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8"/>
  </p:notesMasterIdLst>
  <p:sldIdLst>
    <p:sldId id="362" r:id="rId2"/>
    <p:sldId id="372" r:id="rId3"/>
    <p:sldId id="371" r:id="rId4"/>
    <p:sldId id="373" r:id="rId5"/>
    <p:sldId id="374" r:id="rId6"/>
    <p:sldId id="376" r:id="rId7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12ED"/>
    <a:srgbClr val="DEE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30"/>
    <p:restoredTop sz="87913" autoAdjust="0"/>
  </p:normalViewPr>
  <p:slideViewPr>
    <p:cSldViewPr snapToGrid="0" snapToObjects="1">
      <p:cViewPr varScale="1">
        <p:scale>
          <a:sx n="134" d="100"/>
          <a:sy n="134" d="100"/>
        </p:scale>
        <p:origin x="1328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-31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452AD-3C30-9948-BF0D-AB93D634E66E}" type="datetimeFigureOut">
              <a:rPr lang="de-DE" smtClean="0"/>
              <a:t>01.05.20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D45CF-E2A7-B74A-AE5B-E753ACEA05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428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D45CF-E2A7-B74A-AE5B-E753ACEA051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968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D45CF-E2A7-B74A-AE5B-E753ACEA051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240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D45CF-E2A7-B74A-AE5B-E753ACEA051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252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D45CF-E2A7-B74A-AE5B-E753ACEA051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630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D45CF-E2A7-B74A-AE5B-E753ACEA051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8488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D45CF-E2A7-B74A-AE5B-E753ACEA051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88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>
            <a:extLst>
              <a:ext uri="{FF2B5EF4-FFF2-40B4-BE49-F238E27FC236}">
                <a16:creationId xmlns:a16="http://schemas.microsoft.com/office/drawing/2014/main" id="{5B2C8E4C-9022-C34D-8CA1-08D76AA071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/>
          <a:stretch/>
        </p:blipFill>
        <p:spPr bwMode="auto">
          <a:xfrm>
            <a:off x="2785730" y="0"/>
            <a:ext cx="635827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1" y="3243263"/>
            <a:ext cx="6119813" cy="809625"/>
          </a:xfrm>
        </p:spPr>
        <p:txBody>
          <a:bodyPr/>
          <a:lstStyle>
            <a:lvl1pPr>
              <a:lnSpc>
                <a:spcPts val="3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4030266"/>
            <a:ext cx="8496300" cy="736997"/>
          </a:xfrm>
        </p:spPr>
        <p:txBody>
          <a:bodyPr/>
          <a:lstStyle>
            <a:lvl1pPr marL="0" indent="0">
              <a:lnSpc>
                <a:spcPts val="2100"/>
              </a:lnSpc>
              <a:buFont typeface="Webdings" pitchFamily="18" charset="2"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92361635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0B797-F626-1C49-AC8E-7A635A3D237C}" type="slidenum">
              <a:rPr lang="de-DE">
                <a:solidFill>
                  <a:srgbClr val="003366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07018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006079"/>
            <a:ext cx="4208463" cy="36183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1688" y="1006079"/>
            <a:ext cx="4208462" cy="36183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6A308-42A9-F94E-97C6-4AF0C12EB733}" type="slidenum">
              <a:rPr lang="de-DE">
                <a:solidFill>
                  <a:srgbClr val="003366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79660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Titelmasterformat durch Klicken bearbeiten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04BFD-CB21-5A47-908E-3DD5ECFD04BD}" type="slidenum">
              <a:rPr lang="de-DE">
                <a:solidFill>
                  <a:srgbClr val="003366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75286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1" y="3919537"/>
            <a:ext cx="9001125" cy="910829"/>
          </a:xfrm>
          <a:prstGeom prst="rect">
            <a:avLst/>
          </a:prstGeom>
          <a:solidFill>
            <a:schemeClr val="hlink">
              <a:alpha val="7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134541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  <a:latin typeface="Microsoft Sans Serif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107950" y="4875610"/>
            <a:ext cx="9036050" cy="270272"/>
          </a:xfrm>
          <a:prstGeom prst="rect">
            <a:avLst/>
          </a:prstGeom>
          <a:solidFill>
            <a:srgbClr val="1964AE">
              <a:alpha val="7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FFFFFF"/>
              </a:solidFill>
              <a:latin typeface="Microsoft Sans Serif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Titelmasterformat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9885B-CE9E-0340-B0D6-D5074929C432}" type="slidenum">
              <a:rPr lang="de-DE">
                <a:solidFill>
                  <a:srgbClr val="003366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772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AB6F2-BA55-8847-B621-13ED90F1D6A8}" type="slidenum">
              <a:rPr lang="de-DE">
                <a:solidFill>
                  <a:srgbClr val="003366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18438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noProof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4C1EB-F39A-0F4C-92E0-24103A7F3489}" type="slidenum">
              <a:rPr lang="de-DE">
                <a:solidFill>
                  <a:srgbClr val="003366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85048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3714" y="15479"/>
            <a:ext cx="7056437" cy="935831"/>
          </a:xfrm>
        </p:spPr>
        <p:txBody>
          <a:bodyPr/>
          <a:lstStyle/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0826" y="1006079"/>
            <a:ext cx="4208463" cy="3618309"/>
          </a:xfrm>
        </p:spPr>
        <p:txBody>
          <a:bodyPr/>
          <a:lstStyle/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1688" y="1006079"/>
            <a:ext cx="4208462" cy="1751409"/>
          </a:xfrm>
        </p:spPr>
        <p:txBody>
          <a:bodyPr/>
          <a:lstStyle/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11688" y="2871788"/>
            <a:ext cx="4208462" cy="1752600"/>
          </a:xfrm>
        </p:spPr>
        <p:txBody>
          <a:bodyPr/>
          <a:lstStyle/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A1F05-7695-BC43-8D9A-82A30F05E354}" type="slidenum">
              <a:rPr lang="de-DE">
                <a:solidFill>
                  <a:srgbClr val="003366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97594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 userDrawn="1"/>
        </p:nvSpPr>
        <p:spPr bwMode="auto">
          <a:xfrm>
            <a:off x="250826" y="951310"/>
            <a:ext cx="8893175" cy="4192190"/>
          </a:xfrm>
          <a:prstGeom prst="rect">
            <a:avLst/>
          </a:prstGeom>
          <a:solidFill>
            <a:srgbClr val="DEE7E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Microsoft Sans Serif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3714" y="15479"/>
            <a:ext cx="7056437" cy="93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Titelmasterformat durch Klicken bearbeiten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5450" y="4860132"/>
            <a:ext cx="2133600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hlink"/>
                </a:solidFill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0D98F23-DAAB-764A-8A6A-F609508747E0}" type="slidenum">
              <a:rPr lang="de-DE" smtClean="0">
                <a:solidFill>
                  <a:srgbClr val="003366"/>
                </a:solidFill>
                <a:ea typeface="ＭＳ Ｐゴシック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3366"/>
              </a:solidFill>
              <a:ea typeface="ＭＳ Ｐゴシック" charset="0"/>
            </a:endParaRPr>
          </a:p>
        </p:txBody>
      </p:sp>
      <p:sp>
        <p:nvSpPr>
          <p:cNvPr id="1029" name="Rectangle 14"/>
          <p:cNvSpPr>
            <a:spLocks noChangeArrowheads="1"/>
          </p:cNvSpPr>
          <p:nvPr userDrawn="1"/>
        </p:nvSpPr>
        <p:spPr bwMode="auto">
          <a:xfrm>
            <a:off x="76201" y="951310"/>
            <a:ext cx="358775" cy="419219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EE7E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Microsoft Sans Serif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6" y="1006079"/>
            <a:ext cx="8569325" cy="361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pic>
        <p:nvPicPr>
          <p:cNvPr id="1031" name="Picture 10" descr="cau_kl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48200"/>
            <a:ext cx="1447800" cy="36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Grafik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4" y="255985"/>
            <a:ext cx="1436687" cy="43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43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ransition spd="med">
    <p:wipe dir="r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Microsoft Sans Serif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Microsoft Sans Serif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Microsoft Sans Serif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Microsoft Sans Serif" pitchFamily="34" charset="0"/>
          <a:ea typeface="ＭＳ Ｐゴシック" charset="0"/>
          <a:cs typeface="ＭＳ Ｐゴシック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Microsoft Sans Serif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Microsoft Sans Serif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Microsoft Sans Serif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Microsoft Sans Serif" pitchFamily="34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ebdings" charset="0"/>
        <a:buChar char="4"/>
        <a:defRPr sz="21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58379" indent="-12501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Char char="•"/>
        <a:defRPr sz="1800">
          <a:solidFill>
            <a:schemeClr val="tx1"/>
          </a:solidFill>
          <a:latin typeface="+mn-lt"/>
          <a:ea typeface="ＭＳ Ｐゴシック" charset="0"/>
        </a:defRPr>
      </a:lvl2pPr>
      <a:lvl3pPr marL="490538" indent="-11311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-"/>
        <a:defRPr sz="1500">
          <a:solidFill>
            <a:schemeClr val="tx1"/>
          </a:solidFill>
          <a:latin typeface="+mn-lt"/>
          <a:ea typeface="ＭＳ Ｐゴシック" charset="0"/>
        </a:defRPr>
      </a:lvl3pPr>
      <a:lvl4pPr marL="610791" indent="-119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Char char="•"/>
        <a:defRPr>
          <a:solidFill>
            <a:schemeClr val="tx1"/>
          </a:solidFill>
          <a:latin typeface="+mn-lt"/>
          <a:ea typeface="ＭＳ Ｐゴシック" charset="0"/>
        </a:defRPr>
      </a:lvl4pPr>
      <a:lvl5pPr marL="713185" indent="-10120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-"/>
        <a:defRPr sz="1200">
          <a:solidFill>
            <a:schemeClr val="tx1"/>
          </a:solidFill>
          <a:latin typeface="+mn-lt"/>
          <a:ea typeface="ＭＳ Ｐゴシック" charset="0"/>
        </a:defRPr>
      </a:lvl5pPr>
      <a:lvl6pPr marL="1056085" indent="-101204" algn="l" rtl="0" fontAlgn="base">
        <a:spcBef>
          <a:spcPct val="20000"/>
        </a:spcBef>
        <a:spcAft>
          <a:spcPct val="0"/>
        </a:spcAft>
        <a:buClr>
          <a:schemeClr val="accent2"/>
        </a:buClr>
        <a:buChar char="-"/>
        <a:defRPr sz="1200">
          <a:solidFill>
            <a:schemeClr val="tx1"/>
          </a:solidFill>
          <a:latin typeface="+mn-lt"/>
        </a:defRPr>
      </a:lvl6pPr>
      <a:lvl7pPr marL="1398985" indent="-101204" algn="l" rtl="0" fontAlgn="base">
        <a:spcBef>
          <a:spcPct val="20000"/>
        </a:spcBef>
        <a:spcAft>
          <a:spcPct val="0"/>
        </a:spcAft>
        <a:buClr>
          <a:schemeClr val="accent2"/>
        </a:buClr>
        <a:buChar char="-"/>
        <a:defRPr sz="1200">
          <a:solidFill>
            <a:schemeClr val="tx1"/>
          </a:solidFill>
          <a:latin typeface="+mn-lt"/>
        </a:defRPr>
      </a:lvl7pPr>
      <a:lvl8pPr marL="1741885" indent="-101204" algn="l" rtl="0" fontAlgn="base">
        <a:spcBef>
          <a:spcPct val="20000"/>
        </a:spcBef>
        <a:spcAft>
          <a:spcPct val="0"/>
        </a:spcAft>
        <a:buClr>
          <a:schemeClr val="accent2"/>
        </a:buClr>
        <a:buChar char="-"/>
        <a:defRPr sz="1200">
          <a:solidFill>
            <a:schemeClr val="tx1"/>
          </a:solidFill>
          <a:latin typeface="+mn-lt"/>
        </a:defRPr>
      </a:lvl8pPr>
      <a:lvl9pPr marL="2084785" indent="-101204" algn="l" rtl="0" fontAlgn="base">
        <a:spcBef>
          <a:spcPct val="20000"/>
        </a:spcBef>
        <a:spcAft>
          <a:spcPct val="0"/>
        </a:spcAft>
        <a:buClr>
          <a:schemeClr val="accent2"/>
        </a:buClr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4.tif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fb754.de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0.png"/><Relationship Id="rId7" Type="http://schemas.openxmlformats.org/officeDocument/2006/relationships/hyperlink" Target="https://www.sfb754.d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tiff"/><Relationship Id="rId9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sfb754.de/" TargetMode="External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8.tiff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16A6617-AD63-6F45-8F1F-D4F8E4BDE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1" y="3243263"/>
            <a:ext cx="8496299" cy="809625"/>
          </a:xfrm>
        </p:spPr>
        <p:txBody>
          <a:bodyPr/>
          <a:lstStyle/>
          <a:p>
            <a:r>
              <a:rPr lang="en-US" b="1" dirty="0"/>
              <a:t>Decadal variability of circulation and oxygen </a:t>
            </a:r>
            <a:br>
              <a:rPr lang="en-US" b="1" dirty="0"/>
            </a:br>
            <a:r>
              <a:rPr lang="en-US" b="1" dirty="0"/>
              <a:t>in the upper equatorial Atlantic</a:t>
            </a:r>
            <a:r>
              <a:rPr lang="de-DE" sz="2000" dirty="0"/>
              <a:t> </a:t>
            </a:r>
            <a:r>
              <a:rPr lang="de-DE" sz="2200" b="1" dirty="0"/>
              <a:t> 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648A9369-C655-9649-BD15-D5D8E81601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Peter Brandt (GEOMAR, Kiel, Germany), Johannes Hahn, </a:t>
            </a:r>
            <a:r>
              <a:rPr lang="en-US" dirty="0" err="1"/>
              <a:t>Sunke</a:t>
            </a:r>
            <a:r>
              <a:rPr lang="en-US" dirty="0"/>
              <a:t> </a:t>
            </a:r>
            <a:r>
              <a:rPr lang="en-US" dirty="0" err="1"/>
              <a:t>Schmidtko</a:t>
            </a:r>
            <a:r>
              <a:rPr lang="en-US" dirty="0"/>
              <a:t>, Franz Philip </a:t>
            </a:r>
            <a:br>
              <a:rPr lang="en-US" dirty="0"/>
            </a:br>
            <a:r>
              <a:rPr lang="en-US" dirty="0" err="1"/>
              <a:t>Tuchen</a:t>
            </a:r>
            <a:r>
              <a:rPr lang="en-US" dirty="0"/>
              <a:t>, Robert </a:t>
            </a:r>
            <a:r>
              <a:rPr lang="en-US" dirty="0" err="1"/>
              <a:t>Kopte</a:t>
            </a:r>
            <a:r>
              <a:rPr lang="en-US" dirty="0"/>
              <a:t>, Rainer </a:t>
            </a:r>
            <a:r>
              <a:rPr lang="en-US" dirty="0" err="1"/>
              <a:t>Kiko</a:t>
            </a:r>
            <a:r>
              <a:rPr lang="en-US" dirty="0"/>
              <a:t>, Bernard </a:t>
            </a:r>
            <a:r>
              <a:rPr lang="en-US" dirty="0" err="1"/>
              <a:t>Bourlès</a:t>
            </a:r>
            <a:r>
              <a:rPr lang="en-US" dirty="0"/>
              <a:t>, Rena </a:t>
            </a:r>
            <a:r>
              <a:rPr lang="en-US" dirty="0" err="1"/>
              <a:t>Czeschel</a:t>
            </a:r>
            <a:r>
              <a:rPr lang="en-US" dirty="0"/>
              <a:t>, Marcus </a:t>
            </a:r>
            <a:r>
              <a:rPr lang="en-US" dirty="0" err="1"/>
              <a:t>Dengler</a:t>
            </a:r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BC09923-6845-AC45-9CC6-8E7F6330C6E5}"/>
              </a:ext>
            </a:extLst>
          </p:cNvPr>
          <p:cNvGrpSpPr>
            <a:grpSpLocks noChangeAspect="1"/>
          </p:cNvGrpSpPr>
          <p:nvPr/>
        </p:nvGrpSpPr>
        <p:grpSpPr>
          <a:xfrm>
            <a:off x="194384" y="315086"/>
            <a:ext cx="3318747" cy="2653524"/>
            <a:chOff x="5648000" y="293481"/>
            <a:chExt cx="3345768" cy="2675129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084B785-A590-F34E-B12C-93E240FDBAEE}"/>
                </a:ext>
              </a:extLst>
            </p:cNvPr>
            <p:cNvSpPr/>
            <p:nvPr/>
          </p:nvSpPr>
          <p:spPr>
            <a:xfrm>
              <a:off x="5648000" y="293481"/>
              <a:ext cx="334576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de-DE" sz="1100" dirty="0"/>
                <a:t>Oxygen </a:t>
              </a:r>
              <a:r>
                <a:rPr lang="de-DE" sz="1100" dirty="0" err="1"/>
                <a:t>change</a:t>
              </a:r>
              <a:r>
                <a:rPr lang="de-DE" sz="1100" dirty="0"/>
                <a:t> </a:t>
              </a:r>
              <a:r>
                <a:rPr lang="de-DE" sz="1100" dirty="0" err="1"/>
                <a:t>along</a:t>
              </a:r>
              <a:r>
                <a:rPr lang="de-DE" sz="1100" dirty="0"/>
                <a:t> 23°W (2006-2016)</a:t>
              </a: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61CFB681-5963-8E44-9560-1523D3CD1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8000" y="555091"/>
              <a:ext cx="3345768" cy="2413519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78E06070-6D1D-5442-803C-83F5707B215D}"/>
              </a:ext>
            </a:extLst>
          </p:cNvPr>
          <p:cNvGrpSpPr/>
          <p:nvPr/>
        </p:nvGrpSpPr>
        <p:grpSpPr>
          <a:xfrm>
            <a:off x="3603142" y="315086"/>
            <a:ext cx="5352586" cy="2653524"/>
            <a:chOff x="195799" y="315086"/>
            <a:chExt cx="5352586" cy="2653524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B1B7E55C-B7A5-904C-99E4-405FA7C9057F}"/>
                </a:ext>
              </a:extLst>
            </p:cNvPr>
            <p:cNvGrpSpPr/>
            <p:nvPr/>
          </p:nvGrpSpPr>
          <p:grpSpPr>
            <a:xfrm>
              <a:off x="195799" y="315086"/>
              <a:ext cx="5352586" cy="2653524"/>
              <a:chOff x="121368" y="315086"/>
              <a:chExt cx="5352586" cy="2653524"/>
            </a:xfrm>
          </p:grpSpPr>
          <p:pic>
            <p:nvPicPr>
              <p:cNvPr id="16" name="Bild 3">
                <a:extLst>
                  <a:ext uri="{FF2B5EF4-FFF2-40B4-BE49-F238E27FC236}">
                    <a16:creationId xmlns:a16="http://schemas.microsoft.com/office/drawing/2014/main" id="{807DD506-A932-C242-953D-7DC44042D0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66418" b="-1"/>
              <a:stretch/>
            </p:blipFill>
            <p:spPr>
              <a:xfrm>
                <a:off x="121368" y="315086"/>
                <a:ext cx="5351171" cy="293725"/>
              </a:xfrm>
              <a:prstGeom prst="rect">
                <a:avLst/>
              </a:prstGeom>
            </p:spPr>
          </p:pic>
          <p:cxnSp>
            <p:nvCxnSpPr>
              <p:cNvPr id="8" name="Gerade Verbindung 7">
                <a:extLst>
                  <a:ext uri="{FF2B5EF4-FFF2-40B4-BE49-F238E27FC236}">
                    <a16:creationId xmlns:a16="http://schemas.microsoft.com/office/drawing/2014/main" id="{767651B2-1DE1-4246-B8A4-D559019ADBF6}"/>
                  </a:ext>
                </a:extLst>
              </p:cNvPr>
              <p:cNvCxnSpPr/>
              <p:nvPr/>
            </p:nvCxnSpPr>
            <p:spPr>
              <a:xfrm>
                <a:off x="2514410" y="1298436"/>
                <a:ext cx="3626" cy="3843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2D18AAAA-FE83-F147-989A-01058DE01B43}"/>
                  </a:ext>
                </a:extLst>
              </p:cNvPr>
              <p:cNvGrpSpPr/>
              <p:nvPr/>
            </p:nvGrpSpPr>
            <p:grpSpPr>
              <a:xfrm>
                <a:off x="2155207" y="574583"/>
                <a:ext cx="3318747" cy="2394027"/>
                <a:chOff x="2266248" y="574583"/>
                <a:chExt cx="3318747" cy="2394027"/>
              </a:xfrm>
            </p:grpSpPr>
            <p:pic>
              <p:nvPicPr>
                <p:cNvPr id="19" name="Grafik 18">
                  <a:extLst>
                    <a:ext uri="{FF2B5EF4-FFF2-40B4-BE49-F238E27FC236}">
                      <a16:creationId xmlns:a16="http://schemas.microsoft.com/office/drawing/2014/main" id="{D31BABAC-3B56-5F4D-8227-CBF8F76BC3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66248" y="574583"/>
                  <a:ext cx="3318747" cy="2394027"/>
                </a:xfrm>
                <a:prstGeom prst="rect">
                  <a:avLst/>
                </a:prstGeom>
              </p:spPr>
            </p:pic>
            <p:sp>
              <p:nvSpPr>
                <p:cNvPr id="20" name="Rechteck 19">
                  <a:extLst>
                    <a:ext uri="{FF2B5EF4-FFF2-40B4-BE49-F238E27FC236}">
                      <a16:creationId xmlns:a16="http://schemas.microsoft.com/office/drawing/2014/main" id="{7B36EBDE-C71E-DC46-97F5-E8EC904EC4C0}"/>
                    </a:ext>
                  </a:extLst>
                </p:cNvPr>
                <p:cNvSpPr/>
                <p:nvPr/>
              </p:nvSpPr>
              <p:spPr>
                <a:xfrm>
                  <a:off x="5009103" y="1532374"/>
                  <a:ext cx="417007" cy="1386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pic>
            <p:nvPicPr>
              <p:cNvPr id="7" name="Bild 2">
                <a:hlinkClick r:id="" action="ppaction://noaction"/>
                <a:extLst>
                  <a:ext uri="{FF2B5EF4-FFF2-40B4-BE49-F238E27FC236}">
                    <a16:creationId xmlns:a16="http://schemas.microsoft.com/office/drawing/2014/main" id="{98FCD153-028A-D445-B79C-C214BE4227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719"/>
              <a:stretch/>
            </p:blipFill>
            <p:spPr>
              <a:xfrm>
                <a:off x="121368" y="397051"/>
                <a:ext cx="5183653" cy="2571559"/>
              </a:xfrm>
              <a:prstGeom prst="rect">
                <a:avLst/>
              </a:prstGeom>
            </p:spPr>
          </p:pic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B2CC05DE-E62F-5240-BD7D-9ADCFE37C6C2}"/>
                  </a:ext>
                </a:extLst>
              </p:cNvPr>
              <p:cNvSpPr/>
              <p:nvPr/>
            </p:nvSpPr>
            <p:spPr>
              <a:xfrm>
                <a:off x="701862" y="343741"/>
                <a:ext cx="3908999" cy="212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D4A3091F-49AA-B347-A8AC-5785C917EF6F}"/>
                  </a:ext>
                </a:extLst>
              </p:cNvPr>
              <p:cNvSpPr/>
              <p:nvPr/>
            </p:nvSpPr>
            <p:spPr>
              <a:xfrm>
                <a:off x="849460" y="321577"/>
                <a:ext cx="3318747" cy="259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1100" dirty="0"/>
                  <a:t>Oxygen </a:t>
                </a:r>
                <a:r>
                  <a:rPr lang="de-DE" sz="1100" dirty="0" err="1"/>
                  <a:t>change</a:t>
                </a:r>
                <a:r>
                  <a:rPr lang="de-DE" sz="1100" dirty="0"/>
                  <a:t> (1960-2010)</a:t>
                </a:r>
              </a:p>
            </p:txBody>
          </p:sp>
        </p:grp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3DAE5973-1C2B-154B-BB1C-7C2EE44A70E0}"/>
                </a:ext>
              </a:extLst>
            </p:cNvPr>
            <p:cNvCxnSpPr>
              <a:cxnSpLocks/>
            </p:cNvCxnSpPr>
            <p:nvPr/>
          </p:nvCxnSpPr>
          <p:spPr>
            <a:xfrm>
              <a:off x="2590654" y="1512858"/>
              <a:ext cx="3868" cy="2969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Interaktive Schaltfläche: Erste Folie 2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038680B-919D-C048-AA54-F8B917FE9CB9}"/>
              </a:ext>
            </a:extLst>
          </p:cNvPr>
          <p:cNvSpPr>
            <a:spLocks noChangeAspect="1"/>
          </p:cNvSpPr>
          <p:nvPr/>
        </p:nvSpPr>
        <p:spPr>
          <a:xfrm>
            <a:off x="4798580" y="4757512"/>
            <a:ext cx="347826" cy="3478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Interaktive Schaltfläche: Vorherige(r) oder Zurück 3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C13C171-3323-0843-B5C2-12E1C6D079C7}"/>
              </a:ext>
            </a:extLst>
          </p:cNvPr>
          <p:cNvSpPr>
            <a:spLocks noChangeAspect="1"/>
          </p:cNvSpPr>
          <p:nvPr/>
        </p:nvSpPr>
        <p:spPr>
          <a:xfrm>
            <a:off x="4150328" y="4752373"/>
            <a:ext cx="348355" cy="34782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teraktive Schaltfläche: Nächste(r) oder Weiter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A808E64-8217-2749-A9C1-FD1DE2761D8D}"/>
              </a:ext>
            </a:extLst>
          </p:cNvPr>
          <p:cNvSpPr>
            <a:spLocks noChangeAspect="1"/>
          </p:cNvSpPr>
          <p:nvPr/>
        </p:nvSpPr>
        <p:spPr>
          <a:xfrm>
            <a:off x="5446422" y="4757512"/>
            <a:ext cx="347826" cy="3478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6C46825-538A-0146-A13A-3D7EB2A82778}"/>
              </a:ext>
            </a:extLst>
          </p:cNvPr>
          <p:cNvSpPr/>
          <p:nvPr/>
        </p:nvSpPr>
        <p:spPr>
          <a:xfrm>
            <a:off x="3603142" y="2707000"/>
            <a:ext cx="10422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/>
              <a:t>100m – 700m </a:t>
            </a:r>
          </a:p>
        </p:txBody>
      </p:sp>
      <p:pic>
        <p:nvPicPr>
          <p:cNvPr id="26" name="Bild 19">
            <a:hlinkClick r:id="rId6"/>
            <a:extLst>
              <a:ext uri="{FF2B5EF4-FFF2-40B4-BE49-F238E27FC236}">
                <a16:creationId xmlns:a16="http://schemas.microsoft.com/office/drawing/2014/main" id="{F9558444-AA39-1840-A8A9-FFA7238194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480" y="3798079"/>
            <a:ext cx="659130" cy="84567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15B81CD9-83AB-F045-BB5F-7699D8B969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4312" y="3291387"/>
            <a:ext cx="2281187" cy="42393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B659EFD-9B93-0847-8671-6B0CC59B6F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3584" y="4756472"/>
            <a:ext cx="1051365" cy="3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84232"/>
      </p:ext>
    </p:extLst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Untertitel 5">
                <a:extLst>
                  <a:ext uri="{FF2B5EF4-FFF2-40B4-BE49-F238E27FC236}">
                    <a16:creationId xmlns:a16="http://schemas.microsoft.com/office/drawing/2014/main" id="{648A9369-C655-9649-BD15-D5D8E816018E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02082" y="3222000"/>
                <a:ext cx="3407266" cy="1425273"/>
              </a:xfrm>
            </p:spPr>
            <p:txBody>
              <a:bodyPr/>
              <a:lstStyle/>
              <a:p>
                <a:r>
                  <a:rPr lang="en-US" sz="1800" dirty="0"/>
                  <a:t>During SFB754 enhanced measurements along 23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/>
                  <a:t>W;</a:t>
                </a:r>
              </a:p>
              <a:p>
                <a:r>
                  <a:rPr lang="en-US" sz="1800" dirty="0"/>
                  <a:t>Oxygen increase in the upper equatorial Atlantic and deep OMZ, decrease above the OMZ</a:t>
                </a:r>
                <a:endParaRPr lang="de-DE" sz="1800" dirty="0"/>
              </a:p>
            </p:txBody>
          </p:sp>
        </mc:Choice>
        <mc:Fallback xmlns="">
          <p:sp>
            <p:nvSpPr>
              <p:cNvPr id="6" name="Untertitel 5">
                <a:extLst>
                  <a:ext uri="{FF2B5EF4-FFF2-40B4-BE49-F238E27FC236}">
                    <a16:creationId xmlns:a16="http://schemas.microsoft.com/office/drawing/2014/main" id="{648A9369-C655-9649-BD15-D5D8E81601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02082" y="3222000"/>
                <a:ext cx="3407266" cy="1425273"/>
              </a:xfrm>
              <a:blipFill>
                <a:blip r:embed="rId3"/>
                <a:stretch>
                  <a:fillRect l="-1487" t="-2655" r="-743" b="-9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BC09923-6845-AC45-9CC6-8E7F6330C6E5}"/>
              </a:ext>
            </a:extLst>
          </p:cNvPr>
          <p:cNvGrpSpPr>
            <a:grpSpLocks noChangeAspect="1"/>
          </p:cNvGrpSpPr>
          <p:nvPr/>
        </p:nvGrpSpPr>
        <p:grpSpPr>
          <a:xfrm>
            <a:off x="194384" y="315086"/>
            <a:ext cx="3318747" cy="2653524"/>
            <a:chOff x="5648000" y="293481"/>
            <a:chExt cx="3345768" cy="2675129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084B785-A590-F34E-B12C-93E240FDBAEE}"/>
                </a:ext>
              </a:extLst>
            </p:cNvPr>
            <p:cNvSpPr/>
            <p:nvPr/>
          </p:nvSpPr>
          <p:spPr>
            <a:xfrm>
              <a:off x="5648000" y="293481"/>
              <a:ext cx="334576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de-DE" sz="1100" dirty="0"/>
                <a:t>Oxygen </a:t>
              </a:r>
              <a:r>
                <a:rPr lang="de-DE" sz="1100" dirty="0" err="1"/>
                <a:t>change</a:t>
              </a:r>
              <a:r>
                <a:rPr lang="de-DE" sz="1100" dirty="0"/>
                <a:t> </a:t>
              </a:r>
              <a:r>
                <a:rPr lang="de-DE" sz="1100" dirty="0" err="1"/>
                <a:t>along</a:t>
              </a:r>
              <a:r>
                <a:rPr lang="de-DE" sz="1100" dirty="0"/>
                <a:t> 23°W (2006-2016)</a:t>
              </a: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61CFB681-5963-8E44-9560-1523D3CD1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8000" y="555091"/>
              <a:ext cx="3345768" cy="2413519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78E06070-6D1D-5442-803C-83F5707B215D}"/>
              </a:ext>
            </a:extLst>
          </p:cNvPr>
          <p:cNvGrpSpPr/>
          <p:nvPr/>
        </p:nvGrpSpPr>
        <p:grpSpPr>
          <a:xfrm>
            <a:off x="3603142" y="315086"/>
            <a:ext cx="5352586" cy="2653524"/>
            <a:chOff x="195799" y="315086"/>
            <a:chExt cx="5352586" cy="2653524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B1B7E55C-B7A5-904C-99E4-405FA7C9057F}"/>
                </a:ext>
              </a:extLst>
            </p:cNvPr>
            <p:cNvGrpSpPr/>
            <p:nvPr/>
          </p:nvGrpSpPr>
          <p:grpSpPr>
            <a:xfrm>
              <a:off x="195799" y="315086"/>
              <a:ext cx="5352586" cy="2653524"/>
              <a:chOff x="121368" y="315086"/>
              <a:chExt cx="5352586" cy="2653524"/>
            </a:xfrm>
          </p:grpSpPr>
          <p:pic>
            <p:nvPicPr>
              <p:cNvPr id="16" name="Bild 3">
                <a:extLst>
                  <a:ext uri="{FF2B5EF4-FFF2-40B4-BE49-F238E27FC236}">
                    <a16:creationId xmlns:a16="http://schemas.microsoft.com/office/drawing/2014/main" id="{807DD506-A932-C242-953D-7DC44042D0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66418" b="-1"/>
              <a:stretch/>
            </p:blipFill>
            <p:spPr>
              <a:xfrm>
                <a:off x="121368" y="315086"/>
                <a:ext cx="5351171" cy="293725"/>
              </a:xfrm>
              <a:prstGeom prst="rect">
                <a:avLst/>
              </a:prstGeom>
            </p:spPr>
          </p:pic>
          <p:cxnSp>
            <p:nvCxnSpPr>
              <p:cNvPr id="8" name="Gerade Verbindung 7">
                <a:extLst>
                  <a:ext uri="{FF2B5EF4-FFF2-40B4-BE49-F238E27FC236}">
                    <a16:creationId xmlns:a16="http://schemas.microsoft.com/office/drawing/2014/main" id="{767651B2-1DE1-4246-B8A4-D559019ADBF6}"/>
                  </a:ext>
                </a:extLst>
              </p:cNvPr>
              <p:cNvCxnSpPr/>
              <p:nvPr/>
            </p:nvCxnSpPr>
            <p:spPr>
              <a:xfrm>
                <a:off x="2514410" y="1298436"/>
                <a:ext cx="3626" cy="3843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2D18AAAA-FE83-F147-989A-01058DE01B43}"/>
                  </a:ext>
                </a:extLst>
              </p:cNvPr>
              <p:cNvGrpSpPr/>
              <p:nvPr/>
            </p:nvGrpSpPr>
            <p:grpSpPr>
              <a:xfrm>
                <a:off x="2155207" y="574583"/>
                <a:ext cx="3318747" cy="2394027"/>
                <a:chOff x="2266248" y="574583"/>
                <a:chExt cx="3318747" cy="2394027"/>
              </a:xfrm>
            </p:grpSpPr>
            <p:pic>
              <p:nvPicPr>
                <p:cNvPr id="19" name="Grafik 18">
                  <a:extLst>
                    <a:ext uri="{FF2B5EF4-FFF2-40B4-BE49-F238E27FC236}">
                      <a16:creationId xmlns:a16="http://schemas.microsoft.com/office/drawing/2014/main" id="{D31BABAC-3B56-5F4D-8227-CBF8F76BC3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66248" y="574583"/>
                  <a:ext cx="3318747" cy="2394027"/>
                </a:xfrm>
                <a:prstGeom prst="rect">
                  <a:avLst/>
                </a:prstGeom>
              </p:spPr>
            </p:pic>
            <p:sp>
              <p:nvSpPr>
                <p:cNvPr id="20" name="Rechteck 19">
                  <a:extLst>
                    <a:ext uri="{FF2B5EF4-FFF2-40B4-BE49-F238E27FC236}">
                      <a16:creationId xmlns:a16="http://schemas.microsoft.com/office/drawing/2014/main" id="{7B36EBDE-C71E-DC46-97F5-E8EC904EC4C0}"/>
                    </a:ext>
                  </a:extLst>
                </p:cNvPr>
                <p:cNvSpPr/>
                <p:nvPr/>
              </p:nvSpPr>
              <p:spPr>
                <a:xfrm>
                  <a:off x="5009103" y="1532374"/>
                  <a:ext cx="417007" cy="1386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pic>
            <p:nvPicPr>
              <p:cNvPr id="7" name="Bild 2">
                <a:hlinkClick r:id="" action="ppaction://noaction"/>
                <a:extLst>
                  <a:ext uri="{FF2B5EF4-FFF2-40B4-BE49-F238E27FC236}">
                    <a16:creationId xmlns:a16="http://schemas.microsoft.com/office/drawing/2014/main" id="{98FCD153-028A-D445-B79C-C214BE4227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719"/>
              <a:stretch/>
            </p:blipFill>
            <p:spPr>
              <a:xfrm>
                <a:off x="121368" y="397051"/>
                <a:ext cx="5183653" cy="2571559"/>
              </a:xfrm>
              <a:prstGeom prst="rect">
                <a:avLst/>
              </a:prstGeom>
            </p:spPr>
          </p:pic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B2CC05DE-E62F-5240-BD7D-9ADCFE37C6C2}"/>
                  </a:ext>
                </a:extLst>
              </p:cNvPr>
              <p:cNvSpPr/>
              <p:nvPr/>
            </p:nvSpPr>
            <p:spPr>
              <a:xfrm>
                <a:off x="701862" y="343741"/>
                <a:ext cx="3908999" cy="212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D4A3091F-49AA-B347-A8AC-5785C917EF6F}"/>
                  </a:ext>
                </a:extLst>
              </p:cNvPr>
              <p:cNvSpPr/>
              <p:nvPr/>
            </p:nvSpPr>
            <p:spPr>
              <a:xfrm>
                <a:off x="849460" y="321577"/>
                <a:ext cx="3318747" cy="259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1100" dirty="0"/>
                  <a:t>Oxygen </a:t>
                </a:r>
                <a:r>
                  <a:rPr lang="de-DE" sz="1100" dirty="0" err="1"/>
                  <a:t>change</a:t>
                </a:r>
                <a:r>
                  <a:rPr lang="de-DE" sz="1100" dirty="0"/>
                  <a:t> (1960-2010)</a:t>
                </a:r>
              </a:p>
            </p:txBody>
          </p:sp>
        </p:grp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3DAE5973-1C2B-154B-BB1C-7C2EE44A70E0}"/>
                </a:ext>
              </a:extLst>
            </p:cNvPr>
            <p:cNvCxnSpPr>
              <a:cxnSpLocks/>
            </p:cNvCxnSpPr>
            <p:nvPr/>
          </p:nvCxnSpPr>
          <p:spPr>
            <a:xfrm>
              <a:off x="2590654" y="1512858"/>
              <a:ext cx="3868" cy="2969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Interaktive Schaltfläche: Erste Folie 2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038680B-919D-C048-AA54-F8B917FE9CB9}"/>
              </a:ext>
            </a:extLst>
          </p:cNvPr>
          <p:cNvSpPr>
            <a:spLocks noChangeAspect="1"/>
          </p:cNvSpPr>
          <p:nvPr/>
        </p:nvSpPr>
        <p:spPr>
          <a:xfrm>
            <a:off x="4798580" y="4757512"/>
            <a:ext cx="347826" cy="3478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Interaktive Schaltfläche: Vorherige(r) oder Zurück 3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C13C171-3323-0843-B5C2-12E1C6D079C7}"/>
              </a:ext>
            </a:extLst>
          </p:cNvPr>
          <p:cNvSpPr>
            <a:spLocks noChangeAspect="1"/>
          </p:cNvSpPr>
          <p:nvPr/>
        </p:nvSpPr>
        <p:spPr>
          <a:xfrm>
            <a:off x="4150328" y="4752373"/>
            <a:ext cx="348355" cy="34782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teraktive Schaltfläche: Nächste(r) oder Weiter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A808E64-8217-2749-A9C1-FD1DE2761D8D}"/>
              </a:ext>
            </a:extLst>
          </p:cNvPr>
          <p:cNvSpPr>
            <a:spLocks noChangeAspect="1"/>
          </p:cNvSpPr>
          <p:nvPr/>
        </p:nvSpPr>
        <p:spPr>
          <a:xfrm>
            <a:off x="5446422" y="4757512"/>
            <a:ext cx="347826" cy="3478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6C46825-538A-0146-A13A-3D7EB2A82778}"/>
              </a:ext>
            </a:extLst>
          </p:cNvPr>
          <p:cNvSpPr/>
          <p:nvPr/>
        </p:nvSpPr>
        <p:spPr>
          <a:xfrm>
            <a:off x="3603142" y="2707000"/>
            <a:ext cx="10422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/>
              <a:t>100m – 700m </a:t>
            </a:r>
          </a:p>
        </p:txBody>
      </p:sp>
      <p:pic>
        <p:nvPicPr>
          <p:cNvPr id="26" name="Bild 19">
            <a:hlinkClick r:id="rId7"/>
            <a:extLst>
              <a:ext uri="{FF2B5EF4-FFF2-40B4-BE49-F238E27FC236}">
                <a16:creationId xmlns:a16="http://schemas.microsoft.com/office/drawing/2014/main" id="{F9558444-AA39-1840-A8A9-FFA7238194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2480" y="3798079"/>
            <a:ext cx="659130" cy="84567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15B81CD9-83AB-F045-BB5F-7699D8B969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4312" y="3291387"/>
            <a:ext cx="2281187" cy="423937"/>
          </a:xfrm>
          <a:prstGeom prst="rect">
            <a:avLst/>
          </a:prstGeom>
        </p:spPr>
      </p:pic>
      <p:sp>
        <p:nvSpPr>
          <p:cNvPr id="28" name="Untertitel 5">
            <a:extLst>
              <a:ext uri="{FF2B5EF4-FFF2-40B4-BE49-F238E27FC236}">
                <a16:creationId xmlns:a16="http://schemas.microsoft.com/office/drawing/2014/main" id="{C14FA1E8-699D-B447-981E-E029C9FED7B0}"/>
              </a:ext>
            </a:extLst>
          </p:cNvPr>
          <p:cNvSpPr txBox="1">
            <a:spLocks/>
          </p:cNvSpPr>
          <p:nvPr/>
        </p:nvSpPr>
        <p:spPr bwMode="auto">
          <a:xfrm>
            <a:off x="3505565" y="3222000"/>
            <a:ext cx="3318747" cy="140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ebdings" pitchFamily="18" charset="2"/>
              <a:buNone/>
              <a:defRPr sz="150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58379" indent="-12501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490538" indent="-11311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5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610791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713185" indent="-10120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1056085" indent="-101204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1398985" indent="-101204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1741885" indent="-101204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2084785" indent="-101204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1800" kern="0" dirty="0"/>
              <a:t>Widespread deoxygenation particularly strong in oxygen minimum zones (OMZs) of the tropical oceans;</a:t>
            </a:r>
          </a:p>
          <a:p>
            <a:pPr defTabSz="914400"/>
            <a:r>
              <a:rPr lang="en-US" sz="1800" kern="0" dirty="0"/>
              <a:t>Globally, 2% oxygen loss</a:t>
            </a:r>
            <a:endParaRPr lang="de-DE" sz="1800" kern="0" dirty="0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4A15EE27-8119-6C45-AF96-4E35B769AE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3584" y="4756472"/>
            <a:ext cx="1051365" cy="3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62226"/>
      </p:ext>
    </p:extLst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nteraktive Schaltfläche: Erste Folie 2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038680B-919D-C048-AA54-F8B917FE9CB9}"/>
              </a:ext>
            </a:extLst>
          </p:cNvPr>
          <p:cNvSpPr>
            <a:spLocks noChangeAspect="1"/>
          </p:cNvSpPr>
          <p:nvPr/>
        </p:nvSpPr>
        <p:spPr>
          <a:xfrm>
            <a:off x="4798580" y="4757512"/>
            <a:ext cx="347826" cy="3478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Interaktive Schaltfläche: Vorherige(r) oder Zurück 3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C13C171-3323-0843-B5C2-12E1C6D079C7}"/>
              </a:ext>
            </a:extLst>
          </p:cNvPr>
          <p:cNvSpPr>
            <a:spLocks noChangeAspect="1"/>
          </p:cNvSpPr>
          <p:nvPr/>
        </p:nvSpPr>
        <p:spPr>
          <a:xfrm>
            <a:off x="4150328" y="4752373"/>
            <a:ext cx="348355" cy="34782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teraktive Schaltfläche: Nächste(r) oder Weiter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A808E64-8217-2749-A9C1-FD1DE2761D8D}"/>
              </a:ext>
            </a:extLst>
          </p:cNvPr>
          <p:cNvSpPr>
            <a:spLocks noChangeAspect="1"/>
          </p:cNvSpPr>
          <p:nvPr/>
        </p:nvSpPr>
        <p:spPr>
          <a:xfrm>
            <a:off x="5446422" y="4757512"/>
            <a:ext cx="347826" cy="3478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77FD122-4AF1-A645-966E-6548C902C312}"/>
              </a:ext>
            </a:extLst>
          </p:cNvPr>
          <p:cNvGrpSpPr>
            <a:grpSpLocks noChangeAspect="1"/>
          </p:cNvGrpSpPr>
          <p:nvPr/>
        </p:nvGrpSpPr>
        <p:grpSpPr>
          <a:xfrm>
            <a:off x="4880011" y="142488"/>
            <a:ext cx="4006974" cy="2919074"/>
            <a:chOff x="1742305" y="1463080"/>
            <a:chExt cx="7327557" cy="5338113"/>
          </a:xfrm>
        </p:grpSpPr>
        <p:pic>
          <p:nvPicPr>
            <p:cNvPr id="28" name="Picture 1">
              <a:extLst>
                <a:ext uri="{FF2B5EF4-FFF2-40B4-BE49-F238E27FC236}">
                  <a16:creationId xmlns:a16="http://schemas.microsoft.com/office/drawing/2014/main" id="{5D24E6B8-253A-4841-ADF7-15412BEBC9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6" t="51099" r="8750" b="7387"/>
            <a:stretch/>
          </p:blipFill>
          <p:spPr>
            <a:xfrm>
              <a:off x="1742305" y="3954162"/>
              <a:ext cx="7327557" cy="2847031"/>
            </a:xfrm>
            <a:prstGeom prst="rect">
              <a:avLst/>
            </a:prstGeom>
          </p:spPr>
        </p:pic>
        <p:pic>
          <p:nvPicPr>
            <p:cNvPr id="34" name="Picture 1">
              <a:extLst>
                <a:ext uri="{FF2B5EF4-FFF2-40B4-BE49-F238E27FC236}">
                  <a16:creationId xmlns:a16="http://schemas.microsoft.com/office/drawing/2014/main" id="{17000A84-A009-0245-B2FC-A931F842B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6" t="4325" r="8750" b="56829"/>
            <a:stretch/>
          </p:blipFill>
          <p:spPr>
            <a:xfrm>
              <a:off x="1742305" y="1463080"/>
              <a:ext cx="7327557" cy="2664083"/>
            </a:xfrm>
            <a:prstGeom prst="rect">
              <a:avLst/>
            </a:prstGeom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FA66CA8D-C919-A140-9DF8-AB6072C258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8" t="8795" r="7919" b="11298"/>
          <a:stretch/>
        </p:blipFill>
        <p:spPr>
          <a:xfrm>
            <a:off x="490086" y="143123"/>
            <a:ext cx="4139665" cy="2921715"/>
          </a:xfrm>
          <a:prstGeom prst="rect">
            <a:avLst/>
          </a:prstGeom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C62E1EC9-1711-DC4E-B3D3-4F04411CA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0" y="28875"/>
            <a:ext cx="1583727" cy="1232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Untertitel 5">
                <a:extLst>
                  <a:ext uri="{FF2B5EF4-FFF2-40B4-BE49-F238E27FC236}">
                    <a16:creationId xmlns:a16="http://schemas.microsoft.com/office/drawing/2014/main" id="{F593A8CC-E7A4-3440-B075-F7345EC385F2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65760" y="3222000"/>
                <a:ext cx="4263990" cy="1425273"/>
              </a:xfrm>
            </p:spPr>
            <p:txBody>
              <a:bodyPr/>
              <a:lstStyle/>
              <a:p>
                <a:r>
                  <a:rPr lang="en-US" sz="1800" dirty="0"/>
                  <a:t>Meteor cruise TRATLEQ 1: physical, biogeochemical, biological program along the equator;</a:t>
                </a:r>
              </a:p>
              <a:p>
                <a:r>
                  <a:rPr lang="en-US" sz="1800" dirty="0"/>
                  <a:t>Hydrographic measurements, exchange of long-term equatorial mooring, 23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/>
                  <a:t>W</a:t>
                </a:r>
              </a:p>
            </p:txBody>
          </p:sp>
        </mc:Choice>
        <mc:Fallback xmlns="">
          <p:sp>
            <p:nvSpPr>
              <p:cNvPr id="36" name="Untertitel 5">
                <a:extLst>
                  <a:ext uri="{FF2B5EF4-FFF2-40B4-BE49-F238E27FC236}">
                    <a16:creationId xmlns:a16="http://schemas.microsoft.com/office/drawing/2014/main" id="{F593A8CC-E7A4-3440-B075-F7345EC385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65760" y="3222000"/>
                <a:ext cx="4263990" cy="1425273"/>
              </a:xfrm>
              <a:blipFill>
                <a:blip r:embed="rId6"/>
                <a:stretch>
                  <a:fillRect l="-1187" t="-2655" r="-1484" b="-9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Untertitel 5">
            <a:extLst>
              <a:ext uri="{FF2B5EF4-FFF2-40B4-BE49-F238E27FC236}">
                <a16:creationId xmlns:a16="http://schemas.microsoft.com/office/drawing/2014/main" id="{F77FDF00-BFA6-9C47-ADAE-246FEFBC2B13}"/>
              </a:ext>
            </a:extLst>
          </p:cNvPr>
          <p:cNvSpPr txBox="1">
            <a:spLocks/>
          </p:cNvSpPr>
          <p:nvPr/>
        </p:nvSpPr>
        <p:spPr bwMode="auto">
          <a:xfrm>
            <a:off x="4798580" y="3222000"/>
            <a:ext cx="4172165" cy="140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ebdings" pitchFamily="18" charset="2"/>
              <a:buNone/>
              <a:defRPr sz="150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58379" indent="-12501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490538" indent="-11311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5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610791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713185" indent="-10120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1056085" indent="-101204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1398985" indent="-101204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1741885" indent="-101204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2084785" indent="-101204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1800" kern="0" dirty="0"/>
              <a:t>Oxygen distribution along the equator with OMZ in the East;</a:t>
            </a:r>
          </a:p>
          <a:p>
            <a:pPr defTabSz="914400"/>
            <a:r>
              <a:rPr lang="en-US" sz="1800" kern="0" dirty="0"/>
              <a:t>Deep deoxygenation, but strong oxygen increase in the upper 300m relative to climatology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8A4E3C6-9095-2248-84A9-706399FAF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3584" y="4756472"/>
            <a:ext cx="1051365" cy="3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33602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nteraktive Schaltfläche: Erste Folie 2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038680B-919D-C048-AA54-F8B917FE9CB9}"/>
              </a:ext>
            </a:extLst>
          </p:cNvPr>
          <p:cNvSpPr>
            <a:spLocks noChangeAspect="1"/>
          </p:cNvSpPr>
          <p:nvPr/>
        </p:nvSpPr>
        <p:spPr>
          <a:xfrm>
            <a:off x="4798580" y="4757512"/>
            <a:ext cx="347826" cy="3478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Interaktive Schaltfläche: Vorherige(r) oder Zurück 3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C13C171-3323-0843-B5C2-12E1C6D079C7}"/>
              </a:ext>
            </a:extLst>
          </p:cNvPr>
          <p:cNvSpPr>
            <a:spLocks noChangeAspect="1"/>
          </p:cNvSpPr>
          <p:nvPr/>
        </p:nvSpPr>
        <p:spPr>
          <a:xfrm>
            <a:off x="4150328" y="4752373"/>
            <a:ext cx="348355" cy="34782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teraktive Schaltfläche: Nächste(r) oder Weiter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A808E64-8217-2749-A9C1-FD1DE2761D8D}"/>
              </a:ext>
            </a:extLst>
          </p:cNvPr>
          <p:cNvSpPr>
            <a:spLocks noChangeAspect="1"/>
          </p:cNvSpPr>
          <p:nvPr/>
        </p:nvSpPr>
        <p:spPr>
          <a:xfrm>
            <a:off x="5446422" y="4757512"/>
            <a:ext cx="347826" cy="3478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Untertitel 5">
                <a:extLst>
                  <a:ext uri="{FF2B5EF4-FFF2-40B4-BE49-F238E27FC236}">
                    <a16:creationId xmlns:a16="http://schemas.microsoft.com/office/drawing/2014/main" id="{F593A8CC-E7A4-3440-B075-F7345EC385F2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65760" y="3222000"/>
                <a:ext cx="4263990" cy="1425273"/>
              </a:xfrm>
            </p:spPr>
            <p:txBody>
              <a:bodyPr/>
              <a:lstStyle/>
              <a:p>
                <a:r>
                  <a:rPr lang="en-US" sz="1800" dirty="0"/>
                  <a:t>Habitat of pelagic fish can be defined as surface oxygenated layer (SOL) here defined above 120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 dirty="0"/>
                  <a:t>mol/kg;</a:t>
                </a:r>
              </a:p>
              <a:p>
                <a:r>
                  <a:rPr lang="en-US" sz="1800" dirty="0"/>
                  <a:t>Deep (500m) at the western boundary, shallow (50m) above OMZs in the East</a:t>
                </a:r>
              </a:p>
            </p:txBody>
          </p:sp>
        </mc:Choice>
        <mc:Fallback xmlns="">
          <p:sp>
            <p:nvSpPr>
              <p:cNvPr id="36" name="Untertitel 5">
                <a:extLst>
                  <a:ext uri="{FF2B5EF4-FFF2-40B4-BE49-F238E27FC236}">
                    <a16:creationId xmlns:a16="http://schemas.microsoft.com/office/drawing/2014/main" id="{F593A8CC-E7A4-3440-B075-F7345EC385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65760" y="3222000"/>
                <a:ext cx="4263990" cy="1425273"/>
              </a:xfrm>
              <a:blipFill>
                <a:blip r:embed="rId3"/>
                <a:stretch>
                  <a:fillRect l="-1187" t="-2655" r="-1484" b="-9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Untertitel 5">
            <a:extLst>
              <a:ext uri="{FF2B5EF4-FFF2-40B4-BE49-F238E27FC236}">
                <a16:creationId xmlns:a16="http://schemas.microsoft.com/office/drawing/2014/main" id="{F77FDF00-BFA6-9C47-ADAE-246FEFBC2B13}"/>
              </a:ext>
            </a:extLst>
          </p:cNvPr>
          <p:cNvSpPr txBox="1">
            <a:spLocks/>
          </p:cNvSpPr>
          <p:nvPr/>
        </p:nvSpPr>
        <p:spPr bwMode="auto">
          <a:xfrm>
            <a:off x="4798580" y="3222000"/>
            <a:ext cx="4172165" cy="140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ebdings" pitchFamily="18" charset="2"/>
              <a:buNone/>
              <a:defRPr sz="150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58379" indent="-12501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490538" indent="-11311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5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610791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713185" indent="-10120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1056085" indent="-101204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1398985" indent="-101204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1741885" indent="-101204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2084785" indent="-101204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1800" kern="0" dirty="0"/>
              <a:t>In the equatorial region, there is a  multi-decadal variability in the SOL thickness;</a:t>
            </a:r>
          </a:p>
          <a:p>
            <a:pPr defTabSz="914400"/>
            <a:r>
              <a:rPr lang="en-US" sz="1800" kern="0" dirty="0"/>
              <a:t>Since 2000, equatorial oxygen increase and SOL thickening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59CF826-50BE-7445-B84C-D62B93F8C3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4"/>
          <a:stretch/>
        </p:blipFill>
        <p:spPr>
          <a:xfrm>
            <a:off x="452387" y="361661"/>
            <a:ext cx="3919316" cy="258343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BA126C8-A073-7B46-91A8-7363EE187C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29" b="2971"/>
          <a:stretch/>
        </p:blipFill>
        <p:spPr>
          <a:xfrm>
            <a:off x="4459898" y="361661"/>
            <a:ext cx="4607100" cy="258343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8D95A49-FCE8-9A4C-AC3B-7A2E947E5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584" y="4756472"/>
            <a:ext cx="1051365" cy="3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34477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nteraktive Schaltfläche: Erste Folie 2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038680B-919D-C048-AA54-F8B917FE9CB9}"/>
              </a:ext>
            </a:extLst>
          </p:cNvPr>
          <p:cNvSpPr>
            <a:spLocks noChangeAspect="1"/>
          </p:cNvSpPr>
          <p:nvPr/>
        </p:nvSpPr>
        <p:spPr>
          <a:xfrm>
            <a:off x="4798580" y="4757512"/>
            <a:ext cx="347826" cy="3478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Interaktive Schaltfläche: Vorherige(r) oder Zurück 3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C13C171-3323-0843-B5C2-12E1C6D079C7}"/>
              </a:ext>
            </a:extLst>
          </p:cNvPr>
          <p:cNvSpPr>
            <a:spLocks noChangeAspect="1"/>
          </p:cNvSpPr>
          <p:nvPr/>
        </p:nvSpPr>
        <p:spPr>
          <a:xfrm>
            <a:off x="4150328" y="4752373"/>
            <a:ext cx="348355" cy="34782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teraktive Schaltfläche: Nächste(r) oder Weiter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A808E64-8217-2749-A9C1-FD1DE2761D8D}"/>
              </a:ext>
            </a:extLst>
          </p:cNvPr>
          <p:cNvSpPr>
            <a:spLocks noChangeAspect="1"/>
          </p:cNvSpPr>
          <p:nvPr/>
        </p:nvSpPr>
        <p:spPr>
          <a:xfrm>
            <a:off x="5446422" y="4757512"/>
            <a:ext cx="347826" cy="3478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Untertitel 5">
            <a:extLst>
              <a:ext uri="{FF2B5EF4-FFF2-40B4-BE49-F238E27FC236}">
                <a16:creationId xmlns:a16="http://schemas.microsoft.com/office/drawing/2014/main" id="{F593A8CC-E7A4-3440-B075-F7345EC38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3222000"/>
            <a:ext cx="4192649" cy="1425273"/>
          </a:xfrm>
        </p:spPr>
        <p:txBody>
          <a:bodyPr/>
          <a:lstStyle/>
          <a:p>
            <a:r>
              <a:rPr lang="en-US" sz="1800" dirty="0"/>
              <a:t>Zonal velocity along the equator measured during TRATLEQ 1;</a:t>
            </a:r>
          </a:p>
          <a:p>
            <a:r>
              <a:rPr lang="en-US" sz="1800" dirty="0"/>
              <a:t>Strong eastward flow of the Equatorial Undercurrent (EUC)  in the upper 300m, below equatorial deep jets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Untertitel 5">
                <a:extLst>
                  <a:ext uri="{FF2B5EF4-FFF2-40B4-BE49-F238E27FC236}">
                    <a16:creationId xmlns:a16="http://schemas.microsoft.com/office/drawing/2014/main" id="{F77FDF00-BFA6-9C47-ADAE-246FEFBC2B1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629750" y="3222000"/>
                <a:ext cx="4340995" cy="1405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0" fontAlgn="base" hangingPunct="0">
                  <a:lnSpc>
                    <a:spcPts val="21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Font typeface="Webdings" pitchFamily="18" charset="2"/>
                  <a:buNone/>
                  <a:defRPr sz="1500">
                    <a:solidFill>
                      <a:schemeClr val="bg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358379" indent="-125016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2pPr>
                <a:lvl3pPr marL="490538" indent="-11311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3pPr>
                <a:lvl4pPr marL="610791" indent="-1190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4pPr>
                <a:lvl5pPr marL="713185" indent="-101204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-"/>
                  <a:defRPr sz="12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5pPr>
                <a:lvl6pPr marL="1056085" indent="-101204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-"/>
                  <a:defRPr sz="1200">
                    <a:solidFill>
                      <a:schemeClr val="tx1"/>
                    </a:solidFill>
                    <a:latin typeface="+mn-lt"/>
                  </a:defRPr>
                </a:lvl6pPr>
                <a:lvl7pPr marL="1398985" indent="-101204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-"/>
                  <a:defRPr sz="1200">
                    <a:solidFill>
                      <a:schemeClr val="tx1"/>
                    </a:solidFill>
                    <a:latin typeface="+mn-lt"/>
                  </a:defRPr>
                </a:lvl7pPr>
                <a:lvl8pPr marL="1741885" indent="-101204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-"/>
                  <a:defRPr sz="1200">
                    <a:solidFill>
                      <a:schemeClr val="tx1"/>
                    </a:solidFill>
                    <a:latin typeface="+mn-lt"/>
                  </a:defRPr>
                </a:lvl8pPr>
                <a:lvl9pPr marL="2084785" indent="-101204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-"/>
                  <a:defRPr sz="12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defTabSz="914400"/>
                <a:r>
                  <a:rPr lang="en-US" sz="1800" kern="0" dirty="0"/>
                  <a:t>Current meter mooring at 23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kern="0" dirty="0"/>
                  <a:t>W allows calculating EUC transport: mean 14 </a:t>
                </a:r>
                <a:r>
                  <a:rPr lang="en-US" sz="1800" kern="0" dirty="0" err="1"/>
                  <a:t>Sv</a:t>
                </a:r>
                <a:r>
                  <a:rPr lang="en-US" sz="1800" kern="0" dirty="0"/>
                  <a:t>; Since 2008, about 20% increase in EUC transport and associated eastward oxygen transport</a:t>
                </a:r>
              </a:p>
            </p:txBody>
          </p:sp>
        </mc:Choice>
        <mc:Fallback xmlns="">
          <p:sp>
            <p:nvSpPr>
              <p:cNvPr id="37" name="Untertitel 5">
                <a:extLst>
                  <a:ext uri="{FF2B5EF4-FFF2-40B4-BE49-F238E27FC236}">
                    <a16:creationId xmlns:a16="http://schemas.microsoft.com/office/drawing/2014/main" id="{F77FDF00-BFA6-9C47-ADAE-246FEFBC2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9750" y="3222000"/>
                <a:ext cx="4340995" cy="1405614"/>
              </a:xfrm>
              <a:prstGeom prst="rect">
                <a:avLst/>
              </a:prstGeom>
              <a:blipFill>
                <a:blip r:embed="rId3"/>
                <a:stretch>
                  <a:fillRect l="-1170" t="-2703" r="-292" b="-8108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>
            <a:extLst>
              <a:ext uri="{FF2B5EF4-FFF2-40B4-BE49-F238E27FC236}">
                <a16:creationId xmlns:a16="http://schemas.microsoft.com/office/drawing/2014/main" id="{F1F78FFC-FDFA-0046-9B77-55DBF82F86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t="3149" b="4360"/>
          <a:stretch/>
        </p:blipFill>
        <p:spPr>
          <a:xfrm>
            <a:off x="456986" y="407376"/>
            <a:ext cx="3904345" cy="2592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E870C29-58FE-B94E-ADA7-F2F32C7AFF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76" t="4728" r="6857" b="5318"/>
          <a:stretch/>
        </p:blipFill>
        <p:spPr>
          <a:xfrm>
            <a:off x="4558409" y="407376"/>
            <a:ext cx="4412336" cy="2592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152F9C3-0F94-AB46-AB60-EF5128A6C25D}"/>
              </a:ext>
            </a:extLst>
          </p:cNvPr>
          <p:cNvSpPr txBox="1"/>
          <p:nvPr/>
        </p:nvSpPr>
        <p:spPr>
          <a:xfrm>
            <a:off x="5034646" y="508000"/>
            <a:ext cx="36343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EUC transport anomaly from 23°W mooring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6E53168-C1EC-9A42-87E3-599F2FF59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584" y="4756472"/>
            <a:ext cx="1051365" cy="3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51758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16A6617-AD63-6F45-8F1F-D4F8E4BDE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1" y="3243263"/>
            <a:ext cx="8496299" cy="809625"/>
          </a:xfrm>
        </p:spPr>
        <p:txBody>
          <a:bodyPr/>
          <a:lstStyle/>
          <a:p>
            <a:r>
              <a:rPr lang="en-US" b="1" dirty="0"/>
              <a:t>Decadal variability of circulation and oxygen </a:t>
            </a:r>
            <a:br>
              <a:rPr lang="en-US" b="1" dirty="0"/>
            </a:br>
            <a:r>
              <a:rPr lang="en-US" b="1" dirty="0"/>
              <a:t>in the upper equatorial Atlantic</a:t>
            </a:r>
            <a:r>
              <a:rPr lang="de-DE" sz="2000" dirty="0"/>
              <a:t> </a:t>
            </a:r>
            <a:r>
              <a:rPr lang="de-DE" sz="2200" b="1" dirty="0"/>
              <a:t> 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648A9369-C655-9649-BD15-D5D8E81601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Peter Brandt (GEOMAR, Kiel, Germany), Johannes Hahn, </a:t>
            </a:r>
            <a:r>
              <a:rPr lang="en-US" dirty="0" err="1"/>
              <a:t>Sunke</a:t>
            </a:r>
            <a:r>
              <a:rPr lang="en-US" dirty="0"/>
              <a:t> </a:t>
            </a:r>
            <a:r>
              <a:rPr lang="en-US" dirty="0" err="1"/>
              <a:t>Schmidtko</a:t>
            </a:r>
            <a:r>
              <a:rPr lang="en-US" dirty="0"/>
              <a:t>, Franz Philip </a:t>
            </a:r>
            <a:br>
              <a:rPr lang="en-US" dirty="0"/>
            </a:br>
            <a:r>
              <a:rPr lang="en-US" dirty="0" err="1"/>
              <a:t>Tuchen</a:t>
            </a:r>
            <a:r>
              <a:rPr lang="en-US" dirty="0"/>
              <a:t>, Robert </a:t>
            </a:r>
            <a:r>
              <a:rPr lang="en-US" dirty="0" err="1"/>
              <a:t>Kopte</a:t>
            </a:r>
            <a:r>
              <a:rPr lang="en-US" dirty="0"/>
              <a:t>, Rainer </a:t>
            </a:r>
            <a:r>
              <a:rPr lang="en-US" dirty="0" err="1"/>
              <a:t>Kiko</a:t>
            </a:r>
            <a:r>
              <a:rPr lang="en-US" dirty="0"/>
              <a:t>, Bernard </a:t>
            </a:r>
            <a:r>
              <a:rPr lang="en-US" dirty="0" err="1"/>
              <a:t>Bourlès</a:t>
            </a:r>
            <a:r>
              <a:rPr lang="en-US" dirty="0"/>
              <a:t>, Rena </a:t>
            </a:r>
            <a:r>
              <a:rPr lang="en-US" dirty="0" err="1"/>
              <a:t>Czeschel</a:t>
            </a:r>
            <a:r>
              <a:rPr lang="en-US" dirty="0"/>
              <a:t>, Marcus </a:t>
            </a:r>
            <a:r>
              <a:rPr lang="en-US" dirty="0" err="1"/>
              <a:t>Dengler</a:t>
            </a:r>
            <a:endParaRPr lang="de-DE" dirty="0"/>
          </a:p>
        </p:txBody>
      </p:sp>
      <p:sp>
        <p:nvSpPr>
          <p:cNvPr id="30" name="Interaktive Schaltfläche: Erste Folie 2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038680B-919D-C048-AA54-F8B917FE9CB9}"/>
              </a:ext>
            </a:extLst>
          </p:cNvPr>
          <p:cNvSpPr>
            <a:spLocks noChangeAspect="1"/>
          </p:cNvSpPr>
          <p:nvPr/>
        </p:nvSpPr>
        <p:spPr>
          <a:xfrm>
            <a:off x="4798580" y="4757512"/>
            <a:ext cx="347826" cy="3478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Interaktive Schaltfläche: Vorherige(r) oder Zurück 3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C13C171-3323-0843-B5C2-12E1C6D079C7}"/>
              </a:ext>
            </a:extLst>
          </p:cNvPr>
          <p:cNvSpPr>
            <a:spLocks noChangeAspect="1"/>
          </p:cNvSpPr>
          <p:nvPr/>
        </p:nvSpPr>
        <p:spPr>
          <a:xfrm>
            <a:off x="4150328" y="4752373"/>
            <a:ext cx="348355" cy="34782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teraktive Schaltfläche: Nächste(r) oder Weiter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A808E64-8217-2749-A9C1-FD1DE2761D8D}"/>
              </a:ext>
            </a:extLst>
          </p:cNvPr>
          <p:cNvSpPr>
            <a:spLocks noChangeAspect="1"/>
          </p:cNvSpPr>
          <p:nvPr/>
        </p:nvSpPr>
        <p:spPr>
          <a:xfrm>
            <a:off x="5446422" y="4757512"/>
            <a:ext cx="347826" cy="3478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Bild 19">
            <a:hlinkClick r:id="rId3"/>
            <a:extLst>
              <a:ext uri="{FF2B5EF4-FFF2-40B4-BE49-F238E27FC236}">
                <a16:creationId xmlns:a16="http://schemas.microsoft.com/office/drawing/2014/main" id="{F9558444-AA39-1840-A8A9-FFA723819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0" y="3798079"/>
            <a:ext cx="659130" cy="84567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15B81CD9-83AB-F045-BB5F-7699D8B96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312" y="3291387"/>
            <a:ext cx="2281187" cy="423937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44A8B1C-D698-AE42-8560-935221A37A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t="3149" b="4360"/>
          <a:stretch/>
        </p:blipFill>
        <p:spPr>
          <a:xfrm>
            <a:off x="456986" y="407376"/>
            <a:ext cx="3904345" cy="2592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8F6648FF-1A3A-2541-B3E6-B82AC5D954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76" t="4728" r="6857" b="5318"/>
          <a:stretch/>
        </p:blipFill>
        <p:spPr>
          <a:xfrm>
            <a:off x="4558409" y="407376"/>
            <a:ext cx="4412336" cy="2592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D8D5FF6-2AC9-BE44-8D4A-C913B0A30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3584" y="4756472"/>
            <a:ext cx="1051365" cy="3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77326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0DFED"/>
      </a:accent1>
      <a:accent2>
        <a:srgbClr val="1964AE"/>
      </a:accent2>
      <a:accent3>
        <a:srgbClr val="FFFFFF"/>
      </a:accent3>
      <a:accent4>
        <a:srgbClr val="000000"/>
      </a:accent4>
      <a:accent5>
        <a:srgbClr val="E4ECF4"/>
      </a:accent5>
      <a:accent6>
        <a:srgbClr val="165A9D"/>
      </a:accent6>
      <a:hlink>
        <a:srgbClr val="003366"/>
      </a:hlink>
      <a:folHlink>
        <a:srgbClr val="8CB0D4"/>
      </a:folHlink>
    </a:clrScheme>
    <a:fontScheme name="Standarddesign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0DFED"/>
        </a:accent1>
        <a:accent2>
          <a:srgbClr val="1964AE"/>
        </a:accent2>
        <a:accent3>
          <a:srgbClr val="FFFFFF"/>
        </a:accent3>
        <a:accent4>
          <a:srgbClr val="000000"/>
        </a:accent4>
        <a:accent5>
          <a:srgbClr val="E4ECF4"/>
        </a:accent5>
        <a:accent6>
          <a:srgbClr val="165A9D"/>
        </a:accent6>
        <a:hlink>
          <a:srgbClr val="003366"/>
        </a:hlink>
        <a:folHlink>
          <a:srgbClr val="8CB0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Macintosh PowerPoint</Application>
  <PresentationFormat>Bildschirmpräsentation (16:9)</PresentationFormat>
  <Paragraphs>32</Paragraphs>
  <Slides>6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2" baseType="lpstr">
      <vt:lpstr>ＭＳ Ｐゴシック</vt:lpstr>
      <vt:lpstr>Calibri</vt:lpstr>
      <vt:lpstr>Cambria Math</vt:lpstr>
      <vt:lpstr>Microsoft Sans Serif</vt:lpstr>
      <vt:lpstr>Webdings</vt:lpstr>
      <vt:lpstr>Standarddesign</vt:lpstr>
      <vt:lpstr>Decadal variability of circulation and oxygen  in the upper equatorial Atlantic  </vt:lpstr>
      <vt:lpstr>PowerPoint-Präsentation</vt:lpstr>
      <vt:lpstr>PowerPoint-Präsentation</vt:lpstr>
      <vt:lpstr>PowerPoint-Präsentation</vt:lpstr>
      <vt:lpstr>PowerPoint-Präsentation</vt:lpstr>
      <vt:lpstr>Decadal variability of circulation and oxygen  in the upper equatorial Atlantic  </vt:lpstr>
    </vt:vector>
  </TitlesOfParts>
  <Company>GEOMAR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SFB 754, Subproject A4 Trends and variability of oxygen inventory, supply and consumption in the eastern tropical North Atlantic oxygen minimum zone </dc:title>
  <dc:creator>Peter Brandt</dc:creator>
  <cp:lastModifiedBy>Peter Brandt</cp:lastModifiedBy>
  <cp:revision>242</cp:revision>
  <dcterms:created xsi:type="dcterms:W3CDTF">2018-02-16T10:01:41Z</dcterms:created>
  <dcterms:modified xsi:type="dcterms:W3CDTF">2020-05-01T14:06:45Z</dcterms:modified>
</cp:coreProperties>
</file>