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6" r:id="rId4"/>
    <p:sldId id="259" r:id="rId5"/>
    <p:sldId id="267" r:id="rId6"/>
    <p:sldId id="260" r:id="rId7"/>
    <p:sldId id="265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73" d="100"/>
          <a:sy n="73" d="100"/>
        </p:scale>
        <p:origin x="110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C1DDF-AA4D-4185-A449-69A3641C517C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5466F-DEA5-45AE-A053-CF248127C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3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C889-56E5-4F90-9D68-E1BE322B4883}" type="datetime1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F7AB-DB9C-482A-85D2-75EE9ABF569E}" type="datetime1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75F5-3FCC-4155-AE1F-8A608949D914}" type="datetime1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94328-F01D-4E8E-AA19-08D8CFA591C9}" type="datetime1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F8D15-B8C2-4D82-A7B3-534C987BB240}" type="datetime1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62CA-EB99-4E97-A1CC-1F96B88E1229}" type="datetime1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0D7D-2C59-4682-BAD1-CB82C6EA9231}" type="datetime1">
              <a:rPr lang="ru-RU" smtClean="0"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97480-BECF-4BCA-AE07-DAA7FD1D532F}" type="datetime1">
              <a:rPr lang="ru-RU" smtClean="0"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2A-EC60-4972-A7A0-162E8E7BA8B2}" type="datetime1">
              <a:rPr lang="ru-RU" smtClean="0"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EE573-0C15-4B70-8203-58D40781DD0F}" type="datetime1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8AC8-E068-4731-B0C6-BA493FF50155}" type="datetime1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A76A1-C2D7-47EB-B7B0-77BFA1154A42}" type="datetime1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A0E1C-AC45-4A4B-8F26-C5B35B49E4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azeiliguer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wmf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/>
              <a:t>An example of spatial correlation between soil water content and irrigated alfalfa yield at sub-field scale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8064896" cy="15617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Anatoly </a:t>
            </a:r>
            <a:r>
              <a:rPr lang="en-US" dirty="0" err="1"/>
              <a:t>Zeyliger</a:t>
            </a:r>
            <a:r>
              <a:rPr lang="en-US" dirty="0"/>
              <a:t>, Olga </a:t>
            </a:r>
            <a:r>
              <a:rPr lang="en-US" dirty="0" err="1"/>
              <a:t>Ermolaeva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en-US" sz="1800" i="1" dirty="0"/>
              <a:t>Russian State Agrarian University – Moscow </a:t>
            </a:r>
            <a:r>
              <a:rPr lang="en-US" sz="1800" i="1" dirty="0" err="1"/>
              <a:t>Timiryazev</a:t>
            </a:r>
            <a:r>
              <a:rPr lang="en-US" sz="1800" i="1" dirty="0"/>
              <a:t> Agricultural Academy, Moscow, Russian Federation, E-mail: </a:t>
            </a:r>
            <a:r>
              <a:rPr lang="en-US" sz="1800" u="sng" dirty="0">
                <a:hlinkClick r:id="rId2"/>
              </a:rPr>
              <a:t>azeiliguer@mail.ru</a:t>
            </a:r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en-US" sz="1800" b="1" dirty="0" smtClean="0"/>
              <a:t>EGU-2020 Online </a:t>
            </a:r>
            <a:r>
              <a:rPr lang="en-US" sz="1800" b="1" dirty="0"/>
              <a:t>Session HS6.3 - "Remote sensing of soil moisture“ (EGU2020-16529)</a:t>
            </a:r>
          </a:p>
          <a:p>
            <a:r>
              <a:rPr lang="en-US" sz="1800" b="1" dirty="0"/>
              <a:t>The </a:t>
            </a:r>
            <a:r>
              <a:rPr lang="en-US" sz="1800" b="1" dirty="0" smtClean="0"/>
              <a:t>8 </a:t>
            </a:r>
            <a:r>
              <a:rPr lang="en-US" sz="1800" b="1" dirty="0"/>
              <a:t>May 2020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for your time and attention!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3140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objective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reveal the presence of spatial correlation between </a:t>
            </a:r>
            <a:r>
              <a:rPr lang="en-US" dirty="0" smtClean="0"/>
              <a:t>soil water content </a:t>
            </a:r>
            <a:r>
              <a:rPr lang="en-US" dirty="0"/>
              <a:t>and biomass productivity of irrigated alfalfa sowing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objectives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develop and test the method of field mapping of </a:t>
            </a:r>
            <a:r>
              <a:rPr lang="en-US" dirty="0" smtClean="0"/>
              <a:t>soil water content </a:t>
            </a:r>
            <a:r>
              <a:rPr lang="en-US" dirty="0"/>
              <a:t>in the </a:t>
            </a:r>
            <a:r>
              <a:rPr lang="en-US" dirty="0" smtClean="0"/>
              <a:t>soil coverage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en-US" dirty="0"/>
              <a:t>Carry out field mapping of biomass for sowing irrigated alfalfa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Objects of </a:t>
            </a:r>
            <a:r>
              <a:rPr lang="en-US" sz="3000" dirty="0" smtClean="0"/>
              <a:t>research (Left Bank of Middle part of River Volga)</a:t>
            </a:r>
            <a:endParaRPr lang="ru-RU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8859" r="48811" b="17313"/>
          <a:stretch>
            <a:fillRect/>
          </a:stretch>
        </p:blipFill>
        <p:spPr bwMode="auto">
          <a:xfrm>
            <a:off x="395536" y="1294944"/>
            <a:ext cx="3888432" cy="530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196" t="9469" r="30487" b="9694"/>
          <a:stretch>
            <a:fillRect/>
          </a:stretch>
        </p:blipFill>
        <p:spPr bwMode="auto">
          <a:xfrm>
            <a:off x="4966580" y="1294944"/>
            <a:ext cx="3565859" cy="328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1265" t="38015" r="40510" b="35407"/>
          <a:stretch>
            <a:fillRect/>
          </a:stretch>
        </p:blipFill>
        <p:spPr bwMode="auto">
          <a:xfrm>
            <a:off x="4860032" y="4653136"/>
            <a:ext cx="367240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Штриховая стрелка вправо 6"/>
          <p:cNvSpPr/>
          <p:nvPr/>
        </p:nvSpPr>
        <p:spPr>
          <a:xfrm rot="21435907">
            <a:off x="2768496" y="2788213"/>
            <a:ext cx="3750457" cy="33359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триховая стрелка вправо 7"/>
          <p:cNvSpPr/>
          <p:nvPr/>
        </p:nvSpPr>
        <p:spPr>
          <a:xfrm rot="21102945">
            <a:off x="3212042" y="5662183"/>
            <a:ext cx="3035720" cy="33359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Used measuring </a:t>
            </a:r>
            <a:r>
              <a:rPr lang="en-US" dirty="0" smtClean="0"/>
              <a:t>device</a:t>
            </a:r>
            <a:r>
              <a:rPr lang="ru-RU" dirty="0" smtClean="0"/>
              <a:t> </a:t>
            </a:r>
            <a:r>
              <a:rPr lang="en-US" dirty="0" smtClean="0"/>
              <a:t>EM-38</a:t>
            </a:r>
            <a:endParaRPr lang="ru-RU" dirty="0"/>
          </a:p>
        </p:txBody>
      </p:sp>
      <p:pic>
        <p:nvPicPr>
          <p:cNvPr id="1026" name="Picture 2" descr="C:\My\My PHOTOS\2011\2011_08_04_Pallasovka\NICON_2011\DSC_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132856"/>
            <a:ext cx="5220072" cy="3470792"/>
          </a:xfrm>
          <a:prstGeom prst="rect">
            <a:avLst/>
          </a:prstGeom>
          <a:noFill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Methodology for mapping the </a:t>
            </a:r>
            <a:r>
              <a:rPr lang="en-US" sz="3600" dirty="0" smtClean="0"/>
              <a:t>soil</a:t>
            </a:r>
            <a:r>
              <a:rPr lang="ru-RU" sz="3600" dirty="0" smtClean="0"/>
              <a:t> </a:t>
            </a:r>
            <a:r>
              <a:rPr lang="en-US" sz="3600" dirty="0" smtClean="0"/>
              <a:t>water content at soil coverage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264358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263820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340768"/>
            <a:ext cx="263702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264477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717032"/>
            <a:ext cx="263821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17032"/>
            <a:ext cx="264238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 l="14391" r="12520"/>
          <a:stretch>
            <a:fillRect/>
          </a:stretch>
        </p:blipFill>
        <p:spPr bwMode="auto">
          <a:xfrm>
            <a:off x="251520" y="1772816"/>
            <a:ext cx="433404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Cartograms of soil moisture </a:t>
            </a:r>
            <a:r>
              <a:rPr lang="en-US" dirty="0" smtClean="0"/>
              <a:t>storage at </a:t>
            </a:r>
            <a:r>
              <a:rPr lang="en-US" dirty="0"/>
              <a:t>0-150 cm </a:t>
            </a:r>
            <a:r>
              <a:rPr lang="en-US" dirty="0" smtClean="0"/>
              <a:t>of two adjacent events</a:t>
            </a:r>
            <a:endParaRPr lang="ru-RU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 l="29523" t="40156" r="38378" b="24407"/>
          <a:stretch>
            <a:fillRect/>
          </a:stretch>
        </p:blipFill>
        <p:spPr bwMode="auto">
          <a:xfrm>
            <a:off x="3059832" y="4077072"/>
            <a:ext cx="1368152" cy="84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77281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09-08-2012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smtClean="0">
                <a:solidFill>
                  <a:schemeClr val="bg1"/>
                </a:solidFill>
              </a:rPr>
              <a:t>soil depth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0-150см)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Before pain fall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5129" r="15473"/>
          <a:stretch>
            <a:fillRect/>
          </a:stretch>
        </p:blipFill>
        <p:spPr bwMode="auto">
          <a:xfrm>
            <a:off x="4644009" y="1772816"/>
            <a:ext cx="4115154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4008" y="177281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11-08-2012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soil depth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0-150см)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After rain fall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9885" t="39984" r="38016" b="24579"/>
          <a:stretch>
            <a:fillRect/>
          </a:stretch>
        </p:blipFill>
        <p:spPr bwMode="auto">
          <a:xfrm>
            <a:off x="3779912" y="2924944"/>
            <a:ext cx="1368152" cy="84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36" t="-1708" r="31662" b="33408"/>
          <a:stretch>
            <a:fillRect/>
          </a:stretch>
        </p:blipFill>
        <p:spPr bwMode="auto">
          <a:xfrm>
            <a:off x="531178" y="908720"/>
            <a:ext cx="384673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225" t="40329" r="39123" b="24234"/>
          <a:stretch>
            <a:fillRect/>
          </a:stretch>
        </p:blipFill>
        <p:spPr bwMode="auto">
          <a:xfrm>
            <a:off x="3563888" y="2636912"/>
            <a:ext cx="1368152" cy="83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3679" t="2391" r="13367"/>
          <a:stretch>
            <a:fillRect/>
          </a:stretch>
        </p:blipFill>
        <p:spPr bwMode="auto">
          <a:xfrm>
            <a:off x="5004048" y="980728"/>
            <a:ext cx="3672408" cy="274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0077" t="40156" r="37824" b="24407"/>
          <a:stretch>
            <a:fillRect/>
          </a:stretch>
        </p:blipFill>
        <p:spPr bwMode="auto">
          <a:xfrm>
            <a:off x="4427984" y="1556792"/>
            <a:ext cx="1392152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92080" y="112474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19-07-2012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smtClean="0">
                <a:solidFill>
                  <a:schemeClr val="bg1"/>
                </a:solidFill>
              </a:rPr>
              <a:t>soil water </a:t>
            </a:r>
            <a:r>
              <a:rPr lang="en-US" sz="1600" dirty="0" err="1" smtClean="0">
                <a:solidFill>
                  <a:schemeClr val="bg1"/>
                </a:solidFill>
              </a:rPr>
              <a:t>contentn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0-75см)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19675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Biomass productivity</a:t>
            </a:r>
            <a:r>
              <a:rPr lang="ru-RU" sz="1600" dirty="0" smtClean="0">
                <a:solidFill>
                  <a:schemeClr val="bg1"/>
                </a:solidFill>
              </a:rPr>
              <a:t>15-07-2012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15779" t="3492" r="15470" b="6480"/>
          <a:stretch>
            <a:fillRect/>
          </a:stretch>
        </p:blipFill>
        <p:spPr bwMode="auto">
          <a:xfrm>
            <a:off x="539552" y="3861048"/>
            <a:ext cx="3800991" cy="278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30077" t="40156" r="37824" b="23422"/>
          <a:stretch>
            <a:fillRect/>
          </a:stretch>
        </p:blipFill>
        <p:spPr bwMode="auto">
          <a:xfrm>
            <a:off x="3635896" y="5445224"/>
            <a:ext cx="1323391" cy="84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55576" y="393305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01-08-2012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soil water </a:t>
            </a:r>
            <a:r>
              <a:rPr lang="en-US" sz="1600" dirty="0" err="1">
                <a:solidFill>
                  <a:schemeClr val="bg1"/>
                </a:solidFill>
              </a:rPr>
              <a:t>contentn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0-75см)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l="34032" t="17344" r="11731" b="9813"/>
          <a:stretch>
            <a:fillRect/>
          </a:stretch>
        </p:blipFill>
        <p:spPr bwMode="auto">
          <a:xfrm>
            <a:off x="5004048" y="3861048"/>
            <a:ext cx="3672408" cy="27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220072" y="4005064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09-08-2012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soil water </a:t>
            </a:r>
            <a:r>
              <a:rPr lang="en-US" sz="1600" dirty="0" err="1">
                <a:solidFill>
                  <a:schemeClr val="bg1"/>
                </a:solidFill>
              </a:rPr>
              <a:t>contentn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0-150см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 l="29523" t="40156" r="38378" b="24407"/>
          <a:stretch>
            <a:fillRect/>
          </a:stretch>
        </p:blipFill>
        <p:spPr bwMode="auto">
          <a:xfrm>
            <a:off x="4355976" y="4293096"/>
            <a:ext cx="1368152" cy="84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results of field mapping of biomass and </a:t>
            </a:r>
            <a:r>
              <a:rPr lang="en-US" dirty="0" smtClean="0"/>
              <a:t>soil water content at soil coverage </a:t>
            </a:r>
            <a:r>
              <a:rPr lang="en-US" dirty="0"/>
              <a:t>indicate the presence of spatial </a:t>
            </a:r>
            <a:r>
              <a:rPr lang="en-US" dirty="0" smtClean="0"/>
              <a:t>correlation between both of them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 example of spatial correlation between soil water content and irrigated alfalfa yield at sub-field scale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A0E1C-AC45-4A4B-8F26-C5B35B49E4B6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7" y="6174878"/>
            <a:ext cx="1533525" cy="5429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376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An example of spatial correlation between soil water content and irrigated alfalfa yield at sub-field scale </vt:lpstr>
      <vt:lpstr>Research objective</vt:lpstr>
      <vt:lpstr>Research objectives</vt:lpstr>
      <vt:lpstr>Objects of research (Left Bank of Middle part of River Volga)</vt:lpstr>
      <vt:lpstr>Used measuring device EM-38</vt:lpstr>
      <vt:lpstr>Methodology for mapping the soil water content at soil coverage</vt:lpstr>
      <vt:lpstr>Cartograms of soil moisture storage at 0-150 cm of two adjacent events</vt:lpstr>
      <vt:lpstr>Results</vt:lpstr>
      <vt:lpstr>Conclusion</vt:lpstr>
      <vt:lpstr>Thanks for your time and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ZAM</dc:creator>
  <cp:lastModifiedBy>Zeiliguer Anatoli</cp:lastModifiedBy>
  <cp:revision>51</cp:revision>
  <dcterms:created xsi:type="dcterms:W3CDTF">2013-04-14T11:00:39Z</dcterms:created>
  <dcterms:modified xsi:type="dcterms:W3CDTF">2020-05-08T07:01:28Z</dcterms:modified>
</cp:coreProperties>
</file>