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97" r:id="rId2"/>
    <p:sldMasterId id="2147483707" r:id="rId3"/>
    <p:sldMasterId id="2147483731" r:id="rId4"/>
    <p:sldMasterId id="2147483741" r:id="rId5"/>
    <p:sldMasterId id="2147483753" r:id="rId6"/>
  </p:sldMasterIdLst>
  <p:notesMasterIdLst>
    <p:notesMasterId r:id="rId25"/>
  </p:notesMasterIdLst>
  <p:sldIdLst>
    <p:sldId id="493" r:id="rId7"/>
    <p:sldId id="494" r:id="rId8"/>
    <p:sldId id="405" r:id="rId9"/>
    <p:sldId id="261" r:id="rId10"/>
    <p:sldId id="406" r:id="rId11"/>
    <p:sldId id="407" r:id="rId12"/>
    <p:sldId id="408" r:id="rId13"/>
    <p:sldId id="409" r:id="rId14"/>
    <p:sldId id="410" r:id="rId15"/>
    <p:sldId id="411" r:id="rId16"/>
    <p:sldId id="412" r:id="rId17"/>
    <p:sldId id="415" r:id="rId18"/>
    <p:sldId id="491" r:id="rId19"/>
    <p:sldId id="421" r:id="rId20"/>
    <p:sldId id="418" r:id="rId21"/>
    <p:sldId id="419" r:id="rId22"/>
    <p:sldId id="420" r:id="rId23"/>
    <p:sldId id="4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B9"/>
    <a:srgbClr val="003399"/>
    <a:srgbClr val="E1F4FF"/>
    <a:srgbClr val="CCECFF"/>
    <a:srgbClr val="99CC00"/>
    <a:srgbClr val="0432FF"/>
    <a:srgbClr val="310AC2"/>
    <a:srgbClr val="D3452D"/>
    <a:srgbClr val="FF9300"/>
    <a:srgbClr val="D55C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68" autoAdjust="0"/>
    <p:restoredTop sz="95059" autoAdjust="0"/>
  </p:normalViewPr>
  <p:slideViewPr>
    <p:cSldViewPr snapToGrid="0" snapToObjects="1">
      <p:cViewPr varScale="1">
        <p:scale>
          <a:sx n="63" d="100"/>
          <a:sy n="63" d="100"/>
        </p:scale>
        <p:origin x="19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snapToObjects="1">
      <p:cViewPr varScale="1">
        <p:scale>
          <a:sx n="104" d="100"/>
          <a:sy n="104" d="100"/>
        </p:scale>
        <p:origin x="339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674436-BBB6-1F4A-8956-7E92BECCB877}" type="datetimeFigureOut">
              <a:rPr lang="en-US" smtClean="0"/>
              <a:t>4/28/2020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54B00-45D3-3345-9871-B8A484F7A0EF}" type="slidenum">
              <a:rPr lang="en-US" smtClean="0"/>
              <a:t>‹#›</a:t>
            </a:fld>
            <a:endParaRPr lang="en-US"/>
          </a:p>
        </p:txBody>
      </p:sp>
    </p:spTree>
    <p:extLst>
      <p:ext uri="{BB962C8B-B14F-4D97-AF65-F5344CB8AC3E}">
        <p14:creationId xmlns:p14="http://schemas.microsoft.com/office/powerpoint/2010/main" val="1715242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54B00-45D3-3345-9871-B8A484F7A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474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 &amp; why we’re measuring</a:t>
            </a:r>
            <a:r>
              <a:rPr lang="en-US" baseline="0" dirty="0"/>
              <a:t> where / when we are.</a:t>
            </a:r>
            <a:endParaRPr lang="en-US" dirty="0"/>
          </a:p>
        </p:txBody>
      </p:sp>
      <p:sp>
        <p:nvSpPr>
          <p:cNvPr id="4" name="Slide Number Placeholder 3"/>
          <p:cNvSpPr>
            <a:spLocks noGrp="1"/>
          </p:cNvSpPr>
          <p:nvPr>
            <p:ph type="sldNum" sz="quarter" idx="10"/>
          </p:nvPr>
        </p:nvSpPr>
        <p:spPr/>
        <p:txBody>
          <a:bodyPr/>
          <a:lstStyle/>
          <a:p>
            <a:fld id="{3F754B00-45D3-3345-9871-B8A484F7A0EF}" type="slidenum">
              <a:rPr lang="en-US" smtClean="0"/>
              <a:t>4</a:t>
            </a:fld>
            <a:endParaRPr lang="en-US"/>
          </a:p>
        </p:txBody>
      </p:sp>
    </p:spTree>
    <p:extLst>
      <p:ext uri="{BB962C8B-B14F-4D97-AF65-F5344CB8AC3E}">
        <p14:creationId xmlns:p14="http://schemas.microsoft.com/office/powerpoint/2010/main" val="1025464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a:t>
            </a:r>
            <a:r>
              <a:rPr lang="en-US" baseline="0" dirty="0"/>
              <a:t> briefly on where exactly we measured, and with what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54B00-45D3-3345-9871-B8A484F7A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894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a:t>
            </a:r>
            <a:r>
              <a:rPr lang="en-US" baseline="0" dirty="0"/>
              <a:t> briefly on where exactly we measured, and with what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54B00-45D3-3345-9871-B8A484F7A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718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a:t>
            </a:r>
            <a:r>
              <a:rPr lang="en-US" baseline="0" dirty="0"/>
              <a:t> briefly on where exactly we measured, and with what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54B00-45D3-3345-9871-B8A484F7A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716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a:t>
            </a:r>
            <a:r>
              <a:rPr lang="en-US" baseline="0" dirty="0"/>
              <a:t> briefly on where exactly we measured, and with what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54B00-45D3-3345-9871-B8A484F7A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785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WOULD</a:t>
            </a:r>
            <a:r>
              <a:rPr lang="en-US" baseline="0" dirty="0">
                <a:solidFill>
                  <a:srgbClr val="FF0000"/>
                </a:solidFill>
              </a:rPr>
              <a:t> LOVE TO ADD ONE LIKE THIS FOR 2016  -- </a:t>
            </a:r>
            <a:r>
              <a:rPr lang="en-US" baseline="0" dirty="0" err="1">
                <a:solidFill>
                  <a:srgbClr val="FF0000"/>
                </a:solidFill>
              </a:rPr>
              <a:t>Paquita</a:t>
            </a:r>
            <a:r>
              <a:rPr lang="en-US" baseline="0" dirty="0">
                <a:solidFill>
                  <a:srgbClr val="FF0000"/>
                </a:solidFill>
              </a:rPr>
              <a:t> do you have?</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54B00-45D3-3345-9871-B8A484F7A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100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tis and the two slides that follow I am trying to QUICKLY hit on the type of measurements we</a:t>
            </a:r>
            <a:r>
              <a:rPr lang="en-US" baseline="0" dirty="0"/>
              <a:t> made so they know what kind of data are going to be available.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54B00-45D3-3345-9871-B8A484F7A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821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approaches to quantifying</a:t>
            </a:r>
            <a:r>
              <a:rPr lang="en-US" baseline="0" dirty="0"/>
              <a:t> aerosol properties </a:t>
            </a:r>
            <a:r>
              <a:rPr lang="mr-IN" baseline="0" dirty="0"/>
              <a:t>–</a:t>
            </a:r>
            <a:r>
              <a:rPr lang="en-US" baseline="0" dirty="0"/>
              <a:t> particularly of interest to </a:t>
            </a:r>
            <a:r>
              <a:rPr lang="en-US" baseline="0" dirty="0" err="1"/>
              <a:t>AeroCom</a:t>
            </a:r>
            <a:r>
              <a:rPr lang="en-US" baseline="0" dirty="0"/>
              <a:t> community. </a:t>
            </a:r>
            <a:r>
              <a:rPr lang="en-US" baseline="0" dirty="0" err="1"/>
              <a:t>Esp</a:t>
            </a:r>
            <a:r>
              <a:rPr lang="en-US" baseline="0" dirty="0"/>
              <a:t> spectral absorption and ability to relate it to composition</a:t>
            </a:r>
            <a:r>
              <a:rPr lang="mr-IN" baseline="0" dirty="0"/>
              <a:t>…</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54B00-45D3-3345-9871-B8A484F7A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660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a:xfrm>
            <a:off x="1016000" y="6515100"/>
            <a:ext cx="2540000" cy="685800"/>
          </a:xfrm>
          <a:prstGeom prst="rect">
            <a:avLst/>
          </a:prstGeom>
        </p:spPr>
        <p:txBody>
          <a:bodyPr/>
          <a:lstStyle>
            <a:lvl1pPr>
              <a:defRPr sz="1000">
                <a:latin typeface="+mn-lt"/>
              </a:defRPr>
            </a:lvl1pPr>
          </a:lstStyle>
          <a:p>
            <a:pPr>
              <a:defRPr/>
            </a:pPr>
            <a:endParaRPr lang="en-US"/>
          </a:p>
          <a:p>
            <a:pPr>
              <a:defRPr/>
            </a:pPr>
            <a:fld id="{DAD18C88-CCC9-448F-B9FE-924153E24C7D}" type="datetime9">
              <a:rPr lang="en-US"/>
              <a:pPr>
                <a:defRPr/>
              </a:pPr>
              <a:t>4/28/2020 3:45:54 PM</a:t>
            </a:fld>
            <a:endParaRPr lang="en-US"/>
          </a:p>
        </p:txBody>
      </p:sp>
      <p:sp>
        <p:nvSpPr>
          <p:cNvPr id="5" name="Slide Number Placeholder 5"/>
          <p:cNvSpPr>
            <a:spLocks noGrp="1"/>
          </p:cNvSpPr>
          <p:nvPr>
            <p:ph type="sldNum" sz="quarter" idx="11"/>
          </p:nvPr>
        </p:nvSpPr>
        <p:spPr/>
        <p:txBody>
          <a:bodyPr/>
          <a:lstStyle>
            <a:lvl1pPr>
              <a:defRPr/>
            </a:lvl1pPr>
          </a:lstStyle>
          <a:p>
            <a:pPr>
              <a:defRPr/>
            </a:pPr>
            <a:fld id="{7F45F973-877B-42C4-8104-2E92BEBBE460}" type="slidenum">
              <a:rPr lang="en-US"/>
              <a:pPr>
                <a:defRPr/>
              </a:pPr>
              <a:t>‹#›</a:t>
            </a:fld>
            <a:endParaRPr lang="en-US">
              <a:latin typeface="+mn-lt"/>
            </a:endParaRPr>
          </a:p>
        </p:txBody>
      </p:sp>
    </p:spTree>
    <p:extLst>
      <p:ext uri="{BB962C8B-B14F-4D97-AF65-F5344CB8AC3E}">
        <p14:creationId xmlns:p14="http://schemas.microsoft.com/office/powerpoint/2010/main" val="290714331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16000" y="6515100"/>
            <a:ext cx="2540000" cy="685800"/>
          </a:xfrm>
          <a:prstGeom prst="rect">
            <a:avLst/>
          </a:prstGeom>
        </p:spPr>
        <p:txBody>
          <a:bodyPr/>
          <a:lstStyle>
            <a:lvl1pPr>
              <a:defRPr sz="1000">
                <a:latin typeface="+mn-lt"/>
              </a:defRPr>
            </a:lvl1pPr>
          </a:lstStyle>
          <a:p>
            <a:pPr>
              <a:defRPr/>
            </a:pPr>
            <a:endParaRPr lang="en-US"/>
          </a:p>
          <a:p>
            <a:pPr>
              <a:defRPr/>
            </a:pPr>
            <a:fld id="{E55D00A3-DEFC-45ED-85FC-53942A168E60}" type="datetime9">
              <a:rPr lang="en-US"/>
              <a:pPr>
                <a:defRPr/>
              </a:pPr>
              <a:t>4/28/2020 3:45:54 PM</a:t>
            </a:fld>
            <a:endParaRPr lang="en-US"/>
          </a:p>
        </p:txBody>
      </p:sp>
      <p:sp>
        <p:nvSpPr>
          <p:cNvPr id="5" name="Slide Number Placeholder 5"/>
          <p:cNvSpPr>
            <a:spLocks noGrp="1"/>
          </p:cNvSpPr>
          <p:nvPr>
            <p:ph type="sldNum" sz="quarter" idx="11"/>
          </p:nvPr>
        </p:nvSpPr>
        <p:spPr/>
        <p:txBody>
          <a:bodyPr/>
          <a:lstStyle>
            <a:lvl1pPr>
              <a:defRPr/>
            </a:lvl1pPr>
          </a:lstStyle>
          <a:p>
            <a:pPr>
              <a:defRPr/>
            </a:pPr>
            <a:fld id="{59ACEFEC-3F9E-4270-845B-9069817647FC}" type="slidenum">
              <a:rPr lang="en-US"/>
              <a:pPr>
                <a:defRPr/>
              </a:pPr>
              <a:t>‹#›</a:t>
            </a:fld>
            <a:endParaRPr lang="en-US">
              <a:latin typeface="+mn-lt"/>
            </a:endParaRPr>
          </a:p>
        </p:txBody>
      </p:sp>
    </p:spTree>
    <p:extLst>
      <p:ext uri="{BB962C8B-B14F-4D97-AF65-F5344CB8AC3E}">
        <p14:creationId xmlns:p14="http://schemas.microsoft.com/office/powerpoint/2010/main" val="219677636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981200"/>
            <a:ext cx="5080000" cy="4114800"/>
          </a:xfrm>
        </p:spPr>
        <p:txBody>
          <a:bodyPr/>
          <a:lstStyle/>
          <a:p>
            <a:pPr lvl="0"/>
            <a:endParaRPr lang="en-US" noProof="0"/>
          </a:p>
        </p:txBody>
      </p:sp>
      <p:sp>
        <p:nvSpPr>
          <p:cNvPr id="5" name="Slide Number Placeholder 6"/>
          <p:cNvSpPr>
            <a:spLocks noGrp="1"/>
          </p:cNvSpPr>
          <p:nvPr>
            <p:ph type="sldNum" sz="quarter" idx="10"/>
          </p:nvPr>
        </p:nvSpPr>
        <p:spPr/>
        <p:txBody>
          <a:bodyPr/>
          <a:lstStyle>
            <a:lvl1pPr>
              <a:defRPr/>
            </a:lvl1pPr>
          </a:lstStyle>
          <a:p>
            <a:pPr>
              <a:defRPr/>
            </a:pPr>
            <a:fld id="{E97E124B-66CB-4CA3-A599-E40D8981FE9E}" type="slidenum">
              <a:rPr lang="en-US"/>
              <a:pPr>
                <a:defRPr/>
              </a:pPr>
              <a:t>‹#›</a:t>
            </a:fld>
            <a:endParaRPr lang="en-US">
              <a:latin typeface="+mn-lt"/>
            </a:endParaRPr>
          </a:p>
        </p:txBody>
      </p:sp>
    </p:spTree>
    <p:extLst>
      <p:ext uri="{BB962C8B-B14F-4D97-AF65-F5344CB8AC3E}">
        <p14:creationId xmlns:p14="http://schemas.microsoft.com/office/powerpoint/2010/main" val="2116796207"/>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047329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125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50838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1"/>
            <a:ext cx="12191999" cy="122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4971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11096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20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01196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1267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429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D7C0F6A4-7DE0-40A5-80AE-8463656AFBD7}" type="slidenum">
              <a:rPr lang="en-US"/>
              <a:pPr>
                <a:defRPr/>
              </a:pPr>
              <a:t>‹#›</a:t>
            </a:fld>
            <a:endParaRPr lang="en-US">
              <a:latin typeface="+mn-lt"/>
            </a:endParaRPr>
          </a:p>
        </p:txBody>
      </p:sp>
    </p:spTree>
    <p:extLst>
      <p:ext uri="{BB962C8B-B14F-4D97-AF65-F5344CB8AC3E}">
        <p14:creationId xmlns:p14="http://schemas.microsoft.com/office/powerpoint/2010/main" val="4155253581"/>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9601200" y="1524000"/>
            <a:ext cx="25908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1524000"/>
            <a:ext cx="7569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049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907220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125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67203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1"/>
            <a:ext cx="12191999" cy="122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0602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49425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641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3628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70935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603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9601200" y="1524000"/>
            <a:ext cx="25908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1524000"/>
            <a:ext cx="7569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114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1016000" y="6515100"/>
            <a:ext cx="2540000" cy="685800"/>
          </a:xfrm>
          <a:prstGeom prst="rect">
            <a:avLst/>
          </a:prstGeom>
        </p:spPr>
        <p:txBody>
          <a:bodyPr/>
          <a:lstStyle>
            <a:lvl1pPr>
              <a:defRPr sz="1000">
                <a:latin typeface="+mn-lt"/>
              </a:defRPr>
            </a:lvl1pPr>
          </a:lstStyle>
          <a:p>
            <a:pPr>
              <a:defRPr/>
            </a:pPr>
            <a:endParaRPr lang="en-US"/>
          </a:p>
          <a:p>
            <a:pPr>
              <a:defRPr/>
            </a:pPr>
            <a:fld id="{260D1BE7-0836-4037-A6D8-7BA14EB28998}" type="datetime9">
              <a:rPr lang="en-US"/>
              <a:pPr>
                <a:defRPr/>
              </a:pPr>
              <a:t>4/28/2020 3:45:54 PM</a:t>
            </a:fld>
            <a:endParaRPr lang="en-US"/>
          </a:p>
        </p:txBody>
      </p:sp>
      <p:sp>
        <p:nvSpPr>
          <p:cNvPr id="5" name="Slide Number Placeholder 5"/>
          <p:cNvSpPr>
            <a:spLocks noGrp="1"/>
          </p:cNvSpPr>
          <p:nvPr>
            <p:ph type="sldNum" sz="quarter" idx="11"/>
          </p:nvPr>
        </p:nvSpPr>
        <p:spPr/>
        <p:txBody>
          <a:bodyPr/>
          <a:lstStyle>
            <a:lvl1pPr>
              <a:defRPr/>
            </a:lvl1pPr>
          </a:lstStyle>
          <a:p>
            <a:pPr>
              <a:defRPr/>
            </a:pPr>
            <a:fld id="{BD9C3815-E37C-4FC8-B337-6D0874340D48}" type="slidenum">
              <a:rPr lang="en-US"/>
              <a:pPr>
                <a:defRPr/>
              </a:pPr>
              <a:t>‹#›</a:t>
            </a:fld>
            <a:endParaRPr lang="en-US">
              <a:latin typeface="+mn-lt"/>
            </a:endParaRPr>
          </a:p>
        </p:txBody>
      </p:sp>
    </p:spTree>
    <p:extLst>
      <p:ext uri="{BB962C8B-B14F-4D97-AF65-F5344CB8AC3E}">
        <p14:creationId xmlns:p14="http://schemas.microsoft.com/office/powerpoint/2010/main" val="2679962982"/>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298608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125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02129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1"/>
            <a:ext cx="12191999" cy="122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545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81824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92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66467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32115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120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9601200" y="1524000"/>
            <a:ext cx="25908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1524000"/>
            <a:ext cx="7569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85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543232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16000" y="6515100"/>
            <a:ext cx="2540000" cy="685800"/>
          </a:xfrm>
          <a:prstGeom prst="rect">
            <a:avLst/>
          </a:prstGeom>
        </p:spPr>
        <p:txBody>
          <a:bodyPr/>
          <a:lstStyle>
            <a:lvl1pPr>
              <a:defRPr sz="1000">
                <a:latin typeface="+mn-lt"/>
              </a:defRPr>
            </a:lvl1pPr>
          </a:lstStyle>
          <a:p>
            <a:pPr>
              <a:defRPr/>
            </a:pPr>
            <a:endParaRPr lang="en-US"/>
          </a:p>
          <a:p>
            <a:pPr>
              <a:defRPr/>
            </a:pPr>
            <a:fld id="{1E4DF844-D4BC-43ED-979A-2DA8184A3702}" type="datetime9">
              <a:rPr lang="en-US"/>
              <a:pPr>
                <a:defRPr/>
              </a:pPr>
              <a:t>4/28/2020 3:45:54 PM</a:t>
            </a:fld>
            <a:endParaRPr lang="en-US"/>
          </a:p>
        </p:txBody>
      </p:sp>
      <p:sp>
        <p:nvSpPr>
          <p:cNvPr id="8" name="Slide Number Placeholder 8"/>
          <p:cNvSpPr>
            <a:spLocks noGrp="1"/>
          </p:cNvSpPr>
          <p:nvPr>
            <p:ph type="sldNum" sz="quarter" idx="11"/>
          </p:nvPr>
        </p:nvSpPr>
        <p:spPr/>
        <p:txBody>
          <a:bodyPr/>
          <a:lstStyle>
            <a:lvl1pPr>
              <a:defRPr/>
            </a:lvl1pPr>
          </a:lstStyle>
          <a:p>
            <a:pPr>
              <a:defRPr/>
            </a:pPr>
            <a:fld id="{A042C51F-9A52-48FF-B21E-58DBA4884EF3}" type="slidenum">
              <a:rPr lang="en-US"/>
              <a:pPr>
                <a:defRPr/>
              </a:pPr>
              <a:t>‹#›</a:t>
            </a:fld>
            <a:endParaRPr lang="en-US">
              <a:latin typeface="+mn-lt"/>
            </a:endParaRPr>
          </a:p>
        </p:txBody>
      </p:sp>
    </p:spTree>
    <p:extLst>
      <p:ext uri="{BB962C8B-B14F-4D97-AF65-F5344CB8AC3E}">
        <p14:creationId xmlns:p14="http://schemas.microsoft.com/office/powerpoint/2010/main" val="1943621537"/>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7BAB-FD81-9D40-BD10-3FED14554E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3B529B-E78F-324C-AF06-3AF851AC8A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B5051F-EAF9-0A46-949B-8861C50AFAA5}"/>
              </a:ext>
            </a:extLst>
          </p:cNvPr>
          <p:cNvSpPr>
            <a:spLocks noGrp="1"/>
          </p:cNvSpPr>
          <p:nvPr>
            <p:ph type="dt" sz="half" idx="10"/>
          </p:nvPr>
        </p:nvSpPr>
        <p:spPr/>
        <p:txBody>
          <a:bodyPr/>
          <a:lstStyle/>
          <a:p>
            <a:fld id="{8A1EA664-7F92-EE41-9763-FD19F0856291}" type="datetimeFigureOut">
              <a:rPr lang="en-US" smtClean="0"/>
              <a:t>4/28/2020</a:t>
            </a:fld>
            <a:endParaRPr lang="en-US"/>
          </a:p>
        </p:txBody>
      </p:sp>
      <p:sp>
        <p:nvSpPr>
          <p:cNvPr id="5" name="Footer Placeholder 4">
            <a:extLst>
              <a:ext uri="{FF2B5EF4-FFF2-40B4-BE49-F238E27FC236}">
                <a16:creationId xmlns:a16="http://schemas.microsoft.com/office/drawing/2014/main" id="{90056FA6-2DEE-BE49-AD8B-CD6BEE1D0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E847A-CD55-C84A-AB86-60CF386E40F0}"/>
              </a:ext>
            </a:extLst>
          </p:cNvPr>
          <p:cNvSpPr>
            <a:spLocks noGrp="1"/>
          </p:cNvSpPr>
          <p:nvPr>
            <p:ph type="sldNum" sz="quarter" idx="12"/>
          </p:nvPr>
        </p:nvSpPr>
        <p:spPr/>
        <p:txBody>
          <a:bodyPr/>
          <a:lstStyle/>
          <a:p>
            <a:fld id="{079A5231-23EB-A44E-95EA-5312617E440D}" type="slidenum">
              <a:rPr lang="en-US" smtClean="0"/>
              <a:t>‹#›</a:t>
            </a:fld>
            <a:endParaRPr lang="en-US"/>
          </a:p>
        </p:txBody>
      </p:sp>
    </p:spTree>
    <p:extLst>
      <p:ext uri="{BB962C8B-B14F-4D97-AF65-F5344CB8AC3E}">
        <p14:creationId xmlns:p14="http://schemas.microsoft.com/office/powerpoint/2010/main" val="2741928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C9654-6470-8040-A37E-5218E5D087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7BD21-5760-4E43-83E5-B58B745B755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DF6D6-A1DB-5C48-AFF9-5A464D397D8F}"/>
              </a:ext>
            </a:extLst>
          </p:cNvPr>
          <p:cNvSpPr>
            <a:spLocks noGrp="1"/>
          </p:cNvSpPr>
          <p:nvPr>
            <p:ph type="dt" sz="half" idx="10"/>
          </p:nvPr>
        </p:nvSpPr>
        <p:spPr/>
        <p:txBody>
          <a:bodyPr/>
          <a:lstStyle/>
          <a:p>
            <a:fld id="{8A1EA664-7F92-EE41-9763-FD19F0856291}" type="datetimeFigureOut">
              <a:rPr lang="en-US" smtClean="0"/>
              <a:t>4/28/2020</a:t>
            </a:fld>
            <a:endParaRPr lang="en-US"/>
          </a:p>
        </p:txBody>
      </p:sp>
      <p:sp>
        <p:nvSpPr>
          <p:cNvPr id="5" name="Footer Placeholder 4">
            <a:extLst>
              <a:ext uri="{FF2B5EF4-FFF2-40B4-BE49-F238E27FC236}">
                <a16:creationId xmlns:a16="http://schemas.microsoft.com/office/drawing/2014/main" id="{A3300240-84A1-7443-8931-E8AA06A10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47321-8CF2-5D49-9D56-2D135FC4D79A}"/>
              </a:ext>
            </a:extLst>
          </p:cNvPr>
          <p:cNvSpPr>
            <a:spLocks noGrp="1"/>
          </p:cNvSpPr>
          <p:nvPr>
            <p:ph type="sldNum" sz="quarter" idx="12"/>
          </p:nvPr>
        </p:nvSpPr>
        <p:spPr/>
        <p:txBody>
          <a:bodyPr/>
          <a:lstStyle/>
          <a:p>
            <a:fld id="{079A5231-23EB-A44E-95EA-5312617E440D}" type="slidenum">
              <a:rPr lang="en-US" smtClean="0"/>
              <a:t>‹#›</a:t>
            </a:fld>
            <a:endParaRPr lang="en-US"/>
          </a:p>
        </p:txBody>
      </p:sp>
    </p:spTree>
    <p:extLst>
      <p:ext uri="{BB962C8B-B14F-4D97-AF65-F5344CB8AC3E}">
        <p14:creationId xmlns:p14="http://schemas.microsoft.com/office/powerpoint/2010/main" val="1444526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8A3C9-8D7E-1A4B-A13F-3B9779AB30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A7A968-C698-0147-BA2B-677A1F7B51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85CEA2-6586-C742-9D51-F23075ED35F6}"/>
              </a:ext>
            </a:extLst>
          </p:cNvPr>
          <p:cNvSpPr>
            <a:spLocks noGrp="1"/>
          </p:cNvSpPr>
          <p:nvPr>
            <p:ph type="dt" sz="half" idx="10"/>
          </p:nvPr>
        </p:nvSpPr>
        <p:spPr/>
        <p:txBody>
          <a:bodyPr/>
          <a:lstStyle/>
          <a:p>
            <a:fld id="{8A1EA664-7F92-EE41-9763-FD19F0856291}" type="datetimeFigureOut">
              <a:rPr lang="en-US" smtClean="0"/>
              <a:t>4/28/2020</a:t>
            </a:fld>
            <a:endParaRPr lang="en-US"/>
          </a:p>
        </p:txBody>
      </p:sp>
      <p:sp>
        <p:nvSpPr>
          <p:cNvPr id="5" name="Footer Placeholder 4">
            <a:extLst>
              <a:ext uri="{FF2B5EF4-FFF2-40B4-BE49-F238E27FC236}">
                <a16:creationId xmlns:a16="http://schemas.microsoft.com/office/drawing/2014/main" id="{01D8C9F7-E45F-FF46-A13F-2E4EBCD95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F23BB4-1D91-6043-A6ED-776B3466E1C3}"/>
              </a:ext>
            </a:extLst>
          </p:cNvPr>
          <p:cNvSpPr>
            <a:spLocks noGrp="1"/>
          </p:cNvSpPr>
          <p:nvPr>
            <p:ph type="sldNum" sz="quarter" idx="12"/>
          </p:nvPr>
        </p:nvSpPr>
        <p:spPr/>
        <p:txBody>
          <a:bodyPr/>
          <a:lstStyle/>
          <a:p>
            <a:fld id="{079A5231-23EB-A44E-95EA-5312617E440D}" type="slidenum">
              <a:rPr lang="en-US" smtClean="0"/>
              <a:t>‹#›</a:t>
            </a:fld>
            <a:endParaRPr lang="en-US"/>
          </a:p>
        </p:txBody>
      </p:sp>
    </p:spTree>
    <p:extLst>
      <p:ext uri="{BB962C8B-B14F-4D97-AF65-F5344CB8AC3E}">
        <p14:creationId xmlns:p14="http://schemas.microsoft.com/office/powerpoint/2010/main" val="3791861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6BD6-448E-324C-83A6-0B5CC2A547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1B66AC-9571-6F4B-81F6-49E853C2A0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D219DC-F72C-9947-AE3F-D07C06C4B6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703EC8-8709-1D4D-A734-A71B22B11AFE}"/>
              </a:ext>
            </a:extLst>
          </p:cNvPr>
          <p:cNvSpPr>
            <a:spLocks noGrp="1"/>
          </p:cNvSpPr>
          <p:nvPr>
            <p:ph type="dt" sz="half" idx="10"/>
          </p:nvPr>
        </p:nvSpPr>
        <p:spPr/>
        <p:txBody>
          <a:bodyPr/>
          <a:lstStyle/>
          <a:p>
            <a:fld id="{8A1EA664-7F92-EE41-9763-FD19F0856291}" type="datetimeFigureOut">
              <a:rPr lang="en-US" smtClean="0"/>
              <a:t>4/28/2020</a:t>
            </a:fld>
            <a:endParaRPr lang="en-US"/>
          </a:p>
        </p:txBody>
      </p:sp>
      <p:sp>
        <p:nvSpPr>
          <p:cNvPr id="6" name="Footer Placeholder 5">
            <a:extLst>
              <a:ext uri="{FF2B5EF4-FFF2-40B4-BE49-F238E27FC236}">
                <a16:creationId xmlns:a16="http://schemas.microsoft.com/office/drawing/2014/main" id="{617D945B-2D04-CC46-96C7-33F0B0EDEF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637F36-51A2-314F-BBE5-FDB433901C84}"/>
              </a:ext>
            </a:extLst>
          </p:cNvPr>
          <p:cNvSpPr>
            <a:spLocks noGrp="1"/>
          </p:cNvSpPr>
          <p:nvPr>
            <p:ph type="sldNum" sz="quarter" idx="12"/>
          </p:nvPr>
        </p:nvSpPr>
        <p:spPr/>
        <p:txBody>
          <a:bodyPr/>
          <a:lstStyle/>
          <a:p>
            <a:fld id="{079A5231-23EB-A44E-95EA-5312617E440D}" type="slidenum">
              <a:rPr lang="en-US" smtClean="0"/>
              <a:t>‹#›</a:t>
            </a:fld>
            <a:endParaRPr lang="en-US"/>
          </a:p>
        </p:txBody>
      </p:sp>
    </p:spTree>
    <p:extLst>
      <p:ext uri="{BB962C8B-B14F-4D97-AF65-F5344CB8AC3E}">
        <p14:creationId xmlns:p14="http://schemas.microsoft.com/office/powerpoint/2010/main" val="11186200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69857-D087-074B-A6F7-1F2E9B040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02C969-1DA9-114F-96BC-5B444DC026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572A174-A0B0-3C43-91C4-2A168720FB6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FD155E-17EF-FF47-990A-656F0FA337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38AD282-FB81-C84A-A75D-C95C764CF3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9C2F04-E2EA-D14B-8092-4E1715290125}"/>
              </a:ext>
            </a:extLst>
          </p:cNvPr>
          <p:cNvSpPr>
            <a:spLocks noGrp="1"/>
          </p:cNvSpPr>
          <p:nvPr>
            <p:ph type="dt" sz="half" idx="10"/>
          </p:nvPr>
        </p:nvSpPr>
        <p:spPr/>
        <p:txBody>
          <a:bodyPr/>
          <a:lstStyle/>
          <a:p>
            <a:fld id="{8A1EA664-7F92-EE41-9763-FD19F0856291}" type="datetimeFigureOut">
              <a:rPr lang="en-US" smtClean="0"/>
              <a:t>4/28/2020</a:t>
            </a:fld>
            <a:endParaRPr lang="en-US"/>
          </a:p>
        </p:txBody>
      </p:sp>
      <p:sp>
        <p:nvSpPr>
          <p:cNvPr id="8" name="Footer Placeholder 7">
            <a:extLst>
              <a:ext uri="{FF2B5EF4-FFF2-40B4-BE49-F238E27FC236}">
                <a16:creationId xmlns:a16="http://schemas.microsoft.com/office/drawing/2014/main" id="{10D1E7E2-E907-E448-BEA8-7C48B002E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0D7A80-E112-2D4E-967A-3B5B40C0A1EB}"/>
              </a:ext>
            </a:extLst>
          </p:cNvPr>
          <p:cNvSpPr>
            <a:spLocks noGrp="1"/>
          </p:cNvSpPr>
          <p:nvPr>
            <p:ph type="sldNum" sz="quarter" idx="12"/>
          </p:nvPr>
        </p:nvSpPr>
        <p:spPr/>
        <p:txBody>
          <a:bodyPr/>
          <a:lstStyle/>
          <a:p>
            <a:fld id="{079A5231-23EB-A44E-95EA-5312617E440D}" type="slidenum">
              <a:rPr lang="en-US" smtClean="0"/>
              <a:t>‹#›</a:t>
            </a:fld>
            <a:endParaRPr lang="en-US"/>
          </a:p>
        </p:txBody>
      </p:sp>
    </p:spTree>
    <p:extLst>
      <p:ext uri="{BB962C8B-B14F-4D97-AF65-F5344CB8AC3E}">
        <p14:creationId xmlns:p14="http://schemas.microsoft.com/office/powerpoint/2010/main" val="26368445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ADC9-D9E7-CB4C-A35E-75BEA58147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FF1F6F-8399-EB4A-ACB7-45046DA5FB73}"/>
              </a:ext>
            </a:extLst>
          </p:cNvPr>
          <p:cNvSpPr>
            <a:spLocks noGrp="1"/>
          </p:cNvSpPr>
          <p:nvPr>
            <p:ph type="dt" sz="half" idx="10"/>
          </p:nvPr>
        </p:nvSpPr>
        <p:spPr/>
        <p:txBody>
          <a:bodyPr/>
          <a:lstStyle/>
          <a:p>
            <a:fld id="{8A1EA664-7F92-EE41-9763-FD19F0856291}" type="datetimeFigureOut">
              <a:rPr lang="en-US" smtClean="0"/>
              <a:t>4/28/2020</a:t>
            </a:fld>
            <a:endParaRPr lang="en-US"/>
          </a:p>
        </p:txBody>
      </p:sp>
      <p:sp>
        <p:nvSpPr>
          <p:cNvPr id="4" name="Footer Placeholder 3">
            <a:extLst>
              <a:ext uri="{FF2B5EF4-FFF2-40B4-BE49-F238E27FC236}">
                <a16:creationId xmlns:a16="http://schemas.microsoft.com/office/drawing/2014/main" id="{2BD54A39-2856-A04E-A50B-D0EB21E3DD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49FBB4-1F8B-094C-B21A-57B7C12DC178}"/>
              </a:ext>
            </a:extLst>
          </p:cNvPr>
          <p:cNvSpPr>
            <a:spLocks noGrp="1"/>
          </p:cNvSpPr>
          <p:nvPr>
            <p:ph type="sldNum" sz="quarter" idx="12"/>
          </p:nvPr>
        </p:nvSpPr>
        <p:spPr/>
        <p:txBody>
          <a:bodyPr/>
          <a:lstStyle/>
          <a:p>
            <a:fld id="{079A5231-23EB-A44E-95EA-5312617E440D}" type="slidenum">
              <a:rPr lang="en-US" smtClean="0"/>
              <a:t>‹#›</a:t>
            </a:fld>
            <a:endParaRPr lang="en-US"/>
          </a:p>
        </p:txBody>
      </p:sp>
    </p:spTree>
    <p:extLst>
      <p:ext uri="{BB962C8B-B14F-4D97-AF65-F5344CB8AC3E}">
        <p14:creationId xmlns:p14="http://schemas.microsoft.com/office/powerpoint/2010/main" val="3383566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526D7-9CBD-674A-8892-1ED397DFEEFB}"/>
              </a:ext>
            </a:extLst>
          </p:cNvPr>
          <p:cNvSpPr>
            <a:spLocks noGrp="1"/>
          </p:cNvSpPr>
          <p:nvPr>
            <p:ph type="dt" sz="half" idx="10"/>
          </p:nvPr>
        </p:nvSpPr>
        <p:spPr/>
        <p:txBody>
          <a:bodyPr/>
          <a:lstStyle/>
          <a:p>
            <a:fld id="{8A1EA664-7F92-EE41-9763-FD19F0856291}" type="datetimeFigureOut">
              <a:rPr lang="en-US" smtClean="0"/>
              <a:t>4/28/2020</a:t>
            </a:fld>
            <a:endParaRPr lang="en-US"/>
          </a:p>
        </p:txBody>
      </p:sp>
      <p:sp>
        <p:nvSpPr>
          <p:cNvPr id="3" name="Footer Placeholder 2">
            <a:extLst>
              <a:ext uri="{FF2B5EF4-FFF2-40B4-BE49-F238E27FC236}">
                <a16:creationId xmlns:a16="http://schemas.microsoft.com/office/drawing/2014/main" id="{1303AFF2-1E9B-1745-8B1B-AF29399E55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161DFD-A255-A146-A2A7-070F8851F572}"/>
              </a:ext>
            </a:extLst>
          </p:cNvPr>
          <p:cNvSpPr>
            <a:spLocks noGrp="1"/>
          </p:cNvSpPr>
          <p:nvPr>
            <p:ph type="sldNum" sz="quarter" idx="12"/>
          </p:nvPr>
        </p:nvSpPr>
        <p:spPr/>
        <p:txBody>
          <a:bodyPr/>
          <a:lstStyle/>
          <a:p>
            <a:fld id="{079A5231-23EB-A44E-95EA-5312617E440D}" type="slidenum">
              <a:rPr lang="en-US" smtClean="0"/>
              <a:t>‹#›</a:t>
            </a:fld>
            <a:endParaRPr lang="en-US"/>
          </a:p>
        </p:txBody>
      </p:sp>
    </p:spTree>
    <p:extLst>
      <p:ext uri="{BB962C8B-B14F-4D97-AF65-F5344CB8AC3E}">
        <p14:creationId xmlns:p14="http://schemas.microsoft.com/office/powerpoint/2010/main" val="33530207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02266-F5D4-E745-B7DA-CB7AF594E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D41828-605D-464A-AD65-7D03D5C835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38360C-70E7-434D-9A71-0225809B83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5FF82D-E3D2-B246-95E0-6DEBBCAD9F53}"/>
              </a:ext>
            </a:extLst>
          </p:cNvPr>
          <p:cNvSpPr>
            <a:spLocks noGrp="1"/>
          </p:cNvSpPr>
          <p:nvPr>
            <p:ph type="dt" sz="half" idx="10"/>
          </p:nvPr>
        </p:nvSpPr>
        <p:spPr/>
        <p:txBody>
          <a:bodyPr/>
          <a:lstStyle/>
          <a:p>
            <a:fld id="{8A1EA664-7F92-EE41-9763-FD19F0856291}" type="datetimeFigureOut">
              <a:rPr lang="en-US" smtClean="0"/>
              <a:t>4/28/2020</a:t>
            </a:fld>
            <a:endParaRPr lang="en-US"/>
          </a:p>
        </p:txBody>
      </p:sp>
      <p:sp>
        <p:nvSpPr>
          <p:cNvPr id="6" name="Footer Placeholder 5">
            <a:extLst>
              <a:ext uri="{FF2B5EF4-FFF2-40B4-BE49-F238E27FC236}">
                <a16:creationId xmlns:a16="http://schemas.microsoft.com/office/drawing/2014/main" id="{51B10145-D456-434F-8FBA-F5DFCAB97B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2F3E3F-6191-3B4E-9657-F19C1668A965}"/>
              </a:ext>
            </a:extLst>
          </p:cNvPr>
          <p:cNvSpPr>
            <a:spLocks noGrp="1"/>
          </p:cNvSpPr>
          <p:nvPr>
            <p:ph type="sldNum" sz="quarter" idx="12"/>
          </p:nvPr>
        </p:nvSpPr>
        <p:spPr/>
        <p:txBody>
          <a:bodyPr/>
          <a:lstStyle/>
          <a:p>
            <a:fld id="{079A5231-23EB-A44E-95EA-5312617E440D}" type="slidenum">
              <a:rPr lang="en-US" smtClean="0"/>
              <a:t>‹#›</a:t>
            </a:fld>
            <a:endParaRPr lang="en-US"/>
          </a:p>
        </p:txBody>
      </p:sp>
    </p:spTree>
    <p:extLst>
      <p:ext uri="{BB962C8B-B14F-4D97-AF65-F5344CB8AC3E}">
        <p14:creationId xmlns:p14="http://schemas.microsoft.com/office/powerpoint/2010/main" val="36589972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3A2A3-7A29-DB46-8535-49CF99421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824548-C068-524E-9B85-9A3804F240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B40A8B-4174-744A-8690-2D3B45ED7E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FB0699-602A-2642-B0AD-1126FBA40A33}"/>
              </a:ext>
            </a:extLst>
          </p:cNvPr>
          <p:cNvSpPr>
            <a:spLocks noGrp="1"/>
          </p:cNvSpPr>
          <p:nvPr>
            <p:ph type="dt" sz="half" idx="10"/>
          </p:nvPr>
        </p:nvSpPr>
        <p:spPr/>
        <p:txBody>
          <a:bodyPr/>
          <a:lstStyle/>
          <a:p>
            <a:fld id="{8A1EA664-7F92-EE41-9763-FD19F0856291}" type="datetimeFigureOut">
              <a:rPr lang="en-US" smtClean="0"/>
              <a:t>4/28/2020</a:t>
            </a:fld>
            <a:endParaRPr lang="en-US"/>
          </a:p>
        </p:txBody>
      </p:sp>
      <p:sp>
        <p:nvSpPr>
          <p:cNvPr id="6" name="Footer Placeholder 5">
            <a:extLst>
              <a:ext uri="{FF2B5EF4-FFF2-40B4-BE49-F238E27FC236}">
                <a16:creationId xmlns:a16="http://schemas.microsoft.com/office/drawing/2014/main" id="{A898C25C-127A-AD4F-844A-87C571ADF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AA2297-A84B-404F-BC7A-319BB03D35A1}"/>
              </a:ext>
            </a:extLst>
          </p:cNvPr>
          <p:cNvSpPr>
            <a:spLocks noGrp="1"/>
          </p:cNvSpPr>
          <p:nvPr>
            <p:ph type="sldNum" sz="quarter" idx="12"/>
          </p:nvPr>
        </p:nvSpPr>
        <p:spPr/>
        <p:txBody>
          <a:bodyPr/>
          <a:lstStyle/>
          <a:p>
            <a:fld id="{079A5231-23EB-A44E-95EA-5312617E440D}" type="slidenum">
              <a:rPr lang="en-US" smtClean="0"/>
              <a:t>‹#›</a:t>
            </a:fld>
            <a:endParaRPr lang="en-US"/>
          </a:p>
        </p:txBody>
      </p:sp>
    </p:spTree>
    <p:extLst>
      <p:ext uri="{BB962C8B-B14F-4D97-AF65-F5344CB8AC3E}">
        <p14:creationId xmlns:p14="http://schemas.microsoft.com/office/powerpoint/2010/main" val="25500181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CC95-09CC-A043-B3D3-B8258646C9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66C1B0-17B4-B74C-9BC8-846F9D51EF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FA488-AC29-4E41-81FD-ECDD28F62808}"/>
              </a:ext>
            </a:extLst>
          </p:cNvPr>
          <p:cNvSpPr>
            <a:spLocks noGrp="1"/>
          </p:cNvSpPr>
          <p:nvPr>
            <p:ph type="dt" sz="half" idx="10"/>
          </p:nvPr>
        </p:nvSpPr>
        <p:spPr/>
        <p:txBody>
          <a:bodyPr/>
          <a:lstStyle/>
          <a:p>
            <a:fld id="{8A1EA664-7F92-EE41-9763-FD19F0856291}" type="datetimeFigureOut">
              <a:rPr lang="en-US" smtClean="0"/>
              <a:t>4/28/2020</a:t>
            </a:fld>
            <a:endParaRPr lang="en-US"/>
          </a:p>
        </p:txBody>
      </p:sp>
      <p:sp>
        <p:nvSpPr>
          <p:cNvPr id="5" name="Footer Placeholder 4">
            <a:extLst>
              <a:ext uri="{FF2B5EF4-FFF2-40B4-BE49-F238E27FC236}">
                <a16:creationId xmlns:a16="http://schemas.microsoft.com/office/drawing/2014/main" id="{2A56D91B-B231-1449-83C9-657F00A8A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E199C-672D-9F49-9A46-4E5008FF33C6}"/>
              </a:ext>
            </a:extLst>
          </p:cNvPr>
          <p:cNvSpPr>
            <a:spLocks noGrp="1"/>
          </p:cNvSpPr>
          <p:nvPr>
            <p:ph type="sldNum" sz="quarter" idx="12"/>
          </p:nvPr>
        </p:nvSpPr>
        <p:spPr/>
        <p:txBody>
          <a:bodyPr/>
          <a:lstStyle/>
          <a:p>
            <a:fld id="{079A5231-23EB-A44E-95EA-5312617E440D}" type="slidenum">
              <a:rPr lang="en-US" smtClean="0"/>
              <a:t>‹#›</a:t>
            </a:fld>
            <a:endParaRPr lang="en-US"/>
          </a:p>
        </p:txBody>
      </p:sp>
    </p:spTree>
    <p:extLst>
      <p:ext uri="{BB962C8B-B14F-4D97-AF65-F5344CB8AC3E}">
        <p14:creationId xmlns:p14="http://schemas.microsoft.com/office/powerpoint/2010/main" val="40166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016000" y="6515100"/>
            <a:ext cx="2540000" cy="685800"/>
          </a:xfrm>
          <a:prstGeom prst="rect">
            <a:avLst/>
          </a:prstGeom>
        </p:spPr>
        <p:txBody>
          <a:bodyPr/>
          <a:lstStyle>
            <a:lvl1pPr>
              <a:defRPr sz="1000">
                <a:latin typeface="+mn-lt"/>
              </a:defRPr>
            </a:lvl1pPr>
          </a:lstStyle>
          <a:p>
            <a:pPr>
              <a:defRPr/>
            </a:pPr>
            <a:endParaRPr lang="en-US"/>
          </a:p>
          <a:p>
            <a:pPr>
              <a:defRPr/>
            </a:pPr>
            <a:fld id="{24F1C2C4-C4F8-4FF3-9BDB-97730152634F}" type="datetime9">
              <a:rPr lang="en-US"/>
              <a:pPr>
                <a:defRPr/>
              </a:pPr>
              <a:t>4/28/2020 3:45:54 PM</a:t>
            </a:fld>
            <a:endParaRPr lang="en-US"/>
          </a:p>
        </p:txBody>
      </p:sp>
      <p:sp>
        <p:nvSpPr>
          <p:cNvPr id="4" name="Slide Number Placeholder 4"/>
          <p:cNvSpPr>
            <a:spLocks noGrp="1"/>
          </p:cNvSpPr>
          <p:nvPr>
            <p:ph type="sldNum" sz="quarter" idx="11"/>
          </p:nvPr>
        </p:nvSpPr>
        <p:spPr/>
        <p:txBody>
          <a:bodyPr/>
          <a:lstStyle>
            <a:lvl1pPr>
              <a:defRPr/>
            </a:lvl1pPr>
          </a:lstStyle>
          <a:p>
            <a:pPr>
              <a:defRPr/>
            </a:pPr>
            <a:fld id="{B4946833-6616-44F7-B524-674A358A3B17}" type="slidenum">
              <a:rPr lang="en-US"/>
              <a:pPr>
                <a:defRPr/>
              </a:pPr>
              <a:t>‹#›</a:t>
            </a:fld>
            <a:endParaRPr lang="en-US">
              <a:latin typeface="+mn-lt"/>
            </a:endParaRPr>
          </a:p>
        </p:txBody>
      </p:sp>
    </p:spTree>
    <p:extLst>
      <p:ext uri="{BB962C8B-B14F-4D97-AF65-F5344CB8AC3E}">
        <p14:creationId xmlns:p14="http://schemas.microsoft.com/office/powerpoint/2010/main" val="2555766499"/>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7211E4-4E46-EE4A-BDE8-5E9B136CA7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0000A4-D0B8-CF45-B38A-E8DD5831493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69DCD-6CBB-8841-95C8-E7164DC8F4A0}"/>
              </a:ext>
            </a:extLst>
          </p:cNvPr>
          <p:cNvSpPr>
            <a:spLocks noGrp="1"/>
          </p:cNvSpPr>
          <p:nvPr>
            <p:ph type="dt" sz="half" idx="10"/>
          </p:nvPr>
        </p:nvSpPr>
        <p:spPr/>
        <p:txBody>
          <a:bodyPr/>
          <a:lstStyle/>
          <a:p>
            <a:fld id="{8A1EA664-7F92-EE41-9763-FD19F0856291}" type="datetimeFigureOut">
              <a:rPr lang="en-US" smtClean="0"/>
              <a:t>4/28/2020</a:t>
            </a:fld>
            <a:endParaRPr lang="en-US"/>
          </a:p>
        </p:txBody>
      </p:sp>
      <p:sp>
        <p:nvSpPr>
          <p:cNvPr id="5" name="Footer Placeholder 4">
            <a:extLst>
              <a:ext uri="{FF2B5EF4-FFF2-40B4-BE49-F238E27FC236}">
                <a16:creationId xmlns:a16="http://schemas.microsoft.com/office/drawing/2014/main" id="{25BC4BBB-269D-184D-8215-EB89CB514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6F0FBD-E7B4-7B46-B101-79111D675F16}"/>
              </a:ext>
            </a:extLst>
          </p:cNvPr>
          <p:cNvSpPr>
            <a:spLocks noGrp="1"/>
          </p:cNvSpPr>
          <p:nvPr>
            <p:ph type="sldNum" sz="quarter" idx="12"/>
          </p:nvPr>
        </p:nvSpPr>
        <p:spPr/>
        <p:txBody>
          <a:bodyPr/>
          <a:lstStyle/>
          <a:p>
            <a:fld id="{079A5231-23EB-A44E-95EA-5312617E440D}" type="slidenum">
              <a:rPr lang="en-US" smtClean="0"/>
              <a:t>‹#›</a:t>
            </a:fld>
            <a:endParaRPr lang="en-US"/>
          </a:p>
        </p:txBody>
      </p:sp>
    </p:spTree>
    <p:extLst>
      <p:ext uri="{BB962C8B-B14F-4D97-AF65-F5344CB8AC3E}">
        <p14:creationId xmlns:p14="http://schemas.microsoft.com/office/powerpoint/2010/main" val="1723495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Tree>
    <p:extLst>
      <p:ext uri="{BB962C8B-B14F-4D97-AF65-F5344CB8AC3E}">
        <p14:creationId xmlns:p14="http://schemas.microsoft.com/office/powerpoint/2010/main" val="32093160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2331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39005744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5" descr="PPbarV11.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6164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15" descr="PPbarV11.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6570850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15" descr="PPbarV11.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1207077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18964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9601200" y="1524000"/>
            <a:ext cx="25908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1524000"/>
            <a:ext cx="7569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3812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214115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2412BB02-BCF6-480D-80A0-66398DCFA18A}" type="slidenum">
              <a:rPr lang="en-US"/>
              <a:pPr>
                <a:defRPr/>
              </a:pPr>
              <a:t>‹#›</a:t>
            </a:fld>
            <a:endParaRPr lang="en-US">
              <a:latin typeface="+mn-lt"/>
            </a:endParaRPr>
          </a:p>
        </p:txBody>
      </p:sp>
    </p:spTree>
    <p:extLst>
      <p:ext uri="{BB962C8B-B14F-4D97-AF65-F5344CB8AC3E}">
        <p14:creationId xmlns:p14="http://schemas.microsoft.com/office/powerpoint/2010/main" val="200126167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16000" y="6515100"/>
            <a:ext cx="2540000" cy="685800"/>
          </a:xfrm>
          <a:prstGeom prst="rect">
            <a:avLst/>
          </a:prstGeom>
        </p:spPr>
        <p:txBody>
          <a:bodyPr/>
          <a:lstStyle>
            <a:lvl1pPr>
              <a:defRPr sz="1000">
                <a:latin typeface="+mn-lt"/>
              </a:defRPr>
            </a:lvl1pPr>
          </a:lstStyle>
          <a:p>
            <a:pPr>
              <a:defRPr/>
            </a:pPr>
            <a:endParaRPr lang="en-US"/>
          </a:p>
          <a:p>
            <a:pPr>
              <a:defRPr/>
            </a:pPr>
            <a:fld id="{E946F77D-B9FF-45EF-9066-9FA3A52E17A3}" type="datetime9">
              <a:rPr lang="en-US"/>
              <a:pPr>
                <a:defRPr/>
              </a:pPr>
              <a:t>4/28/2020 3:45:54 PM</a:t>
            </a:fld>
            <a:endParaRPr lang="en-US"/>
          </a:p>
        </p:txBody>
      </p:sp>
      <p:sp>
        <p:nvSpPr>
          <p:cNvPr id="6" name="Slide Number Placeholder 6"/>
          <p:cNvSpPr>
            <a:spLocks noGrp="1"/>
          </p:cNvSpPr>
          <p:nvPr>
            <p:ph type="sldNum" sz="quarter" idx="11"/>
          </p:nvPr>
        </p:nvSpPr>
        <p:spPr/>
        <p:txBody>
          <a:bodyPr/>
          <a:lstStyle>
            <a:lvl1pPr>
              <a:defRPr/>
            </a:lvl1pPr>
          </a:lstStyle>
          <a:p>
            <a:pPr>
              <a:defRPr/>
            </a:pPr>
            <a:fld id="{F37617F7-E0AD-43FB-B0B1-068C8B3E46EB}" type="slidenum">
              <a:rPr lang="en-US"/>
              <a:pPr>
                <a:defRPr/>
              </a:pPr>
              <a:t>‹#›</a:t>
            </a:fld>
            <a:endParaRPr lang="en-US">
              <a:latin typeface="+mn-lt"/>
            </a:endParaRPr>
          </a:p>
        </p:txBody>
      </p:sp>
    </p:spTree>
    <p:extLst>
      <p:ext uri="{BB962C8B-B14F-4D97-AF65-F5344CB8AC3E}">
        <p14:creationId xmlns:p14="http://schemas.microsoft.com/office/powerpoint/2010/main" val="105461373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16000" y="6515100"/>
            <a:ext cx="2540000" cy="685800"/>
          </a:xfrm>
          <a:prstGeom prst="rect">
            <a:avLst/>
          </a:prstGeom>
        </p:spPr>
        <p:txBody>
          <a:bodyPr/>
          <a:lstStyle>
            <a:lvl1pPr>
              <a:defRPr sz="1000">
                <a:latin typeface="+mn-lt"/>
              </a:defRPr>
            </a:lvl1pPr>
          </a:lstStyle>
          <a:p>
            <a:pPr>
              <a:defRPr/>
            </a:pPr>
            <a:endParaRPr lang="en-US"/>
          </a:p>
          <a:p>
            <a:pPr>
              <a:defRPr/>
            </a:pPr>
            <a:fld id="{12AC3463-03D1-46F0-9F78-C7010C55A2B9}" type="datetime9">
              <a:rPr lang="en-US"/>
              <a:pPr>
                <a:defRPr/>
              </a:pPr>
              <a:t>4/28/2020 3:45:54 PM</a:t>
            </a:fld>
            <a:endParaRPr lang="en-US"/>
          </a:p>
        </p:txBody>
      </p:sp>
      <p:sp>
        <p:nvSpPr>
          <p:cNvPr id="6" name="Slide Number Placeholder 6"/>
          <p:cNvSpPr>
            <a:spLocks noGrp="1"/>
          </p:cNvSpPr>
          <p:nvPr>
            <p:ph type="sldNum" sz="quarter" idx="11"/>
          </p:nvPr>
        </p:nvSpPr>
        <p:spPr/>
        <p:txBody>
          <a:bodyPr/>
          <a:lstStyle>
            <a:lvl1pPr>
              <a:defRPr/>
            </a:lvl1pPr>
          </a:lstStyle>
          <a:p>
            <a:pPr>
              <a:defRPr/>
            </a:pPr>
            <a:fld id="{367F74B4-AA8F-454F-8495-77CF5AC875CE}" type="slidenum">
              <a:rPr lang="en-US"/>
              <a:pPr>
                <a:defRPr/>
              </a:pPr>
              <a:t>‹#›</a:t>
            </a:fld>
            <a:endParaRPr lang="en-US">
              <a:latin typeface="+mn-lt"/>
            </a:endParaRPr>
          </a:p>
        </p:txBody>
      </p:sp>
    </p:spTree>
    <p:extLst>
      <p:ext uri="{BB962C8B-B14F-4D97-AF65-F5344CB8AC3E}">
        <p14:creationId xmlns:p14="http://schemas.microsoft.com/office/powerpoint/2010/main" val="211032438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16000" y="6515100"/>
            <a:ext cx="2540000" cy="685800"/>
          </a:xfrm>
          <a:prstGeom prst="rect">
            <a:avLst/>
          </a:prstGeom>
        </p:spPr>
        <p:txBody>
          <a:bodyPr/>
          <a:lstStyle>
            <a:lvl1pPr>
              <a:defRPr sz="1000">
                <a:latin typeface="+mn-lt"/>
              </a:defRPr>
            </a:lvl1pPr>
          </a:lstStyle>
          <a:p>
            <a:pPr>
              <a:defRPr/>
            </a:pPr>
            <a:endParaRPr lang="en-US"/>
          </a:p>
          <a:p>
            <a:pPr>
              <a:defRPr/>
            </a:pPr>
            <a:fld id="{1FC1C3D7-6E7A-474B-A026-1F6A3AFD17DD}" type="datetime9">
              <a:rPr lang="en-US"/>
              <a:pPr>
                <a:defRPr/>
              </a:pPr>
              <a:t>4/28/2020 3:45:54 PM</a:t>
            </a:fld>
            <a:endParaRPr lang="en-US"/>
          </a:p>
        </p:txBody>
      </p:sp>
      <p:sp>
        <p:nvSpPr>
          <p:cNvPr id="5" name="Slide Number Placeholder 5"/>
          <p:cNvSpPr>
            <a:spLocks noGrp="1"/>
          </p:cNvSpPr>
          <p:nvPr>
            <p:ph type="sldNum" sz="quarter" idx="11"/>
          </p:nvPr>
        </p:nvSpPr>
        <p:spPr/>
        <p:txBody>
          <a:bodyPr/>
          <a:lstStyle>
            <a:lvl1pPr>
              <a:defRPr/>
            </a:lvl1pPr>
          </a:lstStyle>
          <a:p>
            <a:pPr>
              <a:defRPr/>
            </a:pPr>
            <a:fld id="{16386CC1-D840-4798-90AB-D0AE68142836}" type="slidenum">
              <a:rPr lang="en-US"/>
              <a:pPr>
                <a:defRPr/>
              </a:pPr>
              <a:t>‹#›</a:t>
            </a:fld>
            <a:endParaRPr lang="en-US">
              <a:latin typeface="+mn-lt"/>
            </a:endParaRPr>
          </a:p>
        </p:txBody>
      </p:sp>
    </p:spTree>
    <p:extLst>
      <p:ext uri="{BB962C8B-B14F-4D97-AF65-F5344CB8AC3E}">
        <p14:creationId xmlns:p14="http://schemas.microsoft.com/office/powerpoint/2010/main" val="41695594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jpe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jpe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jpeg"/><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3.jpeg"/><Relationship Id="rId5" Type="http://schemas.openxmlformats.org/officeDocument/2006/relationships/slideLayout" Target="../slideLayouts/slideLayout55.xml"/><Relationship Id="rId10" Type="http://schemas.openxmlformats.org/officeDocument/2006/relationships/theme" Target="../theme/theme6.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amma/>
                <a:tint val="0"/>
                <a:invGamma/>
              </a:schemeClr>
            </a:gs>
            <a:gs pos="50000">
              <a:srgbClr val="E1F4FF">
                <a:alpha val="41961"/>
              </a:srgbClr>
            </a:gs>
            <a:gs pos="100000">
              <a:schemeClr val="bg1">
                <a:gamma/>
                <a:tint val="0"/>
                <a:invGamma/>
              </a:schemeClr>
            </a:gs>
          </a:gsLst>
          <a:lin ang="5400000" scaled="1"/>
          <a:tileRect/>
        </a:gradFill>
        <a:effectLst/>
      </p:bgPr>
    </p:bg>
    <p:spTree>
      <p:nvGrpSpPr>
        <p:cNvPr id="1" name=""/>
        <p:cNvGrpSpPr/>
        <p:nvPr/>
      </p:nvGrpSpPr>
      <p:grpSpPr>
        <a:xfrm>
          <a:off x="0" y="0"/>
          <a:ext cx="0" cy="0"/>
          <a:chOff x="0" y="0"/>
          <a:chExt cx="0" cy="0"/>
        </a:xfrm>
      </p:grpSpPr>
      <p:grpSp>
        <p:nvGrpSpPr>
          <p:cNvPr id="1026" name="Group 1026"/>
          <p:cNvGrpSpPr>
            <a:grpSpLocks/>
          </p:cNvGrpSpPr>
          <p:nvPr/>
        </p:nvGrpSpPr>
        <p:grpSpPr bwMode="auto">
          <a:xfrm>
            <a:off x="194734" y="976313"/>
            <a:ext cx="11781367" cy="5256212"/>
            <a:chOff x="92" y="615"/>
            <a:chExt cx="5566" cy="3311"/>
          </a:xfrm>
        </p:grpSpPr>
        <p:grpSp>
          <p:nvGrpSpPr>
            <p:cNvPr id="1031" name="Group 1027"/>
            <p:cNvGrpSpPr>
              <a:grpSpLocks/>
            </p:cNvGrpSpPr>
            <p:nvPr/>
          </p:nvGrpSpPr>
          <p:grpSpPr bwMode="auto">
            <a:xfrm>
              <a:off x="2314" y="617"/>
              <a:ext cx="3344" cy="3080"/>
              <a:chOff x="2314" y="617"/>
              <a:chExt cx="3344" cy="3080"/>
            </a:xfrm>
          </p:grpSpPr>
          <p:grpSp>
            <p:nvGrpSpPr>
              <p:cNvPr id="1039" name="Group 1028"/>
              <p:cNvGrpSpPr>
                <a:grpSpLocks/>
              </p:cNvGrpSpPr>
              <p:nvPr/>
            </p:nvGrpSpPr>
            <p:grpSpPr bwMode="auto">
              <a:xfrm>
                <a:off x="5166" y="2575"/>
                <a:ext cx="492" cy="1122"/>
                <a:chOff x="5166" y="2575"/>
                <a:chExt cx="492" cy="1122"/>
              </a:xfrm>
            </p:grpSpPr>
            <p:grpSp>
              <p:nvGrpSpPr>
                <p:cNvPr id="1063" name="Group 1029"/>
                <p:cNvGrpSpPr>
                  <a:grpSpLocks/>
                </p:cNvGrpSpPr>
                <p:nvPr/>
              </p:nvGrpSpPr>
              <p:grpSpPr bwMode="auto">
                <a:xfrm>
                  <a:off x="5166" y="3367"/>
                  <a:ext cx="492" cy="330"/>
                  <a:chOff x="5166" y="3367"/>
                  <a:chExt cx="492" cy="330"/>
                </a:xfrm>
              </p:grpSpPr>
              <p:sp>
                <p:nvSpPr>
                  <p:cNvPr id="77830" name="Freeform 1030"/>
                  <p:cNvSpPr>
                    <a:spLocks/>
                  </p:cNvSpPr>
                  <p:nvPr/>
                </p:nvSpPr>
                <p:spPr bwMode="auto">
                  <a:xfrm>
                    <a:off x="5579" y="3367"/>
                    <a:ext cx="79" cy="200"/>
                  </a:xfrm>
                  <a:custGeom>
                    <a:avLst/>
                    <a:gdLst/>
                    <a:ahLst/>
                    <a:cxnLst>
                      <a:cxn ang="0">
                        <a:pos x="25" y="3"/>
                      </a:cxn>
                      <a:cxn ang="0">
                        <a:pos x="33" y="0"/>
                      </a:cxn>
                      <a:cxn ang="0">
                        <a:pos x="47" y="22"/>
                      </a:cxn>
                      <a:cxn ang="0">
                        <a:pos x="45" y="86"/>
                      </a:cxn>
                      <a:cxn ang="0">
                        <a:pos x="55" y="86"/>
                      </a:cxn>
                      <a:cxn ang="0">
                        <a:pos x="57" y="94"/>
                      </a:cxn>
                      <a:cxn ang="0">
                        <a:pos x="60" y="108"/>
                      </a:cxn>
                      <a:cxn ang="0">
                        <a:pos x="62" y="116"/>
                      </a:cxn>
                      <a:cxn ang="0">
                        <a:pos x="70" y="113"/>
                      </a:cxn>
                      <a:cxn ang="0">
                        <a:pos x="76" y="100"/>
                      </a:cxn>
                      <a:cxn ang="0">
                        <a:pos x="78" y="108"/>
                      </a:cxn>
                      <a:cxn ang="0">
                        <a:pos x="74" y="119"/>
                      </a:cxn>
                      <a:cxn ang="0">
                        <a:pos x="70" y="127"/>
                      </a:cxn>
                      <a:cxn ang="0">
                        <a:pos x="68" y="144"/>
                      </a:cxn>
                      <a:cxn ang="0">
                        <a:pos x="59" y="152"/>
                      </a:cxn>
                      <a:cxn ang="0">
                        <a:pos x="53" y="155"/>
                      </a:cxn>
                      <a:cxn ang="0">
                        <a:pos x="45" y="163"/>
                      </a:cxn>
                      <a:cxn ang="0">
                        <a:pos x="43" y="171"/>
                      </a:cxn>
                      <a:cxn ang="0">
                        <a:pos x="45" y="180"/>
                      </a:cxn>
                      <a:cxn ang="0">
                        <a:pos x="47" y="188"/>
                      </a:cxn>
                      <a:cxn ang="0">
                        <a:pos x="37" y="193"/>
                      </a:cxn>
                      <a:cxn ang="0">
                        <a:pos x="31" y="196"/>
                      </a:cxn>
                      <a:cxn ang="0">
                        <a:pos x="25" y="199"/>
                      </a:cxn>
                      <a:cxn ang="0">
                        <a:pos x="21" y="196"/>
                      </a:cxn>
                      <a:cxn ang="0">
                        <a:pos x="12" y="193"/>
                      </a:cxn>
                      <a:cxn ang="0">
                        <a:pos x="8" y="188"/>
                      </a:cxn>
                      <a:cxn ang="0">
                        <a:pos x="12" y="182"/>
                      </a:cxn>
                      <a:cxn ang="0">
                        <a:pos x="20" y="180"/>
                      </a:cxn>
                      <a:cxn ang="0">
                        <a:pos x="25" y="166"/>
                      </a:cxn>
                      <a:cxn ang="0">
                        <a:pos x="25" y="160"/>
                      </a:cxn>
                      <a:cxn ang="0">
                        <a:pos x="20" y="155"/>
                      </a:cxn>
                      <a:cxn ang="0">
                        <a:pos x="12" y="146"/>
                      </a:cxn>
                      <a:cxn ang="0">
                        <a:pos x="6" y="146"/>
                      </a:cxn>
                      <a:cxn ang="0">
                        <a:pos x="2" y="144"/>
                      </a:cxn>
                      <a:cxn ang="0">
                        <a:pos x="0" y="135"/>
                      </a:cxn>
                      <a:cxn ang="0">
                        <a:pos x="2" y="130"/>
                      </a:cxn>
                      <a:cxn ang="0">
                        <a:pos x="6" y="130"/>
                      </a:cxn>
                      <a:cxn ang="0">
                        <a:pos x="12" y="127"/>
                      </a:cxn>
                      <a:cxn ang="0">
                        <a:pos x="20" y="119"/>
                      </a:cxn>
                      <a:cxn ang="0">
                        <a:pos x="23" y="116"/>
                      </a:cxn>
                      <a:cxn ang="0">
                        <a:pos x="27" y="86"/>
                      </a:cxn>
                      <a:cxn ang="0">
                        <a:pos x="23" y="77"/>
                      </a:cxn>
                      <a:cxn ang="0">
                        <a:pos x="18" y="72"/>
                      </a:cxn>
                      <a:cxn ang="0">
                        <a:pos x="16" y="55"/>
                      </a:cxn>
                      <a:cxn ang="0">
                        <a:pos x="18" y="39"/>
                      </a:cxn>
                      <a:cxn ang="0">
                        <a:pos x="20" y="28"/>
                      </a:cxn>
                      <a:cxn ang="0">
                        <a:pos x="25" y="3"/>
                      </a:cxn>
                    </a:cxnLst>
                    <a:rect l="0" t="0" r="r" b="b"/>
                    <a:pathLst>
                      <a:path w="79" h="200">
                        <a:moveTo>
                          <a:pt x="25" y="3"/>
                        </a:moveTo>
                        <a:lnTo>
                          <a:pt x="33" y="0"/>
                        </a:lnTo>
                        <a:lnTo>
                          <a:pt x="47" y="22"/>
                        </a:lnTo>
                        <a:lnTo>
                          <a:pt x="45" y="86"/>
                        </a:lnTo>
                        <a:lnTo>
                          <a:pt x="55" y="86"/>
                        </a:lnTo>
                        <a:lnTo>
                          <a:pt x="57" y="94"/>
                        </a:lnTo>
                        <a:lnTo>
                          <a:pt x="60" y="108"/>
                        </a:lnTo>
                        <a:lnTo>
                          <a:pt x="62" y="116"/>
                        </a:lnTo>
                        <a:lnTo>
                          <a:pt x="70" y="113"/>
                        </a:lnTo>
                        <a:lnTo>
                          <a:pt x="76" y="100"/>
                        </a:lnTo>
                        <a:lnTo>
                          <a:pt x="78" y="108"/>
                        </a:lnTo>
                        <a:lnTo>
                          <a:pt x="74" y="119"/>
                        </a:lnTo>
                        <a:lnTo>
                          <a:pt x="70" y="127"/>
                        </a:lnTo>
                        <a:lnTo>
                          <a:pt x="68" y="144"/>
                        </a:lnTo>
                        <a:lnTo>
                          <a:pt x="59" y="152"/>
                        </a:lnTo>
                        <a:lnTo>
                          <a:pt x="53" y="155"/>
                        </a:lnTo>
                        <a:lnTo>
                          <a:pt x="45" y="163"/>
                        </a:lnTo>
                        <a:lnTo>
                          <a:pt x="43" y="171"/>
                        </a:lnTo>
                        <a:lnTo>
                          <a:pt x="45" y="180"/>
                        </a:lnTo>
                        <a:lnTo>
                          <a:pt x="47" y="188"/>
                        </a:lnTo>
                        <a:lnTo>
                          <a:pt x="37" y="193"/>
                        </a:lnTo>
                        <a:lnTo>
                          <a:pt x="31" y="196"/>
                        </a:lnTo>
                        <a:lnTo>
                          <a:pt x="25" y="199"/>
                        </a:lnTo>
                        <a:lnTo>
                          <a:pt x="21" y="196"/>
                        </a:lnTo>
                        <a:lnTo>
                          <a:pt x="12" y="193"/>
                        </a:lnTo>
                        <a:lnTo>
                          <a:pt x="8" y="188"/>
                        </a:lnTo>
                        <a:lnTo>
                          <a:pt x="12" y="182"/>
                        </a:lnTo>
                        <a:lnTo>
                          <a:pt x="20" y="180"/>
                        </a:lnTo>
                        <a:lnTo>
                          <a:pt x="25" y="166"/>
                        </a:lnTo>
                        <a:lnTo>
                          <a:pt x="25" y="160"/>
                        </a:lnTo>
                        <a:lnTo>
                          <a:pt x="20" y="155"/>
                        </a:lnTo>
                        <a:lnTo>
                          <a:pt x="12" y="146"/>
                        </a:lnTo>
                        <a:lnTo>
                          <a:pt x="6" y="146"/>
                        </a:lnTo>
                        <a:lnTo>
                          <a:pt x="2" y="144"/>
                        </a:lnTo>
                        <a:lnTo>
                          <a:pt x="0" y="135"/>
                        </a:lnTo>
                        <a:lnTo>
                          <a:pt x="2" y="130"/>
                        </a:lnTo>
                        <a:lnTo>
                          <a:pt x="6" y="130"/>
                        </a:lnTo>
                        <a:lnTo>
                          <a:pt x="12" y="127"/>
                        </a:lnTo>
                        <a:lnTo>
                          <a:pt x="20" y="119"/>
                        </a:lnTo>
                        <a:lnTo>
                          <a:pt x="23" y="116"/>
                        </a:lnTo>
                        <a:lnTo>
                          <a:pt x="27" y="86"/>
                        </a:lnTo>
                        <a:lnTo>
                          <a:pt x="23" y="77"/>
                        </a:lnTo>
                        <a:lnTo>
                          <a:pt x="18" y="72"/>
                        </a:lnTo>
                        <a:lnTo>
                          <a:pt x="16" y="55"/>
                        </a:lnTo>
                        <a:lnTo>
                          <a:pt x="18" y="39"/>
                        </a:lnTo>
                        <a:lnTo>
                          <a:pt x="20" y="28"/>
                        </a:lnTo>
                        <a:lnTo>
                          <a:pt x="25" y="3"/>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31" name="Freeform 1031"/>
                  <p:cNvSpPr>
                    <a:spLocks/>
                  </p:cNvSpPr>
                  <p:nvPr/>
                </p:nvSpPr>
                <p:spPr bwMode="auto">
                  <a:xfrm>
                    <a:off x="5428" y="3527"/>
                    <a:ext cx="146" cy="170"/>
                  </a:xfrm>
                  <a:custGeom>
                    <a:avLst/>
                    <a:gdLst/>
                    <a:ahLst/>
                    <a:cxnLst>
                      <a:cxn ang="0">
                        <a:pos x="102" y="0"/>
                      </a:cxn>
                      <a:cxn ang="0">
                        <a:pos x="120" y="0"/>
                      </a:cxn>
                      <a:cxn ang="0">
                        <a:pos x="145" y="44"/>
                      </a:cxn>
                      <a:cxn ang="0">
                        <a:pos x="118" y="83"/>
                      </a:cxn>
                      <a:cxn ang="0">
                        <a:pos x="118" y="100"/>
                      </a:cxn>
                      <a:cxn ang="0">
                        <a:pos x="112" y="105"/>
                      </a:cxn>
                      <a:cxn ang="0">
                        <a:pos x="96" y="105"/>
                      </a:cxn>
                      <a:cxn ang="0">
                        <a:pos x="76" y="127"/>
                      </a:cxn>
                      <a:cxn ang="0">
                        <a:pos x="59" y="150"/>
                      </a:cxn>
                      <a:cxn ang="0">
                        <a:pos x="47" y="169"/>
                      </a:cxn>
                      <a:cxn ang="0">
                        <a:pos x="47" y="152"/>
                      </a:cxn>
                      <a:cxn ang="0">
                        <a:pos x="25" y="155"/>
                      </a:cxn>
                      <a:cxn ang="0">
                        <a:pos x="16" y="155"/>
                      </a:cxn>
                      <a:cxn ang="0">
                        <a:pos x="0" y="155"/>
                      </a:cxn>
                      <a:cxn ang="0">
                        <a:pos x="22" y="127"/>
                      </a:cxn>
                      <a:cxn ang="0">
                        <a:pos x="29" y="114"/>
                      </a:cxn>
                      <a:cxn ang="0">
                        <a:pos x="37" y="114"/>
                      </a:cxn>
                      <a:cxn ang="0">
                        <a:pos x="53" y="91"/>
                      </a:cxn>
                      <a:cxn ang="0">
                        <a:pos x="59" y="91"/>
                      </a:cxn>
                      <a:cxn ang="0">
                        <a:pos x="59" y="89"/>
                      </a:cxn>
                      <a:cxn ang="0">
                        <a:pos x="67" y="80"/>
                      </a:cxn>
                      <a:cxn ang="0">
                        <a:pos x="76" y="80"/>
                      </a:cxn>
                      <a:cxn ang="0">
                        <a:pos x="73" y="55"/>
                      </a:cxn>
                      <a:cxn ang="0">
                        <a:pos x="74" y="55"/>
                      </a:cxn>
                      <a:cxn ang="0">
                        <a:pos x="84" y="42"/>
                      </a:cxn>
                      <a:cxn ang="0">
                        <a:pos x="88" y="53"/>
                      </a:cxn>
                      <a:cxn ang="0">
                        <a:pos x="104" y="33"/>
                      </a:cxn>
                      <a:cxn ang="0">
                        <a:pos x="102" y="0"/>
                      </a:cxn>
                    </a:cxnLst>
                    <a:rect l="0" t="0" r="r" b="b"/>
                    <a:pathLst>
                      <a:path w="146" h="170">
                        <a:moveTo>
                          <a:pt x="102" y="0"/>
                        </a:moveTo>
                        <a:lnTo>
                          <a:pt x="120" y="0"/>
                        </a:lnTo>
                        <a:lnTo>
                          <a:pt x="145" y="44"/>
                        </a:lnTo>
                        <a:lnTo>
                          <a:pt x="118" y="83"/>
                        </a:lnTo>
                        <a:lnTo>
                          <a:pt x="118" y="100"/>
                        </a:lnTo>
                        <a:lnTo>
                          <a:pt x="112" y="105"/>
                        </a:lnTo>
                        <a:lnTo>
                          <a:pt x="96" y="105"/>
                        </a:lnTo>
                        <a:lnTo>
                          <a:pt x="76" y="127"/>
                        </a:lnTo>
                        <a:lnTo>
                          <a:pt x="59" y="150"/>
                        </a:lnTo>
                        <a:lnTo>
                          <a:pt x="47" y="169"/>
                        </a:lnTo>
                        <a:lnTo>
                          <a:pt x="47" y="152"/>
                        </a:lnTo>
                        <a:lnTo>
                          <a:pt x="25" y="155"/>
                        </a:lnTo>
                        <a:lnTo>
                          <a:pt x="16" y="155"/>
                        </a:lnTo>
                        <a:lnTo>
                          <a:pt x="0" y="155"/>
                        </a:lnTo>
                        <a:lnTo>
                          <a:pt x="22" y="127"/>
                        </a:lnTo>
                        <a:lnTo>
                          <a:pt x="29" y="114"/>
                        </a:lnTo>
                        <a:lnTo>
                          <a:pt x="37" y="114"/>
                        </a:lnTo>
                        <a:lnTo>
                          <a:pt x="53" y="91"/>
                        </a:lnTo>
                        <a:lnTo>
                          <a:pt x="59" y="91"/>
                        </a:lnTo>
                        <a:lnTo>
                          <a:pt x="59" y="89"/>
                        </a:lnTo>
                        <a:lnTo>
                          <a:pt x="67" y="80"/>
                        </a:lnTo>
                        <a:lnTo>
                          <a:pt x="76" y="80"/>
                        </a:lnTo>
                        <a:lnTo>
                          <a:pt x="73" y="55"/>
                        </a:lnTo>
                        <a:lnTo>
                          <a:pt x="74" y="55"/>
                        </a:lnTo>
                        <a:lnTo>
                          <a:pt x="84" y="42"/>
                        </a:lnTo>
                        <a:lnTo>
                          <a:pt x="88" y="53"/>
                        </a:lnTo>
                        <a:lnTo>
                          <a:pt x="104" y="33"/>
                        </a:lnTo>
                        <a:lnTo>
                          <a:pt x="102"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32" name="Freeform 1032"/>
                  <p:cNvSpPr>
                    <a:spLocks/>
                  </p:cNvSpPr>
                  <p:nvPr/>
                </p:nvSpPr>
                <p:spPr bwMode="auto">
                  <a:xfrm>
                    <a:off x="5166" y="3537"/>
                    <a:ext cx="56" cy="90"/>
                  </a:xfrm>
                  <a:custGeom>
                    <a:avLst/>
                    <a:gdLst/>
                    <a:ahLst/>
                    <a:cxnLst>
                      <a:cxn ang="0">
                        <a:pos x="0" y="0"/>
                      </a:cxn>
                      <a:cxn ang="0">
                        <a:pos x="12" y="0"/>
                      </a:cxn>
                      <a:cxn ang="0">
                        <a:pos x="26" y="11"/>
                      </a:cxn>
                      <a:cxn ang="0">
                        <a:pos x="55" y="11"/>
                      </a:cxn>
                      <a:cxn ang="0">
                        <a:pos x="51" y="25"/>
                      </a:cxn>
                      <a:cxn ang="0">
                        <a:pos x="55" y="42"/>
                      </a:cxn>
                      <a:cxn ang="0">
                        <a:pos x="45" y="42"/>
                      </a:cxn>
                      <a:cxn ang="0">
                        <a:pos x="43" y="45"/>
                      </a:cxn>
                      <a:cxn ang="0">
                        <a:pos x="37" y="47"/>
                      </a:cxn>
                      <a:cxn ang="0">
                        <a:pos x="43" y="89"/>
                      </a:cxn>
                      <a:cxn ang="0">
                        <a:pos x="26" y="86"/>
                      </a:cxn>
                      <a:cxn ang="0">
                        <a:pos x="10" y="72"/>
                      </a:cxn>
                      <a:cxn ang="0">
                        <a:pos x="10" y="45"/>
                      </a:cxn>
                      <a:cxn ang="0">
                        <a:pos x="10" y="33"/>
                      </a:cxn>
                      <a:cxn ang="0">
                        <a:pos x="0" y="25"/>
                      </a:cxn>
                      <a:cxn ang="0">
                        <a:pos x="0" y="0"/>
                      </a:cxn>
                    </a:cxnLst>
                    <a:rect l="0" t="0" r="r" b="b"/>
                    <a:pathLst>
                      <a:path w="56" h="90">
                        <a:moveTo>
                          <a:pt x="0" y="0"/>
                        </a:moveTo>
                        <a:lnTo>
                          <a:pt x="12" y="0"/>
                        </a:lnTo>
                        <a:lnTo>
                          <a:pt x="26" y="11"/>
                        </a:lnTo>
                        <a:lnTo>
                          <a:pt x="55" y="11"/>
                        </a:lnTo>
                        <a:lnTo>
                          <a:pt x="51" y="25"/>
                        </a:lnTo>
                        <a:lnTo>
                          <a:pt x="55" y="42"/>
                        </a:lnTo>
                        <a:lnTo>
                          <a:pt x="45" y="42"/>
                        </a:lnTo>
                        <a:lnTo>
                          <a:pt x="43" y="45"/>
                        </a:lnTo>
                        <a:lnTo>
                          <a:pt x="37" y="47"/>
                        </a:lnTo>
                        <a:lnTo>
                          <a:pt x="43" y="89"/>
                        </a:lnTo>
                        <a:lnTo>
                          <a:pt x="26" y="86"/>
                        </a:lnTo>
                        <a:lnTo>
                          <a:pt x="10" y="72"/>
                        </a:lnTo>
                        <a:lnTo>
                          <a:pt x="10" y="45"/>
                        </a:lnTo>
                        <a:lnTo>
                          <a:pt x="10" y="33"/>
                        </a:lnTo>
                        <a:lnTo>
                          <a:pt x="0" y="25"/>
                        </a:lnTo>
                        <a:lnTo>
                          <a:pt x="0"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grpSp>
            <p:sp>
              <p:nvSpPr>
                <p:cNvPr id="77833" name="Freeform 1033"/>
                <p:cNvSpPr>
                  <a:spLocks/>
                </p:cNvSpPr>
                <p:nvPr/>
              </p:nvSpPr>
              <p:spPr bwMode="auto">
                <a:xfrm>
                  <a:off x="5266" y="2575"/>
                  <a:ext cx="89" cy="101"/>
                </a:xfrm>
                <a:custGeom>
                  <a:avLst/>
                  <a:gdLst/>
                  <a:ahLst/>
                  <a:cxnLst>
                    <a:cxn ang="0">
                      <a:pos x="16" y="37"/>
                    </a:cxn>
                    <a:cxn ang="0">
                      <a:pos x="0" y="80"/>
                    </a:cxn>
                    <a:cxn ang="0">
                      <a:pos x="6" y="97"/>
                    </a:cxn>
                    <a:cxn ang="0">
                      <a:pos x="31" y="100"/>
                    </a:cxn>
                    <a:cxn ang="0">
                      <a:pos x="53" y="100"/>
                    </a:cxn>
                    <a:cxn ang="0">
                      <a:pos x="61" y="83"/>
                    </a:cxn>
                    <a:cxn ang="0">
                      <a:pos x="65" y="66"/>
                    </a:cxn>
                    <a:cxn ang="0">
                      <a:pos x="88" y="66"/>
                    </a:cxn>
                    <a:cxn ang="0">
                      <a:pos x="84" y="40"/>
                    </a:cxn>
                    <a:cxn ang="0">
                      <a:pos x="84" y="14"/>
                    </a:cxn>
                    <a:cxn ang="0">
                      <a:pos x="61" y="0"/>
                    </a:cxn>
                    <a:cxn ang="0">
                      <a:pos x="59" y="29"/>
                    </a:cxn>
                    <a:cxn ang="0">
                      <a:pos x="72" y="46"/>
                    </a:cxn>
                    <a:cxn ang="0">
                      <a:pos x="51" y="46"/>
                    </a:cxn>
                    <a:cxn ang="0">
                      <a:pos x="43" y="57"/>
                    </a:cxn>
                    <a:cxn ang="0">
                      <a:pos x="16" y="37"/>
                    </a:cxn>
                  </a:cxnLst>
                  <a:rect l="0" t="0" r="r" b="b"/>
                  <a:pathLst>
                    <a:path w="89" h="101">
                      <a:moveTo>
                        <a:pt x="16" y="37"/>
                      </a:moveTo>
                      <a:lnTo>
                        <a:pt x="0" y="80"/>
                      </a:lnTo>
                      <a:lnTo>
                        <a:pt x="6" y="97"/>
                      </a:lnTo>
                      <a:lnTo>
                        <a:pt x="31" y="100"/>
                      </a:lnTo>
                      <a:lnTo>
                        <a:pt x="53" y="100"/>
                      </a:lnTo>
                      <a:lnTo>
                        <a:pt x="61" y="83"/>
                      </a:lnTo>
                      <a:lnTo>
                        <a:pt x="65" y="66"/>
                      </a:lnTo>
                      <a:lnTo>
                        <a:pt x="88" y="66"/>
                      </a:lnTo>
                      <a:lnTo>
                        <a:pt x="84" y="40"/>
                      </a:lnTo>
                      <a:lnTo>
                        <a:pt x="84" y="14"/>
                      </a:lnTo>
                      <a:lnTo>
                        <a:pt x="61" y="0"/>
                      </a:lnTo>
                      <a:lnTo>
                        <a:pt x="59" y="29"/>
                      </a:lnTo>
                      <a:lnTo>
                        <a:pt x="72" y="46"/>
                      </a:lnTo>
                      <a:lnTo>
                        <a:pt x="51" y="46"/>
                      </a:lnTo>
                      <a:lnTo>
                        <a:pt x="43" y="57"/>
                      </a:lnTo>
                      <a:lnTo>
                        <a:pt x="16" y="37"/>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grpSp>
          <p:grpSp>
            <p:nvGrpSpPr>
              <p:cNvPr id="1040" name="Group 1034"/>
              <p:cNvGrpSpPr>
                <a:grpSpLocks/>
              </p:cNvGrpSpPr>
              <p:nvPr/>
            </p:nvGrpSpPr>
            <p:grpSpPr bwMode="auto">
              <a:xfrm>
                <a:off x="4293" y="1104"/>
                <a:ext cx="1037" cy="2393"/>
                <a:chOff x="4293" y="1104"/>
                <a:chExt cx="1037" cy="2393"/>
              </a:xfrm>
            </p:grpSpPr>
            <p:grpSp>
              <p:nvGrpSpPr>
                <p:cNvPr id="1050" name="Group 1035"/>
                <p:cNvGrpSpPr>
                  <a:grpSpLocks/>
                </p:cNvGrpSpPr>
                <p:nvPr/>
              </p:nvGrpSpPr>
              <p:grpSpPr bwMode="auto">
                <a:xfrm>
                  <a:off x="4460" y="1348"/>
                  <a:ext cx="232" cy="719"/>
                  <a:chOff x="4460" y="1348"/>
                  <a:chExt cx="232" cy="719"/>
                </a:xfrm>
              </p:grpSpPr>
              <p:sp>
                <p:nvSpPr>
                  <p:cNvPr id="77836" name="Freeform 1036"/>
                  <p:cNvSpPr>
                    <a:spLocks/>
                  </p:cNvSpPr>
                  <p:nvPr/>
                </p:nvSpPr>
                <p:spPr bwMode="auto">
                  <a:xfrm>
                    <a:off x="4460" y="1993"/>
                    <a:ext cx="56" cy="74"/>
                  </a:xfrm>
                  <a:custGeom>
                    <a:avLst/>
                    <a:gdLst/>
                    <a:ahLst/>
                    <a:cxnLst>
                      <a:cxn ang="0">
                        <a:pos x="0" y="56"/>
                      </a:cxn>
                      <a:cxn ang="0">
                        <a:pos x="10" y="70"/>
                      </a:cxn>
                      <a:cxn ang="0">
                        <a:pos x="22" y="67"/>
                      </a:cxn>
                      <a:cxn ang="0">
                        <a:pos x="39" y="73"/>
                      </a:cxn>
                      <a:cxn ang="0">
                        <a:pos x="53" y="73"/>
                      </a:cxn>
                      <a:cxn ang="0">
                        <a:pos x="55" y="48"/>
                      </a:cxn>
                      <a:cxn ang="0">
                        <a:pos x="51" y="31"/>
                      </a:cxn>
                      <a:cxn ang="0">
                        <a:pos x="41" y="11"/>
                      </a:cxn>
                      <a:cxn ang="0">
                        <a:pos x="31" y="11"/>
                      </a:cxn>
                      <a:cxn ang="0">
                        <a:pos x="28" y="0"/>
                      </a:cxn>
                      <a:cxn ang="0">
                        <a:pos x="14" y="0"/>
                      </a:cxn>
                      <a:cxn ang="0">
                        <a:pos x="14" y="22"/>
                      </a:cxn>
                      <a:cxn ang="0">
                        <a:pos x="0" y="56"/>
                      </a:cxn>
                    </a:cxnLst>
                    <a:rect l="0" t="0" r="r" b="b"/>
                    <a:pathLst>
                      <a:path w="56" h="74">
                        <a:moveTo>
                          <a:pt x="0" y="56"/>
                        </a:moveTo>
                        <a:lnTo>
                          <a:pt x="10" y="70"/>
                        </a:lnTo>
                        <a:lnTo>
                          <a:pt x="22" y="67"/>
                        </a:lnTo>
                        <a:lnTo>
                          <a:pt x="39" y="73"/>
                        </a:lnTo>
                        <a:lnTo>
                          <a:pt x="53" y="73"/>
                        </a:lnTo>
                        <a:lnTo>
                          <a:pt x="55" y="48"/>
                        </a:lnTo>
                        <a:lnTo>
                          <a:pt x="51" y="31"/>
                        </a:lnTo>
                        <a:lnTo>
                          <a:pt x="41" y="11"/>
                        </a:lnTo>
                        <a:lnTo>
                          <a:pt x="31" y="11"/>
                        </a:lnTo>
                        <a:lnTo>
                          <a:pt x="28" y="0"/>
                        </a:lnTo>
                        <a:lnTo>
                          <a:pt x="14" y="0"/>
                        </a:lnTo>
                        <a:lnTo>
                          <a:pt x="14" y="22"/>
                        </a:lnTo>
                        <a:lnTo>
                          <a:pt x="0" y="56"/>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37" name="Freeform 1037"/>
                  <p:cNvSpPr>
                    <a:spLocks/>
                  </p:cNvSpPr>
                  <p:nvPr/>
                </p:nvSpPr>
                <p:spPr bwMode="auto">
                  <a:xfrm>
                    <a:off x="4607" y="1865"/>
                    <a:ext cx="54" cy="94"/>
                  </a:xfrm>
                  <a:custGeom>
                    <a:avLst/>
                    <a:gdLst/>
                    <a:ahLst/>
                    <a:cxnLst>
                      <a:cxn ang="0">
                        <a:pos x="12" y="0"/>
                      </a:cxn>
                      <a:cxn ang="0">
                        <a:pos x="35" y="3"/>
                      </a:cxn>
                      <a:cxn ang="0">
                        <a:pos x="43" y="28"/>
                      </a:cxn>
                      <a:cxn ang="0">
                        <a:pos x="53" y="42"/>
                      </a:cxn>
                      <a:cxn ang="0">
                        <a:pos x="45" y="54"/>
                      </a:cxn>
                      <a:cxn ang="0">
                        <a:pos x="53" y="68"/>
                      </a:cxn>
                      <a:cxn ang="0">
                        <a:pos x="49" y="85"/>
                      </a:cxn>
                      <a:cxn ang="0">
                        <a:pos x="41" y="93"/>
                      </a:cxn>
                      <a:cxn ang="0">
                        <a:pos x="26" y="90"/>
                      </a:cxn>
                      <a:cxn ang="0">
                        <a:pos x="16" y="90"/>
                      </a:cxn>
                      <a:cxn ang="0">
                        <a:pos x="10" y="79"/>
                      </a:cxn>
                      <a:cxn ang="0">
                        <a:pos x="4" y="65"/>
                      </a:cxn>
                      <a:cxn ang="0">
                        <a:pos x="4" y="51"/>
                      </a:cxn>
                      <a:cxn ang="0">
                        <a:pos x="0" y="31"/>
                      </a:cxn>
                      <a:cxn ang="0">
                        <a:pos x="12" y="0"/>
                      </a:cxn>
                    </a:cxnLst>
                    <a:rect l="0" t="0" r="r" b="b"/>
                    <a:pathLst>
                      <a:path w="54" h="94">
                        <a:moveTo>
                          <a:pt x="12" y="0"/>
                        </a:moveTo>
                        <a:lnTo>
                          <a:pt x="35" y="3"/>
                        </a:lnTo>
                        <a:lnTo>
                          <a:pt x="43" y="28"/>
                        </a:lnTo>
                        <a:lnTo>
                          <a:pt x="53" y="42"/>
                        </a:lnTo>
                        <a:lnTo>
                          <a:pt x="45" y="54"/>
                        </a:lnTo>
                        <a:lnTo>
                          <a:pt x="53" y="68"/>
                        </a:lnTo>
                        <a:lnTo>
                          <a:pt x="49" y="85"/>
                        </a:lnTo>
                        <a:lnTo>
                          <a:pt x="41" y="93"/>
                        </a:lnTo>
                        <a:lnTo>
                          <a:pt x="26" y="90"/>
                        </a:lnTo>
                        <a:lnTo>
                          <a:pt x="16" y="90"/>
                        </a:lnTo>
                        <a:lnTo>
                          <a:pt x="10" y="79"/>
                        </a:lnTo>
                        <a:lnTo>
                          <a:pt x="4" y="65"/>
                        </a:lnTo>
                        <a:lnTo>
                          <a:pt x="4" y="51"/>
                        </a:lnTo>
                        <a:lnTo>
                          <a:pt x="0" y="31"/>
                        </a:lnTo>
                        <a:lnTo>
                          <a:pt x="12"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38" name="Freeform 1038"/>
                  <p:cNvSpPr>
                    <a:spLocks/>
                  </p:cNvSpPr>
                  <p:nvPr/>
                </p:nvSpPr>
                <p:spPr bwMode="auto">
                  <a:xfrm>
                    <a:off x="4597" y="1348"/>
                    <a:ext cx="95" cy="87"/>
                  </a:xfrm>
                  <a:custGeom>
                    <a:avLst/>
                    <a:gdLst/>
                    <a:ahLst/>
                    <a:cxnLst>
                      <a:cxn ang="0">
                        <a:pos x="14" y="0"/>
                      </a:cxn>
                      <a:cxn ang="0">
                        <a:pos x="25" y="14"/>
                      </a:cxn>
                      <a:cxn ang="0">
                        <a:pos x="37" y="11"/>
                      </a:cxn>
                      <a:cxn ang="0">
                        <a:pos x="55" y="14"/>
                      </a:cxn>
                      <a:cxn ang="0">
                        <a:pos x="71" y="14"/>
                      </a:cxn>
                      <a:cxn ang="0">
                        <a:pos x="78" y="22"/>
                      </a:cxn>
                      <a:cxn ang="0">
                        <a:pos x="88" y="42"/>
                      </a:cxn>
                      <a:cxn ang="0">
                        <a:pos x="94" y="50"/>
                      </a:cxn>
                      <a:cxn ang="0">
                        <a:pos x="72" y="55"/>
                      </a:cxn>
                      <a:cxn ang="0">
                        <a:pos x="67" y="61"/>
                      </a:cxn>
                      <a:cxn ang="0">
                        <a:pos x="72" y="72"/>
                      </a:cxn>
                      <a:cxn ang="0">
                        <a:pos x="72" y="83"/>
                      </a:cxn>
                      <a:cxn ang="0">
                        <a:pos x="51" y="72"/>
                      </a:cxn>
                      <a:cxn ang="0">
                        <a:pos x="33" y="64"/>
                      </a:cxn>
                      <a:cxn ang="0">
                        <a:pos x="25" y="67"/>
                      </a:cxn>
                      <a:cxn ang="0">
                        <a:pos x="25" y="83"/>
                      </a:cxn>
                      <a:cxn ang="0">
                        <a:pos x="14" y="86"/>
                      </a:cxn>
                      <a:cxn ang="0">
                        <a:pos x="8" y="72"/>
                      </a:cxn>
                      <a:cxn ang="0">
                        <a:pos x="6" y="55"/>
                      </a:cxn>
                      <a:cxn ang="0">
                        <a:pos x="0" y="53"/>
                      </a:cxn>
                      <a:cxn ang="0">
                        <a:pos x="6" y="36"/>
                      </a:cxn>
                      <a:cxn ang="0">
                        <a:pos x="16" y="31"/>
                      </a:cxn>
                      <a:cxn ang="0">
                        <a:pos x="14" y="0"/>
                      </a:cxn>
                    </a:cxnLst>
                    <a:rect l="0" t="0" r="r" b="b"/>
                    <a:pathLst>
                      <a:path w="95" h="87">
                        <a:moveTo>
                          <a:pt x="14" y="0"/>
                        </a:moveTo>
                        <a:lnTo>
                          <a:pt x="25" y="14"/>
                        </a:lnTo>
                        <a:lnTo>
                          <a:pt x="37" y="11"/>
                        </a:lnTo>
                        <a:lnTo>
                          <a:pt x="55" y="14"/>
                        </a:lnTo>
                        <a:lnTo>
                          <a:pt x="71" y="14"/>
                        </a:lnTo>
                        <a:lnTo>
                          <a:pt x="78" y="22"/>
                        </a:lnTo>
                        <a:lnTo>
                          <a:pt x="88" y="42"/>
                        </a:lnTo>
                        <a:lnTo>
                          <a:pt x="94" y="50"/>
                        </a:lnTo>
                        <a:lnTo>
                          <a:pt x="72" y="55"/>
                        </a:lnTo>
                        <a:lnTo>
                          <a:pt x="67" y="61"/>
                        </a:lnTo>
                        <a:lnTo>
                          <a:pt x="72" y="72"/>
                        </a:lnTo>
                        <a:lnTo>
                          <a:pt x="72" y="83"/>
                        </a:lnTo>
                        <a:lnTo>
                          <a:pt x="51" y="72"/>
                        </a:lnTo>
                        <a:lnTo>
                          <a:pt x="33" y="64"/>
                        </a:lnTo>
                        <a:lnTo>
                          <a:pt x="25" y="67"/>
                        </a:lnTo>
                        <a:lnTo>
                          <a:pt x="25" y="83"/>
                        </a:lnTo>
                        <a:lnTo>
                          <a:pt x="14" y="86"/>
                        </a:lnTo>
                        <a:lnTo>
                          <a:pt x="8" y="72"/>
                        </a:lnTo>
                        <a:lnTo>
                          <a:pt x="6" y="55"/>
                        </a:lnTo>
                        <a:lnTo>
                          <a:pt x="0" y="53"/>
                        </a:lnTo>
                        <a:lnTo>
                          <a:pt x="6" y="36"/>
                        </a:lnTo>
                        <a:lnTo>
                          <a:pt x="16" y="31"/>
                        </a:lnTo>
                        <a:lnTo>
                          <a:pt x="14"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grpSp>
            <p:sp>
              <p:nvSpPr>
                <p:cNvPr id="77839" name="Freeform 1039"/>
                <p:cNvSpPr>
                  <a:spLocks/>
                </p:cNvSpPr>
                <p:nvPr/>
              </p:nvSpPr>
              <p:spPr bwMode="auto">
                <a:xfrm>
                  <a:off x="4676" y="2803"/>
                  <a:ext cx="654" cy="694"/>
                </a:xfrm>
                <a:custGeom>
                  <a:avLst/>
                  <a:gdLst/>
                  <a:ahLst/>
                  <a:cxnLst>
                    <a:cxn ang="0">
                      <a:pos x="505" y="56"/>
                    </a:cxn>
                    <a:cxn ang="0">
                      <a:pos x="531" y="78"/>
                    </a:cxn>
                    <a:cxn ang="0">
                      <a:pos x="558" y="181"/>
                    </a:cxn>
                    <a:cxn ang="0">
                      <a:pos x="618" y="287"/>
                    </a:cxn>
                    <a:cxn ang="0">
                      <a:pos x="653" y="395"/>
                    </a:cxn>
                    <a:cxn ang="0">
                      <a:pos x="628" y="495"/>
                    </a:cxn>
                    <a:cxn ang="0">
                      <a:pos x="602" y="559"/>
                    </a:cxn>
                    <a:cxn ang="0">
                      <a:pos x="587" y="621"/>
                    </a:cxn>
                    <a:cxn ang="0">
                      <a:pos x="571" y="657"/>
                    </a:cxn>
                    <a:cxn ang="0">
                      <a:pos x="540" y="682"/>
                    </a:cxn>
                    <a:cxn ang="0">
                      <a:pos x="490" y="674"/>
                    </a:cxn>
                    <a:cxn ang="0">
                      <a:pos x="439" y="657"/>
                    </a:cxn>
                    <a:cxn ang="0">
                      <a:pos x="412" y="618"/>
                    </a:cxn>
                    <a:cxn ang="0">
                      <a:pos x="404" y="568"/>
                    </a:cxn>
                    <a:cxn ang="0">
                      <a:pos x="387" y="545"/>
                    </a:cxn>
                    <a:cxn ang="0">
                      <a:pos x="360" y="548"/>
                    </a:cxn>
                    <a:cxn ang="0">
                      <a:pos x="334" y="509"/>
                    </a:cxn>
                    <a:cxn ang="0">
                      <a:pos x="313" y="504"/>
                    </a:cxn>
                    <a:cxn ang="0">
                      <a:pos x="278" y="509"/>
                    </a:cxn>
                    <a:cxn ang="0">
                      <a:pos x="249" y="515"/>
                    </a:cxn>
                    <a:cxn ang="0">
                      <a:pos x="223" y="537"/>
                    </a:cxn>
                    <a:cxn ang="0">
                      <a:pos x="187" y="554"/>
                    </a:cxn>
                    <a:cxn ang="0">
                      <a:pos x="150" y="579"/>
                    </a:cxn>
                    <a:cxn ang="0">
                      <a:pos x="130" y="590"/>
                    </a:cxn>
                    <a:cxn ang="0">
                      <a:pos x="76" y="584"/>
                    </a:cxn>
                    <a:cxn ang="0">
                      <a:pos x="64" y="571"/>
                    </a:cxn>
                    <a:cxn ang="0">
                      <a:pos x="64" y="495"/>
                    </a:cxn>
                    <a:cxn ang="0">
                      <a:pos x="47" y="451"/>
                    </a:cxn>
                    <a:cxn ang="0">
                      <a:pos x="29" y="415"/>
                    </a:cxn>
                    <a:cxn ang="0">
                      <a:pos x="6" y="287"/>
                    </a:cxn>
                    <a:cxn ang="0">
                      <a:pos x="8" y="245"/>
                    </a:cxn>
                    <a:cxn ang="0">
                      <a:pos x="54" y="223"/>
                    </a:cxn>
                    <a:cxn ang="0">
                      <a:pos x="89" y="217"/>
                    </a:cxn>
                    <a:cxn ang="0">
                      <a:pos x="109" y="206"/>
                    </a:cxn>
                    <a:cxn ang="0">
                      <a:pos x="120" y="170"/>
                    </a:cxn>
                    <a:cxn ang="0">
                      <a:pos x="117" y="150"/>
                    </a:cxn>
                    <a:cxn ang="0">
                      <a:pos x="163" y="100"/>
                    </a:cxn>
                    <a:cxn ang="0">
                      <a:pos x="200" y="64"/>
                    </a:cxn>
                    <a:cxn ang="0">
                      <a:pos x="233" y="89"/>
                    </a:cxn>
                    <a:cxn ang="0">
                      <a:pos x="258" y="61"/>
                    </a:cxn>
                    <a:cxn ang="0">
                      <a:pos x="284" y="28"/>
                    </a:cxn>
                    <a:cxn ang="0">
                      <a:pos x="311" y="8"/>
                    </a:cxn>
                    <a:cxn ang="0">
                      <a:pos x="354" y="14"/>
                    </a:cxn>
                    <a:cxn ang="0">
                      <a:pos x="369" y="39"/>
                    </a:cxn>
                    <a:cxn ang="0">
                      <a:pos x="369" y="70"/>
                    </a:cxn>
                    <a:cxn ang="0">
                      <a:pos x="406" y="125"/>
                    </a:cxn>
                    <a:cxn ang="0">
                      <a:pos x="437" y="142"/>
                    </a:cxn>
                    <a:cxn ang="0">
                      <a:pos x="463" y="89"/>
                    </a:cxn>
                    <a:cxn ang="0">
                      <a:pos x="470" y="0"/>
                    </a:cxn>
                  </a:cxnLst>
                  <a:rect l="0" t="0" r="r" b="b"/>
                  <a:pathLst>
                    <a:path w="654" h="694">
                      <a:moveTo>
                        <a:pt x="470" y="0"/>
                      </a:moveTo>
                      <a:lnTo>
                        <a:pt x="505" y="0"/>
                      </a:lnTo>
                      <a:lnTo>
                        <a:pt x="505" y="56"/>
                      </a:lnTo>
                      <a:lnTo>
                        <a:pt x="519" y="70"/>
                      </a:lnTo>
                      <a:lnTo>
                        <a:pt x="523" y="78"/>
                      </a:lnTo>
                      <a:lnTo>
                        <a:pt x="531" y="78"/>
                      </a:lnTo>
                      <a:lnTo>
                        <a:pt x="534" y="89"/>
                      </a:lnTo>
                      <a:lnTo>
                        <a:pt x="538" y="145"/>
                      </a:lnTo>
                      <a:lnTo>
                        <a:pt x="558" y="181"/>
                      </a:lnTo>
                      <a:lnTo>
                        <a:pt x="587" y="234"/>
                      </a:lnTo>
                      <a:lnTo>
                        <a:pt x="587" y="242"/>
                      </a:lnTo>
                      <a:lnTo>
                        <a:pt x="618" y="287"/>
                      </a:lnTo>
                      <a:lnTo>
                        <a:pt x="618" y="295"/>
                      </a:lnTo>
                      <a:lnTo>
                        <a:pt x="649" y="331"/>
                      </a:lnTo>
                      <a:lnTo>
                        <a:pt x="653" y="395"/>
                      </a:lnTo>
                      <a:lnTo>
                        <a:pt x="649" y="454"/>
                      </a:lnTo>
                      <a:lnTo>
                        <a:pt x="639" y="481"/>
                      </a:lnTo>
                      <a:lnTo>
                        <a:pt x="628" y="495"/>
                      </a:lnTo>
                      <a:lnTo>
                        <a:pt x="624" y="523"/>
                      </a:lnTo>
                      <a:lnTo>
                        <a:pt x="612" y="548"/>
                      </a:lnTo>
                      <a:lnTo>
                        <a:pt x="602" y="559"/>
                      </a:lnTo>
                      <a:lnTo>
                        <a:pt x="604" y="568"/>
                      </a:lnTo>
                      <a:lnTo>
                        <a:pt x="593" y="584"/>
                      </a:lnTo>
                      <a:lnTo>
                        <a:pt x="587" y="621"/>
                      </a:lnTo>
                      <a:lnTo>
                        <a:pt x="585" y="640"/>
                      </a:lnTo>
                      <a:lnTo>
                        <a:pt x="573" y="648"/>
                      </a:lnTo>
                      <a:lnTo>
                        <a:pt x="571" y="657"/>
                      </a:lnTo>
                      <a:lnTo>
                        <a:pt x="564" y="674"/>
                      </a:lnTo>
                      <a:lnTo>
                        <a:pt x="550" y="676"/>
                      </a:lnTo>
                      <a:lnTo>
                        <a:pt x="540" y="682"/>
                      </a:lnTo>
                      <a:lnTo>
                        <a:pt x="527" y="693"/>
                      </a:lnTo>
                      <a:lnTo>
                        <a:pt x="509" y="671"/>
                      </a:lnTo>
                      <a:lnTo>
                        <a:pt x="490" y="674"/>
                      </a:lnTo>
                      <a:lnTo>
                        <a:pt x="484" y="674"/>
                      </a:lnTo>
                      <a:lnTo>
                        <a:pt x="457" y="679"/>
                      </a:lnTo>
                      <a:lnTo>
                        <a:pt x="439" y="657"/>
                      </a:lnTo>
                      <a:lnTo>
                        <a:pt x="428" y="635"/>
                      </a:lnTo>
                      <a:lnTo>
                        <a:pt x="420" y="637"/>
                      </a:lnTo>
                      <a:lnTo>
                        <a:pt x="412" y="618"/>
                      </a:lnTo>
                      <a:lnTo>
                        <a:pt x="408" y="601"/>
                      </a:lnTo>
                      <a:lnTo>
                        <a:pt x="404" y="596"/>
                      </a:lnTo>
                      <a:lnTo>
                        <a:pt x="404" y="568"/>
                      </a:lnTo>
                      <a:lnTo>
                        <a:pt x="406" y="551"/>
                      </a:lnTo>
                      <a:lnTo>
                        <a:pt x="402" y="540"/>
                      </a:lnTo>
                      <a:lnTo>
                        <a:pt x="387" y="545"/>
                      </a:lnTo>
                      <a:lnTo>
                        <a:pt x="379" y="548"/>
                      </a:lnTo>
                      <a:lnTo>
                        <a:pt x="365" y="548"/>
                      </a:lnTo>
                      <a:lnTo>
                        <a:pt x="360" y="548"/>
                      </a:lnTo>
                      <a:lnTo>
                        <a:pt x="354" y="548"/>
                      </a:lnTo>
                      <a:lnTo>
                        <a:pt x="344" y="532"/>
                      </a:lnTo>
                      <a:lnTo>
                        <a:pt x="334" y="509"/>
                      </a:lnTo>
                      <a:lnTo>
                        <a:pt x="332" y="512"/>
                      </a:lnTo>
                      <a:lnTo>
                        <a:pt x="315" y="512"/>
                      </a:lnTo>
                      <a:lnTo>
                        <a:pt x="313" y="504"/>
                      </a:lnTo>
                      <a:lnTo>
                        <a:pt x="303" y="512"/>
                      </a:lnTo>
                      <a:lnTo>
                        <a:pt x="293" y="509"/>
                      </a:lnTo>
                      <a:lnTo>
                        <a:pt x="278" y="509"/>
                      </a:lnTo>
                      <a:lnTo>
                        <a:pt x="268" y="504"/>
                      </a:lnTo>
                      <a:lnTo>
                        <a:pt x="264" y="512"/>
                      </a:lnTo>
                      <a:lnTo>
                        <a:pt x="249" y="515"/>
                      </a:lnTo>
                      <a:lnTo>
                        <a:pt x="245" y="509"/>
                      </a:lnTo>
                      <a:lnTo>
                        <a:pt x="235" y="523"/>
                      </a:lnTo>
                      <a:lnTo>
                        <a:pt x="223" y="537"/>
                      </a:lnTo>
                      <a:lnTo>
                        <a:pt x="216" y="537"/>
                      </a:lnTo>
                      <a:lnTo>
                        <a:pt x="204" y="554"/>
                      </a:lnTo>
                      <a:lnTo>
                        <a:pt x="187" y="554"/>
                      </a:lnTo>
                      <a:lnTo>
                        <a:pt x="173" y="559"/>
                      </a:lnTo>
                      <a:lnTo>
                        <a:pt x="157" y="568"/>
                      </a:lnTo>
                      <a:lnTo>
                        <a:pt x="150" y="579"/>
                      </a:lnTo>
                      <a:lnTo>
                        <a:pt x="144" y="576"/>
                      </a:lnTo>
                      <a:lnTo>
                        <a:pt x="138" y="587"/>
                      </a:lnTo>
                      <a:lnTo>
                        <a:pt x="130" y="590"/>
                      </a:lnTo>
                      <a:lnTo>
                        <a:pt x="120" y="604"/>
                      </a:lnTo>
                      <a:lnTo>
                        <a:pt x="89" y="604"/>
                      </a:lnTo>
                      <a:lnTo>
                        <a:pt x="76" y="584"/>
                      </a:lnTo>
                      <a:lnTo>
                        <a:pt x="74" y="576"/>
                      </a:lnTo>
                      <a:lnTo>
                        <a:pt x="70" y="584"/>
                      </a:lnTo>
                      <a:lnTo>
                        <a:pt x="64" y="571"/>
                      </a:lnTo>
                      <a:lnTo>
                        <a:pt x="66" y="534"/>
                      </a:lnTo>
                      <a:lnTo>
                        <a:pt x="70" y="512"/>
                      </a:lnTo>
                      <a:lnTo>
                        <a:pt x="64" y="495"/>
                      </a:lnTo>
                      <a:lnTo>
                        <a:pt x="58" y="479"/>
                      </a:lnTo>
                      <a:lnTo>
                        <a:pt x="56" y="459"/>
                      </a:lnTo>
                      <a:lnTo>
                        <a:pt x="47" y="451"/>
                      </a:lnTo>
                      <a:lnTo>
                        <a:pt x="45" y="448"/>
                      </a:lnTo>
                      <a:lnTo>
                        <a:pt x="43" y="440"/>
                      </a:lnTo>
                      <a:lnTo>
                        <a:pt x="29" y="415"/>
                      </a:lnTo>
                      <a:lnTo>
                        <a:pt x="12" y="353"/>
                      </a:lnTo>
                      <a:lnTo>
                        <a:pt x="6" y="312"/>
                      </a:lnTo>
                      <a:lnTo>
                        <a:pt x="6" y="287"/>
                      </a:lnTo>
                      <a:lnTo>
                        <a:pt x="0" y="278"/>
                      </a:lnTo>
                      <a:lnTo>
                        <a:pt x="2" y="256"/>
                      </a:lnTo>
                      <a:lnTo>
                        <a:pt x="8" y="245"/>
                      </a:lnTo>
                      <a:lnTo>
                        <a:pt x="29" y="214"/>
                      </a:lnTo>
                      <a:lnTo>
                        <a:pt x="51" y="217"/>
                      </a:lnTo>
                      <a:lnTo>
                        <a:pt x="54" y="223"/>
                      </a:lnTo>
                      <a:lnTo>
                        <a:pt x="82" y="223"/>
                      </a:lnTo>
                      <a:lnTo>
                        <a:pt x="84" y="214"/>
                      </a:lnTo>
                      <a:lnTo>
                        <a:pt x="89" y="217"/>
                      </a:lnTo>
                      <a:lnTo>
                        <a:pt x="97" y="209"/>
                      </a:lnTo>
                      <a:lnTo>
                        <a:pt x="103" y="212"/>
                      </a:lnTo>
                      <a:lnTo>
                        <a:pt x="109" y="206"/>
                      </a:lnTo>
                      <a:lnTo>
                        <a:pt x="107" y="198"/>
                      </a:lnTo>
                      <a:lnTo>
                        <a:pt x="113" y="178"/>
                      </a:lnTo>
                      <a:lnTo>
                        <a:pt x="120" y="170"/>
                      </a:lnTo>
                      <a:lnTo>
                        <a:pt x="117" y="164"/>
                      </a:lnTo>
                      <a:lnTo>
                        <a:pt x="120" y="159"/>
                      </a:lnTo>
                      <a:lnTo>
                        <a:pt x="117" y="150"/>
                      </a:lnTo>
                      <a:lnTo>
                        <a:pt x="128" y="136"/>
                      </a:lnTo>
                      <a:lnTo>
                        <a:pt x="146" y="134"/>
                      </a:lnTo>
                      <a:lnTo>
                        <a:pt x="163" y="100"/>
                      </a:lnTo>
                      <a:lnTo>
                        <a:pt x="185" y="72"/>
                      </a:lnTo>
                      <a:lnTo>
                        <a:pt x="194" y="70"/>
                      </a:lnTo>
                      <a:lnTo>
                        <a:pt x="200" y="64"/>
                      </a:lnTo>
                      <a:lnTo>
                        <a:pt x="210" y="64"/>
                      </a:lnTo>
                      <a:lnTo>
                        <a:pt x="227" y="86"/>
                      </a:lnTo>
                      <a:lnTo>
                        <a:pt x="233" y="89"/>
                      </a:lnTo>
                      <a:lnTo>
                        <a:pt x="239" y="78"/>
                      </a:lnTo>
                      <a:lnTo>
                        <a:pt x="251" y="64"/>
                      </a:lnTo>
                      <a:lnTo>
                        <a:pt x="258" y="61"/>
                      </a:lnTo>
                      <a:lnTo>
                        <a:pt x="266" y="39"/>
                      </a:lnTo>
                      <a:lnTo>
                        <a:pt x="274" y="36"/>
                      </a:lnTo>
                      <a:lnTo>
                        <a:pt x="284" y="28"/>
                      </a:lnTo>
                      <a:lnTo>
                        <a:pt x="293" y="19"/>
                      </a:lnTo>
                      <a:lnTo>
                        <a:pt x="303" y="19"/>
                      </a:lnTo>
                      <a:lnTo>
                        <a:pt x="311" y="8"/>
                      </a:lnTo>
                      <a:lnTo>
                        <a:pt x="323" y="8"/>
                      </a:lnTo>
                      <a:lnTo>
                        <a:pt x="336" y="8"/>
                      </a:lnTo>
                      <a:lnTo>
                        <a:pt x="354" y="14"/>
                      </a:lnTo>
                      <a:lnTo>
                        <a:pt x="365" y="25"/>
                      </a:lnTo>
                      <a:lnTo>
                        <a:pt x="367" y="33"/>
                      </a:lnTo>
                      <a:lnTo>
                        <a:pt x="369" y="39"/>
                      </a:lnTo>
                      <a:lnTo>
                        <a:pt x="371" y="53"/>
                      </a:lnTo>
                      <a:lnTo>
                        <a:pt x="369" y="58"/>
                      </a:lnTo>
                      <a:lnTo>
                        <a:pt x="369" y="70"/>
                      </a:lnTo>
                      <a:lnTo>
                        <a:pt x="367" y="78"/>
                      </a:lnTo>
                      <a:lnTo>
                        <a:pt x="396" y="109"/>
                      </a:lnTo>
                      <a:lnTo>
                        <a:pt x="406" y="125"/>
                      </a:lnTo>
                      <a:lnTo>
                        <a:pt x="418" y="131"/>
                      </a:lnTo>
                      <a:lnTo>
                        <a:pt x="430" y="139"/>
                      </a:lnTo>
                      <a:lnTo>
                        <a:pt x="437" y="142"/>
                      </a:lnTo>
                      <a:lnTo>
                        <a:pt x="449" y="134"/>
                      </a:lnTo>
                      <a:lnTo>
                        <a:pt x="459" y="109"/>
                      </a:lnTo>
                      <a:lnTo>
                        <a:pt x="463" y="89"/>
                      </a:lnTo>
                      <a:lnTo>
                        <a:pt x="466" y="53"/>
                      </a:lnTo>
                      <a:lnTo>
                        <a:pt x="470" y="36"/>
                      </a:lnTo>
                      <a:lnTo>
                        <a:pt x="470"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40" name="Freeform 1040"/>
                <p:cNvSpPr>
                  <a:spLocks/>
                </p:cNvSpPr>
                <p:nvPr/>
              </p:nvSpPr>
              <p:spPr bwMode="auto">
                <a:xfrm>
                  <a:off x="4523" y="2653"/>
                  <a:ext cx="363" cy="95"/>
                </a:xfrm>
                <a:custGeom>
                  <a:avLst/>
                  <a:gdLst/>
                  <a:ahLst/>
                  <a:cxnLst>
                    <a:cxn ang="0">
                      <a:pos x="27" y="14"/>
                    </a:cxn>
                    <a:cxn ang="0">
                      <a:pos x="72" y="14"/>
                    </a:cxn>
                    <a:cxn ang="0">
                      <a:pos x="99" y="17"/>
                    </a:cxn>
                    <a:cxn ang="0">
                      <a:pos x="123" y="44"/>
                    </a:cxn>
                    <a:cxn ang="0">
                      <a:pos x="144" y="50"/>
                    </a:cxn>
                    <a:cxn ang="0">
                      <a:pos x="177" y="61"/>
                    </a:cxn>
                    <a:cxn ang="0">
                      <a:pos x="197" y="66"/>
                    </a:cxn>
                    <a:cxn ang="0">
                      <a:pos x="204" y="44"/>
                    </a:cxn>
                    <a:cxn ang="0">
                      <a:pos x="247" y="50"/>
                    </a:cxn>
                    <a:cxn ang="0">
                      <a:pos x="278" y="58"/>
                    </a:cxn>
                    <a:cxn ang="0">
                      <a:pos x="300" y="61"/>
                    </a:cxn>
                    <a:cxn ang="0">
                      <a:pos x="315" y="50"/>
                    </a:cxn>
                    <a:cxn ang="0">
                      <a:pos x="341" y="44"/>
                    </a:cxn>
                    <a:cxn ang="0">
                      <a:pos x="362" y="39"/>
                    </a:cxn>
                    <a:cxn ang="0">
                      <a:pos x="356" y="66"/>
                    </a:cxn>
                    <a:cxn ang="0">
                      <a:pos x="341" y="75"/>
                    </a:cxn>
                    <a:cxn ang="0">
                      <a:pos x="329" y="77"/>
                    </a:cxn>
                    <a:cxn ang="0">
                      <a:pos x="313" y="86"/>
                    </a:cxn>
                    <a:cxn ang="0">
                      <a:pos x="298" y="86"/>
                    </a:cxn>
                    <a:cxn ang="0">
                      <a:pos x="284" y="88"/>
                    </a:cxn>
                    <a:cxn ang="0">
                      <a:pos x="263" y="94"/>
                    </a:cxn>
                    <a:cxn ang="0">
                      <a:pos x="249" y="75"/>
                    </a:cxn>
                    <a:cxn ang="0">
                      <a:pos x="234" y="94"/>
                    </a:cxn>
                    <a:cxn ang="0">
                      <a:pos x="212" y="75"/>
                    </a:cxn>
                    <a:cxn ang="0">
                      <a:pos x="200" y="77"/>
                    </a:cxn>
                    <a:cxn ang="0">
                      <a:pos x="183" y="86"/>
                    </a:cxn>
                    <a:cxn ang="0">
                      <a:pos x="165" y="80"/>
                    </a:cxn>
                    <a:cxn ang="0">
                      <a:pos x="146" y="77"/>
                    </a:cxn>
                    <a:cxn ang="0">
                      <a:pos x="127" y="86"/>
                    </a:cxn>
                    <a:cxn ang="0">
                      <a:pos x="101" y="72"/>
                    </a:cxn>
                    <a:cxn ang="0">
                      <a:pos x="66" y="64"/>
                    </a:cxn>
                    <a:cxn ang="0">
                      <a:pos x="41" y="55"/>
                    </a:cxn>
                    <a:cxn ang="0">
                      <a:pos x="16" y="41"/>
                    </a:cxn>
                    <a:cxn ang="0">
                      <a:pos x="2" y="36"/>
                    </a:cxn>
                    <a:cxn ang="0">
                      <a:pos x="0" y="0"/>
                    </a:cxn>
                  </a:cxnLst>
                  <a:rect l="0" t="0" r="r" b="b"/>
                  <a:pathLst>
                    <a:path w="363" h="95">
                      <a:moveTo>
                        <a:pt x="0" y="0"/>
                      </a:moveTo>
                      <a:lnTo>
                        <a:pt x="27" y="14"/>
                      </a:lnTo>
                      <a:lnTo>
                        <a:pt x="51" y="14"/>
                      </a:lnTo>
                      <a:lnTo>
                        <a:pt x="72" y="14"/>
                      </a:lnTo>
                      <a:lnTo>
                        <a:pt x="88" y="14"/>
                      </a:lnTo>
                      <a:lnTo>
                        <a:pt x="99" y="17"/>
                      </a:lnTo>
                      <a:lnTo>
                        <a:pt x="115" y="25"/>
                      </a:lnTo>
                      <a:lnTo>
                        <a:pt x="123" y="44"/>
                      </a:lnTo>
                      <a:lnTo>
                        <a:pt x="130" y="53"/>
                      </a:lnTo>
                      <a:lnTo>
                        <a:pt x="144" y="50"/>
                      </a:lnTo>
                      <a:lnTo>
                        <a:pt x="160" y="50"/>
                      </a:lnTo>
                      <a:lnTo>
                        <a:pt x="177" y="61"/>
                      </a:lnTo>
                      <a:lnTo>
                        <a:pt x="189" y="66"/>
                      </a:lnTo>
                      <a:lnTo>
                        <a:pt x="197" y="66"/>
                      </a:lnTo>
                      <a:lnTo>
                        <a:pt x="199" y="53"/>
                      </a:lnTo>
                      <a:lnTo>
                        <a:pt x="204" y="44"/>
                      </a:lnTo>
                      <a:lnTo>
                        <a:pt x="228" y="50"/>
                      </a:lnTo>
                      <a:lnTo>
                        <a:pt x="247" y="50"/>
                      </a:lnTo>
                      <a:lnTo>
                        <a:pt x="265" y="50"/>
                      </a:lnTo>
                      <a:lnTo>
                        <a:pt x="278" y="58"/>
                      </a:lnTo>
                      <a:lnTo>
                        <a:pt x="286" y="64"/>
                      </a:lnTo>
                      <a:lnTo>
                        <a:pt x="300" y="61"/>
                      </a:lnTo>
                      <a:lnTo>
                        <a:pt x="309" y="55"/>
                      </a:lnTo>
                      <a:lnTo>
                        <a:pt x="315" y="50"/>
                      </a:lnTo>
                      <a:lnTo>
                        <a:pt x="331" y="50"/>
                      </a:lnTo>
                      <a:lnTo>
                        <a:pt x="341" y="44"/>
                      </a:lnTo>
                      <a:lnTo>
                        <a:pt x="354" y="39"/>
                      </a:lnTo>
                      <a:lnTo>
                        <a:pt x="362" y="39"/>
                      </a:lnTo>
                      <a:lnTo>
                        <a:pt x="360" y="58"/>
                      </a:lnTo>
                      <a:lnTo>
                        <a:pt x="356" y="66"/>
                      </a:lnTo>
                      <a:lnTo>
                        <a:pt x="348" y="75"/>
                      </a:lnTo>
                      <a:lnTo>
                        <a:pt x="341" y="75"/>
                      </a:lnTo>
                      <a:lnTo>
                        <a:pt x="339" y="75"/>
                      </a:lnTo>
                      <a:lnTo>
                        <a:pt x="329" y="77"/>
                      </a:lnTo>
                      <a:lnTo>
                        <a:pt x="321" y="88"/>
                      </a:lnTo>
                      <a:lnTo>
                        <a:pt x="313" y="86"/>
                      </a:lnTo>
                      <a:lnTo>
                        <a:pt x="306" y="80"/>
                      </a:lnTo>
                      <a:lnTo>
                        <a:pt x="298" y="86"/>
                      </a:lnTo>
                      <a:lnTo>
                        <a:pt x="290" y="88"/>
                      </a:lnTo>
                      <a:lnTo>
                        <a:pt x="284" y="88"/>
                      </a:lnTo>
                      <a:lnTo>
                        <a:pt x="278" y="94"/>
                      </a:lnTo>
                      <a:lnTo>
                        <a:pt x="263" y="94"/>
                      </a:lnTo>
                      <a:lnTo>
                        <a:pt x="257" y="86"/>
                      </a:lnTo>
                      <a:lnTo>
                        <a:pt x="249" y="75"/>
                      </a:lnTo>
                      <a:lnTo>
                        <a:pt x="239" y="86"/>
                      </a:lnTo>
                      <a:lnTo>
                        <a:pt x="234" y="94"/>
                      </a:lnTo>
                      <a:lnTo>
                        <a:pt x="226" y="94"/>
                      </a:lnTo>
                      <a:lnTo>
                        <a:pt x="212" y="75"/>
                      </a:lnTo>
                      <a:lnTo>
                        <a:pt x="208" y="77"/>
                      </a:lnTo>
                      <a:lnTo>
                        <a:pt x="200" y="77"/>
                      </a:lnTo>
                      <a:lnTo>
                        <a:pt x="195" y="88"/>
                      </a:lnTo>
                      <a:lnTo>
                        <a:pt x="183" y="86"/>
                      </a:lnTo>
                      <a:lnTo>
                        <a:pt x="171" y="86"/>
                      </a:lnTo>
                      <a:lnTo>
                        <a:pt x="165" y="80"/>
                      </a:lnTo>
                      <a:lnTo>
                        <a:pt x="158" y="75"/>
                      </a:lnTo>
                      <a:lnTo>
                        <a:pt x="146" y="77"/>
                      </a:lnTo>
                      <a:lnTo>
                        <a:pt x="134" y="88"/>
                      </a:lnTo>
                      <a:lnTo>
                        <a:pt x="127" y="86"/>
                      </a:lnTo>
                      <a:lnTo>
                        <a:pt x="115" y="80"/>
                      </a:lnTo>
                      <a:lnTo>
                        <a:pt x="101" y="72"/>
                      </a:lnTo>
                      <a:lnTo>
                        <a:pt x="90" y="72"/>
                      </a:lnTo>
                      <a:lnTo>
                        <a:pt x="66" y="64"/>
                      </a:lnTo>
                      <a:lnTo>
                        <a:pt x="51" y="58"/>
                      </a:lnTo>
                      <a:lnTo>
                        <a:pt x="41" y="55"/>
                      </a:lnTo>
                      <a:lnTo>
                        <a:pt x="25" y="53"/>
                      </a:lnTo>
                      <a:lnTo>
                        <a:pt x="16" y="41"/>
                      </a:lnTo>
                      <a:lnTo>
                        <a:pt x="6" y="39"/>
                      </a:lnTo>
                      <a:lnTo>
                        <a:pt x="2" y="36"/>
                      </a:lnTo>
                      <a:lnTo>
                        <a:pt x="0" y="30"/>
                      </a:lnTo>
                      <a:lnTo>
                        <a:pt x="0"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41" name="Freeform 1041"/>
                <p:cNvSpPr>
                  <a:spLocks/>
                </p:cNvSpPr>
                <p:nvPr/>
              </p:nvSpPr>
              <p:spPr bwMode="auto">
                <a:xfrm>
                  <a:off x="4721" y="2468"/>
                  <a:ext cx="165" cy="182"/>
                </a:xfrm>
                <a:custGeom>
                  <a:avLst/>
                  <a:gdLst/>
                  <a:ahLst/>
                  <a:cxnLst>
                    <a:cxn ang="0">
                      <a:pos x="80" y="3"/>
                    </a:cxn>
                    <a:cxn ang="0">
                      <a:pos x="137" y="0"/>
                    </a:cxn>
                    <a:cxn ang="0">
                      <a:pos x="146" y="22"/>
                    </a:cxn>
                    <a:cxn ang="0">
                      <a:pos x="131" y="36"/>
                    </a:cxn>
                    <a:cxn ang="0">
                      <a:pos x="127" y="47"/>
                    </a:cxn>
                    <a:cxn ang="0">
                      <a:pos x="115" y="61"/>
                    </a:cxn>
                    <a:cxn ang="0">
                      <a:pos x="102" y="64"/>
                    </a:cxn>
                    <a:cxn ang="0">
                      <a:pos x="88" y="56"/>
                    </a:cxn>
                    <a:cxn ang="0">
                      <a:pos x="72" y="36"/>
                    </a:cxn>
                    <a:cxn ang="0">
                      <a:pos x="53" y="36"/>
                    </a:cxn>
                    <a:cxn ang="0">
                      <a:pos x="51" y="64"/>
                    </a:cxn>
                    <a:cxn ang="0">
                      <a:pos x="53" y="81"/>
                    </a:cxn>
                    <a:cxn ang="0">
                      <a:pos x="72" y="70"/>
                    </a:cxn>
                    <a:cxn ang="0">
                      <a:pos x="86" y="75"/>
                    </a:cxn>
                    <a:cxn ang="0">
                      <a:pos x="82" y="92"/>
                    </a:cxn>
                    <a:cxn ang="0">
                      <a:pos x="80" y="103"/>
                    </a:cxn>
                    <a:cxn ang="0">
                      <a:pos x="82" y="120"/>
                    </a:cxn>
                    <a:cxn ang="0">
                      <a:pos x="92" y="128"/>
                    </a:cxn>
                    <a:cxn ang="0">
                      <a:pos x="88" y="148"/>
                    </a:cxn>
                    <a:cxn ang="0">
                      <a:pos x="82" y="170"/>
                    </a:cxn>
                    <a:cxn ang="0">
                      <a:pos x="68" y="175"/>
                    </a:cxn>
                    <a:cxn ang="0">
                      <a:pos x="62" y="164"/>
                    </a:cxn>
                    <a:cxn ang="0">
                      <a:pos x="55" y="139"/>
                    </a:cxn>
                    <a:cxn ang="0">
                      <a:pos x="55" y="114"/>
                    </a:cxn>
                    <a:cxn ang="0">
                      <a:pos x="35" y="114"/>
                    </a:cxn>
                    <a:cxn ang="0">
                      <a:pos x="23" y="117"/>
                    </a:cxn>
                    <a:cxn ang="0">
                      <a:pos x="39" y="128"/>
                    </a:cxn>
                    <a:cxn ang="0">
                      <a:pos x="47" y="145"/>
                    </a:cxn>
                    <a:cxn ang="0">
                      <a:pos x="41" y="167"/>
                    </a:cxn>
                    <a:cxn ang="0">
                      <a:pos x="29" y="181"/>
                    </a:cxn>
                    <a:cxn ang="0">
                      <a:pos x="29" y="164"/>
                    </a:cxn>
                    <a:cxn ang="0">
                      <a:pos x="21" y="145"/>
                    </a:cxn>
                    <a:cxn ang="0">
                      <a:pos x="10" y="128"/>
                    </a:cxn>
                    <a:cxn ang="0">
                      <a:pos x="2" y="109"/>
                    </a:cxn>
                    <a:cxn ang="0">
                      <a:pos x="16" y="86"/>
                    </a:cxn>
                    <a:cxn ang="0">
                      <a:pos x="23" y="58"/>
                    </a:cxn>
                    <a:cxn ang="0">
                      <a:pos x="25" y="39"/>
                    </a:cxn>
                    <a:cxn ang="0">
                      <a:pos x="23" y="22"/>
                    </a:cxn>
                  </a:cxnLst>
                  <a:rect l="0" t="0" r="r" b="b"/>
                  <a:pathLst>
                    <a:path w="165" h="182">
                      <a:moveTo>
                        <a:pt x="41" y="0"/>
                      </a:moveTo>
                      <a:lnTo>
                        <a:pt x="80" y="3"/>
                      </a:lnTo>
                      <a:lnTo>
                        <a:pt x="117" y="3"/>
                      </a:lnTo>
                      <a:lnTo>
                        <a:pt x="137" y="0"/>
                      </a:lnTo>
                      <a:lnTo>
                        <a:pt x="164" y="17"/>
                      </a:lnTo>
                      <a:lnTo>
                        <a:pt x="146" y="22"/>
                      </a:lnTo>
                      <a:lnTo>
                        <a:pt x="137" y="31"/>
                      </a:lnTo>
                      <a:lnTo>
                        <a:pt x="131" y="36"/>
                      </a:lnTo>
                      <a:lnTo>
                        <a:pt x="127" y="42"/>
                      </a:lnTo>
                      <a:lnTo>
                        <a:pt x="127" y="47"/>
                      </a:lnTo>
                      <a:lnTo>
                        <a:pt x="127" y="56"/>
                      </a:lnTo>
                      <a:lnTo>
                        <a:pt x="115" y="61"/>
                      </a:lnTo>
                      <a:lnTo>
                        <a:pt x="105" y="61"/>
                      </a:lnTo>
                      <a:lnTo>
                        <a:pt x="102" y="64"/>
                      </a:lnTo>
                      <a:lnTo>
                        <a:pt x="92" y="64"/>
                      </a:lnTo>
                      <a:lnTo>
                        <a:pt x="88" y="56"/>
                      </a:lnTo>
                      <a:lnTo>
                        <a:pt x="80" y="45"/>
                      </a:lnTo>
                      <a:lnTo>
                        <a:pt x="72" y="36"/>
                      </a:lnTo>
                      <a:lnTo>
                        <a:pt x="57" y="36"/>
                      </a:lnTo>
                      <a:lnTo>
                        <a:pt x="53" y="36"/>
                      </a:lnTo>
                      <a:lnTo>
                        <a:pt x="49" y="50"/>
                      </a:lnTo>
                      <a:lnTo>
                        <a:pt x="51" y="64"/>
                      </a:lnTo>
                      <a:lnTo>
                        <a:pt x="51" y="72"/>
                      </a:lnTo>
                      <a:lnTo>
                        <a:pt x="53" y="81"/>
                      </a:lnTo>
                      <a:lnTo>
                        <a:pt x="61" y="78"/>
                      </a:lnTo>
                      <a:lnTo>
                        <a:pt x="72" y="70"/>
                      </a:lnTo>
                      <a:lnTo>
                        <a:pt x="80" y="70"/>
                      </a:lnTo>
                      <a:lnTo>
                        <a:pt x="86" y="75"/>
                      </a:lnTo>
                      <a:lnTo>
                        <a:pt x="86" y="81"/>
                      </a:lnTo>
                      <a:lnTo>
                        <a:pt x="82" y="92"/>
                      </a:lnTo>
                      <a:lnTo>
                        <a:pt x="80" y="97"/>
                      </a:lnTo>
                      <a:lnTo>
                        <a:pt x="80" y="103"/>
                      </a:lnTo>
                      <a:lnTo>
                        <a:pt x="78" y="111"/>
                      </a:lnTo>
                      <a:lnTo>
                        <a:pt x="82" y="120"/>
                      </a:lnTo>
                      <a:lnTo>
                        <a:pt x="90" y="131"/>
                      </a:lnTo>
                      <a:lnTo>
                        <a:pt x="92" y="128"/>
                      </a:lnTo>
                      <a:lnTo>
                        <a:pt x="92" y="139"/>
                      </a:lnTo>
                      <a:lnTo>
                        <a:pt x="88" y="148"/>
                      </a:lnTo>
                      <a:lnTo>
                        <a:pt x="84" y="156"/>
                      </a:lnTo>
                      <a:lnTo>
                        <a:pt x="82" y="170"/>
                      </a:lnTo>
                      <a:lnTo>
                        <a:pt x="74" y="175"/>
                      </a:lnTo>
                      <a:lnTo>
                        <a:pt x="68" y="175"/>
                      </a:lnTo>
                      <a:lnTo>
                        <a:pt x="62" y="175"/>
                      </a:lnTo>
                      <a:lnTo>
                        <a:pt x="62" y="164"/>
                      </a:lnTo>
                      <a:lnTo>
                        <a:pt x="61" y="145"/>
                      </a:lnTo>
                      <a:lnTo>
                        <a:pt x="55" y="139"/>
                      </a:lnTo>
                      <a:lnTo>
                        <a:pt x="53" y="131"/>
                      </a:lnTo>
                      <a:lnTo>
                        <a:pt x="55" y="114"/>
                      </a:lnTo>
                      <a:lnTo>
                        <a:pt x="49" y="109"/>
                      </a:lnTo>
                      <a:lnTo>
                        <a:pt x="35" y="114"/>
                      </a:lnTo>
                      <a:lnTo>
                        <a:pt x="29" y="109"/>
                      </a:lnTo>
                      <a:lnTo>
                        <a:pt x="23" y="117"/>
                      </a:lnTo>
                      <a:lnTo>
                        <a:pt x="29" y="123"/>
                      </a:lnTo>
                      <a:lnTo>
                        <a:pt x="39" y="128"/>
                      </a:lnTo>
                      <a:lnTo>
                        <a:pt x="41" y="134"/>
                      </a:lnTo>
                      <a:lnTo>
                        <a:pt x="47" y="145"/>
                      </a:lnTo>
                      <a:lnTo>
                        <a:pt x="47" y="153"/>
                      </a:lnTo>
                      <a:lnTo>
                        <a:pt x="41" y="167"/>
                      </a:lnTo>
                      <a:lnTo>
                        <a:pt x="33" y="178"/>
                      </a:lnTo>
                      <a:lnTo>
                        <a:pt x="29" y="181"/>
                      </a:lnTo>
                      <a:lnTo>
                        <a:pt x="29" y="173"/>
                      </a:lnTo>
                      <a:lnTo>
                        <a:pt x="29" y="164"/>
                      </a:lnTo>
                      <a:lnTo>
                        <a:pt x="31" y="153"/>
                      </a:lnTo>
                      <a:lnTo>
                        <a:pt x="21" y="145"/>
                      </a:lnTo>
                      <a:lnTo>
                        <a:pt x="12" y="136"/>
                      </a:lnTo>
                      <a:lnTo>
                        <a:pt x="10" y="128"/>
                      </a:lnTo>
                      <a:lnTo>
                        <a:pt x="0" y="123"/>
                      </a:lnTo>
                      <a:lnTo>
                        <a:pt x="2" y="109"/>
                      </a:lnTo>
                      <a:lnTo>
                        <a:pt x="10" y="100"/>
                      </a:lnTo>
                      <a:lnTo>
                        <a:pt x="16" y="86"/>
                      </a:lnTo>
                      <a:lnTo>
                        <a:pt x="21" y="72"/>
                      </a:lnTo>
                      <a:lnTo>
                        <a:pt x="23" y="58"/>
                      </a:lnTo>
                      <a:lnTo>
                        <a:pt x="21" y="45"/>
                      </a:lnTo>
                      <a:lnTo>
                        <a:pt x="25" y="39"/>
                      </a:lnTo>
                      <a:lnTo>
                        <a:pt x="29" y="33"/>
                      </a:lnTo>
                      <a:lnTo>
                        <a:pt x="23" y="22"/>
                      </a:lnTo>
                      <a:lnTo>
                        <a:pt x="41"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42" name="Freeform 1042"/>
                <p:cNvSpPr>
                  <a:spLocks/>
                </p:cNvSpPr>
                <p:nvPr/>
              </p:nvSpPr>
              <p:spPr bwMode="auto">
                <a:xfrm>
                  <a:off x="4549" y="2387"/>
                  <a:ext cx="182" cy="249"/>
                </a:xfrm>
                <a:custGeom>
                  <a:avLst/>
                  <a:gdLst/>
                  <a:ahLst/>
                  <a:cxnLst>
                    <a:cxn ang="0">
                      <a:pos x="0" y="83"/>
                    </a:cxn>
                    <a:cxn ang="0">
                      <a:pos x="37" y="44"/>
                    </a:cxn>
                    <a:cxn ang="0">
                      <a:pos x="56" y="28"/>
                    </a:cxn>
                    <a:cxn ang="0">
                      <a:pos x="66" y="14"/>
                    </a:cxn>
                    <a:cxn ang="0">
                      <a:pos x="95" y="0"/>
                    </a:cxn>
                    <a:cxn ang="0">
                      <a:pos x="111" y="30"/>
                    </a:cxn>
                    <a:cxn ang="0">
                      <a:pos x="127" y="17"/>
                    </a:cxn>
                    <a:cxn ang="0">
                      <a:pos x="132" y="8"/>
                    </a:cxn>
                    <a:cxn ang="0">
                      <a:pos x="146" y="0"/>
                    </a:cxn>
                    <a:cxn ang="0">
                      <a:pos x="154" y="0"/>
                    </a:cxn>
                    <a:cxn ang="0">
                      <a:pos x="156" y="11"/>
                    </a:cxn>
                    <a:cxn ang="0">
                      <a:pos x="156" y="19"/>
                    </a:cxn>
                    <a:cxn ang="0">
                      <a:pos x="148" y="33"/>
                    </a:cxn>
                    <a:cxn ang="0">
                      <a:pos x="148" y="41"/>
                    </a:cxn>
                    <a:cxn ang="0">
                      <a:pos x="169" y="77"/>
                    </a:cxn>
                    <a:cxn ang="0">
                      <a:pos x="173" y="99"/>
                    </a:cxn>
                    <a:cxn ang="0">
                      <a:pos x="179" y="99"/>
                    </a:cxn>
                    <a:cxn ang="0">
                      <a:pos x="181" y="110"/>
                    </a:cxn>
                    <a:cxn ang="0">
                      <a:pos x="173" y="121"/>
                    </a:cxn>
                    <a:cxn ang="0">
                      <a:pos x="167" y="116"/>
                    </a:cxn>
                    <a:cxn ang="0">
                      <a:pos x="154" y="124"/>
                    </a:cxn>
                    <a:cxn ang="0">
                      <a:pos x="156" y="146"/>
                    </a:cxn>
                    <a:cxn ang="0">
                      <a:pos x="140" y="160"/>
                    </a:cxn>
                    <a:cxn ang="0">
                      <a:pos x="140" y="196"/>
                    </a:cxn>
                    <a:cxn ang="0">
                      <a:pos x="140" y="220"/>
                    </a:cxn>
                    <a:cxn ang="0">
                      <a:pos x="132" y="231"/>
                    </a:cxn>
                    <a:cxn ang="0">
                      <a:pos x="127" y="248"/>
                    </a:cxn>
                    <a:cxn ang="0">
                      <a:pos x="119" y="245"/>
                    </a:cxn>
                    <a:cxn ang="0">
                      <a:pos x="107" y="237"/>
                    </a:cxn>
                    <a:cxn ang="0">
                      <a:pos x="97" y="229"/>
                    </a:cxn>
                    <a:cxn ang="0">
                      <a:pos x="90" y="215"/>
                    </a:cxn>
                    <a:cxn ang="0">
                      <a:pos x="62" y="218"/>
                    </a:cxn>
                    <a:cxn ang="0">
                      <a:pos x="39" y="209"/>
                    </a:cxn>
                    <a:cxn ang="0">
                      <a:pos x="23" y="187"/>
                    </a:cxn>
                    <a:cxn ang="0">
                      <a:pos x="14" y="171"/>
                    </a:cxn>
                    <a:cxn ang="0">
                      <a:pos x="6" y="157"/>
                    </a:cxn>
                    <a:cxn ang="0">
                      <a:pos x="6" y="130"/>
                    </a:cxn>
                    <a:cxn ang="0">
                      <a:pos x="0" y="83"/>
                    </a:cxn>
                  </a:cxnLst>
                  <a:rect l="0" t="0" r="r" b="b"/>
                  <a:pathLst>
                    <a:path w="182" h="249">
                      <a:moveTo>
                        <a:pt x="0" y="83"/>
                      </a:moveTo>
                      <a:lnTo>
                        <a:pt x="37" y="44"/>
                      </a:lnTo>
                      <a:lnTo>
                        <a:pt x="56" y="28"/>
                      </a:lnTo>
                      <a:lnTo>
                        <a:pt x="66" y="14"/>
                      </a:lnTo>
                      <a:lnTo>
                        <a:pt x="95" y="0"/>
                      </a:lnTo>
                      <a:lnTo>
                        <a:pt x="111" y="30"/>
                      </a:lnTo>
                      <a:lnTo>
                        <a:pt x="127" y="17"/>
                      </a:lnTo>
                      <a:lnTo>
                        <a:pt x="132" y="8"/>
                      </a:lnTo>
                      <a:lnTo>
                        <a:pt x="146" y="0"/>
                      </a:lnTo>
                      <a:lnTo>
                        <a:pt x="154" y="0"/>
                      </a:lnTo>
                      <a:lnTo>
                        <a:pt x="156" y="11"/>
                      </a:lnTo>
                      <a:lnTo>
                        <a:pt x="156" y="19"/>
                      </a:lnTo>
                      <a:lnTo>
                        <a:pt x="148" y="33"/>
                      </a:lnTo>
                      <a:lnTo>
                        <a:pt x="148" y="41"/>
                      </a:lnTo>
                      <a:lnTo>
                        <a:pt x="169" y="77"/>
                      </a:lnTo>
                      <a:lnTo>
                        <a:pt x="173" y="99"/>
                      </a:lnTo>
                      <a:lnTo>
                        <a:pt x="179" y="99"/>
                      </a:lnTo>
                      <a:lnTo>
                        <a:pt x="181" y="110"/>
                      </a:lnTo>
                      <a:lnTo>
                        <a:pt x="173" y="121"/>
                      </a:lnTo>
                      <a:lnTo>
                        <a:pt x="167" y="116"/>
                      </a:lnTo>
                      <a:lnTo>
                        <a:pt x="154" y="124"/>
                      </a:lnTo>
                      <a:lnTo>
                        <a:pt x="156" y="146"/>
                      </a:lnTo>
                      <a:lnTo>
                        <a:pt x="140" y="160"/>
                      </a:lnTo>
                      <a:lnTo>
                        <a:pt x="140" y="196"/>
                      </a:lnTo>
                      <a:lnTo>
                        <a:pt x="140" y="220"/>
                      </a:lnTo>
                      <a:lnTo>
                        <a:pt x="132" y="231"/>
                      </a:lnTo>
                      <a:lnTo>
                        <a:pt x="127" y="248"/>
                      </a:lnTo>
                      <a:lnTo>
                        <a:pt x="119" y="245"/>
                      </a:lnTo>
                      <a:lnTo>
                        <a:pt x="107" y="237"/>
                      </a:lnTo>
                      <a:lnTo>
                        <a:pt x="97" y="229"/>
                      </a:lnTo>
                      <a:lnTo>
                        <a:pt x="90" y="215"/>
                      </a:lnTo>
                      <a:lnTo>
                        <a:pt x="62" y="218"/>
                      </a:lnTo>
                      <a:lnTo>
                        <a:pt x="39" y="209"/>
                      </a:lnTo>
                      <a:lnTo>
                        <a:pt x="23" y="187"/>
                      </a:lnTo>
                      <a:lnTo>
                        <a:pt x="14" y="171"/>
                      </a:lnTo>
                      <a:lnTo>
                        <a:pt x="6" y="157"/>
                      </a:lnTo>
                      <a:lnTo>
                        <a:pt x="6" y="130"/>
                      </a:lnTo>
                      <a:lnTo>
                        <a:pt x="0" y="83"/>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43" name="Freeform 1043"/>
                <p:cNvSpPr>
                  <a:spLocks/>
                </p:cNvSpPr>
                <p:nvPr/>
              </p:nvSpPr>
              <p:spPr bwMode="auto">
                <a:xfrm>
                  <a:off x="4934" y="2529"/>
                  <a:ext cx="348" cy="235"/>
                </a:xfrm>
                <a:custGeom>
                  <a:avLst/>
                  <a:gdLst/>
                  <a:ahLst/>
                  <a:cxnLst>
                    <a:cxn ang="0">
                      <a:pos x="31" y="3"/>
                    </a:cxn>
                    <a:cxn ang="0">
                      <a:pos x="68" y="39"/>
                    </a:cxn>
                    <a:cxn ang="0">
                      <a:pos x="74" y="56"/>
                    </a:cxn>
                    <a:cxn ang="0">
                      <a:pos x="96" y="47"/>
                    </a:cxn>
                    <a:cxn ang="0">
                      <a:pos x="107" y="53"/>
                    </a:cxn>
                    <a:cxn ang="0">
                      <a:pos x="121" y="39"/>
                    </a:cxn>
                    <a:cxn ang="0">
                      <a:pos x="140" y="31"/>
                    </a:cxn>
                    <a:cxn ang="0">
                      <a:pos x="185" y="47"/>
                    </a:cxn>
                    <a:cxn ang="0">
                      <a:pos x="212" y="67"/>
                    </a:cxn>
                    <a:cxn ang="0">
                      <a:pos x="234" y="81"/>
                    </a:cxn>
                    <a:cxn ang="0">
                      <a:pos x="271" y="111"/>
                    </a:cxn>
                    <a:cxn ang="0">
                      <a:pos x="275" y="128"/>
                    </a:cxn>
                    <a:cxn ang="0">
                      <a:pos x="292" y="142"/>
                    </a:cxn>
                    <a:cxn ang="0">
                      <a:pos x="306" y="148"/>
                    </a:cxn>
                    <a:cxn ang="0">
                      <a:pos x="322" y="176"/>
                    </a:cxn>
                    <a:cxn ang="0">
                      <a:pos x="333" y="192"/>
                    </a:cxn>
                    <a:cxn ang="0">
                      <a:pos x="335" y="234"/>
                    </a:cxn>
                    <a:cxn ang="0">
                      <a:pos x="320" y="234"/>
                    </a:cxn>
                    <a:cxn ang="0">
                      <a:pos x="310" y="226"/>
                    </a:cxn>
                    <a:cxn ang="0">
                      <a:pos x="275" y="184"/>
                    </a:cxn>
                    <a:cxn ang="0">
                      <a:pos x="240" y="184"/>
                    </a:cxn>
                    <a:cxn ang="0">
                      <a:pos x="228" y="198"/>
                    </a:cxn>
                    <a:cxn ang="0">
                      <a:pos x="218" y="206"/>
                    </a:cxn>
                    <a:cxn ang="0">
                      <a:pos x="197" y="217"/>
                    </a:cxn>
                    <a:cxn ang="0">
                      <a:pos x="177" y="212"/>
                    </a:cxn>
                    <a:cxn ang="0">
                      <a:pos x="160" y="212"/>
                    </a:cxn>
                    <a:cxn ang="0">
                      <a:pos x="138" y="159"/>
                    </a:cxn>
                    <a:cxn ang="0">
                      <a:pos x="113" y="111"/>
                    </a:cxn>
                    <a:cxn ang="0">
                      <a:pos x="82" y="95"/>
                    </a:cxn>
                    <a:cxn ang="0">
                      <a:pos x="53" y="92"/>
                    </a:cxn>
                    <a:cxn ang="0">
                      <a:pos x="23" y="75"/>
                    </a:cxn>
                    <a:cxn ang="0">
                      <a:pos x="25" y="25"/>
                    </a:cxn>
                  </a:cxnLst>
                  <a:rect l="0" t="0" r="r" b="b"/>
                  <a:pathLst>
                    <a:path w="348" h="235">
                      <a:moveTo>
                        <a:pt x="0" y="0"/>
                      </a:moveTo>
                      <a:lnTo>
                        <a:pt x="31" y="3"/>
                      </a:lnTo>
                      <a:lnTo>
                        <a:pt x="57" y="6"/>
                      </a:lnTo>
                      <a:lnTo>
                        <a:pt x="68" y="39"/>
                      </a:lnTo>
                      <a:lnTo>
                        <a:pt x="70" y="50"/>
                      </a:lnTo>
                      <a:lnTo>
                        <a:pt x="74" y="56"/>
                      </a:lnTo>
                      <a:lnTo>
                        <a:pt x="82" y="47"/>
                      </a:lnTo>
                      <a:lnTo>
                        <a:pt x="96" y="47"/>
                      </a:lnTo>
                      <a:lnTo>
                        <a:pt x="103" y="56"/>
                      </a:lnTo>
                      <a:lnTo>
                        <a:pt x="107" y="53"/>
                      </a:lnTo>
                      <a:lnTo>
                        <a:pt x="119" y="39"/>
                      </a:lnTo>
                      <a:lnTo>
                        <a:pt x="121" y="39"/>
                      </a:lnTo>
                      <a:lnTo>
                        <a:pt x="131" y="31"/>
                      </a:lnTo>
                      <a:lnTo>
                        <a:pt x="140" y="31"/>
                      </a:lnTo>
                      <a:lnTo>
                        <a:pt x="172" y="47"/>
                      </a:lnTo>
                      <a:lnTo>
                        <a:pt x="185" y="47"/>
                      </a:lnTo>
                      <a:lnTo>
                        <a:pt x="199" y="61"/>
                      </a:lnTo>
                      <a:lnTo>
                        <a:pt x="212" y="67"/>
                      </a:lnTo>
                      <a:lnTo>
                        <a:pt x="224" y="78"/>
                      </a:lnTo>
                      <a:lnTo>
                        <a:pt x="234" y="81"/>
                      </a:lnTo>
                      <a:lnTo>
                        <a:pt x="259" y="92"/>
                      </a:lnTo>
                      <a:lnTo>
                        <a:pt x="271" y="111"/>
                      </a:lnTo>
                      <a:lnTo>
                        <a:pt x="277" y="123"/>
                      </a:lnTo>
                      <a:lnTo>
                        <a:pt x="275" y="128"/>
                      </a:lnTo>
                      <a:lnTo>
                        <a:pt x="285" y="139"/>
                      </a:lnTo>
                      <a:lnTo>
                        <a:pt x="292" y="142"/>
                      </a:lnTo>
                      <a:lnTo>
                        <a:pt x="296" y="145"/>
                      </a:lnTo>
                      <a:lnTo>
                        <a:pt x="306" y="148"/>
                      </a:lnTo>
                      <a:lnTo>
                        <a:pt x="322" y="164"/>
                      </a:lnTo>
                      <a:lnTo>
                        <a:pt x="322" y="176"/>
                      </a:lnTo>
                      <a:lnTo>
                        <a:pt x="331" y="187"/>
                      </a:lnTo>
                      <a:lnTo>
                        <a:pt x="333" y="192"/>
                      </a:lnTo>
                      <a:lnTo>
                        <a:pt x="347" y="215"/>
                      </a:lnTo>
                      <a:lnTo>
                        <a:pt x="335" y="234"/>
                      </a:lnTo>
                      <a:lnTo>
                        <a:pt x="331" y="234"/>
                      </a:lnTo>
                      <a:lnTo>
                        <a:pt x="320" y="234"/>
                      </a:lnTo>
                      <a:lnTo>
                        <a:pt x="316" y="226"/>
                      </a:lnTo>
                      <a:lnTo>
                        <a:pt x="310" y="226"/>
                      </a:lnTo>
                      <a:lnTo>
                        <a:pt x="304" y="228"/>
                      </a:lnTo>
                      <a:lnTo>
                        <a:pt x="275" y="184"/>
                      </a:lnTo>
                      <a:lnTo>
                        <a:pt x="257" y="187"/>
                      </a:lnTo>
                      <a:lnTo>
                        <a:pt x="240" y="184"/>
                      </a:lnTo>
                      <a:lnTo>
                        <a:pt x="234" y="189"/>
                      </a:lnTo>
                      <a:lnTo>
                        <a:pt x="228" y="198"/>
                      </a:lnTo>
                      <a:lnTo>
                        <a:pt x="226" y="192"/>
                      </a:lnTo>
                      <a:lnTo>
                        <a:pt x="218" y="206"/>
                      </a:lnTo>
                      <a:lnTo>
                        <a:pt x="207" y="226"/>
                      </a:lnTo>
                      <a:lnTo>
                        <a:pt x="197" y="217"/>
                      </a:lnTo>
                      <a:lnTo>
                        <a:pt x="185" y="212"/>
                      </a:lnTo>
                      <a:lnTo>
                        <a:pt x="177" y="212"/>
                      </a:lnTo>
                      <a:lnTo>
                        <a:pt x="166" y="206"/>
                      </a:lnTo>
                      <a:lnTo>
                        <a:pt x="160" y="212"/>
                      </a:lnTo>
                      <a:lnTo>
                        <a:pt x="152" y="184"/>
                      </a:lnTo>
                      <a:lnTo>
                        <a:pt x="138" y="159"/>
                      </a:lnTo>
                      <a:lnTo>
                        <a:pt x="125" y="128"/>
                      </a:lnTo>
                      <a:lnTo>
                        <a:pt x="113" y="111"/>
                      </a:lnTo>
                      <a:lnTo>
                        <a:pt x="103" y="95"/>
                      </a:lnTo>
                      <a:lnTo>
                        <a:pt x="82" y="95"/>
                      </a:lnTo>
                      <a:lnTo>
                        <a:pt x="62" y="103"/>
                      </a:lnTo>
                      <a:lnTo>
                        <a:pt x="53" y="92"/>
                      </a:lnTo>
                      <a:lnTo>
                        <a:pt x="33" y="84"/>
                      </a:lnTo>
                      <a:lnTo>
                        <a:pt x="23" y="75"/>
                      </a:lnTo>
                      <a:lnTo>
                        <a:pt x="23" y="42"/>
                      </a:lnTo>
                      <a:lnTo>
                        <a:pt x="25" y="25"/>
                      </a:lnTo>
                      <a:lnTo>
                        <a:pt x="0"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44" name="Freeform 1044"/>
                <p:cNvSpPr>
                  <a:spLocks/>
                </p:cNvSpPr>
                <p:nvPr/>
              </p:nvSpPr>
              <p:spPr bwMode="auto">
                <a:xfrm>
                  <a:off x="4293" y="2362"/>
                  <a:ext cx="209" cy="310"/>
                </a:xfrm>
                <a:custGeom>
                  <a:avLst/>
                  <a:gdLst/>
                  <a:ahLst/>
                  <a:cxnLst>
                    <a:cxn ang="0">
                      <a:pos x="0" y="8"/>
                    </a:cxn>
                    <a:cxn ang="0">
                      <a:pos x="21" y="0"/>
                    </a:cxn>
                    <a:cxn ang="0">
                      <a:pos x="46" y="14"/>
                    </a:cxn>
                    <a:cxn ang="0">
                      <a:pos x="50" y="28"/>
                    </a:cxn>
                    <a:cxn ang="0">
                      <a:pos x="50" y="33"/>
                    </a:cxn>
                    <a:cxn ang="0">
                      <a:pos x="56" y="36"/>
                    </a:cxn>
                    <a:cxn ang="0">
                      <a:pos x="56" y="42"/>
                    </a:cxn>
                    <a:cxn ang="0">
                      <a:pos x="64" y="45"/>
                    </a:cxn>
                    <a:cxn ang="0">
                      <a:pos x="64" y="56"/>
                    </a:cxn>
                    <a:cxn ang="0">
                      <a:pos x="89" y="89"/>
                    </a:cxn>
                    <a:cxn ang="0">
                      <a:pos x="92" y="89"/>
                    </a:cxn>
                    <a:cxn ang="0">
                      <a:pos x="96" y="97"/>
                    </a:cxn>
                    <a:cxn ang="0">
                      <a:pos x="100" y="106"/>
                    </a:cxn>
                    <a:cxn ang="0">
                      <a:pos x="104" y="106"/>
                    </a:cxn>
                    <a:cxn ang="0">
                      <a:pos x="121" y="117"/>
                    </a:cxn>
                    <a:cxn ang="0">
                      <a:pos x="154" y="122"/>
                    </a:cxn>
                    <a:cxn ang="0">
                      <a:pos x="156" y="161"/>
                    </a:cxn>
                    <a:cxn ang="0">
                      <a:pos x="164" y="167"/>
                    </a:cxn>
                    <a:cxn ang="0">
                      <a:pos x="162" y="181"/>
                    </a:cxn>
                    <a:cxn ang="0">
                      <a:pos x="181" y="200"/>
                    </a:cxn>
                    <a:cxn ang="0">
                      <a:pos x="198" y="209"/>
                    </a:cxn>
                    <a:cxn ang="0">
                      <a:pos x="198" y="273"/>
                    </a:cxn>
                    <a:cxn ang="0">
                      <a:pos x="208" y="298"/>
                    </a:cxn>
                    <a:cxn ang="0">
                      <a:pos x="202" y="306"/>
                    </a:cxn>
                    <a:cxn ang="0">
                      <a:pos x="191" y="309"/>
                    </a:cxn>
                    <a:cxn ang="0">
                      <a:pos x="189" y="287"/>
                    </a:cxn>
                    <a:cxn ang="0">
                      <a:pos x="169" y="309"/>
                    </a:cxn>
                    <a:cxn ang="0">
                      <a:pos x="156" y="276"/>
                    </a:cxn>
                    <a:cxn ang="0">
                      <a:pos x="148" y="253"/>
                    </a:cxn>
                    <a:cxn ang="0">
                      <a:pos x="125" y="223"/>
                    </a:cxn>
                    <a:cxn ang="0">
                      <a:pos x="119" y="223"/>
                    </a:cxn>
                    <a:cxn ang="0">
                      <a:pos x="98" y="206"/>
                    </a:cxn>
                    <a:cxn ang="0">
                      <a:pos x="94" y="189"/>
                    </a:cxn>
                    <a:cxn ang="0">
                      <a:pos x="94" y="178"/>
                    </a:cxn>
                    <a:cxn ang="0">
                      <a:pos x="77" y="134"/>
                    </a:cxn>
                    <a:cxn ang="0">
                      <a:pos x="69" y="106"/>
                    </a:cxn>
                    <a:cxn ang="0">
                      <a:pos x="48" y="81"/>
                    </a:cxn>
                    <a:cxn ang="0">
                      <a:pos x="19" y="42"/>
                    </a:cxn>
                    <a:cxn ang="0">
                      <a:pos x="0" y="8"/>
                    </a:cxn>
                  </a:cxnLst>
                  <a:rect l="0" t="0" r="r" b="b"/>
                  <a:pathLst>
                    <a:path w="209" h="310">
                      <a:moveTo>
                        <a:pt x="0" y="8"/>
                      </a:moveTo>
                      <a:lnTo>
                        <a:pt x="21" y="0"/>
                      </a:lnTo>
                      <a:lnTo>
                        <a:pt x="46" y="14"/>
                      </a:lnTo>
                      <a:lnTo>
                        <a:pt x="50" y="28"/>
                      </a:lnTo>
                      <a:lnTo>
                        <a:pt x="50" y="33"/>
                      </a:lnTo>
                      <a:lnTo>
                        <a:pt x="56" y="36"/>
                      </a:lnTo>
                      <a:lnTo>
                        <a:pt x="56" y="42"/>
                      </a:lnTo>
                      <a:lnTo>
                        <a:pt x="64" y="45"/>
                      </a:lnTo>
                      <a:lnTo>
                        <a:pt x="64" y="56"/>
                      </a:lnTo>
                      <a:lnTo>
                        <a:pt x="89" y="89"/>
                      </a:lnTo>
                      <a:lnTo>
                        <a:pt x="92" y="89"/>
                      </a:lnTo>
                      <a:lnTo>
                        <a:pt x="96" y="97"/>
                      </a:lnTo>
                      <a:lnTo>
                        <a:pt x="100" y="106"/>
                      </a:lnTo>
                      <a:lnTo>
                        <a:pt x="104" y="106"/>
                      </a:lnTo>
                      <a:lnTo>
                        <a:pt x="121" y="117"/>
                      </a:lnTo>
                      <a:lnTo>
                        <a:pt x="154" y="122"/>
                      </a:lnTo>
                      <a:lnTo>
                        <a:pt x="156" y="161"/>
                      </a:lnTo>
                      <a:lnTo>
                        <a:pt x="164" y="167"/>
                      </a:lnTo>
                      <a:lnTo>
                        <a:pt x="162" y="181"/>
                      </a:lnTo>
                      <a:lnTo>
                        <a:pt x="181" y="200"/>
                      </a:lnTo>
                      <a:lnTo>
                        <a:pt x="198" y="209"/>
                      </a:lnTo>
                      <a:lnTo>
                        <a:pt x="198" y="273"/>
                      </a:lnTo>
                      <a:lnTo>
                        <a:pt x="208" y="298"/>
                      </a:lnTo>
                      <a:lnTo>
                        <a:pt x="202" y="306"/>
                      </a:lnTo>
                      <a:lnTo>
                        <a:pt x="191" y="309"/>
                      </a:lnTo>
                      <a:lnTo>
                        <a:pt x="189" y="287"/>
                      </a:lnTo>
                      <a:lnTo>
                        <a:pt x="169" y="309"/>
                      </a:lnTo>
                      <a:lnTo>
                        <a:pt x="156" y="276"/>
                      </a:lnTo>
                      <a:lnTo>
                        <a:pt x="148" y="253"/>
                      </a:lnTo>
                      <a:lnTo>
                        <a:pt x="125" y="223"/>
                      </a:lnTo>
                      <a:lnTo>
                        <a:pt x="119" y="223"/>
                      </a:lnTo>
                      <a:lnTo>
                        <a:pt x="98" y="206"/>
                      </a:lnTo>
                      <a:lnTo>
                        <a:pt x="94" y="189"/>
                      </a:lnTo>
                      <a:lnTo>
                        <a:pt x="94" y="178"/>
                      </a:lnTo>
                      <a:lnTo>
                        <a:pt x="77" y="134"/>
                      </a:lnTo>
                      <a:lnTo>
                        <a:pt x="69" y="106"/>
                      </a:lnTo>
                      <a:lnTo>
                        <a:pt x="48" y="81"/>
                      </a:lnTo>
                      <a:lnTo>
                        <a:pt x="19" y="42"/>
                      </a:lnTo>
                      <a:lnTo>
                        <a:pt x="0" y="8"/>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45" name="Freeform 1045"/>
                <p:cNvSpPr>
                  <a:spLocks/>
                </p:cNvSpPr>
                <p:nvPr/>
              </p:nvSpPr>
              <p:spPr bwMode="auto">
                <a:xfrm>
                  <a:off x="4664" y="2029"/>
                  <a:ext cx="205" cy="341"/>
                </a:xfrm>
                <a:custGeom>
                  <a:avLst/>
                  <a:gdLst/>
                  <a:ahLst/>
                  <a:cxnLst>
                    <a:cxn ang="0">
                      <a:pos x="14" y="0"/>
                    </a:cxn>
                    <a:cxn ang="0">
                      <a:pos x="31" y="0"/>
                    </a:cxn>
                    <a:cxn ang="0">
                      <a:pos x="51" y="36"/>
                    </a:cxn>
                    <a:cxn ang="0">
                      <a:pos x="47" y="70"/>
                    </a:cxn>
                    <a:cxn ang="0">
                      <a:pos x="59" y="81"/>
                    </a:cxn>
                    <a:cxn ang="0">
                      <a:pos x="65" y="103"/>
                    </a:cxn>
                    <a:cxn ang="0">
                      <a:pos x="78" y="114"/>
                    </a:cxn>
                    <a:cxn ang="0">
                      <a:pos x="94" y="117"/>
                    </a:cxn>
                    <a:cxn ang="0">
                      <a:pos x="118" y="134"/>
                    </a:cxn>
                    <a:cxn ang="0">
                      <a:pos x="133" y="153"/>
                    </a:cxn>
                    <a:cxn ang="0">
                      <a:pos x="137" y="153"/>
                    </a:cxn>
                    <a:cxn ang="0">
                      <a:pos x="157" y="170"/>
                    </a:cxn>
                    <a:cxn ang="0">
                      <a:pos x="157" y="212"/>
                    </a:cxn>
                    <a:cxn ang="0">
                      <a:pos x="163" y="231"/>
                    </a:cxn>
                    <a:cxn ang="0">
                      <a:pos x="169" y="242"/>
                    </a:cxn>
                    <a:cxn ang="0">
                      <a:pos x="177" y="254"/>
                    </a:cxn>
                    <a:cxn ang="0">
                      <a:pos x="184" y="268"/>
                    </a:cxn>
                    <a:cxn ang="0">
                      <a:pos x="188" y="284"/>
                    </a:cxn>
                    <a:cxn ang="0">
                      <a:pos x="204" y="298"/>
                    </a:cxn>
                    <a:cxn ang="0">
                      <a:pos x="202" y="315"/>
                    </a:cxn>
                    <a:cxn ang="0">
                      <a:pos x="186" y="318"/>
                    </a:cxn>
                    <a:cxn ang="0">
                      <a:pos x="180" y="304"/>
                    </a:cxn>
                    <a:cxn ang="0">
                      <a:pos x="169" y="304"/>
                    </a:cxn>
                    <a:cxn ang="0">
                      <a:pos x="169" y="340"/>
                    </a:cxn>
                    <a:cxn ang="0">
                      <a:pos x="159" y="340"/>
                    </a:cxn>
                    <a:cxn ang="0">
                      <a:pos x="147" y="323"/>
                    </a:cxn>
                    <a:cxn ang="0">
                      <a:pos x="139" y="315"/>
                    </a:cxn>
                    <a:cxn ang="0">
                      <a:pos x="139" y="295"/>
                    </a:cxn>
                    <a:cxn ang="0">
                      <a:pos x="122" y="295"/>
                    </a:cxn>
                    <a:cxn ang="0">
                      <a:pos x="116" y="315"/>
                    </a:cxn>
                    <a:cxn ang="0">
                      <a:pos x="110" y="295"/>
                    </a:cxn>
                    <a:cxn ang="0">
                      <a:pos x="108" y="276"/>
                    </a:cxn>
                    <a:cxn ang="0">
                      <a:pos x="129" y="268"/>
                    </a:cxn>
                    <a:cxn ang="0">
                      <a:pos x="141" y="273"/>
                    </a:cxn>
                    <a:cxn ang="0">
                      <a:pos x="143" y="240"/>
                    </a:cxn>
                    <a:cxn ang="0">
                      <a:pos x="131" y="229"/>
                    </a:cxn>
                    <a:cxn ang="0">
                      <a:pos x="124" y="201"/>
                    </a:cxn>
                    <a:cxn ang="0">
                      <a:pos x="118" y="167"/>
                    </a:cxn>
                    <a:cxn ang="0">
                      <a:pos x="96" y="156"/>
                    </a:cxn>
                    <a:cxn ang="0">
                      <a:pos x="86" y="142"/>
                    </a:cxn>
                    <a:cxn ang="0">
                      <a:pos x="69" y="134"/>
                    </a:cxn>
                    <a:cxn ang="0">
                      <a:pos x="78" y="164"/>
                    </a:cxn>
                    <a:cxn ang="0">
                      <a:pos x="59" y="178"/>
                    </a:cxn>
                    <a:cxn ang="0">
                      <a:pos x="47" y="145"/>
                    </a:cxn>
                    <a:cxn ang="0">
                      <a:pos x="37" y="137"/>
                    </a:cxn>
                    <a:cxn ang="0">
                      <a:pos x="37" y="117"/>
                    </a:cxn>
                    <a:cxn ang="0">
                      <a:pos x="24" y="95"/>
                    </a:cxn>
                    <a:cxn ang="0">
                      <a:pos x="8" y="81"/>
                    </a:cxn>
                    <a:cxn ang="0">
                      <a:pos x="0" y="67"/>
                    </a:cxn>
                    <a:cxn ang="0">
                      <a:pos x="4" y="56"/>
                    </a:cxn>
                    <a:cxn ang="0">
                      <a:pos x="16" y="61"/>
                    </a:cxn>
                    <a:cxn ang="0">
                      <a:pos x="20" y="47"/>
                    </a:cxn>
                    <a:cxn ang="0">
                      <a:pos x="16" y="28"/>
                    </a:cxn>
                    <a:cxn ang="0">
                      <a:pos x="14" y="0"/>
                    </a:cxn>
                  </a:cxnLst>
                  <a:rect l="0" t="0" r="r" b="b"/>
                  <a:pathLst>
                    <a:path w="205" h="341">
                      <a:moveTo>
                        <a:pt x="14" y="0"/>
                      </a:moveTo>
                      <a:lnTo>
                        <a:pt x="31" y="0"/>
                      </a:lnTo>
                      <a:lnTo>
                        <a:pt x="51" y="36"/>
                      </a:lnTo>
                      <a:lnTo>
                        <a:pt x="47" y="70"/>
                      </a:lnTo>
                      <a:lnTo>
                        <a:pt x="59" y="81"/>
                      </a:lnTo>
                      <a:lnTo>
                        <a:pt x="65" y="103"/>
                      </a:lnTo>
                      <a:lnTo>
                        <a:pt x="78" y="114"/>
                      </a:lnTo>
                      <a:lnTo>
                        <a:pt x="94" y="117"/>
                      </a:lnTo>
                      <a:lnTo>
                        <a:pt x="118" y="134"/>
                      </a:lnTo>
                      <a:lnTo>
                        <a:pt x="133" y="153"/>
                      </a:lnTo>
                      <a:lnTo>
                        <a:pt x="137" y="153"/>
                      </a:lnTo>
                      <a:lnTo>
                        <a:pt x="157" y="170"/>
                      </a:lnTo>
                      <a:lnTo>
                        <a:pt x="157" y="212"/>
                      </a:lnTo>
                      <a:lnTo>
                        <a:pt x="163" y="231"/>
                      </a:lnTo>
                      <a:lnTo>
                        <a:pt x="169" y="242"/>
                      </a:lnTo>
                      <a:lnTo>
                        <a:pt x="177" y="254"/>
                      </a:lnTo>
                      <a:lnTo>
                        <a:pt x="184" y="268"/>
                      </a:lnTo>
                      <a:lnTo>
                        <a:pt x="188" y="284"/>
                      </a:lnTo>
                      <a:lnTo>
                        <a:pt x="204" y="298"/>
                      </a:lnTo>
                      <a:lnTo>
                        <a:pt x="202" y="315"/>
                      </a:lnTo>
                      <a:lnTo>
                        <a:pt x="186" y="318"/>
                      </a:lnTo>
                      <a:lnTo>
                        <a:pt x="180" y="304"/>
                      </a:lnTo>
                      <a:lnTo>
                        <a:pt x="169" y="304"/>
                      </a:lnTo>
                      <a:lnTo>
                        <a:pt x="169" y="340"/>
                      </a:lnTo>
                      <a:lnTo>
                        <a:pt x="159" y="340"/>
                      </a:lnTo>
                      <a:lnTo>
                        <a:pt x="147" y="323"/>
                      </a:lnTo>
                      <a:lnTo>
                        <a:pt x="139" y="315"/>
                      </a:lnTo>
                      <a:lnTo>
                        <a:pt x="139" y="295"/>
                      </a:lnTo>
                      <a:lnTo>
                        <a:pt x="122" y="295"/>
                      </a:lnTo>
                      <a:lnTo>
                        <a:pt x="116" y="315"/>
                      </a:lnTo>
                      <a:lnTo>
                        <a:pt x="110" y="295"/>
                      </a:lnTo>
                      <a:lnTo>
                        <a:pt x="108" y="276"/>
                      </a:lnTo>
                      <a:lnTo>
                        <a:pt x="129" y="268"/>
                      </a:lnTo>
                      <a:lnTo>
                        <a:pt x="141" y="273"/>
                      </a:lnTo>
                      <a:lnTo>
                        <a:pt x="143" y="240"/>
                      </a:lnTo>
                      <a:lnTo>
                        <a:pt x="131" y="229"/>
                      </a:lnTo>
                      <a:lnTo>
                        <a:pt x="124" y="201"/>
                      </a:lnTo>
                      <a:lnTo>
                        <a:pt x="118" y="167"/>
                      </a:lnTo>
                      <a:lnTo>
                        <a:pt x="96" y="156"/>
                      </a:lnTo>
                      <a:lnTo>
                        <a:pt x="86" y="142"/>
                      </a:lnTo>
                      <a:lnTo>
                        <a:pt x="69" y="134"/>
                      </a:lnTo>
                      <a:lnTo>
                        <a:pt x="78" y="164"/>
                      </a:lnTo>
                      <a:lnTo>
                        <a:pt x="59" y="178"/>
                      </a:lnTo>
                      <a:lnTo>
                        <a:pt x="47" y="145"/>
                      </a:lnTo>
                      <a:lnTo>
                        <a:pt x="37" y="137"/>
                      </a:lnTo>
                      <a:lnTo>
                        <a:pt x="37" y="117"/>
                      </a:lnTo>
                      <a:lnTo>
                        <a:pt x="24" y="95"/>
                      </a:lnTo>
                      <a:lnTo>
                        <a:pt x="8" y="81"/>
                      </a:lnTo>
                      <a:lnTo>
                        <a:pt x="0" y="67"/>
                      </a:lnTo>
                      <a:lnTo>
                        <a:pt x="4" y="56"/>
                      </a:lnTo>
                      <a:lnTo>
                        <a:pt x="16" y="61"/>
                      </a:lnTo>
                      <a:lnTo>
                        <a:pt x="20" y="47"/>
                      </a:lnTo>
                      <a:lnTo>
                        <a:pt x="16" y="28"/>
                      </a:lnTo>
                      <a:lnTo>
                        <a:pt x="14"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46" name="Freeform 1046"/>
                <p:cNvSpPr>
                  <a:spLocks/>
                </p:cNvSpPr>
                <p:nvPr/>
              </p:nvSpPr>
              <p:spPr bwMode="auto">
                <a:xfrm>
                  <a:off x="4619" y="1452"/>
                  <a:ext cx="150" cy="289"/>
                </a:xfrm>
                <a:custGeom>
                  <a:avLst/>
                  <a:gdLst/>
                  <a:ahLst/>
                  <a:cxnLst>
                    <a:cxn ang="0">
                      <a:pos x="31" y="0"/>
                    </a:cxn>
                    <a:cxn ang="0">
                      <a:pos x="60" y="20"/>
                    </a:cxn>
                    <a:cxn ang="0">
                      <a:pos x="77" y="36"/>
                    </a:cxn>
                    <a:cxn ang="0">
                      <a:pos x="89" y="62"/>
                    </a:cxn>
                    <a:cxn ang="0">
                      <a:pos x="99" y="62"/>
                    </a:cxn>
                    <a:cxn ang="0">
                      <a:pos x="97" y="78"/>
                    </a:cxn>
                    <a:cxn ang="0">
                      <a:pos x="108" y="89"/>
                    </a:cxn>
                    <a:cxn ang="0">
                      <a:pos x="116" y="106"/>
                    </a:cxn>
                    <a:cxn ang="0">
                      <a:pos x="135" y="140"/>
                    </a:cxn>
                    <a:cxn ang="0">
                      <a:pos x="149" y="179"/>
                    </a:cxn>
                    <a:cxn ang="0">
                      <a:pos x="124" y="176"/>
                    </a:cxn>
                    <a:cxn ang="0">
                      <a:pos x="104" y="171"/>
                    </a:cxn>
                    <a:cxn ang="0">
                      <a:pos x="118" y="199"/>
                    </a:cxn>
                    <a:cxn ang="0">
                      <a:pos x="118" y="215"/>
                    </a:cxn>
                    <a:cxn ang="0">
                      <a:pos x="118" y="232"/>
                    </a:cxn>
                    <a:cxn ang="0">
                      <a:pos x="110" y="224"/>
                    </a:cxn>
                    <a:cxn ang="0">
                      <a:pos x="101" y="210"/>
                    </a:cxn>
                    <a:cxn ang="0">
                      <a:pos x="83" y="193"/>
                    </a:cxn>
                    <a:cxn ang="0">
                      <a:pos x="74" y="185"/>
                    </a:cxn>
                    <a:cxn ang="0">
                      <a:pos x="58" y="193"/>
                    </a:cxn>
                    <a:cxn ang="0">
                      <a:pos x="48" y="199"/>
                    </a:cxn>
                    <a:cxn ang="0">
                      <a:pos x="54" y="213"/>
                    </a:cxn>
                    <a:cxn ang="0">
                      <a:pos x="70" y="224"/>
                    </a:cxn>
                    <a:cxn ang="0">
                      <a:pos x="85" y="235"/>
                    </a:cxn>
                    <a:cxn ang="0">
                      <a:pos x="91" y="254"/>
                    </a:cxn>
                    <a:cxn ang="0">
                      <a:pos x="89" y="280"/>
                    </a:cxn>
                    <a:cxn ang="0">
                      <a:pos x="89" y="288"/>
                    </a:cxn>
                    <a:cxn ang="0">
                      <a:pos x="83" y="288"/>
                    </a:cxn>
                    <a:cxn ang="0">
                      <a:pos x="74" y="280"/>
                    </a:cxn>
                    <a:cxn ang="0">
                      <a:pos x="70" y="277"/>
                    </a:cxn>
                    <a:cxn ang="0">
                      <a:pos x="64" y="271"/>
                    </a:cxn>
                    <a:cxn ang="0">
                      <a:pos x="58" y="285"/>
                    </a:cxn>
                    <a:cxn ang="0">
                      <a:pos x="48" y="288"/>
                    </a:cxn>
                    <a:cxn ang="0">
                      <a:pos x="41" y="277"/>
                    </a:cxn>
                    <a:cxn ang="0">
                      <a:pos x="41" y="252"/>
                    </a:cxn>
                    <a:cxn ang="0">
                      <a:pos x="39" y="238"/>
                    </a:cxn>
                    <a:cxn ang="0">
                      <a:pos x="29" y="229"/>
                    </a:cxn>
                    <a:cxn ang="0">
                      <a:pos x="19" y="243"/>
                    </a:cxn>
                    <a:cxn ang="0">
                      <a:pos x="4" y="243"/>
                    </a:cxn>
                    <a:cxn ang="0">
                      <a:pos x="0" y="232"/>
                    </a:cxn>
                    <a:cxn ang="0">
                      <a:pos x="4" y="204"/>
                    </a:cxn>
                    <a:cxn ang="0">
                      <a:pos x="15" y="187"/>
                    </a:cxn>
                    <a:cxn ang="0">
                      <a:pos x="14" y="143"/>
                    </a:cxn>
                    <a:cxn ang="0">
                      <a:pos x="14" y="131"/>
                    </a:cxn>
                    <a:cxn ang="0">
                      <a:pos x="25" y="129"/>
                    </a:cxn>
                    <a:cxn ang="0">
                      <a:pos x="35" y="140"/>
                    </a:cxn>
                    <a:cxn ang="0">
                      <a:pos x="52" y="145"/>
                    </a:cxn>
                    <a:cxn ang="0">
                      <a:pos x="52" y="126"/>
                    </a:cxn>
                    <a:cxn ang="0">
                      <a:pos x="45" y="115"/>
                    </a:cxn>
                    <a:cxn ang="0">
                      <a:pos x="41" y="106"/>
                    </a:cxn>
                    <a:cxn ang="0">
                      <a:pos x="46" y="106"/>
                    </a:cxn>
                    <a:cxn ang="0">
                      <a:pos x="50" y="106"/>
                    </a:cxn>
                    <a:cxn ang="0">
                      <a:pos x="54" y="106"/>
                    </a:cxn>
                    <a:cxn ang="0">
                      <a:pos x="58" y="106"/>
                    </a:cxn>
                    <a:cxn ang="0">
                      <a:pos x="64" y="98"/>
                    </a:cxn>
                    <a:cxn ang="0">
                      <a:pos x="62" y="89"/>
                    </a:cxn>
                    <a:cxn ang="0">
                      <a:pos x="56" y="70"/>
                    </a:cxn>
                    <a:cxn ang="0">
                      <a:pos x="45" y="50"/>
                    </a:cxn>
                    <a:cxn ang="0">
                      <a:pos x="29" y="39"/>
                    </a:cxn>
                    <a:cxn ang="0">
                      <a:pos x="23" y="28"/>
                    </a:cxn>
                    <a:cxn ang="0">
                      <a:pos x="31" y="0"/>
                    </a:cxn>
                  </a:cxnLst>
                  <a:rect l="0" t="0" r="r" b="b"/>
                  <a:pathLst>
                    <a:path w="150" h="289">
                      <a:moveTo>
                        <a:pt x="31" y="0"/>
                      </a:moveTo>
                      <a:lnTo>
                        <a:pt x="60" y="20"/>
                      </a:lnTo>
                      <a:lnTo>
                        <a:pt x="77" y="36"/>
                      </a:lnTo>
                      <a:lnTo>
                        <a:pt x="89" y="62"/>
                      </a:lnTo>
                      <a:lnTo>
                        <a:pt x="99" y="62"/>
                      </a:lnTo>
                      <a:lnTo>
                        <a:pt x="97" y="78"/>
                      </a:lnTo>
                      <a:lnTo>
                        <a:pt x="108" y="89"/>
                      </a:lnTo>
                      <a:lnTo>
                        <a:pt x="116" y="106"/>
                      </a:lnTo>
                      <a:lnTo>
                        <a:pt x="135" y="140"/>
                      </a:lnTo>
                      <a:lnTo>
                        <a:pt x="149" y="179"/>
                      </a:lnTo>
                      <a:lnTo>
                        <a:pt x="124" y="176"/>
                      </a:lnTo>
                      <a:lnTo>
                        <a:pt x="104" y="171"/>
                      </a:lnTo>
                      <a:lnTo>
                        <a:pt x="118" y="199"/>
                      </a:lnTo>
                      <a:lnTo>
                        <a:pt x="118" y="215"/>
                      </a:lnTo>
                      <a:lnTo>
                        <a:pt x="118" y="232"/>
                      </a:lnTo>
                      <a:lnTo>
                        <a:pt x="110" y="224"/>
                      </a:lnTo>
                      <a:lnTo>
                        <a:pt x="101" y="210"/>
                      </a:lnTo>
                      <a:lnTo>
                        <a:pt x="83" y="193"/>
                      </a:lnTo>
                      <a:lnTo>
                        <a:pt x="74" y="185"/>
                      </a:lnTo>
                      <a:lnTo>
                        <a:pt x="58" y="193"/>
                      </a:lnTo>
                      <a:lnTo>
                        <a:pt x="48" y="199"/>
                      </a:lnTo>
                      <a:lnTo>
                        <a:pt x="54" y="213"/>
                      </a:lnTo>
                      <a:lnTo>
                        <a:pt x="70" y="224"/>
                      </a:lnTo>
                      <a:lnTo>
                        <a:pt x="85" y="235"/>
                      </a:lnTo>
                      <a:lnTo>
                        <a:pt x="91" y="254"/>
                      </a:lnTo>
                      <a:lnTo>
                        <a:pt x="89" y="280"/>
                      </a:lnTo>
                      <a:lnTo>
                        <a:pt x="89" y="288"/>
                      </a:lnTo>
                      <a:lnTo>
                        <a:pt x="83" y="288"/>
                      </a:lnTo>
                      <a:lnTo>
                        <a:pt x="74" y="280"/>
                      </a:lnTo>
                      <a:lnTo>
                        <a:pt x="70" y="277"/>
                      </a:lnTo>
                      <a:lnTo>
                        <a:pt x="64" y="271"/>
                      </a:lnTo>
                      <a:lnTo>
                        <a:pt x="58" y="285"/>
                      </a:lnTo>
                      <a:lnTo>
                        <a:pt x="48" y="288"/>
                      </a:lnTo>
                      <a:lnTo>
                        <a:pt x="41" y="277"/>
                      </a:lnTo>
                      <a:lnTo>
                        <a:pt x="41" y="252"/>
                      </a:lnTo>
                      <a:lnTo>
                        <a:pt x="39" y="238"/>
                      </a:lnTo>
                      <a:lnTo>
                        <a:pt x="29" y="229"/>
                      </a:lnTo>
                      <a:lnTo>
                        <a:pt x="19" y="243"/>
                      </a:lnTo>
                      <a:lnTo>
                        <a:pt x="4" y="243"/>
                      </a:lnTo>
                      <a:lnTo>
                        <a:pt x="0" y="232"/>
                      </a:lnTo>
                      <a:lnTo>
                        <a:pt x="4" y="204"/>
                      </a:lnTo>
                      <a:lnTo>
                        <a:pt x="15" y="187"/>
                      </a:lnTo>
                      <a:lnTo>
                        <a:pt x="14" y="143"/>
                      </a:lnTo>
                      <a:lnTo>
                        <a:pt x="14" y="131"/>
                      </a:lnTo>
                      <a:lnTo>
                        <a:pt x="25" y="129"/>
                      </a:lnTo>
                      <a:lnTo>
                        <a:pt x="35" y="140"/>
                      </a:lnTo>
                      <a:lnTo>
                        <a:pt x="52" y="145"/>
                      </a:lnTo>
                      <a:lnTo>
                        <a:pt x="52" y="126"/>
                      </a:lnTo>
                      <a:lnTo>
                        <a:pt x="45" y="115"/>
                      </a:lnTo>
                      <a:lnTo>
                        <a:pt x="41" y="106"/>
                      </a:lnTo>
                      <a:lnTo>
                        <a:pt x="46" y="106"/>
                      </a:lnTo>
                      <a:lnTo>
                        <a:pt x="50" y="106"/>
                      </a:lnTo>
                      <a:lnTo>
                        <a:pt x="54" y="106"/>
                      </a:lnTo>
                      <a:lnTo>
                        <a:pt x="58" y="106"/>
                      </a:lnTo>
                      <a:lnTo>
                        <a:pt x="64" y="98"/>
                      </a:lnTo>
                      <a:lnTo>
                        <a:pt x="62" y="89"/>
                      </a:lnTo>
                      <a:lnTo>
                        <a:pt x="56" y="70"/>
                      </a:lnTo>
                      <a:lnTo>
                        <a:pt x="45" y="50"/>
                      </a:lnTo>
                      <a:lnTo>
                        <a:pt x="29" y="39"/>
                      </a:lnTo>
                      <a:lnTo>
                        <a:pt x="23" y="28"/>
                      </a:lnTo>
                      <a:lnTo>
                        <a:pt x="31"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47" name="Freeform 1047"/>
                <p:cNvSpPr>
                  <a:spLocks/>
                </p:cNvSpPr>
                <p:nvPr/>
              </p:nvSpPr>
              <p:spPr bwMode="auto">
                <a:xfrm>
                  <a:off x="4448" y="1104"/>
                  <a:ext cx="165" cy="237"/>
                </a:xfrm>
                <a:custGeom>
                  <a:avLst/>
                  <a:gdLst/>
                  <a:ahLst/>
                  <a:cxnLst>
                    <a:cxn ang="0">
                      <a:pos x="0" y="0"/>
                    </a:cxn>
                    <a:cxn ang="0">
                      <a:pos x="16" y="0"/>
                    </a:cxn>
                    <a:cxn ang="0">
                      <a:pos x="21" y="17"/>
                    </a:cxn>
                    <a:cxn ang="0">
                      <a:pos x="43" y="42"/>
                    </a:cxn>
                    <a:cxn ang="0">
                      <a:pos x="53" y="69"/>
                    </a:cxn>
                    <a:cxn ang="0">
                      <a:pos x="68" y="72"/>
                    </a:cxn>
                    <a:cxn ang="0">
                      <a:pos x="80" y="78"/>
                    </a:cxn>
                    <a:cxn ang="0">
                      <a:pos x="90" y="89"/>
                    </a:cxn>
                    <a:cxn ang="0">
                      <a:pos x="102" y="89"/>
                    </a:cxn>
                    <a:cxn ang="0">
                      <a:pos x="115" y="106"/>
                    </a:cxn>
                    <a:cxn ang="0">
                      <a:pos x="127" y="119"/>
                    </a:cxn>
                    <a:cxn ang="0">
                      <a:pos x="141" y="128"/>
                    </a:cxn>
                    <a:cxn ang="0">
                      <a:pos x="139" y="136"/>
                    </a:cxn>
                    <a:cxn ang="0">
                      <a:pos x="131" y="142"/>
                    </a:cxn>
                    <a:cxn ang="0">
                      <a:pos x="123" y="142"/>
                    </a:cxn>
                    <a:cxn ang="0">
                      <a:pos x="119" y="150"/>
                    </a:cxn>
                    <a:cxn ang="0">
                      <a:pos x="135" y="167"/>
                    </a:cxn>
                    <a:cxn ang="0">
                      <a:pos x="146" y="183"/>
                    </a:cxn>
                    <a:cxn ang="0">
                      <a:pos x="164" y="200"/>
                    </a:cxn>
                    <a:cxn ang="0">
                      <a:pos x="152" y="219"/>
                    </a:cxn>
                    <a:cxn ang="0">
                      <a:pos x="143" y="225"/>
                    </a:cxn>
                    <a:cxn ang="0">
                      <a:pos x="144" y="236"/>
                    </a:cxn>
                    <a:cxn ang="0">
                      <a:pos x="127" y="236"/>
                    </a:cxn>
                    <a:cxn ang="0">
                      <a:pos x="121" y="228"/>
                    </a:cxn>
                    <a:cxn ang="0">
                      <a:pos x="107" y="205"/>
                    </a:cxn>
                    <a:cxn ang="0">
                      <a:pos x="98" y="186"/>
                    </a:cxn>
                    <a:cxn ang="0">
                      <a:pos x="82" y="153"/>
                    </a:cxn>
                    <a:cxn ang="0">
                      <a:pos x="64" y="128"/>
                    </a:cxn>
                    <a:cxn ang="0">
                      <a:pos x="45" y="92"/>
                    </a:cxn>
                    <a:cxn ang="0">
                      <a:pos x="33" y="81"/>
                    </a:cxn>
                    <a:cxn ang="0">
                      <a:pos x="23" y="72"/>
                    </a:cxn>
                    <a:cxn ang="0">
                      <a:pos x="20" y="53"/>
                    </a:cxn>
                    <a:cxn ang="0">
                      <a:pos x="2" y="36"/>
                    </a:cxn>
                    <a:cxn ang="0">
                      <a:pos x="2" y="25"/>
                    </a:cxn>
                    <a:cxn ang="0">
                      <a:pos x="0" y="0"/>
                    </a:cxn>
                  </a:cxnLst>
                  <a:rect l="0" t="0" r="r" b="b"/>
                  <a:pathLst>
                    <a:path w="165" h="237">
                      <a:moveTo>
                        <a:pt x="0" y="0"/>
                      </a:moveTo>
                      <a:lnTo>
                        <a:pt x="16" y="0"/>
                      </a:lnTo>
                      <a:lnTo>
                        <a:pt x="21" y="17"/>
                      </a:lnTo>
                      <a:lnTo>
                        <a:pt x="43" y="42"/>
                      </a:lnTo>
                      <a:lnTo>
                        <a:pt x="53" y="69"/>
                      </a:lnTo>
                      <a:lnTo>
                        <a:pt x="68" y="72"/>
                      </a:lnTo>
                      <a:lnTo>
                        <a:pt x="80" y="78"/>
                      </a:lnTo>
                      <a:lnTo>
                        <a:pt x="90" y="89"/>
                      </a:lnTo>
                      <a:lnTo>
                        <a:pt x="102" y="89"/>
                      </a:lnTo>
                      <a:lnTo>
                        <a:pt x="115" y="106"/>
                      </a:lnTo>
                      <a:lnTo>
                        <a:pt x="127" y="119"/>
                      </a:lnTo>
                      <a:lnTo>
                        <a:pt x="141" y="128"/>
                      </a:lnTo>
                      <a:lnTo>
                        <a:pt x="139" y="136"/>
                      </a:lnTo>
                      <a:lnTo>
                        <a:pt x="131" y="142"/>
                      </a:lnTo>
                      <a:lnTo>
                        <a:pt x="123" y="142"/>
                      </a:lnTo>
                      <a:lnTo>
                        <a:pt x="119" y="150"/>
                      </a:lnTo>
                      <a:lnTo>
                        <a:pt x="135" y="167"/>
                      </a:lnTo>
                      <a:lnTo>
                        <a:pt x="146" y="183"/>
                      </a:lnTo>
                      <a:lnTo>
                        <a:pt x="164" y="200"/>
                      </a:lnTo>
                      <a:lnTo>
                        <a:pt x="152" y="219"/>
                      </a:lnTo>
                      <a:lnTo>
                        <a:pt x="143" y="225"/>
                      </a:lnTo>
                      <a:lnTo>
                        <a:pt x="144" y="236"/>
                      </a:lnTo>
                      <a:lnTo>
                        <a:pt x="127" y="236"/>
                      </a:lnTo>
                      <a:lnTo>
                        <a:pt x="121" y="228"/>
                      </a:lnTo>
                      <a:lnTo>
                        <a:pt x="107" y="205"/>
                      </a:lnTo>
                      <a:lnTo>
                        <a:pt x="98" y="186"/>
                      </a:lnTo>
                      <a:lnTo>
                        <a:pt x="82" y="153"/>
                      </a:lnTo>
                      <a:lnTo>
                        <a:pt x="64" y="128"/>
                      </a:lnTo>
                      <a:lnTo>
                        <a:pt x="45" y="92"/>
                      </a:lnTo>
                      <a:lnTo>
                        <a:pt x="33" y="81"/>
                      </a:lnTo>
                      <a:lnTo>
                        <a:pt x="23" y="72"/>
                      </a:lnTo>
                      <a:lnTo>
                        <a:pt x="20" y="53"/>
                      </a:lnTo>
                      <a:lnTo>
                        <a:pt x="2" y="36"/>
                      </a:lnTo>
                      <a:lnTo>
                        <a:pt x="2" y="25"/>
                      </a:lnTo>
                      <a:lnTo>
                        <a:pt x="0"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grpSp>
          <p:grpSp>
            <p:nvGrpSpPr>
              <p:cNvPr id="1041" name="Group 1048"/>
              <p:cNvGrpSpPr>
                <a:grpSpLocks/>
              </p:cNvGrpSpPr>
              <p:nvPr/>
            </p:nvGrpSpPr>
            <p:grpSpPr bwMode="auto">
              <a:xfrm>
                <a:off x="2314" y="617"/>
                <a:ext cx="2387" cy="2766"/>
                <a:chOff x="2314" y="617"/>
                <a:chExt cx="2387" cy="2766"/>
              </a:xfrm>
            </p:grpSpPr>
            <p:sp>
              <p:nvSpPr>
                <p:cNvPr id="77849" name="Freeform 1049"/>
                <p:cNvSpPr>
                  <a:spLocks/>
                </p:cNvSpPr>
                <p:nvPr/>
              </p:nvSpPr>
              <p:spPr bwMode="auto">
                <a:xfrm>
                  <a:off x="2314" y="1584"/>
                  <a:ext cx="1187" cy="1799"/>
                </a:xfrm>
                <a:custGeom>
                  <a:avLst/>
                  <a:gdLst/>
                  <a:ahLst/>
                  <a:cxnLst>
                    <a:cxn ang="0">
                      <a:pos x="906" y="290"/>
                    </a:cxn>
                    <a:cxn ang="0">
                      <a:pos x="1017" y="589"/>
                    </a:cxn>
                    <a:cxn ang="0">
                      <a:pos x="1062" y="664"/>
                    </a:cxn>
                    <a:cxn ang="0">
                      <a:pos x="1159" y="645"/>
                    </a:cxn>
                    <a:cxn ang="0">
                      <a:pos x="1184" y="718"/>
                    </a:cxn>
                    <a:cxn ang="0">
                      <a:pos x="1067" y="919"/>
                    </a:cxn>
                    <a:cxn ang="0">
                      <a:pos x="972" y="1150"/>
                    </a:cxn>
                    <a:cxn ang="0">
                      <a:pos x="986" y="1234"/>
                    </a:cxn>
                    <a:cxn ang="0">
                      <a:pos x="986" y="1318"/>
                    </a:cxn>
                    <a:cxn ang="0">
                      <a:pos x="943" y="1349"/>
                    </a:cxn>
                    <a:cxn ang="0">
                      <a:pos x="881" y="1463"/>
                    </a:cxn>
                    <a:cxn ang="0">
                      <a:pos x="857" y="1561"/>
                    </a:cxn>
                    <a:cxn ang="0">
                      <a:pos x="799" y="1695"/>
                    </a:cxn>
                    <a:cxn ang="0">
                      <a:pos x="766" y="1725"/>
                    </a:cxn>
                    <a:cxn ang="0">
                      <a:pos x="694" y="1792"/>
                    </a:cxn>
                    <a:cxn ang="0">
                      <a:pos x="607" y="1770"/>
                    </a:cxn>
                    <a:cxn ang="0">
                      <a:pos x="597" y="1706"/>
                    </a:cxn>
                    <a:cxn ang="0">
                      <a:pos x="558" y="1617"/>
                    </a:cxn>
                    <a:cxn ang="0">
                      <a:pos x="550" y="1541"/>
                    </a:cxn>
                    <a:cxn ang="0">
                      <a:pos x="539" y="1491"/>
                    </a:cxn>
                    <a:cxn ang="0">
                      <a:pos x="502" y="1435"/>
                    </a:cxn>
                    <a:cxn ang="0">
                      <a:pos x="478" y="1362"/>
                    </a:cxn>
                    <a:cxn ang="0">
                      <a:pos x="511" y="1240"/>
                    </a:cxn>
                    <a:cxn ang="0">
                      <a:pos x="496" y="1067"/>
                    </a:cxn>
                    <a:cxn ang="0">
                      <a:pos x="443" y="980"/>
                    </a:cxn>
                    <a:cxn ang="0">
                      <a:pos x="436" y="843"/>
                    </a:cxn>
                    <a:cxn ang="0">
                      <a:pos x="360" y="793"/>
                    </a:cxn>
                    <a:cxn ang="0">
                      <a:pos x="261" y="807"/>
                    </a:cxn>
                    <a:cxn ang="0">
                      <a:pos x="56" y="698"/>
                    </a:cxn>
                    <a:cxn ang="0">
                      <a:pos x="10" y="522"/>
                    </a:cxn>
                    <a:cxn ang="0">
                      <a:pos x="47" y="396"/>
                    </a:cxn>
                    <a:cxn ang="0">
                      <a:pos x="115" y="260"/>
                    </a:cxn>
                    <a:cxn ang="0">
                      <a:pos x="216" y="156"/>
                    </a:cxn>
                    <a:cxn ang="0">
                      <a:pos x="292" y="47"/>
                    </a:cxn>
                    <a:cxn ang="0">
                      <a:pos x="362" y="75"/>
                    </a:cxn>
                    <a:cxn ang="0">
                      <a:pos x="437" y="28"/>
                    </a:cxn>
                    <a:cxn ang="0">
                      <a:pos x="490" y="6"/>
                    </a:cxn>
                    <a:cxn ang="0">
                      <a:pos x="531" y="61"/>
                    </a:cxn>
                    <a:cxn ang="0">
                      <a:pos x="612" y="151"/>
                    </a:cxn>
                    <a:cxn ang="0">
                      <a:pos x="669" y="109"/>
                    </a:cxn>
                    <a:cxn ang="0">
                      <a:pos x="754" y="140"/>
                    </a:cxn>
                    <a:cxn ang="0">
                      <a:pos x="848" y="137"/>
                    </a:cxn>
                  </a:cxnLst>
                  <a:rect l="0" t="0" r="r" b="b"/>
                  <a:pathLst>
                    <a:path w="1187" h="1799">
                      <a:moveTo>
                        <a:pt x="887" y="215"/>
                      </a:moveTo>
                      <a:lnTo>
                        <a:pt x="906" y="290"/>
                      </a:lnTo>
                      <a:lnTo>
                        <a:pt x="943" y="405"/>
                      </a:lnTo>
                      <a:lnTo>
                        <a:pt x="1017" y="589"/>
                      </a:lnTo>
                      <a:lnTo>
                        <a:pt x="1044" y="611"/>
                      </a:lnTo>
                      <a:lnTo>
                        <a:pt x="1062" y="664"/>
                      </a:lnTo>
                      <a:lnTo>
                        <a:pt x="1120" y="662"/>
                      </a:lnTo>
                      <a:lnTo>
                        <a:pt x="1159" y="645"/>
                      </a:lnTo>
                      <a:lnTo>
                        <a:pt x="1186" y="645"/>
                      </a:lnTo>
                      <a:lnTo>
                        <a:pt x="1184" y="718"/>
                      </a:lnTo>
                      <a:lnTo>
                        <a:pt x="1174" y="757"/>
                      </a:lnTo>
                      <a:lnTo>
                        <a:pt x="1067" y="919"/>
                      </a:lnTo>
                      <a:lnTo>
                        <a:pt x="970" y="1086"/>
                      </a:lnTo>
                      <a:lnTo>
                        <a:pt x="972" y="1150"/>
                      </a:lnTo>
                      <a:lnTo>
                        <a:pt x="999" y="1198"/>
                      </a:lnTo>
                      <a:lnTo>
                        <a:pt x="986" y="1234"/>
                      </a:lnTo>
                      <a:lnTo>
                        <a:pt x="994" y="1281"/>
                      </a:lnTo>
                      <a:lnTo>
                        <a:pt x="986" y="1318"/>
                      </a:lnTo>
                      <a:lnTo>
                        <a:pt x="962" y="1349"/>
                      </a:lnTo>
                      <a:lnTo>
                        <a:pt x="943" y="1349"/>
                      </a:lnTo>
                      <a:lnTo>
                        <a:pt x="910" y="1402"/>
                      </a:lnTo>
                      <a:lnTo>
                        <a:pt x="881" y="1463"/>
                      </a:lnTo>
                      <a:lnTo>
                        <a:pt x="887" y="1530"/>
                      </a:lnTo>
                      <a:lnTo>
                        <a:pt x="857" y="1561"/>
                      </a:lnTo>
                      <a:lnTo>
                        <a:pt x="830" y="1630"/>
                      </a:lnTo>
                      <a:lnTo>
                        <a:pt x="799" y="1695"/>
                      </a:lnTo>
                      <a:lnTo>
                        <a:pt x="782" y="1720"/>
                      </a:lnTo>
                      <a:lnTo>
                        <a:pt x="766" y="1725"/>
                      </a:lnTo>
                      <a:lnTo>
                        <a:pt x="739" y="1767"/>
                      </a:lnTo>
                      <a:lnTo>
                        <a:pt x="694" y="1792"/>
                      </a:lnTo>
                      <a:lnTo>
                        <a:pt x="638" y="1798"/>
                      </a:lnTo>
                      <a:lnTo>
                        <a:pt x="607" y="1770"/>
                      </a:lnTo>
                      <a:lnTo>
                        <a:pt x="603" y="1742"/>
                      </a:lnTo>
                      <a:lnTo>
                        <a:pt x="597" y="1706"/>
                      </a:lnTo>
                      <a:lnTo>
                        <a:pt x="576" y="1686"/>
                      </a:lnTo>
                      <a:lnTo>
                        <a:pt x="558" y="1617"/>
                      </a:lnTo>
                      <a:lnTo>
                        <a:pt x="552" y="1583"/>
                      </a:lnTo>
                      <a:lnTo>
                        <a:pt x="550" y="1541"/>
                      </a:lnTo>
                      <a:lnTo>
                        <a:pt x="541" y="1510"/>
                      </a:lnTo>
                      <a:lnTo>
                        <a:pt x="539" y="1491"/>
                      </a:lnTo>
                      <a:lnTo>
                        <a:pt x="521" y="1460"/>
                      </a:lnTo>
                      <a:lnTo>
                        <a:pt x="502" y="1435"/>
                      </a:lnTo>
                      <a:lnTo>
                        <a:pt x="488" y="1393"/>
                      </a:lnTo>
                      <a:lnTo>
                        <a:pt x="478" y="1362"/>
                      </a:lnTo>
                      <a:lnTo>
                        <a:pt x="482" y="1312"/>
                      </a:lnTo>
                      <a:lnTo>
                        <a:pt x="511" y="1240"/>
                      </a:lnTo>
                      <a:lnTo>
                        <a:pt x="517" y="1159"/>
                      </a:lnTo>
                      <a:lnTo>
                        <a:pt x="496" y="1067"/>
                      </a:lnTo>
                      <a:lnTo>
                        <a:pt x="465" y="1030"/>
                      </a:lnTo>
                      <a:lnTo>
                        <a:pt x="443" y="980"/>
                      </a:lnTo>
                      <a:lnTo>
                        <a:pt x="451" y="902"/>
                      </a:lnTo>
                      <a:lnTo>
                        <a:pt x="436" y="843"/>
                      </a:lnTo>
                      <a:lnTo>
                        <a:pt x="399" y="838"/>
                      </a:lnTo>
                      <a:lnTo>
                        <a:pt x="360" y="793"/>
                      </a:lnTo>
                      <a:lnTo>
                        <a:pt x="311" y="768"/>
                      </a:lnTo>
                      <a:lnTo>
                        <a:pt x="261" y="807"/>
                      </a:lnTo>
                      <a:lnTo>
                        <a:pt x="128" y="796"/>
                      </a:lnTo>
                      <a:lnTo>
                        <a:pt x="56" y="698"/>
                      </a:lnTo>
                      <a:lnTo>
                        <a:pt x="0" y="567"/>
                      </a:lnTo>
                      <a:lnTo>
                        <a:pt x="10" y="522"/>
                      </a:lnTo>
                      <a:lnTo>
                        <a:pt x="35" y="489"/>
                      </a:lnTo>
                      <a:lnTo>
                        <a:pt x="47" y="396"/>
                      </a:lnTo>
                      <a:lnTo>
                        <a:pt x="64" y="329"/>
                      </a:lnTo>
                      <a:lnTo>
                        <a:pt x="115" y="260"/>
                      </a:lnTo>
                      <a:lnTo>
                        <a:pt x="167" y="229"/>
                      </a:lnTo>
                      <a:lnTo>
                        <a:pt x="216" y="156"/>
                      </a:lnTo>
                      <a:lnTo>
                        <a:pt x="227" y="126"/>
                      </a:lnTo>
                      <a:lnTo>
                        <a:pt x="292" y="47"/>
                      </a:lnTo>
                      <a:lnTo>
                        <a:pt x="332" y="78"/>
                      </a:lnTo>
                      <a:lnTo>
                        <a:pt x="362" y="75"/>
                      </a:lnTo>
                      <a:lnTo>
                        <a:pt x="397" y="34"/>
                      </a:lnTo>
                      <a:lnTo>
                        <a:pt x="437" y="28"/>
                      </a:lnTo>
                      <a:lnTo>
                        <a:pt x="465" y="39"/>
                      </a:lnTo>
                      <a:lnTo>
                        <a:pt x="490" y="6"/>
                      </a:lnTo>
                      <a:lnTo>
                        <a:pt x="523" y="0"/>
                      </a:lnTo>
                      <a:lnTo>
                        <a:pt x="531" y="61"/>
                      </a:lnTo>
                      <a:lnTo>
                        <a:pt x="552" y="106"/>
                      </a:lnTo>
                      <a:lnTo>
                        <a:pt x="612" y="151"/>
                      </a:lnTo>
                      <a:lnTo>
                        <a:pt x="663" y="159"/>
                      </a:lnTo>
                      <a:lnTo>
                        <a:pt x="669" y="109"/>
                      </a:lnTo>
                      <a:lnTo>
                        <a:pt x="708" y="109"/>
                      </a:lnTo>
                      <a:lnTo>
                        <a:pt x="754" y="140"/>
                      </a:lnTo>
                      <a:lnTo>
                        <a:pt x="805" y="156"/>
                      </a:lnTo>
                      <a:lnTo>
                        <a:pt x="848" y="137"/>
                      </a:lnTo>
                      <a:lnTo>
                        <a:pt x="887" y="215"/>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grpSp>
              <p:nvGrpSpPr>
                <p:cNvPr id="1043" name="Group 1050"/>
                <p:cNvGrpSpPr>
                  <a:grpSpLocks/>
                </p:cNvGrpSpPr>
                <p:nvPr/>
              </p:nvGrpSpPr>
              <p:grpSpPr bwMode="auto">
                <a:xfrm>
                  <a:off x="2395" y="617"/>
                  <a:ext cx="526" cy="620"/>
                  <a:chOff x="2395" y="617"/>
                  <a:chExt cx="526" cy="620"/>
                </a:xfrm>
              </p:grpSpPr>
              <p:grpSp>
                <p:nvGrpSpPr>
                  <p:cNvPr id="1046" name="Group 1051"/>
                  <p:cNvGrpSpPr>
                    <a:grpSpLocks/>
                  </p:cNvGrpSpPr>
                  <p:nvPr/>
                </p:nvGrpSpPr>
                <p:grpSpPr bwMode="auto">
                  <a:xfrm>
                    <a:off x="2603" y="1004"/>
                    <a:ext cx="165" cy="233"/>
                    <a:chOff x="2603" y="1004"/>
                    <a:chExt cx="165" cy="233"/>
                  </a:xfrm>
                </p:grpSpPr>
                <p:sp>
                  <p:nvSpPr>
                    <p:cNvPr id="77852" name="Freeform 1052"/>
                    <p:cNvSpPr>
                      <a:spLocks/>
                    </p:cNvSpPr>
                    <p:nvPr/>
                  </p:nvSpPr>
                  <p:spPr bwMode="auto">
                    <a:xfrm>
                      <a:off x="2603" y="1089"/>
                      <a:ext cx="78" cy="132"/>
                    </a:xfrm>
                    <a:custGeom>
                      <a:avLst/>
                      <a:gdLst/>
                      <a:ahLst/>
                      <a:cxnLst>
                        <a:cxn ang="0">
                          <a:pos x="18" y="40"/>
                        </a:cxn>
                        <a:cxn ang="0">
                          <a:pos x="24" y="26"/>
                        </a:cxn>
                        <a:cxn ang="0">
                          <a:pos x="38" y="26"/>
                        </a:cxn>
                        <a:cxn ang="0">
                          <a:pos x="57" y="0"/>
                        </a:cxn>
                        <a:cxn ang="0">
                          <a:pos x="63" y="17"/>
                        </a:cxn>
                        <a:cxn ang="0">
                          <a:pos x="73" y="17"/>
                        </a:cxn>
                        <a:cxn ang="0">
                          <a:pos x="77" y="26"/>
                        </a:cxn>
                        <a:cxn ang="0">
                          <a:pos x="71" y="40"/>
                        </a:cxn>
                        <a:cxn ang="0">
                          <a:pos x="63" y="46"/>
                        </a:cxn>
                        <a:cxn ang="0">
                          <a:pos x="63" y="57"/>
                        </a:cxn>
                        <a:cxn ang="0">
                          <a:pos x="61" y="63"/>
                        </a:cxn>
                        <a:cxn ang="0">
                          <a:pos x="59" y="71"/>
                        </a:cxn>
                        <a:cxn ang="0">
                          <a:pos x="63" y="83"/>
                        </a:cxn>
                        <a:cxn ang="0">
                          <a:pos x="57" y="94"/>
                        </a:cxn>
                        <a:cxn ang="0">
                          <a:pos x="51" y="100"/>
                        </a:cxn>
                        <a:cxn ang="0">
                          <a:pos x="45" y="100"/>
                        </a:cxn>
                        <a:cxn ang="0">
                          <a:pos x="43" y="103"/>
                        </a:cxn>
                        <a:cxn ang="0">
                          <a:pos x="41" y="111"/>
                        </a:cxn>
                        <a:cxn ang="0">
                          <a:pos x="32" y="114"/>
                        </a:cxn>
                        <a:cxn ang="0">
                          <a:pos x="30" y="111"/>
                        </a:cxn>
                        <a:cxn ang="0">
                          <a:pos x="22" y="120"/>
                        </a:cxn>
                        <a:cxn ang="0">
                          <a:pos x="20" y="122"/>
                        </a:cxn>
                        <a:cxn ang="0">
                          <a:pos x="10" y="131"/>
                        </a:cxn>
                        <a:cxn ang="0">
                          <a:pos x="6" y="131"/>
                        </a:cxn>
                        <a:cxn ang="0">
                          <a:pos x="4" y="125"/>
                        </a:cxn>
                        <a:cxn ang="0">
                          <a:pos x="2" y="111"/>
                        </a:cxn>
                        <a:cxn ang="0">
                          <a:pos x="0" y="108"/>
                        </a:cxn>
                        <a:cxn ang="0">
                          <a:pos x="0" y="97"/>
                        </a:cxn>
                        <a:cxn ang="0">
                          <a:pos x="6" y="91"/>
                        </a:cxn>
                        <a:cxn ang="0">
                          <a:pos x="12" y="85"/>
                        </a:cxn>
                        <a:cxn ang="0">
                          <a:pos x="16" y="74"/>
                        </a:cxn>
                        <a:cxn ang="0">
                          <a:pos x="22" y="74"/>
                        </a:cxn>
                        <a:cxn ang="0">
                          <a:pos x="26" y="77"/>
                        </a:cxn>
                        <a:cxn ang="0">
                          <a:pos x="32" y="74"/>
                        </a:cxn>
                        <a:cxn ang="0">
                          <a:pos x="26" y="71"/>
                        </a:cxn>
                        <a:cxn ang="0">
                          <a:pos x="18" y="40"/>
                        </a:cxn>
                      </a:cxnLst>
                      <a:rect l="0" t="0" r="r" b="b"/>
                      <a:pathLst>
                        <a:path w="78" h="132">
                          <a:moveTo>
                            <a:pt x="18" y="40"/>
                          </a:moveTo>
                          <a:lnTo>
                            <a:pt x="24" y="26"/>
                          </a:lnTo>
                          <a:lnTo>
                            <a:pt x="38" y="26"/>
                          </a:lnTo>
                          <a:lnTo>
                            <a:pt x="57" y="0"/>
                          </a:lnTo>
                          <a:lnTo>
                            <a:pt x="63" y="17"/>
                          </a:lnTo>
                          <a:lnTo>
                            <a:pt x="73" y="17"/>
                          </a:lnTo>
                          <a:lnTo>
                            <a:pt x="77" y="26"/>
                          </a:lnTo>
                          <a:lnTo>
                            <a:pt x="71" y="40"/>
                          </a:lnTo>
                          <a:lnTo>
                            <a:pt x="63" y="46"/>
                          </a:lnTo>
                          <a:lnTo>
                            <a:pt x="63" y="57"/>
                          </a:lnTo>
                          <a:lnTo>
                            <a:pt x="61" y="63"/>
                          </a:lnTo>
                          <a:lnTo>
                            <a:pt x="59" y="71"/>
                          </a:lnTo>
                          <a:lnTo>
                            <a:pt x="63" y="83"/>
                          </a:lnTo>
                          <a:lnTo>
                            <a:pt x="57" y="94"/>
                          </a:lnTo>
                          <a:lnTo>
                            <a:pt x="51" y="100"/>
                          </a:lnTo>
                          <a:lnTo>
                            <a:pt x="45" y="100"/>
                          </a:lnTo>
                          <a:lnTo>
                            <a:pt x="43" y="103"/>
                          </a:lnTo>
                          <a:lnTo>
                            <a:pt x="41" y="111"/>
                          </a:lnTo>
                          <a:lnTo>
                            <a:pt x="32" y="114"/>
                          </a:lnTo>
                          <a:lnTo>
                            <a:pt x="30" y="111"/>
                          </a:lnTo>
                          <a:lnTo>
                            <a:pt x="22" y="120"/>
                          </a:lnTo>
                          <a:lnTo>
                            <a:pt x="20" y="122"/>
                          </a:lnTo>
                          <a:lnTo>
                            <a:pt x="10" y="131"/>
                          </a:lnTo>
                          <a:lnTo>
                            <a:pt x="6" y="131"/>
                          </a:lnTo>
                          <a:lnTo>
                            <a:pt x="4" y="125"/>
                          </a:lnTo>
                          <a:lnTo>
                            <a:pt x="2" y="111"/>
                          </a:lnTo>
                          <a:lnTo>
                            <a:pt x="0" y="108"/>
                          </a:lnTo>
                          <a:lnTo>
                            <a:pt x="0" y="97"/>
                          </a:lnTo>
                          <a:lnTo>
                            <a:pt x="6" y="91"/>
                          </a:lnTo>
                          <a:lnTo>
                            <a:pt x="12" y="85"/>
                          </a:lnTo>
                          <a:lnTo>
                            <a:pt x="16" y="74"/>
                          </a:lnTo>
                          <a:lnTo>
                            <a:pt x="22" y="74"/>
                          </a:lnTo>
                          <a:lnTo>
                            <a:pt x="26" y="77"/>
                          </a:lnTo>
                          <a:lnTo>
                            <a:pt x="32" y="74"/>
                          </a:lnTo>
                          <a:lnTo>
                            <a:pt x="26" y="71"/>
                          </a:lnTo>
                          <a:lnTo>
                            <a:pt x="18" y="4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53" name="Freeform 1053"/>
                    <p:cNvSpPr>
                      <a:spLocks/>
                    </p:cNvSpPr>
                    <p:nvPr/>
                  </p:nvSpPr>
                  <p:spPr bwMode="auto">
                    <a:xfrm>
                      <a:off x="2674" y="1004"/>
                      <a:ext cx="94" cy="233"/>
                    </a:xfrm>
                    <a:custGeom>
                      <a:avLst/>
                      <a:gdLst/>
                      <a:ahLst/>
                      <a:cxnLst>
                        <a:cxn ang="0">
                          <a:pos x="36" y="25"/>
                        </a:cxn>
                        <a:cxn ang="0">
                          <a:pos x="57" y="22"/>
                        </a:cxn>
                        <a:cxn ang="0">
                          <a:pos x="65" y="14"/>
                        </a:cxn>
                        <a:cxn ang="0">
                          <a:pos x="75" y="6"/>
                        </a:cxn>
                        <a:cxn ang="0">
                          <a:pos x="93" y="3"/>
                        </a:cxn>
                        <a:cxn ang="0">
                          <a:pos x="87" y="22"/>
                        </a:cxn>
                        <a:cxn ang="0">
                          <a:pos x="79" y="28"/>
                        </a:cxn>
                        <a:cxn ang="0">
                          <a:pos x="67" y="45"/>
                        </a:cxn>
                        <a:cxn ang="0">
                          <a:pos x="81" y="45"/>
                        </a:cxn>
                        <a:cxn ang="0">
                          <a:pos x="93" y="45"/>
                        </a:cxn>
                        <a:cxn ang="0">
                          <a:pos x="85" y="64"/>
                        </a:cxn>
                        <a:cxn ang="0">
                          <a:pos x="71" y="73"/>
                        </a:cxn>
                        <a:cxn ang="0">
                          <a:pos x="69" y="87"/>
                        </a:cxn>
                        <a:cxn ang="0">
                          <a:pos x="81" y="106"/>
                        </a:cxn>
                        <a:cxn ang="0">
                          <a:pos x="87" y="126"/>
                        </a:cxn>
                        <a:cxn ang="0">
                          <a:pos x="93" y="151"/>
                        </a:cxn>
                        <a:cxn ang="0">
                          <a:pos x="89" y="182"/>
                        </a:cxn>
                        <a:cxn ang="0">
                          <a:pos x="79" y="196"/>
                        </a:cxn>
                        <a:cxn ang="0">
                          <a:pos x="87" y="218"/>
                        </a:cxn>
                        <a:cxn ang="0">
                          <a:pos x="65" y="218"/>
                        </a:cxn>
                        <a:cxn ang="0">
                          <a:pos x="53" y="215"/>
                        </a:cxn>
                        <a:cxn ang="0">
                          <a:pos x="36" y="224"/>
                        </a:cxn>
                        <a:cxn ang="0">
                          <a:pos x="26" y="226"/>
                        </a:cxn>
                        <a:cxn ang="0">
                          <a:pos x="14" y="229"/>
                        </a:cxn>
                        <a:cxn ang="0">
                          <a:pos x="4" y="221"/>
                        </a:cxn>
                        <a:cxn ang="0">
                          <a:pos x="0" y="207"/>
                        </a:cxn>
                        <a:cxn ang="0">
                          <a:pos x="10" y="193"/>
                        </a:cxn>
                        <a:cxn ang="0">
                          <a:pos x="24" y="190"/>
                        </a:cxn>
                        <a:cxn ang="0">
                          <a:pos x="16" y="182"/>
                        </a:cxn>
                        <a:cxn ang="0">
                          <a:pos x="16" y="168"/>
                        </a:cxn>
                        <a:cxn ang="0">
                          <a:pos x="28" y="159"/>
                        </a:cxn>
                        <a:cxn ang="0">
                          <a:pos x="38" y="157"/>
                        </a:cxn>
                        <a:cxn ang="0">
                          <a:pos x="44" y="131"/>
                        </a:cxn>
                        <a:cxn ang="0">
                          <a:pos x="49" y="106"/>
                        </a:cxn>
                        <a:cxn ang="0">
                          <a:pos x="40" y="89"/>
                        </a:cxn>
                        <a:cxn ang="0">
                          <a:pos x="20" y="84"/>
                        </a:cxn>
                        <a:cxn ang="0">
                          <a:pos x="30" y="34"/>
                        </a:cxn>
                      </a:cxnLst>
                      <a:rect l="0" t="0" r="r" b="b"/>
                      <a:pathLst>
                        <a:path w="94" h="233">
                          <a:moveTo>
                            <a:pt x="30" y="34"/>
                          </a:moveTo>
                          <a:lnTo>
                            <a:pt x="36" y="25"/>
                          </a:lnTo>
                          <a:lnTo>
                            <a:pt x="53" y="28"/>
                          </a:lnTo>
                          <a:lnTo>
                            <a:pt x="57" y="22"/>
                          </a:lnTo>
                          <a:lnTo>
                            <a:pt x="61" y="14"/>
                          </a:lnTo>
                          <a:lnTo>
                            <a:pt x="65" y="14"/>
                          </a:lnTo>
                          <a:lnTo>
                            <a:pt x="69" y="11"/>
                          </a:lnTo>
                          <a:lnTo>
                            <a:pt x="75" y="6"/>
                          </a:lnTo>
                          <a:lnTo>
                            <a:pt x="83" y="0"/>
                          </a:lnTo>
                          <a:lnTo>
                            <a:pt x="93" y="3"/>
                          </a:lnTo>
                          <a:lnTo>
                            <a:pt x="91" y="14"/>
                          </a:lnTo>
                          <a:lnTo>
                            <a:pt x="87" y="22"/>
                          </a:lnTo>
                          <a:lnTo>
                            <a:pt x="83" y="25"/>
                          </a:lnTo>
                          <a:lnTo>
                            <a:pt x="79" y="28"/>
                          </a:lnTo>
                          <a:lnTo>
                            <a:pt x="67" y="34"/>
                          </a:lnTo>
                          <a:lnTo>
                            <a:pt x="67" y="45"/>
                          </a:lnTo>
                          <a:lnTo>
                            <a:pt x="69" y="50"/>
                          </a:lnTo>
                          <a:lnTo>
                            <a:pt x="81" y="45"/>
                          </a:lnTo>
                          <a:lnTo>
                            <a:pt x="91" y="39"/>
                          </a:lnTo>
                          <a:lnTo>
                            <a:pt x="93" y="45"/>
                          </a:lnTo>
                          <a:lnTo>
                            <a:pt x="93" y="61"/>
                          </a:lnTo>
                          <a:lnTo>
                            <a:pt x="85" y="64"/>
                          </a:lnTo>
                          <a:lnTo>
                            <a:pt x="77" y="64"/>
                          </a:lnTo>
                          <a:lnTo>
                            <a:pt x="71" y="73"/>
                          </a:lnTo>
                          <a:lnTo>
                            <a:pt x="69" y="78"/>
                          </a:lnTo>
                          <a:lnTo>
                            <a:pt x="69" y="87"/>
                          </a:lnTo>
                          <a:lnTo>
                            <a:pt x="75" y="98"/>
                          </a:lnTo>
                          <a:lnTo>
                            <a:pt x="81" y="106"/>
                          </a:lnTo>
                          <a:lnTo>
                            <a:pt x="85" y="115"/>
                          </a:lnTo>
                          <a:lnTo>
                            <a:pt x="87" y="126"/>
                          </a:lnTo>
                          <a:lnTo>
                            <a:pt x="89" y="137"/>
                          </a:lnTo>
                          <a:lnTo>
                            <a:pt x="93" y="151"/>
                          </a:lnTo>
                          <a:lnTo>
                            <a:pt x="93" y="171"/>
                          </a:lnTo>
                          <a:lnTo>
                            <a:pt x="89" y="182"/>
                          </a:lnTo>
                          <a:lnTo>
                            <a:pt x="81" y="190"/>
                          </a:lnTo>
                          <a:lnTo>
                            <a:pt x="79" y="196"/>
                          </a:lnTo>
                          <a:lnTo>
                            <a:pt x="83" y="207"/>
                          </a:lnTo>
                          <a:lnTo>
                            <a:pt x="87" y="218"/>
                          </a:lnTo>
                          <a:lnTo>
                            <a:pt x="75" y="218"/>
                          </a:lnTo>
                          <a:lnTo>
                            <a:pt x="65" y="218"/>
                          </a:lnTo>
                          <a:lnTo>
                            <a:pt x="61" y="215"/>
                          </a:lnTo>
                          <a:lnTo>
                            <a:pt x="53" y="215"/>
                          </a:lnTo>
                          <a:lnTo>
                            <a:pt x="44" y="218"/>
                          </a:lnTo>
                          <a:lnTo>
                            <a:pt x="36" y="224"/>
                          </a:lnTo>
                          <a:lnTo>
                            <a:pt x="30" y="224"/>
                          </a:lnTo>
                          <a:lnTo>
                            <a:pt x="26" y="226"/>
                          </a:lnTo>
                          <a:lnTo>
                            <a:pt x="16" y="232"/>
                          </a:lnTo>
                          <a:lnTo>
                            <a:pt x="14" y="229"/>
                          </a:lnTo>
                          <a:lnTo>
                            <a:pt x="10" y="224"/>
                          </a:lnTo>
                          <a:lnTo>
                            <a:pt x="4" y="221"/>
                          </a:lnTo>
                          <a:lnTo>
                            <a:pt x="0" y="218"/>
                          </a:lnTo>
                          <a:lnTo>
                            <a:pt x="0" y="207"/>
                          </a:lnTo>
                          <a:lnTo>
                            <a:pt x="4" y="193"/>
                          </a:lnTo>
                          <a:lnTo>
                            <a:pt x="10" y="193"/>
                          </a:lnTo>
                          <a:lnTo>
                            <a:pt x="16" y="190"/>
                          </a:lnTo>
                          <a:lnTo>
                            <a:pt x="24" y="190"/>
                          </a:lnTo>
                          <a:lnTo>
                            <a:pt x="24" y="187"/>
                          </a:lnTo>
                          <a:lnTo>
                            <a:pt x="16" y="182"/>
                          </a:lnTo>
                          <a:lnTo>
                            <a:pt x="16" y="173"/>
                          </a:lnTo>
                          <a:lnTo>
                            <a:pt x="16" y="168"/>
                          </a:lnTo>
                          <a:lnTo>
                            <a:pt x="24" y="162"/>
                          </a:lnTo>
                          <a:lnTo>
                            <a:pt x="28" y="159"/>
                          </a:lnTo>
                          <a:lnTo>
                            <a:pt x="32" y="157"/>
                          </a:lnTo>
                          <a:lnTo>
                            <a:pt x="38" y="157"/>
                          </a:lnTo>
                          <a:lnTo>
                            <a:pt x="42" y="154"/>
                          </a:lnTo>
                          <a:lnTo>
                            <a:pt x="44" y="131"/>
                          </a:lnTo>
                          <a:lnTo>
                            <a:pt x="49" y="115"/>
                          </a:lnTo>
                          <a:lnTo>
                            <a:pt x="49" y="106"/>
                          </a:lnTo>
                          <a:lnTo>
                            <a:pt x="36" y="103"/>
                          </a:lnTo>
                          <a:lnTo>
                            <a:pt x="40" y="89"/>
                          </a:lnTo>
                          <a:lnTo>
                            <a:pt x="30" y="81"/>
                          </a:lnTo>
                          <a:lnTo>
                            <a:pt x="20" y="84"/>
                          </a:lnTo>
                          <a:lnTo>
                            <a:pt x="32" y="64"/>
                          </a:lnTo>
                          <a:lnTo>
                            <a:pt x="30" y="34"/>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grpSp>
              <p:sp>
                <p:nvSpPr>
                  <p:cNvPr id="77854" name="Freeform 1054"/>
                  <p:cNvSpPr>
                    <a:spLocks/>
                  </p:cNvSpPr>
                  <p:nvPr/>
                </p:nvSpPr>
                <p:spPr bwMode="auto">
                  <a:xfrm>
                    <a:off x="2395" y="617"/>
                    <a:ext cx="526" cy="390"/>
                  </a:xfrm>
                  <a:custGeom>
                    <a:avLst/>
                    <a:gdLst/>
                    <a:ahLst/>
                    <a:cxnLst>
                      <a:cxn ang="0">
                        <a:pos x="33" y="381"/>
                      </a:cxn>
                      <a:cxn ang="0">
                        <a:pos x="53" y="353"/>
                      </a:cxn>
                      <a:cxn ang="0">
                        <a:pos x="64" y="344"/>
                      </a:cxn>
                      <a:cxn ang="0">
                        <a:pos x="82" y="336"/>
                      </a:cxn>
                      <a:cxn ang="0">
                        <a:pos x="95" y="336"/>
                      </a:cxn>
                      <a:cxn ang="0">
                        <a:pos x="107" y="325"/>
                      </a:cxn>
                      <a:cxn ang="0">
                        <a:pos x="121" y="308"/>
                      </a:cxn>
                      <a:cxn ang="0">
                        <a:pos x="134" y="299"/>
                      </a:cxn>
                      <a:cxn ang="0">
                        <a:pos x="148" y="291"/>
                      </a:cxn>
                      <a:cxn ang="0">
                        <a:pos x="163" y="280"/>
                      </a:cxn>
                      <a:cxn ang="0">
                        <a:pos x="183" y="274"/>
                      </a:cxn>
                      <a:cxn ang="0">
                        <a:pos x="214" y="280"/>
                      </a:cxn>
                      <a:cxn ang="0">
                        <a:pos x="239" y="269"/>
                      </a:cxn>
                      <a:cxn ang="0">
                        <a:pos x="253" y="241"/>
                      </a:cxn>
                      <a:cxn ang="0">
                        <a:pos x="270" y="218"/>
                      </a:cxn>
                      <a:cxn ang="0">
                        <a:pos x="282" y="199"/>
                      </a:cxn>
                      <a:cxn ang="0">
                        <a:pos x="292" y="182"/>
                      </a:cxn>
                      <a:cxn ang="0">
                        <a:pos x="315" y="165"/>
                      </a:cxn>
                      <a:cxn ang="0">
                        <a:pos x="311" y="188"/>
                      </a:cxn>
                      <a:cxn ang="0">
                        <a:pos x="329" y="199"/>
                      </a:cxn>
                      <a:cxn ang="0">
                        <a:pos x="344" y="190"/>
                      </a:cxn>
                      <a:cxn ang="0">
                        <a:pos x="350" y="174"/>
                      </a:cxn>
                      <a:cxn ang="0">
                        <a:pos x="356" y="157"/>
                      </a:cxn>
                      <a:cxn ang="0">
                        <a:pos x="366" y="140"/>
                      </a:cxn>
                      <a:cxn ang="0">
                        <a:pos x="395" y="140"/>
                      </a:cxn>
                      <a:cxn ang="0">
                        <a:pos x="424" y="112"/>
                      </a:cxn>
                      <a:cxn ang="0">
                        <a:pos x="453" y="92"/>
                      </a:cxn>
                      <a:cxn ang="0">
                        <a:pos x="484" y="45"/>
                      </a:cxn>
                      <a:cxn ang="0">
                        <a:pos x="511" y="22"/>
                      </a:cxn>
                      <a:cxn ang="0">
                        <a:pos x="502" y="0"/>
                      </a:cxn>
                      <a:cxn ang="0">
                        <a:pos x="455" y="14"/>
                      </a:cxn>
                      <a:cxn ang="0">
                        <a:pos x="424" y="28"/>
                      </a:cxn>
                      <a:cxn ang="0">
                        <a:pos x="391" y="36"/>
                      </a:cxn>
                      <a:cxn ang="0">
                        <a:pos x="350" y="59"/>
                      </a:cxn>
                      <a:cxn ang="0">
                        <a:pos x="315" y="73"/>
                      </a:cxn>
                      <a:cxn ang="0">
                        <a:pos x="278" y="92"/>
                      </a:cxn>
                      <a:cxn ang="0">
                        <a:pos x="253" y="120"/>
                      </a:cxn>
                      <a:cxn ang="0">
                        <a:pos x="231" y="140"/>
                      </a:cxn>
                      <a:cxn ang="0">
                        <a:pos x="189" y="174"/>
                      </a:cxn>
                      <a:cxn ang="0">
                        <a:pos x="146" y="215"/>
                      </a:cxn>
                      <a:cxn ang="0">
                        <a:pos x="109" y="246"/>
                      </a:cxn>
                      <a:cxn ang="0">
                        <a:pos x="80" y="288"/>
                      </a:cxn>
                      <a:cxn ang="0">
                        <a:pos x="49" y="316"/>
                      </a:cxn>
                      <a:cxn ang="0">
                        <a:pos x="0" y="389"/>
                      </a:cxn>
                    </a:cxnLst>
                    <a:rect l="0" t="0" r="r" b="b"/>
                    <a:pathLst>
                      <a:path w="526" h="390">
                        <a:moveTo>
                          <a:pt x="0" y="389"/>
                        </a:moveTo>
                        <a:lnTo>
                          <a:pt x="33" y="381"/>
                        </a:lnTo>
                        <a:lnTo>
                          <a:pt x="45" y="364"/>
                        </a:lnTo>
                        <a:lnTo>
                          <a:pt x="53" y="353"/>
                        </a:lnTo>
                        <a:lnTo>
                          <a:pt x="56" y="344"/>
                        </a:lnTo>
                        <a:lnTo>
                          <a:pt x="64" y="344"/>
                        </a:lnTo>
                        <a:lnTo>
                          <a:pt x="72" y="336"/>
                        </a:lnTo>
                        <a:lnTo>
                          <a:pt x="82" y="336"/>
                        </a:lnTo>
                        <a:lnTo>
                          <a:pt x="88" y="336"/>
                        </a:lnTo>
                        <a:lnTo>
                          <a:pt x="95" y="336"/>
                        </a:lnTo>
                        <a:lnTo>
                          <a:pt x="99" y="336"/>
                        </a:lnTo>
                        <a:lnTo>
                          <a:pt x="107" y="325"/>
                        </a:lnTo>
                        <a:lnTo>
                          <a:pt x="111" y="316"/>
                        </a:lnTo>
                        <a:lnTo>
                          <a:pt x="121" y="308"/>
                        </a:lnTo>
                        <a:lnTo>
                          <a:pt x="128" y="305"/>
                        </a:lnTo>
                        <a:lnTo>
                          <a:pt x="134" y="299"/>
                        </a:lnTo>
                        <a:lnTo>
                          <a:pt x="142" y="297"/>
                        </a:lnTo>
                        <a:lnTo>
                          <a:pt x="148" y="291"/>
                        </a:lnTo>
                        <a:lnTo>
                          <a:pt x="156" y="285"/>
                        </a:lnTo>
                        <a:lnTo>
                          <a:pt x="163" y="280"/>
                        </a:lnTo>
                        <a:lnTo>
                          <a:pt x="173" y="271"/>
                        </a:lnTo>
                        <a:lnTo>
                          <a:pt x="183" y="274"/>
                        </a:lnTo>
                        <a:lnTo>
                          <a:pt x="198" y="280"/>
                        </a:lnTo>
                        <a:lnTo>
                          <a:pt x="214" y="280"/>
                        </a:lnTo>
                        <a:lnTo>
                          <a:pt x="231" y="271"/>
                        </a:lnTo>
                        <a:lnTo>
                          <a:pt x="239" y="269"/>
                        </a:lnTo>
                        <a:lnTo>
                          <a:pt x="245" y="252"/>
                        </a:lnTo>
                        <a:lnTo>
                          <a:pt x="253" y="241"/>
                        </a:lnTo>
                        <a:lnTo>
                          <a:pt x="266" y="227"/>
                        </a:lnTo>
                        <a:lnTo>
                          <a:pt x="270" y="218"/>
                        </a:lnTo>
                        <a:lnTo>
                          <a:pt x="270" y="207"/>
                        </a:lnTo>
                        <a:lnTo>
                          <a:pt x="282" y="199"/>
                        </a:lnTo>
                        <a:lnTo>
                          <a:pt x="288" y="190"/>
                        </a:lnTo>
                        <a:lnTo>
                          <a:pt x="292" y="182"/>
                        </a:lnTo>
                        <a:lnTo>
                          <a:pt x="296" y="182"/>
                        </a:lnTo>
                        <a:lnTo>
                          <a:pt x="315" y="165"/>
                        </a:lnTo>
                        <a:lnTo>
                          <a:pt x="315" y="182"/>
                        </a:lnTo>
                        <a:lnTo>
                          <a:pt x="311" y="188"/>
                        </a:lnTo>
                        <a:lnTo>
                          <a:pt x="315" y="196"/>
                        </a:lnTo>
                        <a:lnTo>
                          <a:pt x="329" y="199"/>
                        </a:lnTo>
                        <a:lnTo>
                          <a:pt x="336" y="199"/>
                        </a:lnTo>
                        <a:lnTo>
                          <a:pt x="344" y="190"/>
                        </a:lnTo>
                        <a:lnTo>
                          <a:pt x="350" y="182"/>
                        </a:lnTo>
                        <a:lnTo>
                          <a:pt x="350" y="174"/>
                        </a:lnTo>
                        <a:lnTo>
                          <a:pt x="356" y="165"/>
                        </a:lnTo>
                        <a:lnTo>
                          <a:pt x="356" y="157"/>
                        </a:lnTo>
                        <a:lnTo>
                          <a:pt x="362" y="146"/>
                        </a:lnTo>
                        <a:lnTo>
                          <a:pt x="366" y="140"/>
                        </a:lnTo>
                        <a:lnTo>
                          <a:pt x="375" y="140"/>
                        </a:lnTo>
                        <a:lnTo>
                          <a:pt x="395" y="140"/>
                        </a:lnTo>
                        <a:lnTo>
                          <a:pt x="410" y="129"/>
                        </a:lnTo>
                        <a:lnTo>
                          <a:pt x="424" y="112"/>
                        </a:lnTo>
                        <a:lnTo>
                          <a:pt x="439" y="106"/>
                        </a:lnTo>
                        <a:lnTo>
                          <a:pt x="453" y="92"/>
                        </a:lnTo>
                        <a:lnTo>
                          <a:pt x="463" y="70"/>
                        </a:lnTo>
                        <a:lnTo>
                          <a:pt x="484" y="45"/>
                        </a:lnTo>
                        <a:lnTo>
                          <a:pt x="498" y="34"/>
                        </a:lnTo>
                        <a:lnTo>
                          <a:pt x="511" y="22"/>
                        </a:lnTo>
                        <a:lnTo>
                          <a:pt x="525" y="8"/>
                        </a:lnTo>
                        <a:lnTo>
                          <a:pt x="502" y="0"/>
                        </a:lnTo>
                        <a:lnTo>
                          <a:pt x="478" y="0"/>
                        </a:lnTo>
                        <a:lnTo>
                          <a:pt x="455" y="14"/>
                        </a:lnTo>
                        <a:lnTo>
                          <a:pt x="443" y="22"/>
                        </a:lnTo>
                        <a:lnTo>
                          <a:pt x="424" y="28"/>
                        </a:lnTo>
                        <a:lnTo>
                          <a:pt x="403" y="31"/>
                        </a:lnTo>
                        <a:lnTo>
                          <a:pt x="391" y="36"/>
                        </a:lnTo>
                        <a:lnTo>
                          <a:pt x="366" y="50"/>
                        </a:lnTo>
                        <a:lnTo>
                          <a:pt x="350" y="59"/>
                        </a:lnTo>
                        <a:lnTo>
                          <a:pt x="334" y="67"/>
                        </a:lnTo>
                        <a:lnTo>
                          <a:pt x="315" y="73"/>
                        </a:lnTo>
                        <a:lnTo>
                          <a:pt x="296" y="81"/>
                        </a:lnTo>
                        <a:lnTo>
                          <a:pt x="278" y="92"/>
                        </a:lnTo>
                        <a:lnTo>
                          <a:pt x="264" y="106"/>
                        </a:lnTo>
                        <a:lnTo>
                          <a:pt x="253" y="120"/>
                        </a:lnTo>
                        <a:lnTo>
                          <a:pt x="241" y="132"/>
                        </a:lnTo>
                        <a:lnTo>
                          <a:pt x="231" y="140"/>
                        </a:lnTo>
                        <a:lnTo>
                          <a:pt x="210" y="157"/>
                        </a:lnTo>
                        <a:lnTo>
                          <a:pt x="189" y="174"/>
                        </a:lnTo>
                        <a:lnTo>
                          <a:pt x="163" y="190"/>
                        </a:lnTo>
                        <a:lnTo>
                          <a:pt x="146" y="215"/>
                        </a:lnTo>
                        <a:lnTo>
                          <a:pt x="126" y="235"/>
                        </a:lnTo>
                        <a:lnTo>
                          <a:pt x="109" y="246"/>
                        </a:lnTo>
                        <a:lnTo>
                          <a:pt x="91" y="271"/>
                        </a:lnTo>
                        <a:lnTo>
                          <a:pt x="80" y="288"/>
                        </a:lnTo>
                        <a:lnTo>
                          <a:pt x="64" y="305"/>
                        </a:lnTo>
                        <a:lnTo>
                          <a:pt x="49" y="316"/>
                        </a:lnTo>
                        <a:lnTo>
                          <a:pt x="33" y="327"/>
                        </a:lnTo>
                        <a:lnTo>
                          <a:pt x="0" y="389"/>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grpSp>
            <p:sp>
              <p:nvSpPr>
                <p:cNvPr id="77855" name="Freeform 1055"/>
                <p:cNvSpPr>
                  <a:spLocks/>
                </p:cNvSpPr>
                <p:nvPr/>
              </p:nvSpPr>
              <p:spPr bwMode="auto">
                <a:xfrm>
                  <a:off x="3324" y="2815"/>
                  <a:ext cx="158" cy="378"/>
                </a:xfrm>
                <a:custGeom>
                  <a:avLst/>
                  <a:gdLst/>
                  <a:ahLst/>
                  <a:cxnLst>
                    <a:cxn ang="0">
                      <a:pos x="29" y="117"/>
                    </a:cxn>
                    <a:cxn ang="0">
                      <a:pos x="26" y="193"/>
                    </a:cxn>
                    <a:cxn ang="0">
                      <a:pos x="12" y="240"/>
                    </a:cxn>
                    <a:cxn ang="0">
                      <a:pos x="0" y="285"/>
                    </a:cxn>
                    <a:cxn ang="0">
                      <a:pos x="0" y="318"/>
                    </a:cxn>
                    <a:cxn ang="0">
                      <a:pos x="4" y="346"/>
                    </a:cxn>
                    <a:cxn ang="0">
                      <a:pos x="18" y="371"/>
                    </a:cxn>
                    <a:cxn ang="0">
                      <a:pos x="29" y="374"/>
                    </a:cxn>
                    <a:cxn ang="0">
                      <a:pos x="39" y="374"/>
                    </a:cxn>
                    <a:cxn ang="0">
                      <a:pos x="51" y="377"/>
                    </a:cxn>
                    <a:cxn ang="0">
                      <a:pos x="57" y="357"/>
                    </a:cxn>
                    <a:cxn ang="0">
                      <a:pos x="63" y="307"/>
                    </a:cxn>
                    <a:cxn ang="0">
                      <a:pos x="80" y="274"/>
                    </a:cxn>
                    <a:cxn ang="0">
                      <a:pos x="84" y="223"/>
                    </a:cxn>
                    <a:cxn ang="0">
                      <a:pos x="92" y="204"/>
                    </a:cxn>
                    <a:cxn ang="0">
                      <a:pos x="100" y="190"/>
                    </a:cxn>
                    <a:cxn ang="0">
                      <a:pos x="106" y="154"/>
                    </a:cxn>
                    <a:cxn ang="0">
                      <a:pos x="118" y="131"/>
                    </a:cxn>
                    <a:cxn ang="0">
                      <a:pos x="126" y="114"/>
                    </a:cxn>
                    <a:cxn ang="0">
                      <a:pos x="133" y="101"/>
                    </a:cxn>
                    <a:cxn ang="0">
                      <a:pos x="133" y="92"/>
                    </a:cxn>
                    <a:cxn ang="0">
                      <a:pos x="151" y="73"/>
                    </a:cxn>
                    <a:cxn ang="0">
                      <a:pos x="153" y="42"/>
                    </a:cxn>
                    <a:cxn ang="0">
                      <a:pos x="157" y="22"/>
                    </a:cxn>
                    <a:cxn ang="0">
                      <a:pos x="141" y="14"/>
                    </a:cxn>
                    <a:cxn ang="0">
                      <a:pos x="131" y="0"/>
                    </a:cxn>
                    <a:cxn ang="0">
                      <a:pos x="118" y="14"/>
                    </a:cxn>
                    <a:cxn ang="0">
                      <a:pos x="106" y="47"/>
                    </a:cxn>
                    <a:cxn ang="0">
                      <a:pos x="92" y="70"/>
                    </a:cxn>
                    <a:cxn ang="0">
                      <a:pos x="80" y="89"/>
                    </a:cxn>
                    <a:cxn ang="0">
                      <a:pos x="75" y="89"/>
                    </a:cxn>
                    <a:cxn ang="0">
                      <a:pos x="63" y="101"/>
                    </a:cxn>
                    <a:cxn ang="0">
                      <a:pos x="57" y="112"/>
                    </a:cxn>
                    <a:cxn ang="0">
                      <a:pos x="29" y="117"/>
                    </a:cxn>
                  </a:cxnLst>
                  <a:rect l="0" t="0" r="r" b="b"/>
                  <a:pathLst>
                    <a:path w="158" h="378">
                      <a:moveTo>
                        <a:pt x="29" y="117"/>
                      </a:moveTo>
                      <a:lnTo>
                        <a:pt x="26" y="193"/>
                      </a:lnTo>
                      <a:lnTo>
                        <a:pt x="12" y="240"/>
                      </a:lnTo>
                      <a:lnTo>
                        <a:pt x="0" y="285"/>
                      </a:lnTo>
                      <a:lnTo>
                        <a:pt x="0" y="318"/>
                      </a:lnTo>
                      <a:lnTo>
                        <a:pt x="4" y="346"/>
                      </a:lnTo>
                      <a:lnTo>
                        <a:pt x="18" y="371"/>
                      </a:lnTo>
                      <a:lnTo>
                        <a:pt x="29" y="374"/>
                      </a:lnTo>
                      <a:lnTo>
                        <a:pt x="39" y="374"/>
                      </a:lnTo>
                      <a:lnTo>
                        <a:pt x="51" y="377"/>
                      </a:lnTo>
                      <a:lnTo>
                        <a:pt x="57" y="357"/>
                      </a:lnTo>
                      <a:lnTo>
                        <a:pt x="63" y="307"/>
                      </a:lnTo>
                      <a:lnTo>
                        <a:pt x="80" y="274"/>
                      </a:lnTo>
                      <a:lnTo>
                        <a:pt x="84" y="223"/>
                      </a:lnTo>
                      <a:lnTo>
                        <a:pt x="92" y="204"/>
                      </a:lnTo>
                      <a:lnTo>
                        <a:pt x="100" y="190"/>
                      </a:lnTo>
                      <a:lnTo>
                        <a:pt x="106" y="154"/>
                      </a:lnTo>
                      <a:lnTo>
                        <a:pt x="118" y="131"/>
                      </a:lnTo>
                      <a:lnTo>
                        <a:pt x="126" y="114"/>
                      </a:lnTo>
                      <a:lnTo>
                        <a:pt x="133" y="101"/>
                      </a:lnTo>
                      <a:lnTo>
                        <a:pt x="133" y="92"/>
                      </a:lnTo>
                      <a:lnTo>
                        <a:pt x="151" y="73"/>
                      </a:lnTo>
                      <a:lnTo>
                        <a:pt x="153" y="42"/>
                      </a:lnTo>
                      <a:lnTo>
                        <a:pt x="157" y="22"/>
                      </a:lnTo>
                      <a:lnTo>
                        <a:pt x="141" y="14"/>
                      </a:lnTo>
                      <a:lnTo>
                        <a:pt x="131" y="0"/>
                      </a:lnTo>
                      <a:lnTo>
                        <a:pt x="118" y="14"/>
                      </a:lnTo>
                      <a:lnTo>
                        <a:pt x="106" y="47"/>
                      </a:lnTo>
                      <a:lnTo>
                        <a:pt x="92" y="70"/>
                      </a:lnTo>
                      <a:lnTo>
                        <a:pt x="80" y="89"/>
                      </a:lnTo>
                      <a:lnTo>
                        <a:pt x="75" y="89"/>
                      </a:lnTo>
                      <a:lnTo>
                        <a:pt x="63" y="101"/>
                      </a:lnTo>
                      <a:lnTo>
                        <a:pt x="57" y="112"/>
                      </a:lnTo>
                      <a:lnTo>
                        <a:pt x="29" y="117"/>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56" name="Freeform 1056"/>
                <p:cNvSpPr>
                  <a:spLocks/>
                </p:cNvSpPr>
                <p:nvPr/>
              </p:nvSpPr>
              <p:spPr bwMode="auto">
                <a:xfrm>
                  <a:off x="2575" y="655"/>
                  <a:ext cx="2126" cy="1789"/>
                </a:xfrm>
                <a:custGeom>
                  <a:avLst/>
                  <a:gdLst/>
                  <a:ahLst/>
                  <a:cxnLst>
                    <a:cxn ang="0">
                      <a:pos x="124" y="750"/>
                    </a:cxn>
                    <a:cxn ang="0">
                      <a:pos x="142" y="619"/>
                    </a:cxn>
                    <a:cxn ang="0">
                      <a:pos x="214" y="544"/>
                    </a:cxn>
                    <a:cxn ang="0">
                      <a:pos x="296" y="508"/>
                    </a:cxn>
                    <a:cxn ang="0">
                      <a:pos x="319" y="432"/>
                    </a:cxn>
                    <a:cxn ang="0">
                      <a:pos x="424" y="365"/>
                    </a:cxn>
                    <a:cxn ang="0">
                      <a:pos x="492" y="271"/>
                    </a:cxn>
                    <a:cxn ang="0">
                      <a:pos x="461" y="223"/>
                    </a:cxn>
                    <a:cxn ang="0">
                      <a:pos x="467" y="179"/>
                    </a:cxn>
                    <a:cxn ang="0">
                      <a:pos x="399" y="243"/>
                    </a:cxn>
                    <a:cxn ang="0">
                      <a:pos x="377" y="371"/>
                    </a:cxn>
                    <a:cxn ang="0">
                      <a:pos x="331" y="410"/>
                    </a:cxn>
                    <a:cxn ang="0">
                      <a:pos x="307" y="343"/>
                    </a:cxn>
                    <a:cxn ang="0">
                      <a:pos x="243" y="374"/>
                    </a:cxn>
                    <a:cxn ang="0">
                      <a:pos x="226" y="324"/>
                    </a:cxn>
                    <a:cxn ang="0">
                      <a:pos x="227" y="273"/>
                    </a:cxn>
                    <a:cxn ang="0">
                      <a:pos x="296" y="240"/>
                    </a:cxn>
                    <a:cxn ang="0">
                      <a:pos x="340" y="153"/>
                    </a:cxn>
                    <a:cxn ang="0">
                      <a:pos x="412" y="53"/>
                    </a:cxn>
                    <a:cxn ang="0">
                      <a:pos x="511" y="25"/>
                    </a:cxn>
                    <a:cxn ang="0">
                      <a:pos x="642" y="103"/>
                    </a:cxn>
                    <a:cxn ang="0">
                      <a:pos x="595" y="223"/>
                    </a:cxn>
                    <a:cxn ang="0">
                      <a:pos x="642" y="285"/>
                    </a:cxn>
                    <a:cxn ang="0">
                      <a:pos x="682" y="215"/>
                    </a:cxn>
                    <a:cxn ang="0">
                      <a:pos x="859" y="187"/>
                    </a:cxn>
                    <a:cxn ang="0">
                      <a:pos x="1073" y="33"/>
                    </a:cxn>
                    <a:cxn ang="0">
                      <a:pos x="1406" y="103"/>
                    </a:cxn>
                    <a:cxn ang="0">
                      <a:pos x="2004" y="226"/>
                    </a:cxn>
                    <a:cxn ang="0">
                      <a:pos x="2057" y="298"/>
                    </a:cxn>
                    <a:cxn ang="0">
                      <a:pos x="2076" y="541"/>
                    </a:cxn>
                    <a:cxn ang="0">
                      <a:pos x="1901" y="346"/>
                    </a:cxn>
                    <a:cxn ang="0">
                      <a:pos x="1763" y="435"/>
                    </a:cxn>
                    <a:cxn ang="0">
                      <a:pos x="1954" y="775"/>
                    </a:cxn>
                    <a:cxn ang="0">
                      <a:pos x="1876" y="920"/>
                    </a:cxn>
                    <a:cxn ang="0">
                      <a:pos x="2003" y="1252"/>
                    </a:cxn>
                    <a:cxn ang="0">
                      <a:pos x="1874" y="1425"/>
                    </a:cxn>
                    <a:cxn ang="0">
                      <a:pos x="1841" y="1559"/>
                    </a:cxn>
                    <a:cxn ang="0">
                      <a:pos x="1833" y="1690"/>
                    </a:cxn>
                    <a:cxn ang="0">
                      <a:pos x="1789" y="1685"/>
                    </a:cxn>
                    <a:cxn ang="0">
                      <a:pos x="1658" y="1411"/>
                    </a:cxn>
                    <a:cxn ang="0">
                      <a:pos x="1472" y="1403"/>
                    </a:cxn>
                    <a:cxn ang="0">
                      <a:pos x="1359" y="1562"/>
                    </a:cxn>
                    <a:cxn ang="0">
                      <a:pos x="1128" y="1213"/>
                    </a:cxn>
                    <a:cxn ang="0">
                      <a:pos x="822" y="1091"/>
                    </a:cxn>
                    <a:cxn ang="0">
                      <a:pos x="1054" y="1308"/>
                    </a:cxn>
                    <a:cxn ang="0">
                      <a:pos x="784" y="1503"/>
                    </a:cxn>
                    <a:cxn ang="0">
                      <a:pos x="714" y="1319"/>
                    </a:cxn>
                    <a:cxn ang="0">
                      <a:pos x="601" y="1105"/>
                    </a:cxn>
                    <a:cxn ang="0">
                      <a:pos x="537" y="946"/>
                    </a:cxn>
                    <a:cxn ang="0">
                      <a:pos x="505" y="873"/>
                    </a:cxn>
                    <a:cxn ang="0">
                      <a:pos x="465" y="831"/>
                    </a:cxn>
                    <a:cxn ang="0">
                      <a:pos x="449" y="909"/>
                    </a:cxn>
                    <a:cxn ang="0">
                      <a:pos x="393" y="787"/>
                    </a:cxn>
                    <a:cxn ang="0">
                      <a:pos x="329" y="742"/>
                    </a:cxn>
                    <a:cxn ang="0">
                      <a:pos x="397" y="848"/>
                    </a:cxn>
                    <a:cxn ang="0">
                      <a:pos x="367" y="873"/>
                    </a:cxn>
                    <a:cxn ang="0">
                      <a:pos x="313" y="803"/>
                    </a:cxn>
                    <a:cxn ang="0">
                      <a:pos x="251" y="753"/>
                    </a:cxn>
                    <a:cxn ang="0">
                      <a:pos x="169" y="817"/>
                    </a:cxn>
                    <a:cxn ang="0">
                      <a:pos x="152" y="890"/>
                    </a:cxn>
                    <a:cxn ang="0">
                      <a:pos x="95" y="943"/>
                    </a:cxn>
                    <a:cxn ang="0">
                      <a:pos x="12" y="909"/>
                    </a:cxn>
                  </a:cxnLst>
                  <a:rect l="0" t="0" r="r" b="b"/>
                  <a:pathLst>
                    <a:path w="2126" h="1789">
                      <a:moveTo>
                        <a:pt x="0" y="803"/>
                      </a:moveTo>
                      <a:lnTo>
                        <a:pt x="19" y="778"/>
                      </a:lnTo>
                      <a:lnTo>
                        <a:pt x="31" y="759"/>
                      </a:lnTo>
                      <a:lnTo>
                        <a:pt x="56" y="759"/>
                      </a:lnTo>
                      <a:lnTo>
                        <a:pt x="84" y="764"/>
                      </a:lnTo>
                      <a:lnTo>
                        <a:pt x="103" y="753"/>
                      </a:lnTo>
                      <a:lnTo>
                        <a:pt x="124" y="750"/>
                      </a:lnTo>
                      <a:lnTo>
                        <a:pt x="126" y="717"/>
                      </a:lnTo>
                      <a:lnTo>
                        <a:pt x="138" y="695"/>
                      </a:lnTo>
                      <a:lnTo>
                        <a:pt x="109" y="669"/>
                      </a:lnTo>
                      <a:lnTo>
                        <a:pt x="105" y="650"/>
                      </a:lnTo>
                      <a:lnTo>
                        <a:pt x="107" y="622"/>
                      </a:lnTo>
                      <a:lnTo>
                        <a:pt x="128" y="622"/>
                      </a:lnTo>
                      <a:lnTo>
                        <a:pt x="142" y="619"/>
                      </a:lnTo>
                      <a:lnTo>
                        <a:pt x="144" y="622"/>
                      </a:lnTo>
                      <a:lnTo>
                        <a:pt x="159" y="605"/>
                      </a:lnTo>
                      <a:lnTo>
                        <a:pt x="175" y="597"/>
                      </a:lnTo>
                      <a:lnTo>
                        <a:pt x="181" y="597"/>
                      </a:lnTo>
                      <a:lnTo>
                        <a:pt x="191" y="580"/>
                      </a:lnTo>
                      <a:lnTo>
                        <a:pt x="202" y="575"/>
                      </a:lnTo>
                      <a:lnTo>
                        <a:pt x="214" y="544"/>
                      </a:lnTo>
                      <a:lnTo>
                        <a:pt x="222" y="552"/>
                      </a:lnTo>
                      <a:lnTo>
                        <a:pt x="237" y="533"/>
                      </a:lnTo>
                      <a:lnTo>
                        <a:pt x="239" y="533"/>
                      </a:lnTo>
                      <a:lnTo>
                        <a:pt x="259" y="510"/>
                      </a:lnTo>
                      <a:lnTo>
                        <a:pt x="270" y="508"/>
                      </a:lnTo>
                      <a:lnTo>
                        <a:pt x="286" y="508"/>
                      </a:lnTo>
                      <a:lnTo>
                        <a:pt x="296" y="508"/>
                      </a:lnTo>
                      <a:lnTo>
                        <a:pt x="288" y="480"/>
                      </a:lnTo>
                      <a:lnTo>
                        <a:pt x="284" y="457"/>
                      </a:lnTo>
                      <a:lnTo>
                        <a:pt x="280" y="410"/>
                      </a:lnTo>
                      <a:lnTo>
                        <a:pt x="303" y="407"/>
                      </a:lnTo>
                      <a:lnTo>
                        <a:pt x="315" y="399"/>
                      </a:lnTo>
                      <a:lnTo>
                        <a:pt x="309" y="418"/>
                      </a:lnTo>
                      <a:lnTo>
                        <a:pt x="319" y="432"/>
                      </a:lnTo>
                      <a:lnTo>
                        <a:pt x="329" y="449"/>
                      </a:lnTo>
                      <a:lnTo>
                        <a:pt x="334" y="460"/>
                      </a:lnTo>
                      <a:lnTo>
                        <a:pt x="362" y="457"/>
                      </a:lnTo>
                      <a:lnTo>
                        <a:pt x="385" y="416"/>
                      </a:lnTo>
                      <a:lnTo>
                        <a:pt x="402" y="396"/>
                      </a:lnTo>
                      <a:lnTo>
                        <a:pt x="412" y="382"/>
                      </a:lnTo>
                      <a:lnTo>
                        <a:pt x="424" y="365"/>
                      </a:lnTo>
                      <a:lnTo>
                        <a:pt x="435" y="343"/>
                      </a:lnTo>
                      <a:lnTo>
                        <a:pt x="445" y="351"/>
                      </a:lnTo>
                      <a:lnTo>
                        <a:pt x="445" y="338"/>
                      </a:lnTo>
                      <a:lnTo>
                        <a:pt x="451" y="329"/>
                      </a:lnTo>
                      <a:lnTo>
                        <a:pt x="469" y="335"/>
                      </a:lnTo>
                      <a:lnTo>
                        <a:pt x="498" y="371"/>
                      </a:lnTo>
                      <a:lnTo>
                        <a:pt x="492" y="271"/>
                      </a:lnTo>
                      <a:lnTo>
                        <a:pt x="467" y="315"/>
                      </a:lnTo>
                      <a:lnTo>
                        <a:pt x="447" y="312"/>
                      </a:lnTo>
                      <a:lnTo>
                        <a:pt x="441" y="285"/>
                      </a:lnTo>
                      <a:lnTo>
                        <a:pt x="441" y="271"/>
                      </a:lnTo>
                      <a:lnTo>
                        <a:pt x="435" y="262"/>
                      </a:lnTo>
                      <a:lnTo>
                        <a:pt x="451" y="240"/>
                      </a:lnTo>
                      <a:lnTo>
                        <a:pt x="461" y="223"/>
                      </a:lnTo>
                      <a:lnTo>
                        <a:pt x="470" y="218"/>
                      </a:lnTo>
                      <a:lnTo>
                        <a:pt x="478" y="215"/>
                      </a:lnTo>
                      <a:lnTo>
                        <a:pt x="484" y="201"/>
                      </a:lnTo>
                      <a:lnTo>
                        <a:pt x="492" y="198"/>
                      </a:lnTo>
                      <a:lnTo>
                        <a:pt x="502" y="198"/>
                      </a:lnTo>
                      <a:lnTo>
                        <a:pt x="484" y="173"/>
                      </a:lnTo>
                      <a:lnTo>
                        <a:pt x="467" y="179"/>
                      </a:lnTo>
                      <a:lnTo>
                        <a:pt x="455" y="179"/>
                      </a:lnTo>
                      <a:lnTo>
                        <a:pt x="445" y="170"/>
                      </a:lnTo>
                      <a:lnTo>
                        <a:pt x="445" y="187"/>
                      </a:lnTo>
                      <a:lnTo>
                        <a:pt x="435" y="204"/>
                      </a:lnTo>
                      <a:lnTo>
                        <a:pt x="422" y="232"/>
                      </a:lnTo>
                      <a:lnTo>
                        <a:pt x="408" y="243"/>
                      </a:lnTo>
                      <a:lnTo>
                        <a:pt x="399" y="243"/>
                      </a:lnTo>
                      <a:lnTo>
                        <a:pt x="395" y="262"/>
                      </a:lnTo>
                      <a:lnTo>
                        <a:pt x="395" y="271"/>
                      </a:lnTo>
                      <a:lnTo>
                        <a:pt x="387" y="279"/>
                      </a:lnTo>
                      <a:lnTo>
                        <a:pt x="397" y="312"/>
                      </a:lnTo>
                      <a:lnTo>
                        <a:pt x="402" y="329"/>
                      </a:lnTo>
                      <a:lnTo>
                        <a:pt x="391" y="354"/>
                      </a:lnTo>
                      <a:lnTo>
                        <a:pt x="377" y="371"/>
                      </a:lnTo>
                      <a:lnTo>
                        <a:pt x="373" y="396"/>
                      </a:lnTo>
                      <a:lnTo>
                        <a:pt x="366" y="416"/>
                      </a:lnTo>
                      <a:lnTo>
                        <a:pt x="358" y="416"/>
                      </a:lnTo>
                      <a:lnTo>
                        <a:pt x="346" y="418"/>
                      </a:lnTo>
                      <a:lnTo>
                        <a:pt x="334" y="427"/>
                      </a:lnTo>
                      <a:lnTo>
                        <a:pt x="331" y="424"/>
                      </a:lnTo>
                      <a:lnTo>
                        <a:pt x="331" y="410"/>
                      </a:lnTo>
                      <a:lnTo>
                        <a:pt x="329" y="388"/>
                      </a:lnTo>
                      <a:lnTo>
                        <a:pt x="319" y="388"/>
                      </a:lnTo>
                      <a:lnTo>
                        <a:pt x="313" y="374"/>
                      </a:lnTo>
                      <a:lnTo>
                        <a:pt x="315" y="354"/>
                      </a:lnTo>
                      <a:lnTo>
                        <a:pt x="317" y="343"/>
                      </a:lnTo>
                      <a:lnTo>
                        <a:pt x="315" y="338"/>
                      </a:lnTo>
                      <a:lnTo>
                        <a:pt x="307" y="343"/>
                      </a:lnTo>
                      <a:lnTo>
                        <a:pt x="303" y="343"/>
                      </a:lnTo>
                      <a:lnTo>
                        <a:pt x="297" y="340"/>
                      </a:lnTo>
                      <a:lnTo>
                        <a:pt x="294" y="338"/>
                      </a:lnTo>
                      <a:lnTo>
                        <a:pt x="284" y="349"/>
                      </a:lnTo>
                      <a:lnTo>
                        <a:pt x="274" y="363"/>
                      </a:lnTo>
                      <a:lnTo>
                        <a:pt x="264" y="377"/>
                      </a:lnTo>
                      <a:lnTo>
                        <a:pt x="243" y="374"/>
                      </a:lnTo>
                      <a:lnTo>
                        <a:pt x="229" y="371"/>
                      </a:lnTo>
                      <a:lnTo>
                        <a:pt x="220" y="357"/>
                      </a:lnTo>
                      <a:lnTo>
                        <a:pt x="220" y="349"/>
                      </a:lnTo>
                      <a:lnTo>
                        <a:pt x="226" y="338"/>
                      </a:lnTo>
                      <a:lnTo>
                        <a:pt x="233" y="329"/>
                      </a:lnTo>
                      <a:lnTo>
                        <a:pt x="239" y="318"/>
                      </a:lnTo>
                      <a:lnTo>
                        <a:pt x="226" y="324"/>
                      </a:lnTo>
                      <a:lnTo>
                        <a:pt x="220" y="310"/>
                      </a:lnTo>
                      <a:lnTo>
                        <a:pt x="220" y="301"/>
                      </a:lnTo>
                      <a:lnTo>
                        <a:pt x="239" y="298"/>
                      </a:lnTo>
                      <a:lnTo>
                        <a:pt x="257" y="296"/>
                      </a:lnTo>
                      <a:lnTo>
                        <a:pt x="245" y="287"/>
                      </a:lnTo>
                      <a:lnTo>
                        <a:pt x="227" y="290"/>
                      </a:lnTo>
                      <a:lnTo>
                        <a:pt x="227" y="273"/>
                      </a:lnTo>
                      <a:lnTo>
                        <a:pt x="235" y="262"/>
                      </a:lnTo>
                      <a:lnTo>
                        <a:pt x="253" y="251"/>
                      </a:lnTo>
                      <a:lnTo>
                        <a:pt x="259" y="240"/>
                      </a:lnTo>
                      <a:lnTo>
                        <a:pt x="264" y="234"/>
                      </a:lnTo>
                      <a:lnTo>
                        <a:pt x="278" y="232"/>
                      </a:lnTo>
                      <a:lnTo>
                        <a:pt x="290" y="234"/>
                      </a:lnTo>
                      <a:lnTo>
                        <a:pt x="296" y="240"/>
                      </a:lnTo>
                      <a:lnTo>
                        <a:pt x="305" y="232"/>
                      </a:lnTo>
                      <a:lnTo>
                        <a:pt x="296" y="229"/>
                      </a:lnTo>
                      <a:lnTo>
                        <a:pt x="296" y="206"/>
                      </a:lnTo>
                      <a:lnTo>
                        <a:pt x="321" y="181"/>
                      </a:lnTo>
                      <a:lnTo>
                        <a:pt x="334" y="165"/>
                      </a:lnTo>
                      <a:lnTo>
                        <a:pt x="342" y="162"/>
                      </a:lnTo>
                      <a:lnTo>
                        <a:pt x="340" y="153"/>
                      </a:lnTo>
                      <a:lnTo>
                        <a:pt x="352" y="137"/>
                      </a:lnTo>
                      <a:lnTo>
                        <a:pt x="366" y="112"/>
                      </a:lnTo>
                      <a:lnTo>
                        <a:pt x="381" y="100"/>
                      </a:lnTo>
                      <a:lnTo>
                        <a:pt x="369" y="89"/>
                      </a:lnTo>
                      <a:lnTo>
                        <a:pt x="401" y="64"/>
                      </a:lnTo>
                      <a:lnTo>
                        <a:pt x="414" y="67"/>
                      </a:lnTo>
                      <a:lnTo>
                        <a:pt x="412" y="53"/>
                      </a:lnTo>
                      <a:lnTo>
                        <a:pt x="439" y="50"/>
                      </a:lnTo>
                      <a:lnTo>
                        <a:pt x="490" y="6"/>
                      </a:lnTo>
                      <a:lnTo>
                        <a:pt x="498" y="0"/>
                      </a:lnTo>
                      <a:lnTo>
                        <a:pt x="488" y="33"/>
                      </a:lnTo>
                      <a:lnTo>
                        <a:pt x="500" y="17"/>
                      </a:lnTo>
                      <a:lnTo>
                        <a:pt x="513" y="11"/>
                      </a:lnTo>
                      <a:lnTo>
                        <a:pt x="511" y="25"/>
                      </a:lnTo>
                      <a:lnTo>
                        <a:pt x="550" y="8"/>
                      </a:lnTo>
                      <a:lnTo>
                        <a:pt x="568" y="22"/>
                      </a:lnTo>
                      <a:lnTo>
                        <a:pt x="542" y="36"/>
                      </a:lnTo>
                      <a:lnTo>
                        <a:pt x="552" y="53"/>
                      </a:lnTo>
                      <a:lnTo>
                        <a:pt x="589" y="50"/>
                      </a:lnTo>
                      <a:lnTo>
                        <a:pt x="645" y="75"/>
                      </a:lnTo>
                      <a:lnTo>
                        <a:pt x="642" y="103"/>
                      </a:lnTo>
                      <a:lnTo>
                        <a:pt x="618" y="128"/>
                      </a:lnTo>
                      <a:lnTo>
                        <a:pt x="583" y="142"/>
                      </a:lnTo>
                      <a:lnTo>
                        <a:pt x="577" y="170"/>
                      </a:lnTo>
                      <a:lnTo>
                        <a:pt x="579" y="198"/>
                      </a:lnTo>
                      <a:lnTo>
                        <a:pt x="589" y="204"/>
                      </a:lnTo>
                      <a:lnTo>
                        <a:pt x="591" y="218"/>
                      </a:lnTo>
                      <a:lnTo>
                        <a:pt x="595" y="223"/>
                      </a:lnTo>
                      <a:lnTo>
                        <a:pt x="603" y="229"/>
                      </a:lnTo>
                      <a:lnTo>
                        <a:pt x="605" y="245"/>
                      </a:lnTo>
                      <a:lnTo>
                        <a:pt x="616" y="265"/>
                      </a:lnTo>
                      <a:lnTo>
                        <a:pt x="616" y="273"/>
                      </a:lnTo>
                      <a:lnTo>
                        <a:pt x="628" y="273"/>
                      </a:lnTo>
                      <a:lnTo>
                        <a:pt x="632" y="279"/>
                      </a:lnTo>
                      <a:lnTo>
                        <a:pt x="642" y="285"/>
                      </a:lnTo>
                      <a:lnTo>
                        <a:pt x="647" y="276"/>
                      </a:lnTo>
                      <a:lnTo>
                        <a:pt x="653" y="262"/>
                      </a:lnTo>
                      <a:lnTo>
                        <a:pt x="657" y="254"/>
                      </a:lnTo>
                      <a:lnTo>
                        <a:pt x="667" y="259"/>
                      </a:lnTo>
                      <a:lnTo>
                        <a:pt x="679" y="240"/>
                      </a:lnTo>
                      <a:lnTo>
                        <a:pt x="679" y="226"/>
                      </a:lnTo>
                      <a:lnTo>
                        <a:pt x="682" y="215"/>
                      </a:lnTo>
                      <a:lnTo>
                        <a:pt x="684" y="206"/>
                      </a:lnTo>
                      <a:lnTo>
                        <a:pt x="708" y="198"/>
                      </a:lnTo>
                      <a:lnTo>
                        <a:pt x="727" y="190"/>
                      </a:lnTo>
                      <a:lnTo>
                        <a:pt x="752" y="179"/>
                      </a:lnTo>
                      <a:lnTo>
                        <a:pt x="782" y="187"/>
                      </a:lnTo>
                      <a:lnTo>
                        <a:pt x="811" y="187"/>
                      </a:lnTo>
                      <a:lnTo>
                        <a:pt x="859" y="187"/>
                      </a:lnTo>
                      <a:lnTo>
                        <a:pt x="867" y="120"/>
                      </a:lnTo>
                      <a:lnTo>
                        <a:pt x="894" y="123"/>
                      </a:lnTo>
                      <a:lnTo>
                        <a:pt x="914" y="173"/>
                      </a:lnTo>
                      <a:lnTo>
                        <a:pt x="918" y="131"/>
                      </a:lnTo>
                      <a:lnTo>
                        <a:pt x="1007" y="8"/>
                      </a:lnTo>
                      <a:lnTo>
                        <a:pt x="1042" y="8"/>
                      </a:lnTo>
                      <a:lnTo>
                        <a:pt x="1073" y="33"/>
                      </a:lnTo>
                      <a:lnTo>
                        <a:pt x="1114" y="31"/>
                      </a:lnTo>
                      <a:lnTo>
                        <a:pt x="1168" y="75"/>
                      </a:lnTo>
                      <a:lnTo>
                        <a:pt x="1231" y="100"/>
                      </a:lnTo>
                      <a:lnTo>
                        <a:pt x="1275" y="95"/>
                      </a:lnTo>
                      <a:lnTo>
                        <a:pt x="1334" y="123"/>
                      </a:lnTo>
                      <a:lnTo>
                        <a:pt x="1382" y="123"/>
                      </a:lnTo>
                      <a:lnTo>
                        <a:pt x="1406" y="103"/>
                      </a:lnTo>
                      <a:lnTo>
                        <a:pt x="1460" y="103"/>
                      </a:lnTo>
                      <a:lnTo>
                        <a:pt x="1489" y="126"/>
                      </a:lnTo>
                      <a:lnTo>
                        <a:pt x="1563" y="126"/>
                      </a:lnTo>
                      <a:lnTo>
                        <a:pt x="1625" y="162"/>
                      </a:lnTo>
                      <a:lnTo>
                        <a:pt x="1736" y="156"/>
                      </a:lnTo>
                      <a:lnTo>
                        <a:pt x="1917" y="173"/>
                      </a:lnTo>
                      <a:lnTo>
                        <a:pt x="2004" y="226"/>
                      </a:lnTo>
                      <a:lnTo>
                        <a:pt x="2078" y="259"/>
                      </a:lnTo>
                      <a:lnTo>
                        <a:pt x="2125" y="287"/>
                      </a:lnTo>
                      <a:lnTo>
                        <a:pt x="2111" y="296"/>
                      </a:lnTo>
                      <a:lnTo>
                        <a:pt x="2078" y="273"/>
                      </a:lnTo>
                      <a:lnTo>
                        <a:pt x="2003" y="265"/>
                      </a:lnTo>
                      <a:lnTo>
                        <a:pt x="2024" y="287"/>
                      </a:lnTo>
                      <a:lnTo>
                        <a:pt x="2057" y="298"/>
                      </a:lnTo>
                      <a:lnTo>
                        <a:pt x="2047" y="335"/>
                      </a:lnTo>
                      <a:lnTo>
                        <a:pt x="2012" y="357"/>
                      </a:lnTo>
                      <a:lnTo>
                        <a:pt x="2001" y="393"/>
                      </a:lnTo>
                      <a:lnTo>
                        <a:pt x="2047" y="427"/>
                      </a:lnTo>
                      <a:lnTo>
                        <a:pt x="2080" y="471"/>
                      </a:lnTo>
                      <a:lnTo>
                        <a:pt x="2098" y="536"/>
                      </a:lnTo>
                      <a:lnTo>
                        <a:pt x="2076" y="541"/>
                      </a:lnTo>
                      <a:lnTo>
                        <a:pt x="2030" y="522"/>
                      </a:lnTo>
                      <a:lnTo>
                        <a:pt x="1981" y="474"/>
                      </a:lnTo>
                      <a:lnTo>
                        <a:pt x="1962" y="449"/>
                      </a:lnTo>
                      <a:lnTo>
                        <a:pt x="1950" y="416"/>
                      </a:lnTo>
                      <a:lnTo>
                        <a:pt x="1938" y="365"/>
                      </a:lnTo>
                      <a:lnTo>
                        <a:pt x="1919" y="349"/>
                      </a:lnTo>
                      <a:lnTo>
                        <a:pt x="1901" y="346"/>
                      </a:lnTo>
                      <a:lnTo>
                        <a:pt x="1886" y="351"/>
                      </a:lnTo>
                      <a:lnTo>
                        <a:pt x="1903" y="391"/>
                      </a:lnTo>
                      <a:lnTo>
                        <a:pt x="1857" y="396"/>
                      </a:lnTo>
                      <a:lnTo>
                        <a:pt x="1835" y="377"/>
                      </a:lnTo>
                      <a:lnTo>
                        <a:pt x="1794" y="388"/>
                      </a:lnTo>
                      <a:lnTo>
                        <a:pt x="1763" y="418"/>
                      </a:lnTo>
                      <a:lnTo>
                        <a:pt x="1763" y="435"/>
                      </a:lnTo>
                      <a:lnTo>
                        <a:pt x="1775" y="463"/>
                      </a:lnTo>
                      <a:lnTo>
                        <a:pt x="1824" y="471"/>
                      </a:lnTo>
                      <a:lnTo>
                        <a:pt x="1863" y="505"/>
                      </a:lnTo>
                      <a:lnTo>
                        <a:pt x="1929" y="597"/>
                      </a:lnTo>
                      <a:lnTo>
                        <a:pt x="1956" y="658"/>
                      </a:lnTo>
                      <a:lnTo>
                        <a:pt x="1960" y="722"/>
                      </a:lnTo>
                      <a:lnTo>
                        <a:pt x="1954" y="775"/>
                      </a:lnTo>
                      <a:lnTo>
                        <a:pt x="1938" y="775"/>
                      </a:lnTo>
                      <a:lnTo>
                        <a:pt x="1921" y="756"/>
                      </a:lnTo>
                      <a:lnTo>
                        <a:pt x="1896" y="781"/>
                      </a:lnTo>
                      <a:lnTo>
                        <a:pt x="1870" y="803"/>
                      </a:lnTo>
                      <a:lnTo>
                        <a:pt x="1866" y="840"/>
                      </a:lnTo>
                      <a:lnTo>
                        <a:pt x="1894" y="884"/>
                      </a:lnTo>
                      <a:lnTo>
                        <a:pt x="1876" y="920"/>
                      </a:lnTo>
                      <a:lnTo>
                        <a:pt x="1870" y="982"/>
                      </a:lnTo>
                      <a:lnTo>
                        <a:pt x="1903" y="1021"/>
                      </a:lnTo>
                      <a:lnTo>
                        <a:pt x="1940" y="1032"/>
                      </a:lnTo>
                      <a:lnTo>
                        <a:pt x="1979" y="1074"/>
                      </a:lnTo>
                      <a:lnTo>
                        <a:pt x="2012" y="1130"/>
                      </a:lnTo>
                      <a:lnTo>
                        <a:pt x="2014" y="1213"/>
                      </a:lnTo>
                      <a:lnTo>
                        <a:pt x="2003" y="1252"/>
                      </a:lnTo>
                      <a:lnTo>
                        <a:pt x="1968" y="1286"/>
                      </a:lnTo>
                      <a:lnTo>
                        <a:pt x="1925" y="1303"/>
                      </a:lnTo>
                      <a:lnTo>
                        <a:pt x="1898" y="1328"/>
                      </a:lnTo>
                      <a:lnTo>
                        <a:pt x="1882" y="1314"/>
                      </a:lnTo>
                      <a:lnTo>
                        <a:pt x="1868" y="1328"/>
                      </a:lnTo>
                      <a:lnTo>
                        <a:pt x="1864" y="1389"/>
                      </a:lnTo>
                      <a:lnTo>
                        <a:pt x="1874" y="1425"/>
                      </a:lnTo>
                      <a:lnTo>
                        <a:pt x="1917" y="1467"/>
                      </a:lnTo>
                      <a:lnTo>
                        <a:pt x="1934" y="1509"/>
                      </a:lnTo>
                      <a:lnTo>
                        <a:pt x="1948" y="1531"/>
                      </a:lnTo>
                      <a:lnTo>
                        <a:pt x="1944" y="1576"/>
                      </a:lnTo>
                      <a:lnTo>
                        <a:pt x="1917" y="1612"/>
                      </a:lnTo>
                      <a:lnTo>
                        <a:pt x="1888" y="1612"/>
                      </a:lnTo>
                      <a:lnTo>
                        <a:pt x="1841" y="1559"/>
                      </a:lnTo>
                      <a:lnTo>
                        <a:pt x="1808" y="1540"/>
                      </a:lnTo>
                      <a:lnTo>
                        <a:pt x="1794" y="1529"/>
                      </a:lnTo>
                      <a:lnTo>
                        <a:pt x="1781" y="1556"/>
                      </a:lnTo>
                      <a:lnTo>
                        <a:pt x="1785" y="1596"/>
                      </a:lnTo>
                      <a:lnTo>
                        <a:pt x="1796" y="1626"/>
                      </a:lnTo>
                      <a:lnTo>
                        <a:pt x="1804" y="1674"/>
                      </a:lnTo>
                      <a:lnTo>
                        <a:pt x="1833" y="1690"/>
                      </a:lnTo>
                      <a:lnTo>
                        <a:pt x="1824" y="1715"/>
                      </a:lnTo>
                      <a:lnTo>
                        <a:pt x="1826" y="1752"/>
                      </a:lnTo>
                      <a:lnTo>
                        <a:pt x="1835" y="1788"/>
                      </a:lnTo>
                      <a:lnTo>
                        <a:pt x="1816" y="1785"/>
                      </a:lnTo>
                      <a:lnTo>
                        <a:pt x="1794" y="1743"/>
                      </a:lnTo>
                      <a:lnTo>
                        <a:pt x="1796" y="1699"/>
                      </a:lnTo>
                      <a:lnTo>
                        <a:pt x="1789" y="1685"/>
                      </a:lnTo>
                      <a:lnTo>
                        <a:pt x="1781" y="1635"/>
                      </a:lnTo>
                      <a:lnTo>
                        <a:pt x="1771" y="1621"/>
                      </a:lnTo>
                      <a:lnTo>
                        <a:pt x="1767" y="1551"/>
                      </a:lnTo>
                      <a:lnTo>
                        <a:pt x="1754" y="1509"/>
                      </a:lnTo>
                      <a:lnTo>
                        <a:pt x="1730" y="1470"/>
                      </a:lnTo>
                      <a:lnTo>
                        <a:pt x="1688" y="1448"/>
                      </a:lnTo>
                      <a:lnTo>
                        <a:pt x="1658" y="1411"/>
                      </a:lnTo>
                      <a:lnTo>
                        <a:pt x="1647" y="1384"/>
                      </a:lnTo>
                      <a:lnTo>
                        <a:pt x="1625" y="1353"/>
                      </a:lnTo>
                      <a:lnTo>
                        <a:pt x="1592" y="1283"/>
                      </a:lnTo>
                      <a:lnTo>
                        <a:pt x="1563" y="1289"/>
                      </a:lnTo>
                      <a:lnTo>
                        <a:pt x="1524" y="1322"/>
                      </a:lnTo>
                      <a:lnTo>
                        <a:pt x="1507" y="1350"/>
                      </a:lnTo>
                      <a:lnTo>
                        <a:pt x="1472" y="1403"/>
                      </a:lnTo>
                      <a:lnTo>
                        <a:pt x="1446" y="1459"/>
                      </a:lnTo>
                      <a:lnTo>
                        <a:pt x="1437" y="1478"/>
                      </a:lnTo>
                      <a:lnTo>
                        <a:pt x="1446" y="1543"/>
                      </a:lnTo>
                      <a:lnTo>
                        <a:pt x="1445" y="1607"/>
                      </a:lnTo>
                      <a:lnTo>
                        <a:pt x="1413" y="1651"/>
                      </a:lnTo>
                      <a:lnTo>
                        <a:pt x="1396" y="1654"/>
                      </a:lnTo>
                      <a:lnTo>
                        <a:pt x="1359" y="1562"/>
                      </a:lnTo>
                      <a:lnTo>
                        <a:pt x="1330" y="1498"/>
                      </a:lnTo>
                      <a:lnTo>
                        <a:pt x="1272" y="1375"/>
                      </a:lnTo>
                      <a:lnTo>
                        <a:pt x="1270" y="1328"/>
                      </a:lnTo>
                      <a:lnTo>
                        <a:pt x="1256" y="1305"/>
                      </a:lnTo>
                      <a:lnTo>
                        <a:pt x="1246" y="1336"/>
                      </a:lnTo>
                      <a:lnTo>
                        <a:pt x="1196" y="1266"/>
                      </a:lnTo>
                      <a:lnTo>
                        <a:pt x="1128" y="1213"/>
                      </a:lnTo>
                      <a:lnTo>
                        <a:pt x="1085" y="1225"/>
                      </a:lnTo>
                      <a:lnTo>
                        <a:pt x="1023" y="1219"/>
                      </a:lnTo>
                      <a:lnTo>
                        <a:pt x="993" y="1180"/>
                      </a:lnTo>
                      <a:lnTo>
                        <a:pt x="960" y="1185"/>
                      </a:lnTo>
                      <a:lnTo>
                        <a:pt x="914" y="1169"/>
                      </a:lnTo>
                      <a:lnTo>
                        <a:pt x="817" y="1038"/>
                      </a:lnTo>
                      <a:lnTo>
                        <a:pt x="822" y="1091"/>
                      </a:lnTo>
                      <a:lnTo>
                        <a:pt x="852" y="1166"/>
                      </a:lnTo>
                      <a:lnTo>
                        <a:pt x="885" y="1219"/>
                      </a:lnTo>
                      <a:lnTo>
                        <a:pt x="920" y="1247"/>
                      </a:lnTo>
                      <a:lnTo>
                        <a:pt x="958" y="1225"/>
                      </a:lnTo>
                      <a:lnTo>
                        <a:pt x="990" y="1225"/>
                      </a:lnTo>
                      <a:lnTo>
                        <a:pt x="1030" y="1272"/>
                      </a:lnTo>
                      <a:lnTo>
                        <a:pt x="1054" y="1308"/>
                      </a:lnTo>
                      <a:lnTo>
                        <a:pt x="1050" y="1331"/>
                      </a:lnTo>
                      <a:lnTo>
                        <a:pt x="980" y="1434"/>
                      </a:lnTo>
                      <a:lnTo>
                        <a:pt x="933" y="1473"/>
                      </a:lnTo>
                      <a:lnTo>
                        <a:pt x="836" y="1523"/>
                      </a:lnTo>
                      <a:lnTo>
                        <a:pt x="807" y="1540"/>
                      </a:lnTo>
                      <a:lnTo>
                        <a:pt x="789" y="1523"/>
                      </a:lnTo>
                      <a:lnTo>
                        <a:pt x="784" y="1503"/>
                      </a:lnTo>
                      <a:lnTo>
                        <a:pt x="782" y="1473"/>
                      </a:lnTo>
                      <a:lnTo>
                        <a:pt x="774" y="1442"/>
                      </a:lnTo>
                      <a:lnTo>
                        <a:pt x="760" y="1417"/>
                      </a:lnTo>
                      <a:lnTo>
                        <a:pt x="749" y="1395"/>
                      </a:lnTo>
                      <a:lnTo>
                        <a:pt x="731" y="1364"/>
                      </a:lnTo>
                      <a:lnTo>
                        <a:pt x="721" y="1344"/>
                      </a:lnTo>
                      <a:lnTo>
                        <a:pt x="714" y="1319"/>
                      </a:lnTo>
                      <a:lnTo>
                        <a:pt x="700" y="1297"/>
                      </a:lnTo>
                      <a:lnTo>
                        <a:pt x="679" y="1241"/>
                      </a:lnTo>
                      <a:lnTo>
                        <a:pt x="667" y="1219"/>
                      </a:lnTo>
                      <a:lnTo>
                        <a:pt x="651" y="1188"/>
                      </a:lnTo>
                      <a:lnTo>
                        <a:pt x="626" y="1146"/>
                      </a:lnTo>
                      <a:lnTo>
                        <a:pt x="612" y="1121"/>
                      </a:lnTo>
                      <a:lnTo>
                        <a:pt x="601" y="1105"/>
                      </a:lnTo>
                      <a:lnTo>
                        <a:pt x="587" y="1068"/>
                      </a:lnTo>
                      <a:lnTo>
                        <a:pt x="628" y="1035"/>
                      </a:lnTo>
                      <a:lnTo>
                        <a:pt x="645" y="962"/>
                      </a:lnTo>
                      <a:lnTo>
                        <a:pt x="607" y="943"/>
                      </a:lnTo>
                      <a:lnTo>
                        <a:pt x="554" y="954"/>
                      </a:lnTo>
                      <a:lnTo>
                        <a:pt x="542" y="946"/>
                      </a:lnTo>
                      <a:lnTo>
                        <a:pt x="537" y="946"/>
                      </a:lnTo>
                      <a:lnTo>
                        <a:pt x="529" y="946"/>
                      </a:lnTo>
                      <a:lnTo>
                        <a:pt x="523" y="946"/>
                      </a:lnTo>
                      <a:lnTo>
                        <a:pt x="521" y="932"/>
                      </a:lnTo>
                      <a:lnTo>
                        <a:pt x="517" y="920"/>
                      </a:lnTo>
                      <a:lnTo>
                        <a:pt x="517" y="898"/>
                      </a:lnTo>
                      <a:lnTo>
                        <a:pt x="507" y="887"/>
                      </a:lnTo>
                      <a:lnTo>
                        <a:pt x="505" y="873"/>
                      </a:lnTo>
                      <a:lnTo>
                        <a:pt x="500" y="870"/>
                      </a:lnTo>
                      <a:lnTo>
                        <a:pt x="494" y="859"/>
                      </a:lnTo>
                      <a:lnTo>
                        <a:pt x="492" y="848"/>
                      </a:lnTo>
                      <a:lnTo>
                        <a:pt x="488" y="837"/>
                      </a:lnTo>
                      <a:lnTo>
                        <a:pt x="484" y="831"/>
                      </a:lnTo>
                      <a:lnTo>
                        <a:pt x="472" y="831"/>
                      </a:lnTo>
                      <a:lnTo>
                        <a:pt x="465" y="831"/>
                      </a:lnTo>
                      <a:lnTo>
                        <a:pt x="461" y="831"/>
                      </a:lnTo>
                      <a:lnTo>
                        <a:pt x="459" y="845"/>
                      </a:lnTo>
                      <a:lnTo>
                        <a:pt x="459" y="859"/>
                      </a:lnTo>
                      <a:lnTo>
                        <a:pt x="459" y="876"/>
                      </a:lnTo>
                      <a:lnTo>
                        <a:pt x="459" y="893"/>
                      </a:lnTo>
                      <a:lnTo>
                        <a:pt x="459" y="904"/>
                      </a:lnTo>
                      <a:lnTo>
                        <a:pt x="449" y="909"/>
                      </a:lnTo>
                      <a:lnTo>
                        <a:pt x="441" y="920"/>
                      </a:lnTo>
                      <a:lnTo>
                        <a:pt x="430" y="904"/>
                      </a:lnTo>
                      <a:lnTo>
                        <a:pt x="422" y="881"/>
                      </a:lnTo>
                      <a:lnTo>
                        <a:pt x="424" y="856"/>
                      </a:lnTo>
                      <a:lnTo>
                        <a:pt x="412" y="823"/>
                      </a:lnTo>
                      <a:lnTo>
                        <a:pt x="406" y="801"/>
                      </a:lnTo>
                      <a:lnTo>
                        <a:pt x="393" y="787"/>
                      </a:lnTo>
                      <a:lnTo>
                        <a:pt x="377" y="773"/>
                      </a:lnTo>
                      <a:lnTo>
                        <a:pt x="369" y="753"/>
                      </a:lnTo>
                      <a:lnTo>
                        <a:pt x="364" y="739"/>
                      </a:lnTo>
                      <a:lnTo>
                        <a:pt x="350" y="736"/>
                      </a:lnTo>
                      <a:lnTo>
                        <a:pt x="346" y="728"/>
                      </a:lnTo>
                      <a:lnTo>
                        <a:pt x="336" y="728"/>
                      </a:lnTo>
                      <a:lnTo>
                        <a:pt x="329" y="742"/>
                      </a:lnTo>
                      <a:lnTo>
                        <a:pt x="321" y="753"/>
                      </a:lnTo>
                      <a:lnTo>
                        <a:pt x="338" y="767"/>
                      </a:lnTo>
                      <a:lnTo>
                        <a:pt x="348" y="787"/>
                      </a:lnTo>
                      <a:lnTo>
                        <a:pt x="366" y="812"/>
                      </a:lnTo>
                      <a:lnTo>
                        <a:pt x="373" y="823"/>
                      </a:lnTo>
                      <a:lnTo>
                        <a:pt x="387" y="831"/>
                      </a:lnTo>
                      <a:lnTo>
                        <a:pt x="397" y="848"/>
                      </a:lnTo>
                      <a:lnTo>
                        <a:pt x="385" y="868"/>
                      </a:lnTo>
                      <a:lnTo>
                        <a:pt x="383" y="859"/>
                      </a:lnTo>
                      <a:lnTo>
                        <a:pt x="383" y="848"/>
                      </a:lnTo>
                      <a:lnTo>
                        <a:pt x="377" y="873"/>
                      </a:lnTo>
                      <a:lnTo>
                        <a:pt x="375" y="895"/>
                      </a:lnTo>
                      <a:lnTo>
                        <a:pt x="364" y="901"/>
                      </a:lnTo>
                      <a:lnTo>
                        <a:pt x="367" y="873"/>
                      </a:lnTo>
                      <a:lnTo>
                        <a:pt x="366" y="859"/>
                      </a:lnTo>
                      <a:lnTo>
                        <a:pt x="352" y="851"/>
                      </a:lnTo>
                      <a:lnTo>
                        <a:pt x="346" y="845"/>
                      </a:lnTo>
                      <a:lnTo>
                        <a:pt x="340" y="834"/>
                      </a:lnTo>
                      <a:lnTo>
                        <a:pt x="329" y="828"/>
                      </a:lnTo>
                      <a:lnTo>
                        <a:pt x="321" y="820"/>
                      </a:lnTo>
                      <a:lnTo>
                        <a:pt x="313" y="803"/>
                      </a:lnTo>
                      <a:lnTo>
                        <a:pt x="303" y="795"/>
                      </a:lnTo>
                      <a:lnTo>
                        <a:pt x="297" y="778"/>
                      </a:lnTo>
                      <a:lnTo>
                        <a:pt x="296" y="764"/>
                      </a:lnTo>
                      <a:lnTo>
                        <a:pt x="288" y="759"/>
                      </a:lnTo>
                      <a:lnTo>
                        <a:pt x="280" y="750"/>
                      </a:lnTo>
                      <a:lnTo>
                        <a:pt x="264" y="750"/>
                      </a:lnTo>
                      <a:lnTo>
                        <a:pt x="251" y="753"/>
                      </a:lnTo>
                      <a:lnTo>
                        <a:pt x="235" y="750"/>
                      </a:lnTo>
                      <a:lnTo>
                        <a:pt x="208" y="753"/>
                      </a:lnTo>
                      <a:lnTo>
                        <a:pt x="189" y="756"/>
                      </a:lnTo>
                      <a:lnTo>
                        <a:pt x="183" y="762"/>
                      </a:lnTo>
                      <a:lnTo>
                        <a:pt x="181" y="778"/>
                      </a:lnTo>
                      <a:lnTo>
                        <a:pt x="181" y="798"/>
                      </a:lnTo>
                      <a:lnTo>
                        <a:pt x="169" y="817"/>
                      </a:lnTo>
                      <a:lnTo>
                        <a:pt x="161" y="826"/>
                      </a:lnTo>
                      <a:lnTo>
                        <a:pt x="157" y="831"/>
                      </a:lnTo>
                      <a:lnTo>
                        <a:pt x="152" y="845"/>
                      </a:lnTo>
                      <a:lnTo>
                        <a:pt x="148" y="856"/>
                      </a:lnTo>
                      <a:lnTo>
                        <a:pt x="154" y="865"/>
                      </a:lnTo>
                      <a:lnTo>
                        <a:pt x="154" y="881"/>
                      </a:lnTo>
                      <a:lnTo>
                        <a:pt x="152" y="890"/>
                      </a:lnTo>
                      <a:lnTo>
                        <a:pt x="148" y="901"/>
                      </a:lnTo>
                      <a:lnTo>
                        <a:pt x="138" y="920"/>
                      </a:lnTo>
                      <a:lnTo>
                        <a:pt x="132" y="912"/>
                      </a:lnTo>
                      <a:lnTo>
                        <a:pt x="126" y="918"/>
                      </a:lnTo>
                      <a:lnTo>
                        <a:pt x="119" y="926"/>
                      </a:lnTo>
                      <a:lnTo>
                        <a:pt x="107" y="929"/>
                      </a:lnTo>
                      <a:lnTo>
                        <a:pt x="95" y="943"/>
                      </a:lnTo>
                      <a:lnTo>
                        <a:pt x="84" y="946"/>
                      </a:lnTo>
                      <a:lnTo>
                        <a:pt x="72" y="946"/>
                      </a:lnTo>
                      <a:lnTo>
                        <a:pt x="60" y="946"/>
                      </a:lnTo>
                      <a:lnTo>
                        <a:pt x="35" y="954"/>
                      </a:lnTo>
                      <a:lnTo>
                        <a:pt x="23" y="954"/>
                      </a:lnTo>
                      <a:lnTo>
                        <a:pt x="17" y="934"/>
                      </a:lnTo>
                      <a:lnTo>
                        <a:pt x="12" y="909"/>
                      </a:lnTo>
                      <a:lnTo>
                        <a:pt x="8" y="887"/>
                      </a:lnTo>
                      <a:lnTo>
                        <a:pt x="6" y="865"/>
                      </a:lnTo>
                      <a:lnTo>
                        <a:pt x="6" y="837"/>
                      </a:lnTo>
                      <a:lnTo>
                        <a:pt x="0" y="803"/>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grpSp>
        </p:grpSp>
        <p:grpSp>
          <p:nvGrpSpPr>
            <p:cNvPr id="1032" name="Group 1057"/>
            <p:cNvGrpSpPr>
              <a:grpSpLocks/>
            </p:cNvGrpSpPr>
            <p:nvPr/>
          </p:nvGrpSpPr>
          <p:grpSpPr bwMode="auto">
            <a:xfrm>
              <a:off x="92" y="615"/>
              <a:ext cx="1865" cy="3311"/>
              <a:chOff x="92" y="615"/>
              <a:chExt cx="1865" cy="3311"/>
            </a:xfrm>
          </p:grpSpPr>
          <p:sp>
            <p:nvSpPr>
              <p:cNvPr id="77858" name="Freeform 1058"/>
              <p:cNvSpPr>
                <a:spLocks/>
              </p:cNvSpPr>
              <p:nvPr/>
            </p:nvSpPr>
            <p:spPr bwMode="auto">
              <a:xfrm>
                <a:off x="92" y="761"/>
                <a:ext cx="1262" cy="1550"/>
              </a:xfrm>
              <a:custGeom>
                <a:avLst/>
                <a:gdLst/>
                <a:ahLst/>
                <a:cxnLst>
                  <a:cxn ang="0">
                    <a:pos x="101" y="290"/>
                  </a:cxn>
                  <a:cxn ang="0">
                    <a:pos x="82" y="203"/>
                  </a:cxn>
                  <a:cxn ang="0">
                    <a:pos x="181" y="131"/>
                  </a:cxn>
                  <a:cxn ang="0">
                    <a:pos x="225" y="75"/>
                  </a:cxn>
                  <a:cxn ang="0">
                    <a:pos x="303" y="64"/>
                  </a:cxn>
                  <a:cxn ang="0">
                    <a:pos x="544" y="67"/>
                  </a:cxn>
                  <a:cxn ang="0">
                    <a:pos x="666" y="95"/>
                  </a:cxn>
                  <a:cxn ang="0">
                    <a:pos x="620" y="92"/>
                  </a:cxn>
                  <a:cxn ang="0">
                    <a:pos x="589" y="3"/>
                  </a:cxn>
                  <a:cxn ang="0">
                    <a:pos x="649" y="0"/>
                  </a:cxn>
                  <a:cxn ang="0">
                    <a:pos x="696" y="39"/>
                  </a:cxn>
                  <a:cxn ang="0">
                    <a:pos x="767" y="103"/>
                  </a:cxn>
                  <a:cxn ang="0">
                    <a:pos x="754" y="33"/>
                  </a:cxn>
                  <a:cxn ang="0">
                    <a:pos x="884" y="100"/>
                  </a:cxn>
                  <a:cxn ang="0">
                    <a:pos x="886" y="128"/>
                  </a:cxn>
                  <a:cxn ang="0">
                    <a:pos x="847" y="198"/>
                  </a:cxn>
                  <a:cxn ang="0">
                    <a:pos x="814" y="312"/>
                  </a:cxn>
                  <a:cxn ang="0">
                    <a:pos x="935" y="376"/>
                  </a:cxn>
                  <a:cxn ang="0">
                    <a:pos x="938" y="476"/>
                  </a:cxn>
                  <a:cxn ang="0">
                    <a:pos x="956" y="398"/>
                  </a:cxn>
                  <a:cxn ang="0">
                    <a:pos x="956" y="254"/>
                  </a:cxn>
                  <a:cxn ang="0">
                    <a:pos x="1043" y="293"/>
                  </a:cxn>
                  <a:cxn ang="0">
                    <a:pos x="1098" y="251"/>
                  </a:cxn>
                  <a:cxn ang="0">
                    <a:pos x="1195" y="357"/>
                  </a:cxn>
                  <a:cxn ang="0">
                    <a:pos x="1261" y="449"/>
                  </a:cxn>
                  <a:cxn ang="0">
                    <a:pos x="1209" y="485"/>
                  </a:cxn>
                  <a:cxn ang="0">
                    <a:pos x="1117" y="515"/>
                  </a:cxn>
                  <a:cxn ang="0">
                    <a:pos x="1181" y="535"/>
                  </a:cxn>
                  <a:cxn ang="0">
                    <a:pos x="1209" y="618"/>
                  </a:cxn>
                  <a:cxn ang="0">
                    <a:pos x="1183" y="624"/>
                  </a:cxn>
                  <a:cxn ang="0">
                    <a:pos x="1146" y="657"/>
                  </a:cxn>
                  <a:cxn ang="0">
                    <a:pos x="1088" y="730"/>
                  </a:cxn>
                  <a:cxn ang="0">
                    <a:pos x="1082" y="839"/>
                  </a:cxn>
                  <a:cxn ang="0">
                    <a:pos x="1020" y="1003"/>
                  </a:cxn>
                  <a:cxn ang="0">
                    <a:pos x="1038" y="1142"/>
                  </a:cxn>
                  <a:cxn ang="0">
                    <a:pos x="1003" y="1048"/>
                  </a:cxn>
                  <a:cxn ang="0">
                    <a:pos x="942" y="1006"/>
                  </a:cxn>
                  <a:cxn ang="0">
                    <a:pos x="890" y="1034"/>
                  </a:cxn>
                  <a:cxn ang="0">
                    <a:pos x="804" y="1048"/>
                  </a:cxn>
                  <a:cxn ang="0">
                    <a:pos x="760" y="1151"/>
                  </a:cxn>
                  <a:cxn ang="0">
                    <a:pos x="859" y="1290"/>
                  </a:cxn>
                  <a:cxn ang="0">
                    <a:pos x="874" y="1212"/>
                  </a:cxn>
                  <a:cxn ang="0">
                    <a:pos x="931" y="1268"/>
                  </a:cxn>
                  <a:cxn ang="0">
                    <a:pos x="962" y="1346"/>
                  </a:cxn>
                  <a:cxn ang="0">
                    <a:pos x="987" y="1415"/>
                  </a:cxn>
                  <a:cxn ang="0">
                    <a:pos x="1045" y="1521"/>
                  </a:cxn>
                  <a:cxn ang="0">
                    <a:pos x="1133" y="1518"/>
                  </a:cxn>
                  <a:cxn ang="0">
                    <a:pos x="1080" y="1532"/>
                  </a:cxn>
                  <a:cxn ang="0">
                    <a:pos x="977" y="1516"/>
                  </a:cxn>
                  <a:cxn ang="0">
                    <a:pos x="905" y="1421"/>
                  </a:cxn>
                  <a:cxn ang="0">
                    <a:pos x="853" y="1385"/>
                  </a:cxn>
                  <a:cxn ang="0">
                    <a:pos x="769" y="1340"/>
                  </a:cxn>
                  <a:cxn ang="0">
                    <a:pos x="622" y="1190"/>
                  </a:cxn>
                  <a:cxn ang="0">
                    <a:pos x="501" y="970"/>
                  </a:cxn>
                  <a:cxn ang="0">
                    <a:pos x="542" y="1167"/>
                  </a:cxn>
                  <a:cxn ang="0">
                    <a:pos x="464" y="1031"/>
                  </a:cxn>
                  <a:cxn ang="0">
                    <a:pos x="392" y="763"/>
                  </a:cxn>
                  <a:cxn ang="0">
                    <a:pos x="400" y="568"/>
                  </a:cxn>
                  <a:cxn ang="0">
                    <a:pos x="375" y="418"/>
                  </a:cxn>
                  <a:cxn ang="0">
                    <a:pos x="354" y="329"/>
                  </a:cxn>
                  <a:cxn ang="0">
                    <a:pos x="305" y="276"/>
                  </a:cxn>
                  <a:cxn ang="0">
                    <a:pos x="202" y="290"/>
                  </a:cxn>
                  <a:cxn ang="0">
                    <a:pos x="124" y="345"/>
                  </a:cxn>
                </a:cxnLst>
                <a:rect l="0" t="0" r="r" b="b"/>
                <a:pathLst>
                  <a:path w="1262" h="1550">
                    <a:moveTo>
                      <a:pt x="0" y="398"/>
                    </a:moveTo>
                    <a:lnTo>
                      <a:pt x="60" y="345"/>
                    </a:lnTo>
                    <a:lnTo>
                      <a:pt x="95" y="323"/>
                    </a:lnTo>
                    <a:lnTo>
                      <a:pt x="101" y="290"/>
                    </a:lnTo>
                    <a:lnTo>
                      <a:pt x="74" y="270"/>
                    </a:lnTo>
                    <a:lnTo>
                      <a:pt x="72" y="231"/>
                    </a:lnTo>
                    <a:lnTo>
                      <a:pt x="84" y="220"/>
                    </a:lnTo>
                    <a:lnTo>
                      <a:pt x="82" y="203"/>
                    </a:lnTo>
                    <a:lnTo>
                      <a:pt x="128" y="198"/>
                    </a:lnTo>
                    <a:lnTo>
                      <a:pt x="140" y="167"/>
                    </a:lnTo>
                    <a:lnTo>
                      <a:pt x="142" y="139"/>
                    </a:lnTo>
                    <a:lnTo>
                      <a:pt x="181" y="131"/>
                    </a:lnTo>
                    <a:lnTo>
                      <a:pt x="185" y="103"/>
                    </a:lnTo>
                    <a:lnTo>
                      <a:pt x="148" y="95"/>
                    </a:lnTo>
                    <a:lnTo>
                      <a:pt x="165" y="75"/>
                    </a:lnTo>
                    <a:lnTo>
                      <a:pt x="225" y="75"/>
                    </a:lnTo>
                    <a:lnTo>
                      <a:pt x="243" y="53"/>
                    </a:lnTo>
                    <a:lnTo>
                      <a:pt x="268" y="50"/>
                    </a:lnTo>
                    <a:lnTo>
                      <a:pt x="284" y="33"/>
                    </a:lnTo>
                    <a:lnTo>
                      <a:pt x="303" y="64"/>
                    </a:lnTo>
                    <a:lnTo>
                      <a:pt x="379" y="59"/>
                    </a:lnTo>
                    <a:lnTo>
                      <a:pt x="414" y="92"/>
                    </a:lnTo>
                    <a:lnTo>
                      <a:pt x="527" y="84"/>
                    </a:lnTo>
                    <a:lnTo>
                      <a:pt x="544" y="67"/>
                    </a:lnTo>
                    <a:lnTo>
                      <a:pt x="587" y="95"/>
                    </a:lnTo>
                    <a:lnTo>
                      <a:pt x="631" y="120"/>
                    </a:lnTo>
                    <a:lnTo>
                      <a:pt x="653" y="109"/>
                    </a:lnTo>
                    <a:lnTo>
                      <a:pt x="666" y="95"/>
                    </a:lnTo>
                    <a:lnTo>
                      <a:pt x="703" y="103"/>
                    </a:lnTo>
                    <a:lnTo>
                      <a:pt x="678" y="84"/>
                    </a:lnTo>
                    <a:lnTo>
                      <a:pt x="655" y="86"/>
                    </a:lnTo>
                    <a:lnTo>
                      <a:pt x="620" y="92"/>
                    </a:lnTo>
                    <a:lnTo>
                      <a:pt x="602" y="64"/>
                    </a:lnTo>
                    <a:lnTo>
                      <a:pt x="583" y="50"/>
                    </a:lnTo>
                    <a:lnTo>
                      <a:pt x="583" y="28"/>
                    </a:lnTo>
                    <a:lnTo>
                      <a:pt x="589" y="3"/>
                    </a:lnTo>
                    <a:lnTo>
                      <a:pt x="604" y="0"/>
                    </a:lnTo>
                    <a:lnTo>
                      <a:pt x="626" y="22"/>
                    </a:lnTo>
                    <a:lnTo>
                      <a:pt x="631" y="11"/>
                    </a:lnTo>
                    <a:lnTo>
                      <a:pt x="649" y="0"/>
                    </a:lnTo>
                    <a:lnTo>
                      <a:pt x="670" y="17"/>
                    </a:lnTo>
                    <a:lnTo>
                      <a:pt x="682" y="3"/>
                    </a:lnTo>
                    <a:lnTo>
                      <a:pt x="694" y="25"/>
                    </a:lnTo>
                    <a:lnTo>
                      <a:pt x="696" y="39"/>
                    </a:lnTo>
                    <a:lnTo>
                      <a:pt x="727" y="59"/>
                    </a:lnTo>
                    <a:lnTo>
                      <a:pt x="715" y="75"/>
                    </a:lnTo>
                    <a:lnTo>
                      <a:pt x="715" y="98"/>
                    </a:lnTo>
                    <a:lnTo>
                      <a:pt x="767" y="103"/>
                    </a:lnTo>
                    <a:lnTo>
                      <a:pt x="781" y="75"/>
                    </a:lnTo>
                    <a:lnTo>
                      <a:pt x="771" y="61"/>
                    </a:lnTo>
                    <a:lnTo>
                      <a:pt x="748" y="64"/>
                    </a:lnTo>
                    <a:lnTo>
                      <a:pt x="754" y="33"/>
                    </a:lnTo>
                    <a:lnTo>
                      <a:pt x="801" y="50"/>
                    </a:lnTo>
                    <a:lnTo>
                      <a:pt x="810" y="72"/>
                    </a:lnTo>
                    <a:lnTo>
                      <a:pt x="849" y="72"/>
                    </a:lnTo>
                    <a:lnTo>
                      <a:pt x="884" y="100"/>
                    </a:lnTo>
                    <a:lnTo>
                      <a:pt x="903" y="95"/>
                    </a:lnTo>
                    <a:lnTo>
                      <a:pt x="925" y="120"/>
                    </a:lnTo>
                    <a:lnTo>
                      <a:pt x="903" y="153"/>
                    </a:lnTo>
                    <a:lnTo>
                      <a:pt x="886" y="128"/>
                    </a:lnTo>
                    <a:lnTo>
                      <a:pt x="874" y="137"/>
                    </a:lnTo>
                    <a:lnTo>
                      <a:pt x="859" y="156"/>
                    </a:lnTo>
                    <a:lnTo>
                      <a:pt x="834" y="173"/>
                    </a:lnTo>
                    <a:lnTo>
                      <a:pt x="847" y="198"/>
                    </a:lnTo>
                    <a:lnTo>
                      <a:pt x="824" y="201"/>
                    </a:lnTo>
                    <a:lnTo>
                      <a:pt x="804" y="234"/>
                    </a:lnTo>
                    <a:lnTo>
                      <a:pt x="785" y="276"/>
                    </a:lnTo>
                    <a:lnTo>
                      <a:pt x="814" y="312"/>
                    </a:lnTo>
                    <a:lnTo>
                      <a:pt x="837" y="354"/>
                    </a:lnTo>
                    <a:lnTo>
                      <a:pt x="878" y="359"/>
                    </a:lnTo>
                    <a:lnTo>
                      <a:pt x="917" y="354"/>
                    </a:lnTo>
                    <a:lnTo>
                      <a:pt x="935" y="376"/>
                    </a:lnTo>
                    <a:lnTo>
                      <a:pt x="927" y="387"/>
                    </a:lnTo>
                    <a:lnTo>
                      <a:pt x="915" y="410"/>
                    </a:lnTo>
                    <a:lnTo>
                      <a:pt x="933" y="449"/>
                    </a:lnTo>
                    <a:lnTo>
                      <a:pt x="938" y="476"/>
                    </a:lnTo>
                    <a:lnTo>
                      <a:pt x="960" y="490"/>
                    </a:lnTo>
                    <a:lnTo>
                      <a:pt x="989" y="465"/>
                    </a:lnTo>
                    <a:lnTo>
                      <a:pt x="981" y="429"/>
                    </a:lnTo>
                    <a:lnTo>
                      <a:pt x="956" y="398"/>
                    </a:lnTo>
                    <a:lnTo>
                      <a:pt x="985" y="362"/>
                    </a:lnTo>
                    <a:lnTo>
                      <a:pt x="960" y="301"/>
                    </a:lnTo>
                    <a:lnTo>
                      <a:pt x="937" y="276"/>
                    </a:lnTo>
                    <a:lnTo>
                      <a:pt x="956" y="254"/>
                    </a:lnTo>
                    <a:lnTo>
                      <a:pt x="952" y="220"/>
                    </a:lnTo>
                    <a:lnTo>
                      <a:pt x="966" y="201"/>
                    </a:lnTo>
                    <a:lnTo>
                      <a:pt x="989" y="220"/>
                    </a:lnTo>
                    <a:lnTo>
                      <a:pt x="1043" y="293"/>
                    </a:lnTo>
                    <a:lnTo>
                      <a:pt x="1076" y="304"/>
                    </a:lnTo>
                    <a:lnTo>
                      <a:pt x="1086" y="284"/>
                    </a:lnTo>
                    <a:lnTo>
                      <a:pt x="1078" y="245"/>
                    </a:lnTo>
                    <a:lnTo>
                      <a:pt x="1098" y="251"/>
                    </a:lnTo>
                    <a:lnTo>
                      <a:pt x="1131" y="295"/>
                    </a:lnTo>
                    <a:lnTo>
                      <a:pt x="1137" y="320"/>
                    </a:lnTo>
                    <a:lnTo>
                      <a:pt x="1156" y="337"/>
                    </a:lnTo>
                    <a:lnTo>
                      <a:pt x="1195" y="357"/>
                    </a:lnTo>
                    <a:lnTo>
                      <a:pt x="1214" y="393"/>
                    </a:lnTo>
                    <a:lnTo>
                      <a:pt x="1244" y="418"/>
                    </a:lnTo>
                    <a:lnTo>
                      <a:pt x="1259" y="426"/>
                    </a:lnTo>
                    <a:lnTo>
                      <a:pt x="1261" y="449"/>
                    </a:lnTo>
                    <a:lnTo>
                      <a:pt x="1238" y="462"/>
                    </a:lnTo>
                    <a:lnTo>
                      <a:pt x="1224" y="446"/>
                    </a:lnTo>
                    <a:lnTo>
                      <a:pt x="1212" y="449"/>
                    </a:lnTo>
                    <a:lnTo>
                      <a:pt x="1209" y="485"/>
                    </a:lnTo>
                    <a:lnTo>
                      <a:pt x="1189" y="493"/>
                    </a:lnTo>
                    <a:lnTo>
                      <a:pt x="1168" y="474"/>
                    </a:lnTo>
                    <a:lnTo>
                      <a:pt x="1123" y="474"/>
                    </a:lnTo>
                    <a:lnTo>
                      <a:pt x="1117" y="515"/>
                    </a:lnTo>
                    <a:lnTo>
                      <a:pt x="1129" y="540"/>
                    </a:lnTo>
                    <a:lnTo>
                      <a:pt x="1146" y="527"/>
                    </a:lnTo>
                    <a:lnTo>
                      <a:pt x="1164" y="521"/>
                    </a:lnTo>
                    <a:lnTo>
                      <a:pt x="1181" y="535"/>
                    </a:lnTo>
                    <a:lnTo>
                      <a:pt x="1158" y="566"/>
                    </a:lnTo>
                    <a:lnTo>
                      <a:pt x="1181" y="593"/>
                    </a:lnTo>
                    <a:lnTo>
                      <a:pt x="1212" y="602"/>
                    </a:lnTo>
                    <a:lnTo>
                      <a:pt x="1209" y="618"/>
                    </a:lnTo>
                    <a:lnTo>
                      <a:pt x="1197" y="621"/>
                    </a:lnTo>
                    <a:lnTo>
                      <a:pt x="1168" y="716"/>
                    </a:lnTo>
                    <a:lnTo>
                      <a:pt x="1170" y="655"/>
                    </a:lnTo>
                    <a:lnTo>
                      <a:pt x="1183" y="624"/>
                    </a:lnTo>
                    <a:lnTo>
                      <a:pt x="1168" y="610"/>
                    </a:lnTo>
                    <a:lnTo>
                      <a:pt x="1150" y="630"/>
                    </a:lnTo>
                    <a:lnTo>
                      <a:pt x="1160" y="646"/>
                    </a:lnTo>
                    <a:lnTo>
                      <a:pt x="1146" y="657"/>
                    </a:lnTo>
                    <a:lnTo>
                      <a:pt x="1133" y="671"/>
                    </a:lnTo>
                    <a:lnTo>
                      <a:pt x="1135" y="713"/>
                    </a:lnTo>
                    <a:lnTo>
                      <a:pt x="1115" y="727"/>
                    </a:lnTo>
                    <a:lnTo>
                      <a:pt x="1088" y="730"/>
                    </a:lnTo>
                    <a:lnTo>
                      <a:pt x="1098" y="752"/>
                    </a:lnTo>
                    <a:lnTo>
                      <a:pt x="1088" y="777"/>
                    </a:lnTo>
                    <a:lnTo>
                      <a:pt x="1098" y="797"/>
                    </a:lnTo>
                    <a:lnTo>
                      <a:pt x="1082" y="839"/>
                    </a:lnTo>
                    <a:lnTo>
                      <a:pt x="1076" y="878"/>
                    </a:lnTo>
                    <a:lnTo>
                      <a:pt x="1053" y="900"/>
                    </a:lnTo>
                    <a:lnTo>
                      <a:pt x="1024" y="961"/>
                    </a:lnTo>
                    <a:lnTo>
                      <a:pt x="1020" y="1003"/>
                    </a:lnTo>
                    <a:lnTo>
                      <a:pt x="1030" y="1036"/>
                    </a:lnTo>
                    <a:lnTo>
                      <a:pt x="1043" y="1078"/>
                    </a:lnTo>
                    <a:lnTo>
                      <a:pt x="1051" y="1123"/>
                    </a:lnTo>
                    <a:lnTo>
                      <a:pt x="1038" y="1142"/>
                    </a:lnTo>
                    <a:lnTo>
                      <a:pt x="1020" y="1128"/>
                    </a:lnTo>
                    <a:lnTo>
                      <a:pt x="1024" y="1106"/>
                    </a:lnTo>
                    <a:lnTo>
                      <a:pt x="1014" y="1056"/>
                    </a:lnTo>
                    <a:lnTo>
                      <a:pt x="1003" y="1048"/>
                    </a:lnTo>
                    <a:lnTo>
                      <a:pt x="995" y="1017"/>
                    </a:lnTo>
                    <a:lnTo>
                      <a:pt x="979" y="1017"/>
                    </a:lnTo>
                    <a:lnTo>
                      <a:pt x="962" y="1000"/>
                    </a:lnTo>
                    <a:lnTo>
                      <a:pt x="942" y="1006"/>
                    </a:lnTo>
                    <a:lnTo>
                      <a:pt x="925" y="995"/>
                    </a:lnTo>
                    <a:lnTo>
                      <a:pt x="903" y="1009"/>
                    </a:lnTo>
                    <a:lnTo>
                      <a:pt x="865" y="997"/>
                    </a:lnTo>
                    <a:lnTo>
                      <a:pt x="890" y="1034"/>
                    </a:lnTo>
                    <a:lnTo>
                      <a:pt x="859" y="1031"/>
                    </a:lnTo>
                    <a:lnTo>
                      <a:pt x="837" y="1003"/>
                    </a:lnTo>
                    <a:lnTo>
                      <a:pt x="799" y="1003"/>
                    </a:lnTo>
                    <a:lnTo>
                      <a:pt x="804" y="1048"/>
                    </a:lnTo>
                    <a:lnTo>
                      <a:pt x="775" y="1034"/>
                    </a:lnTo>
                    <a:lnTo>
                      <a:pt x="760" y="1078"/>
                    </a:lnTo>
                    <a:lnTo>
                      <a:pt x="771" y="1098"/>
                    </a:lnTo>
                    <a:lnTo>
                      <a:pt x="760" y="1151"/>
                    </a:lnTo>
                    <a:lnTo>
                      <a:pt x="773" y="1212"/>
                    </a:lnTo>
                    <a:lnTo>
                      <a:pt x="789" y="1254"/>
                    </a:lnTo>
                    <a:lnTo>
                      <a:pt x="806" y="1293"/>
                    </a:lnTo>
                    <a:lnTo>
                      <a:pt x="859" y="1290"/>
                    </a:lnTo>
                    <a:lnTo>
                      <a:pt x="880" y="1282"/>
                    </a:lnTo>
                    <a:lnTo>
                      <a:pt x="884" y="1254"/>
                    </a:lnTo>
                    <a:lnTo>
                      <a:pt x="872" y="1231"/>
                    </a:lnTo>
                    <a:lnTo>
                      <a:pt x="874" y="1212"/>
                    </a:lnTo>
                    <a:lnTo>
                      <a:pt x="907" y="1217"/>
                    </a:lnTo>
                    <a:lnTo>
                      <a:pt x="940" y="1206"/>
                    </a:lnTo>
                    <a:lnTo>
                      <a:pt x="940" y="1231"/>
                    </a:lnTo>
                    <a:lnTo>
                      <a:pt x="931" y="1268"/>
                    </a:lnTo>
                    <a:lnTo>
                      <a:pt x="915" y="1295"/>
                    </a:lnTo>
                    <a:lnTo>
                      <a:pt x="911" y="1334"/>
                    </a:lnTo>
                    <a:lnTo>
                      <a:pt x="933" y="1351"/>
                    </a:lnTo>
                    <a:lnTo>
                      <a:pt x="962" y="1346"/>
                    </a:lnTo>
                    <a:lnTo>
                      <a:pt x="979" y="1360"/>
                    </a:lnTo>
                    <a:lnTo>
                      <a:pt x="995" y="1354"/>
                    </a:lnTo>
                    <a:lnTo>
                      <a:pt x="1001" y="1379"/>
                    </a:lnTo>
                    <a:lnTo>
                      <a:pt x="987" y="1415"/>
                    </a:lnTo>
                    <a:lnTo>
                      <a:pt x="999" y="1438"/>
                    </a:lnTo>
                    <a:lnTo>
                      <a:pt x="1001" y="1482"/>
                    </a:lnTo>
                    <a:lnTo>
                      <a:pt x="1020" y="1513"/>
                    </a:lnTo>
                    <a:lnTo>
                      <a:pt x="1045" y="1521"/>
                    </a:lnTo>
                    <a:lnTo>
                      <a:pt x="1063" y="1513"/>
                    </a:lnTo>
                    <a:lnTo>
                      <a:pt x="1071" y="1516"/>
                    </a:lnTo>
                    <a:lnTo>
                      <a:pt x="1104" y="1516"/>
                    </a:lnTo>
                    <a:lnTo>
                      <a:pt x="1133" y="1518"/>
                    </a:lnTo>
                    <a:lnTo>
                      <a:pt x="1141" y="1499"/>
                    </a:lnTo>
                    <a:lnTo>
                      <a:pt x="1115" y="1532"/>
                    </a:lnTo>
                    <a:lnTo>
                      <a:pt x="1098" y="1529"/>
                    </a:lnTo>
                    <a:lnTo>
                      <a:pt x="1080" y="1532"/>
                    </a:lnTo>
                    <a:lnTo>
                      <a:pt x="1045" y="1549"/>
                    </a:lnTo>
                    <a:lnTo>
                      <a:pt x="1016" y="1527"/>
                    </a:lnTo>
                    <a:lnTo>
                      <a:pt x="989" y="1513"/>
                    </a:lnTo>
                    <a:lnTo>
                      <a:pt x="977" y="1516"/>
                    </a:lnTo>
                    <a:lnTo>
                      <a:pt x="979" y="1496"/>
                    </a:lnTo>
                    <a:lnTo>
                      <a:pt x="977" y="1465"/>
                    </a:lnTo>
                    <a:lnTo>
                      <a:pt x="954" y="1438"/>
                    </a:lnTo>
                    <a:lnTo>
                      <a:pt x="905" y="1421"/>
                    </a:lnTo>
                    <a:lnTo>
                      <a:pt x="898" y="1410"/>
                    </a:lnTo>
                    <a:lnTo>
                      <a:pt x="884" y="1412"/>
                    </a:lnTo>
                    <a:lnTo>
                      <a:pt x="870" y="1399"/>
                    </a:lnTo>
                    <a:lnTo>
                      <a:pt x="853" y="1385"/>
                    </a:lnTo>
                    <a:lnTo>
                      <a:pt x="830" y="1346"/>
                    </a:lnTo>
                    <a:lnTo>
                      <a:pt x="802" y="1334"/>
                    </a:lnTo>
                    <a:lnTo>
                      <a:pt x="787" y="1360"/>
                    </a:lnTo>
                    <a:lnTo>
                      <a:pt x="769" y="1340"/>
                    </a:lnTo>
                    <a:lnTo>
                      <a:pt x="748" y="1340"/>
                    </a:lnTo>
                    <a:lnTo>
                      <a:pt x="705" y="1326"/>
                    </a:lnTo>
                    <a:lnTo>
                      <a:pt x="628" y="1259"/>
                    </a:lnTo>
                    <a:lnTo>
                      <a:pt x="622" y="1190"/>
                    </a:lnTo>
                    <a:lnTo>
                      <a:pt x="614" y="1162"/>
                    </a:lnTo>
                    <a:lnTo>
                      <a:pt x="600" y="1142"/>
                    </a:lnTo>
                    <a:lnTo>
                      <a:pt x="583" y="1103"/>
                    </a:lnTo>
                    <a:lnTo>
                      <a:pt x="501" y="970"/>
                    </a:lnTo>
                    <a:lnTo>
                      <a:pt x="501" y="1020"/>
                    </a:lnTo>
                    <a:lnTo>
                      <a:pt x="552" y="1109"/>
                    </a:lnTo>
                    <a:lnTo>
                      <a:pt x="573" y="1184"/>
                    </a:lnTo>
                    <a:lnTo>
                      <a:pt x="542" y="1167"/>
                    </a:lnTo>
                    <a:lnTo>
                      <a:pt x="536" y="1123"/>
                    </a:lnTo>
                    <a:lnTo>
                      <a:pt x="495" y="1095"/>
                    </a:lnTo>
                    <a:lnTo>
                      <a:pt x="519" y="1078"/>
                    </a:lnTo>
                    <a:lnTo>
                      <a:pt x="464" y="1031"/>
                    </a:lnTo>
                    <a:lnTo>
                      <a:pt x="486" y="1003"/>
                    </a:lnTo>
                    <a:lnTo>
                      <a:pt x="466" y="947"/>
                    </a:lnTo>
                    <a:lnTo>
                      <a:pt x="400" y="830"/>
                    </a:lnTo>
                    <a:lnTo>
                      <a:pt x="392" y="763"/>
                    </a:lnTo>
                    <a:lnTo>
                      <a:pt x="396" y="713"/>
                    </a:lnTo>
                    <a:lnTo>
                      <a:pt x="414" y="657"/>
                    </a:lnTo>
                    <a:lnTo>
                      <a:pt x="414" y="602"/>
                    </a:lnTo>
                    <a:lnTo>
                      <a:pt x="400" y="568"/>
                    </a:lnTo>
                    <a:lnTo>
                      <a:pt x="437" y="557"/>
                    </a:lnTo>
                    <a:lnTo>
                      <a:pt x="392" y="490"/>
                    </a:lnTo>
                    <a:lnTo>
                      <a:pt x="394" y="460"/>
                    </a:lnTo>
                    <a:lnTo>
                      <a:pt x="375" y="418"/>
                    </a:lnTo>
                    <a:lnTo>
                      <a:pt x="383" y="393"/>
                    </a:lnTo>
                    <a:lnTo>
                      <a:pt x="369" y="379"/>
                    </a:lnTo>
                    <a:lnTo>
                      <a:pt x="367" y="351"/>
                    </a:lnTo>
                    <a:lnTo>
                      <a:pt x="354" y="329"/>
                    </a:lnTo>
                    <a:lnTo>
                      <a:pt x="369" y="309"/>
                    </a:lnTo>
                    <a:lnTo>
                      <a:pt x="348" y="295"/>
                    </a:lnTo>
                    <a:lnTo>
                      <a:pt x="330" y="315"/>
                    </a:lnTo>
                    <a:lnTo>
                      <a:pt x="305" y="276"/>
                    </a:lnTo>
                    <a:lnTo>
                      <a:pt x="278" y="265"/>
                    </a:lnTo>
                    <a:lnTo>
                      <a:pt x="239" y="265"/>
                    </a:lnTo>
                    <a:lnTo>
                      <a:pt x="214" y="301"/>
                    </a:lnTo>
                    <a:lnTo>
                      <a:pt x="202" y="290"/>
                    </a:lnTo>
                    <a:lnTo>
                      <a:pt x="223" y="242"/>
                    </a:lnTo>
                    <a:lnTo>
                      <a:pt x="204" y="251"/>
                    </a:lnTo>
                    <a:lnTo>
                      <a:pt x="165" y="301"/>
                    </a:lnTo>
                    <a:lnTo>
                      <a:pt x="124" y="345"/>
                    </a:lnTo>
                    <a:lnTo>
                      <a:pt x="87" y="357"/>
                    </a:lnTo>
                    <a:lnTo>
                      <a:pt x="25" y="401"/>
                    </a:lnTo>
                    <a:lnTo>
                      <a:pt x="0" y="398"/>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59" name="Freeform 1059"/>
              <p:cNvSpPr>
                <a:spLocks/>
              </p:cNvSpPr>
              <p:nvPr/>
            </p:nvSpPr>
            <p:spPr bwMode="auto">
              <a:xfrm>
                <a:off x="994" y="615"/>
                <a:ext cx="429" cy="408"/>
              </a:xfrm>
              <a:custGeom>
                <a:avLst/>
                <a:gdLst/>
                <a:ahLst/>
                <a:cxnLst>
                  <a:cxn ang="0">
                    <a:pos x="0" y="84"/>
                  </a:cxn>
                  <a:cxn ang="0">
                    <a:pos x="10" y="53"/>
                  </a:cxn>
                  <a:cxn ang="0">
                    <a:pos x="10" y="31"/>
                  </a:cxn>
                  <a:cxn ang="0">
                    <a:pos x="25" y="0"/>
                  </a:cxn>
                  <a:cxn ang="0">
                    <a:pos x="103" y="20"/>
                  </a:cxn>
                  <a:cxn ang="0">
                    <a:pos x="236" y="56"/>
                  </a:cxn>
                  <a:cxn ang="0">
                    <a:pos x="289" y="86"/>
                  </a:cxn>
                  <a:cxn ang="0">
                    <a:pos x="358" y="114"/>
                  </a:cxn>
                  <a:cxn ang="0">
                    <a:pos x="393" y="167"/>
                  </a:cxn>
                  <a:cxn ang="0">
                    <a:pos x="428" y="192"/>
                  </a:cxn>
                  <a:cxn ang="0">
                    <a:pos x="414" y="212"/>
                  </a:cxn>
                  <a:cxn ang="0">
                    <a:pos x="414" y="237"/>
                  </a:cxn>
                  <a:cxn ang="0">
                    <a:pos x="401" y="243"/>
                  </a:cxn>
                  <a:cxn ang="0">
                    <a:pos x="389" y="265"/>
                  </a:cxn>
                  <a:cxn ang="0">
                    <a:pos x="401" y="287"/>
                  </a:cxn>
                  <a:cxn ang="0">
                    <a:pos x="399" y="304"/>
                  </a:cxn>
                  <a:cxn ang="0">
                    <a:pos x="385" y="326"/>
                  </a:cxn>
                  <a:cxn ang="0">
                    <a:pos x="387" y="348"/>
                  </a:cxn>
                  <a:cxn ang="0">
                    <a:pos x="411" y="371"/>
                  </a:cxn>
                  <a:cxn ang="0">
                    <a:pos x="413" y="393"/>
                  </a:cxn>
                  <a:cxn ang="0">
                    <a:pos x="407" y="404"/>
                  </a:cxn>
                  <a:cxn ang="0">
                    <a:pos x="383" y="407"/>
                  </a:cxn>
                  <a:cxn ang="0">
                    <a:pos x="366" y="396"/>
                  </a:cxn>
                  <a:cxn ang="0">
                    <a:pos x="347" y="368"/>
                  </a:cxn>
                  <a:cxn ang="0">
                    <a:pos x="339" y="368"/>
                  </a:cxn>
                  <a:cxn ang="0">
                    <a:pos x="329" y="357"/>
                  </a:cxn>
                  <a:cxn ang="0">
                    <a:pos x="320" y="323"/>
                  </a:cxn>
                  <a:cxn ang="0">
                    <a:pos x="308" y="312"/>
                  </a:cxn>
                  <a:cxn ang="0">
                    <a:pos x="283" y="295"/>
                  </a:cxn>
                  <a:cxn ang="0">
                    <a:pos x="261" y="284"/>
                  </a:cxn>
                  <a:cxn ang="0">
                    <a:pos x="230" y="254"/>
                  </a:cxn>
                  <a:cxn ang="0">
                    <a:pos x="217" y="231"/>
                  </a:cxn>
                  <a:cxn ang="0">
                    <a:pos x="219" y="215"/>
                  </a:cxn>
                  <a:cxn ang="0">
                    <a:pos x="232" y="201"/>
                  </a:cxn>
                  <a:cxn ang="0">
                    <a:pos x="221" y="184"/>
                  </a:cxn>
                  <a:cxn ang="0">
                    <a:pos x="209" y="192"/>
                  </a:cxn>
                  <a:cxn ang="0">
                    <a:pos x="190" y="167"/>
                  </a:cxn>
                  <a:cxn ang="0">
                    <a:pos x="186" y="181"/>
                  </a:cxn>
                  <a:cxn ang="0">
                    <a:pos x="168" y="181"/>
                  </a:cxn>
                  <a:cxn ang="0">
                    <a:pos x="165" y="170"/>
                  </a:cxn>
                  <a:cxn ang="0">
                    <a:pos x="165" y="151"/>
                  </a:cxn>
                  <a:cxn ang="0">
                    <a:pos x="157" y="139"/>
                  </a:cxn>
                  <a:cxn ang="0">
                    <a:pos x="145" y="142"/>
                  </a:cxn>
                  <a:cxn ang="0">
                    <a:pos x="130" y="112"/>
                  </a:cxn>
                  <a:cxn ang="0">
                    <a:pos x="118" y="109"/>
                  </a:cxn>
                  <a:cxn ang="0">
                    <a:pos x="101" y="95"/>
                  </a:cxn>
                  <a:cxn ang="0">
                    <a:pos x="64" y="98"/>
                  </a:cxn>
                  <a:cxn ang="0">
                    <a:pos x="27" y="95"/>
                  </a:cxn>
                  <a:cxn ang="0">
                    <a:pos x="0" y="84"/>
                  </a:cxn>
                </a:cxnLst>
                <a:rect l="0" t="0" r="r" b="b"/>
                <a:pathLst>
                  <a:path w="429" h="408">
                    <a:moveTo>
                      <a:pt x="0" y="84"/>
                    </a:moveTo>
                    <a:lnTo>
                      <a:pt x="10" y="53"/>
                    </a:lnTo>
                    <a:lnTo>
                      <a:pt x="10" y="31"/>
                    </a:lnTo>
                    <a:lnTo>
                      <a:pt x="25" y="0"/>
                    </a:lnTo>
                    <a:lnTo>
                      <a:pt x="103" y="20"/>
                    </a:lnTo>
                    <a:lnTo>
                      <a:pt x="236" y="56"/>
                    </a:lnTo>
                    <a:lnTo>
                      <a:pt x="289" y="86"/>
                    </a:lnTo>
                    <a:lnTo>
                      <a:pt x="358" y="114"/>
                    </a:lnTo>
                    <a:lnTo>
                      <a:pt x="393" y="167"/>
                    </a:lnTo>
                    <a:lnTo>
                      <a:pt x="428" y="192"/>
                    </a:lnTo>
                    <a:lnTo>
                      <a:pt x="414" y="212"/>
                    </a:lnTo>
                    <a:lnTo>
                      <a:pt x="414" y="237"/>
                    </a:lnTo>
                    <a:lnTo>
                      <a:pt x="401" y="243"/>
                    </a:lnTo>
                    <a:lnTo>
                      <a:pt x="389" y="265"/>
                    </a:lnTo>
                    <a:lnTo>
                      <a:pt x="401" y="287"/>
                    </a:lnTo>
                    <a:lnTo>
                      <a:pt x="399" y="304"/>
                    </a:lnTo>
                    <a:lnTo>
                      <a:pt x="385" y="326"/>
                    </a:lnTo>
                    <a:lnTo>
                      <a:pt x="387" y="348"/>
                    </a:lnTo>
                    <a:lnTo>
                      <a:pt x="411" y="371"/>
                    </a:lnTo>
                    <a:lnTo>
                      <a:pt x="413" y="393"/>
                    </a:lnTo>
                    <a:lnTo>
                      <a:pt x="407" y="404"/>
                    </a:lnTo>
                    <a:lnTo>
                      <a:pt x="383" y="407"/>
                    </a:lnTo>
                    <a:lnTo>
                      <a:pt x="366" y="396"/>
                    </a:lnTo>
                    <a:lnTo>
                      <a:pt x="347" y="368"/>
                    </a:lnTo>
                    <a:lnTo>
                      <a:pt x="339" y="368"/>
                    </a:lnTo>
                    <a:lnTo>
                      <a:pt x="329" y="357"/>
                    </a:lnTo>
                    <a:lnTo>
                      <a:pt x="320" y="323"/>
                    </a:lnTo>
                    <a:lnTo>
                      <a:pt x="308" y="312"/>
                    </a:lnTo>
                    <a:lnTo>
                      <a:pt x="283" y="295"/>
                    </a:lnTo>
                    <a:lnTo>
                      <a:pt x="261" y="284"/>
                    </a:lnTo>
                    <a:lnTo>
                      <a:pt x="230" y="254"/>
                    </a:lnTo>
                    <a:lnTo>
                      <a:pt x="217" y="231"/>
                    </a:lnTo>
                    <a:lnTo>
                      <a:pt x="219" y="215"/>
                    </a:lnTo>
                    <a:lnTo>
                      <a:pt x="232" y="201"/>
                    </a:lnTo>
                    <a:lnTo>
                      <a:pt x="221" y="184"/>
                    </a:lnTo>
                    <a:lnTo>
                      <a:pt x="209" y="192"/>
                    </a:lnTo>
                    <a:lnTo>
                      <a:pt x="190" y="167"/>
                    </a:lnTo>
                    <a:lnTo>
                      <a:pt x="186" y="181"/>
                    </a:lnTo>
                    <a:lnTo>
                      <a:pt x="168" y="181"/>
                    </a:lnTo>
                    <a:lnTo>
                      <a:pt x="165" y="170"/>
                    </a:lnTo>
                    <a:lnTo>
                      <a:pt x="165" y="151"/>
                    </a:lnTo>
                    <a:lnTo>
                      <a:pt x="157" y="139"/>
                    </a:lnTo>
                    <a:lnTo>
                      <a:pt x="145" y="142"/>
                    </a:lnTo>
                    <a:lnTo>
                      <a:pt x="130" y="112"/>
                    </a:lnTo>
                    <a:lnTo>
                      <a:pt x="118" y="109"/>
                    </a:lnTo>
                    <a:lnTo>
                      <a:pt x="101" y="95"/>
                    </a:lnTo>
                    <a:lnTo>
                      <a:pt x="64" y="98"/>
                    </a:lnTo>
                    <a:lnTo>
                      <a:pt x="27" y="95"/>
                    </a:lnTo>
                    <a:lnTo>
                      <a:pt x="0" y="84"/>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60" name="Freeform 1060"/>
              <p:cNvSpPr>
                <a:spLocks/>
              </p:cNvSpPr>
              <p:nvPr/>
            </p:nvSpPr>
            <p:spPr bwMode="auto">
              <a:xfrm>
                <a:off x="908" y="758"/>
                <a:ext cx="274" cy="210"/>
              </a:xfrm>
              <a:custGeom>
                <a:avLst/>
                <a:gdLst/>
                <a:ahLst/>
                <a:cxnLst>
                  <a:cxn ang="0">
                    <a:pos x="10" y="0"/>
                  </a:cxn>
                  <a:cxn ang="0">
                    <a:pos x="0" y="17"/>
                  </a:cxn>
                  <a:cxn ang="0">
                    <a:pos x="0" y="36"/>
                  </a:cxn>
                  <a:cxn ang="0">
                    <a:pos x="19" y="56"/>
                  </a:cxn>
                  <a:cxn ang="0">
                    <a:pos x="31" y="50"/>
                  </a:cxn>
                  <a:cxn ang="0">
                    <a:pos x="35" y="59"/>
                  </a:cxn>
                  <a:cxn ang="0">
                    <a:pos x="46" y="61"/>
                  </a:cxn>
                  <a:cxn ang="0">
                    <a:pos x="54" y="47"/>
                  </a:cxn>
                  <a:cxn ang="0">
                    <a:pos x="81" y="50"/>
                  </a:cxn>
                  <a:cxn ang="0">
                    <a:pos x="85" y="64"/>
                  </a:cxn>
                  <a:cxn ang="0">
                    <a:pos x="94" y="70"/>
                  </a:cxn>
                  <a:cxn ang="0">
                    <a:pos x="117" y="67"/>
                  </a:cxn>
                  <a:cxn ang="0">
                    <a:pos x="125" y="75"/>
                  </a:cxn>
                  <a:cxn ang="0">
                    <a:pos x="137" y="84"/>
                  </a:cxn>
                  <a:cxn ang="0">
                    <a:pos x="146" y="100"/>
                  </a:cxn>
                  <a:cxn ang="0">
                    <a:pos x="146" y="123"/>
                  </a:cxn>
                  <a:cxn ang="0">
                    <a:pos x="138" y="128"/>
                  </a:cxn>
                  <a:cxn ang="0">
                    <a:pos x="142" y="137"/>
                  </a:cxn>
                  <a:cxn ang="0">
                    <a:pos x="131" y="150"/>
                  </a:cxn>
                  <a:cxn ang="0">
                    <a:pos x="131" y="170"/>
                  </a:cxn>
                  <a:cxn ang="0">
                    <a:pos x="148" y="173"/>
                  </a:cxn>
                  <a:cxn ang="0">
                    <a:pos x="158" y="167"/>
                  </a:cxn>
                  <a:cxn ang="0">
                    <a:pos x="161" y="159"/>
                  </a:cxn>
                  <a:cxn ang="0">
                    <a:pos x="167" y="167"/>
                  </a:cxn>
                  <a:cxn ang="0">
                    <a:pos x="177" y="162"/>
                  </a:cxn>
                  <a:cxn ang="0">
                    <a:pos x="198" y="173"/>
                  </a:cxn>
                  <a:cxn ang="0">
                    <a:pos x="211" y="192"/>
                  </a:cxn>
                  <a:cxn ang="0">
                    <a:pos x="215" y="192"/>
                  </a:cxn>
                  <a:cxn ang="0">
                    <a:pos x="217" y="203"/>
                  </a:cxn>
                  <a:cxn ang="0">
                    <a:pos x="231" y="209"/>
                  </a:cxn>
                  <a:cxn ang="0">
                    <a:pos x="246" y="209"/>
                  </a:cxn>
                  <a:cxn ang="0">
                    <a:pos x="236" y="198"/>
                  </a:cxn>
                  <a:cxn ang="0">
                    <a:pos x="240" y="187"/>
                  </a:cxn>
                  <a:cxn ang="0">
                    <a:pos x="252" y="198"/>
                  </a:cxn>
                  <a:cxn ang="0">
                    <a:pos x="265" y="201"/>
                  </a:cxn>
                  <a:cxn ang="0">
                    <a:pos x="267" y="184"/>
                  </a:cxn>
                  <a:cxn ang="0">
                    <a:pos x="254" y="170"/>
                  </a:cxn>
                  <a:cxn ang="0">
                    <a:pos x="244" y="170"/>
                  </a:cxn>
                  <a:cxn ang="0">
                    <a:pos x="231" y="156"/>
                  </a:cxn>
                  <a:cxn ang="0">
                    <a:pos x="244" y="156"/>
                  </a:cxn>
                  <a:cxn ang="0">
                    <a:pos x="254" y="164"/>
                  </a:cxn>
                  <a:cxn ang="0">
                    <a:pos x="273" y="164"/>
                  </a:cxn>
                  <a:cxn ang="0">
                    <a:pos x="269" y="148"/>
                  </a:cxn>
                  <a:cxn ang="0">
                    <a:pos x="252" y="131"/>
                  </a:cxn>
                  <a:cxn ang="0">
                    <a:pos x="240" y="128"/>
                  </a:cxn>
                  <a:cxn ang="0">
                    <a:pos x="223" y="109"/>
                  </a:cxn>
                  <a:cxn ang="0">
                    <a:pos x="202" y="103"/>
                  </a:cxn>
                  <a:cxn ang="0">
                    <a:pos x="185" y="95"/>
                  </a:cxn>
                  <a:cxn ang="0">
                    <a:pos x="171" y="70"/>
                  </a:cxn>
                  <a:cxn ang="0">
                    <a:pos x="161" y="39"/>
                  </a:cxn>
                  <a:cxn ang="0">
                    <a:pos x="148" y="39"/>
                  </a:cxn>
                  <a:cxn ang="0">
                    <a:pos x="144" y="31"/>
                  </a:cxn>
                  <a:cxn ang="0">
                    <a:pos x="137" y="33"/>
                  </a:cxn>
                  <a:cxn ang="0">
                    <a:pos x="123" y="20"/>
                  </a:cxn>
                  <a:cxn ang="0">
                    <a:pos x="100" y="14"/>
                  </a:cxn>
                  <a:cxn ang="0">
                    <a:pos x="90" y="22"/>
                  </a:cxn>
                  <a:cxn ang="0">
                    <a:pos x="69" y="14"/>
                  </a:cxn>
                  <a:cxn ang="0">
                    <a:pos x="56" y="14"/>
                  </a:cxn>
                  <a:cxn ang="0">
                    <a:pos x="50" y="3"/>
                  </a:cxn>
                  <a:cxn ang="0">
                    <a:pos x="44" y="0"/>
                  </a:cxn>
                  <a:cxn ang="0">
                    <a:pos x="35" y="3"/>
                  </a:cxn>
                  <a:cxn ang="0">
                    <a:pos x="10" y="0"/>
                  </a:cxn>
                </a:cxnLst>
                <a:rect l="0" t="0" r="r" b="b"/>
                <a:pathLst>
                  <a:path w="274" h="210">
                    <a:moveTo>
                      <a:pt x="10" y="0"/>
                    </a:moveTo>
                    <a:lnTo>
                      <a:pt x="0" y="17"/>
                    </a:lnTo>
                    <a:lnTo>
                      <a:pt x="0" y="36"/>
                    </a:lnTo>
                    <a:lnTo>
                      <a:pt x="19" y="56"/>
                    </a:lnTo>
                    <a:lnTo>
                      <a:pt x="31" y="50"/>
                    </a:lnTo>
                    <a:lnTo>
                      <a:pt x="35" y="59"/>
                    </a:lnTo>
                    <a:lnTo>
                      <a:pt x="46" y="61"/>
                    </a:lnTo>
                    <a:lnTo>
                      <a:pt x="54" y="47"/>
                    </a:lnTo>
                    <a:lnTo>
                      <a:pt x="81" y="50"/>
                    </a:lnTo>
                    <a:lnTo>
                      <a:pt x="85" y="64"/>
                    </a:lnTo>
                    <a:lnTo>
                      <a:pt x="94" y="70"/>
                    </a:lnTo>
                    <a:lnTo>
                      <a:pt x="117" y="67"/>
                    </a:lnTo>
                    <a:lnTo>
                      <a:pt x="125" y="75"/>
                    </a:lnTo>
                    <a:lnTo>
                      <a:pt x="137" y="84"/>
                    </a:lnTo>
                    <a:lnTo>
                      <a:pt x="146" y="100"/>
                    </a:lnTo>
                    <a:lnTo>
                      <a:pt x="146" y="123"/>
                    </a:lnTo>
                    <a:lnTo>
                      <a:pt x="138" y="128"/>
                    </a:lnTo>
                    <a:lnTo>
                      <a:pt x="142" y="137"/>
                    </a:lnTo>
                    <a:lnTo>
                      <a:pt x="131" y="150"/>
                    </a:lnTo>
                    <a:lnTo>
                      <a:pt x="131" y="170"/>
                    </a:lnTo>
                    <a:lnTo>
                      <a:pt x="148" y="173"/>
                    </a:lnTo>
                    <a:lnTo>
                      <a:pt x="158" y="167"/>
                    </a:lnTo>
                    <a:lnTo>
                      <a:pt x="161" y="159"/>
                    </a:lnTo>
                    <a:lnTo>
                      <a:pt x="167" y="167"/>
                    </a:lnTo>
                    <a:lnTo>
                      <a:pt x="177" y="162"/>
                    </a:lnTo>
                    <a:lnTo>
                      <a:pt x="198" y="173"/>
                    </a:lnTo>
                    <a:lnTo>
                      <a:pt x="211" y="192"/>
                    </a:lnTo>
                    <a:lnTo>
                      <a:pt x="215" y="192"/>
                    </a:lnTo>
                    <a:lnTo>
                      <a:pt x="217" y="203"/>
                    </a:lnTo>
                    <a:lnTo>
                      <a:pt x="231" y="209"/>
                    </a:lnTo>
                    <a:lnTo>
                      <a:pt x="246" y="209"/>
                    </a:lnTo>
                    <a:lnTo>
                      <a:pt x="236" y="198"/>
                    </a:lnTo>
                    <a:lnTo>
                      <a:pt x="240" y="187"/>
                    </a:lnTo>
                    <a:lnTo>
                      <a:pt x="252" y="198"/>
                    </a:lnTo>
                    <a:lnTo>
                      <a:pt x="265" y="201"/>
                    </a:lnTo>
                    <a:lnTo>
                      <a:pt x="267" y="184"/>
                    </a:lnTo>
                    <a:lnTo>
                      <a:pt x="254" y="170"/>
                    </a:lnTo>
                    <a:lnTo>
                      <a:pt x="244" y="170"/>
                    </a:lnTo>
                    <a:lnTo>
                      <a:pt x="231" y="156"/>
                    </a:lnTo>
                    <a:lnTo>
                      <a:pt x="244" y="156"/>
                    </a:lnTo>
                    <a:lnTo>
                      <a:pt x="254" y="164"/>
                    </a:lnTo>
                    <a:lnTo>
                      <a:pt x="273" y="164"/>
                    </a:lnTo>
                    <a:lnTo>
                      <a:pt x="269" y="148"/>
                    </a:lnTo>
                    <a:lnTo>
                      <a:pt x="252" y="131"/>
                    </a:lnTo>
                    <a:lnTo>
                      <a:pt x="240" y="128"/>
                    </a:lnTo>
                    <a:lnTo>
                      <a:pt x="223" y="109"/>
                    </a:lnTo>
                    <a:lnTo>
                      <a:pt x="202" y="103"/>
                    </a:lnTo>
                    <a:lnTo>
                      <a:pt x="185" y="95"/>
                    </a:lnTo>
                    <a:lnTo>
                      <a:pt x="171" y="70"/>
                    </a:lnTo>
                    <a:lnTo>
                      <a:pt x="161" y="39"/>
                    </a:lnTo>
                    <a:lnTo>
                      <a:pt x="148" y="39"/>
                    </a:lnTo>
                    <a:lnTo>
                      <a:pt x="144" y="31"/>
                    </a:lnTo>
                    <a:lnTo>
                      <a:pt x="137" y="33"/>
                    </a:lnTo>
                    <a:lnTo>
                      <a:pt x="123" y="20"/>
                    </a:lnTo>
                    <a:lnTo>
                      <a:pt x="100" y="14"/>
                    </a:lnTo>
                    <a:lnTo>
                      <a:pt x="90" y="22"/>
                    </a:lnTo>
                    <a:lnTo>
                      <a:pt x="69" y="14"/>
                    </a:lnTo>
                    <a:lnTo>
                      <a:pt x="56" y="14"/>
                    </a:lnTo>
                    <a:lnTo>
                      <a:pt x="50" y="3"/>
                    </a:lnTo>
                    <a:lnTo>
                      <a:pt x="44" y="0"/>
                    </a:lnTo>
                    <a:lnTo>
                      <a:pt x="35" y="3"/>
                    </a:lnTo>
                    <a:lnTo>
                      <a:pt x="10"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61" name="Freeform 1061"/>
              <p:cNvSpPr>
                <a:spLocks/>
              </p:cNvSpPr>
              <p:nvPr/>
            </p:nvSpPr>
            <p:spPr bwMode="auto">
              <a:xfrm>
                <a:off x="1064" y="1925"/>
                <a:ext cx="195" cy="98"/>
              </a:xfrm>
              <a:custGeom>
                <a:avLst/>
                <a:gdLst/>
                <a:ahLst/>
                <a:cxnLst>
                  <a:cxn ang="0">
                    <a:pos x="0" y="49"/>
                  </a:cxn>
                  <a:cxn ang="0">
                    <a:pos x="17" y="20"/>
                  </a:cxn>
                  <a:cxn ang="0">
                    <a:pos x="25" y="20"/>
                  </a:cxn>
                  <a:cxn ang="0">
                    <a:pos x="38" y="6"/>
                  </a:cxn>
                  <a:cxn ang="0">
                    <a:pos x="54" y="6"/>
                  </a:cxn>
                  <a:cxn ang="0">
                    <a:pos x="58" y="3"/>
                  </a:cxn>
                  <a:cxn ang="0">
                    <a:pos x="63" y="0"/>
                  </a:cxn>
                  <a:cxn ang="0">
                    <a:pos x="83" y="17"/>
                  </a:cxn>
                  <a:cxn ang="0">
                    <a:pos x="88" y="29"/>
                  </a:cxn>
                  <a:cxn ang="0">
                    <a:pos x="92" y="23"/>
                  </a:cxn>
                  <a:cxn ang="0">
                    <a:pos x="108" y="34"/>
                  </a:cxn>
                  <a:cxn ang="0">
                    <a:pos x="117" y="34"/>
                  </a:cxn>
                  <a:cxn ang="0">
                    <a:pos x="125" y="43"/>
                  </a:cxn>
                  <a:cxn ang="0">
                    <a:pos x="138" y="49"/>
                  </a:cxn>
                  <a:cxn ang="0">
                    <a:pos x="138" y="63"/>
                  </a:cxn>
                  <a:cxn ang="0">
                    <a:pos x="163" y="63"/>
                  </a:cxn>
                  <a:cxn ang="0">
                    <a:pos x="169" y="77"/>
                  </a:cxn>
                  <a:cxn ang="0">
                    <a:pos x="184" y="77"/>
                  </a:cxn>
                  <a:cxn ang="0">
                    <a:pos x="194" y="94"/>
                  </a:cxn>
                  <a:cxn ang="0">
                    <a:pos x="188" y="97"/>
                  </a:cxn>
                  <a:cxn ang="0">
                    <a:pos x="184" y="91"/>
                  </a:cxn>
                  <a:cxn ang="0">
                    <a:pos x="182" y="88"/>
                  </a:cxn>
                  <a:cxn ang="0">
                    <a:pos x="169" y="91"/>
                  </a:cxn>
                  <a:cxn ang="0">
                    <a:pos x="165" y="94"/>
                  </a:cxn>
                  <a:cxn ang="0">
                    <a:pos x="154" y="97"/>
                  </a:cxn>
                  <a:cxn ang="0">
                    <a:pos x="136" y="97"/>
                  </a:cxn>
                  <a:cxn ang="0">
                    <a:pos x="125" y="97"/>
                  </a:cxn>
                  <a:cxn ang="0">
                    <a:pos x="125" y="88"/>
                  </a:cxn>
                  <a:cxn ang="0">
                    <a:pos x="108" y="66"/>
                  </a:cxn>
                  <a:cxn ang="0">
                    <a:pos x="108" y="51"/>
                  </a:cxn>
                  <a:cxn ang="0">
                    <a:pos x="88" y="51"/>
                  </a:cxn>
                  <a:cxn ang="0">
                    <a:pos x="81" y="43"/>
                  </a:cxn>
                  <a:cxn ang="0">
                    <a:pos x="75" y="51"/>
                  </a:cxn>
                  <a:cxn ang="0">
                    <a:pos x="69" y="40"/>
                  </a:cxn>
                  <a:cxn ang="0">
                    <a:pos x="63" y="40"/>
                  </a:cxn>
                  <a:cxn ang="0">
                    <a:pos x="63" y="26"/>
                  </a:cxn>
                  <a:cxn ang="0">
                    <a:pos x="58" y="20"/>
                  </a:cxn>
                  <a:cxn ang="0">
                    <a:pos x="40" y="23"/>
                  </a:cxn>
                  <a:cxn ang="0">
                    <a:pos x="29" y="40"/>
                  </a:cxn>
                  <a:cxn ang="0">
                    <a:pos x="15" y="43"/>
                  </a:cxn>
                  <a:cxn ang="0">
                    <a:pos x="0" y="49"/>
                  </a:cxn>
                </a:cxnLst>
                <a:rect l="0" t="0" r="r" b="b"/>
                <a:pathLst>
                  <a:path w="195" h="98">
                    <a:moveTo>
                      <a:pt x="0" y="49"/>
                    </a:moveTo>
                    <a:lnTo>
                      <a:pt x="17" y="20"/>
                    </a:lnTo>
                    <a:lnTo>
                      <a:pt x="25" y="20"/>
                    </a:lnTo>
                    <a:lnTo>
                      <a:pt x="38" y="6"/>
                    </a:lnTo>
                    <a:lnTo>
                      <a:pt x="54" y="6"/>
                    </a:lnTo>
                    <a:lnTo>
                      <a:pt x="58" y="3"/>
                    </a:lnTo>
                    <a:lnTo>
                      <a:pt x="63" y="0"/>
                    </a:lnTo>
                    <a:lnTo>
                      <a:pt x="83" y="17"/>
                    </a:lnTo>
                    <a:lnTo>
                      <a:pt x="88" y="29"/>
                    </a:lnTo>
                    <a:lnTo>
                      <a:pt x="92" y="23"/>
                    </a:lnTo>
                    <a:lnTo>
                      <a:pt x="108" y="34"/>
                    </a:lnTo>
                    <a:lnTo>
                      <a:pt x="117" y="34"/>
                    </a:lnTo>
                    <a:lnTo>
                      <a:pt x="125" y="43"/>
                    </a:lnTo>
                    <a:lnTo>
                      <a:pt x="138" y="49"/>
                    </a:lnTo>
                    <a:lnTo>
                      <a:pt x="138" y="63"/>
                    </a:lnTo>
                    <a:lnTo>
                      <a:pt x="163" y="63"/>
                    </a:lnTo>
                    <a:lnTo>
                      <a:pt x="169" y="77"/>
                    </a:lnTo>
                    <a:lnTo>
                      <a:pt x="184" y="77"/>
                    </a:lnTo>
                    <a:lnTo>
                      <a:pt x="194" y="94"/>
                    </a:lnTo>
                    <a:lnTo>
                      <a:pt x="188" y="97"/>
                    </a:lnTo>
                    <a:lnTo>
                      <a:pt x="184" y="91"/>
                    </a:lnTo>
                    <a:lnTo>
                      <a:pt x="182" y="88"/>
                    </a:lnTo>
                    <a:lnTo>
                      <a:pt x="169" y="91"/>
                    </a:lnTo>
                    <a:lnTo>
                      <a:pt x="165" y="94"/>
                    </a:lnTo>
                    <a:lnTo>
                      <a:pt x="154" y="97"/>
                    </a:lnTo>
                    <a:lnTo>
                      <a:pt x="136" y="97"/>
                    </a:lnTo>
                    <a:lnTo>
                      <a:pt x="125" y="97"/>
                    </a:lnTo>
                    <a:lnTo>
                      <a:pt x="125" y="88"/>
                    </a:lnTo>
                    <a:lnTo>
                      <a:pt x="108" y="66"/>
                    </a:lnTo>
                    <a:lnTo>
                      <a:pt x="108" y="51"/>
                    </a:lnTo>
                    <a:lnTo>
                      <a:pt x="88" y="51"/>
                    </a:lnTo>
                    <a:lnTo>
                      <a:pt x="81" y="43"/>
                    </a:lnTo>
                    <a:lnTo>
                      <a:pt x="75" y="51"/>
                    </a:lnTo>
                    <a:lnTo>
                      <a:pt x="69" y="40"/>
                    </a:lnTo>
                    <a:lnTo>
                      <a:pt x="63" y="40"/>
                    </a:lnTo>
                    <a:lnTo>
                      <a:pt x="63" y="26"/>
                    </a:lnTo>
                    <a:lnTo>
                      <a:pt x="58" y="20"/>
                    </a:lnTo>
                    <a:lnTo>
                      <a:pt x="40" y="23"/>
                    </a:lnTo>
                    <a:lnTo>
                      <a:pt x="29" y="40"/>
                    </a:lnTo>
                    <a:lnTo>
                      <a:pt x="15" y="43"/>
                    </a:lnTo>
                    <a:lnTo>
                      <a:pt x="0" y="49"/>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62" name="Freeform 1062"/>
              <p:cNvSpPr>
                <a:spLocks/>
              </p:cNvSpPr>
              <p:nvPr/>
            </p:nvSpPr>
            <p:spPr bwMode="auto">
              <a:xfrm>
                <a:off x="1234" y="1995"/>
                <a:ext cx="129" cy="83"/>
              </a:xfrm>
              <a:custGeom>
                <a:avLst/>
                <a:gdLst/>
                <a:ahLst/>
                <a:cxnLst>
                  <a:cxn ang="0">
                    <a:pos x="0" y="62"/>
                  </a:cxn>
                  <a:cxn ang="0">
                    <a:pos x="12" y="65"/>
                  </a:cxn>
                  <a:cxn ang="0">
                    <a:pos x="40" y="62"/>
                  </a:cxn>
                  <a:cxn ang="0">
                    <a:pos x="52" y="79"/>
                  </a:cxn>
                  <a:cxn ang="0">
                    <a:pos x="68" y="82"/>
                  </a:cxn>
                  <a:cxn ang="0">
                    <a:pos x="76" y="62"/>
                  </a:cxn>
                  <a:cxn ang="0">
                    <a:pos x="72" y="57"/>
                  </a:cxn>
                  <a:cxn ang="0">
                    <a:pos x="80" y="48"/>
                  </a:cxn>
                  <a:cxn ang="0">
                    <a:pos x="96" y="62"/>
                  </a:cxn>
                  <a:cxn ang="0">
                    <a:pos x="108" y="62"/>
                  </a:cxn>
                  <a:cxn ang="0">
                    <a:pos x="108" y="54"/>
                  </a:cxn>
                  <a:cxn ang="0">
                    <a:pos x="116" y="54"/>
                  </a:cxn>
                  <a:cxn ang="0">
                    <a:pos x="128" y="40"/>
                  </a:cxn>
                  <a:cxn ang="0">
                    <a:pos x="120" y="37"/>
                  </a:cxn>
                  <a:cxn ang="0">
                    <a:pos x="120" y="23"/>
                  </a:cxn>
                  <a:cxn ang="0">
                    <a:pos x="120" y="11"/>
                  </a:cxn>
                  <a:cxn ang="0">
                    <a:pos x="102" y="8"/>
                  </a:cxn>
                  <a:cxn ang="0">
                    <a:pos x="88" y="11"/>
                  </a:cxn>
                  <a:cxn ang="0">
                    <a:pos x="76" y="11"/>
                  </a:cxn>
                  <a:cxn ang="0">
                    <a:pos x="58" y="8"/>
                  </a:cxn>
                  <a:cxn ang="0">
                    <a:pos x="44" y="0"/>
                  </a:cxn>
                  <a:cxn ang="0">
                    <a:pos x="40" y="8"/>
                  </a:cxn>
                  <a:cxn ang="0">
                    <a:pos x="38" y="25"/>
                  </a:cxn>
                  <a:cxn ang="0">
                    <a:pos x="24" y="25"/>
                  </a:cxn>
                  <a:cxn ang="0">
                    <a:pos x="20" y="40"/>
                  </a:cxn>
                  <a:cxn ang="0">
                    <a:pos x="12" y="45"/>
                  </a:cxn>
                  <a:cxn ang="0">
                    <a:pos x="0" y="62"/>
                  </a:cxn>
                </a:cxnLst>
                <a:rect l="0" t="0" r="r" b="b"/>
                <a:pathLst>
                  <a:path w="129" h="83">
                    <a:moveTo>
                      <a:pt x="0" y="62"/>
                    </a:moveTo>
                    <a:lnTo>
                      <a:pt x="12" y="65"/>
                    </a:lnTo>
                    <a:lnTo>
                      <a:pt x="40" y="62"/>
                    </a:lnTo>
                    <a:lnTo>
                      <a:pt x="52" y="79"/>
                    </a:lnTo>
                    <a:lnTo>
                      <a:pt x="68" y="82"/>
                    </a:lnTo>
                    <a:lnTo>
                      <a:pt x="76" y="62"/>
                    </a:lnTo>
                    <a:lnTo>
                      <a:pt x="72" y="57"/>
                    </a:lnTo>
                    <a:lnTo>
                      <a:pt x="80" y="48"/>
                    </a:lnTo>
                    <a:lnTo>
                      <a:pt x="96" y="62"/>
                    </a:lnTo>
                    <a:lnTo>
                      <a:pt x="108" y="62"/>
                    </a:lnTo>
                    <a:lnTo>
                      <a:pt x="108" y="54"/>
                    </a:lnTo>
                    <a:lnTo>
                      <a:pt x="116" y="54"/>
                    </a:lnTo>
                    <a:lnTo>
                      <a:pt x="128" y="40"/>
                    </a:lnTo>
                    <a:lnTo>
                      <a:pt x="120" y="37"/>
                    </a:lnTo>
                    <a:lnTo>
                      <a:pt x="120" y="23"/>
                    </a:lnTo>
                    <a:lnTo>
                      <a:pt x="120" y="11"/>
                    </a:lnTo>
                    <a:lnTo>
                      <a:pt x="102" y="8"/>
                    </a:lnTo>
                    <a:lnTo>
                      <a:pt x="88" y="11"/>
                    </a:lnTo>
                    <a:lnTo>
                      <a:pt x="76" y="11"/>
                    </a:lnTo>
                    <a:lnTo>
                      <a:pt x="58" y="8"/>
                    </a:lnTo>
                    <a:lnTo>
                      <a:pt x="44" y="0"/>
                    </a:lnTo>
                    <a:lnTo>
                      <a:pt x="40" y="8"/>
                    </a:lnTo>
                    <a:lnTo>
                      <a:pt x="38" y="25"/>
                    </a:lnTo>
                    <a:lnTo>
                      <a:pt x="24" y="25"/>
                    </a:lnTo>
                    <a:lnTo>
                      <a:pt x="20" y="40"/>
                    </a:lnTo>
                    <a:lnTo>
                      <a:pt x="12" y="45"/>
                    </a:lnTo>
                    <a:lnTo>
                      <a:pt x="0" y="62"/>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sp>
            <p:nvSpPr>
              <p:cNvPr id="77863" name="Freeform 1063"/>
              <p:cNvSpPr>
                <a:spLocks/>
              </p:cNvSpPr>
              <p:nvPr/>
            </p:nvSpPr>
            <p:spPr bwMode="auto">
              <a:xfrm>
                <a:off x="1155" y="2228"/>
                <a:ext cx="802" cy="1698"/>
              </a:xfrm>
              <a:custGeom>
                <a:avLst/>
                <a:gdLst/>
                <a:ahLst/>
                <a:cxnLst>
                  <a:cxn ang="0">
                    <a:pos x="92" y="28"/>
                  </a:cxn>
                  <a:cxn ang="0">
                    <a:pos x="152" y="3"/>
                  </a:cxn>
                  <a:cxn ang="0">
                    <a:pos x="127" y="59"/>
                  </a:cxn>
                  <a:cxn ang="0">
                    <a:pos x="152" y="56"/>
                  </a:cxn>
                  <a:cxn ang="0">
                    <a:pos x="177" y="53"/>
                  </a:cxn>
                  <a:cxn ang="0">
                    <a:pos x="212" y="73"/>
                  </a:cxn>
                  <a:cxn ang="0">
                    <a:pos x="322" y="103"/>
                  </a:cxn>
                  <a:cxn ang="0">
                    <a:pos x="372" y="134"/>
                  </a:cxn>
                  <a:cxn ang="0">
                    <a:pos x="437" y="151"/>
                  </a:cxn>
                  <a:cxn ang="0">
                    <a:pos x="530" y="234"/>
                  </a:cxn>
                  <a:cxn ang="0">
                    <a:pos x="581" y="338"/>
                  </a:cxn>
                  <a:cxn ang="0">
                    <a:pos x="780" y="424"/>
                  </a:cxn>
                  <a:cxn ang="0">
                    <a:pos x="782" y="567"/>
                  </a:cxn>
                  <a:cxn ang="0">
                    <a:pos x="731" y="642"/>
                  </a:cxn>
                  <a:cxn ang="0">
                    <a:pos x="723" y="751"/>
                  </a:cxn>
                  <a:cxn ang="0">
                    <a:pos x="694" y="798"/>
                  </a:cxn>
                  <a:cxn ang="0">
                    <a:pos x="647" y="879"/>
                  </a:cxn>
                  <a:cxn ang="0">
                    <a:pos x="579" y="907"/>
                  </a:cxn>
                  <a:cxn ang="0">
                    <a:pos x="544" y="991"/>
                  </a:cxn>
                  <a:cxn ang="0">
                    <a:pos x="536" y="1061"/>
                  </a:cxn>
                  <a:cxn ang="0">
                    <a:pos x="481" y="1125"/>
                  </a:cxn>
                  <a:cxn ang="0">
                    <a:pos x="448" y="1175"/>
                  </a:cxn>
                  <a:cxn ang="0">
                    <a:pos x="427" y="1200"/>
                  </a:cxn>
                  <a:cxn ang="0">
                    <a:pos x="415" y="1267"/>
                  </a:cxn>
                  <a:cxn ang="0">
                    <a:pos x="361" y="1295"/>
                  </a:cxn>
                  <a:cxn ang="0">
                    <a:pos x="318" y="1323"/>
                  </a:cxn>
                  <a:cxn ang="0">
                    <a:pos x="316" y="1387"/>
                  </a:cxn>
                  <a:cxn ang="0">
                    <a:pos x="275" y="1437"/>
                  </a:cxn>
                  <a:cxn ang="0">
                    <a:pos x="300" y="1482"/>
                  </a:cxn>
                  <a:cxn ang="0">
                    <a:pos x="259" y="1524"/>
                  </a:cxn>
                  <a:cxn ang="0">
                    <a:pos x="238" y="1597"/>
                  </a:cxn>
                  <a:cxn ang="0">
                    <a:pos x="292" y="1697"/>
                  </a:cxn>
                  <a:cxn ang="0">
                    <a:pos x="228" y="1647"/>
                  </a:cxn>
                  <a:cxn ang="0">
                    <a:pos x="187" y="1557"/>
                  </a:cxn>
                  <a:cxn ang="0">
                    <a:pos x="183" y="1323"/>
                  </a:cxn>
                  <a:cxn ang="0">
                    <a:pos x="177" y="1223"/>
                  </a:cxn>
                  <a:cxn ang="0">
                    <a:pos x="181" y="1114"/>
                  </a:cxn>
                  <a:cxn ang="0">
                    <a:pos x="189" y="1027"/>
                  </a:cxn>
                  <a:cxn ang="0">
                    <a:pos x="185" y="888"/>
                  </a:cxn>
                  <a:cxn ang="0">
                    <a:pos x="191" y="773"/>
                  </a:cxn>
                  <a:cxn ang="0">
                    <a:pos x="144" y="695"/>
                  </a:cxn>
                  <a:cxn ang="0">
                    <a:pos x="72" y="634"/>
                  </a:cxn>
                  <a:cxn ang="0">
                    <a:pos x="47" y="539"/>
                  </a:cxn>
                  <a:cxn ang="0">
                    <a:pos x="14" y="486"/>
                  </a:cxn>
                  <a:cxn ang="0">
                    <a:pos x="16" y="396"/>
                  </a:cxn>
                  <a:cxn ang="0">
                    <a:pos x="8" y="310"/>
                  </a:cxn>
                  <a:cxn ang="0">
                    <a:pos x="58" y="140"/>
                  </a:cxn>
                </a:cxnLst>
                <a:rect l="0" t="0" r="r" b="b"/>
                <a:pathLst>
                  <a:path w="802" h="1698">
                    <a:moveTo>
                      <a:pt x="62" y="75"/>
                    </a:moveTo>
                    <a:lnTo>
                      <a:pt x="72" y="56"/>
                    </a:lnTo>
                    <a:lnTo>
                      <a:pt x="92" y="28"/>
                    </a:lnTo>
                    <a:lnTo>
                      <a:pt x="121" y="11"/>
                    </a:lnTo>
                    <a:lnTo>
                      <a:pt x="136" y="0"/>
                    </a:lnTo>
                    <a:lnTo>
                      <a:pt x="152" y="3"/>
                    </a:lnTo>
                    <a:lnTo>
                      <a:pt x="148" y="17"/>
                    </a:lnTo>
                    <a:lnTo>
                      <a:pt x="131" y="31"/>
                    </a:lnTo>
                    <a:lnTo>
                      <a:pt x="127" y="59"/>
                    </a:lnTo>
                    <a:lnTo>
                      <a:pt x="131" y="81"/>
                    </a:lnTo>
                    <a:lnTo>
                      <a:pt x="146" y="81"/>
                    </a:lnTo>
                    <a:lnTo>
                      <a:pt x="152" y="56"/>
                    </a:lnTo>
                    <a:lnTo>
                      <a:pt x="156" y="31"/>
                    </a:lnTo>
                    <a:lnTo>
                      <a:pt x="166" y="39"/>
                    </a:lnTo>
                    <a:lnTo>
                      <a:pt x="177" y="53"/>
                    </a:lnTo>
                    <a:lnTo>
                      <a:pt x="197" y="47"/>
                    </a:lnTo>
                    <a:lnTo>
                      <a:pt x="209" y="59"/>
                    </a:lnTo>
                    <a:lnTo>
                      <a:pt x="212" y="73"/>
                    </a:lnTo>
                    <a:lnTo>
                      <a:pt x="242" y="67"/>
                    </a:lnTo>
                    <a:lnTo>
                      <a:pt x="300" y="59"/>
                    </a:lnTo>
                    <a:lnTo>
                      <a:pt x="322" y="103"/>
                    </a:lnTo>
                    <a:lnTo>
                      <a:pt x="359" y="126"/>
                    </a:lnTo>
                    <a:lnTo>
                      <a:pt x="357" y="145"/>
                    </a:lnTo>
                    <a:lnTo>
                      <a:pt x="372" y="134"/>
                    </a:lnTo>
                    <a:lnTo>
                      <a:pt x="390" y="134"/>
                    </a:lnTo>
                    <a:lnTo>
                      <a:pt x="411" y="154"/>
                    </a:lnTo>
                    <a:lnTo>
                      <a:pt x="437" y="151"/>
                    </a:lnTo>
                    <a:lnTo>
                      <a:pt x="458" y="154"/>
                    </a:lnTo>
                    <a:lnTo>
                      <a:pt x="493" y="190"/>
                    </a:lnTo>
                    <a:lnTo>
                      <a:pt x="530" y="234"/>
                    </a:lnTo>
                    <a:lnTo>
                      <a:pt x="546" y="285"/>
                    </a:lnTo>
                    <a:lnTo>
                      <a:pt x="536" y="324"/>
                    </a:lnTo>
                    <a:lnTo>
                      <a:pt x="581" y="338"/>
                    </a:lnTo>
                    <a:lnTo>
                      <a:pt x="655" y="357"/>
                    </a:lnTo>
                    <a:lnTo>
                      <a:pt x="731" y="380"/>
                    </a:lnTo>
                    <a:lnTo>
                      <a:pt x="780" y="424"/>
                    </a:lnTo>
                    <a:lnTo>
                      <a:pt x="801" y="466"/>
                    </a:lnTo>
                    <a:lnTo>
                      <a:pt x="801" y="519"/>
                    </a:lnTo>
                    <a:lnTo>
                      <a:pt x="782" y="567"/>
                    </a:lnTo>
                    <a:lnTo>
                      <a:pt x="760" y="592"/>
                    </a:lnTo>
                    <a:lnTo>
                      <a:pt x="746" y="608"/>
                    </a:lnTo>
                    <a:lnTo>
                      <a:pt x="731" y="642"/>
                    </a:lnTo>
                    <a:lnTo>
                      <a:pt x="729" y="673"/>
                    </a:lnTo>
                    <a:lnTo>
                      <a:pt x="731" y="712"/>
                    </a:lnTo>
                    <a:lnTo>
                      <a:pt x="723" y="751"/>
                    </a:lnTo>
                    <a:lnTo>
                      <a:pt x="711" y="759"/>
                    </a:lnTo>
                    <a:lnTo>
                      <a:pt x="707" y="782"/>
                    </a:lnTo>
                    <a:lnTo>
                      <a:pt x="694" y="798"/>
                    </a:lnTo>
                    <a:lnTo>
                      <a:pt x="692" y="818"/>
                    </a:lnTo>
                    <a:lnTo>
                      <a:pt x="674" y="840"/>
                    </a:lnTo>
                    <a:lnTo>
                      <a:pt x="647" y="879"/>
                    </a:lnTo>
                    <a:lnTo>
                      <a:pt x="624" y="890"/>
                    </a:lnTo>
                    <a:lnTo>
                      <a:pt x="608" y="888"/>
                    </a:lnTo>
                    <a:lnTo>
                      <a:pt x="579" y="907"/>
                    </a:lnTo>
                    <a:lnTo>
                      <a:pt x="550" y="952"/>
                    </a:lnTo>
                    <a:lnTo>
                      <a:pt x="544" y="969"/>
                    </a:lnTo>
                    <a:lnTo>
                      <a:pt x="544" y="991"/>
                    </a:lnTo>
                    <a:lnTo>
                      <a:pt x="550" y="1016"/>
                    </a:lnTo>
                    <a:lnTo>
                      <a:pt x="536" y="1041"/>
                    </a:lnTo>
                    <a:lnTo>
                      <a:pt x="536" y="1061"/>
                    </a:lnTo>
                    <a:lnTo>
                      <a:pt x="513" y="1083"/>
                    </a:lnTo>
                    <a:lnTo>
                      <a:pt x="495" y="1100"/>
                    </a:lnTo>
                    <a:lnTo>
                      <a:pt x="481" y="1125"/>
                    </a:lnTo>
                    <a:lnTo>
                      <a:pt x="476" y="1150"/>
                    </a:lnTo>
                    <a:lnTo>
                      <a:pt x="456" y="1181"/>
                    </a:lnTo>
                    <a:lnTo>
                      <a:pt x="448" y="1175"/>
                    </a:lnTo>
                    <a:lnTo>
                      <a:pt x="433" y="1175"/>
                    </a:lnTo>
                    <a:lnTo>
                      <a:pt x="413" y="1186"/>
                    </a:lnTo>
                    <a:lnTo>
                      <a:pt x="427" y="1200"/>
                    </a:lnTo>
                    <a:lnTo>
                      <a:pt x="427" y="1228"/>
                    </a:lnTo>
                    <a:lnTo>
                      <a:pt x="425" y="1250"/>
                    </a:lnTo>
                    <a:lnTo>
                      <a:pt x="415" y="1267"/>
                    </a:lnTo>
                    <a:lnTo>
                      <a:pt x="390" y="1270"/>
                    </a:lnTo>
                    <a:lnTo>
                      <a:pt x="370" y="1278"/>
                    </a:lnTo>
                    <a:lnTo>
                      <a:pt x="361" y="1295"/>
                    </a:lnTo>
                    <a:lnTo>
                      <a:pt x="361" y="1323"/>
                    </a:lnTo>
                    <a:lnTo>
                      <a:pt x="337" y="1326"/>
                    </a:lnTo>
                    <a:lnTo>
                      <a:pt x="318" y="1323"/>
                    </a:lnTo>
                    <a:lnTo>
                      <a:pt x="312" y="1334"/>
                    </a:lnTo>
                    <a:lnTo>
                      <a:pt x="322" y="1345"/>
                    </a:lnTo>
                    <a:lnTo>
                      <a:pt x="316" y="1387"/>
                    </a:lnTo>
                    <a:lnTo>
                      <a:pt x="308" y="1423"/>
                    </a:lnTo>
                    <a:lnTo>
                      <a:pt x="283" y="1423"/>
                    </a:lnTo>
                    <a:lnTo>
                      <a:pt x="275" y="1437"/>
                    </a:lnTo>
                    <a:lnTo>
                      <a:pt x="277" y="1465"/>
                    </a:lnTo>
                    <a:lnTo>
                      <a:pt x="290" y="1465"/>
                    </a:lnTo>
                    <a:lnTo>
                      <a:pt x="300" y="1482"/>
                    </a:lnTo>
                    <a:lnTo>
                      <a:pt x="294" y="1510"/>
                    </a:lnTo>
                    <a:lnTo>
                      <a:pt x="281" y="1513"/>
                    </a:lnTo>
                    <a:lnTo>
                      <a:pt x="259" y="1524"/>
                    </a:lnTo>
                    <a:lnTo>
                      <a:pt x="253" y="1546"/>
                    </a:lnTo>
                    <a:lnTo>
                      <a:pt x="251" y="1580"/>
                    </a:lnTo>
                    <a:lnTo>
                      <a:pt x="238" y="1597"/>
                    </a:lnTo>
                    <a:lnTo>
                      <a:pt x="286" y="1652"/>
                    </a:lnTo>
                    <a:lnTo>
                      <a:pt x="300" y="1680"/>
                    </a:lnTo>
                    <a:lnTo>
                      <a:pt x="292" y="1697"/>
                    </a:lnTo>
                    <a:lnTo>
                      <a:pt x="271" y="1686"/>
                    </a:lnTo>
                    <a:lnTo>
                      <a:pt x="253" y="1664"/>
                    </a:lnTo>
                    <a:lnTo>
                      <a:pt x="228" y="1647"/>
                    </a:lnTo>
                    <a:lnTo>
                      <a:pt x="205" y="1619"/>
                    </a:lnTo>
                    <a:lnTo>
                      <a:pt x="189" y="1585"/>
                    </a:lnTo>
                    <a:lnTo>
                      <a:pt x="187" y="1557"/>
                    </a:lnTo>
                    <a:lnTo>
                      <a:pt x="191" y="1535"/>
                    </a:lnTo>
                    <a:lnTo>
                      <a:pt x="189" y="1354"/>
                    </a:lnTo>
                    <a:lnTo>
                      <a:pt x="183" y="1323"/>
                    </a:lnTo>
                    <a:lnTo>
                      <a:pt x="166" y="1289"/>
                    </a:lnTo>
                    <a:lnTo>
                      <a:pt x="166" y="1259"/>
                    </a:lnTo>
                    <a:lnTo>
                      <a:pt x="177" y="1223"/>
                    </a:lnTo>
                    <a:lnTo>
                      <a:pt x="187" y="1178"/>
                    </a:lnTo>
                    <a:lnTo>
                      <a:pt x="183" y="1133"/>
                    </a:lnTo>
                    <a:lnTo>
                      <a:pt x="181" y="1114"/>
                    </a:lnTo>
                    <a:lnTo>
                      <a:pt x="179" y="1089"/>
                    </a:lnTo>
                    <a:lnTo>
                      <a:pt x="185" y="1077"/>
                    </a:lnTo>
                    <a:lnTo>
                      <a:pt x="189" y="1027"/>
                    </a:lnTo>
                    <a:lnTo>
                      <a:pt x="185" y="1002"/>
                    </a:lnTo>
                    <a:lnTo>
                      <a:pt x="193" y="941"/>
                    </a:lnTo>
                    <a:lnTo>
                      <a:pt x="185" y="888"/>
                    </a:lnTo>
                    <a:lnTo>
                      <a:pt x="191" y="860"/>
                    </a:lnTo>
                    <a:lnTo>
                      <a:pt x="201" y="807"/>
                    </a:lnTo>
                    <a:lnTo>
                      <a:pt x="191" y="773"/>
                    </a:lnTo>
                    <a:lnTo>
                      <a:pt x="172" y="748"/>
                    </a:lnTo>
                    <a:lnTo>
                      <a:pt x="166" y="720"/>
                    </a:lnTo>
                    <a:lnTo>
                      <a:pt x="144" y="695"/>
                    </a:lnTo>
                    <a:lnTo>
                      <a:pt x="121" y="678"/>
                    </a:lnTo>
                    <a:lnTo>
                      <a:pt x="88" y="670"/>
                    </a:lnTo>
                    <a:lnTo>
                      <a:pt x="72" y="634"/>
                    </a:lnTo>
                    <a:lnTo>
                      <a:pt x="51" y="597"/>
                    </a:lnTo>
                    <a:lnTo>
                      <a:pt x="49" y="567"/>
                    </a:lnTo>
                    <a:lnTo>
                      <a:pt x="47" y="539"/>
                    </a:lnTo>
                    <a:lnTo>
                      <a:pt x="41" y="519"/>
                    </a:lnTo>
                    <a:lnTo>
                      <a:pt x="29" y="497"/>
                    </a:lnTo>
                    <a:lnTo>
                      <a:pt x="14" y="486"/>
                    </a:lnTo>
                    <a:lnTo>
                      <a:pt x="2" y="463"/>
                    </a:lnTo>
                    <a:lnTo>
                      <a:pt x="16" y="444"/>
                    </a:lnTo>
                    <a:lnTo>
                      <a:pt x="16" y="396"/>
                    </a:lnTo>
                    <a:lnTo>
                      <a:pt x="8" y="371"/>
                    </a:lnTo>
                    <a:lnTo>
                      <a:pt x="0" y="346"/>
                    </a:lnTo>
                    <a:lnTo>
                      <a:pt x="8" y="310"/>
                    </a:lnTo>
                    <a:lnTo>
                      <a:pt x="39" y="220"/>
                    </a:lnTo>
                    <a:lnTo>
                      <a:pt x="41" y="181"/>
                    </a:lnTo>
                    <a:lnTo>
                      <a:pt x="58" y="140"/>
                    </a:lnTo>
                    <a:lnTo>
                      <a:pt x="58" y="117"/>
                    </a:lnTo>
                    <a:lnTo>
                      <a:pt x="62" y="75"/>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sz="1800">
                  <a:latin typeface="Times" charset="0"/>
                </a:endParaRPr>
              </a:p>
            </p:txBody>
          </p:sp>
        </p:grpSp>
      </p:grpSp>
      <p:sp>
        <p:nvSpPr>
          <p:cNvPr id="1027" name="Rectangle 1064"/>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1028" name="Rectangle 1065"/>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7870" name="Rectangle 1070"/>
          <p:cNvSpPr>
            <a:spLocks noGrp="1" noChangeArrowheads="1"/>
          </p:cNvSpPr>
          <p:nvPr>
            <p:ph type="sldNum" sz="quarter" idx="4"/>
          </p:nvPr>
        </p:nvSpPr>
        <p:spPr bwMode="auto">
          <a:xfrm>
            <a:off x="4826000" y="6629400"/>
            <a:ext cx="2540000" cy="2286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FFFFFF"/>
                  </a:outerShdw>
                </a:effectLst>
                <a:latin typeface="+mj-lt"/>
              </a:defRPr>
            </a:lvl1pPr>
          </a:lstStyle>
          <a:p>
            <a:pPr>
              <a:defRPr/>
            </a:pPr>
            <a:fld id="{D0F0C182-FC83-4795-B89D-A0D11A527302}" type="slidenum">
              <a:rPr lang="en-US"/>
              <a:pPr>
                <a:defRPr/>
              </a:pPr>
              <a:t>‹#›</a:t>
            </a:fld>
            <a:endParaRPr lang="en-US"/>
          </a:p>
        </p:txBody>
      </p:sp>
    </p:spTree>
    <p:extLst>
      <p:ext uri="{BB962C8B-B14F-4D97-AF65-F5344CB8AC3E}">
        <p14:creationId xmlns:p14="http://schemas.microsoft.com/office/powerpoint/2010/main" val="271333540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6" r:id="rId12"/>
  </p:sldLayoutIdLst>
  <p:transition spd="slow"/>
  <p:hf sldNum="0" hdr="0" dt="0"/>
  <p:txStyles>
    <p:titleStyle>
      <a:lvl1pPr algn="ctr" rtl="0" eaLnBrk="0" fontAlgn="base" hangingPunct="0">
        <a:spcBef>
          <a:spcPct val="0"/>
        </a:spcBef>
        <a:spcAft>
          <a:spcPct val="0"/>
        </a:spcAft>
        <a:defRPr sz="36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Helvetica" charset="0"/>
        </a:defRPr>
      </a:lvl2pPr>
      <a:lvl3pPr algn="ctr" rtl="0" eaLnBrk="0" fontAlgn="base" hangingPunct="0">
        <a:spcBef>
          <a:spcPct val="0"/>
        </a:spcBef>
        <a:spcAft>
          <a:spcPct val="0"/>
        </a:spcAft>
        <a:defRPr sz="3600">
          <a:solidFill>
            <a:schemeClr val="tx1"/>
          </a:solidFill>
          <a:latin typeface="Helvetica" charset="0"/>
        </a:defRPr>
      </a:lvl3pPr>
      <a:lvl4pPr algn="ctr" rtl="0" eaLnBrk="0" fontAlgn="base" hangingPunct="0">
        <a:spcBef>
          <a:spcPct val="0"/>
        </a:spcBef>
        <a:spcAft>
          <a:spcPct val="0"/>
        </a:spcAft>
        <a:defRPr sz="3600">
          <a:solidFill>
            <a:schemeClr val="tx1"/>
          </a:solidFill>
          <a:latin typeface="Helvetica" charset="0"/>
        </a:defRPr>
      </a:lvl4pPr>
      <a:lvl5pPr algn="ctr" rtl="0" eaLnBrk="0" fontAlgn="base" hangingPunct="0">
        <a:spcBef>
          <a:spcPct val="0"/>
        </a:spcBef>
        <a:spcAft>
          <a:spcPct val="0"/>
        </a:spcAft>
        <a:defRPr sz="3600">
          <a:solidFill>
            <a:schemeClr val="tx1"/>
          </a:solidFill>
          <a:latin typeface="Helvetica" charset="0"/>
        </a:defRPr>
      </a:lvl5pPr>
      <a:lvl6pPr marL="457200" algn="ctr" rtl="0" eaLnBrk="0" fontAlgn="base" hangingPunct="0">
        <a:spcBef>
          <a:spcPct val="0"/>
        </a:spcBef>
        <a:spcAft>
          <a:spcPct val="0"/>
        </a:spcAft>
        <a:defRPr sz="3600">
          <a:solidFill>
            <a:schemeClr val="tx1"/>
          </a:solidFill>
          <a:latin typeface="Helvetica" charset="0"/>
        </a:defRPr>
      </a:lvl6pPr>
      <a:lvl7pPr marL="914400" algn="ctr" rtl="0" eaLnBrk="0" fontAlgn="base" hangingPunct="0">
        <a:spcBef>
          <a:spcPct val="0"/>
        </a:spcBef>
        <a:spcAft>
          <a:spcPct val="0"/>
        </a:spcAft>
        <a:defRPr sz="3600">
          <a:solidFill>
            <a:schemeClr val="tx1"/>
          </a:solidFill>
          <a:latin typeface="Helvetica" charset="0"/>
        </a:defRPr>
      </a:lvl7pPr>
      <a:lvl8pPr marL="1371600" algn="ctr" rtl="0" eaLnBrk="0" fontAlgn="base" hangingPunct="0">
        <a:spcBef>
          <a:spcPct val="0"/>
        </a:spcBef>
        <a:spcAft>
          <a:spcPct val="0"/>
        </a:spcAft>
        <a:defRPr sz="3600">
          <a:solidFill>
            <a:schemeClr val="tx1"/>
          </a:solidFill>
          <a:latin typeface="Helvetica" charset="0"/>
        </a:defRPr>
      </a:lvl8pPr>
      <a:lvl9pPr marL="1828800" algn="ctr" rtl="0" eaLnBrk="0" fontAlgn="base" hangingPunct="0">
        <a:spcBef>
          <a:spcPct val="0"/>
        </a:spcBef>
        <a:spcAft>
          <a:spcPct val="0"/>
        </a:spcAft>
        <a:defRPr sz="3600">
          <a:solidFill>
            <a:schemeClr val="tx1"/>
          </a:solidFill>
          <a:latin typeface="Helvetica" charset="0"/>
        </a:defRPr>
      </a:lvl9pPr>
    </p:titleStyle>
    <p:bodyStyle>
      <a:lvl1pPr marL="342900" indent="-342900" algn="l" rtl="0" eaLnBrk="0" fontAlgn="base" hangingPunct="0">
        <a:spcBef>
          <a:spcPct val="20000"/>
        </a:spcBef>
        <a:spcAft>
          <a:spcPct val="0"/>
        </a:spcAft>
        <a:buClr>
          <a:schemeClr val="accent2"/>
        </a:buClr>
        <a:buSzPct val="75000"/>
        <a:buChar char="_"/>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lr>
          <a:schemeClr val="accent2"/>
        </a:buClr>
        <a:buSzPct val="65000"/>
        <a:buChar char="_"/>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lr>
          <a:schemeClr val="accent2"/>
        </a:buClr>
        <a:buSzPct val="10000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Clr>
          <a:schemeClr val="accent2"/>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accent2"/>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accent2"/>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accent2"/>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amma/>
                <a:tint val="0"/>
                <a:invGamma/>
              </a:schemeClr>
            </a:gs>
            <a:gs pos="50000">
              <a:srgbClr val="E1F4FF">
                <a:alpha val="41961"/>
              </a:srgbClr>
            </a:gs>
            <a:gs pos="100000">
              <a:schemeClr val="bg1">
                <a:gamma/>
                <a:tint val="0"/>
                <a:invGamma/>
              </a:scheme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15240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828800" y="2438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7" name="Rectangle 13"/>
          <p:cNvSpPr>
            <a:spLocks noChangeArrowheads="1"/>
          </p:cNvSpPr>
          <p:nvPr/>
        </p:nvSpPr>
        <p:spPr bwMode="auto">
          <a:xfrm>
            <a:off x="4656667" y="6588128"/>
            <a:ext cx="7467600" cy="244475"/>
          </a:xfrm>
          <a:prstGeom prst="rect">
            <a:avLst/>
          </a:prstGeom>
          <a:noFill/>
          <a:ln w="9525">
            <a:noFill/>
            <a:miter lim="800000"/>
            <a:headEnd/>
            <a:tailEnd/>
          </a:ln>
          <a:effectLst/>
        </p:spPr>
        <p:txBody>
          <a:bodyPr>
            <a:spAutoFit/>
          </a:bodyPr>
          <a:lstStyle/>
          <a:p>
            <a:pPr algn="r" eaLnBrk="1" fontAlgn="auto" hangingPunct="1">
              <a:spcBef>
                <a:spcPts val="0"/>
              </a:spcBef>
              <a:spcAft>
                <a:spcPts val="0"/>
              </a:spcAft>
              <a:defRPr/>
            </a:pPr>
            <a:r>
              <a:rPr lang="en-US" altLang="en-US" sz="1000">
                <a:solidFill>
                  <a:srgbClr val="3333CC"/>
                </a:solidFill>
                <a:effectLst>
                  <a:outerShdw blurRad="38100" dist="38100" dir="2700000" algn="tl">
                    <a:srgbClr val="C0C0C0"/>
                  </a:outerShdw>
                </a:effectLst>
                <a:latin typeface="AGaramond" charset="0"/>
              </a:rPr>
              <a:t>Administratively Controlled Information</a:t>
            </a:r>
            <a:endParaRPr lang="en-US" altLang="en-US" sz="1000">
              <a:solidFill>
                <a:srgbClr val="3333CC"/>
              </a:solidFill>
              <a:effectLst/>
              <a:latin typeface="AGaramond" charset="0"/>
            </a:endParaRPr>
          </a:p>
        </p:txBody>
      </p:sp>
      <p:pic>
        <p:nvPicPr>
          <p:cNvPr id="1029" name="Picture 9" descr="Brighter3.jp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9225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l" rtl="0" eaLnBrk="0" fontAlgn="base" hangingPunct="0">
        <a:spcBef>
          <a:spcPct val="0"/>
        </a:spcBef>
        <a:spcAft>
          <a:spcPct val="0"/>
        </a:spcAft>
        <a:defRPr sz="3100">
          <a:solidFill>
            <a:srgbClr val="333399"/>
          </a:solidFill>
          <a:latin typeface="+mj-lt"/>
          <a:ea typeface="MS PGothic" pitchFamily="34" charset="-128"/>
          <a:cs typeface="ＭＳ Ｐゴシック" charset="-128"/>
        </a:defRPr>
      </a:lvl1pPr>
      <a:lvl2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2pPr>
      <a:lvl3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3pPr>
      <a:lvl4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4pPr>
      <a:lvl5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5pPr>
      <a:lvl6pPr marL="457200" algn="l" rtl="0" eaLnBrk="0" fontAlgn="base" hangingPunct="0">
        <a:spcBef>
          <a:spcPct val="0"/>
        </a:spcBef>
        <a:spcAft>
          <a:spcPct val="0"/>
        </a:spcAft>
        <a:defRPr sz="3100">
          <a:solidFill>
            <a:srgbClr val="333399"/>
          </a:solidFill>
          <a:latin typeface="Helvetica" charset="0"/>
        </a:defRPr>
      </a:lvl6pPr>
      <a:lvl7pPr marL="914400" algn="l" rtl="0" eaLnBrk="0" fontAlgn="base" hangingPunct="0">
        <a:spcBef>
          <a:spcPct val="0"/>
        </a:spcBef>
        <a:spcAft>
          <a:spcPct val="0"/>
        </a:spcAft>
        <a:defRPr sz="3100">
          <a:solidFill>
            <a:srgbClr val="333399"/>
          </a:solidFill>
          <a:latin typeface="Helvetica" charset="0"/>
        </a:defRPr>
      </a:lvl7pPr>
      <a:lvl8pPr marL="1371600" algn="l" rtl="0" eaLnBrk="0" fontAlgn="base" hangingPunct="0">
        <a:spcBef>
          <a:spcPct val="0"/>
        </a:spcBef>
        <a:spcAft>
          <a:spcPct val="0"/>
        </a:spcAft>
        <a:defRPr sz="3100">
          <a:solidFill>
            <a:srgbClr val="333399"/>
          </a:solidFill>
          <a:latin typeface="Helvetica" charset="0"/>
        </a:defRPr>
      </a:lvl8pPr>
      <a:lvl9pPr marL="1828800" algn="l" rtl="0" eaLnBrk="0" fontAlgn="base" hangingPunct="0">
        <a:spcBef>
          <a:spcPct val="0"/>
        </a:spcBef>
        <a:spcAft>
          <a:spcPct val="0"/>
        </a:spcAft>
        <a:defRPr sz="3100">
          <a:solidFill>
            <a:srgbClr val="333399"/>
          </a:solidFill>
          <a:latin typeface="Helvetica" charset="0"/>
        </a:defRPr>
      </a:lvl9pPr>
    </p:titleStyle>
    <p:bodyStyle>
      <a:lvl1pPr marL="342900" indent="-342900" algn="l" rtl="0" eaLnBrk="0" fontAlgn="base" hangingPunct="0">
        <a:lnSpc>
          <a:spcPct val="110000"/>
        </a:lnSpc>
        <a:spcBef>
          <a:spcPct val="30000"/>
        </a:spcBef>
        <a:spcAft>
          <a:spcPct val="0"/>
        </a:spcAft>
        <a:defRPr sz="1600" b="1">
          <a:solidFill>
            <a:schemeClr val="tx1"/>
          </a:solidFill>
          <a:latin typeface="+mn-lt"/>
          <a:ea typeface="MS PGothic" pitchFamily="34" charset="-128"/>
          <a:cs typeface="ＭＳ Ｐゴシック" charset="-128"/>
        </a:defRPr>
      </a:lvl1pPr>
      <a:lvl2pPr marL="742950" indent="-285750" algn="l" rtl="0" eaLnBrk="0" fontAlgn="base" hangingPunct="0">
        <a:spcBef>
          <a:spcPct val="30000"/>
        </a:spcBef>
        <a:spcAft>
          <a:spcPct val="0"/>
        </a:spcAft>
        <a:defRPr sz="1200">
          <a:solidFill>
            <a:schemeClr val="tx1"/>
          </a:solidFill>
          <a:latin typeface="+mn-lt"/>
          <a:ea typeface="MS PGothic" pitchFamily="34" charset="-128"/>
        </a:defRPr>
      </a:lvl2pPr>
      <a:lvl3pPr marL="1143000" indent="-228600" algn="l" rtl="0" eaLnBrk="0" fontAlgn="base" hangingPunct="0">
        <a:spcBef>
          <a:spcPct val="30000"/>
        </a:spcBef>
        <a:spcAft>
          <a:spcPct val="0"/>
        </a:spcAft>
        <a:buChar char="•"/>
        <a:defRPr sz="1300" b="1">
          <a:solidFill>
            <a:srgbClr val="333399"/>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Times"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Times" charset="0"/>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amma/>
                <a:tint val="0"/>
                <a:invGamma/>
              </a:schemeClr>
            </a:gs>
            <a:gs pos="50000">
              <a:srgbClr val="E1F4FF">
                <a:alpha val="41961"/>
              </a:srgbClr>
            </a:gs>
            <a:gs pos="100000">
              <a:schemeClr val="bg1">
                <a:gamma/>
                <a:tint val="0"/>
                <a:invGamma/>
              </a:scheme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15240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828800" y="2438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7" name="Rectangle 13"/>
          <p:cNvSpPr>
            <a:spLocks noChangeArrowheads="1"/>
          </p:cNvSpPr>
          <p:nvPr/>
        </p:nvSpPr>
        <p:spPr bwMode="auto">
          <a:xfrm>
            <a:off x="4656667" y="6588128"/>
            <a:ext cx="7467600" cy="244475"/>
          </a:xfrm>
          <a:prstGeom prst="rect">
            <a:avLst/>
          </a:prstGeom>
          <a:noFill/>
          <a:ln w="9525">
            <a:noFill/>
            <a:miter lim="800000"/>
            <a:headEnd/>
            <a:tailEnd/>
          </a:ln>
          <a:effectLst/>
        </p:spPr>
        <p:txBody>
          <a:bodyPr>
            <a:spAutoFit/>
          </a:bodyPr>
          <a:lstStyle/>
          <a:p>
            <a:pPr algn="r" eaLnBrk="1" fontAlgn="auto" hangingPunct="1">
              <a:spcBef>
                <a:spcPts val="0"/>
              </a:spcBef>
              <a:spcAft>
                <a:spcPts val="0"/>
              </a:spcAft>
              <a:defRPr/>
            </a:pPr>
            <a:r>
              <a:rPr lang="en-US" altLang="en-US" sz="1000">
                <a:solidFill>
                  <a:srgbClr val="3333CC"/>
                </a:solidFill>
                <a:effectLst>
                  <a:outerShdw blurRad="38100" dist="38100" dir="2700000" algn="tl">
                    <a:srgbClr val="C0C0C0"/>
                  </a:outerShdw>
                </a:effectLst>
                <a:latin typeface="AGaramond" charset="0"/>
              </a:rPr>
              <a:t>Administratively Controlled Information</a:t>
            </a:r>
            <a:endParaRPr lang="en-US" altLang="en-US" sz="1000">
              <a:solidFill>
                <a:srgbClr val="3333CC"/>
              </a:solidFill>
              <a:effectLst/>
              <a:latin typeface="AGaramond" charset="0"/>
            </a:endParaRPr>
          </a:p>
        </p:txBody>
      </p:sp>
      <p:pic>
        <p:nvPicPr>
          <p:cNvPr id="1029" name="Picture 9" descr="Brighter3.jp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28208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Lst>
  <p:txStyles>
    <p:titleStyle>
      <a:lvl1pPr algn="l" rtl="0" eaLnBrk="0" fontAlgn="base" hangingPunct="0">
        <a:spcBef>
          <a:spcPct val="0"/>
        </a:spcBef>
        <a:spcAft>
          <a:spcPct val="0"/>
        </a:spcAft>
        <a:defRPr sz="3100">
          <a:solidFill>
            <a:srgbClr val="333399"/>
          </a:solidFill>
          <a:latin typeface="+mj-lt"/>
          <a:ea typeface="MS PGothic" pitchFamily="34" charset="-128"/>
          <a:cs typeface="ＭＳ Ｐゴシック" charset="-128"/>
        </a:defRPr>
      </a:lvl1pPr>
      <a:lvl2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2pPr>
      <a:lvl3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3pPr>
      <a:lvl4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4pPr>
      <a:lvl5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5pPr>
      <a:lvl6pPr marL="457200" algn="l" rtl="0" eaLnBrk="0" fontAlgn="base" hangingPunct="0">
        <a:spcBef>
          <a:spcPct val="0"/>
        </a:spcBef>
        <a:spcAft>
          <a:spcPct val="0"/>
        </a:spcAft>
        <a:defRPr sz="3100">
          <a:solidFill>
            <a:srgbClr val="333399"/>
          </a:solidFill>
          <a:latin typeface="Helvetica" charset="0"/>
        </a:defRPr>
      </a:lvl6pPr>
      <a:lvl7pPr marL="914400" algn="l" rtl="0" eaLnBrk="0" fontAlgn="base" hangingPunct="0">
        <a:spcBef>
          <a:spcPct val="0"/>
        </a:spcBef>
        <a:spcAft>
          <a:spcPct val="0"/>
        </a:spcAft>
        <a:defRPr sz="3100">
          <a:solidFill>
            <a:srgbClr val="333399"/>
          </a:solidFill>
          <a:latin typeface="Helvetica" charset="0"/>
        </a:defRPr>
      </a:lvl7pPr>
      <a:lvl8pPr marL="1371600" algn="l" rtl="0" eaLnBrk="0" fontAlgn="base" hangingPunct="0">
        <a:spcBef>
          <a:spcPct val="0"/>
        </a:spcBef>
        <a:spcAft>
          <a:spcPct val="0"/>
        </a:spcAft>
        <a:defRPr sz="3100">
          <a:solidFill>
            <a:srgbClr val="333399"/>
          </a:solidFill>
          <a:latin typeface="Helvetica" charset="0"/>
        </a:defRPr>
      </a:lvl8pPr>
      <a:lvl9pPr marL="1828800" algn="l" rtl="0" eaLnBrk="0" fontAlgn="base" hangingPunct="0">
        <a:spcBef>
          <a:spcPct val="0"/>
        </a:spcBef>
        <a:spcAft>
          <a:spcPct val="0"/>
        </a:spcAft>
        <a:defRPr sz="3100">
          <a:solidFill>
            <a:srgbClr val="333399"/>
          </a:solidFill>
          <a:latin typeface="Helvetica" charset="0"/>
        </a:defRPr>
      </a:lvl9pPr>
    </p:titleStyle>
    <p:bodyStyle>
      <a:lvl1pPr marL="342900" indent="-342900" algn="l" rtl="0" eaLnBrk="0" fontAlgn="base" hangingPunct="0">
        <a:lnSpc>
          <a:spcPct val="110000"/>
        </a:lnSpc>
        <a:spcBef>
          <a:spcPct val="30000"/>
        </a:spcBef>
        <a:spcAft>
          <a:spcPct val="0"/>
        </a:spcAft>
        <a:defRPr sz="1600" b="1">
          <a:solidFill>
            <a:schemeClr val="tx1"/>
          </a:solidFill>
          <a:latin typeface="+mn-lt"/>
          <a:ea typeface="MS PGothic" pitchFamily="34" charset="-128"/>
          <a:cs typeface="ＭＳ Ｐゴシック" charset="-128"/>
        </a:defRPr>
      </a:lvl1pPr>
      <a:lvl2pPr marL="742950" indent="-285750" algn="l" rtl="0" eaLnBrk="0" fontAlgn="base" hangingPunct="0">
        <a:spcBef>
          <a:spcPct val="30000"/>
        </a:spcBef>
        <a:spcAft>
          <a:spcPct val="0"/>
        </a:spcAft>
        <a:defRPr sz="1200">
          <a:solidFill>
            <a:schemeClr val="tx1"/>
          </a:solidFill>
          <a:latin typeface="+mn-lt"/>
          <a:ea typeface="MS PGothic" pitchFamily="34" charset="-128"/>
        </a:defRPr>
      </a:lvl2pPr>
      <a:lvl3pPr marL="1143000" indent="-228600" algn="l" rtl="0" eaLnBrk="0" fontAlgn="base" hangingPunct="0">
        <a:spcBef>
          <a:spcPct val="30000"/>
        </a:spcBef>
        <a:spcAft>
          <a:spcPct val="0"/>
        </a:spcAft>
        <a:buChar char="•"/>
        <a:defRPr sz="1300" b="1">
          <a:solidFill>
            <a:srgbClr val="333399"/>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Times"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Times" charset="0"/>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15240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828800" y="2438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7" name="Rectangle 13"/>
          <p:cNvSpPr>
            <a:spLocks noChangeArrowheads="1"/>
          </p:cNvSpPr>
          <p:nvPr/>
        </p:nvSpPr>
        <p:spPr bwMode="auto">
          <a:xfrm>
            <a:off x="4656667" y="6588128"/>
            <a:ext cx="7467600" cy="244475"/>
          </a:xfrm>
          <a:prstGeom prst="rect">
            <a:avLst/>
          </a:prstGeom>
          <a:noFill/>
          <a:ln w="9525">
            <a:noFill/>
            <a:miter lim="800000"/>
            <a:headEnd/>
            <a:tailEnd/>
          </a:ln>
          <a:effectLst/>
        </p:spPr>
        <p:txBody>
          <a:bodyPr>
            <a:spAutoFit/>
          </a:bodyPr>
          <a:lstStyle/>
          <a:p>
            <a:pPr algn="r" eaLnBrk="1" fontAlgn="auto" hangingPunct="1">
              <a:spcBef>
                <a:spcPts val="0"/>
              </a:spcBef>
              <a:spcAft>
                <a:spcPts val="0"/>
              </a:spcAft>
              <a:defRPr/>
            </a:pPr>
            <a:r>
              <a:rPr lang="en-US" altLang="en-US" sz="1000">
                <a:solidFill>
                  <a:srgbClr val="3333CC"/>
                </a:solidFill>
                <a:effectLst>
                  <a:outerShdw blurRad="38100" dist="38100" dir="2700000" algn="tl">
                    <a:srgbClr val="C0C0C0"/>
                  </a:outerShdw>
                </a:effectLst>
                <a:latin typeface="AGaramond" charset="0"/>
              </a:rPr>
              <a:t>Administratively Controlled Information</a:t>
            </a:r>
            <a:endParaRPr lang="en-US" altLang="en-US" sz="1000">
              <a:solidFill>
                <a:srgbClr val="3333CC"/>
              </a:solidFill>
              <a:effectLst/>
              <a:latin typeface="AGaramond" charset="0"/>
            </a:endParaRPr>
          </a:p>
        </p:txBody>
      </p:sp>
      <p:pic>
        <p:nvPicPr>
          <p:cNvPr id="1029" name="Picture 9" descr="Brighter3.jp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38420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txStyles>
    <p:titleStyle>
      <a:lvl1pPr algn="l" rtl="0" eaLnBrk="0" fontAlgn="base" hangingPunct="0">
        <a:spcBef>
          <a:spcPct val="0"/>
        </a:spcBef>
        <a:spcAft>
          <a:spcPct val="0"/>
        </a:spcAft>
        <a:defRPr sz="3100">
          <a:solidFill>
            <a:srgbClr val="333399"/>
          </a:solidFill>
          <a:latin typeface="+mj-lt"/>
          <a:ea typeface="MS PGothic" pitchFamily="34" charset="-128"/>
          <a:cs typeface="ＭＳ Ｐゴシック" charset="-128"/>
        </a:defRPr>
      </a:lvl1pPr>
      <a:lvl2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2pPr>
      <a:lvl3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3pPr>
      <a:lvl4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4pPr>
      <a:lvl5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5pPr>
      <a:lvl6pPr marL="457200" algn="l" rtl="0" eaLnBrk="0" fontAlgn="base" hangingPunct="0">
        <a:spcBef>
          <a:spcPct val="0"/>
        </a:spcBef>
        <a:spcAft>
          <a:spcPct val="0"/>
        </a:spcAft>
        <a:defRPr sz="3100">
          <a:solidFill>
            <a:srgbClr val="333399"/>
          </a:solidFill>
          <a:latin typeface="Helvetica" charset="0"/>
        </a:defRPr>
      </a:lvl6pPr>
      <a:lvl7pPr marL="914400" algn="l" rtl="0" eaLnBrk="0" fontAlgn="base" hangingPunct="0">
        <a:spcBef>
          <a:spcPct val="0"/>
        </a:spcBef>
        <a:spcAft>
          <a:spcPct val="0"/>
        </a:spcAft>
        <a:defRPr sz="3100">
          <a:solidFill>
            <a:srgbClr val="333399"/>
          </a:solidFill>
          <a:latin typeface="Helvetica" charset="0"/>
        </a:defRPr>
      </a:lvl7pPr>
      <a:lvl8pPr marL="1371600" algn="l" rtl="0" eaLnBrk="0" fontAlgn="base" hangingPunct="0">
        <a:spcBef>
          <a:spcPct val="0"/>
        </a:spcBef>
        <a:spcAft>
          <a:spcPct val="0"/>
        </a:spcAft>
        <a:defRPr sz="3100">
          <a:solidFill>
            <a:srgbClr val="333399"/>
          </a:solidFill>
          <a:latin typeface="Helvetica" charset="0"/>
        </a:defRPr>
      </a:lvl8pPr>
      <a:lvl9pPr marL="1828800" algn="l" rtl="0" eaLnBrk="0" fontAlgn="base" hangingPunct="0">
        <a:spcBef>
          <a:spcPct val="0"/>
        </a:spcBef>
        <a:spcAft>
          <a:spcPct val="0"/>
        </a:spcAft>
        <a:defRPr sz="3100">
          <a:solidFill>
            <a:srgbClr val="333399"/>
          </a:solidFill>
          <a:latin typeface="Helvetica" charset="0"/>
        </a:defRPr>
      </a:lvl9pPr>
    </p:titleStyle>
    <p:bodyStyle>
      <a:lvl1pPr marL="342900" indent="-342900" algn="l" rtl="0" eaLnBrk="0" fontAlgn="base" hangingPunct="0">
        <a:lnSpc>
          <a:spcPct val="110000"/>
        </a:lnSpc>
        <a:spcBef>
          <a:spcPct val="30000"/>
        </a:spcBef>
        <a:spcAft>
          <a:spcPct val="0"/>
        </a:spcAft>
        <a:defRPr sz="1600" b="1">
          <a:solidFill>
            <a:schemeClr val="tx1"/>
          </a:solidFill>
          <a:latin typeface="+mn-lt"/>
          <a:ea typeface="MS PGothic" pitchFamily="34" charset="-128"/>
          <a:cs typeface="ＭＳ Ｐゴシック" charset="-128"/>
        </a:defRPr>
      </a:lvl1pPr>
      <a:lvl2pPr marL="742950" indent="-285750" algn="l" rtl="0" eaLnBrk="0" fontAlgn="base" hangingPunct="0">
        <a:spcBef>
          <a:spcPct val="30000"/>
        </a:spcBef>
        <a:spcAft>
          <a:spcPct val="0"/>
        </a:spcAft>
        <a:defRPr sz="1200">
          <a:solidFill>
            <a:schemeClr val="tx1"/>
          </a:solidFill>
          <a:latin typeface="+mn-lt"/>
          <a:ea typeface="MS PGothic" pitchFamily="34" charset="-128"/>
        </a:defRPr>
      </a:lvl2pPr>
      <a:lvl3pPr marL="1143000" indent="-228600" algn="l" rtl="0" eaLnBrk="0" fontAlgn="base" hangingPunct="0">
        <a:spcBef>
          <a:spcPct val="30000"/>
        </a:spcBef>
        <a:spcAft>
          <a:spcPct val="0"/>
        </a:spcAft>
        <a:buChar char="•"/>
        <a:defRPr sz="1300" b="1">
          <a:solidFill>
            <a:srgbClr val="333399"/>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Times"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Times" charset="0"/>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23BADB-8A5E-6E49-AFE4-329F542BA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7A30DA-4A88-9E40-A02A-62F52FC89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B1F0B-42E6-974D-9E03-BFD842CE10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1EA664-7F92-EE41-9763-FD19F0856291}" type="datetimeFigureOut">
              <a:rPr lang="en-US" smtClean="0"/>
              <a:t>4/28/2020</a:t>
            </a:fld>
            <a:endParaRPr lang="en-US"/>
          </a:p>
        </p:txBody>
      </p:sp>
      <p:sp>
        <p:nvSpPr>
          <p:cNvPr id="5" name="Footer Placeholder 4">
            <a:extLst>
              <a:ext uri="{FF2B5EF4-FFF2-40B4-BE49-F238E27FC236}">
                <a16:creationId xmlns:a16="http://schemas.microsoft.com/office/drawing/2014/main" id="{52FF0483-3BCC-DF4E-9262-67EF4A10B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C804C4-B5C0-3C46-B8D7-75139F68CA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9A5231-23EB-A44E-95EA-5312617E440D}" type="slidenum">
              <a:rPr lang="en-US" smtClean="0"/>
              <a:t>‹#›</a:t>
            </a:fld>
            <a:endParaRPr lang="en-US"/>
          </a:p>
        </p:txBody>
      </p:sp>
    </p:spTree>
    <p:extLst>
      <p:ext uri="{BB962C8B-B14F-4D97-AF65-F5344CB8AC3E}">
        <p14:creationId xmlns:p14="http://schemas.microsoft.com/office/powerpoint/2010/main" val="42155164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828800" y="15240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1828800" y="2438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7" name="Rectangle 13"/>
          <p:cNvSpPr>
            <a:spLocks noChangeArrowheads="1"/>
          </p:cNvSpPr>
          <p:nvPr/>
        </p:nvSpPr>
        <p:spPr bwMode="auto">
          <a:xfrm>
            <a:off x="4656667" y="6588126"/>
            <a:ext cx="7467600" cy="246221"/>
          </a:xfrm>
          <a:prstGeom prst="rect">
            <a:avLst/>
          </a:prstGeom>
          <a:noFill/>
          <a:ln w="9525">
            <a:noFill/>
            <a:miter lim="800000"/>
            <a:headEnd/>
            <a:tailEnd/>
          </a:ln>
          <a:effectLst/>
        </p:spPr>
        <p:txBody>
          <a:bodyPr>
            <a:spAutoFit/>
          </a:bodyPr>
          <a:lstStyle/>
          <a:p>
            <a:pPr algn="r" eaLnBrk="1" fontAlgn="auto" hangingPunct="1">
              <a:spcBef>
                <a:spcPts val="0"/>
              </a:spcBef>
              <a:spcAft>
                <a:spcPts val="0"/>
              </a:spcAft>
              <a:defRPr/>
            </a:pPr>
            <a:r>
              <a:rPr lang="en-US" altLang="en-US" sz="1000">
                <a:solidFill>
                  <a:srgbClr val="3333CC"/>
                </a:solidFill>
                <a:effectLst>
                  <a:outerShdw blurRad="38100" dist="38100" dir="2700000" algn="tl">
                    <a:srgbClr val="C0C0C0"/>
                  </a:outerShdw>
                </a:effectLst>
                <a:latin typeface="AGaramond" charset="0"/>
                <a:cs typeface="Arial" pitchFamily="34" charset="0"/>
              </a:rPr>
              <a:t>Administratively Controlled Information</a:t>
            </a:r>
            <a:endParaRPr lang="en-US" altLang="en-US" sz="1000">
              <a:solidFill>
                <a:srgbClr val="3333CC"/>
              </a:solidFill>
              <a:effectLst/>
              <a:latin typeface="AGaramond" charset="0"/>
              <a:cs typeface="Arial" pitchFamily="34" charset="0"/>
            </a:endParaRPr>
          </a:p>
        </p:txBody>
      </p:sp>
      <p:pic>
        <p:nvPicPr>
          <p:cNvPr id="3077" name="Picture 9" descr="Brighter3.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39392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xStyles>
    <p:titleStyle>
      <a:lvl1pPr algn="l" rtl="0" eaLnBrk="0" fontAlgn="base" hangingPunct="0">
        <a:spcBef>
          <a:spcPct val="0"/>
        </a:spcBef>
        <a:spcAft>
          <a:spcPct val="0"/>
        </a:spcAft>
        <a:defRPr sz="3100">
          <a:solidFill>
            <a:srgbClr val="333399"/>
          </a:solidFill>
          <a:latin typeface="+mj-lt"/>
          <a:ea typeface="MS PGothic" pitchFamily="34" charset="-128"/>
          <a:cs typeface="ＭＳ Ｐゴシック" charset="-128"/>
        </a:defRPr>
      </a:lvl1pPr>
      <a:lvl2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2pPr>
      <a:lvl3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3pPr>
      <a:lvl4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4pPr>
      <a:lvl5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5pPr>
      <a:lvl6pPr marL="457189" algn="l" rtl="0" eaLnBrk="0" fontAlgn="base" hangingPunct="0">
        <a:spcBef>
          <a:spcPct val="0"/>
        </a:spcBef>
        <a:spcAft>
          <a:spcPct val="0"/>
        </a:spcAft>
        <a:defRPr sz="3100">
          <a:solidFill>
            <a:srgbClr val="333399"/>
          </a:solidFill>
          <a:latin typeface="Helvetica" charset="0"/>
        </a:defRPr>
      </a:lvl6pPr>
      <a:lvl7pPr marL="914377" algn="l" rtl="0" eaLnBrk="0" fontAlgn="base" hangingPunct="0">
        <a:spcBef>
          <a:spcPct val="0"/>
        </a:spcBef>
        <a:spcAft>
          <a:spcPct val="0"/>
        </a:spcAft>
        <a:defRPr sz="3100">
          <a:solidFill>
            <a:srgbClr val="333399"/>
          </a:solidFill>
          <a:latin typeface="Helvetica" charset="0"/>
        </a:defRPr>
      </a:lvl7pPr>
      <a:lvl8pPr marL="1371566" algn="l" rtl="0" eaLnBrk="0" fontAlgn="base" hangingPunct="0">
        <a:spcBef>
          <a:spcPct val="0"/>
        </a:spcBef>
        <a:spcAft>
          <a:spcPct val="0"/>
        </a:spcAft>
        <a:defRPr sz="3100">
          <a:solidFill>
            <a:srgbClr val="333399"/>
          </a:solidFill>
          <a:latin typeface="Helvetica" charset="0"/>
        </a:defRPr>
      </a:lvl8pPr>
      <a:lvl9pPr marL="1828754" algn="l" rtl="0" eaLnBrk="0" fontAlgn="base" hangingPunct="0">
        <a:spcBef>
          <a:spcPct val="0"/>
        </a:spcBef>
        <a:spcAft>
          <a:spcPct val="0"/>
        </a:spcAft>
        <a:defRPr sz="3100">
          <a:solidFill>
            <a:srgbClr val="333399"/>
          </a:solidFill>
          <a:latin typeface="Helvetica" charset="0"/>
        </a:defRPr>
      </a:lvl9pPr>
    </p:titleStyle>
    <p:bodyStyle>
      <a:lvl1pPr marL="342891" indent="-342891" algn="l" rtl="0" eaLnBrk="0" fontAlgn="base" hangingPunct="0">
        <a:lnSpc>
          <a:spcPct val="110000"/>
        </a:lnSpc>
        <a:spcBef>
          <a:spcPct val="30000"/>
        </a:spcBef>
        <a:spcAft>
          <a:spcPct val="0"/>
        </a:spcAft>
        <a:defRPr sz="1600" b="1">
          <a:solidFill>
            <a:schemeClr val="tx1"/>
          </a:solidFill>
          <a:latin typeface="+mn-lt"/>
          <a:ea typeface="MS PGothic" pitchFamily="34" charset="-128"/>
          <a:cs typeface="ＭＳ Ｐゴシック" charset="-128"/>
        </a:defRPr>
      </a:lvl1pPr>
      <a:lvl2pPr marL="742932" indent="-285744" algn="l" rtl="0" eaLnBrk="0" fontAlgn="base" hangingPunct="0">
        <a:spcBef>
          <a:spcPct val="30000"/>
        </a:spcBef>
        <a:spcAft>
          <a:spcPct val="0"/>
        </a:spcAft>
        <a:defRPr sz="1200">
          <a:solidFill>
            <a:schemeClr val="tx1"/>
          </a:solidFill>
          <a:latin typeface="+mn-lt"/>
          <a:ea typeface="MS PGothic" pitchFamily="34" charset="-128"/>
        </a:defRPr>
      </a:lvl2pPr>
      <a:lvl3pPr marL="1142971" indent="-228594" algn="l" rtl="0" eaLnBrk="0" fontAlgn="base" hangingPunct="0">
        <a:spcBef>
          <a:spcPct val="30000"/>
        </a:spcBef>
        <a:spcAft>
          <a:spcPct val="0"/>
        </a:spcAft>
        <a:buChar char="•"/>
        <a:defRPr sz="1300" b="1">
          <a:solidFill>
            <a:srgbClr val="333399"/>
          </a:solidFill>
          <a:latin typeface="+mn-lt"/>
          <a:ea typeface="MS PGothic" pitchFamily="34" charset="-128"/>
        </a:defRPr>
      </a:lvl3pPr>
      <a:lvl4pPr marL="1600160" indent="-228594" algn="l" rtl="0" eaLnBrk="0" fontAlgn="base" hangingPunct="0">
        <a:spcBef>
          <a:spcPct val="20000"/>
        </a:spcBef>
        <a:spcAft>
          <a:spcPct val="0"/>
        </a:spcAft>
        <a:buChar char="–"/>
        <a:defRPr sz="2000">
          <a:solidFill>
            <a:schemeClr val="tx1"/>
          </a:solidFill>
          <a:latin typeface="Times" charset="0"/>
          <a:ea typeface="MS PGothic" pitchFamily="34" charset="-128"/>
        </a:defRPr>
      </a:lvl4pPr>
      <a:lvl5pPr marL="2057349" indent="-228594" algn="l" rtl="0" eaLnBrk="0" fontAlgn="base" hangingPunct="0">
        <a:spcBef>
          <a:spcPct val="20000"/>
        </a:spcBef>
        <a:spcAft>
          <a:spcPct val="0"/>
        </a:spcAft>
        <a:buChar char="»"/>
        <a:defRPr sz="2000">
          <a:solidFill>
            <a:schemeClr val="tx1"/>
          </a:solidFill>
          <a:latin typeface="Times" charset="0"/>
          <a:ea typeface="MS PGothic" pitchFamily="34" charset="-128"/>
        </a:defRPr>
      </a:lvl5pPr>
      <a:lvl6pPr marL="2514537" indent="-228594" algn="l" rtl="0" eaLnBrk="0" fontAlgn="base" hangingPunct="0">
        <a:spcBef>
          <a:spcPct val="20000"/>
        </a:spcBef>
        <a:spcAft>
          <a:spcPct val="0"/>
        </a:spcAft>
        <a:buChar char="»"/>
        <a:defRPr sz="2000">
          <a:solidFill>
            <a:schemeClr val="tx1"/>
          </a:solidFill>
          <a:latin typeface="Times" charset="0"/>
          <a:ea typeface="ＭＳ Ｐゴシック" charset="-128"/>
        </a:defRPr>
      </a:lvl6pPr>
      <a:lvl7pPr marL="2971726" indent="-228594" algn="l" rtl="0" eaLnBrk="0" fontAlgn="base" hangingPunct="0">
        <a:spcBef>
          <a:spcPct val="20000"/>
        </a:spcBef>
        <a:spcAft>
          <a:spcPct val="0"/>
        </a:spcAft>
        <a:buChar char="»"/>
        <a:defRPr sz="2000">
          <a:solidFill>
            <a:schemeClr val="tx1"/>
          </a:solidFill>
          <a:latin typeface="Times" charset="0"/>
          <a:ea typeface="ＭＳ Ｐゴシック" charset="-128"/>
        </a:defRPr>
      </a:lvl7pPr>
      <a:lvl8pPr marL="3428914" indent="-228594" algn="l" rtl="0" eaLnBrk="0" fontAlgn="base" hangingPunct="0">
        <a:spcBef>
          <a:spcPct val="20000"/>
        </a:spcBef>
        <a:spcAft>
          <a:spcPct val="0"/>
        </a:spcAft>
        <a:buChar char="»"/>
        <a:defRPr sz="2000">
          <a:solidFill>
            <a:schemeClr val="tx1"/>
          </a:solidFill>
          <a:latin typeface="Times" charset="0"/>
          <a:ea typeface="ＭＳ Ｐゴシック" charset="-128"/>
        </a:defRPr>
      </a:lvl8pPr>
      <a:lvl9pPr marL="3886103" indent="-228594" algn="l" rtl="0" eaLnBrk="0" fontAlgn="base" hangingPunct="0">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5.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5.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0.jp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215"/>
            <a:ext cx="8641548" cy="2585565"/>
          </a:xfrm>
        </p:spPr>
        <p:txBody>
          <a:bodyPr wrap="square">
            <a:noAutofit/>
          </a:bodyPr>
          <a:lstStyle/>
          <a:p>
            <a:pPr>
              <a:spcBef>
                <a:spcPts val="0"/>
              </a:spcBef>
              <a:spcAft>
                <a:spcPts val="0"/>
              </a:spcAft>
            </a:pPr>
            <a:r>
              <a:rPr lang="en-US" sz="2800" b="1" dirty="0"/>
              <a:t>The NASA ORACLES* airborne flight projects – </a:t>
            </a:r>
            <a:r>
              <a:rPr lang="en-US" sz="2600" b="1" dirty="0"/>
              <a:t>lessons learned for future multi-platform missions to study aerosol-cloud-climate interactions</a:t>
            </a:r>
            <a:br>
              <a:rPr lang="en-US" sz="3200" dirty="0"/>
            </a:br>
            <a:r>
              <a:rPr lang="en-US" sz="2000" dirty="0"/>
              <a:t>(*</a:t>
            </a:r>
            <a:r>
              <a:rPr lang="en-US" sz="2000" dirty="0" err="1"/>
              <a:t>ObseRvations</a:t>
            </a:r>
            <a:r>
              <a:rPr lang="en-US" sz="2000" dirty="0"/>
              <a:t> of Aerosols Above Clouds and Their </a:t>
            </a:r>
            <a:r>
              <a:rPr lang="en-US" sz="2000" dirty="0" err="1"/>
              <a:t>IntEractionS</a:t>
            </a:r>
            <a:r>
              <a:rPr lang="en-US" sz="2000" dirty="0"/>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5548" y="101085"/>
            <a:ext cx="1855556" cy="1854715"/>
          </a:xfrm>
          <a:prstGeom prst="rect">
            <a:avLst/>
          </a:prstGeom>
        </p:spPr>
      </p:pic>
      <p:pic>
        <p:nvPicPr>
          <p:cNvPr id="41" name="Picture 40">
            <a:extLst>
              <a:ext uri="{FF2B5EF4-FFF2-40B4-BE49-F238E27FC236}">
                <a16:creationId xmlns:a16="http://schemas.microsoft.com/office/drawing/2014/main" id="{859FC4A6-78D9-4DF2-BF5C-43DCAAD7661F}"/>
              </a:ext>
            </a:extLst>
          </p:cNvPr>
          <p:cNvPicPr>
            <a:picLocks noChangeAspect="1"/>
          </p:cNvPicPr>
          <p:nvPr/>
        </p:nvPicPr>
        <p:blipFill>
          <a:blip r:embed="rId3"/>
          <a:stretch>
            <a:fillRect/>
          </a:stretch>
        </p:blipFill>
        <p:spPr>
          <a:xfrm>
            <a:off x="262168" y="3310741"/>
            <a:ext cx="4802891" cy="2993207"/>
          </a:xfrm>
          <a:prstGeom prst="rect">
            <a:avLst/>
          </a:prstGeom>
        </p:spPr>
      </p:pic>
      <p:sp>
        <p:nvSpPr>
          <p:cNvPr id="22" name="Subtitle 2">
            <a:extLst>
              <a:ext uri="{FF2B5EF4-FFF2-40B4-BE49-F238E27FC236}">
                <a16:creationId xmlns:a16="http://schemas.microsoft.com/office/drawing/2014/main" id="{6B45FB45-D564-4526-BCC6-AEB419D4C537}"/>
              </a:ext>
            </a:extLst>
          </p:cNvPr>
          <p:cNvSpPr txBox="1">
            <a:spLocks/>
          </p:cNvSpPr>
          <p:nvPr/>
        </p:nvSpPr>
        <p:spPr bwMode="auto">
          <a:xfrm>
            <a:off x="5088966" y="3070460"/>
            <a:ext cx="6472516" cy="370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normAutofit/>
          </a:bodyPr>
          <a:lstStyle>
            <a:lvl1pPr marL="0" indent="0" algn="ctr" rtl="0" eaLnBrk="0" fontAlgn="base" hangingPunct="0">
              <a:spcBef>
                <a:spcPct val="20000"/>
              </a:spcBef>
              <a:spcAft>
                <a:spcPct val="0"/>
              </a:spcAft>
              <a:buClr>
                <a:schemeClr val="accent2"/>
              </a:buClr>
              <a:buSzPct val="75000"/>
              <a:buNone/>
              <a:defRPr sz="2800">
                <a:solidFill>
                  <a:schemeClr val="tx1"/>
                </a:solidFill>
                <a:latin typeface="+mj-lt"/>
                <a:ea typeface="+mn-ea"/>
                <a:cs typeface="+mn-cs"/>
              </a:defRPr>
            </a:lvl1pPr>
            <a:lvl2pPr marL="457200" indent="0" algn="ctr" rtl="0" eaLnBrk="0" fontAlgn="base" hangingPunct="0">
              <a:spcBef>
                <a:spcPct val="20000"/>
              </a:spcBef>
              <a:spcAft>
                <a:spcPct val="0"/>
              </a:spcAft>
              <a:buClr>
                <a:schemeClr val="tx1"/>
              </a:buClr>
              <a:buSzPct val="100000"/>
              <a:buNone/>
              <a:defRPr sz="2800">
                <a:solidFill>
                  <a:schemeClr val="tx1"/>
                </a:solidFill>
                <a:latin typeface="Calibri" panose="020F0502020204030204" pitchFamily="34" charset="0"/>
              </a:defRPr>
            </a:lvl2pPr>
            <a:lvl3pPr marL="914400" indent="0" algn="ctr" rtl="0" eaLnBrk="0" fontAlgn="base" hangingPunct="0">
              <a:spcBef>
                <a:spcPct val="20000"/>
              </a:spcBef>
              <a:spcAft>
                <a:spcPct val="0"/>
              </a:spcAft>
              <a:buClr>
                <a:schemeClr val="accent2"/>
              </a:buClr>
              <a:buSzPct val="65000"/>
              <a:buNone/>
              <a:defRPr sz="2400">
                <a:solidFill>
                  <a:schemeClr val="tx1"/>
                </a:solidFill>
                <a:latin typeface="Calibri" panose="020F0502020204030204" pitchFamily="34" charset="0"/>
              </a:defRPr>
            </a:lvl3pPr>
            <a:lvl4pPr marL="1371600" indent="0" algn="ctr" rtl="0" eaLnBrk="0" fontAlgn="base" hangingPunct="0">
              <a:spcBef>
                <a:spcPct val="20000"/>
              </a:spcBef>
              <a:spcAft>
                <a:spcPct val="0"/>
              </a:spcAft>
              <a:buClr>
                <a:schemeClr val="tx1"/>
              </a:buClr>
              <a:buSzPct val="100000"/>
              <a:buNone/>
              <a:defRPr sz="2000">
                <a:solidFill>
                  <a:schemeClr val="tx1"/>
                </a:solidFill>
                <a:latin typeface="Calibri" panose="020F0502020204030204" pitchFamily="34" charset="0"/>
              </a:defRPr>
            </a:lvl4pPr>
            <a:lvl5pPr marL="1828800" indent="0" algn="ctr" rtl="0" eaLnBrk="0" fontAlgn="base" hangingPunct="0">
              <a:spcBef>
                <a:spcPct val="20000"/>
              </a:spcBef>
              <a:spcAft>
                <a:spcPct val="0"/>
              </a:spcAft>
              <a:buClr>
                <a:schemeClr val="accent2"/>
              </a:buClr>
              <a:buSzPct val="100000"/>
              <a:buNone/>
              <a:defRPr sz="2000">
                <a:solidFill>
                  <a:schemeClr val="tx1"/>
                </a:solidFill>
                <a:latin typeface="Calibri" panose="020F0502020204030204" pitchFamily="34" charset="0"/>
              </a:defRPr>
            </a:lvl5pPr>
            <a:lvl6pPr marL="2286000" indent="0" algn="ctr" rtl="0" eaLnBrk="0" fontAlgn="base" hangingPunct="0">
              <a:spcBef>
                <a:spcPct val="20000"/>
              </a:spcBef>
              <a:spcAft>
                <a:spcPct val="0"/>
              </a:spcAft>
              <a:buClr>
                <a:schemeClr val="accent2"/>
              </a:buClr>
              <a:buSzPct val="100000"/>
              <a:buNone/>
              <a:defRPr sz="2000">
                <a:solidFill>
                  <a:schemeClr val="tx1"/>
                </a:solidFill>
                <a:latin typeface="+mn-lt"/>
              </a:defRPr>
            </a:lvl6pPr>
            <a:lvl7pPr marL="2743200" indent="0" algn="ctr" rtl="0" eaLnBrk="0" fontAlgn="base" hangingPunct="0">
              <a:spcBef>
                <a:spcPct val="20000"/>
              </a:spcBef>
              <a:spcAft>
                <a:spcPct val="0"/>
              </a:spcAft>
              <a:buClr>
                <a:schemeClr val="accent2"/>
              </a:buClr>
              <a:buSzPct val="100000"/>
              <a:buNone/>
              <a:defRPr sz="2000">
                <a:solidFill>
                  <a:schemeClr val="tx1"/>
                </a:solidFill>
                <a:latin typeface="+mn-lt"/>
              </a:defRPr>
            </a:lvl7pPr>
            <a:lvl8pPr marL="3200400" indent="0" algn="ctr" rtl="0" eaLnBrk="0" fontAlgn="base" hangingPunct="0">
              <a:spcBef>
                <a:spcPct val="20000"/>
              </a:spcBef>
              <a:spcAft>
                <a:spcPct val="0"/>
              </a:spcAft>
              <a:buClr>
                <a:schemeClr val="accent2"/>
              </a:buClr>
              <a:buSzPct val="100000"/>
              <a:buNone/>
              <a:defRPr sz="2000">
                <a:solidFill>
                  <a:schemeClr val="tx1"/>
                </a:solidFill>
                <a:latin typeface="+mn-lt"/>
              </a:defRPr>
            </a:lvl8pPr>
            <a:lvl9pPr marL="3657600" indent="0" algn="ctr" rtl="0" eaLnBrk="0" fontAlgn="base" hangingPunct="0">
              <a:spcBef>
                <a:spcPct val="20000"/>
              </a:spcBef>
              <a:spcAft>
                <a:spcPct val="0"/>
              </a:spcAft>
              <a:buClr>
                <a:schemeClr val="accent2"/>
              </a:buClr>
              <a:buSzPct val="100000"/>
              <a:buNone/>
              <a:defRPr sz="2000">
                <a:solidFill>
                  <a:schemeClr val="tx1"/>
                </a:solidFill>
                <a:latin typeface="+mn-lt"/>
              </a:defRPr>
            </a:lvl9pPr>
          </a:lstStyle>
          <a:p>
            <a:r>
              <a:rPr lang="en-US" kern="0" dirty="0"/>
              <a:t>Jens Redemann, </a:t>
            </a:r>
          </a:p>
          <a:p>
            <a:r>
              <a:rPr lang="en-US" kern="0" dirty="0"/>
              <a:t>&amp; the ORACLES Science Team</a:t>
            </a:r>
          </a:p>
          <a:p>
            <a:endParaRPr lang="en-US" kern="0" dirty="0"/>
          </a:p>
          <a:p>
            <a:pPr>
              <a:lnSpc>
                <a:spcPct val="110000"/>
              </a:lnSpc>
              <a:spcBef>
                <a:spcPts val="0"/>
              </a:spcBef>
            </a:pPr>
            <a:r>
              <a:rPr lang="en-US" altLang="en-US" sz="2400" i="1" kern="0" baseline="30000" dirty="0">
                <a:ea typeface="Times New Roman" panose="02020603050405020304" pitchFamily="18" charset="0"/>
              </a:rPr>
              <a:t>1</a:t>
            </a:r>
            <a:r>
              <a:rPr lang="en-US" altLang="en-US" sz="2400" i="1" kern="0" dirty="0">
                <a:ea typeface="Times New Roman" panose="02020603050405020304" pitchFamily="18" charset="0"/>
              </a:rPr>
              <a:t>School of Meteorology - OU, OK 73019, USA</a:t>
            </a:r>
          </a:p>
          <a:p>
            <a:endParaRPr lang="en-US" i="1" kern="0" baseline="30000" dirty="0"/>
          </a:p>
          <a:p>
            <a:pPr>
              <a:spcBef>
                <a:spcPts val="0"/>
              </a:spcBef>
            </a:pPr>
            <a:endParaRPr lang="en-US" altLang="en-US" sz="1500" i="1" kern="0" dirty="0">
              <a:latin typeface="+mn-lt"/>
              <a:ea typeface="Times New Roman" panose="02020603050405020304" pitchFamily="18" charset="0"/>
            </a:endParaRPr>
          </a:p>
          <a:p>
            <a:pPr>
              <a:spcBef>
                <a:spcPts val="0"/>
              </a:spcBef>
            </a:pPr>
            <a:r>
              <a:rPr lang="en-US" altLang="en-US" sz="1500" dirty="0">
                <a:ea typeface="Times New Roman" panose="02020603050405020304" pitchFamily="18" charset="0"/>
              </a:rPr>
              <a:t>EGU 2020 – General Assembly </a:t>
            </a:r>
            <a:r>
              <a:rPr lang="en-US" sz="1600" dirty="0"/>
              <a:t>4–8 May 2020</a:t>
            </a:r>
          </a:p>
          <a:p>
            <a:pPr>
              <a:spcBef>
                <a:spcPts val="0"/>
              </a:spcBef>
            </a:pPr>
            <a:r>
              <a:rPr lang="en-US" sz="1600" dirty="0"/>
              <a:t>Sharing Geoscience Online</a:t>
            </a:r>
            <a:endParaRPr lang="en-US" sz="1500" dirty="0"/>
          </a:p>
        </p:txBody>
      </p:sp>
      <p:pic>
        <p:nvPicPr>
          <p:cNvPr id="7" name="Picture 6">
            <a:extLst>
              <a:ext uri="{FF2B5EF4-FFF2-40B4-BE49-F238E27FC236}">
                <a16:creationId xmlns:a16="http://schemas.microsoft.com/office/drawing/2014/main" id="{D03566B2-E997-4021-B300-E6FD46C20C49}"/>
              </a:ext>
            </a:extLst>
          </p:cNvPr>
          <p:cNvPicPr>
            <a:picLocks noChangeAspect="1"/>
          </p:cNvPicPr>
          <p:nvPr/>
        </p:nvPicPr>
        <p:blipFill>
          <a:blip r:embed="rId4"/>
          <a:stretch>
            <a:fillRect/>
          </a:stretch>
        </p:blipFill>
        <p:spPr>
          <a:xfrm>
            <a:off x="10922000" y="5642995"/>
            <a:ext cx="1099103" cy="109910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00" y="101085"/>
            <a:ext cx="1604800" cy="1340341"/>
          </a:xfrm>
          <a:prstGeom prst="rect">
            <a:avLst/>
          </a:prstGeom>
        </p:spPr>
      </p:pic>
    </p:spTree>
    <p:extLst>
      <p:ext uri="{BB962C8B-B14F-4D97-AF65-F5344CB8AC3E}">
        <p14:creationId xmlns:p14="http://schemas.microsoft.com/office/powerpoint/2010/main" val="99789859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468351" y="1095457"/>
            <a:ext cx="10381786" cy="5444976"/>
            <a:chOff x="1265504" y="1512580"/>
            <a:chExt cx="9371790" cy="5067908"/>
          </a:xfrm>
        </p:grpSpPr>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0666" y="1512580"/>
              <a:ext cx="8054588" cy="506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889098" y="5034990"/>
              <a:ext cx="2260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432FF"/>
                  </a:solidFill>
                  <a:effectLst/>
                  <a:uLnTx/>
                  <a:uFillTx/>
                  <a:latin typeface="Calibri" panose="020F0502020204030204"/>
                  <a:ea typeface="+mn-ea"/>
                  <a:cs typeface="+mn-cs"/>
                </a:rPr>
                <a:t>2016 ROUTINE TRACK</a:t>
              </a:r>
            </a:p>
          </p:txBody>
        </p:sp>
        <p:sp>
          <p:nvSpPr>
            <p:cNvPr id="11" name="TextBox 10"/>
            <p:cNvSpPr txBox="1"/>
            <p:nvPr/>
          </p:nvSpPr>
          <p:spPr>
            <a:xfrm>
              <a:off x="3092374" y="4435035"/>
              <a:ext cx="11576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St. Helena</a:t>
              </a:r>
            </a:p>
          </p:txBody>
        </p:sp>
        <p:sp>
          <p:nvSpPr>
            <p:cNvPr id="12" name="TextBox 11"/>
            <p:cNvSpPr txBox="1"/>
            <p:nvPr/>
          </p:nvSpPr>
          <p:spPr>
            <a:xfrm>
              <a:off x="1265504" y="3406817"/>
              <a:ext cx="19207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Ascension -- LASIC</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TextBox 12"/>
            <p:cNvSpPr txBox="1"/>
            <p:nvPr/>
          </p:nvSpPr>
          <p:spPr>
            <a:xfrm>
              <a:off x="6530055" y="4250369"/>
              <a:ext cx="2627386" cy="369332"/>
            </a:xfrm>
            <a:prstGeom prst="rect">
              <a:avLst/>
            </a:prstGeom>
            <a:solidFill>
              <a:schemeClr val="bg1">
                <a:alpha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40FF"/>
                  </a:solidFill>
                  <a:effectLst/>
                  <a:uLnTx/>
                  <a:uFillTx/>
                  <a:latin typeface="Calibri" panose="020F0502020204030204"/>
                  <a:ea typeface="+mn-ea"/>
                  <a:cs typeface="+mn-cs"/>
                </a:rPr>
                <a:t>2016: frequent flights N-S</a:t>
              </a:r>
            </a:p>
          </p:txBody>
        </p:sp>
        <p:sp>
          <p:nvSpPr>
            <p:cNvPr id="14" name="TextBox 13"/>
            <p:cNvSpPr txBox="1"/>
            <p:nvPr/>
          </p:nvSpPr>
          <p:spPr>
            <a:xfrm>
              <a:off x="7237389" y="3014791"/>
              <a:ext cx="3399905" cy="369332"/>
            </a:xfrm>
            <a:prstGeom prst="rect">
              <a:avLst/>
            </a:prstGeom>
            <a:solidFill>
              <a:schemeClr val="bg1">
                <a:alpha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FA00"/>
                  </a:solidFill>
                  <a:effectLst/>
                  <a:uLnTx/>
                  <a:uFillTx/>
                  <a:latin typeface="Calibri" panose="020F0502020204030204"/>
                  <a:ea typeface="+mn-ea"/>
                  <a:cs typeface="+mn-cs"/>
                </a:rPr>
                <a:t>{E-W transect for model gradient}</a:t>
              </a:r>
            </a:p>
          </p:txBody>
        </p:sp>
        <p:sp>
          <p:nvSpPr>
            <p:cNvPr id="15" name="Rectangle 14"/>
            <p:cNvSpPr/>
            <p:nvPr/>
          </p:nvSpPr>
          <p:spPr>
            <a:xfrm>
              <a:off x="5525766" y="2794512"/>
              <a:ext cx="316006" cy="236525"/>
            </a:xfrm>
            <a:prstGeom prst="rect">
              <a:avLst/>
            </a:prstGeom>
            <a:noFill/>
            <a:ln w="28575">
              <a:solidFill>
                <a:srgbClr val="FF9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5525766" y="3031859"/>
              <a:ext cx="316006" cy="236525"/>
            </a:xfrm>
            <a:prstGeom prst="rect">
              <a:avLst/>
            </a:prstGeom>
            <a:noFill/>
            <a:ln w="28575">
              <a:solidFill>
                <a:srgbClr val="FF9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5525766" y="3270234"/>
              <a:ext cx="316006" cy="236525"/>
            </a:xfrm>
            <a:prstGeom prst="rect">
              <a:avLst/>
            </a:prstGeom>
            <a:noFill/>
            <a:ln w="28575">
              <a:solidFill>
                <a:srgbClr val="FF9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5525766" y="3503834"/>
              <a:ext cx="316006" cy="236525"/>
            </a:xfrm>
            <a:prstGeom prst="rect">
              <a:avLst/>
            </a:prstGeom>
            <a:noFill/>
            <a:ln w="28575">
              <a:solidFill>
                <a:srgbClr val="FF9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5525766" y="3741181"/>
              <a:ext cx="316006" cy="236525"/>
            </a:xfrm>
            <a:prstGeom prst="rect">
              <a:avLst/>
            </a:prstGeom>
            <a:noFill/>
            <a:ln w="28575">
              <a:solidFill>
                <a:srgbClr val="FF9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5525766" y="3978528"/>
              <a:ext cx="316006" cy="236525"/>
            </a:xfrm>
            <a:prstGeom prst="rect">
              <a:avLst/>
            </a:prstGeom>
            <a:noFill/>
            <a:ln w="28575">
              <a:solidFill>
                <a:srgbClr val="FF9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5525766" y="4216903"/>
              <a:ext cx="316006" cy="236525"/>
            </a:xfrm>
            <a:prstGeom prst="rect">
              <a:avLst/>
            </a:prstGeom>
            <a:noFill/>
            <a:ln w="28575">
              <a:solidFill>
                <a:srgbClr val="FF9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3229907" y="2419692"/>
              <a:ext cx="29199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9300"/>
                  </a:solidFill>
                  <a:effectLst/>
                  <a:uLnTx/>
                  <a:uFillTx/>
                  <a:latin typeface="Calibri" panose="020F0502020204030204"/>
                  <a:ea typeface="+mn-ea"/>
                  <a:cs typeface="+mn-cs"/>
                </a:rPr>
                <a:t>2017&amp;2018  ROUTINE TRACK</a:t>
              </a:r>
            </a:p>
          </p:txBody>
        </p:sp>
      </p:grpSp>
      <p:sp>
        <p:nvSpPr>
          <p:cNvPr id="30" name="TextBox 29"/>
          <p:cNvSpPr txBox="1"/>
          <p:nvPr/>
        </p:nvSpPr>
        <p:spPr>
          <a:xfrm>
            <a:off x="15825" y="226548"/>
            <a:ext cx="104679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Helvetica"/>
                <a:ea typeface="+mn-ea"/>
                <a:cs typeface="+mn-cs"/>
              </a:rPr>
              <a:t>ORACLES: Framework for Model / observation comparisons</a:t>
            </a: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025" y="95999"/>
            <a:ext cx="1422400" cy="1421755"/>
          </a:xfrm>
          <a:prstGeom prst="rect">
            <a:avLst/>
          </a:prstGeom>
        </p:spPr>
      </p:pic>
    </p:spTree>
    <p:extLst>
      <p:ext uri="{BB962C8B-B14F-4D97-AF65-F5344CB8AC3E}">
        <p14:creationId xmlns:p14="http://schemas.microsoft.com/office/powerpoint/2010/main" val="51515091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025" y="95999"/>
            <a:ext cx="1422400" cy="1421755"/>
          </a:xfrm>
          <a:prstGeom prst="rect">
            <a:avLst/>
          </a:prstGeom>
        </p:spPr>
      </p:pic>
      <p:sp>
        <p:nvSpPr>
          <p:cNvPr id="14" name="Text Box 11">
            <a:extLst>
              <a:ext uri="{FF2B5EF4-FFF2-40B4-BE49-F238E27FC236}">
                <a16:creationId xmlns:a16="http://schemas.microsoft.com/office/drawing/2014/main" id="{37E7EECD-6785-489A-85A5-56AABBF28B48}"/>
              </a:ext>
            </a:extLst>
          </p:cNvPr>
          <p:cNvSpPr txBox="1">
            <a:spLocks noChangeArrowheads="1"/>
          </p:cNvSpPr>
          <p:nvPr/>
        </p:nvSpPr>
        <p:spPr bwMode="auto">
          <a:xfrm>
            <a:off x="118893" y="192239"/>
            <a:ext cx="10398868" cy="861774"/>
          </a:xfrm>
          <a:prstGeom prst="rect">
            <a:avLst/>
          </a:prstGeom>
          <a:noFill/>
          <a:ln>
            <a:solidFill>
              <a:srgbClr val="941100"/>
            </a:solidFill>
          </a:ln>
        </p:spPr>
        <p:txBody>
          <a:bodyPr wrap="square">
            <a:spAutoFit/>
          </a:bodyPr>
          <a:lstStyle>
            <a:lvl1pPr>
              <a:spcBef>
                <a:spcPct val="20000"/>
              </a:spcBef>
              <a:buChar char="•"/>
              <a:defRPr sz="16800">
                <a:solidFill>
                  <a:schemeClr val="tx1"/>
                </a:solidFill>
                <a:latin typeface="Times New Roman" panose="02020603050405020304" pitchFamily="18" charset="0"/>
              </a:defRPr>
            </a:lvl1pPr>
            <a:lvl2pPr marL="742950" indent="-285750">
              <a:spcBef>
                <a:spcPct val="20000"/>
              </a:spcBef>
              <a:buChar char="–"/>
              <a:defRPr sz="14700">
                <a:solidFill>
                  <a:schemeClr val="tx1"/>
                </a:solidFill>
                <a:latin typeface="Times New Roman" panose="02020603050405020304" pitchFamily="18" charset="0"/>
              </a:defRPr>
            </a:lvl2pPr>
            <a:lvl3pPr marL="1143000" indent="-228600">
              <a:spcBef>
                <a:spcPct val="20000"/>
              </a:spcBef>
              <a:buChar char="•"/>
              <a:defRPr sz="12600">
                <a:solidFill>
                  <a:schemeClr val="tx1"/>
                </a:solidFill>
                <a:latin typeface="Times New Roman" panose="02020603050405020304" pitchFamily="18" charset="0"/>
              </a:defRPr>
            </a:lvl3pPr>
            <a:lvl4pPr marL="1600200" indent="-228600">
              <a:spcBef>
                <a:spcPct val="20000"/>
              </a:spcBef>
              <a:buChar char="–"/>
              <a:defRPr sz="10500">
                <a:solidFill>
                  <a:schemeClr val="tx1"/>
                </a:solidFill>
                <a:latin typeface="Times New Roman" panose="02020603050405020304" pitchFamily="18" charset="0"/>
              </a:defRPr>
            </a:lvl4pPr>
            <a:lvl5pPr marL="2057400" indent="-228600">
              <a:spcBef>
                <a:spcPct val="20000"/>
              </a:spcBef>
              <a:buChar char="»"/>
              <a:defRPr sz="10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0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0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0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05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srgbClr val="941100"/>
                </a:solidFill>
                <a:effectLst/>
                <a:uLnTx/>
                <a:uFillTx/>
                <a:latin typeface="Arial" panose="020B0604020202020204" pitchFamily="34" charset="0"/>
                <a:ea typeface="+mn-ea"/>
                <a:cs typeface="Arial" panose="020B0604020202020204" pitchFamily="34" charset="0"/>
              </a:rPr>
              <a:t>Model/</a:t>
            </a:r>
            <a:r>
              <a:rPr kumimoji="0" lang="en-US" altLang="en-US" sz="2600" b="1" i="0" u="none" strike="noStrike" kern="1200" cap="none" spc="0" normalizeH="0" baseline="0" noProof="0" dirty="0" err="1">
                <a:ln>
                  <a:noFill/>
                </a:ln>
                <a:solidFill>
                  <a:srgbClr val="941100"/>
                </a:solidFill>
                <a:effectLst/>
                <a:uLnTx/>
                <a:uFillTx/>
                <a:latin typeface="Arial" panose="020B0604020202020204" pitchFamily="34" charset="0"/>
                <a:ea typeface="+mn-ea"/>
                <a:cs typeface="Arial" panose="020B0604020202020204" pitchFamily="34" charset="0"/>
              </a:rPr>
              <a:t>obs</a:t>
            </a:r>
            <a:r>
              <a:rPr kumimoji="0" lang="en-US" altLang="en-US" sz="2600" b="1" i="0" u="none" strike="noStrike" kern="1200" cap="none" spc="0" normalizeH="0" baseline="0" noProof="0" dirty="0">
                <a:ln>
                  <a:noFill/>
                </a:ln>
                <a:solidFill>
                  <a:srgbClr val="941100"/>
                </a:solidFill>
                <a:effectLst/>
                <a:uLnTx/>
                <a:uFillTx/>
                <a:latin typeface="Arial" panose="020B0604020202020204" pitchFamily="34" charset="0"/>
                <a:ea typeface="+mn-ea"/>
                <a:cs typeface="Arial" panose="020B0604020202020204" pitchFamily="34" charset="0"/>
              </a:rPr>
              <a:t> comparisons: Aerosol Extinction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err="1">
                <a:ln>
                  <a:noFill/>
                </a:ln>
                <a:solidFill>
                  <a:srgbClr val="941100"/>
                </a:solidFill>
                <a:effectLst/>
                <a:uLnTx/>
                <a:uFillTx/>
                <a:latin typeface="Arial" panose="020B0604020202020204" pitchFamily="34" charset="0"/>
                <a:ea typeface="+mn-ea"/>
                <a:cs typeface="Arial" panose="020B0604020202020204" pitchFamily="34" charset="0"/>
              </a:rPr>
              <a:t>Gridbox</a:t>
            </a:r>
            <a:r>
              <a:rPr kumimoji="0" lang="en-US" altLang="en-US" sz="2400" b="0" i="0" u="none" strike="noStrike" kern="1200" cap="none" spc="0" normalizeH="0" baseline="0" noProof="0" dirty="0">
                <a:ln>
                  <a:noFill/>
                </a:ln>
                <a:solidFill>
                  <a:srgbClr val="941100"/>
                </a:solidFill>
                <a:effectLst/>
                <a:uLnTx/>
                <a:uFillTx/>
                <a:latin typeface="Arial" panose="020B0604020202020204" pitchFamily="34" charset="0"/>
                <a:ea typeface="+mn-ea"/>
                <a:cs typeface="Arial" panose="020B0604020202020204" pitchFamily="34" charset="0"/>
              </a:rPr>
              <a:t>-average comparisons (2016 only)</a:t>
            </a:r>
          </a:p>
        </p:txBody>
      </p:sp>
      <p:pic>
        <p:nvPicPr>
          <p:cNvPr id="219" name="Picture 218">
            <a:extLst>
              <a:ext uri="{FF2B5EF4-FFF2-40B4-BE49-F238E27FC236}">
                <a16:creationId xmlns:a16="http://schemas.microsoft.com/office/drawing/2014/main" id="{68AC1CDF-5D2B-4C46-A8C1-B294FFE93A81}"/>
              </a:ext>
            </a:extLst>
          </p:cNvPr>
          <p:cNvPicPr>
            <a:picLocks noChangeAspect="1"/>
          </p:cNvPicPr>
          <p:nvPr/>
        </p:nvPicPr>
        <p:blipFill>
          <a:blip r:embed="rId4"/>
          <a:stretch>
            <a:fillRect/>
          </a:stretch>
        </p:blipFill>
        <p:spPr>
          <a:xfrm>
            <a:off x="-36460" y="1351413"/>
            <a:ext cx="3185053" cy="1706498"/>
          </a:xfrm>
          <a:prstGeom prst="rect">
            <a:avLst/>
          </a:prstGeom>
        </p:spPr>
      </p:pic>
      <p:sp>
        <p:nvSpPr>
          <p:cNvPr id="220" name="TextBox 219">
            <a:extLst>
              <a:ext uri="{FF2B5EF4-FFF2-40B4-BE49-F238E27FC236}">
                <a16:creationId xmlns:a16="http://schemas.microsoft.com/office/drawing/2014/main" id="{726FD09D-C86F-40B0-8604-AE6035BB3227}"/>
              </a:ext>
            </a:extLst>
          </p:cNvPr>
          <p:cNvSpPr txBox="1"/>
          <p:nvPr/>
        </p:nvSpPr>
        <p:spPr>
          <a:xfrm>
            <a:off x="8408772" y="6493174"/>
            <a:ext cx="44785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Doherty,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Saide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Shinozuka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Zuidema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et al.</a:t>
            </a:r>
          </a:p>
        </p:txBody>
      </p:sp>
      <p:sp>
        <p:nvSpPr>
          <p:cNvPr id="2" name="TextBox 1">
            <a:extLst>
              <a:ext uri="{FF2B5EF4-FFF2-40B4-BE49-F238E27FC236}">
                <a16:creationId xmlns:a16="http://schemas.microsoft.com/office/drawing/2014/main" id="{C45726D6-66F4-42B4-9F50-85C2B49D77D4}"/>
              </a:ext>
            </a:extLst>
          </p:cNvPr>
          <p:cNvSpPr txBox="1"/>
          <p:nvPr/>
        </p:nvSpPr>
        <p:spPr>
          <a:xfrm>
            <a:off x="3365559" y="1517754"/>
            <a:ext cx="715220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NW-SE transect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gridboxes</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(shown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left→right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NW→SE)</a:t>
            </a:r>
          </a:p>
        </p:txBody>
      </p:sp>
      <p:sp>
        <p:nvSpPr>
          <p:cNvPr id="13" name="TextBox 12">
            <a:extLst>
              <a:ext uri="{FF2B5EF4-FFF2-40B4-BE49-F238E27FC236}">
                <a16:creationId xmlns:a16="http://schemas.microsoft.com/office/drawing/2014/main" id="{2E8D0B1B-329B-49BF-90D9-E30A971C0DE8}"/>
              </a:ext>
            </a:extLst>
          </p:cNvPr>
          <p:cNvSpPr txBox="1"/>
          <p:nvPr/>
        </p:nvSpPr>
        <p:spPr>
          <a:xfrm>
            <a:off x="250839" y="3253955"/>
            <a:ext cx="2249592" cy="178510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Arial" panose="020B0604020202020204" pitchFamily="34" charset="0"/>
                <a:cs typeface="Arial" panose="020B0604020202020204" pitchFamily="34" charset="0"/>
              </a:rPr>
              <a:t>WRF-CAM5</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GEOS-5</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2000" b="1" dirty="0">
                <a:solidFill>
                  <a:srgbClr val="7030A0"/>
                </a:solidFill>
                <a:latin typeface="Arial" panose="020B0604020202020204" pitchFamily="34" charset="0"/>
                <a:cs typeface="Arial" panose="020B0604020202020204" pitchFamily="34" charset="0"/>
              </a:rPr>
              <a:t>UM-UKCA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ALADIN</a:t>
            </a:r>
          </a:p>
          <a:p>
            <a:pPr>
              <a:spcAft>
                <a:spcPts val="300"/>
              </a:spcAft>
              <a:defRPr/>
            </a:pPr>
            <a:r>
              <a:rPr lang="en-US" sz="2000" b="1" dirty="0">
                <a:solidFill>
                  <a:srgbClr val="FF0000"/>
                </a:solidFill>
                <a:latin typeface="Arial" panose="020B0604020202020204" pitchFamily="34" charset="0"/>
                <a:cs typeface="Arial" panose="020B0604020202020204" pitchFamily="34" charset="0"/>
              </a:rPr>
              <a:t>Airborne Obs.</a:t>
            </a:r>
          </a:p>
        </p:txBody>
      </p:sp>
      <p:pic>
        <p:nvPicPr>
          <p:cNvPr id="15" name="Picture 2" descr="https://lh4.googleusercontent.com/OeCRBuJ6uXwBEAasWTz4esoWD6FesdF60xbCMg7SO2gIKjP5rM9xOcKQw8OaIi0XBrHK9jiAmVkYTwUY4hIjiGSTEkSqK7LD6ahp2l_dw3u-LY3XtgaoFQ_AArCK0TD1QocDxYc"/>
          <p:cNvPicPr>
            <a:picLocks noChangeAspect="1" noChangeArrowheads="1"/>
          </p:cNvPicPr>
          <p:nvPr/>
        </p:nvPicPr>
        <p:blipFill rotWithShape="1">
          <a:blip r:embed="rId5">
            <a:extLst>
              <a:ext uri="{28A0092B-C50C-407E-A947-70E740481C1C}">
                <a14:useLocalDpi xmlns:a14="http://schemas.microsoft.com/office/drawing/2010/main" val="0"/>
              </a:ext>
            </a:extLst>
          </a:blip>
          <a:srcRect l="9276"/>
          <a:stretch/>
        </p:blipFill>
        <p:spPr bwMode="auto">
          <a:xfrm>
            <a:off x="3435519" y="2009536"/>
            <a:ext cx="8505590" cy="399185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or: Curved 7">
            <a:extLst>
              <a:ext uri="{FF2B5EF4-FFF2-40B4-BE49-F238E27FC236}">
                <a16:creationId xmlns:a16="http://schemas.microsoft.com/office/drawing/2014/main" id="{D3463BD4-56EC-42EF-A3B7-5DE370E0A48F}"/>
              </a:ext>
            </a:extLst>
          </p:cNvPr>
          <p:cNvCxnSpPr>
            <a:cxnSpLocks/>
          </p:cNvCxnSpPr>
          <p:nvPr/>
        </p:nvCxnSpPr>
        <p:spPr>
          <a:xfrm>
            <a:off x="1857983" y="2645923"/>
            <a:ext cx="1371600" cy="1079771"/>
          </a:xfrm>
          <a:prstGeom prst="curvedConnector3">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6"/>
          <a:stretch>
            <a:fillRect/>
          </a:stretch>
        </p:blipFill>
        <p:spPr>
          <a:xfrm>
            <a:off x="21939" y="5106230"/>
            <a:ext cx="3256503" cy="1720939"/>
          </a:xfrm>
          <a:prstGeom prst="rect">
            <a:avLst/>
          </a:prstGeom>
        </p:spPr>
      </p:pic>
    </p:spTree>
    <p:extLst>
      <p:ext uri="{BB962C8B-B14F-4D97-AF65-F5344CB8AC3E}">
        <p14:creationId xmlns:p14="http://schemas.microsoft.com/office/powerpoint/2010/main" val="17551061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2888" y="5149473"/>
            <a:ext cx="4406645" cy="1569660"/>
          </a:xfrm>
          <a:prstGeom prst="rect">
            <a:avLst/>
          </a:prstGeom>
          <a:solidFill>
            <a:schemeClr val="bg1">
              <a:alpha val="70000"/>
            </a:schemeClr>
          </a:solidFill>
          <a:ln w="38100">
            <a:solidFill>
              <a:srgbClr val="FF40FF"/>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Helvetica"/>
                <a:ea typeface="+mn-ea"/>
                <a:cs typeface="+mn-cs"/>
              </a:rPr>
              <a:t>HSRL-2 captures detailed plume structure and mixing into </a:t>
            </a:r>
            <a:r>
              <a:rPr kumimoji="0" lang="en-US" sz="1500" b="1" i="0" u="none" strike="noStrike" kern="1200" cap="none" spc="0" normalizeH="0" baseline="0" noProof="0" dirty="0" err="1">
                <a:ln>
                  <a:noFill/>
                </a:ln>
                <a:solidFill>
                  <a:srgbClr val="000000"/>
                </a:solidFill>
                <a:effectLst/>
                <a:uLnTx/>
                <a:uFillTx/>
                <a:latin typeface="Helvetica"/>
                <a:ea typeface="+mn-ea"/>
                <a:cs typeface="+mn-cs"/>
              </a:rPr>
              <a:t>Sc</a:t>
            </a:r>
            <a:r>
              <a:rPr kumimoji="0" lang="en-US" sz="1500" b="1" i="0" u="none" strike="noStrike" kern="1200" cap="none" spc="0" normalizeH="0" baseline="0" noProof="0" dirty="0">
                <a:ln>
                  <a:noFill/>
                </a:ln>
                <a:solidFill>
                  <a:srgbClr val="000000"/>
                </a:solidFill>
                <a:effectLst/>
                <a:uLnTx/>
                <a:uFillTx/>
                <a:latin typeface="Helvetica"/>
                <a:ea typeface="+mn-ea"/>
                <a:cs typeface="+mn-cs"/>
              </a:rPr>
              <a:t> cloud deck!</a:t>
            </a:r>
          </a:p>
          <a:p>
            <a:pPr marL="18288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2016, on average, the smoke layer was in contact with low level clouds over 40% of the time, more frequently than assumed.</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Ferrare, Burton, Hostetler, HSRL-2 team (NASA </a:t>
            </a:r>
            <a:r>
              <a:rPr kumimoji="0" lang="en-US" sz="135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LaRC</a:t>
            </a:r>
            <a:r>
              <a:rPr kumimoji="0" lang="en-US" sz="13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cxnSp>
        <p:nvCxnSpPr>
          <p:cNvPr id="12" name="Straight Arrow Connector 11"/>
          <p:cNvCxnSpPr>
            <a:cxnSpLocks/>
          </p:cNvCxnSpPr>
          <p:nvPr/>
        </p:nvCxnSpPr>
        <p:spPr bwMode="auto">
          <a:xfrm flipH="1">
            <a:off x="2015086" y="1379436"/>
            <a:ext cx="5776757" cy="0"/>
          </a:xfrm>
          <a:prstGeom prst="straightConnector1">
            <a:avLst/>
          </a:prstGeom>
          <a:solidFill>
            <a:schemeClr val="accent1"/>
          </a:solidFill>
          <a:ln w="38100" cap="flat" cmpd="sng" algn="ctr">
            <a:solidFill>
              <a:srgbClr val="FF40FF"/>
            </a:solidFill>
            <a:prstDash val="solid"/>
            <a:round/>
            <a:headEnd type="none" w="med" len="med"/>
            <a:tailEnd type="triangle" w="lg" len="lg"/>
          </a:ln>
          <a:effectLst/>
        </p:spPr>
      </p:cxnSp>
      <p:sp>
        <p:nvSpPr>
          <p:cNvPr id="21" name="Rectangle 20"/>
          <p:cNvSpPr/>
          <p:nvPr/>
        </p:nvSpPr>
        <p:spPr bwMode="auto">
          <a:xfrm>
            <a:off x="8100352" y="1188873"/>
            <a:ext cx="3901147" cy="5530260"/>
          </a:xfrm>
          <a:prstGeom prst="rect">
            <a:avLst/>
          </a:prstGeom>
          <a:solidFill>
            <a:schemeClr val="bg1"/>
          </a:solidFill>
          <a:ln w="38100" cap="flat" cmpd="sng" algn="ctr">
            <a:solidFill>
              <a:srgbClr val="310AC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charset="0"/>
              <a:ea typeface="+mn-ea"/>
              <a:cs typeface="+mn-cs"/>
            </a:endParaRPr>
          </a:p>
        </p:txBody>
      </p:sp>
      <p:sp>
        <p:nvSpPr>
          <p:cNvPr id="4" name="Rectangle 3"/>
          <p:cNvSpPr/>
          <p:nvPr/>
        </p:nvSpPr>
        <p:spPr bwMode="auto">
          <a:xfrm>
            <a:off x="262889" y="1517754"/>
            <a:ext cx="7736936" cy="3452256"/>
          </a:xfrm>
          <a:prstGeom prst="rect">
            <a:avLst/>
          </a:prstGeom>
          <a:noFill/>
          <a:ln w="38100" cap="flat" cmpd="sng" algn="ctr">
            <a:solidFill>
              <a:srgbClr val="FF4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charset="0"/>
              <a:ea typeface="+mn-ea"/>
              <a:cs typeface="+mn-cs"/>
            </a:endParaRPr>
          </a:p>
        </p:txBody>
      </p:sp>
      <p:sp>
        <p:nvSpPr>
          <p:cNvPr id="40" name="TextBox 39">
            <a:extLst>
              <a:ext uri="{FF2B5EF4-FFF2-40B4-BE49-F238E27FC236}">
                <a16:creationId xmlns:a16="http://schemas.microsoft.com/office/drawing/2014/main" id="{D2071525-7BFC-4AF5-B8F7-3E525F92DF07}"/>
              </a:ext>
            </a:extLst>
          </p:cNvPr>
          <p:cNvSpPr txBox="1"/>
          <p:nvPr/>
        </p:nvSpPr>
        <p:spPr>
          <a:xfrm>
            <a:off x="262889" y="111079"/>
            <a:ext cx="11064241" cy="95410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ORACLES: Process-level insight through a suite of coordinated in-situ &amp; remote sensing  measurements</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9200" y="1028129"/>
            <a:ext cx="1261922" cy="639975"/>
          </a:xfrm>
          <a:prstGeom prst="rect">
            <a:avLst/>
          </a:prstGeom>
        </p:spPr>
      </p:pic>
      <p:pic>
        <p:nvPicPr>
          <p:cNvPr id="2" name="Picture 1">
            <a:extLst>
              <a:ext uri="{FF2B5EF4-FFF2-40B4-BE49-F238E27FC236}">
                <a16:creationId xmlns:a16="http://schemas.microsoft.com/office/drawing/2014/main" id="{35940150-EE98-461D-B44B-D35E007BA86C}"/>
              </a:ext>
            </a:extLst>
          </p:cNvPr>
          <p:cNvPicPr>
            <a:picLocks noChangeAspect="1"/>
          </p:cNvPicPr>
          <p:nvPr/>
        </p:nvPicPr>
        <p:blipFill>
          <a:blip r:embed="rId4"/>
          <a:stretch>
            <a:fillRect/>
          </a:stretch>
        </p:blipFill>
        <p:spPr>
          <a:xfrm>
            <a:off x="363416" y="1693687"/>
            <a:ext cx="7267743" cy="3126524"/>
          </a:xfrm>
          <a:prstGeom prst="rect">
            <a:avLst/>
          </a:prstGeom>
        </p:spPr>
      </p:pic>
      <p:sp>
        <p:nvSpPr>
          <p:cNvPr id="15" name="TextBox 14"/>
          <p:cNvSpPr txBox="1"/>
          <p:nvPr/>
        </p:nvSpPr>
        <p:spPr>
          <a:xfrm>
            <a:off x="8188031" y="1208750"/>
            <a:ext cx="38988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HSRL-2 Aerosol Extinction Profiles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671" y="1792517"/>
            <a:ext cx="1608717" cy="123335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3205" r="6167"/>
          <a:stretch/>
        </p:blipFill>
        <p:spPr>
          <a:xfrm>
            <a:off x="8457955" y="4021604"/>
            <a:ext cx="3185940" cy="2636569"/>
          </a:xfrm>
          <a:prstGeom prst="rect">
            <a:avLst/>
          </a:prstGeom>
        </p:spPr>
      </p:pic>
      <p:cxnSp>
        <p:nvCxnSpPr>
          <p:cNvPr id="23" name="Straight Arrow Connector 22"/>
          <p:cNvCxnSpPr/>
          <p:nvPr/>
        </p:nvCxnSpPr>
        <p:spPr bwMode="auto">
          <a:xfrm flipH="1">
            <a:off x="4785680" y="3010456"/>
            <a:ext cx="1539417" cy="628814"/>
          </a:xfrm>
          <a:prstGeom prst="straightConnector1">
            <a:avLst/>
          </a:prstGeom>
          <a:noFill/>
          <a:ln w="66675" cap="flat" cmpd="sng" algn="ctr">
            <a:solidFill>
              <a:srgbClr val="FF0000"/>
            </a:solidFill>
            <a:prstDash val="solid"/>
            <a:round/>
            <a:headEnd type="none" w="med" len="med"/>
            <a:tailEnd type="triangle"/>
          </a:ln>
          <a:effectLst/>
        </p:spPr>
      </p:cxnSp>
      <p:sp>
        <p:nvSpPr>
          <p:cNvPr id="27" name="TextBox 26"/>
          <p:cNvSpPr txBox="1"/>
          <p:nvPr/>
        </p:nvSpPr>
        <p:spPr>
          <a:xfrm>
            <a:off x="4785681" y="5155546"/>
            <a:ext cx="3214144" cy="1554272"/>
          </a:xfrm>
          <a:prstGeom prst="rect">
            <a:avLst/>
          </a:prstGeom>
          <a:solidFill>
            <a:schemeClr val="bg1">
              <a:alpha val="70000"/>
            </a:schemeClr>
          </a:solidFill>
          <a:ln w="38100">
            <a:solidFill>
              <a:srgbClr val="FF40FF"/>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Helvetica"/>
                <a:ea typeface="+mn-ea"/>
                <a:cs typeface="+mn-cs"/>
              </a:rPr>
              <a:t>Conclusion on gap frequency depends on threshold definition!</a:t>
            </a:r>
          </a:p>
          <a:p>
            <a:pPr marL="18288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500" dirty="0">
                <a:solidFill>
                  <a:prstClr val="black"/>
                </a:solidFill>
                <a:latin typeface="Arial" panose="020B0604020202020204" pitchFamily="34" charset="0"/>
                <a:cs typeface="Arial" panose="020B0604020202020204" pitchFamily="34" charset="0"/>
              </a:rPr>
              <a:t>Yet, even for a given threshold, Sep 2016 shows more contact than Aug 2018, which shows more than Oct 2017.</a:t>
            </a:r>
            <a:endParaRPr kumimoji="0" lang="en-US" sz="13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8736671" y="3857770"/>
            <a:ext cx="3242613"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Tahoma"/>
                <a:ea typeface="+mn-ea"/>
                <a:cs typeface="+mn-cs"/>
              </a:rPr>
              <a:t>Bsc</a:t>
            </a:r>
            <a:r>
              <a:rPr kumimoji="0" lang="en-US" sz="1600" b="1" i="0" u="none" strike="noStrike" kern="1200" cap="none" spc="0" normalizeH="0" baseline="0" noProof="0" dirty="0">
                <a:ln>
                  <a:noFill/>
                </a:ln>
                <a:solidFill>
                  <a:srgbClr val="000000"/>
                </a:solidFill>
                <a:effectLst/>
                <a:uLnTx/>
                <a:uFillTx/>
                <a:latin typeface="Tahoma"/>
                <a:ea typeface="+mn-ea"/>
                <a:cs typeface="+mn-cs"/>
              </a:rPr>
              <a:t> frequency </a:t>
            </a:r>
            <a:r>
              <a:rPr kumimoji="0" lang="en-US" sz="1100" b="1" i="0" u="none" strike="noStrike" kern="1200" cap="none" spc="0" normalizeH="0" baseline="0" noProof="0" dirty="0">
                <a:ln>
                  <a:noFill/>
                </a:ln>
                <a:solidFill>
                  <a:srgbClr val="000000"/>
                </a:solidFill>
                <a:effectLst/>
                <a:uLnTx/>
                <a:uFillTx/>
                <a:latin typeface="Tahoma"/>
                <a:ea typeface="+mn-ea"/>
                <a:cs typeface="+mn-cs"/>
              </a:rPr>
              <a:t>(0-300m above cloud)</a:t>
            </a:r>
          </a:p>
        </p:txBody>
      </p:sp>
      <p:cxnSp>
        <p:nvCxnSpPr>
          <p:cNvPr id="31" name="Straight Connector 30"/>
          <p:cNvCxnSpPr/>
          <p:nvPr/>
        </p:nvCxnSpPr>
        <p:spPr bwMode="auto">
          <a:xfrm>
            <a:off x="10097156" y="4212653"/>
            <a:ext cx="0" cy="2112383"/>
          </a:xfrm>
          <a:prstGeom prst="line">
            <a:avLst/>
          </a:prstGeom>
          <a:noFill/>
          <a:ln w="28575" cap="flat" cmpd="sng" algn="ctr">
            <a:solidFill>
              <a:srgbClr val="FF0000"/>
            </a:solidFill>
            <a:prstDash val="solid"/>
            <a:round/>
            <a:headEnd type="none" w="med" len="med"/>
            <a:tailEnd type="none" w="med" len="med"/>
          </a:ln>
          <a:effectLst/>
        </p:spPr>
      </p:cxnSp>
      <p:pic>
        <p:nvPicPr>
          <p:cNvPr id="9" name="Picture 8" descr="A close up of a map&#10;&#10;Description automatically generated">
            <a:extLst>
              <a:ext uri="{FF2B5EF4-FFF2-40B4-BE49-F238E27FC236}">
                <a16:creationId xmlns:a16="http://schemas.microsoft.com/office/drawing/2014/main" id="{4DE7E398-7290-4E6B-84F1-FFA90A2A2510}"/>
              </a:ext>
            </a:extLst>
          </p:cNvPr>
          <p:cNvPicPr>
            <a:picLocks noChangeAspect="1"/>
          </p:cNvPicPr>
          <p:nvPr/>
        </p:nvPicPr>
        <p:blipFill rotWithShape="1">
          <a:blip r:embed="rId7"/>
          <a:srcRect t="5635"/>
          <a:stretch/>
        </p:blipFill>
        <p:spPr>
          <a:xfrm>
            <a:off x="8375764" y="1466024"/>
            <a:ext cx="3488401" cy="2468880"/>
          </a:xfrm>
          <a:prstGeom prst="rect">
            <a:avLst/>
          </a:prstGeom>
        </p:spPr>
      </p:pic>
      <p:sp>
        <p:nvSpPr>
          <p:cNvPr id="33" name="TextBox 32"/>
          <p:cNvSpPr txBox="1"/>
          <p:nvPr/>
        </p:nvSpPr>
        <p:spPr>
          <a:xfrm>
            <a:off x="8836576" y="4927698"/>
            <a:ext cx="1244251" cy="307777"/>
          </a:xfrm>
          <a:prstGeom prst="rect">
            <a:avLst/>
          </a:prstGeom>
          <a:solidFill>
            <a:schemeClr val="bg1"/>
          </a:solidFill>
        </p:spPr>
        <p:txBody>
          <a:bodyPr wrap="none" rtlCol="0">
            <a:spAutoFit/>
          </a:bodyPr>
          <a:lstStyle/>
          <a:p>
            <a:r>
              <a:rPr lang="en-US" sz="1400" dirty="0">
                <a:solidFill>
                  <a:srgbClr val="FF0000"/>
                </a:solidFill>
                <a:latin typeface="+mj-lt"/>
              </a:rPr>
              <a:t>0.25 Mm</a:t>
            </a:r>
            <a:r>
              <a:rPr lang="en-US" sz="1400" baseline="30000" dirty="0">
                <a:solidFill>
                  <a:srgbClr val="FF0000"/>
                </a:solidFill>
                <a:latin typeface="+mj-lt"/>
              </a:rPr>
              <a:t>-1</a:t>
            </a:r>
            <a:r>
              <a:rPr lang="en-US" sz="1400" dirty="0">
                <a:solidFill>
                  <a:srgbClr val="FF0000"/>
                </a:solidFill>
                <a:latin typeface="+mj-lt"/>
              </a:rPr>
              <a:t>sr</a:t>
            </a:r>
            <a:r>
              <a:rPr lang="en-US" sz="1400" baseline="30000" dirty="0">
                <a:solidFill>
                  <a:srgbClr val="FF0000"/>
                </a:solidFill>
                <a:latin typeface="+mj-lt"/>
              </a:rPr>
              <a:t>-1</a:t>
            </a:r>
          </a:p>
        </p:txBody>
      </p:sp>
      <p:cxnSp>
        <p:nvCxnSpPr>
          <p:cNvPr id="20" name="Straight Arrow Connector 19"/>
          <p:cNvCxnSpPr>
            <a:cxnSpLocks/>
          </p:cNvCxnSpPr>
          <p:nvPr/>
        </p:nvCxnSpPr>
        <p:spPr bwMode="auto">
          <a:xfrm>
            <a:off x="7866434" y="3010456"/>
            <a:ext cx="1106878" cy="114241"/>
          </a:xfrm>
          <a:prstGeom prst="straightConnector1">
            <a:avLst/>
          </a:prstGeom>
          <a:noFill/>
          <a:ln w="666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9676735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09F248-EE2D-4C3F-A23C-F4A694A629CF}"/>
              </a:ext>
            </a:extLst>
          </p:cNvPr>
          <p:cNvSpPr txBox="1"/>
          <p:nvPr/>
        </p:nvSpPr>
        <p:spPr>
          <a:xfrm>
            <a:off x="80386" y="80387"/>
            <a:ext cx="12031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Cloud properties and environmental conditions as a function of Above-cloud AOD (SST 290-292 K)</a:t>
            </a:r>
          </a:p>
        </p:txBody>
      </p:sp>
      <p:sp>
        <p:nvSpPr>
          <p:cNvPr id="5" name="TextBox 4">
            <a:extLst>
              <a:ext uri="{FF2B5EF4-FFF2-40B4-BE49-F238E27FC236}">
                <a16:creationId xmlns:a16="http://schemas.microsoft.com/office/drawing/2014/main" id="{B32E6E60-466E-4C73-A61A-5A78C57B3519}"/>
              </a:ext>
            </a:extLst>
          </p:cNvPr>
          <p:cNvSpPr txBox="1"/>
          <p:nvPr/>
        </p:nvSpPr>
        <p:spPr>
          <a:xfrm>
            <a:off x="7740678" y="800912"/>
            <a:ext cx="4180436" cy="4955203"/>
          </a:xfrm>
          <a:prstGeom prst="rect">
            <a:avLst/>
          </a:prstGeom>
          <a:noFill/>
          <a:ln w="19050">
            <a:solidFill>
              <a:schemeClr val="tx1"/>
            </a:solidFill>
          </a:ln>
        </p:spPr>
        <p:txBody>
          <a:bodyPr wrap="square" rtlCol="0">
            <a:spAutoFit/>
          </a:bodyPr>
          <a:lstStyle/>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LWP (from RSP) increases with ACAOD in separated case while it first increases then decreases in the contact case.</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does</a:t>
            </a:r>
            <a:r>
              <a:rPr kumimoji="0" lang="en-US" sz="2000" b="0" i="0" u="none" strike="noStrike" kern="1200" cap="none" spc="0" normalizeH="0" noProof="0">
                <a:ln>
                  <a:noFill/>
                </a:ln>
                <a:solidFill>
                  <a:prstClr val="black"/>
                </a:solidFill>
                <a:effectLst/>
                <a:uLnTx/>
                <a:uFillTx/>
                <a:latin typeface="Calibri" panose="020F0502020204030204"/>
                <a:ea typeface="+mn-ea"/>
                <a:cs typeface="+mn-cs"/>
              </a:rPr>
              <a:t> no</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change much in separated case (slightly increases due to thicker cloud) while it decreases in contact case.</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Δθ</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(from Merra2) increases in the separated case </a:t>
            </a:r>
            <a:r>
              <a:rPr lang="en-US" sz="2000" dirty="0">
                <a:solidFill>
                  <a:prstClr val="black"/>
                </a:solidFill>
                <a:latin typeface="Calibri" panose="020F0502020204030204"/>
              </a:rPr>
              <a:t>and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decreases in the contact case.</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BL RH increases in separated case </a:t>
            </a:r>
            <a:r>
              <a:rPr lang="en-US" sz="2000" dirty="0">
                <a:solidFill>
                  <a:prstClr val="black"/>
                </a:solidFill>
                <a:latin typeface="Calibri" panose="020F0502020204030204"/>
              </a:rPr>
              <a:t>and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decreases in the contact case.</a:t>
            </a:r>
          </a:p>
        </p:txBody>
      </p:sp>
      <p:pic>
        <p:nvPicPr>
          <p:cNvPr id="6" name="Picture 5" descr="A close up of a map&#10;&#10;Description automatically generated">
            <a:extLst>
              <a:ext uri="{FF2B5EF4-FFF2-40B4-BE49-F238E27FC236}">
                <a16:creationId xmlns:a16="http://schemas.microsoft.com/office/drawing/2014/main" id="{B5B2A253-09C4-43D1-8E34-21BA57E1661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9428" t="7659" r="8512" b="8369"/>
          <a:stretch/>
        </p:blipFill>
        <p:spPr>
          <a:xfrm>
            <a:off x="247205" y="670560"/>
            <a:ext cx="7216585" cy="5156016"/>
          </a:xfrm>
          <a:prstGeom prst="rect">
            <a:avLst/>
          </a:prstGeom>
        </p:spPr>
      </p:pic>
      <p:sp>
        <p:nvSpPr>
          <p:cNvPr id="7" name="Rectangle 6">
            <a:extLst>
              <a:ext uri="{FF2B5EF4-FFF2-40B4-BE49-F238E27FC236}">
                <a16:creationId xmlns:a16="http://schemas.microsoft.com/office/drawing/2014/main" id="{D1C69E68-E50F-4DDA-BE87-208DE6289F74}"/>
              </a:ext>
            </a:extLst>
          </p:cNvPr>
          <p:cNvSpPr/>
          <p:nvPr/>
        </p:nvSpPr>
        <p:spPr>
          <a:xfrm>
            <a:off x="185160" y="6000537"/>
            <a:ext cx="8577839" cy="738664"/>
          </a:xfrm>
          <a:prstGeom prst="rect">
            <a:avLst/>
          </a:prstGeom>
          <a:ln w="15875">
            <a:solidFill>
              <a:schemeClr val="tx1"/>
            </a:solidFill>
          </a:ln>
        </p:spPr>
        <p:txBody>
          <a:bodyPr wrap="square">
            <a:spAutoFit/>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Separated: aerosol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bsc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(532nm) &lt; 0.25 Mm</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Sr</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for 100 m vertical layer above cloud top.</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Contact: aerosol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bsc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&gt; 0.25 Mm</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Sr</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for 100 m vertical layer above cloud top.</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Δθ</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is defined as the difference in potential temperature within 100 m above cloud, serving as entrainment rate.</a:t>
            </a:r>
          </a:p>
        </p:txBody>
      </p:sp>
      <p:sp>
        <p:nvSpPr>
          <p:cNvPr id="9" name="TextBox 8">
            <a:extLst>
              <a:ext uri="{FF2B5EF4-FFF2-40B4-BE49-F238E27FC236}">
                <a16:creationId xmlns:a16="http://schemas.microsoft.com/office/drawing/2014/main" id="{9AC1762F-66B9-4EDE-BC93-54B67200AFDC}"/>
              </a:ext>
            </a:extLst>
          </p:cNvPr>
          <p:cNvSpPr txBox="1"/>
          <p:nvPr/>
        </p:nvSpPr>
        <p:spPr>
          <a:xfrm>
            <a:off x="9543894" y="6360052"/>
            <a:ext cx="2280676" cy="369332"/>
          </a:xfrm>
          <a:prstGeom prst="rect">
            <a:avLst/>
          </a:prstGeom>
          <a:solidFill>
            <a:srgbClr val="FFCC66">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Helvetica"/>
              </a:rPr>
              <a:t>Gao et al. (in prep.)</a:t>
            </a:r>
            <a:endParaRPr lang="en-US" kern="0" dirty="0">
              <a:solidFill>
                <a:srgbClr val="000000"/>
              </a:solidFill>
              <a:latin typeface="Helvetica"/>
            </a:endParaRPr>
          </a:p>
        </p:txBody>
      </p:sp>
    </p:spTree>
    <p:extLst>
      <p:ext uri="{BB962C8B-B14F-4D97-AF65-F5344CB8AC3E}">
        <p14:creationId xmlns:p14="http://schemas.microsoft.com/office/powerpoint/2010/main" val="211904625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1823" y="32201"/>
            <a:ext cx="1372222" cy="1371600"/>
          </a:xfrm>
          <a:prstGeom prst="rect">
            <a:avLst/>
          </a:prstGeom>
        </p:spPr>
      </p:pic>
      <p:sp>
        <p:nvSpPr>
          <p:cNvPr id="25" name="TextBox 24"/>
          <p:cNvSpPr txBox="1"/>
          <p:nvPr/>
        </p:nvSpPr>
        <p:spPr>
          <a:xfrm>
            <a:off x="508349" y="111079"/>
            <a:ext cx="9367169" cy="95410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ORACLES: Process-level insight through a suite of coordinated in-situ &amp; remote sensing  measurements</a:t>
            </a:r>
          </a:p>
        </p:txBody>
      </p:sp>
      <p:sp>
        <p:nvSpPr>
          <p:cNvPr id="30" name="TextBox 29">
            <a:extLst>
              <a:ext uri="{FF2B5EF4-FFF2-40B4-BE49-F238E27FC236}">
                <a16:creationId xmlns:a16="http://schemas.microsoft.com/office/drawing/2014/main" id="{9AC1762F-66B9-4EDE-BC93-54B67200AFDC}"/>
              </a:ext>
            </a:extLst>
          </p:cNvPr>
          <p:cNvSpPr txBox="1"/>
          <p:nvPr/>
        </p:nvSpPr>
        <p:spPr>
          <a:xfrm>
            <a:off x="157216" y="6457890"/>
            <a:ext cx="5044703" cy="307777"/>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Helvetica"/>
                <a:ea typeface="+mn-ea"/>
                <a:cs typeface="+mn-cs"/>
              </a:rPr>
              <a:t>Dobracki</a:t>
            </a:r>
            <a:r>
              <a:rPr kumimoji="0" lang="en-US" sz="1400" b="0" i="0" u="none" strike="noStrike" kern="1200" cap="none" spc="0" normalizeH="0" baseline="0" noProof="0" dirty="0">
                <a:ln>
                  <a:noFill/>
                </a:ln>
                <a:solidFill>
                  <a:srgbClr val="000000"/>
                </a:solidFill>
                <a:effectLst/>
                <a:uLnTx/>
                <a:uFillTx/>
                <a:latin typeface="Helvetica"/>
                <a:ea typeface="+mn-ea"/>
                <a:cs typeface="+mn-cs"/>
              </a:rPr>
              <a:t>, </a:t>
            </a:r>
            <a:r>
              <a:rPr kumimoji="0" lang="en-US" sz="1400" b="0" i="0" u="none" strike="noStrike" kern="1200" cap="none" spc="0" normalizeH="0" baseline="0" noProof="0" dirty="0" err="1">
                <a:ln>
                  <a:noFill/>
                </a:ln>
                <a:solidFill>
                  <a:srgbClr val="000000"/>
                </a:solidFill>
                <a:effectLst/>
                <a:uLnTx/>
                <a:uFillTx/>
                <a:latin typeface="Helvetica"/>
                <a:ea typeface="+mn-ea"/>
                <a:cs typeface="+mn-cs"/>
              </a:rPr>
              <a:t>Zuidema</a:t>
            </a:r>
            <a:r>
              <a:rPr kumimoji="0" lang="en-US" sz="1400" b="0" i="0" u="none" strike="noStrike" kern="1200" cap="none" spc="0" normalizeH="0" baseline="0" noProof="0" dirty="0">
                <a:ln>
                  <a:noFill/>
                </a:ln>
                <a:solidFill>
                  <a:srgbClr val="000000"/>
                </a:solidFill>
                <a:effectLst/>
                <a:uLnTx/>
                <a:uFillTx/>
                <a:latin typeface="Helvetica"/>
                <a:ea typeface="+mn-ea"/>
                <a:cs typeface="+mn-cs"/>
              </a:rPr>
              <a:t>, Howell, </a:t>
            </a:r>
            <a:r>
              <a:rPr kumimoji="0" lang="en-US" sz="1400" b="0" i="0" u="none" strike="noStrike" kern="1200" cap="none" spc="0" normalizeH="0" baseline="0" noProof="0" dirty="0" err="1">
                <a:ln>
                  <a:noFill/>
                </a:ln>
                <a:solidFill>
                  <a:srgbClr val="000000"/>
                </a:solidFill>
                <a:effectLst/>
                <a:uLnTx/>
                <a:uFillTx/>
                <a:latin typeface="Helvetica"/>
                <a:ea typeface="+mn-ea"/>
                <a:cs typeface="+mn-cs"/>
              </a:rPr>
              <a:t>Shinozuka</a:t>
            </a: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p:txBody>
      </p:sp>
      <p:sp>
        <p:nvSpPr>
          <p:cNvPr id="918" name="TextBox 917">
            <a:extLst>
              <a:ext uri="{FF2B5EF4-FFF2-40B4-BE49-F238E27FC236}">
                <a16:creationId xmlns:a16="http://schemas.microsoft.com/office/drawing/2014/main" id="{9AC1762F-66B9-4EDE-BC93-54B67200AFDC}"/>
              </a:ext>
            </a:extLst>
          </p:cNvPr>
          <p:cNvSpPr txBox="1"/>
          <p:nvPr/>
        </p:nvSpPr>
        <p:spPr>
          <a:xfrm>
            <a:off x="8483956" y="6456401"/>
            <a:ext cx="1988511" cy="307777"/>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mn-cs"/>
              </a:rPr>
              <a:t>2018 data: preliminary</a:t>
            </a:r>
          </a:p>
        </p:txBody>
      </p:sp>
      <p:pic>
        <p:nvPicPr>
          <p:cNvPr id="3" name="Picture 2"/>
          <p:cNvPicPr>
            <a:picLocks noChangeAspect="1"/>
          </p:cNvPicPr>
          <p:nvPr/>
        </p:nvPicPr>
        <p:blipFill rotWithShape="1">
          <a:blip r:embed="rId4"/>
          <a:srcRect t="1" b="1366"/>
          <a:stretch/>
        </p:blipFill>
        <p:spPr>
          <a:xfrm>
            <a:off x="1136764" y="1195874"/>
            <a:ext cx="7588103" cy="5128350"/>
          </a:xfrm>
          <a:prstGeom prst="rect">
            <a:avLst/>
          </a:prstGeom>
        </p:spPr>
      </p:pic>
      <p:sp>
        <p:nvSpPr>
          <p:cNvPr id="15" name="TextBox 14"/>
          <p:cNvSpPr txBox="1"/>
          <p:nvPr/>
        </p:nvSpPr>
        <p:spPr>
          <a:xfrm>
            <a:off x="9006489" y="2438168"/>
            <a:ext cx="2931955" cy="2246769"/>
          </a:xfrm>
          <a:prstGeom prst="rect">
            <a:avLst/>
          </a:prstGeom>
          <a:solidFill>
            <a:schemeClr val="bg1">
              <a:alpha val="70000"/>
            </a:schemeClr>
          </a:solidFill>
          <a:ln w="38100">
            <a:solidFill>
              <a:srgbClr val="FF40FF"/>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dirty="0">
                <a:solidFill>
                  <a:srgbClr val="000000"/>
                </a:solidFill>
                <a:latin typeface="Helvetica"/>
              </a:rPr>
              <a:t>Vertical distribution of aerosol single scattering albedo (SSA) is directly linked to vertical distribution of carbonaceous aerosol composition</a:t>
            </a:r>
            <a:r>
              <a:rPr kumimoji="0" lang="en-US" sz="2000" i="0" u="none" strike="noStrike" kern="1200" cap="none" spc="0" normalizeH="0" baseline="0" noProof="0" dirty="0">
                <a:ln>
                  <a:noFill/>
                </a:ln>
                <a:solidFill>
                  <a:srgbClr val="000000"/>
                </a:solidFill>
                <a:effectLst/>
                <a:uLnTx/>
                <a:uFillTx/>
                <a:latin typeface="Helvetica"/>
              </a:rPr>
              <a:t>!</a:t>
            </a:r>
          </a:p>
        </p:txBody>
      </p:sp>
    </p:spTree>
    <p:extLst>
      <p:ext uri="{BB962C8B-B14F-4D97-AF65-F5344CB8AC3E}">
        <p14:creationId xmlns:p14="http://schemas.microsoft.com/office/powerpoint/2010/main" val="197339525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195B3-38AC-9440-BB4D-3E7399173708}"/>
              </a:ext>
            </a:extLst>
          </p:cNvPr>
          <p:cNvPicPr>
            <a:picLocks noChangeAspect="1"/>
          </p:cNvPicPr>
          <p:nvPr/>
        </p:nvPicPr>
        <p:blipFill>
          <a:blip r:embed="rId2"/>
          <a:stretch>
            <a:fillRect/>
          </a:stretch>
        </p:blipFill>
        <p:spPr>
          <a:xfrm>
            <a:off x="332168" y="56365"/>
            <a:ext cx="5245773" cy="6745880"/>
          </a:xfrm>
          <a:prstGeom prst="rect">
            <a:avLst/>
          </a:prstGeom>
        </p:spPr>
      </p:pic>
      <p:sp>
        <p:nvSpPr>
          <p:cNvPr id="6" name="TextBox 5">
            <a:extLst>
              <a:ext uri="{FF2B5EF4-FFF2-40B4-BE49-F238E27FC236}">
                <a16:creationId xmlns:a16="http://schemas.microsoft.com/office/drawing/2014/main" id="{38911453-22B1-3343-A142-4E476165B386}"/>
              </a:ext>
            </a:extLst>
          </p:cNvPr>
          <p:cNvSpPr txBox="1"/>
          <p:nvPr/>
        </p:nvSpPr>
        <p:spPr>
          <a:xfrm>
            <a:off x="6649475" y="1600709"/>
            <a:ext cx="5354994" cy="40626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charset="0"/>
              <a:buChar char="•"/>
              <a:tabLst>
                <a:tab pos="290513"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Plume age: WRF-Chem model,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corroborated by AMS f44 – parameter = highly oxygenated OA </a:t>
            </a:r>
          </a:p>
          <a:p>
            <a:pPr marL="285750" marR="0" lvl="0" indent="-285750" algn="l" defTabSz="914400" rtl="0" eaLnBrk="1" fontAlgn="auto" latinLnBrk="0" hangingPunct="1">
              <a:lnSpc>
                <a:spcPct val="100000"/>
              </a:lnSpc>
              <a:spcBef>
                <a:spcPts val="0"/>
              </a:spcBef>
              <a:spcAft>
                <a:spcPts val="300"/>
              </a:spcAft>
              <a:buClrTx/>
              <a:buSzTx/>
              <a:buFont typeface="Arial" charset="0"/>
              <a:buChar char="•"/>
              <a:tabLst>
                <a:tab pos="290513"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Can use f44 as a qualitative tracer for aerosol age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Cubison</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et al., 2010) </a:t>
            </a:r>
          </a:p>
          <a:p>
            <a:pPr marL="285750" marR="0" lvl="0" indent="-285750" algn="l" defTabSz="914400" rtl="0" eaLnBrk="1" fontAlgn="auto" latinLnBrk="0" hangingPunct="1">
              <a:lnSpc>
                <a:spcPct val="100000"/>
              </a:lnSpc>
              <a:spcBef>
                <a:spcPts val="0"/>
              </a:spcBef>
              <a:spcAft>
                <a:spcPts val="300"/>
              </a:spcAft>
              <a:buClrTx/>
              <a:buSzTx/>
              <a:buFont typeface="Arial" charset="0"/>
              <a:buChar char="•"/>
              <a:tabLst>
                <a:tab pos="290513"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TOC from AMS, BC from SP2 instruments</a:t>
            </a:r>
          </a:p>
          <a:p>
            <a:pPr marL="285750" marR="0" lvl="0" indent="-285750" algn="l" defTabSz="914400" rtl="0" eaLnBrk="1" fontAlgn="auto" latinLnBrk="0" hangingPunct="1">
              <a:lnSpc>
                <a:spcPct val="100000"/>
              </a:lnSpc>
              <a:spcBef>
                <a:spcPts val="0"/>
              </a:spcBef>
              <a:spcAft>
                <a:spcPts val="300"/>
              </a:spcAft>
              <a:buClrTx/>
              <a:buSzTx/>
              <a:buFont typeface="Arial" charset="0"/>
              <a:buChar char="•"/>
              <a:tabLst>
                <a:tab pos="290513"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Various Filters on OA, BC, and CO</a:t>
            </a:r>
          </a:p>
          <a:p>
            <a:pPr marL="285750" marR="0" lvl="0" indent="-285750" algn="l" defTabSz="914400" rtl="0" eaLnBrk="1" fontAlgn="auto" latinLnBrk="0" hangingPunct="1">
              <a:lnSpc>
                <a:spcPct val="100000"/>
              </a:lnSpc>
              <a:spcBef>
                <a:spcPts val="0"/>
              </a:spcBef>
              <a:spcAft>
                <a:spcPts val="300"/>
              </a:spcAft>
              <a:buClrTx/>
              <a:buSzTx/>
              <a:buFont typeface="Arial" charset="0"/>
              <a:buChar char="•"/>
              <a:tabLst>
                <a:tab pos="290513"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xponential</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decay to calculate TOC lifetime</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300"/>
              </a:spcAft>
              <a:buClrTx/>
              <a:buSzTx/>
              <a:buFontTx/>
              <a:buNone/>
              <a:tabLst>
                <a:tab pos="290513" algn="l"/>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f(x)= y0 + Ae</a:t>
            </a:r>
            <a:r>
              <a:rPr kumimoji="0" lang="en-US" sz="2800" b="1" i="1" u="none" strike="noStrike" kern="1200" cap="none" spc="0" normalizeH="0" baseline="30000" noProof="0" dirty="0">
                <a:ln>
                  <a:noFill/>
                </a:ln>
                <a:solidFill>
                  <a:prstClr val="black"/>
                </a:solidFill>
                <a:effectLst/>
                <a:uLnTx/>
                <a:uFillTx/>
                <a:latin typeface="Calibri" panose="020F0502020204030204"/>
                <a:ea typeface="+mn-ea"/>
                <a:cs typeface="+mn-cs"/>
              </a:rPr>
              <a:t>(-t/𝝉)</a:t>
            </a:r>
          </a:p>
          <a:p>
            <a:pPr marL="0" marR="0" lvl="0" indent="0" algn="ctr" defTabSz="914400" rtl="0" eaLnBrk="1" fontAlgn="auto" latinLnBrk="0" hangingPunct="1">
              <a:lnSpc>
                <a:spcPct val="100000"/>
              </a:lnSpc>
              <a:spcBef>
                <a:spcPts val="0"/>
              </a:spcBef>
              <a:spcAft>
                <a:spcPts val="300"/>
              </a:spcAft>
              <a:buClrTx/>
              <a:buSzTx/>
              <a:buFontTx/>
              <a:buNone/>
              <a:tabLst>
                <a:tab pos="290513" algn="l"/>
              </a:tabLst>
              <a:defRPr/>
            </a:pPr>
            <a:endParaRPr kumimoji="0" lang="en-US" sz="1800" b="1" i="0" u="none" strike="noStrike" kern="1200" cap="none" spc="0" normalizeH="0" baseline="30000" noProof="0" dirty="0">
              <a:ln>
                <a:noFill/>
              </a:ln>
              <a:solidFill>
                <a:srgbClr val="44546A"/>
              </a:solidFill>
              <a:effectLst/>
              <a:uLnTx/>
              <a:uFillTx/>
              <a:latin typeface="Calibri" panose="020F0502020204030204"/>
              <a:ea typeface="+mn-ea"/>
              <a:cs typeface="+mn-cs"/>
            </a:endParaRPr>
          </a:p>
          <a:p>
            <a:pPr marL="290513" marR="0" lvl="0" indent="-290513"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2400" dirty="0">
                <a:solidFill>
                  <a:srgbClr val="FF0000"/>
                </a:solidFill>
                <a:latin typeface="Calibri" panose="020F0502020204030204"/>
              </a:rPr>
              <a:t>P</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reliminary</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campaign averages:</a:t>
            </a:r>
          </a:p>
          <a:p>
            <a:pPr marL="0" marR="0" lvl="0" indent="0" algn="l" defTabSz="914400" rtl="0" eaLnBrk="1" fontAlgn="auto" latinLnBrk="0" hangingPunct="1">
              <a:lnSpc>
                <a:spcPct val="100000"/>
              </a:lnSpc>
              <a:spcBef>
                <a:spcPts val="0"/>
              </a:spcBef>
              <a:spcAft>
                <a:spcPts val="300"/>
              </a:spcAft>
              <a:buClrTx/>
              <a:buSzTx/>
              <a:buFontTx/>
              <a:buNone/>
              <a:tabLst>
                <a:tab pos="290513" algn="l"/>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400" noProof="0" dirty="0">
                <a:solidFill>
                  <a:srgbClr val="FF0000"/>
                </a:solidFill>
                <a:latin typeface="Calibri" panose="020F0502020204030204"/>
              </a:rPr>
              <a:t>2016&amp;2017</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Symbol" panose="05050102010706020507" pitchFamily="18" charset="2"/>
                <a:ea typeface="+mn-ea"/>
                <a:cs typeface="+mn-cs"/>
              </a:rPr>
              <a:t>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 </a:t>
            </a:r>
            <a:r>
              <a:rPr lang="en-US" sz="2400" dirty="0">
                <a:solidFill>
                  <a:srgbClr val="FF0000"/>
                </a:solidFill>
                <a:latin typeface="Calibri" panose="020F0502020204030204"/>
              </a:rPr>
              <a:t>7.2</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sym typeface="Symbol" panose="05050102010706020507" pitchFamily="18" charset="2"/>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2 days</a:t>
            </a:r>
          </a:p>
        </p:txBody>
      </p:sp>
      <p:pic>
        <p:nvPicPr>
          <p:cNvPr id="8" name="Content Placeholder 4">
            <a:extLst>
              <a:ext uri="{FF2B5EF4-FFF2-40B4-BE49-F238E27FC236}">
                <a16:creationId xmlns:a16="http://schemas.microsoft.com/office/drawing/2014/main" id="{2790DB67-9CB4-5844-A65D-F9D3F162A107}"/>
              </a:ext>
            </a:extLst>
          </p:cNvPr>
          <p:cNvPicPr>
            <a:picLocks noChangeAspect="1"/>
          </p:cNvPicPr>
          <p:nvPr/>
        </p:nvPicPr>
        <p:blipFill>
          <a:blip r:embed="rId3"/>
          <a:stretch>
            <a:fillRect/>
          </a:stretch>
        </p:blipFill>
        <p:spPr>
          <a:xfrm>
            <a:off x="5622814" y="1896035"/>
            <a:ext cx="1145106" cy="3065929"/>
          </a:xfrm>
          <a:prstGeom prst="rect">
            <a:avLst/>
          </a:prstGeom>
        </p:spPr>
      </p:pic>
      <p:sp>
        <p:nvSpPr>
          <p:cNvPr id="2" name="TextBox 1">
            <a:extLst>
              <a:ext uri="{FF2B5EF4-FFF2-40B4-BE49-F238E27FC236}">
                <a16:creationId xmlns:a16="http://schemas.microsoft.com/office/drawing/2014/main" id="{3B8DA782-8167-49DA-B305-0BD1069003A3}"/>
              </a:ext>
            </a:extLst>
          </p:cNvPr>
          <p:cNvSpPr txBox="1"/>
          <p:nvPr/>
        </p:nvSpPr>
        <p:spPr>
          <a:xfrm>
            <a:off x="5769204" y="6129213"/>
            <a:ext cx="59767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Dobracki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Zuidema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(U of Miami),</a:t>
            </a:r>
            <a:r>
              <a:rPr kumimoji="0" lang="en-US" sz="1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Howell, Freitag (U of HI/U of Miami),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Saide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(UCLA), Carmichael (U of Iowa),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Sedlacek</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(BNL),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Podolske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(ARC) </a:t>
            </a:r>
          </a:p>
        </p:txBody>
      </p:sp>
      <p:sp>
        <p:nvSpPr>
          <p:cNvPr id="10" name="TextBox 9">
            <a:extLst>
              <a:ext uri="{FF2B5EF4-FFF2-40B4-BE49-F238E27FC236}">
                <a16:creationId xmlns:a16="http://schemas.microsoft.com/office/drawing/2014/main" id="{C22C7162-0C20-4892-A3C9-5A97E1E1ADDC}"/>
              </a:ext>
            </a:extLst>
          </p:cNvPr>
          <p:cNvSpPr txBox="1"/>
          <p:nvPr/>
        </p:nvSpPr>
        <p:spPr>
          <a:xfrm>
            <a:off x="5769204" y="112120"/>
            <a:ext cx="6110908" cy="95410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ORACLES-2016&amp;2017: total organic carbon (TOC) loss/lifetime</a:t>
            </a:r>
          </a:p>
        </p:txBody>
      </p:sp>
      <p:sp>
        <p:nvSpPr>
          <p:cNvPr id="3" name="TextBox 2">
            <a:extLst>
              <a:ext uri="{FF2B5EF4-FFF2-40B4-BE49-F238E27FC236}">
                <a16:creationId xmlns:a16="http://schemas.microsoft.com/office/drawing/2014/main" id="{F3DE474E-B895-4C6A-AE0D-214ECE3CC809}"/>
              </a:ext>
            </a:extLst>
          </p:cNvPr>
          <p:cNvSpPr txBox="1"/>
          <p:nvPr/>
        </p:nvSpPr>
        <p:spPr>
          <a:xfrm>
            <a:off x="3077735" y="2624100"/>
            <a:ext cx="2375211" cy="353943"/>
          </a:xfrm>
          <a:prstGeom prst="rect">
            <a:avLst/>
          </a:prstGeom>
          <a:solidFill>
            <a:schemeClr val="bg1"/>
          </a:solidFill>
          <a:ln w="190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0000"/>
                </a:solidFill>
                <a:effectLst/>
                <a:uLnTx/>
                <a:uFillTx/>
                <a:latin typeface="Calibri" panose="020F0502020204030204"/>
                <a:ea typeface="+mn-ea"/>
                <a:cs typeface="+mn-cs"/>
              </a:rPr>
              <a:t>TOC Lifetime = 6</a:t>
            </a:r>
            <a:r>
              <a:rPr kumimoji="0" lang="en-US" sz="1700" b="1" i="0" u="none" strike="noStrike" kern="1200" cap="none" spc="0" normalizeH="0" baseline="0" noProof="0" dirty="0">
                <a:ln>
                  <a:noFill/>
                </a:ln>
                <a:solidFill>
                  <a:srgbClr val="FF0000"/>
                </a:solidFill>
                <a:effectLst/>
                <a:uLnTx/>
                <a:uFillTx/>
                <a:latin typeface="Calibri" panose="020F0502020204030204"/>
                <a:ea typeface="+mn-ea"/>
                <a:cs typeface="+mn-cs"/>
                <a:sym typeface="Symbol" panose="05050102010706020507" pitchFamily="18" charset="2"/>
              </a:rPr>
              <a:t>2 days</a:t>
            </a:r>
            <a:endParaRPr kumimoji="0" lang="en-US" sz="17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9DD4B12-1F6F-436B-A30E-C8C791A0B8BF}"/>
              </a:ext>
            </a:extLst>
          </p:cNvPr>
          <p:cNvSpPr txBox="1"/>
          <p:nvPr/>
        </p:nvSpPr>
        <p:spPr>
          <a:xfrm rot="16200000">
            <a:off x="-189965" y="1472266"/>
            <a:ext cx="1093549" cy="400110"/>
          </a:xfrm>
          <a:prstGeom prst="rect">
            <a:avLst/>
          </a:prstGeom>
          <a:solidFill>
            <a:schemeClr val="bg1"/>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TOC/BC</a:t>
            </a:r>
          </a:p>
        </p:txBody>
      </p:sp>
      <p:sp>
        <p:nvSpPr>
          <p:cNvPr id="14" name="TextBox 13">
            <a:extLst>
              <a:ext uri="{FF2B5EF4-FFF2-40B4-BE49-F238E27FC236}">
                <a16:creationId xmlns:a16="http://schemas.microsoft.com/office/drawing/2014/main" id="{2F5D56EC-0141-4A56-90D0-D8F138CA790F}"/>
              </a:ext>
            </a:extLst>
          </p:cNvPr>
          <p:cNvSpPr txBox="1"/>
          <p:nvPr/>
        </p:nvSpPr>
        <p:spPr>
          <a:xfrm rot="16200000">
            <a:off x="-159188" y="4761909"/>
            <a:ext cx="1093549" cy="400110"/>
          </a:xfrm>
          <a:prstGeom prst="rect">
            <a:avLst/>
          </a:prstGeom>
          <a:solidFill>
            <a:schemeClr val="bg1"/>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BC/CO</a:t>
            </a:r>
          </a:p>
        </p:txBody>
      </p:sp>
      <p:sp>
        <p:nvSpPr>
          <p:cNvPr id="15" name="TextBox 14">
            <a:extLst>
              <a:ext uri="{FF2B5EF4-FFF2-40B4-BE49-F238E27FC236}">
                <a16:creationId xmlns:a16="http://schemas.microsoft.com/office/drawing/2014/main" id="{EC275168-C7E6-479A-B8DE-0B4BDC8F4174}"/>
              </a:ext>
            </a:extLst>
          </p:cNvPr>
          <p:cNvSpPr txBox="1"/>
          <p:nvPr/>
        </p:nvSpPr>
        <p:spPr>
          <a:xfrm>
            <a:off x="1979628" y="3259722"/>
            <a:ext cx="2281287" cy="274320"/>
          </a:xfrm>
          <a:prstGeom prst="rect">
            <a:avLst/>
          </a:prstGeom>
          <a:solidFill>
            <a:schemeClr val="bg1"/>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Mean plume age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days)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468E0EA-5E04-4FE9-98BA-FADF2AAA6D05}"/>
              </a:ext>
            </a:extLst>
          </p:cNvPr>
          <p:cNvSpPr txBox="1"/>
          <p:nvPr/>
        </p:nvSpPr>
        <p:spPr>
          <a:xfrm>
            <a:off x="1979628" y="6576828"/>
            <a:ext cx="2281287" cy="274320"/>
          </a:xfrm>
          <a:prstGeom prst="rect">
            <a:avLst/>
          </a:prstGeom>
          <a:solidFill>
            <a:schemeClr val="bg1"/>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Mean plume age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days)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571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B23AFCA-BCEE-4512-B0E6-446239FBA964}"/>
              </a:ext>
            </a:extLst>
          </p:cNvPr>
          <p:cNvSpPr>
            <a:spLocks noGrp="1"/>
          </p:cNvSpPr>
          <p:nvPr>
            <p:ph type="title"/>
          </p:nvPr>
        </p:nvSpPr>
        <p:spPr>
          <a:xfrm>
            <a:off x="101600" y="81518"/>
            <a:ext cx="11582401" cy="1172170"/>
          </a:xfrm>
        </p:spPr>
        <p:txBody>
          <a:bodyPr>
            <a:normAutofit/>
          </a:bodyPr>
          <a:lstStyle/>
          <a:p>
            <a:r>
              <a:rPr lang="en-US" dirty="0"/>
              <a:t>SSA comparison:     </a:t>
            </a:r>
            <a:r>
              <a:rPr lang="en-US" sz="2800" dirty="0"/>
              <a:t>2016 average and previous literature values</a:t>
            </a:r>
          </a:p>
        </p:txBody>
      </p:sp>
      <p:sp>
        <p:nvSpPr>
          <p:cNvPr id="17" name="TextBox 16">
            <a:extLst>
              <a:ext uri="{FF2B5EF4-FFF2-40B4-BE49-F238E27FC236}">
                <a16:creationId xmlns:a16="http://schemas.microsoft.com/office/drawing/2014/main" id="{9AC1762F-66B9-4EDE-BC93-54B67200AFDC}"/>
              </a:ext>
            </a:extLst>
          </p:cNvPr>
          <p:cNvSpPr txBox="1"/>
          <p:nvPr/>
        </p:nvSpPr>
        <p:spPr>
          <a:xfrm>
            <a:off x="101600" y="6073465"/>
            <a:ext cx="2396321" cy="584775"/>
          </a:xfrm>
          <a:prstGeom prst="rect">
            <a:avLst/>
          </a:prstGeom>
          <a:solidFill>
            <a:srgbClr val="FFCC66">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Helvetica"/>
              </a:rPr>
              <a:t>Pistone</a:t>
            </a:r>
            <a:r>
              <a:rPr lang="en-US" sz="1600" kern="0" dirty="0">
                <a:solidFill>
                  <a:srgbClr val="000000"/>
                </a:solidFill>
                <a:latin typeface="Helvetica"/>
              </a:rPr>
              <a:t>, et al., ACP (2019)</a:t>
            </a:r>
          </a:p>
        </p:txBody>
      </p:sp>
      <p:pic>
        <p:nvPicPr>
          <p:cNvPr id="2" name="Picture 1"/>
          <p:cNvPicPr>
            <a:picLocks noChangeAspect="1"/>
          </p:cNvPicPr>
          <p:nvPr/>
        </p:nvPicPr>
        <p:blipFill rotWithShape="1">
          <a:blip r:embed="rId2"/>
          <a:srcRect t="46599"/>
          <a:stretch/>
        </p:blipFill>
        <p:spPr>
          <a:xfrm>
            <a:off x="983580" y="1094663"/>
            <a:ext cx="6583680" cy="4375248"/>
          </a:xfrm>
          <a:prstGeom prst="rect">
            <a:avLst/>
          </a:prstGeom>
        </p:spPr>
      </p:pic>
      <p:pic>
        <p:nvPicPr>
          <p:cNvPr id="30" name="Picture 29"/>
          <p:cNvPicPr>
            <a:picLocks noChangeAspect="1"/>
          </p:cNvPicPr>
          <p:nvPr/>
        </p:nvPicPr>
        <p:blipFill>
          <a:blip r:embed="rId3"/>
          <a:stretch>
            <a:fillRect/>
          </a:stretch>
        </p:blipFill>
        <p:spPr>
          <a:xfrm>
            <a:off x="979899" y="1316539"/>
            <a:ext cx="6583680" cy="4165779"/>
          </a:xfrm>
          <a:prstGeom prst="rect">
            <a:avLst/>
          </a:prstGeom>
        </p:spPr>
      </p:pic>
      <p:grpSp>
        <p:nvGrpSpPr>
          <p:cNvPr id="31" name="Group 30">
            <a:extLst>
              <a:ext uri="{FF2B5EF4-FFF2-40B4-BE49-F238E27FC236}">
                <a16:creationId xmlns:a16="http://schemas.microsoft.com/office/drawing/2014/main" id="{498EA23B-1952-41D7-B4C8-71B534D8AEA0}"/>
              </a:ext>
            </a:extLst>
          </p:cNvPr>
          <p:cNvGrpSpPr/>
          <p:nvPr/>
        </p:nvGrpSpPr>
        <p:grpSpPr>
          <a:xfrm>
            <a:off x="2955235" y="1147921"/>
            <a:ext cx="8919714" cy="5510319"/>
            <a:chOff x="1978760" y="1185633"/>
            <a:chExt cx="8919714" cy="5510319"/>
          </a:xfrm>
        </p:grpSpPr>
        <p:sp>
          <p:nvSpPr>
            <p:cNvPr id="32" name="TextBox 31">
              <a:extLst>
                <a:ext uri="{FF2B5EF4-FFF2-40B4-BE49-F238E27FC236}">
                  <a16:creationId xmlns:a16="http://schemas.microsoft.com/office/drawing/2014/main" id="{7065DCCC-385E-4EE6-B0CE-4874563C3FD8}"/>
                </a:ext>
              </a:extLst>
            </p:cNvPr>
            <p:cNvSpPr txBox="1"/>
            <p:nvPr/>
          </p:nvSpPr>
          <p:spPr>
            <a:xfrm>
              <a:off x="1978760" y="5689923"/>
              <a:ext cx="6030982" cy="1006029"/>
            </a:xfrm>
            <a:prstGeom prst="rect">
              <a:avLst/>
            </a:prstGeom>
            <a:solidFill>
              <a:schemeClr val="bg1">
                <a:alpha val="70000"/>
              </a:schemeClr>
            </a:solidFill>
            <a:ln w="19050">
              <a:solidFill>
                <a:srgbClr val="FF0000"/>
              </a:solidFill>
            </a:ln>
          </p:spPr>
          <p:txBody>
            <a:bodyPr wrap="square"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a:rPr>
                <a:t>Aerosol-induced radiative effects and heating rates depend critically on aerosol absorption/composition and scene albedo!</a:t>
              </a:r>
            </a:p>
            <a:p>
              <a:pPr marL="111125" marR="0" lvl="0" indent="-111125"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Helvetica"/>
                  <a:cs typeface="Arial" pitchFamily="34" charset="0"/>
                </a:rPr>
                <a:t>First-ever direct measurements of aerosol radiative effects </a:t>
              </a:r>
              <a:r>
                <a:rPr kumimoji="0" lang="en-US" sz="1400" b="1" i="0" u="none" strike="noStrike" kern="1200" cap="none" spc="0" normalizeH="0" baseline="0" noProof="0" dirty="0">
                  <a:ln>
                    <a:noFill/>
                  </a:ln>
                  <a:solidFill>
                    <a:srgbClr val="000000"/>
                  </a:solidFill>
                  <a:effectLst/>
                  <a:uLnTx/>
                  <a:uFillTx/>
                  <a:latin typeface="Helvetica"/>
                  <a:cs typeface="Arial" pitchFamily="34" charset="0"/>
                </a:rPr>
                <a:t>in the presence of clouds </a:t>
              </a:r>
              <a:r>
                <a:rPr kumimoji="0" lang="en-US" sz="1400" b="0" i="0" u="none" strike="noStrike" kern="1200" cap="none" spc="0" normalizeH="0" baseline="0" noProof="0" dirty="0">
                  <a:ln>
                    <a:noFill/>
                  </a:ln>
                  <a:solidFill>
                    <a:srgbClr val="000000"/>
                  </a:solidFill>
                  <a:effectLst/>
                  <a:uLnTx/>
                  <a:uFillTx/>
                  <a:latin typeface="Helvetica"/>
                  <a:cs typeface="Arial" pitchFamily="34" charset="0"/>
                </a:rPr>
                <a:t>support </a:t>
              </a:r>
              <a:r>
                <a:rPr lang="en-US" sz="1400" dirty="0">
                  <a:solidFill>
                    <a:srgbClr val="000000"/>
                  </a:solidFill>
                  <a:latin typeface="Helvetica"/>
                  <a:cs typeface="Arial" pitchFamily="34" charset="0"/>
                </a:rPr>
                <a:t>new </a:t>
              </a:r>
              <a:r>
                <a:rPr kumimoji="0" lang="en-US" sz="1400" b="0" i="0" u="none" strike="noStrike" kern="1200" cap="none" spc="0" normalizeH="0" baseline="0" noProof="0" dirty="0">
                  <a:ln>
                    <a:noFill/>
                  </a:ln>
                  <a:solidFill>
                    <a:srgbClr val="000000"/>
                  </a:solidFill>
                  <a:effectLst/>
                  <a:uLnTx/>
                  <a:uFillTx/>
                  <a:latin typeface="Helvetica"/>
                  <a:cs typeface="Arial" pitchFamily="34" charset="0"/>
                </a:rPr>
                <a:t>satellite retrieval techniques.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Helvetica"/>
              </a:endParaRPr>
            </a:p>
          </p:txBody>
        </p:sp>
        <p:sp>
          <p:nvSpPr>
            <p:cNvPr id="33" name="TextBox 32">
              <a:extLst>
                <a:ext uri="{FF2B5EF4-FFF2-40B4-BE49-F238E27FC236}">
                  <a16:creationId xmlns:a16="http://schemas.microsoft.com/office/drawing/2014/main" id="{B5CE7ADE-38F9-4000-8863-21B4C51B195E}"/>
                </a:ext>
              </a:extLst>
            </p:cNvPr>
            <p:cNvSpPr txBox="1"/>
            <p:nvPr/>
          </p:nvSpPr>
          <p:spPr>
            <a:xfrm>
              <a:off x="8162170" y="1185633"/>
              <a:ext cx="2624328" cy="5510319"/>
            </a:xfrm>
            <a:prstGeom prst="rect">
              <a:avLst/>
            </a:prstGeom>
            <a:solidFill>
              <a:schemeClr val="bg1"/>
            </a:solidFill>
            <a:ln w="19050">
              <a:solidFill>
                <a:srgbClr val="FF0000"/>
              </a:solidFill>
            </a:ln>
          </p:spPr>
          <p:txBody>
            <a:bodyPr wrap="square" rtlCol="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4" name="Picture 33" descr="20160914.png">
              <a:extLst>
                <a:ext uri="{FF2B5EF4-FFF2-40B4-BE49-F238E27FC236}">
                  <a16:creationId xmlns:a16="http://schemas.microsoft.com/office/drawing/2014/main" id="{D4C16705-183D-48FD-B724-29F12FE3A28E}"/>
                </a:ext>
              </a:extLst>
            </p:cNvPr>
            <p:cNvPicPr>
              <a:picLocks noChangeAspect="1"/>
            </p:cNvPicPr>
            <p:nvPr/>
          </p:nvPicPr>
          <p:blipFill rotWithShape="1">
            <a:blip r:embed="rId4">
              <a:extLst>
                <a:ext uri="{28A0092B-C50C-407E-A947-70E740481C1C}">
                  <a14:useLocalDpi xmlns:a14="http://schemas.microsoft.com/office/drawing/2010/main" val="0"/>
                </a:ext>
              </a:extLst>
            </a:blip>
            <a:srcRect r="3672"/>
            <a:stretch/>
          </p:blipFill>
          <p:spPr>
            <a:xfrm>
              <a:off x="8198174" y="1329648"/>
              <a:ext cx="2556284" cy="2653737"/>
            </a:xfrm>
            <a:prstGeom prst="rect">
              <a:avLst/>
            </a:prstGeom>
          </p:spPr>
        </p:pic>
        <p:sp>
          <p:nvSpPr>
            <p:cNvPr id="35" name="TextBox 34">
              <a:extLst>
                <a:ext uri="{FF2B5EF4-FFF2-40B4-BE49-F238E27FC236}">
                  <a16:creationId xmlns:a16="http://schemas.microsoft.com/office/drawing/2014/main" id="{A66A2575-D51D-4B21-90E7-782D4A8057E0}"/>
                </a:ext>
              </a:extLst>
            </p:cNvPr>
            <p:cNvSpPr txBox="1"/>
            <p:nvPr/>
          </p:nvSpPr>
          <p:spPr>
            <a:xfrm>
              <a:off x="8566708" y="1204219"/>
              <a:ext cx="224722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eMAS imagery (ER-2)</a:t>
              </a:r>
            </a:p>
          </p:txBody>
        </p:sp>
        <p:sp>
          <p:nvSpPr>
            <p:cNvPr id="36" name="TextBox 35">
              <a:extLst>
                <a:ext uri="{FF2B5EF4-FFF2-40B4-BE49-F238E27FC236}">
                  <a16:creationId xmlns:a16="http://schemas.microsoft.com/office/drawing/2014/main" id="{1D4CEA08-BCC0-4498-9264-B5723C2D28B6}"/>
                </a:ext>
              </a:extLst>
            </p:cNvPr>
            <p:cNvSpPr txBox="1"/>
            <p:nvPr/>
          </p:nvSpPr>
          <p:spPr>
            <a:xfrm>
              <a:off x="8846246" y="3187339"/>
              <a:ext cx="107125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mn-ea"/>
                  <a:cs typeface="+mn-cs"/>
                </a:rPr>
                <a:t>P-3 spiral</a:t>
              </a:r>
            </a:p>
          </p:txBody>
        </p:sp>
        <p:sp>
          <p:nvSpPr>
            <p:cNvPr id="37" name="TextBox 36">
              <a:extLst>
                <a:ext uri="{FF2B5EF4-FFF2-40B4-BE49-F238E27FC236}">
                  <a16:creationId xmlns:a16="http://schemas.microsoft.com/office/drawing/2014/main" id="{60C2F6A8-0EE0-4CBB-B2FB-D3EFB6DAFD9E}"/>
                </a:ext>
              </a:extLst>
            </p:cNvPr>
            <p:cNvSpPr txBox="1"/>
            <p:nvPr/>
          </p:nvSpPr>
          <p:spPr>
            <a:xfrm>
              <a:off x="8306186" y="6135021"/>
              <a:ext cx="23042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Schmidt, Cochrane, Gore  (U of Colorado, ARC)</a:t>
              </a:r>
            </a:p>
          </p:txBody>
        </p:sp>
        <p:pic>
          <p:nvPicPr>
            <p:cNvPr id="38" name="Picture 37" descr="Screen Shot 2017-05-25 at 4.12.53 PM.png">
              <a:extLst>
                <a:ext uri="{FF2B5EF4-FFF2-40B4-BE49-F238E27FC236}">
                  <a16:creationId xmlns:a16="http://schemas.microsoft.com/office/drawing/2014/main" id="{7FC079F6-432D-4DAB-A4B6-46A6986F24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7657" y="4100671"/>
              <a:ext cx="2493216" cy="1984968"/>
            </a:xfrm>
            <a:prstGeom prst="rect">
              <a:avLst/>
            </a:prstGeom>
          </p:spPr>
        </p:pic>
        <p:sp>
          <p:nvSpPr>
            <p:cNvPr id="39" name="TextBox 38">
              <a:extLst>
                <a:ext uri="{FF2B5EF4-FFF2-40B4-BE49-F238E27FC236}">
                  <a16:creationId xmlns:a16="http://schemas.microsoft.com/office/drawing/2014/main" id="{D05556C9-DE56-42DA-9D20-D9A9CC9ADD7F}"/>
                </a:ext>
              </a:extLst>
            </p:cNvPr>
            <p:cNvSpPr txBox="1"/>
            <p:nvPr/>
          </p:nvSpPr>
          <p:spPr>
            <a:xfrm>
              <a:off x="9133679" y="5479378"/>
              <a:ext cx="1440160" cy="246221"/>
            </a:xfrm>
            <a:prstGeom prst="rect">
              <a:avLst/>
            </a:prstGeom>
            <a:noFill/>
          </p:spPr>
          <p:txBody>
            <a:bodyPr wrap="square" rtlCol="0">
              <a:spAutoFit/>
            </a:bodyPr>
            <a:lstStyle>
              <a:defPPr>
                <a:defRPr lang="en-US"/>
              </a:defPPr>
              <a:lvl1pPr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1pPr>
              <a:lvl2pPr marL="4572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2pPr>
              <a:lvl3pPr marL="9144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3pPr>
              <a:lvl4pPr marL="13716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4pPr>
              <a:lvl5pPr marL="18288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ysClr val="windowText" lastClr="000000"/>
                  </a:solidFill>
                  <a:effectLst/>
                  <a:uLnTx/>
                  <a:uFillTx/>
                  <a:latin typeface="Times" pitchFamily="18" charset="0"/>
                  <a:ea typeface="+mn-ea"/>
                  <a:cs typeface="+mn-cs"/>
                </a:rPr>
                <a:t>Critical Albedo </a:t>
              </a:r>
              <a:r>
                <a:rPr kumimoji="0" lang="en-US" sz="1000" b="0" i="0" u="none" strike="noStrike" kern="0" cap="none" spc="0" normalizeH="0" baseline="0" noProof="0" dirty="0">
                  <a:ln>
                    <a:noFill/>
                  </a:ln>
                  <a:solidFill>
                    <a:sysClr val="windowText" lastClr="000000"/>
                  </a:solidFill>
                  <a:effectLst/>
                  <a:uLnTx/>
                  <a:uFillTx/>
                  <a:latin typeface="Times" pitchFamily="18" charset="0"/>
                  <a:ea typeface="+mn-ea"/>
                  <a:cs typeface="+mn-cs"/>
                </a:rPr>
                <a:t>= 0.22</a:t>
              </a:r>
            </a:p>
          </p:txBody>
        </p:sp>
        <p:sp>
          <p:nvSpPr>
            <p:cNvPr id="40" name="TextBox 27">
              <a:extLst>
                <a:ext uri="{FF2B5EF4-FFF2-40B4-BE49-F238E27FC236}">
                  <a16:creationId xmlns:a16="http://schemas.microsoft.com/office/drawing/2014/main" id="{03652674-D37C-4751-8DD1-276BEA47DDA6}"/>
                </a:ext>
              </a:extLst>
            </p:cNvPr>
            <p:cNvSpPr txBox="1"/>
            <p:nvPr/>
          </p:nvSpPr>
          <p:spPr>
            <a:xfrm>
              <a:off x="9662341" y="4966053"/>
              <a:ext cx="1236133" cy="230832"/>
            </a:xfrm>
            <a:prstGeom prst="rect">
              <a:avLst/>
            </a:prstGeom>
            <a:noFill/>
          </p:spPr>
          <p:txBody>
            <a:bodyPr wrap="square" rtlCol="0">
              <a:spAutoFit/>
            </a:bodyPr>
            <a:lstStyle>
              <a:defPPr>
                <a:defRPr lang="en-US"/>
              </a:defPPr>
              <a:lvl1pPr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1pPr>
              <a:lvl2pPr marL="4572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2pPr>
              <a:lvl3pPr marL="9144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3pPr>
              <a:lvl4pPr marL="13716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4pPr>
              <a:lvl5pPr marL="18288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ea typeface="+mn-ea"/>
                  <a:cs typeface="Arial"/>
                </a:rPr>
                <a:t>Warming</a:t>
              </a:r>
            </a:p>
          </p:txBody>
        </p:sp>
        <p:sp>
          <p:nvSpPr>
            <p:cNvPr id="41" name="TextBox 28">
              <a:extLst>
                <a:ext uri="{FF2B5EF4-FFF2-40B4-BE49-F238E27FC236}">
                  <a16:creationId xmlns:a16="http://schemas.microsoft.com/office/drawing/2014/main" id="{5B3619F2-92DA-4B75-9D42-5F2DABC4D184}"/>
                </a:ext>
              </a:extLst>
            </p:cNvPr>
            <p:cNvSpPr txBox="1"/>
            <p:nvPr/>
          </p:nvSpPr>
          <p:spPr>
            <a:xfrm>
              <a:off x="9662341" y="5148516"/>
              <a:ext cx="1236133" cy="230832"/>
            </a:xfrm>
            <a:prstGeom prst="rect">
              <a:avLst/>
            </a:prstGeom>
            <a:noFill/>
          </p:spPr>
          <p:txBody>
            <a:bodyPr wrap="square" rtlCol="0">
              <a:spAutoFit/>
            </a:bodyPr>
            <a:lstStyle>
              <a:defPPr>
                <a:defRPr lang="en-US"/>
              </a:defPPr>
              <a:lvl1pPr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1pPr>
              <a:lvl2pPr marL="4572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2pPr>
              <a:lvl3pPr marL="9144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3pPr>
              <a:lvl4pPr marL="13716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4pPr>
              <a:lvl5pPr marL="18288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Arial"/>
                  <a:ea typeface="+mn-ea"/>
                  <a:cs typeface="Arial"/>
                </a:rPr>
                <a:t>Cooling</a:t>
              </a:r>
            </a:p>
          </p:txBody>
        </p:sp>
        <p:sp>
          <p:nvSpPr>
            <p:cNvPr id="42" name="TextBox 29">
              <a:extLst>
                <a:ext uri="{FF2B5EF4-FFF2-40B4-BE49-F238E27FC236}">
                  <a16:creationId xmlns:a16="http://schemas.microsoft.com/office/drawing/2014/main" id="{D68FC77B-DDF0-4763-8E32-65B4D6C9B575}"/>
                </a:ext>
              </a:extLst>
            </p:cNvPr>
            <p:cNvSpPr txBox="1"/>
            <p:nvPr/>
          </p:nvSpPr>
          <p:spPr>
            <a:xfrm>
              <a:off x="8762241" y="4750029"/>
              <a:ext cx="1236133" cy="369332"/>
            </a:xfrm>
            <a:prstGeom prst="rect">
              <a:avLst/>
            </a:prstGeom>
            <a:noFill/>
          </p:spPr>
          <p:txBody>
            <a:bodyPr wrap="square" rtlCol="0">
              <a:spAutoFit/>
            </a:bodyPr>
            <a:lstStyle>
              <a:defPPr>
                <a:defRPr lang="en-US"/>
              </a:defPPr>
              <a:lvl1pPr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1pPr>
              <a:lvl2pPr marL="4572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2pPr>
              <a:lvl3pPr marL="9144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3pPr>
              <a:lvl4pPr marL="13716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4pPr>
              <a:lvl5pPr marL="18288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3366FF"/>
                  </a:solidFill>
                  <a:effectLst/>
                  <a:uLnTx/>
                  <a:uFillTx/>
                  <a:latin typeface="Arial"/>
                  <a:ea typeface="+mn-ea"/>
                  <a:cs typeface="Arial"/>
                </a:rPr>
                <a:t>top-of-layer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3366FF"/>
                  </a:solidFill>
                  <a:effectLst/>
                  <a:uLnTx/>
                  <a:uFillTx/>
                  <a:latin typeface="Arial"/>
                  <a:ea typeface="+mn-ea"/>
                  <a:cs typeface="Arial"/>
                </a:rPr>
                <a:t>radiative effect</a:t>
              </a:r>
            </a:p>
          </p:txBody>
        </p:sp>
        <p:sp>
          <p:nvSpPr>
            <p:cNvPr id="43" name="TextBox 30">
              <a:extLst>
                <a:ext uri="{FF2B5EF4-FFF2-40B4-BE49-F238E27FC236}">
                  <a16:creationId xmlns:a16="http://schemas.microsoft.com/office/drawing/2014/main" id="{FEDEBC65-6E89-4B59-8456-C5C44F51208C}"/>
                </a:ext>
              </a:extLst>
            </p:cNvPr>
            <p:cNvSpPr txBox="1"/>
            <p:nvPr/>
          </p:nvSpPr>
          <p:spPr>
            <a:xfrm>
              <a:off x="8773639" y="4425993"/>
              <a:ext cx="1236133" cy="230832"/>
            </a:xfrm>
            <a:prstGeom prst="rect">
              <a:avLst/>
            </a:prstGeom>
            <a:noFill/>
          </p:spPr>
          <p:txBody>
            <a:bodyPr wrap="square" rtlCol="0">
              <a:spAutoFit/>
            </a:bodyPr>
            <a:lstStyle>
              <a:defPPr>
                <a:defRPr lang="en-US"/>
              </a:defPPr>
              <a:lvl1pPr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1pPr>
              <a:lvl2pPr marL="4572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2pPr>
              <a:lvl3pPr marL="9144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3pPr>
              <a:lvl4pPr marL="13716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4pPr>
              <a:lvl5pPr marL="18288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8" charset="0"/>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0000"/>
                  </a:solidFill>
                  <a:effectLst/>
                  <a:uLnTx/>
                  <a:uFillTx/>
                  <a:latin typeface="Arial"/>
                  <a:ea typeface="+mn-ea"/>
                  <a:cs typeface="Arial"/>
                </a:rPr>
                <a:t>l</a:t>
              </a:r>
              <a:r>
                <a:rPr kumimoji="0" lang="en-US" sz="900" b="0" i="0" u="none" strike="noStrike" kern="0" cap="none" spc="0" normalizeH="0" baseline="0" noProof="0" dirty="0" err="1">
                  <a:ln>
                    <a:noFill/>
                  </a:ln>
                  <a:solidFill>
                    <a:srgbClr val="FF0000"/>
                  </a:solidFill>
                  <a:effectLst/>
                  <a:uLnTx/>
                  <a:uFillTx/>
                  <a:latin typeface="Arial"/>
                  <a:ea typeface="+mn-ea"/>
                  <a:cs typeface="Arial"/>
                </a:rPr>
                <a:t>ayer</a:t>
              </a:r>
              <a:r>
                <a:rPr kumimoji="0" lang="en-US" sz="900" b="0" i="0" u="none" strike="noStrike" kern="0" cap="none" spc="0" normalizeH="0" baseline="0" noProof="0" dirty="0">
                  <a:ln>
                    <a:noFill/>
                  </a:ln>
                  <a:solidFill>
                    <a:srgbClr val="FF0000"/>
                  </a:solidFill>
                  <a:effectLst/>
                  <a:uLnTx/>
                  <a:uFillTx/>
                  <a:latin typeface="Arial"/>
                  <a:ea typeface="+mn-ea"/>
                  <a:cs typeface="Arial"/>
                </a:rPr>
                <a:t> absorption</a:t>
              </a:r>
            </a:p>
          </p:txBody>
        </p:sp>
      </p:grpSp>
      <p:sp>
        <p:nvSpPr>
          <p:cNvPr id="45" name="TextBox 44">
            <a:extLst>
              <a:ext uri="{FF2B5EF4-FFF2-40B4-BE49-F238E27FC236}">
                <a16:creationId xmlns:a16="http://schemas.microsoft.com/office/drawing/2014/main" id="{9AC1762F-66B9-4EDE-BC93-54B67200AFDC}"/>
              </a:ext>
            </a:extLst>
          </p:cNvPr>
          <p:cNvSpPr txBox="1"/>
          <p:nvPr/>
        </p:nvSpPr>
        <p:spPr>
          <a:xfrm>
            <a:off x="7599584" y="2682681"/>
            <a:ext cx="1427086" cy="1077218"/>
          </a:xfrm>
          <a:prstGeom prst="rect">
            <a:avLst/>
          </a:prstGeom>
          <a:solidFill>
            <a:srgbClr val="FFCC66">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Helvetica"/>
              </a:rPr>
              <a:t>Cochrane, et al., (2019)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Helvetica"/>
              </a:rPr>
              <a:t>See also Talk A14E-06</a:t>
            </a:r>
          </a:p>
        </p:txBody>
      </p:sp>
    </p:spTree>
    <p:extLst>
      <p:ext uri="{BB962C8B-B14F-4D97-AF65-F5344CB8AC3E}">
        <p14:creationId xmlns:p14="http://schemas.microsoft.com/office/powerpoint/2010/main" val="215533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178371" y="1099939"/>
            <a:ext cx="11798262" cy="5668218"/>
          </a:xfrm>
          <a:prstGeom prst="rect">
            <a:avLst/>
          </a:prstGeom>
          <a:solidFill>
            <a:schemeClr val="bg1">
              <a:alpha val="70000"/>
            </a:schemeClr>
          </a:solidFill>
          <a:ln w="38100">
            <a:solidFill>
              <a:srgbClr val="00FF00"/>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a:ea typeface="+mn-ea"/>
                <a:cs typeface="+mn-cs"/>
              </a:rPr>
              <a:t>Conclusions - 1 (general scientific)</a:t>
            </a:r>
          </a:p>
          <a:p>
            <a:pPr marL="233363" marR="0" lvl="0" indent="-233363" algn="l" defTabSz="914400" rtl="0" eaLnBrk="1" fontAlgn="auto" latinLnBrk="0" hangingPunct="1">
              <a:lnSpc>
                <a:spcPct val="100000"/>
              </a:lnSpc>
              <a:spcBef>
                <a:spcPts val="400"/>
              </a:spcBef>
              <a:spcAft>
                <a:spcPts val="300"/>
              </a:spcAft>
              <a:buClrTx/>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Helvetica"/>
                <a:ea typeface="+mn-ea"/>
                <a:cs typeface="+mn-cs"/>
              </a:rPr>
              <a:t>Three ORACLES flight campaigns (2016-2018): 348+ P-3 and 97+ ER-2 flight hours - an unprecedented data set on aerosol, cloud and radiation (3 months &amp; large part of the SE Atlantic). </a:t>
            </a:r>
          </a:p>
          <a:p>
            <a:pPr marL="233363" marR="0" lvl="0" indent="-233363" algn="l" defTabSz="914400" rtl="0" eaLnBrk="1" fontAlgn="auto" latinLnBrk="0" hangingPunct="1">
              <a:lnSpc>
                <a:spcPct val="100000"/>
              </a:lnSpc>
              <a:spcBef>
                <a:spcPts val="400"/>
              </a:spcBef>
              <a:spcAft>
                <a:spcPts val="300"/>
              </a:spcAft>
              <a:buClrTx/>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Helvetica"/>
                <a:ea typeface="+mn-ea"/>
                <a:cs typeface="+mn-cs"/>
              </a:rPr>
              <a:t>A number of findings were uniquely enabled by the </a:t>
            </a:r>
            <a:r>
              <a:rPr kumimoji="0" lang="en-US" sz="2000" b="0" i="0" u="none" strike="noStrike" kern="1200" cap="none" spc="0" normalizeH="0" baseline="0" noProof="0" dirty="0" err="1">
                <a:ln>
                  <a:noFill/>
                </a:ln>
                <a:solidFill>
                  <a:srgbClr val="000000"/>
                </a:solidFill>
                <a:effectLst/>
                <a:uLnTx/>
                <a:uFillTx/>
                <a:latin typeface="Helvetica"/>
                <a:ea typeface="+mn-ea"/>
                <a:cs typeface="+mn-cs"/>
              </a:rPr>
              <a:t>mul</a:t>
            </a:r>
            <a:r>
              <a:rPr lang="en-US" sz="2000" dirty="0" err="1">
                <a:solidFill>
                  <a:srgbClr val="000000"/>
                </a:solidFill>
                <a:latin typeface="Helvetica"/>
              </a:rPr>
              <a:t>ti</a:t>
            </a:r>
            <a:r>
              <a:rPr lang="en-US" sz="2000" dirty="0">
                <a:solidFill>
                  <a:srgbClr val="000000"/>
                </a:solidFill>
                <a:latin typeface="Helvetica"/>
              </a:rPr>
              <a:t>-platform, airborne approach:</a:t>
            </a:r>
            <a:endParaRPr kumimoji="0" lang="en-US" sz="2000" b="0" i="0" u="none" strike="noStrike" kern="1200" cap="none" spc="0" normalizeH="0" baseline="0" noProof="0" dirty="0">
              <a:ln>
                <a:noFill/>
              </a:ln>
              <a:solidFill>
                <a:srgbClr val="000000"/>
              </a:solidFill>
              <a:effectLst/>
              <a:uLnTx/>
              <a:uFillTx/>
              <a:latin typeface="Helvetica"/>
              <a:ea typeface="+mn-ea"/>
              <a:cs typeface="+mn-cs"/>
            </a:endParaRPr>
          </a:p>
          <a:p>
            <a:pPr marL="517525" lvl="1" indent="-284163">
              <a:spcAft>
                <a:spcPts val="300"/>
              </a:spcAft>
              <a:buFont typeface="+mj-lt"/>
              <a:buAutoNum type="alphaUcPeriod"/>
              <a:defRPr/>
            </a:pPr>
            <a:r>
              <a:rPr lang="en-US" sz="2000" dirty="0">
                <a:solidFill>
                  <a:srgbClr val="000000"/>
                </a:solidFill>
              </a:rPr>
              <a:t>a significantly different aerosol/cloud vertical distribution on the Northern edge of the plume (as observed in 2017, and 2018), with less frequent gaps above cloud,</a:t>
            </a:r>
          </a:p>
          <a:p>
            <a:pPr marL="517525" lvl="1" indent="-284163">
              <a:spcAft>
                <a:spcPts val="300"/>
              </a:spcAft>
              <a:buFont typeface="+mj-lt"/>
              <a:buAutoNum type="alphaUcPeriod"/>
              <a:defRPr/>
            </a:pPr>
            <a:r>
              <a:rPr lang="en-US" sz="2000" dirty="0">
                <a:solidFill>
                  <a:srgbClr val="000000"/>
                </a:solidFill>
                <a:latin typeface="Helvetica"/>
              </a:rPr>
              <a:t>significant mixing of BB aerosol into the BL via a multitude of pathways,</a:t>
            </a:r>
          </a:p>
          <a:p>
            <a:pPr marL="517525" lvl="1" indent="-284163">
              <a:spcAft>
                <a:spcPts val="300"/>
              </a:spcAft>
              <a:buFont typeface="+mj-lt"/>
              <a:buAutoNum type="alphaUcPeriod"/>
              <a:defRPr/>
            </a:pPr>
            <a:r>
              <a:rPr lang="en-US" sz="2000" dirty="0">
                <a:solidFill>
                  <a:srgbClr val="000000"/>
                </a:solidFill>
              </a:rPr>
              <a:t>a reproducible vertical variation of aerosol chemical composition, consistent with plume age,</a:t>
            </a:r>
          </a:p>
          <a:p>
            <a:pPr marL="517525" lvl="1" indent="-284163">
              <a:spcAft>
                <a:spcPts val="300"/>
              </a:spcAft>
              <a:buFont typeface="+mj-lt"/>
              <a:buAutoNum type="alphaUcPeriod"/>
              <a:defRPr/>
            </a:pPr>
            <a:r>
              <a:rPr lang="en-US" sz="2000" dirty="0">
                <a:solidFill>
                  <a:srgbClr val="000000"/>
                </a:solidFill>
              </a:rPr>
              <a:t>a reproducible vertical/spectral structure of aerosol radiative properties, consistent with chemical composition,</a:t>
            </a:r>
            <a:endParaRPr lang="en-US" sz="2000" dirty="0">
              <a:solidFill>
                <a:srgbClr val="000000"/>
              </a:solidFill>
              <a:latin typeface="Helvetica"/>
            </a:endParaRPr>
          </a:p>
          <a:p>
            <a:pPr marL="517525" marR="0" lvl="1" indent="-284163" algn="l" defTabSz="914400" rtl="0" eaLnBrk="1" fontAlgn="auto" latinLnBrk="0" hangingPunct="1">
              <a:spcBef>
                <a:spcPts val="0"/>
              </a:spcBef>
              <a:spcAft>
                <a:spcPts val="300"/>
              </a:spcAft>
              <a:buClrTx/>
              <a:buSzTx/>
              <a:buFont typeface="+mj-lt"/>
              <a:buAutoNum type="alphaUcPeriod"/>
              <a:tabLst/>
              <a:defRPr/>
            </a:pPr>
            <a:r>
              <a:rPr lang="en-US" sz="2000" dirty="0"/>
              <a:t>aerosol-induced modifications of </a:t>
            </a:r>
            <a:r>
              <a:rPr lang="en-US" sz="2000" dirty="0" err="1"/>
              <a:t>Sc</a:t>
            </a:r>
            <a:r>
              <a:rPr lang="en-US" sz="2000" dirty="0"/>
              <a:t> cloud properties, and some evidence for the suppression of drizzle,</a:t>
            </a:r>
            <a:endParaRPr kumimoji="0" lang="en-US" sz="2000" b="0" i="0" u="none" strike="noStrike" kern="1200" cap="none" spc="0" normalizeH="0" baseline="0" noProof="0" dirty="0">
              <a:ln>
                <a:noFill/>
              </a:ln>
              <a:solidFill>
                <a:srgbClr val="000000"/>
              </a:solidFill>
              <a:effectLst/>
              <a:uLnTx/>
              <a:uFillTx/>
              <a:latin typeface="Helvetica"/>
            </a:endParaRPr>
          </a:p>
          <a:p>
            <a:pPr marL="517525" marR="0" lvl="1" indent="-284163" algn="l" defTabSz="914400" rtl="0" eaLnBrk="1" fontAlgn="auto" latinLnBrk="0" hangingPunct="1">
              <a:spcBef>
                <a:spcPts val="0"/>
              </a:spcBef>
              <a:spcAft>
                <a:spcPts val="300"/>
              </a:spcAft>
              <a:buClrTx/>
              <a:buSzTx/>
              <a:buFont typeface="+mj-lt"/>
              <a:buAutoNum type="alphaUcPeriod"/>
              <a:tabLst/>
              <a:defRPr/>
            </a:pPr>
            <a:r>
              <a:rPr kumimoji="0" lang="en-US" sz="2000" b="0" i="0" u="none" strike="noStrike" kern="1200" cap="none" spc="0" normalizeH="0" baseline="0" noProof="0" dirty="0">
                <a:ln>
                  <a:noFill/>
                </a:ln>
                <a:solidFill>
                  <a:srgbClr val="000000"/>
                </a:solidFill>
                <a:effectLst/>
                <a:uLnTx/>
                <a:uFillTx/>
                <a:latin typeface="Helvetica"/>
              </a:rPr>
              <a:t>systematic cloud property variations along routine flight track,</a:t>
            </a:r>
          </a:p>
          <a:p>
            <a:pPr marL="517525" lvl="1" indent="-284163">
              <a:spcAft>
                <a:spcPts val="300"/>
              </a:spcAft>
              <a:buFont typeface="+mj-lt"/>
              <a:buAutoNum type="alphaUcPeriod"/>
              <a:defRPr/>
            </a:pPr>
            <a:r>
              <a:rPr lang="en-US" sz="2000" dirty="0">
                <a:solidFill>
                  <a:srgbClr val="000000"/>
                </a:solidFill>
              </a:rPr>
              <a:t>chemical transport models and climate models exhibiting a fairly systematic underestimation of aerosol loadings in the SE Atlantic.</a:t>
            </a:r>
            <a:endParaRPr kumimoji="0" lang="en-US" sz="2000" b="0" i="0" u="none" strike="noStrike" kern="1200" cap="none" spc="0" normalizeH="0" baseline="0" noProof="0" dirty="0">
              <a:ln>
                <a:noFill/>
              </a:ln>
              <a:solidFill>
                <a:srgbClr val="000000"/>
              </a:solidFill>
              <a:effectLst/>
              <a:uLnTx/>
              <a:uFillTx/>
              <a:latin typeface="Helvetica"/>
            </a:endParaRPr>
          </a:p>
          <a:p>
            <a:pPr marL="233363" marR="0" lvl="0" indent="-233363" algn="l" defTabSz="914400" rtl="0" eaLnBrk="1" fontAlgn="auto" latinLnBrk="0" hangingPunct="1">
              <a:lnSpc>
                <a:spcPct val="100000"/>
              </a:lnSpc>
              <a:spcBef>
                <a:spcPts val="500"/>
              </a:spcBef>
              <a:spcAft>
                <a:spcPts val="300"/>
              </a:spcAft>
              <a:buClrTx/>
              <a:buSzTx/>
              <a:buFont typeface="+mj-lt"/>
              <a:buAutoNum type="arabicPeriod"/>
              <a:tabLst/>
              <a:defRPr/>
            </a:pPr>
            <a:r>
              <a:rPr lang="en-US" sz="2000" dirty="0">
                <a:solidFill>
                  <a:srgbClr val="000000"/>
                </a:solidFill>
                <a:latin typeface="Helvetica"/>
              </a:rPr>
              <a:t>ORACLES</a:t>
            </a:r>
            <a:r>
              <a:rPr kumimoji="0" lang="en-US" sz="2000" b="0" i="0" u="none" strike="noStrike" kern="1200" cap="none" spc="0" normalizeH="0" baseline="0" noProof="0" dirty="0">
                <a:ln>
                  <a:noFill/>
                </a:ln>
                <a:solidFill>
                  <a:srgbClr val="000000"/>
                </a:solidFill>
                <a:effectLst/>
                <a:uLnTx/>
                <a:uFillTx/>
                <a:latin typeface="Helvetica"/>
                <a:ea typeface="+mn-ea"/>
                <a:cs typeface="+mn-cs"/>
              </a:rPr>
              <a:t> data is publicly available now: https://espoarchive.nasa.gov/archive/browse/oracles</a:t>
            </a:r>
            <a:r>
              <a:rPr lang="en-US" sz="2000" dirty="0">
                <a:solidFill>
                  <a:srgbClr val="000000"/>
                </a:solidFill>
                <a:latin typeface="Helvetica"/>
              </a:rPr>
              <a:t>.</a:t>
            </a:r>
            <a:endParaRPr kumimoji="0" lang="en-US" sz="2000" b="0" i="0" u="none" strike="noStrike" kern="1200" cap="none" spc="0" normalizeH="0" baseline="0" noProof="0" dirty="0">
              <a:ln>
                <a:noFill/>
              </a:ln>
              <a:solidFill>
                <a:srgbClr val="000000"/>
              </a:solidFill>
              <a:effectLst/>
              <a:uLnTx/>
              <a:uFillTx/>
              <a:latin typeface="Helvetica"/>
              <a:ea typeface="+mn-ea"/>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71" y="126793"/>
            <a:ext cx="934574" cy="780563"/>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6055" y="49141"/>
            <a:ext cx="867574" cy="867181"/>
          </a:xfrm>
          <a:prstGeom prst="rect">
            <a:avLst/>
          </a:prstGeom>
        </p:spPr>
      </p:pic>
      <p:sp>
        <p:nvSpPr>
          <p:cNvPr id="14" name="TextBox 13"/>
          <p:cNvSpPr txBox="1"/>
          <p:nvPr/>
        </p:nvSpPr>
        <p:spPr>
          <a:xfrm>
            <a:off x="1404650" y="182900"/>
            <a:ext cx="9201150" cy="698751"/>
          </a:xfrm>
          <a:prstGeom prst="rect">
            <a:avLst/>
          </a:prstGeom>
          <a:solidFill>
            <a:schemeClr val="bg1">
              <a:alpha val="70000"/>
            </a:schemeClr>
          </a:solidFill>
        </p:spPr>
        <p:txBody>
          <a:bodyPr wrap="square">
            <a:noAutofit/>
          </a:bodyPr>
          <a:lstStyle/>
          <a:p>
            <a:pPr>
              <a:defRPr/>
            </a:pPr>
            <a:r>
              <a:rPr lang="en-US" sz="2000" dirty="0">
                <a:solidFill>
                  <a:srgbClr val="0070C0"/>
                </a:solidFill>
              </a:rPr>
              <a:t>A summary of ORACLES-deployments in 2016-2018 to study aerosol-radiation-cloud interactions in the South-East Atlantic</a:t>
            </a:r>
          </a:p>
        </p:txBody>
      </p:sp>
    </p:spTree>
    <p:extLst>
      <p:ext uri="{BB962C8B-B14F-4D97-AF65-F5344CB8AC3E}">
        <p14:creationId xmlns:p14="http://schemas.microsoft.com/office/powerpoint/2010/main" val="486452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178371" y="1008499"/>
            <a:ext cx="11798262" cy="5747727"/>
          </a:xfrm>
          <a:prstGeom prst="rect">
            <a:avLst/>
          </a:prstGeom>
          <a:solidFill>
            <a:schemeClr val="bg1">
              <a:alpha val="70000"/>
            </a:schemeClr>
          </a:solidFill>
          <a:ln w="38100">
            <a:solidFill>
              <a:srgbClr val="00FF00"/>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a:ea typeface="+mn-ea"/>
                <a:cs typeface="+mn-cs"/>
              </a:rPr>
              <a:t>Conclusions - 2 (lessons learned for logistics and flight planning)</a:t>
            </a:r>
          </a:p>
          <a:p>
            <a:pPr marL="233363" lvl="0" indent="-233363">
              <a:spcBef>
                <a:spcPts val="300"/>
              </a:spcBef>
              <a:spcAft>
                <a:spcPts val="300"/>
              </a:spcAft>
              <a:buFont typeface="+mj-lt"/>
              <a:buAutoNum type="arabicPeriod"/>
              <a:defRPr/>
            </a:pPr>
            <a:r>
              <a:rPr lang="en-US" sz="1700" dirty="0">
                <a:solidFill>
                  <a:srgbClr val="000000"/>
                </a:solidFill>
              </a:rPr>
              <a:t>ORACLES science objectives and questions provided crucial guidance for flight execution in each of the deployment years; </a:t>
            </a:r>
          </a:p>
          <a:p>
            <a:pPr marL="233363" lvl="0" indent="-233363">
              <a:spcBef>
                <a:spcPts val="300"/>
              </a:spcBef>
              <a:spcAft>
                <a:spcPts val="300"/>
              </a:spcAft>
              <a:buFont typeface="+mj-lt"/>
              <a:buAutoNum type="arabicPeriod"/>
              <a:defRPr/>
            </a:pPr>
            <a:r>
              <a:rPr lang="en-US" sz="1700" dirty="0">
                <a:solidFill>
                  <a:srgbClr val="000000"/>
                </a:solidFill>
              </a:rPr>
              <a:t>progress towards achieving science objectives was facilitated by the book-keeping of flight maneuvers that relate directly to the various detailed science objectives, although book-keeping proved challenging in the field;</a:t>
            </a:r>
          </a:p>
          <a:p>
            <a:pPr marL="233363" lvl="0" indent="-233363">
              <a:spcBef>
                <a:spcPts val="300"/>
              </a:spcBef>
              <a:spcAft>
                <a:spcPts val="300"/>
              </a:spcAft>
              <a:buFont typeface="+mj-lt"/>
              <a:buAutoNum type="arabicPeriod"/>
              <a:defRPr/>
            </a:pPr>
            <a:r>
              <a:rPr lang="en-US" sz="1700" dirty="0">
                <a:solidFill>
                  <a:srgbClr val="000000"/>
                </a:solidFill>
              </a:rPr>
              <a:t>a newly developed flight planning tool was efficiently used to incorporate correlative model output, satellite data overpasses and trajectory analyses; (see </a:t>
            </a:r>
            <a:r>
              <a:rPr lang="en-US" sz="1700" dirty="0"/>
              <a:t>Samuel LeBlanc. (2018). </a:t>
            </a:r>
            <a:r>
              <a:rPr lang="en-US" sz="1700" dirty="0" err="1"/>
              <a:t>samuelleblanc</a:t>
            </a:r>
            <a:r>
              <a:rPr lang="en-US" sz="1700" dirty="0"/>
              <a:t>/</a:t>
            </a:r>
            <a:r>
              <a:rPr lang="en-US" sz="1700" dirty="0" err="1"/>
              <a:t>fp</a:t>
            </a:r>
            <a:r>
              <a:rPr lang="en-US" sz="1700" dirty="0"/>
              <a:t>: Moving Lines: NASA airborne research flight planning tool release (Version v1.21). </a:t>
            </a:r>
            <a:r>
              <a:rPr lang="en-US" sz="1700" dirty="0" err="1"/>
              <a:t>Zenodo</a:t>
            </a:r>
            <a:r>
              <a:rPr lang="en-US" sz="1700" dirty="0"/>
              <a:t>. http://doi.org/10.5281/zenodo.1478126)</a:t>
            </a:r>
            <a:endParaRPr lang="en-US" sz="1700" dirty="0">
              <a:solidFill>
                <a:srgbClr val="000000"/>
              </a:solidFill>
            </a:endParaRPr>
          </a:p>
          <a:p>
            <a:pPr marL="233363" lvl="0" indent="-233363">
              <a:spcBef>
                <a:spcPts val="300"/>
              </a:spcBef>
              <a:spcAft>
                <a:spcPts val="300"/>
              </a:spcAft>
              <a:buFont typeface="+mj-lt"/>
              <a:buAutoNum type="arabicPeriod"/>
              <a:defRPr/>
            </a:pPr>
            <a:r>
              <a:rPr lang="en-US" sz="1700" dirty="0">
                <a:solidFill>
                  <a:srgbClr val="000000"/>
                </a:solidFill>
              </a:rPr>
              <a:t>joint efforts to develop flight plans by scientists with nominally different flight objectives (e.g., cloud microphysics and radiation) revealed that relatively minor adjustments to flights often resulted in data that can address a broad range of science questions;</a:t>
            </a:r>
          </a:p>
          <a:p>
            <a:pPr marL="233363" lvl="0" indent="-233363">
              <a:spcBef>
                <a:spcPts val="300"/>
              </a:spcBef>
              <a:spcAft>
                <a:spcPts val="300"/>
              </a:spcAft>
              <a:buFont typeface="+mj-lt"/>
              <a:buAutoNum type="arabicPeriod"/>
              <a:defRPr/>
            </a:pPr>
            <a:r>
              <a:rPr lang="en-US" sz="1700" dirty="0">
                <a:solidFill>
                  <a:srgbClr val="000000"/>
                </a:solidFill>
              </a:rPr>
              <a:t>scientific connection to international deployment efforts (CLARIFY, AEROCLO-</a:t>
            </a:r>
            <a:r>
              <a:rPr lang="en-US" sz="1700" dirty="0" err="1">
                <a:solidFill>
                  <a:srgbClr val="000000"/>
                </a:solidFill>
              </a:rPr>
              <a:t>sA</a:t>
            </a:r>
            <a:r>
              <a:rPr lang="en-US" sz="1700" dirty="0">
                <a:solidFill>
                  <a:srgbClr val="000000"/>
                </a:solidFill>
              </a:rPr>
              <a:t>) in the same region and timeframe as ORACLES-2017 proved a worthy investment of time; there are measurable outcomes from the international scientific collaborations in terms of the geographic extension of data sets (e.g., Mallet et al., 2019);</a:t>
            </a:r>
          </a:p>
          <a:p>
            <a:pPr marL="233363" lvl="0" indent="-233363">
              <a:spcBef>
                <a:spcPts val="300"/>
              </a:spcBef>
              <a:spcAft>
                <a:spcPts val="300"/>
              </a:spcAft>
              <a:buFont typeface="+mj-lt"/>
              <a:buAutoNum type="arabicPeriod"/>
              <a:defRPr/>
            </a:pPr>
            <a:r>
              <a:rPr lang="en-US" sz="1700" dirty="0">
                <a:solidFill>
                  <a:srgbClr val="000000"/>
                </a:solidFill>
              </a:rPr>
              <a:t>routine sampling strategies for about half of the ORACLES flights allowed for a statistical assessment of climate and chemical transport models, unprecedented for suborbital efforts in this field of study;</a:t>
            </a:r>
          </a:p>
          <a:p>
            <a:pPr marL="233363" lvl="0" indent="-233363">
              <a:spcBef>
                <a:spcPts val="300"/>
              </a:spcBef>
              <a:spcAft>
                <a:spcPts val="300"/>
              </a:spcAft>
              <a:buFont typeface="+mj-lt"/>
              <a:buAutoNum type="arabicPeriod"/>
              <a:defRPr/>
            </a:pPr>
            <a:r>
              <a:rPr lang="en-US" sz="1700" dirty="0">
                <a:solidFill>
                  <a:srgbClr val="000000"/>
                </a:solidFill>
              </a:rPr>
              <a:t>the involvement of the climate modeling community in the development of the ORACLES project in general, and its flight planning specifically, proved to be invaluable for collecting a data set that can be used for addressing model deficiencies that hamper our ability to accurately simulate aerosol-cloud-climate interactions.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71" y="126793"/>
            <a:ext cx="934574" cy="780563"/>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6055" y="49141"/>
            <a:ext cx="867574" cy="867181"/>
          </a:xfrm>
          <a:prstGeom prst="rect">
            <a:avLst/>
          </a:prstGeom>
        </p:spPr>
      </p:pic>
      <p:sp>
        <p:nvSpPr>
          <p:cNvPr id="14" name="TextBox 13"/>
          <p:cNvSpPr txBox="1"/>
          <p:nvPr/>
        </p:nvSpPr>
        <p:spPr>
          <a:xfrm>
            <a:off x="1404650" y="182900"/>
            <a:ext cx="9201150" cy="698751"/>
          </a:xfrm>
          <a:prstGeom prst="rect">
            <a:avLst/>
          </a:prstGeom>
          <a:solidFill>
            <a:schemeClr val="bg1">
              <a:alpha val="70000"/>
            </a:schemeClr>
          </a:solid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Helvetica"/>
                <a:ea typeface="+mn-ea"/>
                <a:cs typeface="+mn-cs"/>
              </a:rPr>
              <a:t>A summary of ORACLES-deployments in 2016-2018 to study aerosol-radiation-cloud interactions in the South-East Atlantic</a:t>
            </a:r>
          </a:p>
        </p:txBody>
      </p:sp>
    </p:spTree>
    <p:extLst>
      <p:ext uri="{BB962C8B-B14F-4D97-AF65-F5344CB8AC3E}">
        <p14:creationId xmlns:p14="http://schemas.microsoft.com/office/powerpoint/2010/main" val="173396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4993" y="1608728"/>
            <a:ext cx="11346381" cy="4937603"/>
          </a:xfrm>
        </p:spPr>
        <p:txBody>
          <a:bodyPr>
            <a:normAutofit/>
          </a:bodyPr>
          <a:lstStyle/>
          <a:p>
            <a:pPr algn="l"/>
            <a:r>
              <a:rPr lang="en-US" sz="4000" dirty="0">
                <a:effectLst/>
              </a:rPr>
              <a:t>Contents</a:t>
            </a:r>
          </a:p>
          <a:p>
            <a:pPr marL="342900" indent="-342900" algn="l">
              <a:lnSpc>
                <a:spcPct val="120000"/>
              </a:lnSpc>
              <a:buClrTx/>
              <a:buFont typeface="Arial" panose="020B0604020202020204" pitchFamily="34" charset="0"/>
              <a:buChar char="•"/>
            </a:pPr>
            <a:r>
              <a:rPr lang="en-US" sz="2900" dirty="0"/>
              <a:t>ORACLES (NASA Earth Venture Suborbital) – Background</a:t>
            </a:r>
          </a:p>
          <a:p>
            <a:pPr marL="342900" indent="-342900" algn="l">
              <a:lnSpc>
                <a:spcPct val="120000"/>
              </a:lnSpc>
              <a:buClrTx/>
              <a:buFont typeface="Arial" panose="020B0604020202020204" pitchFamily="34" charset="0"/>
              <a:buChar char="•"/>
            </a:pPr>
            <a:r>
              <a:rPr lang="en-US" sz="2900" dirty="0"/>
              <a:t>Implementation &amp; Science Questions</a:t>
            </a:r>
          </a:p>
          <a:p>
            <a:pPr marL="342900" indent="-342900" algn="l">
              <a:lnSpc>
                <a:spcPct val="120000"/>
              </a:lnSpc>
              <a:buClrTx/>
              <a:buFont typeface="Arial" panose="020B0604020202020204" pitchFamily="34" charset="0"/>
              <a:buChar char="•"/>
            </a:pPr>
            <a:r>
              <a:rPr lang="en-US" sz="2900" dirty="0"/>
              <a:t>2016 &amp; 2017 &amp; 2018 – Flight summaries</a:t>
            </a:r>
          </a:p>
          <a:p>
            <a:pPr marL="342900" indent="-342900" algn="l">
              <a:lnSpc>
                <a:spcPct val="120000"/>
              </a:lnSpc>
              <a:buClrTx/>
              <a:buFont typeface="Arial" panose="020B0604020202020204" pitchFamily="34" charset="0"/>
              <a:buChar char="•"/>
            </a:pPr>
            <a:r>
              <a:rPr lang="en-US" sz="2900" dirty="0"/>
              <a:t>Preliminary Science</a:t>
            </a:r>
          </a:p>
          <a:p>
            <a:pPr marL="342900" indent="-342900" algn="l">
              <a:lnSpc>
                <a:spcPct val="120000"/>
              </a:lnSpc>
              <a:buClrTx/>
              <a:buFont typeface="Arial" panose="020B0604020202020204" pitchFamily="34" charset="0"/>
              <a:buChar char="•"/>
            </a:pPr>
            <a:r>
              <a:rPr lang="en-US" sz="2900" dirty="0"/>
              <a:t>Lessons learned for multi-platform missions</a:t>
            </a:r>
          </a:p>
          <a:p>
            <a:pPr marL="342900" indent="-342900" algn="l">
              <a:lnSpc>
                <a:spcPct val="120000"/>
              </a:lnSpc>
              <a:buClrTx/>
              <a:buFont typeface="Arial" panose="020B0604020202020204" pitchFamily="34" charset="0"/>
              <a:buChar char="•"/>
            </a:pPr>
            <a:r>
              <a:rPr lang="en-US" sz="2900" dirty="0"/>
              <a:t>Conclusions</a:t>
            </a:r>
          </a:p>
        </p:txBody>
      </p:sp>
      <p:sp>
        <p:nvSpPr>
          <p:cNvPr id="8" name="Title 1">
            <a:extLst>
              <a:ext uri="{FF2B5EF4-FFF2-40B4-BE49-F238E27FC236}">
                <a16:creationId xmlns:a16="http://schemas.microsoft.com/office/drawing/2014/main" id="{71C40488-5214-4089-AD4D-10C31CBBA869}"/>
              </a:ext>
            </a:extLst>
          </p:cNvPr>
          <p:cNvSpPr txBox="1">
            <a:spLocks/>
          </p:cNvSpPr>
          <p:nvPr/>
        </p:nvSpPr>
        <p:spPr>
          <a:xfrm>
            <a:off x="1393094" y="373667"/>
            <a:ext cx="9090180" cy="4391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2200" b="1" dirty="0"/>
              <a:t>The NASA ORACLES* airborne flight projects – lessons learned</a:t>
            </a:r>
            <a:endParaRPr lang="en-US" sz="2200" dirty="0"/>
          </a:p>
        </p:txBody>
      </p:sp>
      <p:pic>
        <p:nvPicPr>
          <p:cNvPr id="10" name="Picture 9">
            <a:extLst>
              <a:ext uri="{FF2B5EF4-FFF2-40B4-BE49-F238E27FC236}">
                <a16:creationId xmlns:a16="http://schemas.microsoft.com/office/drawing/2014/main" id="{FC9594BE-ACCF-4602-9D91-E54B820A2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8907" y="101085"/>
            <a:ext cx="1222196" cy="1221642"/>
          </a:xfrm>
          <a:prstGeom prst="rect">
            <a:avLst/>
          </a:prstGeom>
        </p:spPr>
      </p:pic>
      <p:pic>
        <p:nvPicPr>
          <p:cNvPr id="7" name="Picture 6">
            <a:extLst>
              <a:ext uri="{FF2B5EF4-FFF2-40B4-BE49-F238E27FC236}">
                <a16:creationId xmlns:a16="http://schemas.microsoft.com/office/drawing/2014/main" id="{D03566B2-E997-4021-B300-E6FD46C20C49}"/>
              </a:ext>
            </a:extLst>
          </p:cNvPr>
          <p:cNvPicPr>
            <a:picLocks noChangeAspect="1"/>
          </p:cNvPicPr>
          <p:nvPr/>
        </p:nvPicPr>
        <p:blipFill>
          <a:blip r:embed="rId3"/>
          <a:stretch>
            <a:fillRect/>
          </a:stretch>
        </p:blipFill>
        <p:spPr>
          <a:xfrm>
            <a:off x="10922000" y="5642995"/>
            <a:ext cx="1099103" cy="109910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00" y="101086"/>
            <a:ext cx="1462681" cy="1221642"/>
          </a:xfrm>
          <a:prstGeom prst="rect">
            <a:avLst/>
          </a:prstGeom>
        </p:spPr>
      </p:pic>
    </p:spTree>
    <p:extLst>
      <p:ext uri="{BB962C8B-B14F-4D97-AF65-F5344CB8AC3E}">
        <p14:creationId xmlns:p14="http://schemas.microsoft.com/office/powerpoint/2010/main" val="313502562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p:nvPr/>
        </p:nvSpPr>
        <p:spPr>
          <a:xfrm>
            <a:off x="268314" y="954348"/>
            <a:ext cx="9533607" cy="34913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0" marR="0" lvl="0" indent="0" algn="ctr" defTabSz="410740" rtl="0" eaLnBrk="1" fontAlgn="auto" latinLnBrk="0" hangingPunct="1">
              <a:lnSpc>
                <a:spcPct val="100000"/>
              </a:lnSpc>
              <a:spcBef>
                <a:spcPts val="0"/>
              </a:spcBef>
              <a:spcAft>
                <a:spcPts val="0"/>
              </a:spcAft>
              <a:buClrTx/>
              <a:buSzTx/>
              <a:buFontTx/>
              <a:buNone/>
              <a:tabLst/>
              <a:defRPr>
                <a:latin typeface="Helvetica"/>
                <a:ea typeface="Helvetica"/>
                <a:cs typeface="Helvetica"/>
                <a:sym typeface="Helvetica"/>
              </a:defRPr>
            </a:pPr>
            <a:r>
              <a:rPr lang="en-US" b="1" kern="0" dirty="0">
                <a:solidFill>
                  <a:srgbClr val="000000"/>
                </a:solidFill>
                <a:latin typeface="Helvetica"/>
                <a:cs typeface="Helvetica"/>
                <a:sym typeface="Helvetica"/>
              </a:rPr>
              <a:t>W</a:t>
            </a:r>
            <a:r>
              <a:rPr kumimoji="0" sz="1800" b="1" i="0" u="none" strike="noStrike" kern="0" cap="none" spc="0" normalizeH="0" baseline="0" noProof="0" dirty="0" err="1">
                <a:ln>
                  <a:noFill/>
                </a:ln>
                <a:solidFill>
                  <a:srgbClr val="000000"/>
                </a:solidFill>
                <a:effectLst/>
                <a:uLnTx/>
                <a:uFillTx/>
                <a:latin typeface="Helvetica"/>
                <a:cs typeface="Helvetica"/>
                <a:sym typeface="Helvetica"/>
              </a:rPr>
              <a:t>orld’s</a:t>
            </a:r>
            <a:r>
              <a:rPr kumimoji="0" sz="1800" b="1" i="0" u="none" strike="noStrike" kern="0" cap="none" spc="0" normalizeH="0" baseline="0" noProof="0" dirty="0">
                <a:ln>
                  <a:noFill/>
                </a:ln>
                <a:solidFill>
                  <a:srgbClr val="000000"/>
                </a:solidFill>
                <a:effectLst/>
                <a:uLnTx/>
                <a:uFillTx/>
                <a:latin typeface="Helvetica"/>
                <a:cs typeface="Helvetica"/>
                <a:sym typeface="Helvetica"/>
              </a:rPr>
              <a:t> largest emi</a:t>
            </a: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ssions</a:t>
            </a:r>
            <a:r>
              <a:rPr kumimoji="0" sz="1800" b="1" i="0" u="none" strike="noStrike" kern="0" cap="none" spc="0" normalizeH="0" baseline="0" noProof="0" dirty="0">
                <a:ln>
                  <a:noFill/>
                </a:ln>
                <a:solidFill>
                  <a:srgbClr val="000000"/>
                </a:solidFill>
                <a:effectLst/>
                <a:uLnTx/>
                <a:uFillTx/>
                <a:latin typeface="Helvetica"/>
                <a:cs typeface="Helvetica"/>
                <a:sym typeface="Helvetica"/>
              </a:rPr>
              <a:t> of biomass-burning aerosols</a:t>
            </a: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 are in Africa</a:t>
            </a:r>
            <a:r>
              <a:rPr kumimoji="0" sz="1800" b="1" i="0" u="none" strike="noStrike" kern="0" cap="none" spc="0" normalizeH="0" baseline="0" noProof="0" dirty="0">
                <a:ln>
                  <a:noFill/>
                </a:ln>
                <a:solidFill>
                  <a:srgbClr val="000000"/>
                </a:solidFill>
                <a:effectLst/>
                <a:uLnTx/>
                <a:uFillTx/>
                <a:latin typeface="Helvetica"/>
                <a:cs typeface="Helvetica"/>
                <a:sym typeface="Helvetica"/>
              </a:rPr>
              <a:t>:</a:t>
            </a:r>
            <a:r>
              <a:rPr kumimoji="0" lang="en-US" sz="1800" b="1" i="0" u="none" strike="noStrike" kern="0" cap="none" spc="0" normalizeH="0" baseline="0" noProof="0" dirty="0">
                <a:ln>
                  <a:noFill/>
                </a:ln>
                <a:solidFill>
                  <a:srgbClr val="000000"/>
                </a:solidFill>
                <a:effectLst/>
                <a:uLnTx/>
                <a:uFillTx/>
                <a:latin typeface="Helvetica"/>
                <a:cs typeface="Helvetica"/>
                <a:sym typeface="Helvetica"/>
              </a:rPr>
              <a:t> </a:t>
            </a:r>
            <a:r>
              <a:rPr kumimoji="0" sz="1800" b="1" i="0" u="none" strike="noStrike" kern="0" cap="none" spc="0" normalizeH="0" baseline="0" noProof="0" dirty="0">
                <a:ln>
                  <a:noFill/>
                </a:ln>
                <a:solidFill>
                  <a:srgbClr val="000000"/>
                </a:solidFill>
                <a:effectLst/>
                <a:uLnTx/>
                <a:uFillTx/>
                <a:latin typeface="Helvetica"/>
                <a:cs typeface="Helvetica"/>
                <a:sym typeface="Helvetica"/>
              </a:rPr>
              <a:t>50% of all carbon</a:t>
            </a:r>
          </a:p>
        </p:txBody>
      </p:sp>
      <p:sp>
        <p:nvSpPr>
          <p:cNvPr id="219" name="Shape 219"/>
          <p:cNvSpPr/>
          <p:nvPr/>
        </p:nvSpPr>
        <p:spPr>
          <a:xfrm>
            <a:off x="7135976" y="5516057"/>
            <a:ext cx="4667946" cy="115499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500" i="1">
                <a:latin typeface="Helvetica"/>
                <a:ea typeface="Helvetica"/>
                <a:cs typeface="Helvetica"/>
                <a:sym typeface="Helvetica"/>
              </a:defRPr>
            </a:lvl1pPr>
          </a:lstStyle>
          <a:p>
            <a:pPr marL="0" marR="0" lvl="0" indent="0" algn="l" defTabSz="410740" rtl="0" eaLnBrk="1" fontAlgn="auto" latinLnBrk="0" hangingPunct="1">
              <a:lnSpc>
                <a:spcPct val="100000"/>
              </a:lnSpc>
              <a:spcBef>
                <a:spcPts val="0"/>
              </a:spcBef>
              <a:spcAft>
                <a:spcPts val="0"/>
              </a:spcAft>
              <a:buClrTx/>
              <a:buSzTx/>
              <a:buFontTx/>
              <a:buNone/>
              <a:tabLst/>
              <a:defRPr/>
            </a:pPr>
            <a:r>
              <a:rPr kumimoji="0" lang="en-US" sz="1759" b="1" i="1" u="none" strike="noStrike" kern="0" cap="none" spc="0" normalizeH="0" baseline="0" noProof="0" dirty="0">
                <a:ln>
                  <a:noFill/>
                </a:ln>
                <a:solidFill>
                  <a:srgbClr val="000000"/>
                </a:solidFill>
                <a:effectLst/>
                <a:uLnTx/>
                <a:uFillTx/>
                <a:latin typeface="Helvetica"/>
                <a:cs typeface="Helvetica"/>
                <a:sym typeface="Helvetica"/>
              </a:rPr>
              <a:t>Trends in burned area globally decreasing.</a:t>
            </a:r>
          </a:p>
          <a:p>
            <a:pPr marL="0" marR="0" lvl="0" indent="0" algn="l" defTabSz="410740" rtl="0" eaLnBrk="1" fontAlgn="auto" latinLnBrk="0" hangingPunct="1">
              <a:lnSpc>
                <a:spcPct val="100000"/>
              </a:lnSpc>
              <a:spcBef>
                <a:spcPts val="0"/>
              </a:spcBef>
              <a:spcAft>
                <a:spcPts val="0"/>
              </a:spcAft>
              <a:buClrTx/>
              <a:buSzTx/>
              <a:buFontTx/>
              <a:buNone/>
              <a:tabLst/>
              <a:defRPr/>
            </a:pPr>
            <a:r>
              <a:rPr kumimoji="0" lang="en-US" sz="1759" b="1" i="1" u="none" strike="noStrike" kern="0" cap="none" spc="0" normalizeH="0" baseline="0" noProof="0" dirty="0">
                <a:ln>
                  <a:noFill/>
                </a:ln>
                <a:solidFill>
                  <a:srgbClr val="000000"/>
                </a:solidFill>
                <a:effectLst/>
                <a:uLnTx/>
                <a:uFillTx/>
                <a:latin typeface="Helvetica"/>
                <a:cs typeface="Helvetica"/>
                <a:sym typeface="Helvetica"/>
              </a:rPr>
              <a:t>In Africa, trend is increasing.</a:t>
            </a:r>
          </a:p>
          <a:p>
            <a:pPr marL="0" marR="0" lvl="0" indent="0" algn="l" defTabSz="410740" rtl="0" eaLnBrk="1" fontAlgn="auto" latinLnBrk="0" hangingPunct="1">
              <a:lnSpc>
                <a:spcPct val="100000"/>
              </a:lnSpc>
              <a:spcBef>
                <a:spcPts val="0"/>
              </a:spcBef>
              <a:spcAft>
                <a:spcPts val="0"/>
              </a:spcAft>
              <a:buClrTx/>
              <a:buSzTx/>
              <a:buFontTx/>
              <a:buNone/>
              <a:tabLst/>
              <a:defRPr/>
            </a:pPr>
            <a:endParaRPr kumimoji="0" lang="en-US" sz="1759" b="0" i="1" u="none" strike="noStrike" kern="0" cap="none" spc="0" normalizeH="0" baseline="0" noProof="0" dirty="0">
              <a:ln>
                <a:noFill/>
              </a:ln>
              <a:solidFill>
                <a:srgbClr val="000000"/>
              </a:solidFill>
              <a:effectLst/>
              <a:uLnTx/>
              <a:uFillTx/>
              <a:latin typeface="Helvetica"/>
              <a:cs typeface="Helvetica"/>
              <a:sym typeface="Helvetica"/>
            </a:endParaRPr>
          </a:p>
          <a:p>
            <a:pPr marL="0" marR="0" lvl="0" indent="0" algn="r" defTabSz="410740" rtl="0" eaLnBrk="1" fontAlgn="auto" latinLnBrk="0" hangingPunct="1">
              <a:lnSpc>
                <a:spcPct val="100000"/>
              </a:lnSpc>
              <a:spcBef>
                <a:spcPts val="0"/>
              </a:spcBef>
              <a:spcAft>
                <a:spcPts val="0"/>
              </a:spcAft>
              <a:buClrTx/>
              <a:buSzTx/>
              <a:buFontTx/>
              <a:buNone/>
              <a:tabLst/>
              <a:defRPr/>
            </a:pPr>
            <a:r>
              <a:rPr kumimoji="0" sz="1759" b="0" i="1" u="none" strike="noStrike" kern="0" cap="none" spc="0" normalizeH="0" baseline="0" noProof="0" dirty="0" err="1">
                <a:ln>
                  <a:noFill/>
                </a:ln>
                <a:solidFill>
                  <a:srgbClr val="000000"/>
                </a:solidFill>
                <a:effectLst/>
                <a:uLnTx/>
                <a:uFillTx/>
                <a:latin typeface="Helvetica"/>
                <a:cs typeface="Helvetica"/>
                <a:sym typeface="Helvetica"/>
              </a:rPr>
              <a:t>Andela</a:t>
            </a:r>
            <a:r>
              <a:rPr kumimoji="0" sz="1759" b="0" i="1" u="none" strike="noStrike" kern="0" cap="none" spc="0" normalizeH="0" baseline="0" noProof="0" dirty="0">
                <a:ln>
                  <a:noFill/>
                </a:ln>
                <a:solidFill>
                  <a:srgbClr val="000000"/>
                </a:solidFill>
                <a:effectLst/>
                <a:uLnTx/>
                <a:uFillTx/>
                <a:latin typeface="Helvetica"/>
                <a:cs typeface="Helvetica"/>
                <a:sym typeface="Helvetica"/>
              </a:rPr>
              <a:t> et al., </a:t>
            </a:r>
            <a:r>
              <a:rPr kumimoji="0" lang="en-US" sz="1759" b="0" i="1" u="none" strike="noStrike" kern="0" cap="none" spc="0" normalizeH="0" baseline="0" noProof="0" dirty="0">
                <a:ln>
                  <a:noFill/>
                </a:ln>
                <a:solidFill>
                  <a:srgbClr val="000000"/>
                </a:solidFill>
                <a:effectLst/>
                <a:uLnTx/>
                <a:uFillTx/>
                <a:latin typeface="Helvetica"/>
                <a:cs typeface="Helvetica"/>
                <a:sym typeface="Helvetica"/>
              </a:rPr>
              <a:t>2017</a:t>
            </a:r>
            <a:endParaRPr kumimoji="0" sz="1759" b="0" i="1" u="none" strike="noStrike" kern="0" cap="none" spc="0" normalizeH="0" baseline="0" noProof="0" dirty="0">
              <a:ln>
                <a:noFill/>
              </a:ln>
              <a:solidFill>
                <a:srgbClr val="000000"/>
              </a:solidFill>
              <a:effectLst/>
              <a:uLnTx/>
              <a:uFillTx/>
              <a:latin typeface="Helvetica"/>
              <a:cs typeface="Helvetica"/>
              <a:sym typeface="Helvetica"/>
            </a:endParaRPr>
          </a:p>
        </p:txBody>
      </p:sp>
      <p:pic>
        <p:nvPicPr>
          <p:cNvPr id="220" name="pasted-image.png"/>
          <p:cNvPicPr>
            <a:picLocks noChangeAspect="1"/>
          </p:cNvPicPr>
          <p:nvPr/>
        </p:nvPicPr>
        <p:blipFill>
          <a:blip r:embed="rId3"/>
          <a:stretch>
            <a:fillRect/>
          </a:stretch>
        </p:blipFill>
        <p:spPr>
          <a:xfrm>
            <a:off x="268314" y="1420121"/>
            <a:ext cx="6259712" cy="5259587"/>
          </a:xfrm>
          <a:prstGeom prst="rect">
            <a:avLst/>
          </a:prstGeom>
          <a:ln w="12700">
            <a:miter lim="400000"/>
          </a:ln>
        </p:spPr>
      </p:pic>
      <p:sp>
        <p:nvSpPr>
          <p:cNvPr id="221" name="Shape 221"/>
          <p:cNvSpPr/>
          <p:nvPr/>
        </p:nvSpPr>
        <p:spPr>
          <a:xfrm>
            <a:off x="6729276" y="6336857"/>
            <a:ext cx="2210542" cy="34285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500" i="1">
                <a:latin typeface="Helvetica"/>
                <a:ea typeface="Helvetica"/>
                <a:cs typeface="Helvetica"/>
                <a:sym typeface="Helvetica"/>
              </a:defRPr>
            </a:lvl1pPr>
          </a:lstStyle>
          <a:p>
            <a:pPr marL="0" marR="0" lvl="0" indent="0" algn="l" defTabSz="410740" rtl="0" eaLnBrk="1" fontAlgn="auto" latinLnBrk="0" hangingPunct="1">
              <a:lnSpc>
                <a:spcPct val="100000"/>
              </a:lnSpc>
              <a:spcBef>
                <a:spcPts val="0"/>
              </a:spcBef>
              <a:spcAft>
                <a:spcPts val="0"/>
              </a:spcAft>
              <a:buClrTx/>
              <a:buSzTx/>
              <a:buFontTx/>
              <a:buNone/>
              <a:tabLst/>
              <a:defRPr/>
            </a:pPr>
            <a:r>
              <a:rPr kumimoji="0" sz="1759" b="0" i="1" u="none" strike="noStrike" kern="0" cap="none" spc="0" normalizeH="0" baseline="0" noProof="0" dirty="0">
                <a:ln>
                  <a:noFill/>
                </a:ln>
                <a:solidFill>
                  <a:srgbClr val="000000"/>
                </a:solidFill>
                <a:effectLst/>
                <a:uLnTx/>
                <a:uFillTx/>
                <a:latin typeface="Helvetica"/>
                <a:cs typeface="Helvetica"/>
                <a:sym typeface="Helvetica"/>
              </a:rPr>
              <a:t>v. d. </a:t>
            </a:r>
            <a:r>
              <a:rPr kumimoji="0" sz="1759" b="0" i="1" u="none" strike="noStrike" kern="0" cap="none" spc="0" normalizeH="0" baseline="0" noProof="0" dirty="0" err="1">
                <a:ln>
                  <a:noFill/>
                </a:ln>
                <a:solidFill>
                  <a:srgbClr val="000000"/>
                </a:solidFill>
                <a:effectLst/>
                <a:uLnTx/>
                <a:uFillTx/>
                <a:latin typeface="Helvetica"/>
                <a:cs typeface="Helvetica"/>
                <a:sym typeface="Helvetica"/>
              </a:rPr>
              <a:t>Werf</a:t>
            </a:r>
            <a:r>
              <a:rPr kumimoji="0" sz="1759" b="0" i="1" u="none" strike="noStrike" kern="0" cap="none" spc="0" normalizeH="0" baseline="0" noProof="0" dirty="0">
                <a:ln>
                  <a:noFill/>
                </a:ln>
                <a:solidFill>
                  <a:srgbClr val="000000"/>
                </a:solidFill>
                <a:effectLst/>
                <a:uLnTx/>
                <a:uFillTx/>
                <a:latin typeface="Helvetica"/>
                <a:cs typeface="Helvetica"/>
                <a:sym typeface="Helvetica"/>
              </a:rPr>
              <a:t> et al., 2010</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025" y="95999"/>
            <a:ext cx="1422400" cy="1421755"/>
          </a:xfrm>
          <a:prstGeom prst="rect">
            <a:avLst/>
          </a:prstGeom>
        </p:spPr>
      </p:pic>
      <p:pic>
        <p:nvPicPr>
          <p:cNvPr id="7" name="Picture 6">
            <a:extLst>
              <a:ext uri="{FF2B5EF4-FFF2-40B4-BE49-F238E27FC236}">
                <a16:creationId xmlns:a16="http://schemas.microsoft.com/office/drawing/2014/main" id="{53EE3E8B-8ACE-43F2-8D4A-7FB0A65AA17C}"/>
              </a:ext>
            </a:extLst>
          </p:cNvPr>
          <p:cNvPicPr>
            <a:picLocks noChangeAspect="1"/>
          </p:cNvPicPr>
          <p:nvPr/>
        </p:nvPicPr>
        <p:blipFill>
          <a:blip r:embed="rId5"/>
          <a:stretch>
            <a:fillRect/>
          </a:stretch>
        </p:blipFill>
        <p:spPr>
          <a:xfrm>
            <a:off x="6729276" y="1642227"/>
            <a:ext cx="5194409" cy="3546461"/>
          </a:xfrm>
          <a:prstGeom prst="rect">
            <a:avLst/>
          </a:prstGeom>
        </p:spPr>
      </p:pic>
      <p:sp>
        <p:nvSpPr>
          <p:cNvPr id="9" name="Subtitle 2">
            <a:extLst>
              <a:ext uri="{FF2B5EF4-FFF2-40B4-BE49-F238E27FC236}">
                <a16:creationId xmlns:a16="http://schemas.microsoft.com/office/drawing/2014/main" id="{EA5C8D7A-3419-4D78-AA2D-06A0B69D8026}"/>
              </a:ext>
            </a:extLst>
          </p:cNvPr>
          <p:cNvSpPr txBox="1">
            <a:spLocks/>
          </p:cNvSpPr>
          <p:nvPr/>
        </p:nvSpPr>
        <p:spPr bwMode="auto">
          <a:xfrm>
            <a:off x="268314" y="136979"/>
            <a:ext cx="11346381" cy="67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2"/>
              </a:buClr>
              <a:buSzPct val="75000"/>
              <a:buChar char="_"/>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lr>
                <a:schemeClr val="accent2"/>
              </a:buClr>
              <a:buSzPct val="65000"/>
              <a:buChar char="_"/>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lr>
                <a:schemeClr val="accent2"/>
              </a:buClr>
              <a:buSzPct val="10000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Clr>
                <a:schemeClr val="accent2"/>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accent2"/>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accent2"/>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accent2"/>
              </a:buClr>
              <a:buSzPct val="100000"/>
              <a:buChar char="•"/>
              <a:defRPr sz="2000">
                <a:solidFill>
                  <a:schemeClr val="tx1"/>
                </a:solidFill>
                <a:latin typeface="+mn-lt"/>
              </a:defRPr>
            </a:lvl9pPr>
          </a:lstStyle>
          <a:p>
            <a:pPr marL="0" marR="0" lvl="0" indent="0" algn="l" defTabSz="914400" rtl="0" eaLnBrk="0" fontAlgn="base" latinLnBrk="0" hangingPunct="0">
              <a:lnSpc>
                <a:spcPct val="120000"/>
              </a:lnSpc>
              <a:spcBef>
                <a:spcPct val="20000"/>
              </a:spcBef>
              <a:spcAft>
                <a:spcPct val="0"/>
              </a:spcAft>
              <a:buClrTx/>
              <a:buSzPct val="75000"/>
              <a:buFontTx/>
              <a:buNone/>
              <a:tabLst/>
              <a:defRPr/>
            </a:pPr>
            <a:r>
              <a:rPr kumimoji="0" lang="en-US" sz="29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ORACLES (NASA Earth Venture Suborbital) – Background</a:t>
            </a:r>
          </a:p>
        </p:txBody>
      </p:sp>
    </p:spTree>
    <p:extLst>
      <p:ext uri="{BB962C8B-B14F-4D97-AF65-F5344CB8AC3E}">
        <p14:creationId xmlns:p14="http://schemas.microsoft.com/office/powerpoint/2010/main" val="193718826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3215" y="4266946"/>
            <a:ext cx="4037384" cy="2462213"/>
          </a:xfrm>
          <a:prstGeom prst="rect">
            <a:avLst/>
          </a:prstGeom>
          <a:noFill/>
        </p:spPr>
        <p:txBody>
          <a:bodyPr wrap="square" rtlCol="0">
            <a:spAutoFit/>
          </a:bodyPr>
          <a:lstStyle/>
          <a:p>
            <a:pPr marL="274313" indent="-274313" algn="l">
              <a:spcAft>
                <a:spcPts val="600"/>
              </a:spcAft>
              <a:buFont typeface="Arial" panose="020B0604020202020204" pitchFamily="34" charset="0"/>
              <a:buChar char="•"/>
              <a:defRPr/>
            </a:pPr>
            <a:r>
              <a:rPr lang="en-US" dirty="0">
                <a:effectLst/>
                <a:latin typeface="Helvetica"/>
              </a:rPr>
              <a:t>Centroid of Stratocumulus (Sc) cloud deck changes only slightly during season (Jul-Sep)</a:t>
            </a:r>
          </a:p>
          <a:p>
            <a:pPr marL="274313" indent="-274313" algn="l">
              <a:spcAft>
                <a:spcPts val="600"/>
              </a:spcAft>
              <a:buFont typeface="Arial" panose="020B0604020202020204" pitchFamily="34" charset="0"/>
              <a:buChar char="•"/>
              <a:defRPr/>
            </a:pPr>
            <a:r>
              <a:rPr lang="en-US" dirty="0">
                <a:effectLst/>
                <a:latin typeface="Helvetica"/>
              </a:rPr>
              <a:t>Location of peak biomass burning moves southward</a:t>
            </a:r>
          </a:p>
          <a:p>
            <a:pPr marL="274313" indent="-274313" algn="l">
              <a:spcAft>
                <a:spcPts val="600"/>
              </a:spcAft>
              <a:buFont typeface="Arial" panose="020B0604020202020204" pitchFamily="34" charset="0"/>
              <a:buChar char="•"/>
              <a:defRPr/>
            </a:pPr>
            <a:r>
              <a:rPr lang="en-US" dirty="0">
                <a:solidFill>
                  <a:srgbClr val="FF0000"/>
                </a:solidFill>
                <a:latin typeface="Helvetica"/>
              </a:rPr>
              <a:t>Presence of clouds greatly limits passive aerosol remote sensing from satellites</a:t>
            </a:r>
            <a:endParaRPr lang="en-US" dirty="0">
              <a:solidFill>
                <a:srgbClr val="FF0000"/>
              </a:solidFill>
              <a:effectLst/>
              <a:latin typeface="Helvetica"/>
            </a:endParaRPr>
          </a:p>
        </p:txBody>
      </p:sp>
      <p:sp>
        <p:nvSpPr>
          <p:cNvPr id="15" name="TextBox 14"/>
          <p:cNvSpPr txBox="1"/>
          <p:nvPr/>
        </p:nvSpPr>
        <p:spPr>
          <a:xfrm>
            <a:off x="1005998" y="172232"/>
            <a:ext cx="9405257" cy="830997"/>
          </a:xfrm>
          <a:prstGeom prst="rect">
            <a:avLst/>
          </a:prstGeom>
          <a:noFill/>
        </p:spPr>
        <p:txBody>
          <a:bodyPr wrap="square" rtlCol="0">
            <a:spAutoFit/>
          </a:bodyPr>
          <a:lstStyle/>
          <a:p>
            <a:pPr algn="l">
              <a:defRPr/>
            </a:pPr>
            <a:r>
              <a:rPr lang="en-US" sz="2400" b="1" dirty="0">
                <a:effectLst/>
                <a:latin typeface="Helvetica"/>
              </a:rPr>
              <a:t>Aerosol-radiation-cloud interactions over the SE Atlantic: </a:t>
            </a:r>
          </a:p>
          <a:p>
            <a:pPr algn="l">
              <a:defRPr/>
            </a:pPr>
            <a:r>
              <a:rPr lang="en-US" sz="2400" b="1" dirty="0">
                <a:latin typeface="Helvetica"/>
              </a:rPr>
              <a:t>W</a:t>
            </a:r>
            <a:r>
              <a:rPr lang="en-US" sz="2400" b="1" dirty="0">
                <a:effectLst/>
                <a:latin typeface="Helvetica"/>
              </a:rPr>
              <a:t>hat we know from satellite observations</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025" y="95999"/>
            <a:ext cx="1422400" cy="1421755"/>
          </a:xfrm>
          <a:prstGeom prst="rect">
            <a:avLst/>
          </a:prstGeom>
        </p:spPr>
      </p:pic>
      <p:sp>
        <p:nvSpPr>
          <p:cNvPr id="2" name="Rectangle 1"/>
          <p:cNvSpPr/>
          <p:nvPr/>
        </p:nvSpPr>
        <p:spPr>
          <a:xfrm>
            <a:off x="10292315" y="5462859"/>
            <a:ext cx="1824457" cy="1077218"/>
          </a:xfrm>
          <a:prstGeom prst="rect">
            <a:avLst/>
          </a:prstGeom>
        </p:spPr>
        <p:txBody>
          <a:bodyPr wrap="square">
            <a:spAutoFit/>
          </a:bodyPr>
          <a:lstStyle/>
          <a:p>
            <a:r>
              <a:rPr lang="en-US" sz="1600" i="1" dirty="0" err="1">
                <a:solidFill>
                  <a:srgbClr val="000000"/>
                </a:solidFill>
                <a:latin typeface="Helvetica" charset="0"/>
              </a:rPr>
              <a:t>Adebiyi</a:t>
            </a:r>
            <a:r>
              <a:rPr lang="en-US" sz="1600" i="1" dirty="0">
                <a:solidFill>
                  <a:srgbClr val="000000"/>
                </a:solidFill>
                <a:latin typeface="Helvetica" charset="0"/>
              </a:rPr>
              <a:t> et al., 2015</a:t>
            </a:r>
          </a:p>
          <a:p>
            <a:r>
              <a:rPr lang="en-US" sz="1600" i="1" dirty="0">
                <a:solidFill>
                  <a:srgbClr val="000000"/>
                </a:solidFill>
                <a:latin typeface="Helvetica" charset="0"/>
              </a:rPr>
              <a:t>2002-2012 climatology</a:t>
            </a:r>
            <a:endParaRPr lang="en-US" sz="1600" i="1" dirty="0"/>
          </a:p>
        </p:txBody>
      </p:sp>
      <p:grpSp>
        <p:nvGrpSpPr>
          <p:cNvPr id="3" name="Group 2">
            <a:extLst>
              <a:ext uri="{FF2B5EF4-FFF2-40B4-BE49-F238E27FC236}">
                <a16:creationId xmlns:a16="http://schemas.microsoft.com/office/drawing/2014/main" id="{A1A8ED4E-E6E2-4F2D-85BA-5C989D0BBE92}"/>
              </a:ext>
            </a:extLst>
          </p:cNvPr>
          <p:cNvGrpSpPr/>
          <p:nvPr/>
        </p:nvGrpSpPr>
        <p:grpSpPr>
          <a:xfrm>
            <a:off x="4387509" y="1256221"/>
            <a:ext cx="7937737" cy="5505780"/>
            <a:chOff x="3314006" y="1053118"/>
            <a:chExt cx="7937737" cy="55057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8006" y="1597950"/>
              <a:ext cx="3017520" cy="246888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4006" y="1597950"/>
              <a:ext cx="3017520" cy="246888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8006" y="4090018"/>
              <a:ext cx="3017520" cy="246888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4006" y="4090018"/>
              <a:ext cx="3017520" cy="2468880"/>
            </a:xfrm>
            <a:prstGeom prst="rect">
              <a:avLst/>
            </a:prstGeom>
          </p:spPr>
        </p:pic>
        <p:sp>
          <p:nvSpPr>
            <p:cNvPr id="9" name="Rectangle 8"/>
            <p:cNvSpPr/>
            <p:nvPr/>
          </p:nvSpPr>
          <p:spPr bwMode="auto">
            <a:xfrm>
              <a:off x="4076638" y="1533184"/>
              <a:ext cx="4049487" cy="1828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defRPr/>
              </a:pPr>
              <a:endParaRPr lang="en-US" dirty="0">
                <a:solidFill>
                  <a:srgbClr val="000000"/>
                </a:solidFill>
                <a:effectLst/>
                <a:latin typeface="Times" charset="0"/>
              </a:endParaRPr>
            </a:p>
          </p:txBody>
        </p:sp>
        <p:sp>
          <p:nvSpPr>
            <p:cNvPr id="10" name="Rectangle 9"/>
            <p:cNvSpPr/>
            <p:nvPr/>
          </p:nvSpPr>
          <p:spPr bwMode="auto">
            <a:xfrm>
              <a:off x="4001222" y="3895335"/>
              <a:ext cx="4049487" cy="1828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defRPr/>
              </a:pPr>
              <a:endParaRPr lang="en-US" dirty="0">
                <a:solidFill>
                  <a:srgbClr val="000000"/>
                </a:solidFill>
                <a:effectLst/>
                <a:latin typeface="Times" charset="0"/>
              </a:endParaRPr>
            </a:p>
          </p:txBody>
        </p:sp>
        <p:sp>
          <p:nvSpPr>
            <p:cNvPr id="11" name="TextBox 10"/>
            <p:cNvSpPr txBox="1"/>
            <p:nvPr/>
          </p:nvSpPr>
          <p:spPr>
            <a:xfrm>
              <a:off x="7018741" y="1377510"/>
              <a:ext cx="1419569" cy="338554"/>
            </a:xfrm>
            <a:prstGeom prst="rect">
              <a:avLst/>
            </a:prstGeom>
            <a:noFill/>
          </p:spPr>
          <p:txBody>
            <a:bodyPr wrap="square" rtlCol="0">
              <a:spAutoFit/>
            </a:bodyPr>
            <a:lstStyle/>
            <a:p>
              <a:pPr algn="ctr">
                <a:defRPr/>
              </a:pPr>
              <a:r>
                <a:rPr lang="en-US" sz="1600" b="1" dirty="0">
                  <a:solidFill>
                    <a:schemeClr val="accent1"/>
                  </a:solidFill>
                  <a:effectLst/>
                  <a:latin typeface="Helvetica"/>
                </a:rPr>
                <a:t>August</a:t>
              </a:r>
            </a:p>
          </p:txBody>
        </p:sp>
        <p:sp>
          <p:nvSpPr>
            <p:cNvPr id="12" name="TextBox 11"/>
            <p:cNvSpPr txBox="1"/>
            <p:nvPr/>
          </p:nvSpPr>
          <p:spPr>
            <a:xfrm>
              <a:off x="4251785" y="1381166"/>
              <a:ext cx="1419569" cy="338554"/>
            </a:xfrm>
            <a:prstGeom prst="rect">
              <a:avLst/>
            </a:prstGeom>
            <a:noFill/>
          </p:spPr>
          <p:txBody>
            <a:bodyPr wrap="square" rtlCol="0">
              <a:spAutoFit/>
            </a:bodyPr>
            <a:lstStyle/>
            <a:p>
              <a:pPr algn="ctr">
                <a:defRPr/>
              </a:pPr>
              <a:r>
                <a:rPr lang="en-US" sz="1600" b="1" dirty="0">
                  <a:solidFill>
                    <a:schemeClr val="accent1"/>
                  </a:solidFill>
                  <a:effectLst/>
                  <a:latin typeface="Helvetica"/>
                </a:rPr>
                <a:t>July</a:t>
              </a:r>
            </a:p>
          </p:txBody>
        </p:sp>
        <p:sp>
          <p:nvSpPr>
            <p:cNvPr id="13" name="TextBox 12"/>
            <p:cNvSpPr txBox="1"/>
            <p:nvPr/>
          </p:nvSpPr>
          <p:spPr>
            <a:xfrm>
              <a:off x="4274616" y="3894566"/>
              <a:ext cx="1419569" cy="338554"/>
            </a:xfrm>
            <a:prstGeom prst="rect">
              <a:avLst/>
            </a:prstGeom>
            <a:solidFill>
              <a:schemeClr val="bg1"/>
            </a:solidFill>
          </p:spPr>
          <p:txBody>
            <a:bodyPr wrap="square" rtlCol="0">
              <a:spAutoFit/>
            </a:bodyPr>
            <a:lstStyle/>
            <a:p>
              <a:pPr algn="ctr">
                <a:defRPr/>
              </a:pPr>
              <a:r>
                <a:rPr lang="en-US" sz="1600" b="1" dirty="0">
                  <a:solidFill>
                    <a:schemeClr val="accent1"/>
                  </a:solidFill>
                  <a:effectLst/>
                  <a:latin typeface="Helvetica"/>
                </a:rPr>
                <a:t>September</a:t>
              </a:r>
            </a:p>
          </p:txBody>
        </p:sp>
        <p:sp>
          <p:nvSpPr>
            <p:cNvPr id="14" name="TextBox 13"/>
            <p:cNvSpPr txBox="1"/>
            <p:nvPr/>
          </p:nvSpPr>
          <p:spPr>
            <a:xfrm>
              <a:off x="7044961" y="3894566"/>
              <a:ext cx="1419569" cy="338554"/>
            </a:xfrm>
            <a:prstGeom prst="rect">
              <a:avLst/>
            </a:prstGeom>
            <a:solidFill>
              <a:schemeClr val="bg1"/>
            </a:solidFill>
          </p:spPr>
          <p:txBody>
            <a:bodyPr wrap="square" rtlCol="0">
              <a:spAutoFit/>
            </a:bodyPr>
            <a:lstStyle/>
            <a:p>
              <a:pPr algn="ctr">
                <a:defRPr/>
              </a:pPr>
              <a:r>
                <a:rPr lang="en-US" sz="1600" b="1" dirty="0">
                  <a:solidFill>
                    <a:schemeClr val="accent1"/>
                  </a:solidFill>
                  <a:effectLst/>
                  <a:latin typeface="Helvetica"/>
                </a:rPr>
                <a:t>October</a:t>
              </a:r>
            </a:p>
          </p:txBody>
        </p:sp>
        <p:sp>
          <p:nvSpPr>
            <p:cNvPr id="16" name="TextBox 15"/>
            <p:cNvSpPr txBox="1"/>
            <p:nvPr/>
          </p:nvSpPr>
          <p:spPr>
            <a:xfrm>
              <a:off x="8831816" y="1053118"/>
              <a:ext cx="622478" cy="369332"/>
            </a:xfrm>
            <a:prstGeom prst="rect">
              <a:avLst/>
            </a:prstGeom>
            <a:noFill/>
            <a:ln>
              <a:solidFill>
                <a:srgbClr val="FF9300"/>
              </a:solidFill>
            </a:ln>
          </p:spPr>
          <p:txBody>
            <a:bodyPr wrap="none" rtlCol="0">
              <a:spAutoFit/>
            </a:bodyPr>
            <a:lstStyle/>
            <a:p>
              <a:r>
                <a:rPr lang="en-US" b="1" dirty="0">
                  <a:solidFill>
                    <a:srgbClr val="FF9300"/>
                  </a:solidFill>
                  <a:latin typeface="Calibri" panose="020F0502020204030204" pitchFamily="34" charset="0"/>
                </a:rPr>
                <a:t>AOD</a:t>
              </a:r>
            </a:p>
          </p:txBody>
        </p:sp>
        <p:cxnSp>
          <p:nvCxnSpPr>
            <p:cNvPr id="19" name="Straight Arrow Connector 18"/>
            <p:cNvCxnSpPr/>
            <p:nvPr/>
          </p:nvCxnSpPr>
          <p:spPr>
            <a:xfrm flipH="1">
              <a:off x="8362894" y="1377510"/>
              <a:ext cx="421816" cy="514979"/>
            </a:xfrm>
            <a:prstGeom prst="straightConnector1">
              <a:avLst/>
            </a:prstGeom>
            <a:ln w="38100">
              <a:solidFill>
                <a:srgbClr val="FF9300"/>
              </a:solidFill>
              <a:tailEnd type="stealt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562178" y="3308634"/>
              <a:ext cx="1689565" cy="923330"/>
            </a:xfrm>
            <a:prstGeom prst="rect">
              <a:avLst/>
            </a:prstGeom>
            <a:noFill/>
            <a:ln>
              <a:solidFill>
                <a:srgbClr val="7030A0"/>
              </a:solidFill>
            </a:ln>
          </p:spPr>
          <p:txBody>
            <a:bodyPr wrap="none" rtlCol="0">
              <a:spAutoFit/>
            </a:bodyPr>
            <a:lstStyle/>
            <a:p>
              <a:r>
                <a:rPr lang="en-US" b="1" dirty="0">
                  <a:solidFill>
                    <a:srgbClr val="7030A0"/>
                  </a:solidFill>
                  <a:latin typeface="Calibri" panose="020F0502020204030204" pitchFamily="34" charset="0"/>
                </a:rPr>
                <a:t>fractional </a:t>
              </a:r>
            </a:p>
            <a:p>
              <a:r>
                <a:rPr lang="en-US" b="1" dirty="0">
                  <a:solidFill>
                    <a:srgbClr val="7030A0"/>
                  </a:solidFill>
                  <a:latin typeface="Calibri" panose="020F0502020204030204" pitchFamily="34" charset="0"/>
                </a:rPr>
                <a:t>cloud cover</a:t>
              </a:r>
            </a:p>
            <a:p>
              <a:r>
                <a:rPr lang="en-US" b="1" dirty="0">
                  <a:solidFill>
                    <a:srgbClr val="7030A0"/>
                  </a:solidFill>
                  <a:latin typeface="Calibri" panose="020F0502020204030204" pitchFamily="34" charset="0"/>
                </a:rPr>
                <a:t>(stratocumulus)</a:t>
              </a:r>
            </a:p>
          </p:txBody>
        </p:sp>
        <p:cxnSp>
          <p:nvCxnSpPr>
            <p:cNvPr id="22" name="Straight Arrow Connector 21"/>
            <p:cNvCxnSpPr>
              <a:cxnSpLocks/>
              <a:stCxn id="21" idx="1"/>
            </p:cNvCxnSpPr>
            <p:nvPr/>
          </p:nvCxnSpPr>
          <p:spPr>
            <a:xfrm flipH="1" flipV="1">
              <a:off x="8362894" y="3091899"/>
              <a:ext cx="1199284" cy="678400"/>
            </a:xfrm>
            <a:prstGeom prst="straightConnector1">
              <a:avLst/>
            </a:prstGeom>
            <a:ln w="38100">
              <a:solidFill>
                <a:srgbClr val="7030A0"/>
              </a:solidFill>
              <a:tailEnd type="stealt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570580" y="1860223"/>
              <a:ext cx="1229119" cy="369332"/>
            </a:xfrm>
            <a:prstGeom prst="rect">
              <a:avLst/>
            </a:prstGeom>
            <a:noFill/>
            <a:ln>
              <a:solidFill>
                <a:schemeClr val="accent6"/>
              </a:solidFill>
            </a:ln>
          </p:spPr>
          <p:txBody>
            <a:bodyPr wrap="none" rtlCol="0">
              <a:spAutoFit/>
            </a:bodyPr>
            <a:lstStyle/>
            <a:p>
              <a:r>
                <a:rPr lang="en-US" b="1" dirty="0">
                  <a:solidFill>
                    <a:srgbClr val="92D050"/>
                  </a:solidFill>
                  <a:latin typeface="Calibri" panose="020F0502020204030204" pitchFamily="34" charset="0"/>
                </a:rPr>
                <a:t>Fire counts</a:t>
              </a:r>
            </a:p>
          </p:txBody>
        </p:sp>
        <p:cxnSp>
          <p:nvCxnSpPr>
            <p:cNvPr id="23" name="Straight Arrow Connector 22"/>
            <p:cNvCxnSpPr>
              <a:cxnSpLocks/>
              <a:stCxn id="20" idx="1"/>
            </p:cNvCxnSpPr>
            <p:nvPr/>
          </p:nvCxnSpPr>
          <p:spPr>
            <a:xfrm flipH="1">
              <a:off x="9032478" y="2044889"/>
              <a:ext cx="538102" cy="514979"/>
            </a:xfrm>
            <a:prstGeom prst="straightConnector1">
              <a:avLst/>
            </a:prstGeom>
            <a:ln w="38100">
              <a:solidFill>
                <a:schemeClr val="accent6"/>
              </a:solidFill>
              <a:tailEnd type="stealth"/>
            </a:ln>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440B65AA-E196-4422-ADAE-B25140B010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483"/>
          <a:stretch/>
        </p:blipFill>
        <p:spPr>
          <a:xfrm>
            <a:off x="906877" y="964253"/>
            <a:ext cx="6506033" cy="3130668"/>
          </a:xfrm>
          <a:prstGeom prst="rect">
            <a:avLst/>
          </a:prstGeom>
        </p:spPr>
      </p:pic>
    </p:spTree>
    <p:extLst>
      <p:ext uri="{BB962C8B-B14F-4D97-AF65-F5344CB8AC3E}">
        <p14:creationId xmlns:p14="http://schemas.microsoft.com/office/powerpoint/2010/main" val="4237295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494" y="977323"/>
            <a:ext cx="5889768" cy="5755422"/>
          </a:xfrm>
          <a:prstGeom prst="rect">
            <a:avLst/>
          </a:prstGeom>
          <a:noFill/>
        </p:spPr>
        <p:txBody>
          <a:bodyPr wrap="square">
            <a:spAutoFit/>
          </a:bodyPr>
          <a:lstStyle/>
          <a:p>
            <a:pPr marL="182875" marR="0" lvl="0" indent="-182875" algn="l" defTabSz="914400" rtl="0" eaLnBrk="1" fontAlgn="auto" latinLnBrk="0" hangingPunct="1">
              <a:spcBef>
                <a:spcPts val="0"/>
              </a:spcBef>
              <a:spcAft>
                <a:spcPts val="600"/>
              </a:spcAft>
              <a:buClrTx/>
              <a:buSzTx/>
              <a:buFont typeface="Arial" panose="020B0604020202020204" pitchFamily="34" charset="0"/>
              <a:buChar char="•"/>
              <a:tabLst/>
              <a:defRPr/>
            </a:pPr>
            <a:r>
              <a:rPr lang="en-US" sz="1700" dirty="0">
                <a:solidFill>
                  <a:srgbClr val="000000"/>
                </a:solidFill>
                <a:latin typeface="Helvetica"/>
                <a:cs typeface="Arial" pitchFamily="34" charset="0"/>
              </a:rPr>
              <a:t>Three</a:t>
            </a:r>
            <a:r>
              <a:rPr kumimoji="0" lang="en-US" sz="1700" b="0" i="0" u="none" strike="noStrike" kern="1200" cap="none" spc="0" normalizeH="0" baseline="0" noProof="0" dirty="0">
                <a:ln>
                  <a:noFill/>
                </a:ln>
                <a:solidFill>
                  <a:srgbClr val="000000"/>
                </a:solidFill>
                <a:effectLst/>
                <a:uLnTx/>
                <a:uFillTx/>
                <a:latin typeface="Helvetica"/>
                <a:cs typeface="Arial" pitchFamily="34" charset="0"/>
              </a:rPr>
              <a:t> campaigns with NASA P-3 (2016-18), one with NASA ER-2 aircraft</a:t>
            </a:r>
          </a:p>
          <a:p>
            <a:pPr lvl="1" indent="-228600">
              <a:buFont typeface="Arial" panose="020B0604020202020204" pitchFamily="34" charset="0"/>
              <a:buChar char="•"/>
              <a:defRPr/>
            </a:pPr>
            <a:r>
              <a:rPr kumimoji="0" lang="en-US" sz="1700" b="0" i="0" u="none" strike="noStrike" kern="1200" cap="none" spc="0" normalizeH="0" baseline="0" noProof="0" dirty="0">
                <a:ln>
                  <a:noFill/>
                </a:ln>
                <a:solidFill>
                  <a:schemeClr val="accent2"/>
                </a:solidFill>
                <a:effectLst/>
                <a:uLnTx/>
                <a:uFillTx/>
                <a:latin typeface="Helvetica"/>
                <a:cs typeface="Arial" pitchFamily="34" charset="0"/>
              </a:rPr>
              <a:t>Sep 2016: 15 P-3 and 12 ER-2 flights (Namibia)</a:t>
            </a:r>
          </a:p>
          <a:p>
            <a:pPr lvl="1" indent="-228600">
              <a:buFont typeface="Arial" panose="020B0604020202020204" pitchFamily="34" charset="0"/>
              <a:buChar char="•"/>
              <a:defRPr/>
            </a:pPr>
            <a:r>
              <a:rPr kumimoji="0" lang="en-US" sz="1700" b="0" i="0" u="none" strike="noStrike" kern="1200" cap="none" spc="0" normalizeH="0" baseline="0" noProof="0" dirty="0">
                <a:ln>
                  <a:noFill/>
                </a:ln>
                <a:solidFill>
                  <a:schemeClr val="accent2"/>
                </a:solidFill>
                <a:effectLst/>
                <a:uLnTx/>
                <a:uFillTx/>
                <a:latin typeface="Helvetica"/>
                <a:cs typeface="Arial" pitchFamily="34" charset="0"/>
              </a:rPr>
              <a:t>Aug 2017: 13 P-3 flights (Sao Tome)</a:t>
            </a:r>
          </a:p>
          <a:p>
            <a:pPr lvl="1" indent="-228600">
              <a:buFont typeface="Arial" panose="020B0604020202020204" pitchFamily="34" charset="0"/>
              <a:buChar char="•"/>
              <a:defRPr/>
            </a:pPr>
            <a:r>
              <a:rPr kumimoji="0" lang="en-US" sz="1700" b="0" i="0" u="none" strike="noStrike" kern="1200" cap="none" spc="0" normalizeH="0" baseline="0" noProof="0" dirty="0">
                <a:ln>
                  <a:noFill/>
                </a:ln>
                <a:solidFill>
                  <a:schemeClr val="accent2"/>
                </a:solidFill>
                <a:effectLst/>
                <a:uLnTx/>
                <a:uFillTx/>
                <a:latin typeface="Helvetica"/>
                <a:cs typeface="Arial" pitchFamily="34" charset="0"/>
              </a:rPr>
              <a:t>Oct 2018: 15 P-3 flights (Sao Tome)</a:t>
            </a:r>
          </a:p>
          <a:p>
            <a:pPr marL="182875" lvl="0" indent="-182875">
              <a:spcAft>
                <a:spcPts val="600"/>
              </a:spcAft>
              <a:buFont typeface="Arial" panose="020B0604020202020204" pitchFamily="34" charset="0"/>
              <a:buChar char="•"/>
              <a:defRPr/>
            </a:pPr>
            <a:r>
              <a:rPr lang="en-US" sz="1700" dirty="0">
                <a:solidFill>
                  <a:srgbClr val="000000"/>
                </a:solidFill>
                <a:latin typeface="Helvetica"/>
                <a:cs typeface="Arial" pitchFamily="34" charset="0"/>
              </a:rPr>
              <a:t>Observations of radiation, aerosol &amp; cloud microphysics with various remote sensing and in situ instruments:</a:t>
            </a:r>
          </a:p>
          <a:p>
            <a:pPr marL="280988" lvl="0" indent="-171450">
              <a:spcAft>
                <a:spcPts val="600"/>
              </a:spcAft>
              <a:buFont typeface="Wingdings" panose="05000000000000000000" pitchFamily="2" charset="2"/>
              <a:buChar char="ü"/>
              <a:defRPr/>
            </a:pPr>
            <a:r>
              <a:rPr lang="en-US" sz="1700" dirty="0">
                <a:solidFill>
                  <a:srgbClr val="000000"/>
                </a:solidFill>
                <a:latin typeface="Helvetica"/>
                <a:cs typeface="Arial" pitchFamily="34" charset="0"/>
              </a:rPr>
              <a:t>ER-2: HSRL-2, SSFR, </a:t>
            </a:r>
            <a:r>
              <a:rPr lang="en-US" sz="1700" dirty="0" err="1">
                <a:solidFill>
                  <a:srgbClr val="000000"/>
                </a:solidFill>
                <a:latin typeface="Helvetica"/>
                <a:cs typeface="Arial" pitchFamily="34" charset="0"/>
              </a:rPr>
              <a:t>eMAS</a:t>
            </a:r>
            <a:r>
              <a:rPr lang="en-US" sz="1700" dirty="0">
                <a:solidFill>
                  <a:srgbClr val="000000"/>
                </a:solidFill>
                <a:latin typeface="Helvetica"/>
                <a:cs typeface="Arial" pitchFamily="34" charset="0"/>
              </a:rPr>
              <a:t>, RSP, </a:t>
            </a:r>
            <a:r>
              <a:rPr lang="en-US" sz="1700" dirty="0" err="1">
                <a:solidFill>
                  <a:srgbClr val="000000"/>
                </a:solidFill>
                <a:latin typeface="Helvetica"/>
                <a:cs typeface="Arial" pitchFamily="34" charset="0"/>
              </a:rPr>
              <a:t>AirMSPI</a:t>
            </a:r>
            <a:endParaRPr lang="en-US" sz="1700" dirty="0">
              <a:solidFill>
                <a:srgbClr val="000000"/>
              </a:solidFill>
              <a:latin typeface="Helvetica"/>
              <a:cs typeface="Arial" pitchFamily="34" charset="0"/>
            </a:endParaRPr>
          </a:p>
          <a:p>
            <a:pPr marL="280988" lvl="0" indent="-171450">
              <a:spcAft>
                <a:spcPts val="600"/>
              </a:spcAft>
              <a:buFont typeface="Wingdings" panose="05000000000000000000" pitchFamily="2" charset="2"/>
              <a:buChar char="ü"/>
              <a:defRPr/>
            </a:pPr>
            <a:r>
              <a:rPr lang="en-US" sz="1700" dirty="0">
                <a:solidFill>
                  <a:srgbClr val="000000"/>
                </a:solidFill>
                <a:latin typeface="Helvetica"/>
                <a:cs typeface="Arial" pitchFamily="34" charset="0"/>
              </a:rPr>
              <a:t>P-3: HSRL-2, SSFR, 4STAR, APR-3, RSP, AMPR, aerosol and cloud in situ, CO/CO</a:t>
            </a:r>
            <a:r>
              <a:rPr lang="en-US" sz="1700" baseline="-25000" dirty="0">
                <a:solidFill>
                  <a:srgbClr val="000000"/>
                </a:solidFill>
                <a:latin typeface="Helvetica"/>
                <a:cs typeface="Arial" pitchFamily="34" charset="0"/>
              </a:rPr>
              <a:t>2</a:t>
            </a:r>
            <a:r>
              <a:rPr lang="en-US" sz="1700" dirty="0">
                <a:solidFill>
                  <a:srgbClr val="000000"/>
                </a:solidFill>
                <a:latin typeface="Helvetica"/>
                <a:cs typeface="Arial" pitchFamily="34" charset="0"/>
              </a:rPr>
              <a:t>, H</a:t>
            </a:r>
            <a:r>
              <a:rPr lang="en-US" sz="1700" baseline="-25000" dirty="0">
                <a:solidFill>
                  <a:srgbClr val="000000"/>
                </a:solidFill>
                <a:latin typeface="Helvetica"/>
                <a:cs typeface="Arial" pitchFamily="34" charset="0"/>
              </a:rPr>
              <a:t>2</a:t>
            </a:r>
            <a:r>
              <a:rPr lang="en-US" sz="1700" dirty="0">
                <a:solidFill>
                  <a:srgbClr val="000000"/>
                </a:solidFill>
                <a:latin typeface="Helvetica"/>
                <a:cs typeface="Arial" pitchFamily="34" charset="0"/>
              </a:rPr>
              <a:t>O and isotopes</a:t>
            </a:r>
          </a:p>
          <a:p>
            <a:pPr marL="182875" marR="0" lvl="0" indent="-182875"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Helvetica"/>
                <a:cs typeface="Arial" pitchFamily="34" charset="0"/>
              </a:rPr>
              <a:t>Coordinated with international airborne partner projects (CLARIFY, LASIC, AEROCLO-</a:t>
            </a:r>
            <a:r>
              <a:rPr kumimoji="0" lang="en-US" sz="1700" b="0" i="0" u="none" strike="noStrike" kern="1200" cap="none" spc="0" normalizeH="0" baseline="0" noProof="0" dirty="0" err="1">
                <a:ln>
                  <a:noFill/>
                </a:ln>
                <a:solidFill>
                  <a:srgbClr val="000000"/>
                </a:solidFill>
                <a:effectLst/>
                <a:uLnTx/>
                <a:uFillTx/>
                <a:latin typeface="Helvetica"/>
                <a:cs typeface="Arial" pitchFamily="34" charset="0"/>
              </a:rPr>
              <a:t>sA</a:t>
            </a:r>
            <a:r>
              <a:rPr kumimoji="0" lang="en-US" sz="1700" b="0" i="0" u="none" strike="noStrike" kern="1200" cap="none" spc="0" normalizeH="0" baseline="0" noProof="0" dirty="0">
                <a:ln>
                  <a:noFill/>
                </a:ln>
                <a:solidFill>
                  <a:srgbClr val="000000"/>
                </a:solidFill>
                <a:effectLst/>
                <a:uLnTx/>
                <a:uFillTx/>
                <a:latin typeface="Helvetica"/>
                <a:cs typeface="Arial" pitchFamily="34" charset="0"/>
              </a:rPr>
              <a:t>)</a:t>
            </a:r>
          </a:p>
          <a:p>
            <a:pPr marL="182875" marR="0" lvl="0" indent="-182875"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Helvetica"/>
                <a:cs typeface="Arial" pitchFamily="34" charset="0"/>
              </a:rPr>
              <a:t>Involves 6 NASA centers, 10 universities</a:t>
            </a:r>
          </a:p>
          <a:p>
            <a:pPr marL="182875" marR="0" lvl="0" indent="-182875"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Helvetica"/>
                <a:cs typeface="Arial" pitchFamily="34" charset="0"/>
              </a:rPr>
              <a:t>Establishes 2 new AERONET sites, many other central African sites re-established simultaneously</a:t>
            </a:r>
          </a:p>
          <a:p>
            <a:pPr marL="182875" marR="0" lvl="0" indent="-182875"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Helvetica"/>
                <a:cs typeface="Arial" pitchFamily="34" charset="0"/>
              </a:rPr>
              <a:t>5 </a:t>
            </a:r>
            <a:r>
              <a:rPr kumimoji="0" lang="en-US" sz="1700" b="0" i="0" u="none" strike="noStrike" kern="1200" cap="none" spc="0" normalizeH="0" baseline="0" noProof="0" dirty="0" err="1">
                <a:ln>
                  <a:noFill/>
                </a:ln>
                <a:solidFill>
                  <a:srgbClr val="000000"/>
                </a:solidFill>
                <a:effectLst/>
                <a:uLnTx/>
                <a:uFillTx/>
                <a:latin typeface="Helvetica"/>
                <a:cs typeface="Arial" pitchFamily="34" charset="0"/>
              </a:rPr>
              <a:t>yr</a:t>
            </a:r>
            <a:r>
              <a:rPr kumimoji="0" lang="en-US" sz="1700" b="0" i="0" u="none" strike="noStrike" kern="1200" cap="none" spc="0" normalizeH="0" baseline="0" noProof="0" dirty="0">
                <a:ln>
                  <a:noFill/>
                </a:ln>
                <a:solidFill>
                  <a:srgbClr val="000000"/>
                </a:solidFill>
                <a:effectLst/>
                <a:uLnTx/>
                <a:uFillTx/>
                <a:latin typeface="Helvetica"/>
                <a:cs typeface="Arial" pitchFamily="34" charset="0"/>
              </a:rPr>
              <a:t> total duration, 2014 – 2020</a:t>
            </a:r>
            <a:r>
              <a:rPr kumimoji="0" lang="en-US" sz="1700" b="0" i="0" u="none" strike="noStrike" kern="1200" cap="none" spc="0" normalizeH="0" noProof="0" dirty="0">
                <a:ln>
                  <a:noFill/>
                </a:ln>
                <a:solidFill>
                  <a:srgbClr val="000000"/>
                </a:solidFill>
                <a:effectLst/>
                <a:uLnTx/>
                <a:uFillTx/>
                <a:latin typeface="Helvetica"/>
                <a:cs typeface="Arial" pitchFamily="34" charset="0"/>
              </a:rPr>
              <a:t> (no-cost extension)</a:t>
            </a:r>
            <a:endParaRPr kumimoji="0" lang="en-US" sz="1700" b="0" i="0" u="none" strike="noStrike" kern="1200" cap="none" spc="0" normalizeH="0" baseline="0" noProof="0" dirty="0">
              <a:ln>
                <a:noFill/>
              </a:ln>
              <a:solidFill>
                <a:srgbClr val="000000"/>
              </a:solidFill>
              <a:effectLst/>
              <a:uLnTx/>
              <a:uFillTx/>
              <a:latin typeface="Helvetica"/>
              <a:cs typeface="Arial" pitchFamily="34" charset="0"/>
            </a:endParaRPr>
          </a:p>
          <a:p>
            <a:pPr marL="182875" marR="0" lvl="0" indent="-182875"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Helvetica"/>
                <a:cs typeface="Arial" pitchFamily="34" charset="0"/>
              </a:rPr>
              <a:t>Includes LES, WRF-</a:t>
            </a:r>
            <a:r>
              <a:rPr kumimoji="0" lang="en-US" sz="1700" b="0" i="0" u="none" strike="noStrike" kern="1200" cap="none" spc="0" normalizeH="0" baseline="0" noProof="0" dirty="0" err="1">
                <a:ln>
                  <a:noFill/>
                </a:ln>
                <a:solidFill>
                  <a:srgbClr val="000000"/>
                </a:solidFill>
                <a:effectLst/>
                <a:uLnTx/>
                <a:uFillTx/>
                <a:latin typeface="Helvetica"/>
                <a:cs typeface="Arial" pitchFamily="34" charset="0"/>
              </a:rPr>
              <a:t>Chem</a:t>
            </a:r>
            <a:r>
              <a:rPr kumimoji="0" lang="en-US" sz="1700" b="0" i="0" u="none" strike="noStrike" kern="1200" cap="none" spc="0" normalizeH="0" baseline="0" noProof="0" dirty="0">
                <a:ln>
                  <a:noFill/>
                </a:ln>
                <a:solidFill>
                  <a:srgbClr val="000000"/>
                </a:solidFill>
                <a:effectLst/>
                <a:uLnTx/>
                <a:uFillTx/>
                <a:latin typeface="Helvetica"/>
                <a:cs typeface="Arial" pitchFamily="34" charset="0"/>
              </a:rPr>
              <a:t>, and GEOS-5 modeling</a:t>
            </a:r>
          </a:p>
          <a:p>
            <a:pPr marL="182875" lvl="0" indent="-182875">
              <a:spcAft>
                <a:spcPts val="6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Helvetica"/>
                <a:cs typeface="Arial" pitchFamily="34" charset="0"/>
              </a:rPr>
              <a:t>50% routine </a:t>
            </a:r>
            <a:r>
              <a:rPr lang="en-US" sz="1700" dirty="0">
                <a:solidFill>
                  <a:srgbClr val="000000"/>
                </a:solidFill>
                <a:latin typeface="Helvetica"/>
                <a:cs typeface="Arial" pitchFamily="34" charset="0"/>
              </a:rPr>
              <a:t>flights to facilitate model-</a:t>
            </a:r>
            <a:r>
              <a:rPr lang="en-US" sz="1700" dirty="0" err="1">
                <a:solidFill>
                  <a:srgbClr val="000000"/>
                </a:solidFill>
                <a:latin typeface="Helvetica"/>
                <a:cs typeface="Arial" pitchFamily="34" charset="0"/>
              </a:rPr>
              <a:t>obs</a:t>
            </a:r>
            <a:r>
              <a:rPr lang="en-US" sz="1700" dirty="0">
                <a:solidFill>
                  <a:srgbClr val="000000"/>
                </a:solidFill>
                <a:latin typeface="Helvetica"/>
                <a:cs typeface="Arial" pitchFamily="34" charset="0"/>
              </a:rPr>
              <a:t> comparisons (for regional &amp; global models)</a:t>
            </a:r>
            <a:endParaRPr kumimoji="0" lang="en-US" sz="1700" b="0" i="0" u="none" strike="noStrike" kern="1200" cap="none" spc="0" normalizeH="0" baseline="0" noProof="0" dirty="0">
              <a:ln>
                <a:noFill/>
              </a:ln>
              <a:solidFill>
                <a:srgbClr val="000000"/>
              </a:solidFill>
              <a:effectLst/>
              <a:uLnTx/>
              <a:uFillTx/>
              <a:latin typeface="Helvetica"/>
              <a:cs typeface="Arial" pitchFamily="34" charset="0"/>
            </a:endParaRPr>
          </a:p>
        </p:txBody>
      </p:sp>
      <p:pic>
        <p:nvPicPr>
          <p:cNvPr id="11" name="Picture 10" descr="EC99-45225-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117185" y="2234464"/>
            <a:ext cx="1821527" cy="1049425"/>
          </a:xfrm>
          <a:prstGeom prst="rect">
            <a:avLst/>
          </a:prstGeom>
          <a:noFill/>
          <a:ln w="28575">
            <a:solidFill>
              <a:srgbClr val="66FF33"/>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5" descr="p3b_fot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12282" y="725839"/>
            <a:ext cx="1826430" cy="97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0112282" y="1675060"/>
            <a:ext cx="18984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mn-cs"/>
              </a:rPr>
              <a:t>P-3: Profiling aircraft 2016, 2017 &amp; 2018</a:t>
            </a:r>
            <a:endParaRPr kumimoji="0" lang="en-US" sz="1400" b="0" i="0" u="none" strike="noStrike" kern="1200" cap="none" spc="0" normalizeH="0" baseline="0" noProof="0" dirty="0">
              <a:ln>
                <a:noFill/>
              </a:ln>
              <a:solidFill>
                <a:srgbClr val="FF9933"/>
              </a:solidFill>
              <a:effectLst/>
              <a:uLnTx/>
              <a:uFillTx/>
              <a:latin typeface="Helvetica"/>
              <a:ea typeface="+mn-ea"/>
              <a:cs typeface="+mn-cs"/>
            </a:endParaRPr>
          </a:p>
        </p:txBody>
      </p:sp>
      <p:sp>
        <p:nvSpPr>
          <p:cNvPr id="14" name="TextBox 13"/>
          <p:cNvSpPr txBox="1"/>
          <p:nvPr/>
        </p:nvSpPr>
        <p:spPr>
          <a:xfrm>
            <a:off x="10117185" y="3377617"/>
            <a:ext cx="18215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mn-cs"/>
              </a:rPr>
              <a:t>ER-2: High-flying 2016 only</a:t>
            </a:r>
            <a:endParaRPr kumimoji="0" lang="en-US" sz="1400" b="0" i="0" u="none" strike="noStrike" kern="1200" cap="none" spc="0" normalizeH="0" baseline="0" noProof="0" dirty="0">
              <a:ln>
                <a:noFill/>
              </a:ln>
              <a:solidFill>
                <a:srgbClr val="FF9933"/>
              </a:solidFill>
              <a:effectLst/>
              <a:uLnTx/>
              <a:uFillTx/>
              <a:latin typeface="Helvetica"/>
              <a:ea typeface="+mn-ea"/>
              <a:cs typeface="+mn-cs"/>
            </a:endParaRPr>
          </a:p>
        </p:txBody>
      </p:sp>
      <p:sp>
        <p:nvSpPr>
          <p:cNvPr id="15" name="TextBox 14">
            <a:extLst>
              <a:ext uri="{FF2B5EF4-FFF2-40B4-BE49-F238E27FC236}">
                <a16:creationId xmlns:a16="http://schemas.microsoft.com/office/drawing/2014/main" id="{8E988B96-45B5-4A23-AF38-FB593B4A2735}"/>
              </a:ext>
            </a:extLst>
          </p:cNvPr>
          <p:cNvSpPr txBox="1"/>
          <p:nvPr/>
        </p:nvSpPr>
        <p:spPr>
          <a:xfrm>
            <a:off x="313334" y="112686"/>
            <a:ext cx="10225126"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4472C4"/>
                </a:solidFill>
                <a:effectLst/>
                <a:uLnTx/>
                <a:uFillTx/>
                <a:latin typeface="Helvetica"/>
                <a:ea typeface="+mn-ea"/>
                <a:cs typeface="+mn-cs"/>
              </a:rPr>
              <a:t>Aerosol-radiation-cloud interactions over the SE Atlantic</a:t>
            </a:r>
            <a:r>
              <a:rPr kumimoji="0" lang="en-US" sz="2800" b="1" i="0" u="none" strike="noStrike" kern="0" cap="none" spc="0" normalizeH="0" baseline="0" noProof="0" dirty="0">
                <a:ln>
                  <a:noFill/>
                </a:ln>
                <a:solidFill>
                  <a:srgbClr val="4472C4"/>
                </a:solidFill>
                <a:effectLst/>
                <a:uLnTx/>
                <a:uFillTx/>
                <a:latin typeface="Helvetica"/>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4472C4"/>
                </a:solidFill>
                <a:effectLst/>
                <a:uLnTx/>
                <a:uFillTx/>
                <a:latin typeface="Helvetica"/>
                <a:ea typeface="+mn-ea"/>
                <a:cs typeface="Arial" pitchFamily="34" charset="0"/>
              </a:rPr>
              <a:t>ORACLES Implementation</a:t>
            </a:r>
          </a:p>
        </p:txBody>
      </p:sp>
      <p:graphicFrame>
        <p:nvGraphicFramePr>
          <p:cNvPr id="10" name="Table 9">
            <a:extLst>
              <a:ext uri="{FF2B5EF4-FFF2-40B4-BE49-F238E27FC236}">
                <a16:creationId xmlns:a16="http://schemas.microsoft.com/office/drawing/2014/main" id="{1EBC32AF-542D-43D5-842C-95C3C8085CBF}"/>
              </a:ext>
            </a:extLst>
          </p:cNvPr>
          <p:cNvGraphicFramePr>
            <a:graphicFrameLocks noGrp="1"/>
          </p:cNvGraphicFramePr>
          <p:nvPr/>
        </p:nvGraphicFramePr>
        <p:xfrm>
          <a:off x="5905262" y="3954457"/>
          <a:ext cx="6081175" cy="2834640"/>
        </p:xfrm>
        <a:graphic>
          <a:graphicData uri="http://schemas.openxmlformats.org/drawingml/2006/table">
            <a:tbl>
              <a:tblPr firstRow="1" firstCol="1" bandRow="1"/>
              <a:tblGrid>
                <a:gridCol w="6081175">
                  <a:extLst>
                    <a:ext uri="{9D8B030D-6E8A-4147-A177-3AD203B41FA5}">
                      <a16:colId xmlns:a16="http://schemas.microsoft.com/office/drawing/2014/main" val="20000"/>
                    </a:ext>
                  </a:extLst>
                </a:gridCol>
              </a:tblGrid>
              <a:tr h="263536">
                <a:tc>
                  <a:txBody>
                    <a:bodyPr/>
                    <a:lstStyle>
                      <a:defPPr>
                        <a:defRPr lang="en-US"/>
                      </a:defPPr>
                      <a:lvl1pPr marL="0" algn="l" defTabSz="457200" rtl="0" eaLnBrk="1" latinLnBrk="0" hangingPunct="1">
                        <a:defRPr sz="1800" kern="1200">
                          <a:solidFill>
                            <a:schemeClr val="tx1"/>
                          </a:solidFill>
                          <a:latin typeface="Times"/>
                        </a:defRPr>
                      </a:lvl1pPr>
                      <a:lvl2pPr marL="457200" algn="l" defTabSz="457200" rtl="0" eaLnBrk="1" latinLnBrk="0" hangingPunct="1">
                        <a:defRPr sz="1800" kern="1200">
                          <a:solidFill>
                            <a:schemeClr val="tx1"/>
                          </a:solidFill>
                          <a:latin typeface="Times"/>
                        </a:defRPr>
                      </a:lvl2pPr>
                      <a:lvl3pPr marL="914400" algn="l" defTabSz="457200" rtl="0" eaLnBrk="1" latinLnBrk="0" hangingPunct="1">
                        <a:defRPr sz="1800" kern="1200">
                          <a:solidFill>
                            <a:schemeClr val="tx1"/>
                          </a:solidFill>
                          <a:latin typeface="Times"/>
                        </a:defRPr>
                      </a:lvl3pPr>
                      <a:lvl4pPr marL="1371600" algn="l" defTabSz="457200" rtl="0" eaLnBrk="1" latinLnBrk="0" hangingPunct="1">
                        <a:defRPr sz="1800" kern="1200">
                          <a:solidFill>
                            <a:schemeClr val="tx1"/>
                          </a:solidFill>
                          <a:latin typeface="Times"/>
                        </a:defRPr>
                      </a:lvl4pPr>
                      <a:lvl5pPr marL="1828800" algn="l" defTabSz="457200" rtl="0" eaLnBrk="1" latinLnBrk="0" hangingPunct="1">
                        <a:defRPr sz="1800" kern="1200">
                          <a:solidFill>
                            <a:schemeClr val="tx1"/>
                          </a:solidFill>
                          <a:latin typeface="Times"/>
                        </a:defRPr>
                      </a:lvl5pPr>
                      <a:lvl6pPr marL="2286000" algn="l" defTabSz="457200" rtl="0" eaLnBrk="1" latinLnBrk="0" hangingPunct="1">
                        <a:defRPr sz="1800" kern="1200">
                          <a:solidFill>
                            <a:schemeClr val="tx1"/>
                          </a:solidFill>
                          <a:latin typeface="Times"/>
                        </a:defRPr>
                      </a:lvl6pPr>
                      <a:lvl7pPr marL="2743200" algn="l" defTabSz="457200" rtl="0" eaLnBrk="1" latinLnBrk="0" hangingPunct="1">
                        <a:defRPr sz="1800" kern="1200">
                          <a:solidFill>
                            <a:schemeClr val="tx1"/>
                          </a:solidFill>
                          <a:latin typeface="Times"/>
                        </a:defRPr>
                      </a:lvl7pPr>
                      <a:lvl8pPr marL="3200400" algn="l" defTabSz="457200" rtl="0" eaLnBrk="1" latinLnBrk="0" hangingPunct="1">
                        <a:defRPr sz="1800" kern="1200">
                          <a:solidFill>
                            <a:schemeClr val="tx1"/>
                          </a:solidFill>
                          <a:latin typeface="Times"/>
                        </a:defRPr>
                      </a:lvl8pPr>
                      <a:lvl9pPr marL="3657600" algn="l" defTabSz="457200" rtl="0" eaLnBrk="1" latinLnBrk="0" hangingPunct="1">
                        <a:defRPr sz="1800" kern="1200">
                          <a:solidFill>
                            <a:schemeClr val="tx1"/>
                          </a:solidFill>
                          <a:latin typeface="Times"/>
                        </a:defRPr>
                      </a:lvl9pPr>
                    </a:lstStyle>
                    <a:p>
                      <a:pPr marL="0" marR="0" algn="l">
                        <a:lnSpc>
                          <a:spcPct val="100000"/>
                        </a:lnSpc>
                        <a:spcBef>
                          <a:spcPts val="300"/>
                        </a:spcBef>
                        <a:spcAft>
                          <a:spcPts val="600"/>
                        </a:spcAft>
                      </a:pPr>
                      <a:r>
                        <a:rPr lang="en-US" sz="1800" b="1" kern="1200" spc="-10" dirty="0">
                          <a:solidFill>
                            <a:schemeClr val="tx1"/>
                          </a:solidFill>
                          <a:effectLst/>
                          <a:latin typeface="+mn-lt"/>
                          <a:ea typeface="GaramondPremrPro"/>
                          <a:cs typeface="GaramondPremrPro"/>
                        </a:rPr>
                        <a:t>Science Questions</a:t>
                      </a:r>
                    </a:p>
                  </a:txBody>
                  <a:tcPr marL="36667" marR="36667" marT="9144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554919">
                <a:tc>
                  <a:txBody>
                    <a:bodyPr/>
                    <a:lstStyle>
                      <a:defPPr>
                        <a:defRPr lang="en-US"/>
                      </a:defPPr>
                      <a:lvl1pPr marL="0" algn="l" defTabSz="457200" rtl="0" eaLnBrk="1" latinLnBrk="0" hangingPunct="1">
                        <a:defRPr sz="1800" kern="1200">
                          <a:solidFill>
                            <a:schemeClr val="tx1"/>
                          </a:solidFill>
                          <a:latin typeface="Times"/>
                        </a:defRPr>
                      </a:lvl1pPr>
                      <a:lvl2pPr marL="457200" algn="l" defTabSz="457200" rtl="0" eaLnBrk="1" latinLnBrk="0" hangingPunct="1">
                        <a:defRPr sz="1800" kern="1200">
                          <a:solidFill>
                            <a:schemeClr val="tx1"/>
                          </a:solidFill>
                          <a:latin typeface="Times"/>
                        </a:defRPr>
                      </a:lvl2pPr>
                      <a:lvl3pPr marL="914400" algn="l" defTabSz="457200" rtl="0" eaLnBrk="1" latinLnBrk="0" hangingPunct="1">
                        <a:defRPr sz="1800" kern="1200">
                          <a:solidFill>
                            <a:schemeClr val="tx1"/>
                          </a:solidFill>
                          <a:latin typeface="Times"/>
                        </a:defRPr>
                      </a:lvl3pPr>
                      <a:lvl4pPr marL="1371600" algn="l" defTabSz="457200" rtl="0" eaLnBrk="1" latinLnBrk="0" hangingPunct="1">
                        <a:defRPr sz="1800" kern="1200">
                          <a:solidFill>
                            <a:schemeClr val="tx1"/>
                          </a:solidFill>
                          <a:latin typeface="Times"/>
                        </a:defRPr>
                      </a:lvl4pPr>
                      <a:lvl5pPr marL="1828800" algn="l" defTabSz="457200" rtl="0" eaLnBrk="1" latinLnBrk="0" hangingPunct="1">
                        <a:defRPr sz="1800" kern="1200">
                          <a:solidFill>
                            <a:schemeClr val="tx1"/>
                          </a:solidFill>
                          <a:latin typeface="Times"/>
                        </a:defRPr>
                      </a:lvl5pPr>
                      <a:lvl6pPr marL="2286000" algn="l" defTabSz="457200" rtl="0" eaLnBrk="1" latinLnBrk="0" hangingPunct="1">
                        <a:defRPr sz="1800" kern="1200">
                          <a:solidFill>
                            <a:schemeClr val="tx1"/>
                          </a:solidFill>
                          <a:latin typeface="Times"/>
                        </a:defRPr>
                      </a:lvl6pPr>
                      <a:lvl7pPr marL="2743200" algn="l" defTabSz="457200" rtl="0" eaLnBrk="1" latinLnBrk="0" hangingPunct="1">
                        <a:defRPr sz="1800" kern="1200">
                          <a:solidFill>
                            <a:schemeClr val="tx1"/>
                          </a:solidFill>
                          <a:latin typeface="Times"/>
                        </a:defRPr>
                      </a:lvl7pPr>
                      <a:lvl8pPr marL="3200400" algn="l" defTabSz="457200" rtl="0" eaLnBrk="1" latinLnBrk="0" hangingPunct="1">
                        <a:defRPr sz="1800" kern="1200">
                          <a:solidFill>
                            <a:schemeClr val="tx1"/>
                          </a:solidFill>
                          <a:latin typeface="Times"/>
                        </a:defRPr>
                      </a:lvl8pPr>
                      <a:lvl9pPr marL="3657600" algn="l" defTabSz="457200" rtl="0" eaLnBrk="1" latinLnBrk="0" hangingPunct="1">
                        <a:defRPr sz="1800" kern="1200">
                          <a:solidFill>
                            <a:schemeClr val="tx1"/>
                          </a:solidFill>
                          <a:latin typeface="Times"/>
                        </a:defRPr>
                      </a:lvl9pPr>
                    </a:lstStyle>
                    <a:p>
                      <a:pPr marL="0" marR="0" algn="l">
                        <a:lnSpc>
                          <a:spcPct val="100000"/>
                        </a:lnSpc>
                        <a:spcBef>
                          <a:spcPts val="300"/>
                        </a:spcBef>
                        <a:spcAft>
                          <a:spcPts val="700"/>
                        </a:spcAft>
                      </a:pPr>
                      <a:r>
                        <a:rPr lang="en-US" sz="1800" i="0" kern="1200" spc="-10" dirty="0">
                          <a:solidFill>
                            <a:srgbClr val="FF0000"/>
                          </a:solidFill>
                          <a:effectLst/>
                          <a:latin typeface="+mn-lt"/>
                          <a:ea typeface="GaramondPremrPro"/>
                          <a:cs typeface="GaramondPremrPro"/>
                        </a:rPr>
                        <a:t>Q1: </a:t>
                      </a:r>
                      <a:r>
                        <a:rPr lang="en-US" sz="1800" i="0" dirty="0">
                          <a:solidFill>
                            <a:srgbClr val="FF0000"/>
                          </a:solidFill>
                          <a:effectLst/>
                          <a:latin typeface="+mn-lt"/>
                          <a:ea typeface="Calibri"/>
                        </a:rPr>
                        <a:t>What is the direct radiative effect of the African biomass burning (BB) aerosol layer in clear and cloudy sky conditions over the SE Atlantic?</a:t>
                      </a:r>
                      <a:endParaRPr lang="en-US" sz="1800" i="0" kern="1200" spc="-10" dirty="0">
                        <a:solidFill>
                          <a:srgbClr val="FF0000"/>
                        </a:solidFill>
                        <a:effectLst/>
                        <a:latin typeface="+mn-lt"/>
                        <a:ea typeface="GaramondPremrPro"/>
                        <a:cs typeface="GaramondPremrPro"/>
                      </a:endParaRPr>
                    </a:p>
                  </a:txBody>
                  <a:tcPr marL="36667" marR="36667" marT="91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805221">
                <a:tc>
                  <a:txBody>
                    <a:bodyPr/>
                    <a:lstStyle/>
                    <a:p>
                      <a:pPr marL="0" marR="0" algn="l">
                        <a:lnSpc>
                          <a:spcPct val="100000"/>
                        </a:lnSpc>
                        <a:spcBef>
                          <a:spcPts val="300"/>
                        </a:spcBef>
                        <a:spcAft>
                          <a:spcPts val="700"/>
                        </a:spcAft>
                      </a:pPr>
                      <a:r>
                        <a:rPr lang="en-US" sz="1800" kern="1200" spc="-10" dirty="0">
                          <a:solidFill>
                            <a:srgbClr val="7030A0"/>
                          </a:solidFill>
                          <a:effectLst/>
                          <a:latin typeface="+mn-lt"/>
                          <a:ea typeface="GaramondPremrPro"/>
                          <a:cs typeface="Times New Roman" pitchFamily="18" charset="0"/>
                        </a:rPr>
                        <a:t>Q2: </a:t>
                      </a:r>
                      <a:r>
                        <a:rPr lang="en-US" sz="1800" kern="1200" dirty="0">
                          <a:solidFill>
                            <a:srgbClr val="7030A0"/>
                          </a:solidFill>
                          <a:effectLst/>
                          <a:latin typeface="+mn-lt"/>
                          <a:ea typeface="+mn-ea"/>
                          <a:cs typeface="Times New Roman" pitchFamily="18" charset="0"/>
                        </a:rPr>
                        <a:t>How does absorption of solar radiation by African biomass burning (BB) aerosol change atmospheric stability, circulation, and ultimately cloud properties?</a:t>
                      </a:r>
                      <a:endParaRPr lang="en-US" sz="1800" kern="1200" spc="-10" dirty="0">
                        <a:solidFill>
                          <a:srgbClr val="7030A0"/>
                        </a:solidFill>
                        <a:effectLst/>
                        <a:latin typeface="+mn-lt"/>
                        <a:ea typeface="GaramondPremrPro"/>
                        <a:cs typeface="Times New Roman" pitchFamily="18" charset="0"/>
                      </a:endParaRPr>
                    </a:p>
                  </a:txBody>
                  <a:tcPr marL="36667" marR="36667" marT="91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579358">
                <a:tc>
                  <a:txBody>
                    <a:bodyPr/>
                    <a:lstStyle/>
                    <a:p>
                      <a:pPr marL="0" marR="0" algn="l">
                        <a:lnSpc>
                          <a:spcPct val="100000"/>
                        </a:lnSpc>
                        <a:spcBef>
                          <a:spcPts val="300"/>
                        </a:spcBef>
                        <a:spcAft>
                          <a:spcPts val="700"/>
                        </a:spcAft>
                      </a:pPr>
                      <a:r>
                        <a:rPr lang="en-US" sz="1800" kern="1200" spc="-10" dirty="0">
                          <a:solidFill>
                            <a:srgbClr val="00B050"/>
                          </a:solidFill>
                          <a:effectLst/>
                          <a:latin typeface="+mn-lt"/>
                          <a:ea typeface="GaramondPremrPro"/>
                          <a:cs typeface="Times New Roman" pitchFamily="18" charset="0"/>
                        </a:rPr>
                        <a:t>Q3: How do BB aerosols affect cloud droplet size distributions, precipitation and the persistence of clouds over the SE Atlantic?</a:t>
                      </a:r>
                    </a:p>
                  </a:txBody>
                  <a:tcPr marL="36667" marR="36667" marT="91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pic>
        <p:nvPicPr>
          <p:cNvPr id="3" name="Picture 2"/>
          <p:cNvPicPr>
            <a:picLocks noChangeAspect="1"/>
          </p:cNvPicPr>
          <p:nvPr/>
        </p:nvPicPr>
        <p:blipFill>
          <a:blip r:embed="rId4"/>
          <a:stretch>
            <a:fillRect/>
          </a:stretch>
        </p:blipFill>
        <p:spPr>
          <a:xfrm>
            <a:off x="5905262" y="710776"/>
            <a:ext cx="3843037" cy="3125107"/>
          </a:xfrm>
          <a:prstGeom prst="rect">
            <a:avLst/>
          </a:prstGeom>
        </p:spPr>
      </p:pic>
    </p:spTree>
    <p:extLst>
      <p:ext uri="{BB962C8B-B14F-4D97-AF65-F5344CB8AC3E}">
        <p14:creationId xmlns:p14="http://schemas.microsoft.com/office/powerpoint/2010/main" val="32753772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723216" y="2109527"/>
            <a:ext cx="2485552" cy="1487587"/>
          </a:xfrm>
          <a:prstGeom prst="rect">
            <a:avLst/>
          </a:prstGeom>
          <a:solidFill>
            <a:schemeClr val="bg1">
              <a:alpha val="5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NASA ER-2</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High-altitude (18km)</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Remote sensing</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Large spatial coverage</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2016 only</a:t>
            </a:r>
          </a:p>
        </p:txBody>
      </p:sp>
      <p:pic>
        <p:nvPicPr>
          <p:cNvPr id="5" name="Picture 4" descr="EC99-45225-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4303" y="986526"/>
            <a:ext cx="1852860" cy="1179860"/>
          </a:xfrm>
          <a:prstGeom prst="rect">
            <a:avLst/>
          </a:prstGeom>
          <a:noFill/>
          <a:ln w="38100">
            <a:solidFill>
              <a:srgbClr val="66FF33"/>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54813" y="4728620"/>
            <a:ext cx="2690673" cy="1231106"/>
          </a:xfrm>
          <a:prstGeom prst="rect">
            <a:avLst/>
          </a:prstGeom>
          <a:solidFill>
            <a:schemeClr val="bg1">
              <a:alpha val="5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NASA P-3</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Profiles (0-8km)</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In-situ + remote sensing</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2016, 2017 &amp; 2018</a:t>
            </a:r>
          </a:p>
        </p:txBody>
      </p:sp>
      <p:sp>
        <p:nvSpPr>
          <p:cNvPr id="11" name="TextBox 10"/>
          <p:cNvSpPr txBox="1"/>
          <p:nvPr/>
        </p:nvSpPr>
        <p:spPr>
          <a:xfrm>
            <a:off x="8712699" y="5999315"/>
            <a:ext cx="2496069" cy="830997"/>
          </a:xfrm>
          <a:prstGeom prst="rect">
            <a:avLst/>
          </a:prstGeom>
          <a:solidFill>
            <a:schemeClr val="bg1">
              <a:alpha val="5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	Coordinated flight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segments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2567" t="4477" r="13718" b="7463"/>
          <a:stretch/>
        </p:blipFill>
        <p:spPr>
          <a:xfrm>
            <a:off x="1280161" y="1053546"/>
            <a:ext cx="6583679" cy="5394960"/>
          </a:xfrm>
          <a:prstGeom prst="rect">
            <a:avLst/>
          </a:prstGeom>
        </p:spPr>
      </p:pic>
      <p:sp>
        <p:nvSpPr>
          <p:cNvPr id="13" name="TextBox 12">
            <a:extLst>
              <a:ext uri="{FF2B5EF4-FFF2-40B4-BE49-F238E27FC236}">
                <a16:creationId xmlns:a16="http://schemas.microsoft.com/office/drawing/2014/main" id="{C0EF4550-AA27-4776-9141-EE439644066F}"/>
              </a:ext>
            </a:extLst>
          </p:cNvPr>
          <p:cNvSpPr txBox="1"/>
          <p:nvPr/>
        </p:nvSpPr>
        <p:spPr>
          <a:xfrm>
            <a:off x="1280161" y="5709842"/>
            <a:ext cx="3602557"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Image: August Climatology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MODIS low cloud fraction contours (open blue)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MODIS aerosol optical depth (filled orange)</a:t>
            </a:r>
          </a:p>
        </p:txBody>
      </p:sp>
      <p:sp>
        <p:nvSpPr>
          <p:cNvPr id="12" name="TextBox 11"/>
          <p:cNvSpPr txBox="1"/>
          <p:nvPr/>
        </p:nvSpPr>
        <p:spPr>
          <a:xfrm>
            <a:off x="1377715" y="22098"/>
            <a:ext cx="957454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Helvetica"/>
                <a:ea typeface="+mn-ea"/>
                <a:cs typeface="+mn-cs"/>
              </a:rPr>
              <a:t>ORACLES 2016</a:t>
            </a:r>
            <a:r>
              <a:rPr kumimoji="0" lang="en-US" sz="2800" b="1" i="0" u="none" strike="noStrike" kern="1200" cap="none" spc="0" normalizeH="0" baseline="0" noProof="0" dirty="0">
                <a:ln>
                  <a:noFill/>
                </a:ln>
                <a:solidFill>
                  <a:srgbClr val="000000"/>
                </a:solidFill>
                <a:effectLst/>
                <a:uLnTx/>
                <a:uFillTx/>
                <a:latin typeface="Helvetica"/>
                <a:ea typeface="+mn-ea"/>
                <a:cs typeface="+mn-cs"/>
              </a:rPr>
              <a:t>: </a:t>
            </a:r>
            <a:r>
              <a:rPr kumimoji="0" lang="en-US" sz="2800" b="1" i="0" u="none" strike="noStrike" kern="1200" cap="none" spc="0" normalizeH="0" baseline="0" noProof="0" dirty="0">
                <a:ln>
                  <a:noFill/>
                </a:ln>
                <a:solidFill>
                  <a:srgbClr val="6699FF"/>
                </a:solidFill>
                <a:effectLst/>
                <a:uLnTx/>
                <a:uFillTx/>
                <a:latin typeface="Helvetica"/>
                <a:ea typeface="+mn-ea"/>
                <a:cs typeface="+mn-cs"/>
              </a:rPr>
              <a:t>NASA P-3 </a:t>
            </a:r>
            <a:r>
              <a:rPr kumimoji="0" lang="en-US" sz="2800" b="1" i="0" u="none" strike="noStrike" kern="1200" cap="none" spc="0" normalizeH="0" baseline="0" noProof="0" dirty="0">
                <a:ln>
                  <a:noFill/>
                </a:ln>
                <a:solidFill>
                  <a:srgbClr val="000000"/>
                </a:solidFill>
                <a:effectLst/>
                <a:uLnTx/>
                <a:uFillTx/>
                <a:latin typeface="Helvetica"/>
                <a:ea typeface="+mn-ea"/>
                <a:cs typeface="+mn-cs"/>
              </a:rPr>
              <a:t>&amp;</a:t>
            </a:r>
            <a:r>
              <a:rPr kumimoji="0" lang="en-US" sz="2800" b="1" i="0" u="none" strike="noStrike" kern="1200" cap="none" spc="0" normalizeH="0" baseline="0" noProof="0" dirty="0">
                <a:ln>
                  <a:noFill/>
                </a:ln>
                <a:solidFill>
                  <a:srgbClr val="4472C4"/>
                </a:solidFill>
                <a:effectLst/>
                <a:uLnTx/>
                <a:uFillTx/>
                <a:latin typeface="Helvetica"/>
                <a:ea typeface="+mn-ea"/>
                <a:cs typeface="+mn-cs"/>
              </a:rPr>
              <a:t> </a:t>
            </a:r>
            <a:r>
              <a:rPr kumimoji="0" lang="en-US" sz="2800" b="1" i="0" u="none" strike="noStrike" kern="1200" cap="none" spc="0" normalizeH="0" baseline="0" noProof="0" dirty="0">
                <a:ln>
                  <a:noFill/>
                </a:ln>
                <a:solidFill>
                  <a:srgbClr val="66FF33"/>
                </a:solidFill>
                <a:effectLst/>
                <a:uLnTx/>
                <a:uFillTx/>
                <a:latin typeface="Helvetica"/>
                <a:ea typeface="+mn-ea"/>
                <a:cs typeface="+mn-cs"/>
              </a:rPr>
              <a:t>ER-2</a:t>
            </a:r>
            <a:r>
              <a:rPr kumimoji="0" lang="en-US" sz="2800" b="1" i="0" u="none" strike="noStrike" kern="1200" cap="none" spc="0" normalizeH="0" baseline="0" noProof="0" dirty="0">
                <a:ln>
                  <a:noFill/>
                </a:ln>
                <a:solidFill>
                  <a:srgbClr val="4472C4"/>
                </a:solidFill>
                <a:effectLst/>
                <a:uLnTx/>
                <a:uFillTx/>
                <a:latin typeface="Helvetica"/>
                <a:ea typeface="+mn-ea"/>
                <a:cs typeface="+mn-cs"/>
              </a:rPr>
              <a:t> </a:t>
            </a:r>
            <a:r>
              <a:rPr kumimoji="0" lang="en-US" sz="2800" b="1" i="0" u="none" strike="noStrike" kern="1200" cap="none" spc="0" normalizeH="0" baseline="0" noProof="0" dirty="0">
                <a:ln>
                  <a:noFill/>
                </a:ln>
                <a:solidFill>
                  <a:srgbClr val="000000"/>
                </a:solidFill>
                <a:effectLst/>
                <a:uLnTx/>
                <a:uFillTx/>
                <a:latin typeface="Helvetica"/>
                <a:ea typeface="+mn-ea"/>
                <a:cs typeface="+mn-cs"/>
              </a:rPr>
              <a:t>flights from Namibia</a:t>
            </a:r>
          </a:p>
        </p:txBody>
      </p:sp>
      <p:pic>
        <p:nvPicPr>
          <p:cNvPr id="14" name="Picture 13" descr="p3b_fot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35342" y="3709961"/>
            <a:ext cx="1966754" cy="948114"/>
          </a:xfrm>
          <a:prstGeom prst="rect">
            <a:avLst/>
          </a:prstGeom>
          <a:noFill/>
          <a:ln w="3810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07499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723216" y="2109527"/>
            <a:ext cx="2485552" cy="1487587"/>
          </a:xfrm>
          <a:prstGeom prst="rect">
            <a:avLst/>
          </a:prstGeom>
          <a:solidFill>
            <a:schemeClr val="bg1">
              <a:alpha val="5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NASA ER-2</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High-altitude (18km)</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Remote sensing</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Large spatial coverage</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2016 only</a:t>
            </a:r>
          </a:p>
        </p:txBody>
      </p:sp>
      <p:pic>
        <p:nvPicPr>
          <p:cNvPr id="5" name="Picture 4" descr="EC99-45225-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4303" y="986526"/>
            <a:ext cx="1852860" cy="1179860"/>
          </a:xfrm>
          <a:prstGeom prst="rect">
            <a:avLst/>
          </a:prstGeom>
          <a:noFill/>
          <a:ln w="38100">
            <a:solidFill>
              <a:srgbClr val="66FF33"/>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54813" y="4728620"/>
            <a:ext cx="2690673" cy="1231106"/>
          </a:xfrm>
          <a:prstGeom prst="rect">
            <a:avLst/>
          </a:prstGeom>
          <a:solidFill>
            <a:schemeClr val="bg1">
              <a:alpha val="5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NASA P-3</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Profiles (0-8km)</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In-situ + remote sensing</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2016, 2017 &amp; 2018</a:t>
            </a:r>
          </a:p>
        </p:txBody>
      </p:sp>
      <p:sp>
        <p:nvSpPr>
          <p:cNvPr id="11" name="TextBox 10"/>
          <p:cNvSpPr txBox="1"/>
          <p:nvPr/>
        </p:nvSpPr>
        <p:spPr>
          <a:xfrm>
            <a:off x="8712699" y="5999315"/>
            <a:ext cx="2496069" cy="830997"/>
          </a:xfrm>
          <a:prstGeom prst="rect">
            <a:avLst/>
          </a:prstGeom>
          <a:solidFill>
            <a:schemeClr val="bg1">
              <a:alpha val="5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	Coordinated flight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segments</a:t>
            </a:r>
          </a:p>
        </p:txBody>
      </p:sp>
      <p:pic>
        <p:nvPicPr>
          <p:cNvPr id="6" name="Picture 5" descr="p3b_fot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35342" y="3709961"/>
            <a:ext cx="1966754" cy="948114"/>
          </a:xfrm>
          <a:prstGeom prst="rect">
            <a:avLst/>
          </a:prstGeom>
          <a:noFill/>
          <a:ln w="38100">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2565" t="4477" r="13718" b="7463"/>
          <a:stretch/>
        </p:blipFill>
        <p:spPr>
          <a:xfrm>
            <a:off x="1280160" y="1053546"/>
            <a:ext cx="6583680" cy="5394960"/>
          </a:xfrm>
          <a:prstGeom prst="rect">
            <a:avLst/>
          </a:prstGeom>
        </p:spPr>
      </p:pic>
      <p:sp>
        <p:nvSpPr>
          <p:cNvPr id="13" name="TextBox 12">
            <a:extLst>
              <a:ext uri="{FF2B5EF4-FFF2-40B4-BE49-F238E27FC236}">
                <a16:creationId xmlns:a16="http://schemas.microsoft.com/office/drawing/2014/main" id="{C0EF4550-AA27-4776-9141-EE439644066F}"/>
              </a:ext>
            </a:extLst>
          </p:cNvPr>
          <p:cNvSpPr txBox="1"/>
          <p:nvPr/>
        </p:nvSpPr>
        <p:spPr>
          <a:xfrm>
            <a:off x="1280161" y="5709842"/>
            <a:ext cx="3602557"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Image: August Climatology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MODIS low cloud fraction contours (open blue)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MODIS aerosol optical depth (filled orange)</a:t>
            </a:r>
          </a:p>
        </p:txBody>
      </p:sp>
      <p:sp>
        <p:nvSpPr>
          <p:cNvPr id="12" name="TextBox 11">
            <a:extLst>
              <a:ext uri="{FF2B5EF4-FFF2-40B4-BE49-F238E27FC236}">
                <a16:creationId xmlns:a16="http://schemas.microsoft.com/office/drawing/2014/main" id="{00BACE4D-E91B-4522-88F1-30940BE0C606}"/>
              </a:ext>
            </a:extLst>
          </p:cNvPr>
          <p:cNvSpPr txBox="1"/>
          <p:nvPr/>
        </p:nvSpPr>
        <p:spPr>
          <a:xfrm>
            <a:off x="772073" y="478911"/>
            <a:ext cx="109665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Helvetica"/>
                <a:ea typeface="+mn-ea"/>
                <a:cs typeface="+mn-cs"/>
              </a:rPr>
              <a:t>ORACLES 2017 &amp; 2018</a:t>
            </a:r>
            <a:r>
              <a:rPr kumimoji="0" lang="en-US" sz="2800" b="1" i="0" u="none" strike="noStrike" kern="1200" cap="none" spc="0" normalizeH="0" baseline="0" noProof="0" dirty="0">
                <a:ln>
                  <a:noFill/>
                </a:ln>
                <a:solidFill>
                  <a:srgbClr val="000000"/>
                </a:solidFill>
                <a:effectLst/>
                <a:uLnTx/>
                <a:uFillTx/>
                <a:latin typeface="Helvetica"/>
                <a:ea typeface="+mn-ea"/>
                <a:cs typeface="+mn-cs"/>
              </a:rPr>
              <a:t>: Flights out of São Tomé with</a:t>
            </a:r>
            <a:r>
              <a:rPr kumimoji="0" lang="en-US" sz="2800" b="1" i="0" u="none" strike="noStrike" kern="1200" cap="none" spc="0" normalizeH="0" baseline="0" noProof="0" dirty="0">
                <a:ln>
                  <a:noFill/>
                </a:ln>
                <a:solidFill>
                  <a:srgbClr val="4472C4"/>
                </a:solidFill>
                <a:effectLst/>
                <a:uLnTx/>
                <a:uFillTx/>
                <a:latin typeface="Helvetica"/>
                <a:ea typeface="+mn-ea"/>
                <a:cs typeface="+mn-cs"/>
              </a:rPr>
              <a:t> </a:t>
            </a:r>
            <a:r>
              <a:rPr kumimoji="0" lang="en-US" sz="2800" b="1" i="0" u="none" strike="noStrike" kern="1200" cap="none" spc="0" normalizeH="0" baseline="0" noProof="0" dirty="0">
                <a:ln>
                  <a:noFill/>
                </a:ln>
                <a:solidFill>
                  <a:srgbClr val="66FF33"/>
                </a:solidFill>
                <a:effectLst/>
                <a:uLnTx/>
                <a:uFillTx/>
                <a:latin typeface="Helvetica"/>
                <a:ea typeface="+mn-ea"/>
                <a:cs typeface="+mn-cs"/>
              </a:rPr>
              <a:t>NA</a:t>
            </a:r>
            <a:r>
              <a:rPr kumimoji="0" lang="en-US" sz="2800" b="1" i="0" u="none" strike="noStrike" kern="1200" cap="none" spc="0" normalizeH="0" baseline="0" noProof="0" dirty="0">
                <a:ln>
                  <a:noFill/>
                </a:ln>
                <a:solidFill>
                  <a:srgbClr val="FF00FF"/>
                </a:solidFill>
                <a:effectLst/>
                <a:uLnTx/>
                <a:uFillTx/>
                <a:latin typeface="Helvetica"/>
                <a:ea typeface="+mn-ea"/>
                <a:cs typeface="+mn-cs"/>
              </a:rPr>
              <a:t>SA</a:t>
            </a:r>
            <a:r>
              <a:rPr kumimoji="0" lang="en-US" sz="2800" b="1" i="0" u="none" strike="noStrike" kern="1200" cap="none" spc="0" normalizeH="0" baseline="0" noProof="0" dirty="0">
                <a:ln>
                  <a:noFill/>
                </a:ln>
                <a:solidFill>
                  <a:srgbClr val="4472C4"/>
                </a:solidFill>
                <a:effectLst/>
                <a:uLnTx/>
                <a:uFillTx/>
                <a:latin typeface="Helvetica"/>
                <a:ea typeface="+mn-ea"/>
                <a:cs typeface="+mn-cs"/>
              </a:rPr>
              <a:t> </a:t>
            </a:r>
            <a:r>
              <a:rPr kumimoji="0" lang="en-US" sz="2800" b="1" i="0" u="none" strike="noStrike" kern="1200" cap="none" spc="0" normalizeH="0" baseline="0" noProof="0" dirty="0">
                <a:ln>
                  <a:noFill/>
                </a:ln>
                <a:solidFill>
                  <a:srgbClr val="FFC000"/>
                </a:solidFill>
                <a:effectLst/>
                <a:uLnTx/>
                <a:uFillTx/>
                <a:latin typeface="Helvetica"/>
                <a:ea typeface="+mn-ea"/>
                <a:cs typeface="+mn-cs"/>
              </a:rPr>
              <a:t>P-3</a:t>
            </a:r>
          </a:p>
        </p:txBody>
      </p:sp>
      <p:sp>
        <p:nvSpPr>
          <p:cNvPr id="4" name="Rectangle 3"/>
          <p:cNvSpPr/>
          <p:nvPr/>
        </p:nvSpPr>
        <p:spPr bwMode="auto">
          <a:xfrm>
            <a:off x="9078475" y="3745106"/>
            <a:ext cx="1880489" cy="877824"/>
          </a:xfrm>
          <a:prstGeom prst="rect">
            <a:avLst/>
          </a:prstGeom>
          <a:noFill/>
          <a:ln w="38100"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charset="0"/>
              <a:ea typeface="+mn-ea"/>
              <a:cs typeface="+mn-cs"/>
            </a:endParaRPr>
          </a:p>
        </p:txBody>
      </p:sp>
      <p:sp>
        <p:nvSpPr>
          <p:cNvPr id="15" name="Rectangle 14"/>
          <p:cNvSpPr/>
          <p:nvPr/>
        </p:nvSpPr>
        <p:spPr bwMode="auto">
          <a:xfrm>
            <a:off x="8989403" y="3658238"/>
            <a:ext cx="2058632" cy="1051560"/>
          </a:xfrm>
          <a:prstGeom prst="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charset="0"/>
              <a:ea typeface="+mn-ea"/>
              <a:cs typeface="+mn-cs"/>
            </a:endParaRPr>
          </a:p>
        </p:txBody>
      </p:sp>
      <p:sp>
        <p:nvSpPr>
          <p:cNvPr id="16" name="TextBox 15"/>
          <p:cNvSpPr txBox="1"/>
          <p:nvPr/>
        </p:nvSpPr>
        <p:spPr>
          <a:xfrm>
            <a:off x="1377715" y="22098"/>
            <a:ext cx="957454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Helvetica"/>
                <a:ea typeface="+mn-ea"/>
                <a:cs typeface="+mn-cs"/>
              </a:rPr>
              <a:t>ORACLES 2016</a:t>
            </a:r>
            <a:r>
              <a:rPr kumimoji="0" lang="en-US" sz="2800" b="1" i="0" u="none" strike="noStrike" kern="1200" cap="none" spc="0" normalizeH="0" baseline="0" noProof="0" dirty="0">
                <a:ln>
                  <a:noFill/>
                </a:ln>
                <a:solidFill>
                  <a:srgbClr val="000000"/>
                </a:solidFill>
                <a:effectLst/>
                <a:uLnTx/>
                <a:uFillTx/>
                <a:latin typeface="Helvetica"/>
                <a:ea typeface="+mn-ea"/>
                <a:cs typeface="+mn-cs"/>
              </a:rPr>
              <a:t>: </a:t>
            </a:r>
            <a:r>
              <a:rPr kumimoji="0" lang="en-US" sz="2800" b="1" i="0" u="none" strike="noStrike" kern="1200" cap="none" spc="0" normalizeH="0" baseline="0" noProof="0" dirty="0">
                <a:ln>
                  <a:noFill/>
                </a:ln>
                <a:solidFill>
                  <a:srgbClr val="6699FF"/>
                </a:solidFill>
                <a:effectLst/>
                <a:uLnTx/>
                <a:uFillTx/>
                <a:latin typeface="Helvetica"/>
                <a:ea typeface="+mn-ea"/>
                <a:cs typeface="+mn-cs"/>
              </a:rPr>
              <a:t>NASA P-3 </a:t>
            </a:r>
            <a:r>
              <a:rPr kumimoji="0" lang="en-US" sz="2800" b="1" i="0" u="none" strike="noStrike" kern="1200" cap="none" spc="0" normalizeH="0" baseline="0" noProof="0" dirty="0">
                <a:ln>
                  <a:noFill/>
                </a:ln>
                <a:solidFill>
                  <a:srgbClr val="000000"/>
                </a:solidFill>
                <a:effectLst/>
                <a:uLnTx/>
                <a:uFillTx/>
                <a:latin typeface="Helvetica"/>
                <a:ea typeface="+mn-ea"/>
                <a:cs typeface="+mn-cs"/>
              </a:rPr>
              <a:t>&amp;</a:t>
            </a:r>
            <a:r>
              <a:rPr kumimoji="0" lang="en-US" sz="2800" b="1" i="0" u="none" strike="noStrike" kern="1200" cap="none" spc="0" normalizeH="0" baseline="0" noProof="0" dirty="0">
                <a:ln>
                  <a:noFill/>
                </a:ln>
                <a:solidFill>
                  <a:srgbClr val="4472C4"/>
                </a:solidFill>
                <a:effectLst/>
                <a:uLnTx/>
                <a:uFillTx/>
                <a:latin typeface="Helvetica"/>
                <a:ea typeface="+mn-ea"/>
                <a:cs typeface="+mn-cs"/>
              </a:rPr>
              <a:t> </a:t>
            </a:r>
            <a:r>
              <a:rPr kumimoji="0" lang="en-US" sz="2800" b="1" i="0" u="none" strike="noStrike" kern="1200" cap="none" spc="0" normalizeH="0" baseline="0" noProof="0" dirty="0">
                <a:ln>
                  <a:noFill/>
                </a:ln>
                <a:solidFill>
                  <a:srgbClr val="66FF33"/>
                </a:solidFill>
                <a:effectLst/>
                <a:uLnTx/>
                <a:uFillTx/>
                <a:latin typeface="Helvetica"/>
                <a:ea typeface="+mn-ea"/>
                <a:cs typeface="+mn-cs"/>
              </a:rPr>
              <a:t>ER-2</a:t>
            </a:r>
            <a:r>
              <a:rPr kumimoji="0" lang="en-US" sz="2800" b="1" i="0" u="none" strike="noStrike" kern="1200" cap="none" spc="0" normalizeH="0" baseline="0" noProof="0" dirty="0">
                <a:ln>
                  <a:noFill/>
                </a:ln>
                <a:solidFill>
                  <a:srgbClr val="4472C4"/>
                </a:solidFill>
                <a:effectLst/>
                <a:uLnTx/>
                <a:uFillTx/>
                <a:latin typeface="Helvetica"/>
                <a:ea typeface="+mn-ea"/>
                <a:cs typeface="+mn-cs"/>
              </a:rPr>
              <a:t> </a:t>
            </a:r>
            <a:r>
              <a:rPr kumimoji="0" lang="en-US" sz="2800" b="1" i="0" u="none" strike="noStrike" kern="1200" cap="none" spc="0" normalizeH="0" baseline="0" noProof="0" dirty="0">
                <a:ln>
                  <a:noFill/>
                </a:ln>
                <a:solidFill>
                  <a:srgbClr val="000000"/>
                </a:solidFill>
                <a:effectLst/>
                <a:uLnTx/>
                <a:uFillTx/>
                <a:latin typeface="Helvetica"/>
                <a:ea typeface="+mn-ea"/>
                <a:cs typeface="+mn-cs"/>
              </a:rPr>
              <a:t>flights from Namibia</a:t>
            </a:r>
          </a:p>
        </p:txBody>
      </p:sp>
    </p:spTree>
    <p:extLst>
      <p:ext uri="{BB962C8B-B14F-4D97-AF65-F5344CB8AC3E}">
        <p14:creationId xmlns:p14="http://schemas.microsoft.com/office/powerpoint/2010/main" val="223810499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078525" y="1102984"/>
            <a:ext cx="3943847" cy="5509200"/>
          </a:xfrm>
          <a:prstGeom prst="rect">
            <a:avLst/>
          </a:prstGeom>
          <a:solidFill>
            <a:schemeClr val="bg1">
              <a:alpha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Flight hour summary</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alibri" panose="020F0502020204030204"/>
                <a:ea typeface="+mn-ea"/>
                <a:cs typeface="+mn-cs"/>
              </a:rPr>
              <a:t>September 2016 – Walvis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699FF"/>
                </a:solidFill>
                <a:effectLst/>
                <a:uLnTx/>
                <a:uFillTx/>
                <a:latin typeface="Calibri" panose="020F0502020204030204"/>
                <a:ea typeface="+mn-ea"/>
                <a:cs typeface="+mn-cs"/>
              </a:rPr>
              <a:t>P-3</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15 flights (115.2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hrs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6FF33"/>
                </a:solidFill>
                <a:effectLst/>
                <a:uLnTx/>
                <a:uFillTx/>
                <a:latin typeface="Calibri" panose="020F0502020204030204"/>
                <a:ea typeface="+mn-ea"/>
                <a:cs typeface="+mn-cs"/>
              </a:rPr>
              <a:t>ER-2</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12 flights (97.3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hrs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8 flights coordinated</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alibri" panose="020F0502020204030204"/>
                <a:ea typeface="+mn-ea"/>
                <a:cs typeface="+mn-cs"/>
              </a:rPr>
              <a:t>August 2017 - São Tomé</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mn-ea"/>
                <a:cs typeface="+mn-cs"/>
              </a:rPr>
              <a:t>P-3</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13 flights (112.0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hrs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alibri" panose="020F0502020204030204"/>
                <a:ea typeface="+mn-ea"/>
                <a:cs typeface="+mn-cs"/>
              </a:rPr>
              <a:t>October 2018 - São Tomé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FF"/>
                </a:solidFill>
                <a:effectLst/>
                <a:uLnTx/>
                <a:uFillTx/>
                <a:latin typeface="Calibri" panose="020F0502020204030204"/>
                <a:ea typeface="+mn-ea"/>
                <a:cs typeface="+mn-cs"/>
              </a:rPr>
              <a:t>P-3</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15 flights (121.4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hrs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alibri" panose="020F0502020204030204"/>
                <a:ea typeface="+mn-ea"/>
                <a:cs typeface="+mn-cs"/>
              </a:rPr>
              <a:t>Totals: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P-3: 43 flights (348.6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hrs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ER-2: 12 flights (97.3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hrs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565" t="4477" r="13718" b="7463"/>
          <a:stretch/>
        </p:blipFill>
        <p:spPr>
          <a:xfrm>
            <a:off x="1280160" y="1053546"/>
            <a:ext cx="6583680" cy="5394960"/>
          </a:xfrm>
          <a:prstGeom prst="rect">
            <a:avLst/>
          </a:prstGeom>
        </p:spPr>
      </p:pic>
      <p:sp>
        <p:nvSpPr>
          <p:cNvPr id="13" name="TextBox 12">
            <a:extLst>
              <a:ext uri="{FF2B5EF4-FFF2-40B4-BE49-F238E27FC236}">
                <a16:creationId xmlns:a16="http://schemas.microsoft.com/office/drawing/2014/main" id="{C0EF4550-AA27-4776-9141-EE439644066F}"/>
              </a:ext>
            </a:extLst>
          </p:cNvPr>
          <p:cNvSpPr txBox="1"/>
          <p:nvPr/>
        </p:nvSpPr>
        <p:spPr>
          <a:xfrm>
            <a:off x="1280161" y="5709842"/>
            <a:ext cx="3602557"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Image: August Climatology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MODIS low cloud fraction contours (open blue)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MODIS aerosol optical depth (filled orange)</a:t>
            </a:r>
          </a:p>
        </p:txBody>
      </p:sp>
      <p:sp>
        <p:nvSpPr>
          <p:cNvPr id="12" name="TextBox 11">
            <a:extLst>
              <a:ext uri="{FF2B5EF4-FFF2-40B4-BE49-F238E27FC236}">
                <a16:creationId xmlns:a16="http://schemas.microsoft.com/office/drawing/2014/main" id="{00BACE4D-E91B-4522-88F1-30940BE0C606}"/>
              </a:ext>
            </a:extLst>
          </p:cNvPr>
          <p:cNvSpPr txBox="1"/>
          <p:nvPr/>
        </p:nvSpPr>
        <p:spPr>
          <a:xfrm>
            <a:off x="772073" y="478911"/>
            <a:ext cx="109665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Helvetica"/>
                <a:ea typeface="+mn-ea"/>
                <a:cs typeface="+mn-cs"/>
              </a:rPr>
              <a:t>ORACLES 2017 &amp; 2018</a:t>
            </a:r>
            <a:r>
              <a:rPr kumimoji="0" lang="en-US" sz="2800" b="1" i="0" u="none" strike="noStrike" kern="1200" cap="none" spc="0" normalizeH="0" baseline="0" noProof="0" dirty="0">
                <a:ln>
                  <a:noFill/>
                </a:ln>
                <a:solidFill>
                  <a:srgbClr val="000000"/>
                </a:solidFill>
                <a:effectLst/>
                <a:uLnTx/>
                <a:uFillTx/>
                <a:latin typeface="Helvetica"/>
                <a:ea typeface="+mn-ea"/>
                <a:cs typeface="+mn-cs"/>
              </a:rPr>
              <a:t>: Flights out of São Tomé with</a:t>
            </a:r>
            <a:r>
              <a:rPr kumimoji="0" lang="en-US" sz="2800" b="1" i="0" u="none" strike="noStrike" kern="1200" cap="none" spc="0" normalizeH="0" baseline="0" noProof="0" dirty="0">
                <a:ln>
                  <a:noFill/>
                </a:ln>
                <a:solidFill>
                  <a:srgbClr val="4472C4"/>
                </a:solidFill>
                <a:effectLst/>
                <a:uLnTx/>
                <a:uFillTx/>
                <a:latin typeface="Helvetica"/>
                <a:ea typeface="+mn-ea"/>
                <a:cs typeface="+mn-cs"/>
              </a:rPr>
              <a:t> </a:t>
            </a:r>
            <a:r>
              <a:rPr kumimoji="0" lang="en-US" sz="2800" b="1" i="0" u="none" strike="noStrike" kern="1200" cap="none" spc="0" normalizeH="0" baseline="0" noProof="0" dirty="0">
                <a:ln>
                  <a:noFill/>
                </a:ln>
                <a:solidFill>
                  <a:srgbClr val="6699FF"/>
                </a:solidFill>
                <a:effectLst/>
                <a:uLnTx/>
                <a:uFillTx/>
                <a:latin typeface="Helvetica"/>
                <a:ea typeface="+mn-ea"/>
                <a:cs typeface="+mn-cs"/>
              </a:rPr>
              <a:t>NA</a:t>
            </a:r>
            <a:r>
              <a:rPr kumimoji="0" lang="en-US" sz="2800" b="1" i="0" u="none" strike="noStrike" kern="1200" cap="none" spc="0" normalizeH="0" baseline="0" noProof="0" dirty="0">
                <a:ln>
                  <a:noFill/>
                </a:ln>
                <a:solidFill>
                  <a:srgbClr val="FF00FF"/>
                </a:solidFill>
                <a:effectLst/>
                <a:uLnTx/>
                <a:uFillTx/>
                <a:latin typeface="Helvetica"/>
                <a:ea typeface="+mn-ea"/>
                <a:cs typeface="+mn-cs"/>
              </a:rPr>
              <a:t>SA</a:t>
            </a:r>
            <a:r>
              <a:rPr kumimoji="0" lang="en-US" sz="2800" b="1" i="0" u="none" strike="noStrike" kern="1200" cap="none" spc="0" normalizeH="0" baseline="0" noProof="0" dirty="0">
                <a:ln>
                  <a:noFill/>
                </a:ln>
                <a:solidFill>
                  <a:srgbClr val="4472C4"/>
                </a:solidFill>
                <a:effectLst/>
                <a:uLnTx/>
                <a:uFillTx/>
                <a:latin typeface="Helvetica"/>
                <a:ea typeface="+mn-ea"/>
                <a:cs typeface="+mn-cs"/>
              </a:rPr>
              <a:t> </a:t>
            </a:r>
            <a:r>
              <a:rPr kumimoji="0" lang="en-US" sz="2800" b="1" i="0" u="none" strike="noStrike" kern="1200" cap="none" spc="0" normalizeH="0" baseline="0" noProof="0" dirty="0">
                <a:ln>
                  <a:noFill/>
                </a:ln>
                <a:solidFill>
                  <a:srgbClr val="FFC000"/>
                </a:solidFill>
                <a:effectLst/>
                <a:uLnTx/>
                <a:uFillTx/>
                <a:latin typeface="Helvetica"/>
                <a:ea typeface="+mn-ea"/>
                <a:cs typeface="+mn-cs"/>
              </a:rPr>
              <a:t>P-3</a:t>
            </a:r>
          </a:p>
        </p:txBody>
      </p:sp>
      <p:sp>
        <p:nvSpPr>
          <p:cNvPr id="14" name="TextBox 13"/>
          <p:cNvSpPr txBox="1"/>
          <p:nvPr/>
        </p:nvSpPr>
        <p:spPr>
          <a:xfrm>
            <a:off x="1377715" y="22098"/>
            <a:ext cx="957454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Helvetica"/>
                <a:ea typeface="+mn-ea"/>
                <a:cs typeface="+mn-cs"/>
              </a:rPr>
              <a:t>ORACLES 2016</a:t>
            </a:r>
            <a:r>
              <a:rPr kumimoji="0" lang="en-US" sz="2800" b="1" i="0" u="none" strike="noStrike" kern="1200" cap="none" spc="0" normalizeH="0" baseline="0" noProof="0" dirty="0">
                <a:ln>
                  <a:noFill/>
                </a:ln>
                <a:solidFill>
                  <a:srgbClr val="000000"/>
                </a:solidFill>
                <a:effectLst/>
                <a:uLnTx/>
                <a:uFillTx/>
                <a:latin typeface="Helvetica"/>
                <a:ea typeface="+mn-ea"/>
                <a:cs typeface="+mn-cs"/>
              </a:rPr>
              <a:t>: </a:t>
            </a:r>
            <a:r>
              <a:rPr kumimoji="0" lang="en-US" sz="2800" b="1" i="0" u="none" strike="noStrike" kern="1200" cap="none" spc="0" normalizeH="0" baseline="0" noProof="0" dirty="0">
                <a:ln>
                  <a:noFill/>
                </a:ln>
                <a:solidFill>
                  <a:srgbClr val="6699FF"/>
                </a:solidFill>
                <a:effectLst/>
                <a:uLnTx/>
                <a:uFillTx/>
                <a:latin typeface="Helvetica"/>
                <a:ea typeface="+mn-ea"/>
                <a:cs typeface="+mn-cs"/>
              </a:rPr>
              <a:t>NASA P-3 </a:t>
            </a:r>
            <a:r>
              <a:rPr kumimoji="0" lang="en-US" sz="2800" b="1" i="0" u="none" strike="noStrike" kern="1200" cap="none" spc="0" normalizeH="0" baseline="0" noProof="0" dirty="0">
                <a:ln>
                  <a:noFill/>
                </a:ln>
                <a:solidFill>
                  <a:srgbClr val="000000"/>
                </a:solidFill>
                <a:effectLst/>
                <a:uLnTx/>
                <a:uFillTx/>
                <a:latin typeface="Helvetica"/>
                <a:ea typeface="+mn-ea"/>
                <a:cs typeface="+mn-cs"/>
              </a:rPr>
              <a:t>&amp;</a:t>
            </a:r>
            <a:r>
              <a:rPr kumimoji="0" lang="en-US" sz="2800" b="1" i="0" u="none" strike="noStrike" kern="1200" cap="none" spc="0" normalizeH="0" baseline="0" noProof="0" dirty="0">
                <a:ln>
                  <a:noFill/>
                </a:ln>
                <a:solidFill>
                  <a:srgbClr val="4472C4"/>
                </a:solidFill>
                <a:effectLst/>
                <a:uLnTx/>
                <a:uFillTx/>
                <a:latin typeface="Helvetica"/>
                <a:ea typeface="+mn-ea"/>
                <a:cs typeface="+mn-cs"/>
              </a:rPr>
              <a:t> </a:t>
            </a:r>
            <a:r>
              <a:rPr kumimoji="0" lang="en-US" sz="2800" b="1" i="0" u="none" strike="noStrike" kern="1200" cap="none" spc="0" normalizeH="0" baseline="0" noProof="0" dirty="0">
                <a:ln>
                  <a:noFill/>
                </a:ln>
                <a:solidFill>
                  <a:srgbClr val="66FF33"/>
                </a:solidFill>
                <a:effectLst/>
                <a:uLnTx/>
                <a:uFillTx/>
                <a:latin typeface="Helvetica"/>
                <a:ea typeface="+mn-ea"/>
                <a:cs typeface="+mn-cs"/>
              </a:rPr>
              <a:t>ER-2</a:t>
            </a:r>
            <a:r>
              <a:rPr kumimoji="0" lang="en-US" sz="2800" b="1" i="0" u="none" strike="noStrike" kern="1200" cap="none" spc="0" normalizeH="0" baseline="0" noProof="0" dirty="0">
                <a:ln>
                  <a:noFill/>
                </a:ln>
                <a:solidFill>
                  <a:srgbClr val="4472C4"/>
                </a:solidFill>
                <a:effectLst/>
                <a:uLnTx/>
                <a:uFillTx/>
                <a:latin typeface="Helvetica"/>
                <a:ea typeface="+mn-ea"/>
                <a:cs typeface="+mn-cs"/>
              </a:rPr>
              <a:t> </a:t>
            </a:r>
            <a:r>
              <a:rPr kumimoji="0" lang="en-US" sz="2800" b="1" i="0" u="none" strike="noStrike" kern="1200" cap="none" spc="0" normalizeH="0" baseline="0" noProof="0" dirty="0">
                <a:ln>
                  <a:noFill/>
                </a:ln>
                <a:solidFill>
                  <a:srgbClr val="000000"/>
                </a:solidFill>
                <a:effectLst/>
                <a:uLnTx/>
                <a:uFillTx/>
                <a:latin typeface="Helvetica"/>
                <a:ea typeface="+mn-ea"/>
                <a:cs typeface="+mn-cs"/>
              </a:rPr>
              <a:t>flights from Namibia</a:t>
            </a:r>
          </a:p>
        </p:txBody>
      </p:sp>
    </p:spTree>
    <p:extLst>
      <p:ext uri="{BB962C8B-B14F-4D97-AF65-F5344CB8AC3E}">
        <p14:creationId xmlns:p14="http://schemas.microsoft.com/office/powerpoint/2010/main" val="174540824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565" t="4477" r="13718" b="7463"/>
          <a:stretch/>
        </p:blipFill>
        <p:spPr>
          <a:xfrm>
            <a:off x="1280160" y="1053546"/>
            <a:ext cx="6583680" cy="5394960"/>
          </a:xfrm>
          <a:prstGeom prst="rect">
            <a:avLst/>
          </a:prstGeom>
        </p:spPr>
      </p:pic>
      <p:sp>
        <p:nvSpPr>
          <p:cNvPr id="13" name="TextBox 12">
            <a:extLst>
              <a:ext uri="{FF2B5EF4-FFF2-40B4-BE49-F238E27FC236}">
                <a16:creationId xmlns:a16="http://schemas.microsoft.com/office/drawing/2014/main" id="{C0EF4550-AA27-4776-9141-EE439644066F}"/>
              </a:ext>
            </a:extLst>
          </p:cNvPr>
          <p:cNvSpPr txBox="1"/>
          <p:nvPr/>
        </p:nvSpPr>
        <p:spPr>
          <a:xfrm>
            <a:off x="1280161" y="5709842"/>
            <a:ext cx="3602557"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Image: August Climatology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MODIS low cloud fraction contours (open blue)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MODIS aerosol optical depth (filled orange)</a:t>
            </a:r>
          </a:p>
        </p:txBody>
      </p:sp>
      <p:sp>
        <p:nvSpPr>
          <p:cNvPr id="12" name="TextBox 11">
            <a:extLst>
              <a:ext uri="{FF2B5EF4-FFF2-40B4-BE49-F238E27FC236}">
                <a16:creationId xmlns:a16="http://schemas.microsoft.com/office/drawing/2014/main" id="{00BACE4D-E91B-4522-88F1-30940BE0C606}"/>
              </a:ext>
            </a:extLst>
          </p:cNvPr>
          <p:cNvSpPr txBox="1"/>
          <p:nvPr/>
        </p:nvSpPr>
        <p:spPr>
          <a:xfrm>
            <a:off x="772073" y="478911"/>
            <a:ext cx="109665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Helvetica"/>
                <a:ea typeface="+mn-ea"/>
                <a:cs typeface="+mn-cs"/>
              </a:rPr>
              <a:t>ORACLES 2017 &amp; 2018</a:t>
            </a:r>
            <a:r>
              <a:rPr kumimoji="0" lang="en-US" sz="2800" b="1" i="0" u="none" strike="noStrike" kern="1200" cap="none" spc="0" normalizeH="0" baseline="0" noProof="0" dirty="0">
                <a:ln>
                  <a:noFill/>
                </a:ln>
                <a:solidFill>
                  <a:srgbClr val="000000"/>
                </a:solidFill>
                <a:effectLst/>
                <a:uLnTx/>
                <a:uFillTx/>
                <a:latin typeface="Helvetica"/>
                <a:ea typeface="+mn-ea"/>
                <a:cs typeface="+mn-cs"/>
              </a:rPr>
              <a:t>: Flights out of São Tomé with</a:t>
            </a:r>
            <a:r>
              <a:rPr kumimoji="0" lang="en-US" sz="2800" b="1" i="0" u="none" strike="noStrike" kern="1200" cap="none" spc="0" normalizeH="0" baseline="0" noProof="0" dirty="0">
                <a:ln>
                  <a:noFill/>
                </a:ln>
                <a:solidFill>
                  <a:srgbClr val="4472C4"/>
                </a:solidFill>
                <a:effectLst/>
                <a:uLnTx/>
                <a:uFillTx/>
                <a:latin typeface="Helvetica"/>
                <a:ea typeface="+mn-ea"/>
                <a:cs typeface="+mn-cs"/>
              </a:rPr>
              <a:t> </a:t>
            </a:r>
            <a:r>
              <a:rPr kumimoji="0" lang="en-US" sz="2800" b="1" i="0" u="none" strike="noStrike" kern="1200" cap="none" spc="0" normalizeH="0" baseline="0" noProof="0" dirty="0">
                <a:ln>
                  <a:noFill/>
                </a:ln>
                <a:solidFill>
                  <a:srgbClr val="66FF33"/>
                </a:solidFill>
                <a:effectLst/>
                <a:uLnTx/>
                <a:uFillTx/>
                <a:latin typeface="Helvetica"/>
                <a:ea typeface="+mn-ea"/>
                <a:cs typeface="+mn-cs"/>
              </a:rPr>
              <a:t>NA</a:t>
            </a:r>
            <a:r>
              <a:rPr kumimoji="0" lang="en-US" sz="2800" b="1" i="0" u="none" strike="noStrike" kern="1200" cap="none" spc="0" normalizeH="0" baseline="0" noProof="0" dirty="0">
                <a:ln>
                  <a:noFill/>
                </a:ln>
                <a:solidFill>
                  <a:srgbClr val="FF00FF"/>
                </a:solidFill>
                <a:effectLst/>
                <a:uLnTx/>
                <a:uFillTx/>
                <a:latin typeface="Helvetica"/>
                <a:ea typeface="+mn-ea"/>
                <a:cs typeface="+mn-cs"/>
              </a:rPr>
              <a:t>SA</a:t>
            </a:r>
            <a:r>
              <a:rPr kumimoji="0" lang="en-US" sz="2800" b="1" i="0" u="none" strike="noStrike" kern="1200" cap="none" spc="0" normalizeH="0" baseline="0" noProof="0" dirty="0">
                <a:ln>
                  <a:noFill/>
                </a:ln>
                <a:solidFill>
                  <a:srgbClr val="4472C4"/>
                </a:solidFill>
                <a:effectLst/>
                <a:uLnTx/>
                <a:uFillTx/>
                <a:latin typeface="Helvetica"/>
                <a:ea typeface="+mn-ea"/>
                <a:cs typeface="+mn-cs"/>
              </a:rPr>
              <a:t> </a:t>
            </a:r>
            <a:r>
              <a:rPr kumimoji="0" lang="en-US" sz="2800" b="1" i="0" u="none" strike="noStrike" kern="1200" cap="none" spc="0" normalizeH="0" baseline="0" noProof="0" dirty="0">
                <a:ln>
                  <a:noFill/>
                </a:ln>
                <a:solidFill>
                  <a:srgbClr val="FFC000"/>
                </a:solidFill>
                <a:effectLst/>
                <a:uLnTx/>
                <a:uFillTx/>
                <a:latin typeface="Helvetica"/>
                <a:ea typeface="+mn-ea"/>
                <a:cs typeface="+mn-cs"/>
              </a:rPr>
              <a:t>P-3</a:t>
            </a:r>
          </a:p>
        </p:txBody>
      </p:sp>
      <p:cxnSp>
        <p:nvCxnSpPr>
          <p:cNvPr id="16" name="Straight Connector 15"/>
          <p:cNvCxnSpPr/>
          <p:nvPr/>
        </p:nvCxnSpPr>
        <p:spPr>
          <a:xfrm>
            <a:off x="5508810" y="1971401"/>
            <a:ext cx="2771" cy="223003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35610" y="3701115"/>
            <a:ext cx="1916265" cy="223106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14074" y="1280379"/>
            <a:ext cx="2420965" cy="1200329"/>
          </a:xfrm>
          <a:prstGeom prst="rect">
            <a:avLst/>
          </a:prstGeom>
          <a:solidFill>
            <a:schemeClr val="tx2">
              <a:lumMod val="75000"/>
              <a:lumOff val="25000"/>
            </a:schemeClr>
          </a:solidFill>
          <a:ln w="19050">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2017 &amp; 2018 “Routine”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Flight Track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(5-6 flights + several w/ data on this track)</a:t>
            </a:r>
          </a:p>
        </p:txBody>
      </p:sp>
      <p:cxnSp>
        <p:nvCxnSpPr>
          <p:cNvPr id="20" name="Connector: Curved 9">
            <a:extLst>
              <a:ext uri="{FF2B5EF4-FFF2-40B4-BE49-F238E27FC236}">
                <a16:creationId xmlns:a16="http://schemas.microsoft.com/office/drawing/2014/main" id="{9ECA5043-7828-4134-B43C-81285A19D8FE}"/>
              </a:ext>
            </a:extLst>
          </p:cNvPr>
          <p:cNvCxnSpPr>
            <a:cxnSpLocks/>
            <a:stCxn id="18" idx="3"/>
          </p:cNvCxnSpPr>
          <p:nvPr/>
        </p:nvCxnSpPr>
        <p:spPr bwMode="auto">
          <a:xfrm>
            <a:off x="3235039" y="1880544"/>
            <a:ext cx="2195702" cy="1130314"/>
          </a:xfrm>
          <a:prstGeom prst="curvedConnector3">
            <a:avLst/>
          </a:prstGeom>
          <a:noFill/>
          <a:ln w="82550" cap="flat" cmpd="sng" algn="ctr">
            <a:solidFill>
              <a:srgbClr val="FFFF00"/>
            </a:solidFill>
            <a:prstDash val="solid"/>
            <a:round/>
            <a:headEnd type="none" w="med" len="med"/>
            <a:tailEnd type="triangle"/>
          </a:ln>
          <a:effectLst/>
        </p:spPr>
      </p:cxnSp>
      <p:grpSp>
        <p:nvGrpSpPr>
          <p:cNvPr id="21" name="Group 20">
            <a:extLst>
              <a:ext uri="{FF2B5EF4-FFF2-40B4-BE49-F238E27FC236}">
                <a16:creationId xmlns:a16="http://schemas.microsoft.com/office/drawing/2014/main" id="{06E1F0D5-57A1-4E2F-85ED-EF45A2397D62}"/>
              </a:ext>
            </a:extLst>
          </p:cNvPr>
          <p:cNvGrpSpPr/>
          <p:nvPr/>
        </p:nvGrpSpPr>
        <p:grpSpPr>
          <a:xfrm>
            <a:off x="6815180" y="976793"/>
            <a:ext cx="4449579" cy="4020429"/>
            <a:chOff x="170448" y="1388274"/>
            <a:chExt cx="4449579" cy="4020429"/>
          </a:xfrm>
        </p:grpSpPr>
        <p:pic>
          <p:nvPicPr>
            <p:cNvPr id="22" name="Picture 21">
              <a:extLst>
                <a:ext uri="{FF2B5EF4-FFF2-40B4-BE49-F238E27FC236}">
                  <a16:creationId xmlns:a16="http://schemas.microsoft.com/office/drawing/2014/main" id="{435A3DE2-A7C7-4CAE-B597-4A814A26194E}"/>
                </a:ext>
              </a:extLst>
            </p:cNvPr>
            <p:cNvPicPr>
              <a:picLocks noChangeAspect="1"/>
            </p:cNvPicPr>
            <p:nvPr/>
          </p:nvPicPr>
          <p:blipFill rotWithShape="1">
            <a:blip r:embed="rId4"/>
            <a:srcRect l="5116" r="8016"/>
            <a:stretch/>
          </p:blipFill>
          <p:spPr>
            <a:xfrm>
              <a:off x="170448" y="1388274"/>
              <a:ext cx="4449579" cy="4020429"/>
            </a:xfrm>
            <a:prstGeom prst="rect">
              <a:avLst/>
            </a:prstGeom>
          </p:spPr>
        </p:pic>
        <p:sp>
          <p:nvSpPr>
            <p:cNvPr id="23" name="TextBox 22">
              <a:extLst>
                <a:ext uri="{FF2B5EF4-FFF2-40B4-BE49-F238E27FC236}">
                  <a16:creationId xmlns:a16="http://schemas.microsoft.com/office/drawing/2014/main" id="{606B8029-FA04-40CA-A6D9-334DB4B96253}"/>
                </a:ext>
              </a:extLst>
            </p:cNvPr>
            <p:cNvSpPr txBox="1"/>
            <p:nvPr/>
          </p:nvSpPr>
          <p:spPr>
            <a:xfrm>
              <a:off x="1958586" y="5069914"/>
              <a:ext cx="868828"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Latitude</a:t>
              </a:r>
            </a:p>
          </p:txBody>
        </p:sp>
      </p:grpSp>
      <p:sp>
        <p:nvSpPr>
          <p:cNvPr id="24" name="TextBox 23"/>
          <p:cNvSpPr txBox="1"/>
          <p:nvPr/>
        </p:nvSpPr>
        <p:spPr>
          <a:xfrm>
            <a:off x="8023629" y="5470515"/>
            <a:ext cx="1694440" cy="923330"/>
          </a:xfrm>
          <a:prstGeom prst="rect">
            <a:avLst/>
          </a:prstGeom>
          <a:solidFill>
            <a:schemeClr val="tx2">
              <a:lumMod val="75000"/>
              <a:lumOff val="25000"/>
            </a:schemeClr>
          </a:solidFill>
          <a:ln w="19050">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2016 “Routine” Flight Track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(6 flights)</a:t>
            </a:r>
          </a:p>
        </p:txBody>
      </p:sp>
      <p:cxnSp>
        <p:nvCxnSpPr>
          <p:cNvPr id="25" name="Connector: Curved 9">
            <a:extLst>
              <a:ext uri="{FF2B5EF4-FFF2-40B4-BE49-F238E27FC236}">
                <a16:creationId xmlns:a16="http://schemas.microsoft.com/office/drawing/2014/main" id="{9ECA5043-7828-4134-B43C-81285A19D8FE}"/>
              </a:ext>
            </a:extLst>
          </p:cNvPr>
          <p:cNvCxnSpPr>
            <a:cxnSpLocks/>
            <a:stCxn id="24" idx="0"/>
          </p:cNvCxnSpPr>
          <p:nvPr/>
        </p:nvCxnSpPr>
        <p:spPr bwMode="auto">
          <a:xfrm rot="16200000" flipV="1">
            <a:off x="7359146" y="3958812"/>
            <a:ext cx="223321" cy="2800086"/>
          </a:xfrm>
          <a:prstGeom prst="curvedConnector2">
            <a:avLst/>
          </a:prstGeom>
          <a:noFill/>
          <a:ln w="82550" cap="flat" cmpd="sng" algn="ctr">
            <a:solidFill>
              <a:srgbClr val="FFFF00"/>
            </a:solidFill>
            <a:prstDash val="solid"/>
            <a:round/>
            <a:headEnd type="none" w="med" len="med"/>
            <a:tailEnd type="triangle"/>
          </a:ln>
          <a:effectLst/>
        </p:spPr>
      </p:cxnSp>
      <p:cxnSp>
        <p:nvCxnSpPr>
          <p:cNvPr id="28" name="Connector: Curved 9">
            <a:extLst>
              <a:ext uri="{FF2B5EF4-FFF2-40B4-BE49-F238E27FC236}">
                <a16:creationId xmlns:a16="http://schemas.microsoft.com/office/drawing/2014/main" id="{9ECA5043-7828-4134-B43C-81285A19D8FE}"/>
              </a:ext>
            </a:extLst>
          </p:cNvPr>
          <p:cNvCxnSpPr>
            <a:cxnSpLocks/>
          </p:cNvCxnSpPr>
          <p:nvPr/>
        </p:nvCxnSpPr>
        <p:spPr bwMode="auto">
          <a:xfrm flipV="1">
            <a:off x="5670193" y="2480709"/>
            <a:ext cx="1247442" cy="530149"/>
          </a:xfrm>
          <a:prstGeom prst="curvedConnector3">
            <a:avLst/>
          </a:prstGeom>
          <a:noFill/>
          <a:ln w="82550" cap="flat" cmpd="sng" algn="ctr">
            <a:solidFill>
              <a:srgbClr val="FFFF00"/>
            </a:solidFill>
            <a:prstDash val="solid"/>
            <a:round/>
            <a:headEnd type="none" w="med" len="med"/>
            <a:tailEnd type="triangle"/>
          </a:ln>
          <a:effectLst/>
        </p:spPr>
      </p:cxnSp>
      <p:sp>
        <p:nvSpPr>
          <p:cNvPr id="26" name="TextBox 25"/>
          <p:cNvSpPr txBox="1"/>
          <p:nvPr/>
        </p:nvSpPr>
        <p:spPr>
          <a:xfrm>
            <a:off x="1377715" y="22098"/>
            <a:ext cx="957454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Helvetica"/>
                <a:ea typeface="+mn-ea"/>
                <a:cs typeface="+mn-cs"/>
              </a:rPr>
              <a:t>ORACLES 2016</a:t>
            </a:r>
            <a:r>
              <a:rPr kumimoji="0" lang="en-US" sz="2800" b="1" i="0" u="none" strike="noStrike" kern="1200" cap="none" spc="0" normalizeH="0" baseline="0" noProof="0" dirty="0">
                <a:ln>
                  <a:noFill/>
                </a:ln>
                <a:solidFill>
                  <a:srgbClr val="000000"/>
                </a:solidFill>
                <a:effectLst/>
                <a:uLnTx/>
                <a:uFillTx/>
                <a:latin typeface="Helvetica"/>
                <a:ea typeface="+mn-ea"/>
                <a:cs typeface="+mn-cs"/>
              </a:rPr>
              <a:t>: </a:t>
            </a:r>
            <a:r>
              <a:rPr kumimoji="0" lang="en-US" sz="2800" b="1" i="0" u="none" strike="noStrike" kern="1200" cap="none" spc="0" normalizeH="0" baseline="0" noProof="0" dirty="0">
                <a:ln>
                  <a:noFill/>
                </a:ln>
                <a:solidFill>
                  <a:srgbClr val="6699FF"/>
                </a:solidFill>
                <a:effectLst/>
                <a:uLnTx/>
                <a:uFillTx/>
                <a:latin typeface="Helvetica"/>
                <a:ea typeface="+mn-ea"/>
                <a:cs typeface="+mn-cs"/>
              </a:rPr>
              <a:t>NASA P-3 </a:t>
            </a:r>
            <a:r>
              <a:rPr kumimoji="0" lang="en-US" sz="2800" b="1" i="0" u="none" strike="noStrike" kern="1200" cap="none" spc="0" normalizeH="0" baseline="0" noProof="0" dirty="0">
                <a:ln>
                  <a:noFill/>
                </a:ln>
                <a:solidFill>
                  <a:srgbClr val="000000"/>
                </a:solidFill>
                <a:effectLst/>
                <a:uLnTx/>
                <a:uFillTx/>
                <a:latin typeface="Helvetica"/>
                <a:ea typeface="+mn-ea"/>
                <a:cs typeface="+mn-cs"/>
              </a:rPr>
              <a:t>&amp;</a:t>
            </a:r>
            <a:r>
              <a:rPr kumimoji="0" lang="en-US" sz="2800" b="1" i="0" u="none" strike="noStrike" kern="1200" cap="none" spc="0" normalizeH="0" baseline="0" noProof="0" dirty="0">
                <a:ln>
                  <a:noFill/>
                </a:ln>
                <a:solidFill>
                  <a:srgbClr val="4472C4"/>
                </a:solidFill>
                <a:effectLst/>
                <a:uLnTx/>
                <a:uFillTx/>
                <a:latin typeface="Helvetica"/>
                <a:ea typeface="+mn-ea"/>
                <a:cs typeface="+mn-cs"/>
              </a:rPr>
              <a:t> </a:t>
            </a:r>
            <a:r>
              <a:rPr kumimoji="0" lang="en-US" sz="2800" b="1" i="0" u="none" strike="noStrike" kern="1200" cap="none" spc="0" normalizeH="0" baseline="0" noProof="0" dirty="0">
                <a:ln>
                  <a:noFill/>
                </a:ln>
                <a:solidFill>
                  <a:srgbClr val="66FF33"/>
                </a:solidFill>
                <a:effectLst/>
                <a:uLnTx/>
                <a:uFillTx/>
                <a:latin typeface="Helvetica"/>
                <a:ea typeface="+mn-ea"/>
                <a:cs typeface="+mn-cs"/>
              </a:rPr>
              <a:t>ER-2</a:t>
            </a:r>
            <a:r>
              <a:rPr kumimoji="0" lang="en-US" sz="2800" b="1" i="0" u="none" strike="noStrike" kern="1200" cap="none" spc="0" normalizeH="0" baseline="0" noProof="0" dirty="0">
                <a:ln>
                  <a:noFill/>
                </a:ln>
                <a:solidFill>
                  <a:srgbClr val="4472C4"/>
                </a:solidFill>
                <a:effectLst/>
                <a:uLnTx/>
                <a:uFillTx/>
                <a:latin typeface="Helvetica"/>
                <a:ea typeface="+mn-ea"/>
                <a:cs typeface="+mn-cs"/>
              </a:rPr>
              <a:t> </a:t>
            </a:r>
            <a:r>
              <a:rPr kumimoji="0" lang="en-US" sz="2800" b="1" i="0" u="none" strike="noStrike" kern="1200" cap="none" spc="0" normalizeH="0" baseline="0" noProof="0" dirty="0">
                <a:ln>
                  <a:noFill/>
                </a:ln>
                <a:solidFill>
                  <a:srgbClr val="000000"/>
                </a:solidFill>
                <a:effectLst/>
                <a:uLnTx/>
                <a:uFillTx/>
                <a:latin typeface="Helvetica"/>
                <a:ea typeface="+mn-ea"/>
                <a:cs typeface="+mn-cs"/>
              </a:rPr>
              <a:t>flights from Namibia</a:t>
            </a:r>
          </a:p>
        </p:txBody>
      </p:sp>
    </p:spTree>
    <p:extLst>
      <p:ext uri="{BB962C8B-B14F-4D97-AF65-F5344CB8AC3E}">
        <p14:creationId xmlns:p14="http://schemas.microsoft.com/office/powerpoint/2010/main" val="10688647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_background">
  <a:themeElements>
    <a:clrScheme name="world_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world_background">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charset="0"/>
          </a:defRPr>
        </a:defPPr>
      </a:lstStyle>
    </a:lnDef>
  </a:objectDefaults>
  <a:extraClrSchemeLst>
    <a:extraClrScheme>
      <a:clrScheme name="world_background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orld_backgroun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orld_background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orld_background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orld_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orld_backgrou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orld_backgrou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world_background 8">
        <a:dk1>
          <a:srgbClr val="000000"/>
        </a:dk1>
        <a:lt1>
          <a:srgbClr val="DAF1FE"/>
        </a:lt1>
        <a:dk2>
          <a:srgbClr val="000000"/>
        </a:dk2>
        <a:lt2>
          <a:srgbClr val="FFFFFF"/>
        </a:lt2>
        <a:accent1>
          <a:srgbClr val="618FFD"/>
        </a:accent1>
        <a:accent2>
          <a:srgbClr val="FAFD00"/>
        </a:accent2>
        <a:accent3>
          <a:srgbClr val="EAF7FE"/>
        </a:accent3>
        <a:accent4>
          <a:srgbClr val="000000"/>
        </a:accent4>
        <a:accent5>
          <a:srgbClr val="B7C6FE"/>
        </a:accent5>
        <a:accent6>
          <a:srgbClr val="E3E500"/>
        </a:accent6>
        <a:hlink>
          <a:srgbClr val="0000FF"/>
        </a:hlink>
        <a:folHlink>
          <a:srgbClr val="8CF4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RPMA1.pp">
  <a:themeElements>
    <a:clrScheme name="RPMA1.p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PMA1.pp">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RPMA1.p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PMA1.p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PMA1.p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PMA1.p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PMA1.p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PMA1.p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PMA1.p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RPMA1.pp">
  <a:themeElements>
    <a:clrScheme name="RPMA1.p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PMA1.pp">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RPMA1.p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PMA1.p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PMA1.p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PMA1.p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PMA1.p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PMA1.p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PMA1.p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RPMA1.pp">
  <a:themeElements>
    <a:clrScheme name="RPMA1.p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PMA1.pp">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RPMA1.p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PMA1.p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PMA1.p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PMA1.p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PMA1.p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PMA1.p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PMA1.p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RPMA1.pp">
  <a:themeElements>
    <a:clrScheme name="RPMA1.p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PMA1.pp">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RPMA1.p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PMA1.p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PMA1.p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PMA1.p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PMA1.p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PMA1.p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PMA1.p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26492</TotalTime>
  <Words>2100</Words>
  <Application>Microsoft Office PowerPoint</Application>
  <PresentationFormat>Widescreen</PresentationFormat>
  <Paragraphs>247</Paragraphs>
  <Slides>18</Slides>
  <Notes>9</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18</vt:i4>
      </vt:variant>
    </vt:vector>
  </HeadingPairs>
  <TitlesOfParts>
    <vt:vector size="33" baseType="lpstr">
      <vt:lpstr>AGaramond</vt:lpstr>
      <vt:lpstr>Arial</vt:lpstr>
      <vt:lpstr>Calibri</vt:lpstr>
      <vt:lpstr>Calibri Light</vt:lpstr>
      <vt:lpstr>Helvetica</vt:lpstr>
      <vt:lpstr>Symbol</vt:lpstr>
      <vt:lpstr>Tahoma</vt:lpstr>
      <vt:lpstr>Times</vt:lpstr>
      <vt:lpstr>Wingdings</vt:lpstr>
      <vt:lpstr>world_background</vt:lpstr>
      <vt:lpstr>6_RPMA1.pp</vt:lpstr>
      <vt:lpstr>7_RPMA1.pp</vt:lpstr>
      <vt:lpstr>8_RPMA1.pp</vt:lpstr>
      <vt:lpstr>Office Theme</vt:lpstr>
      <vt:lpstr>1_RPMA1.pp</vt:lpstr>
      <vt:lpstr>The NASA ORACLES* airborne flight projects – lessons learned for future multi-platform missions to study aerosol-cloud-climate interactions (*ObseRvations of Aerosols Above Clouds and Their IntEractionS)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SSA comparison:     2016 average and previous literature values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ORACLES Overview</dc:title>
  <dc:creator>Sarah Doherty</dc:creator>
  <cp:lastModifiedBy>Redemann, Jens</cp:lastModifiedBy>
  <cp:revision>556</cp:revision>
  <dcterms:created xsi:type="dcterms:W3CDTF">2017-10-05T18:05:40Z</dcterms:created>
  <dcterms:modified xsi:type="dcterms:W3CDTF">2020-04-29T14:02:17Z</dcterms:modified>
</cp:coreProperties>
</file>