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7" autoAdjust="0"/>
    <p:restoredTop sz="98100" autoAdjust="0"/>
  </p:normalViewPr>
  <p:slideViewPr>
    <p:cSldViewPr snapToGrid="0" snapToObjects="1">
      <p:cViewPr varScale="1">
        <p:scale>
          <a:sx n="102" d="100"/>
          <a:sy n="102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E2819-969F-7F42-8A08-4A7851D191A7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60290-4919-3A41-B027-1010BFE09F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0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C278EA56-9A00-5F4E-9784-55B0E936A0EE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22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49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87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59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27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15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43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29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25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8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29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735F-498B-4D40-832D-7F70544E0D42}" type="datetimeFigureOut">
              <a:rPr lang="it-IT" smtClean="0"/>
              <a:t>28/04/20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2566-DB81-3242-AC1D-9DFF29A2A73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39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-195369" y="255629"/>
            <a:ext cx="95626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2900" b="1" dirty="0" err="1">
                <a:solidFill>
                  <a:srgbClr val="FF0000"/>
                </a:solidFill>
                <a:latin typeface="Arial"/>
                <a:cs typeface="Arial"/>
              </a:rPr>
              <a:t>Bridging</a:t>
            </a:r>
            <a:r>
              <a:rPr lang="it-IT" sz="2900" b="1" dirty="0">
                <a:solidFill>
                  <a:srgbClr val="FF0000"/>
                </a:solidFill>
                <a:latin typeface="Arial"/>
                <a:cs typeface="Arial"/>
              </a:rPr>
              <a:t> the gap </a:t>
            </a:r>
            <a:r>
              <a:rPr lang="it-IT" sz="2900" b="1" dirty="0" smtClean="0">
                <a:solidFill>
                  <a:srgbClr val="FF0000"/>
                </a:solidFill>
                <a:latin typeface="Arial"/>
                <a:cs typeface="Arial"/>
              </a:rPr>
              <a:t>from </a:t>
            </a:r>
            <a:r>
              <a:rPr lang="it-IT" sz="2900" b="1" dirty="0">
                <a:solidFill>
                  <a:srgbClr val="FF0000"/>
                </a:solidFill>
                <a:latin typeface="Arial"/>
                <a:cs typeface="Arial"/>
              </a:rPr>
              <a:t>caldera unrest to </a:t>
            </a:r>
            <a:r>
              <a:rPr lang="it-IT" sz="2900" b="1" dirty="0" err="1">
                <a:solidFill>
                  <a:srgbClr val="FF0000"/>
                </a:solidFill>
                <a:latin typeface="Arial"/>
                <a:cs typeface="Arial"/>
              </a:rPr>
              <a:t>resurgence</a:t>
            </a:r>
            <a:endParaRPr lang="en-GB" sz="29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4338" name="Rettangolo 6"/>
          <p:cNvSpPr>
            <a:spLocks noChangeArrowheads="1"/>
          </p:cNvSpPr>
          <p:nvPr/>
        </p:nvSpPr>
        <p:spPr bwMode="auto">
          <a:xfrm>
            <a:off x="2909385" y="1109666"/>
            <a:ext cx="3023647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900" b="1" dirty="0">
                <a:solidFill>
                  <a:srgbClr val="000000"/>
                </a:solidFill>
                <a:latin typeface="Arial" charset="0"/>
                <a:cs typeface="Arial" charset="0"/>
              </a:rPr>
              <a:t>Valerio </a:t>
            </a:r>
            <a:r>
              <a:rPr lang="it-IT" sz="29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Acocella</a:t>
            </a:r>
            <a:endParaRPr lang="it-IT" sz="29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ttangolo 2"/>
          <p:cNvSpPr>
            <a:spLocks noChangeArrowheads="1"/>
          </p:cNvSpPr>
          <p:nvPr/>
        </p:nvSpPr>
        <p:spPr bwMode="auto">
          <a:xfrm>
            <a:off x="0" y="3634273"/>
            <a:ext cx="91440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PROBLEM</a:t>
            </a:r>
            <a:endParaRPr lang="it-IT" sz="2400" dirty="0" smtClean="0"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</a:pPr>
            <a:r>
              <a:rPr lang="it-IT" sz="2400" dirty="0" smtClean="0">
                <a:latin typeface="Arial" charset="0"/>
                <a:cs typeface="Arial" charset="0"/>
              </a:rPr>
              <a:t>How </a:t>
            </a:r>
            <a:r>
              <a:rPr lang="it-IT" sz="2400" dirty="0" err="1">
                <a:latin typeface="Arial" charset="0"/>
                <a:cs typeface="Arial" charset="0"/>
              </a:rPr>
              <a:t>does</a:t>
            </a:r>
            <a:r>
              <a:rPr lang="it-IT" sz="2400" dirty="0">
                <a:latin typeface="Arial" charset="0"/>
                <a:cs typeface="Arial" charset="0"/>
              </a:rPr>
              <a:t> the short-</a:t>
            </a:r>
            <a:r>
              <a:rPr lang="it-IT" sz="2400" dirty="0" err="1">
                <a:latin typeface="Arial" charset="0"/>
                <a:cs typeface="Arial" charset="0"/>
              </a:rPr>
              <a:t>term</a:t>
            </a:r>
            <a:r>
              <a:rPr lang="it-IT" sz="2400" dirty="0">
                <a:latin typeface="Arial" charset="0"/>
                <a:cs typeface="Arial" charset="0"/>
              </a:rPr>
              <a:t> </a:t>
            </a:r>
            <a:r>
              <a:rPr lang="it-IT" sz="2400" b="1" dirty="0" err="1">
                <a:latin typeface="Arial" charset="0"/>
                <a:cs typeface="Arial" charset="0"/>
              </a:rPr>
              <a:t>inflation</a:t>
            </a:r>
            <a:r>
              <a:rPr lang="it-IT" sz="2400" dirty="0">
                <a:latin typeface="Arial" charset="0"/>
                <a:cs typeface="Arial" charset="0"/>
              </a:rPr>
              <a:t> </a:t>
            </a:r>
            <a:r>
              <a:rPr lang="it-IT" sz="2400" dirty="0" err="1">
                <a:latin typeface="Arial" charset="0"/>
                <a:cs typeface="Arial" charset="0"/>
              </a:rPr>
              <a:t>relates</a:t>
            </a:r>
            <a:r>
              <a:rPr lang="it-IT" sz="2400" dirty="0">
                <a:latin typeface="Arial" charset="0"/>
                <a:cs typeface="Arial" charset="0"/>
              </a:rPr>
              <a:t> to </a:t>
            </a:r>
          </a:p>
          <a:p>
            <a:pPr algn="ctr">
              <a:lnSpc>
                <a:spcPct val="130000"/>
              </a:lnSpc>
            </a:pPr>
            <a:r>
              <a:rPr lang="it-IT" sz="2400" dirty="0">
                <a:latin typeface="Arial" charset="0"/>
                <a:cs typeface="Arial" charset="0"/>
              </a:rPr>
              <a:t>long-</a:t>
            </a:r>
            <a:r>
              <a:rPr lang="it-IT" sz="2400" dirty="0" err="1">
                <a:latin typeface="Arial" charset="0"/>
                <a:cs typeface="Arial" charset="0"/>
              </a:rPr>
              <a:t>term</a:t>
            </a:r>
            <a:r>
              <a:rPr lang="it-IT" sz="2400" dirty="0">
                <a:latin typeface="Arial" charset="0"/>
                <a:cs typeface="Arial" charset="0"/>
              </a:rPr>
              <a:t> </a:t>
            </a:r>
            <a:r>
              <a:rPr lang="it-IT" sz="2400" b="1" dirty="0" err="1">
                <a:latin typeface="Arial" charset="0"/>
                <a:cs typeface="Arial" charset="0"/>
              </a:rPr>
              <a:t>resurgence</a:t>
            </a:r>
            <a:r>
              <a:rPr lang="it-IT" sz="2400" dirty="0">
                <a:latin typeface="Arial" charset="0"/>
                <a:cs typeface="Arial" charset="0"/>
              </a:rPr>
              <a:t>? </a:t>
            </a:r>
          </a:p>
          <a:p>
            <a:pPr algn="ctr">
              <a:lnSpc>
                <a:spcPct val="130000"/>
              </a:lnSpc>
            </a:pPr>
            <a:endParaRPr lang="it-IT" sz="2400" dirty="0"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</a:pPr>
            <a:r>
              <a:rPr lang="it-IT" sz="2400" dirty="0">
                <a:latin typeface="Arial" charset="0"/>
                <a:cs typeface="Arial" charset="0"/>
              </a:rPr>
              <a:t>Are </a:t>
            </a:r>
            <a:r>
              <a:rPr lang="it-IT" sz="2400" b="1" dirty="0">
                <a:latin typeface="Arial" charset="0"/>
                <a:cs typeface="Arial" charset="0"/>
              </a:rPr>
              <a:t>unrest</a:t>
            </a:r>
            <a:r>
              <a:rPr lang="it-IT" sz="2400" dirty="0">
                <a:latin typeface="Arial" charset="0"/>
                <a:cs typeface="Arial" charset="0"/>
              </a:rPr>
              <a:t> and </a:t>
            </a:r>
            <a:r>
              <a:rPr lang="it-IT" sz="2400" b="1" dirty="0" err="1">
                <a:latin typeface="Arial" charset="0"/>
                <a:cs typeface="Arial" charset="0"/>
              </a:rPr>
              <a:t>resurgence</a:t>
            </a:r>
            <a:r>
              <a:rPr lang="it-IT" sz="2400" dirty="0">
                <a:latin typeface="Arial" charset="0"/>
                <a:cs typeface="Arial" charset="0"/>
              </a:rPr>
              <a:t> </a:t>
            </a:r>
            <a:r>
              <a:rPr lang="it-IT" sz="2400" dirty="0" err="1">
                <a:latin typeface="Arial" charset="0"/>
                <a:cs typeface="Arial" charset="0"/>
              </a:rPr>
              <a:t>manifestations</a:t>
            </a:r>
            <a:r>
              <a:rPr lang="it-IT" sz="2400" dirty="0">
                <a:latin typeface="Arial" charset="0"/>
                <a:cs typeface="Arial" charset="0"/>
              </a:rPr>
              <a:t> of the </a:t>
            </a:r>
            <a:r>
              <a:rPr lang="it-IT" sz="2400" b="1" dirty="0" err="1">
                <a:latin typeface="Arial" charset="0"/>
                <a:cs typeface="Arial" charset="0"/>
              </a:rPr>
              <a:t>same</a:t>
            </a:r>
            <a:r>
              <a:rPr lang="it-IT" sz="2400" b="1" dirty="0">
                <a:latin typeface="Arial" charset="0"/>
                <a:cs typeface="Arial" charset="0"/>
              </a:rPr>
              <a:t> </a:t>
            </a:r>
            <a:r>
              <a:rPr lang="it-IT" sz="2400" b="1" dirty="0" err="1">
                <a:latin typeface="Arial" charset="0"/>
                <a:cs typeface="Arial" charset="0"/>
              </a:rPr>
              <a:t>process</a:t>
            </a:r>
            <a:r>
              <a:rPr lang="it-IT" sz="2400" b="1" dirty="0">
                <a:latin typeface="Arial" charset="0"/>
                <a:cs typeface="Arial" charset="0"/>
              </a:rPr>
              <a:t> </a:t>
            </a:r>
            <a:r>
              <a:rPr lang="it-IT" sz="2400" dirty="0" err="1">
                <a:latin typeface="Arial" charset="0"/>
                <a:cs typeface="Arial" charset="0"/>
              </a:rPr>
              <a:t>observed</a:t>
            </a:r>
            <a:r>
              <a:rPr lang="it-IT" sz="2400" dirty="0">
                <a:latin typeface="Arial" charset="0"/>
                <a:cs typeface="Arial" charset="0"/>
              </a:rPr>
              <a:t> </a:t>
            </a:r>
            <a:r>
              <a:rPr lang="it-IT" sz="2400" dirty="0" err="1">
                <a:latin typeface="Arial" charset="0"/>
                <a:cs typeface="Arial" charset="0"/>
              </a:rPr>
              <a:t>at</a:t>
            </a:r>
            <a:r>
              <a:rPr lang="it-IT" sz="2400" dirty="0">
                <a:latin typeface="Arial" charset="0"/>
                <a:cs typeface="Arial" charset="0"/>
              </a:rPr>
              <a:t> </a:t>
            </a:r>
            <a:r>
              <a:rPr lang="it-IT" sz="2400" dirty="0" err="1">
                <a:latin typeface="Arial" charset="0"/>
                <a:cs typeface="Arial" charset="0"/>
              </a:rPr>
              <a:t>different</a:t>
            </a:r>
            <a:r>
              <a:rPr lang="it-IT" sz="2400" dirty="0">
                <a:latin typeface="Arial" charset="0"/>
                <a:cs typeface="Arial" charset="0"/>
              </a:rPr>
              <a:t> time </a:t>
            </a:r>
            <a:r>
              <a:rPr lang="it-IT" sz="2400" dirty="0" err="1">
                <a:latin typeface="Arial" charset="0"/>
                <a:cs typeface="Arial" charset="0"/>
              </a:rPr>
              <a:t>frames</a:t>
            </a:r>
            <a:r>
              <a:rPr lang="it-IT" sz="2400" dirty="0">
                <a:latin typeface="Arial" charset="0"/>
                <a:cs typeface="Arial" charset="0"/>
              </a:rPr>
              <a:t>, </a:t>
            </a:r>
            <a:r>
              <a:rPr lang="it-IT" sz="2400" b="1" dirty="0">
                <a:latin typeface="Arial" charset="0"/>
                <a:cs typeface="Arial" charset="0"/>
              </a:rPr>
              <a:t>or </a:t>
            </a:r>
            <a:r>
              <a:rPr lang="it-IT" sz="2400" b="1" dirty="0" err="1">
                <a:latin typeface="Arial" charset="0"/>
                <a:cs typeface="Arial" charset="0"/>
              </a:rPr>
              <a:t>not</a:t>
            </a:r>
            <a:r>
              <a:rPr lang="it-IT" sz="2400" b="1" dirty="0"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067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8429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ttangolo 3"/>
          <p:cNvSpPr>
            <a:spLocks noChangeArrowheads="1"/>
          </p:cNvSpPr>
          <p:nvPr/>
        </p:nvSpPr>
        <p:spPr bwMode="auto">
          <a:xfrm>
            <a:off x="0" y="2636838"/>
            <a:ext cx="115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Unrest 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0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ttangolo 1"/>
          <p:cNvSpPr>
            <a:spLocks noChangeArrowheads="1"/>
          </p:cNvSpPr>
          <p:nvPr/>
        </p:nvSpPr>
        <p:spPr bwMode="auto">
          <a:xfrm>
            <a:off x="3492500" y="288132"/>
            <a:ext cx="1946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Resurgence</a:t>
            </a:r>
            <a:r>
              <a:rPr lang="it-IT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81922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" y="1484313"/>
            <a:ext cx="9144000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75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ttangolo 3"/>
          <p:cNvSpPr>
            <a:spLocks noChangeArrowheads="1"/>
          </p:cNvSpPr>
          <p:nvPr/>
        </p:nvSpPr>
        <p:spPr bwMode="auto">
          <a:xfrm>
            <a:off x="1771759" y="220511"/>
            <a:ext cx="5228715" cy="96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2400" b="1" dirty="0" err="1">
                <a:latin typeface="Arial" charset="0"/>
                <a:cs typeface="Arial" charset="0"/>
              </a:rPr>
              <a:t>Resurgence</a:t>
            </a:r>
            <a:r>
              <a:rPr lang="it-IT" sz="2400" b="1" dirty="0"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latin typeface="Arial" charset="0"/>
                <a:cs typeface="Arial" charset="0"/>
              </a:rPr>
              <a:t>appears</a:t>
            </a:r>
            <a:r>
              <a:rPr lang="it-IT" sz="2400" b="1" dirty="0" smtClean="0"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latin typeface="Arial" charset="0"/>
                <a:cs typeface="Arial" charset="0"/>
              </a:rPr>
              <a:t>as</a:t>
            </a:r>
            <a:r>
              <a:rPr lang="it-IT" sz="2400" b="1" dirty="0" smtClean="0">
                <a:latin typeface="Arial" charset="0"/>
                <a:cs typeface="Arial" charset="0"/>
              </a:rPr>
              <a:t> the </a:t>
            </a:r>
          </a:p>
          <a:p>
            <a:pPr algn="ctr">
              <a:lnSpc>
                <a:spcPct val="120000"/>
              </a:lnSpc>
            </a:pPr>
            <a:r>
              <a:rPr lang="it-IT" sz="2400" b="1" dirty="0" err="1" smtClean="0">
                <a:latin typeface="Arial" charset="0"/>
                <a:cs typeface="Arial" charset="0"/>
              </a:rPr>
              <a:t>longer</a:t>
            </a:r>
            <a:r>
              <a:rPr lang="it-IT" sz="2400" b="1" dirty="0" err="1">
                <a:latin typeface="Arial" charset="0"/>
                <a:cs typeface="Arial" charset="0"/>
              </a:rPr>
              <a:t>-term</a:t>
            </a:r>
            <a:r>
              <a:rPr lang="it-IT" sz="2400" b="1" dirty="0">
                <a:latin typeface="Arial" charset="0"/>
                <a:cs typeface="Arial" charset="0"/>
              </a:rPr>
              <a:t> </a:t>
            </a:r>
            <a:r>
              <a:rPr lang="it-IT" sz="2400" b="1" dirty="0" err="1">
                <a:latin typeface="Arial" charset="0"/>
                <a:cs typeface="Arial" charset="0"/>
              </a:rPr>
              <a:t>continuation</a:t>
            </a:r>
            <a:r>
              <a:rPr lang="it-IT" sz="2400" b="1" dirty="0">
                <a:latin typeface="Arial" charset="0"/>
                <a:cs typeface="Arial" charset="0"/>
              </a:rPr>
              <a:t> of unrest</a:t>
            </a:r>
            <a:endParaRPr lang="it-IT" sz="2400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15" y="1591912"/>
            <a:ext cx="4309185" cy="4153359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293458" y="1499928"/>
            <a:ext cx="348875" cy="36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3"/>
          <p:cNvSpPr>
            <a:spLocks noChangeArrowheads="1"/>
          </p:cNvSpPr>
          <p:nvPr/>
        </p:nvSpPr>
        <p:spPr bwMode="auto">
          <a:xfrm>
            <a:off x="387064" y="3439162"/>
            <a:ext cx="31615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400" dirty="0" err="1" smtClean="0">
                <a:latin typeface="Arial" charset="0"/>
                <a:cs typeface="Arial" charset="0"/>
              </a:rPr>
              <a:t>Proposed</a:t>
            </a:r>
            <a:r>
              <a:rPr lang="it-IT" sz="2400" dirty="0" smtClean="0">
                <a:latin typeface="Arial" charset="0"/>
                <a:cs typeface="Arial" charset="0"/>
              </a:rPr>
              <a:t> </a:t>
            </a:r>
            <a:r>
              <a:rPr lang="it-IT" sz="2400" dirty="0" err="1" smtClean="0">
                <a:latin typeface="Arial" charset="0"/>
                <a:cs typeface="Arial" charset="0"/>
              </a:rPr>
              <a:t>uplift</a:t>
            </a:r>
            <a:r>
              <a:rPr lang="it-IT" sz="2400" dirty="0" smtClean="0">
                <a:latin typeface="Arial" charset="0"/>
                <a:cs typeface="Arial" charset="0"/>
              </a:rPr>
              <a:t> model</a:t>
            </a:r>
          </a:p>
          <a:p>
            <a:pPr algn="ctr"/>
            <a:r>
              <a:rPr lang="it-IT" sz="2400" dirty="0" smtClean="0">
                <a:latin typeface="Arial" charset="0"/>
                <a:cs typeface="Arial" charset="0"/>
              </a:rPr>
              <a:t> for </a:t>
            </a:r>
            <a:r>
              <a:rPr lang="it-IT" sz="2400" dirty="0" err="1" smtClean="0">
                <a:latin typeface="Arial" charset="0"/>
                <a:cs typeface="Arial" charset="0"/>
              </a:rPr>
              <a:t>resurgence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181646" y="6150114"/>
            <a:ext cx="8750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 smtClean="0">
                <a:solidFill>
                  <a:srgbClr val="0000FF"/>
                </a:solidFill>
                <a:latin typeface="Arial"/>
                <a:cs typeface="Arial"/>
              </a:rPr>
              <a:t>Acocella</a:t>
            </a:r>
            <a:r>
              <a:rPr lang="en-GB" dirty="0" smtClean="0">
                <a:solidFill>
                  <a:srgbClr val="0000FF"/>
                </a:solidFill>
                <a:latin typeface="Arial"/>
                <a:cs typeface="Arial"/>
              </a:rPr>
              <a:t> V., (2019) Bridging the gap from caldera unrest to resurgence. </a:t>
            </a:r>
          </a:p>
          <a:p>
            <a:pPr algn="ctr"/>
            <a:r>
              <a:rPr lang="it-IT" i="1" dirty="0" err="1" smtClean="0">
                <a:solidFill>
                  <a:srgbClr val="0000FF"/>
                </a:solidFill>
                <a:latin typeface="Arial"/>
                <a:cs typeface="Arial"/>
              </a:rPr>
              <a:t>Frontiers</a:t>
            </a:r>
            <a:r>
              <a:rPr lang="it-IT" i="1" dirty="0" smtClean="0">
                <a:solidFill>
                  <a:srgbClr val="0000FF"/>
                </a:solidFill>
                <a:latin typeface="Arial"/>
                <a:cs typeface="Arial"/>
              </a:rPr>
              <a:t> Earth Science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, 7:173. </a:t>
            </a:r>
            <a:r>
              <a:rPr lang="it-IT" dirty="0" err="1" smtClean="0">
                <a:solidFill>
                  <a:srgbClr val="0000FF"/>
                </a:solidFill>
                <a:latin typeface="Arial"/>
                <a:cs typeface="Arial"/>
              </a:rPr>
              <a:t>doi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: 10.3389/feart.2019.00173.</a:t>
            </a:r>
          </a:p>
        </p:txBody>
      </p:sp>
    </p:spTree>
    <p:extLst>
      <p:ext uri="{BB962C8B-B14F-4D97-AF65-F5344CB8AC3E}">
        <p14:creationId xmlns:p14="http://schemas.microsoft.com/office/powerpoint/2010/main" val="46818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</Words>
  <Application>Microsoft Macintosh PowerPoint</Application>
  <PresentationFormat>Presentazione su schermo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vale</dc:creator>
  <cp:lastModifiedBy>vale</cp:lastModifiedBy>
  <cp:revision>4</cp:revision>
  <dcterms:created xsi:type="dcterms:W3CDTF">2020-04-28T21:33:13Z</dcterms:created>
  <dcterms:modified xsi:type="dcterms:W3CDTF">2020-04-28T21:59:07Z</dcterms:modified>
</cp:coreProperties>
</file>