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1" r:id="rId2"/>
    <p:sldMasterId id="2147483654" r:id="rId3"/>
  </p:sldMasterIdLst>
  <p:notesMasterIdLst>
    <p:notesMasterId r:id="rId15"/>
  </p:notesMasterIdLst>
  <p:handoutMasterIdLst>
    <p:handoutMasterId r:id="rId16"/>
  </p:handoutMasterIdLst>
  <p:sldIdLst>
    <p:sldId id="553" r:id="rId4"/>
    <p:sldId id="850" r:id="rId5"/>
    <p:sldId id="854" r:id="rId6"/>
    <p:sldId id="841" r:id="rId7"/>
    <p:sldId id="843" r:id="rId8"/>
    <p:sldId id="844" r:id="rId9"/>
    <p:sldId id="846" r:id="rId10"/>
    <p:sldId id="853" r:id="rId11"/>
    <p:sldId id="794" r:id="rId12"/>
    <p:sldId id="825" r:id="rId13"/>
    <p:sldId id="851" r:id="rId14"/>
  </p:sldIdLst>
  <p:sldSz cx="24385588" cy="13717588"/>
  <p:notesSz cx="6858000" cy="9144000"/>
  <p:defaultTextStyle>
    <a:defPPr>
      <a:defRPr lang="en-US"/>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1">
          <p15:clr>
            <a:srgbClr val="A4A3A4"/>
          </p15:clr>
        </p15:guide>
        <p15:guide id="2" pos="76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cía Pérez Díaz" initials="L.P.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18E"/>
    <a:srgbClr val="712979"/>
    <a:srgbClr val="ECFE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20" autoAdjust="0"/>
    <p:restoredTop sz="85111" autoAdjust="0"/>
  </p:normalViewPr>
  <p:slideViewPr>
    <p:cSldViewPr>
      <p:cViewPr varScale="1">
        <p:scale>
          <a:sx n="56" d="100"/>
          <a:sy n="56" d="100"/>
        </p:scale>
        <p:origin x="-1080" y="-108"/>
      </p:cViewPr>
      <p:guideLst>
        <p:guide orient="horz" pos="4321"/>
        <p:guide pos="768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8C805F-B7F4-4A8C-BE5E-AC376E2C43E3}" type="datetimeFigureOut">
              <a:rPr lang="en-GB" smtClean="0"/>
              <a:pPr/>
              <a:t>03/05/2020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a:t>Plate-scale Studies - Project 6</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6FC103-A159-407F-85E6-892E191E5888}" type="slidenum">
              <a:rPr lang="en-GB" smtClean="0"/>
              <a:pPr/>
              <a:t>‹#›</a:t>
            </a:fld>
            <a:endParaRPr lang="en-GB"/>
          </a:p>
        </p:txBody>
      </p:sp>
    </p:spTree>
    <p:extLst>
      <p:ext uri="{BB962C8B-B14F-4D97-AF65-F5344CB8AC3E}">
        <p14:creationId xmlns:p14="http://schemas.microsoft.com/office/powerpoint/2010/main" val="309873714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05B2E-BCC3-44EB-802F-FAEA8C022F52}" type="datetimeFigureOut">
              <a:rPr lang="en-GB" smtClean="0"/>
              <a:pPr/>
              <a:t>03/05/2020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a:t>Plate-scale Studies - Project 6</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3BDF54-6E17-46A4-833A-1892627DA8EB}" type="slidenum">
              <a:rPr lang="en-GB" smtClean="0"/>
              <a:pPr/>
              <a:t>‹#›</a:t>
            </a:fld>
            <a:endParaRPr lang="en-GB"/>
          </a:p>
        </p:txBody>
      </p:sp>
    </p:spTree>
    <p:extLst>
      <p:ext uri="{BB962C8B-B14F-4D97-AF65-F5344CB8AC3E}">
        <p14:creationId xmlns:p14="http://schemas.microsoft.com/office/powerpoint/2010/main" val="3808971825"/>
      </p:ext>
    </p:extLst>
  </p:cSld>
  <p:clrMap bg1="lt1" tx1="dk1" bg2="lt2" tx2="dk2" accent1="accent1" accent2="accent2" accent3="accent3" accent4="accent4" accent5="accent5" accent6="accent6" hlink="hlink" folHlink="folHlink"/>
  <p:hf hdr="0" dt="0"/>
  <p:notesStyle>
    <a:lvl1pPr marL="0" algn="l" defTabSz="2438522" rtl="0" eaLnBrk="1" latinLnBrk="0" hangingPunct="1">
      <a:defRPr sz="3200" kern="1200">
        <a:solidFill>
          <a:schemeClr val="tx1"/>
        </a:solidFill>
        <a:latin typeface="+mn-lt"/>
        <a:ea typeface="+mn-ea"/>
        <a:cs typeface="+mn-cs"/>
      </a:defRPr>
    </a:lvl1pPr>
    <a:lvl2pPr marL="1219261" algn="l" defTabSz="2438522" rtl="0" eaLnBrk="1" latinLnBrk="0" hangingPunct="1">
      <a:defRPr sz="3200" kern="1200">
        <a:solidFill>
          <a:schemeClr val="tx1"/>
        </a:solidFill>
        <a:latin typeface="+mn-lt"/>
        <a:ea typeface="+mn-ea"/>
        <a:cs typeface="+mn-cs"/>
      </a:defRPr>
    </a:lvl2pPr>
    <a:lvl3pPr marL="2438522" algn="l" defTabSz="2438522" rtl="0" eaLnBrk="1" latinLnBrk="0" hangingPunct="1">
      <a:defRPr sz="3200" kern="1200">
        <a:solidFill>
          <a:schemeClr val="tx1"/>
        </a:solidFill>
        <a:latin typeface="+mn-lt"/>
        <a:ea typeface="+mn-ea"/>
        <a:cs typeface="+mn-cs"/>
      </a:defRPr>
    </a:lvl3pPr>
    <a:lvl4pPr marL="3657783" algn="l" defTabSz="2438522" rtl="0" eaLnBrk="1" latinLnBrk="0" hangingPunct="1">
      <a:defRPr sz="3200" kern="1200">
        <a:solidFill>
          <a:schemeClr val="tx1"/>
        </a:solidFill>
        <a:latin typeface="+mn-lt"/>
        <a:ea typeface="+mn-ea"/>
        <a:cs typeface="+mn-cs"/>
      </a:defRPr>
    </a:lvl4pPr>
    <a:lvl5pPr marL="4877044" algn="l" defTabSz="2438522" rtl="0" eaLnBrk="1" latinLnBrk="0" hangingPunct="1">
      <a:defRPr sz="3200" kern="1200">
        <a:solidFill>
          <a:schemeClr val="tx1"/>
        </a:solidFill>
        <a:latin typeface="+mn-lt"/>
        <a:ea typeface="+mn-ea"/>
        <a:cs typeface="+mn-cs"/>
      </a:defRPr>
    </a:lvl5pPr>
    <a:lvl6pPr marL="6096305" algn="l" defTabSz="2438522" rtl="0" eaLnBrk="1" latinLnBrk="0" hangingPunct="1">
      <a:defRPr sz="3200" kern="1200">
        <a:solidFill>
          <a:schemeClr val="tx1"/>
        </a:solidFill>
        <a:latin typeface="+mn-lt"/>
        <a:ea typeface="+mn-ea"/>
        <a:cs typeface="+mn-cs"/>
      </a:defRPr>
    </a:lvl6pPr>
    <a:lvl7pPr marL="7315566" algn="l" defTabSz="2438522" rtl="0" eaLnBrk="1" latinLnBrk="0" hangingPunct="1">
      <a:defRPr sz="3200" kern="1200">
        <a:solidFill>
          <a:schemeClr val="tx1"/>
        </a:solidFill>
        <a:latin typeface="+mn-lt"/>
        <a:ea typeface="+mn-ea"/>
        <a:cs typeface="+mn-cs"/>
      </a:defRPr>
    </a:lvl7pPr>
    <a:lvl8pPr marL="8534827" algn="l" defTabSz="2438522" rtl="0" eaLnBrk="1" latinLnBrk="0" hangingPunct="1">
      <a:defRPr sz="3200" kern="1200">
        <a:solidFill>
          <a:schemeClr val="tx1"/>
        </a:solidFill>
        <a:latin typeface="+mn-lt"/>
        <a:ea typeface="+mn-ea"/>
        <a:cs typeface="+mn-cs"/>
      </a:defRPr>
    </a:lvl8pPr>
    <a:lvl9pPr marL="9754088" algn="l" defTabSz="2438522"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lvl="0" indent="0">
              <a:buFont typeface="Arial" panose="020B0604020202020204" pitchFamily="34" charset="0"/>
              <a:buNone/>
            </a:pPr>
            <a:endParaRPr lang="en-GB" dirty="0"/>
          </a:p>
          <a:p>
            <a:pPr marL="1733611" lvl="1" indent="-514350">
              <a:buAutoNum type="arabicPeriod"/>
            </a:pPr>
            <a:endParaRPr lang="en-GB" dirty="0"/>
          </a:p>
          <a:p>
            <a:pPr marL="1733611" lvl="1" indent="-514350">
              <a:buAutoNum type="arabicPeriod"/>
            </a:pPr>
            <a:endParaRPr lang="en-GB" dirty="0"/>
          </a:p>
          <a:p>
            <a:pPr marL="1733611" lvl="1" indent="-514350">
              <a:buAutoNum type="arabicPeriod"/>
            </a:pPr>
            <a:endParaRPr lang="en-GB" dirty="0"/>
          </a:p>
        </p:txBody>
      </p:sp>
      <p:sp>
        <p:nvSpPr>
          <p:cNvPr id="4" name="Footer Placeholder 3"/>
          <p:cNvSpPr>
            <a:spLocks noGrp="1"/>
          </p:cNvSpPr>
          <p:nvPr>
            <p:ph type="ftr" sz="quarter" idx="10"/>
          </p:nvPr>
        </p:nvSpPr>
        <p:spPr/>
        <p:txBody>
          <a:bodyPr/>
          <a:lstStyle/>
          <a:p>
            <a:r>
              <a:rPr lang="en-GB"/>
              <a:t>Plate-scale Studies - Project 6</a:t>
            </a:r>
          </a:p>
        </p:txBody>
      </p:sp>
      <p:sp>
        <p:nvSpPr>
          <p:cNvPr id="5" name="Slide Number Placeholder 4"/>
          <p:cNvSpPr>
            <a:spLocks noGrp="1"/>
          </p:cNvSpPr>
          <p:nvPr>
            <p:ph type="sldNum" sz="quarter" idx="11"/>
          </p:nvPr>
        </p:nvSpPr>
        <p:spPr/>
        <p:txBody>
          <a:bodyPr/>
          <a:lstStyle/>
          <a:p>
            <a:fld id="{613BDF54-6E17-46A4-833A-1892627DA8EB}" type="slidenum">
              <a:rPr lang="en-GB" smtClean="0"/>
              <a:pPr/>
              <a:t>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r>
              <a:rPr lang="en-GB"/>
              <a:t>Plate-scale Studies - Project 6</a:t>
            </a:r>
          </a:p>
        </p:txBody>
      </p:sp>
      <p:sp>
        <p:nvSpPr>
          <p:cNvPr id="5" name="Slide Number Placeholder 4"/>
          <p:cNvSpPr>
            <a:spLocks noGrp="1"/>
          </p:cNvSpPr>
          <p:nvPr>
            <p:ph type="sldNum" sz="quarter" idx="11"/>
          </p:nvPr>
        </p:nvSpPr>
        <p:spPr/>
        <p:txBody>
          <a:bodyPr/>
          <a:lstStyle/>
          <a:p>
            <a:fld id="{613BDF54-6E17-46A4-833A-1892627DA8EB}" type="slidenum">
              <a:rPr lang="en-GB" smtClean="0"/>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smtClean="0"/>
              <a:t>Remove ODP Sites</a:t>
            </a:r>
            <a:endParaRPr lang="en-GB" dirty="0"/>
          </a:p>
        </p:txBody>
      </p:sp>
      <p:sp>
        <p:nvSpPr>
          <p:cNvPr id="4" name="Footer Placeholder 3"/>
          <p:cNvSpPr>
            <a:spLocks noGrp="1"/>
          </p:cNvSpPr>
          <p:nvPr>
            <p:ph type="ftr" sz="quarter" idx="10"/>
          </p:nvPr>
        </p:nvSpPr>
        <p:spPr/>
        <p:txBody>
          <a:bodyPr/>
          <a:lstStyle/>
          <a:p>
            <a:r>
              <a:rPr lang="en-GB"/>
              <a:t>Plate-scale Studies - Project 6</a:t>
            </a:r>
          </a:p>
        </p:txBody>
      </p:sp>
      <p:sp>
        <p:nvSpPr>
          <p:cNvPr id="5" name="Slide Number Placeholder 4"/>
          <p:cNvSpPr>
            <a:spLocks noGrp="1"/>
          </p:cNvSpPr>
          <p:nvPr>
            <p:ph type="sldNum" sz="quarter" idx="11"/>
          </p:nvPr>
        </p:nvSpPr>
        <p:spPr/>
        <p:txBody>
          <a:bodyPr/>
          <a:lstStyle/>
          <a:p>
            <a:fld id="{613BDF54-6E17-46A4-833A-1892627DA8EB}"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r>
              <a:rPr lang="en-GB"/>
              <a:t>Plate-scale Studies - Project 6</a:t>
            </a:r>
          </a:p>
        </p:txBody>
      </p:sp>
      <p:sp>
        <p:nvSpPr>
          <p:cNvPr id="5" name="Slide Number Placeholder 4"/>
          <p:cNvSpPr>
            <a:spLocks noGrp="1"/>
          </p:cNvSpPr>
          <p:nvPr>
            <p:ph type="sldNum" sz="quarter" idx="11"/>
          </p:nvPr>
        </p:nvSpPr>
        <p:spPr/>
        <p:txBody>
          <a:bodyPr/>
          <a:lstStyle/>
          <a:p>
            <a:fld id="{613BDF54-6E17-46A4-833A-1892627DA8EB}" type="slidenum">
              <a:rPr lang="en-GB" smtClean="0"/>
              <a:pPr/>
              <a:t>4</a:t>
            </a:fld>
            <a:endParaRPr lang="en-GB"/>
          </a:p>
        </p:txBody>
      </p:sp>
    </p:spTree>
    <p:extLst>
      <p:ext uri="{BB962C8B-B14F-4D97-AF65-F5344CB8AC3E}">
        <p14:creationId xmlns:p14="http://schemas.microsoft.com/office/powerpoint/2010/main" val="37935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r>
              <a:rPr lang="en-GB"/>
              <a:t>Plate-scale Studies - Project 6</a:t>
            </a:r>
          </a:p>
        </p:txBody>
      </p:sp>
      <p:sp>
        <p:nvSpPr>
          <p:cNvPr id="5" name="Slide Number Placeholder 4"/>
          <p:cNvSpPr>
            <a:spLocks noGrp="1"/>
          </p:cNvSpPr>
          <p:nvPr>
            <p:ph type="sldNum" sz="quarter" idx="11"/>
          </p:nvPr>
        </p:nvSpPr>
        <p:spPr/>
        <p:txBody>
          <a:bodyPr/>
          <a:lstStyle/>
          <a:p>
            <a:fld id="{613BDF54-6E17-46A4-833A-1892627DA8EB}" type="slidenum">
              <a:rPr lang="en-GB" smtClean="0"/>
              <a:pPr/>
              <a:t>5</a:t>
            </a:fld>
            <a:endParaRPr lang="en-GB"/>
          </a:p>
        </p:txBody>
      </p:sp>
    </p:spTree>
    <p:extLst>
      <p:ext uri="{BB962C8B-B14F-4D97-AF65-F5344CB8AC3E}">
        <p14:creationId xmlns:p14="http://schemas.microsoft.com/office/powerpoint/2010/main" val="379354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r>
              <a:rPr lang="en-GB"/>
              <a:t>Plate-scale Studies - Project 6</a:t>
            </a:r>
          </a:p>
        </p:txBody>
      </p:sp>
      <p:sp>
        <p:nvSpPr>
          <p:cNvPr id="5" name="Slide Number Placeholder 4"/>
          <p:cNvSpPr>
            <a:spLocks noGrp="1"/>
          </p:cNvSpPr>
          <p:nvPr>
            <p:ph type="sldNum" sz="quarter" idx="11"/>
          </p:nvPr>
        </p:nvSpPr>
        <p:spPr/>
        <p:txBody>
          <a:bodyPr/>
          <a:lstStyle/>
          <a:p>
            <a:fld id="{613BDF54-6E17-46A4-833A-1892627DA8EB}" type="slidenum">
              <a:rPr lang="en-GB" smtClean="0"/>
              <a:pPr/>
              <a:t>6</a:t>
            </a:fld>
            <a:endParaRPr lang="en-GB"/>
          </a:p>
        </p:txBody>
      </p:sp>
    </p:spTree>
    <p:extLst>
      <p:ext uri="{BB962C8B-B14F-4D97-AF65-F5344CB8AC3E}">
        <p14:creationId xmlns:p14="http://schemas.microsoft.com/office/powerpoint/2010/main" val="379354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r>
              <a:rPr lang="en-GB"/>
              <a:t>Plate-scale Studies - Project 6</a:t>
            </a:r>
          </a:p>
        </p:txBody>
      </p:sp>
      <p:sp>
        <p:nvSpPr>
          <p:cNvPr id="5" name="Slide Number Placeholder 4"/>
          <p:cNvSpPr>
            <a:spLocks noGrp="1"/>
          </p:cNvSpPr>
          <p:nvPr>
            <p:ph type="sldNum" sz="quarter" idx="11"/>
          </p:nvPr>
        </p:nvSpPr>
        <p:spPr/>
        <p:txBody>
          <a:bodyPr/>
          <a:lstStyle/>
          <a:p>
            <a:fld id="{613BDF54-6E17-46A4-833A-1892627DA8EB}" type="slidenum">
              <a:rPr lang="en-GB" smtClean="0"/>
              <a:pPr/>
              <a:t>8</a:t>
            </a:fld>
            <a:endParaRPr lang="en-GB"/>
          </a:p>
        </p:txBody>
      </p:sp>
    </p:spTree>
    <p:extLst>
      <p:ext uri="{BB962C8B-B14F-4D97-AF65-F5344CB8AC3E}">
        <p14:creationId xmlns:p14="http://schemas.microsoft.com/office/powerpoint/2010/main" val="1919034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r>
              <a:rPr lang="en-GB" smtClean="0"/>
              <a:t>Plate-scale Studies - Project 6</a:t>
            </a:r>
            <a:endParaRPr lang="en-GB"/>
          </a:p>
        </p:txBody>
      </p:sp>
      <p:sp>
        <p:nvSpPr>
          <p:cNvPr id="5" name="Slide Number Placeholder 4"/>
          <p:cNvSpPr>
            <a:spLocks noGrp="1"/>
          </p:cNvSpPr>
          <p:nvPr>
            <p:ph type="sldNum" sz="quarter" idx="11"/>
          </p:nvPr>
        </p:nvSpPr>
        <p:spPr/>
        <p:txBody>
          <a:bodyPr/>
          <a:lstStyle/>
          <a:p>
            <a:fld id="{613BDF54-6E17-46A4-833A-1892627DA8EB}" type="slidenum">
              <a:rPr lang="en-GB" smtClean="0"/>
              <a:pPr/>
              <a:t>10</a:t>
            </a:fld>
            <a:endParaRPr lang="en-GB"/>
          </a:p>
        </p:txBody>
      </p:sp>
    </p:spTree>
    <p:extLst>
      <p:ext uri="{BB962C8B-B14F-4D97-AF65-F5344CB8AC3E}">
        <p14:creationId xmlns:p14="http://schemas.microsoft.com/office/powerpoint/2010/main" val="163963485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backgroundRemoval t="0" b="100000" l="0" r="100000">
                        <a14:foregroundMark x1="70755" y1="50450" x2="70755" y2="50450"/>
                        <a14:foregroundMark x1="49057" y1="71712" x2="49057" y2="71712"/>
                        <a14:foregroundMark x1="14780" y1="87027" x2="14780" y2="87027"/>
                        <a14:foregroundMark x1="49057" y1="30270" x2="49057" y2="30270"/>
                        <a14:foregroundMark x1="11635" y1="13153" x2="11635" y2="13153"/>
                      </a14:backgroundRemoval>
                    </a14:imgEffect>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flipH="1">
            <a:off x="17965649" y="1101368"/>
            <a:ext cx="6419930" cy="11557743"/>
          </a:xfrm>
          <a:prstGeom prst="rect">
            <a:avLst/>
          </a:prstGeom>
          <a:effectLst/>
        </p:spPr>
      </p:pic>
      <p:sp>
        <p:nvSpPr>
          <p:cNvPr id="2" name="Title 1"/>
          <p:cNvSpPr>
            <a:spLocks noGrp="1"/>
          </p:cNvSpPr>
          <p:nvPr>
            <p:ph type="ctrTitle"/>
          </p:nvPr>
        </p:nvSpPr>
        <p:spPr>
          <a:xfrm>
            <a:off x="1828919" y="4261351"/>
            <a:ext cx="20727750" cy="2940391"/>
          </a:xfrm>
        </p:spPr>
        <p:txBody>
          <a:bodyPr>
            <a:normAutofit/>
          </a:bodyPr>
          <a:lstStyle>
            <a:lvl1pPr>
              <a:defRPr sz="8500">
                <a:solidFill>
                  <a:schemeClr val="accent1">
                    <a:lumMod val="50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657838" y="7773300"/>
            <a:ext cx="17069912" cy="3505606"/>
          </a:xfrm>
        </p:spPr>
        <p:txBody>
          <a:bodyPr>
            <a:normAutofit/>
          </a:bodyPr>
          <a:lstStyle>
            <a:lvl1pPr marL="0" indent="0" algn="ctr">
              <a:buNone/>
              <a:defRPr sz="4800">
                <a:solidFill>
                  <a:srgbClr val="2E518E"/>
                </a:solidFill>
                <a:latin typeface="Arial" panose="020B0604020202020204" pitchFamily="34" charset="0"/>
                <a:cs typeface="Arial" panose="020B0604020202020204" pitchFamily="34" charset="0"/>
              </a:defRPr>
            </a:lvl1pPr>
            <a:lvl2pPr marL="1219261" indent="0" algn="ctr">
              <a:buNone/>
              <a:defRPr>
                <a:solidFill>
                  <a:schemeClr val="tx1">
                    <a:tint val="75000"/>
                  </a:schemeClr>
                </a:solidFill>
              </a:defRPr>
            </a:lvl2pPr>
            <a:lvl3pPr marL="2438522" indent="0" algn="ctr">
              <a:buNone/>
              <a:defRPr>
                <a:solidFill>
                  <a:schemeClr val="tx1">
                    <a:tint val="75000"/>
                  </a:schemeClr>
                </a:solidFill>
              </a:defRPr>
            </a:lvl3pPr>
            <a:lvl4pPr marL="3657783" indent="0" algn="ctr">
              <a:buNone/>
              <a:defRPr>
                <a:solidFill>
                  <a:schemeClr val="tx1">
                    <a:tint val="75000"/>
                  </a:schemeClr>
                </a:solidFill>
              </a:defRPr>
            </a:lvl4pPr>
            <a:lvl5pPr marL="4877044" indent="0" algn="ctr">
              <a:buNone/>
              <a:defRPr>
                <a:solidFill>
                  <a:schemeClr val="tx1">
                    <a:tint val="75000"/>
                  </a:schemeClr>
                </a:solidFill>
              </a:defRPr>
            </a:lvl5pPr>
            <a:lvl6pPr marL="6096305" indent="0" algn="ctr">
              <a:buNone/>
              <a:defRPr>
                <a:solidFill>
                  <a:schemeClr val="tx1">
                    <a:tint val="75000"/>
                  </a:schemeClr>
                </a:solidFill>
              </a:defRPr>
            </a:lvl6pPr>
            <a:lvl7pPr marL="7315566" indent="0" algn="ctr">
              <a:buNone/>
              <a:defRPr>
                <a:solidFill>
                  <a:schemeClr val="tx1">
                    <a:tint val="75000"/>
                  </a:schemeClr>
                </a:solidFill>
              </a:defRPr>
            </a:lvl7pPr>
            <a:lvl8pPr marL="8534827" indent="0" algn="ctr">
              <a:buNone/>
              <a:defRPr>
                <a:solidFill>
                  <a:schemeClr val="tx1">
                    <a:tint val="75000"/>
                  </a:schemeClr>
                </a:solidFill>
              </a:defRPr>
            </a:lvl8pPr>
            <a:lvl9pPr marL="9754088" indent="0" algn="ctr">
              <a:buNone/>
              <a:defRPr>
                <a:solidFill>
                  <a:schemeClr val="tx1">
                    <a:tint val="75000"/>
                  </a:schemeClr>
                </a:solidFill>
              </a:defRPr>
            </a:lvl9pPr>
          </a:lstStyle>
          <a:p>
            <a:r>
              <a:rPr lang="en-US" dirty="0"/>
              <a:t>Click to edit Master subtitle style</a:t>
            </a:r>
            <a:endParaRPr lang="en-GB" dirty="0"/>
          </a:p>
        </p:txBody>
      </p:sp>
      <p:grpSp>
        <p:nvGrpSpPr>
          <p:cNvPr id="15" name="Group 14"/>
          <p:cNvGrpSpPr/>
          <p:nvPr userDrawn="1"/>
        </p:nvGrpSpPr>
        <p:grpSpPr>
          <a:xfrm>
            <a:off x="281629" y="337072"/>
            <a:ext cx="5574048" cy="1336547"/>
            <a:chOff x="105604" y="126387"/>
            <a:chExt cx="2357572" cy="575108"/>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04" y="144250"/>
              <a:ext cx="1200924" cy="557245"/>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9081" y="126387"/>
              <a:ext cx="1094095" cy="573155"/>
            </a:xfrm>
            <a:prstGeom prst="rect">
              <a:avLst/>
            </a:prstGeom>
          </p:spPr>
        </p:pic>
      </p:grpSp>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66" y="11689659"/>
            <a:ext cx="5065541" cy="1747885"/>
          </a:xfrm>
          <a:prstGeom prst="rect">
            <a:avLst/>
          </a:prstGeom>
        </p:spPr>
      </p:pic>
    </p:spTree>
    <p:extLst>
      <p:ext uri="{BB962C8B-B14F-4D97-AF65-F5344CB8AC3E}">
        <p14:creationId xmlns:p14="http://schemas.microsoft.com/office/powerpoint/2010/main" val="3628196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9" name="Rectangle 8"/>
          <p:cNvSpPr/>
          <p:nvPr userDrawn="1"/>
        </p:nvSpPr>
        <p:spPr>
          <a:xfrm>
            <a:off x="-5" y="13175525"/>
            <a:ext cx="24385588" cy="521356"/>
          </a:xfrm>
          <a:prstGeom prst="rect">
            <a:avLst/>
          </a:prstGeom>
          <a:solidFill>
            <a:srgbClr val="2E518E"/>
          </a:solidFill>
          <a:ln>
            <a:solidFill>
              <a:srgbClr val="2E518E"/>
            </a:solidFill>
          </a:ln>
        </p:spPr>
        <p:style>
          <a:lnRef idx="2">
            <a:schemeClr val="accent1">
              <a:shade val="50000"/>
            </a:schemeClr>
          </a:lnRef>
          <a:fillRef idx="1">
            <a:schemeClr val="accent1"/>
          </a:fillRef>
          <a:effectRef idx="0">
            <a:schemeClr val="accent1"/>
          </a:effectRef>
          <a:fontRef idx="minor">
            <a:schemeClr val="lt1"/>
          </a:fontRef>
        </p:style>
        <p:txBody>
          <a:bodyPr lIns="243852" tIns="121926" rIns="243852" bIns="121926" rtlCol="0" anchor="ctr"/>
          <a:lstStyle/>
          <a:p>
            <a:pPr algn="ctr"/>
            <a:endParaRPr lang="en-GB"/>
          </a:p>
        </p:txBody>
      </p:sp>
      <p:sp>
        <p:nvSpPr>
          <p:cNvPr id="2" name="Title 1"/>
          <p:cNvSpPr>
            <a:spLocks noGrp="1"/>
          </p:cNvSpPr>
          <p:nvPr>
            <p:ph type="title"/>
          </p:nvPr>
        </p:nvSpPr>
        <p:spPr>
          <a:xfrm>
            <a:off x="1019096" y="508389"/>
            <a:ext cx="21947029" cy="980247"/>
          </a:xfrm>
        </p:spPr>
        <p:txBody>
          <a:bodyPr>
            <a:normAutofit/>
          </a:bodyPr>
          <a:lstStyle>
            <a:lvl1pPr algn="l">
              <a:defRPr sz="5300" b="1"/>
            </a:lvl1pPr>
          </a:lstStyle>
          <a:p>
            <a:r>
              <a:rPr lang="en-US" dirty="0"/>
              <a:t>Click to edit Master title style</a:t>
            </a:r>
            <a:endParaRPr lang="en-GB" dirty="0"/>
          </a:p>
        </p:txBody>
      </p:sp>
      <p:sp>
        <p:nvSpPr>
          <p:cNvPr id="6" name="Slide Number Placeholder 5"/>
          <p:cNvSpPr>
            <a:spLocks noGrp="1"/>
          </p:cNvSpPr>
          <p:nvPr>
            <p:ph type="sldNum" sz="quarter" idx="12"/>
          </p:nvPr>
        </p:nvSpPr>
        <p:spPr>
          <a:xfrm>
            <a:off x="18665599" y="13242760"/>
            <a:ext cx="5689971" cy="461355"/>
          </a:xfrm>
        </p:spPr>
        <p:txBody>
          <a:bodyPr/>
          <a:lstStyle>
            <a:lvl1pPr>
              <a:defRPr sz="2700">
                <a:solidFill>
                  <a:schemeClr val="bg1"/>
                </a:solidFill>
                <a:latin typeface="Arial" panose="020B0604020202020204" pitchFamily="34" charset="0"/>
                <a:cs typeface="Arial" panose="020B0604020202020204" pitchFamily="34" charset="0"/>
              </a:defRPr>
            </a:lvl1pPr>
          </a:lstStyle>
          <a:p>
            <a:fld id="{1E2DFB11-D1F3-47DC-BB33-F4D68A209E1E}" type="slidenum">
              <a:rPr lang="en-GB" smtClean="0"/>
              <a:pPr/>
              <a:t>‹#›</a:t>
            </a:fld>
            <a:endParaRPr lang="en-GB" dirty="0"/>
          </a:p>
        </p:txBody>
      </p:sp>
      <p:cxnSp>
        <p:nvCxnSpPr>
          <p:cNvPr id="8" name="Straight Connector 7"/>
          <p:cNvCxnSpPr/>
          <p:nvPr userDrawn="1"/>
        </p:nvCxnSpPr>
        <p:spPr>
          <a:xfrm>
            <a:off x="1015815" y="1423658"/>
            <a:ext cx="21891858" cy="0"/>
          </a:xfrm>
          <a:prstGeom prst="line">
            <a:avLst/>
          </a:prstGeom>
          <a:ln w="38100">
            <a:solidFill>
              <a:srgbClr val="0157BF">
                <a:alpha val="14902"/>
              </a:srgb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1575659" y="1700343"/>
            <a:ext cx="4086297" cy="1344237"/>
          </a:xfrm>
          <a:prstGeom prst="rect">
            <a:avLst/>
          </a:prstGeom>
        </p:spPr>
      </p:pic>
    </p:spTree>
    <p:extLst>
      <p:ext uri="{BB962C8B-B14F-4D97-AF65-F5344CB8AC3E}">
        <p14:creationId xmlns:p14="http://schemas.microsoft.com/office/powerpoint/2010/main" val="78385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backgroundRemoval t="0" b="100000" l="0" r="100000">
                        <a14:foregroundMark x1="70755" y1="50450" x2="70755" y2="50450"/>
                        <a14:foregroundMark x1="49057" y1="71712" x2="49057" y2="71712"/>
                        <a14:foregroundMark x1="14780" y1="87027" x2="14780" y2="87027"/>
                        <a14:foregroundMark x1="49057" y1="30270" x2="49057" y2="30270"/>
                        <a14:foregroundMark x1="11635" y1="13153" x2="11635" y2="13153"/>
                      </a14:backgroundRemoval>
                    </a14:imgEffect>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flipH="1">
            <a:off x="13924272" y="0"/>
            <a:ext cx="10461316" cy="13717588"/>
          </a:xfrm>
          <a:prstGeom prst="rect">
            <a:avLst/>
          </a:prstGeom>
          <a:effectLst/>
        </p:spPr>
      </p:pic>
      <p:sp>
        <p:nvSpPr>
          <p:cNvPr id="2" name="Title 1"/>
          <p:cNvSpPr>
            <a:spLocks noGrp="1"/>
          </p:cNvSpPr>
          <p:nvPr>
            <p:ph type="ctrTitle"/>
          </p:nvPr>
        </p:nvSpPr>
        <p:spPr>
          <a:xfrm>
            <a:off x="1828919" y="4261351"/>
            <a:ext cx="20727750" cy="2940391"/>
          </a:xfrm>
        </p:spPr>
        <p:txBody>
          <a:bodyPr>
            <a:normAutofit/>
          </a:bodyPr>
          <a:lstStyle>
            <a:lvl1pPr>
              <a:defRPr sz="8500" b="1">
                <a:solidFill>
                  <a:schemeClr val="accent1">
                    <a:lumMod val="50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657838" y="7773300"/>
            <a:ext cx="17069912" cy="3505606"/>
          </a:xfrm>
        </p:spPr>
        <p:txBody>
          <a:bodyPr>
            <a:normAutofit/>
          </a:bodyPr>
          <a:lstStyle>
            <a:lvl1pPr marL="0" indent="0" algn="ctr">
              <a:buNone/>
              <a:defRPr sz="4800">
                <a:solidFill>
                  <a:schemeClr val="accent1">
                    <a:lumMod val="75000"/>
                  </a:schemeClr>
                </a:solidFill>
                <a:latin typeface="Corbel" panose="020B0503020204020204" pitchFamily="34" charset="0"/>
                <a:cs typeface="Arial" panose="020B0604020202020204" pitchFamily="34" charset="0"/>
              </a:defRPr>
            </a:lvl1pPr>
            <a:lvl2pPr marL="1219261" indent="0" algn="ctr">
              <a:buNone/>
              <a:defRPr>
                <a:solidFill>
                  <a:schemeClr val="tx1">
                    <a:tint val="75000"/>
                  </a:schemeClr>
                </a:solidFill>
              </a:defRPr>
            </a:lvl2pPr>
            <a:lvl3pPr marL="2438522" indent="0" algn="ctr">
              <a:buNone/>
              <a:defRPr>
                <a:solidFill>
                  <a:schemeClr val="tx1">
                    <a:tint val="75000"/>
                  </a:schemeClr>
                </a:solidFill>
              </a:defRPr>
            </a:lvl3pPr>
            <a:lvl4pPr marL="3657783" indent="0" algn="ctr">
              <a:buNone/>
              <a:defRPr>
                <a:solidFill>
                  <a:schemeClr val="tx1">
                    <a:tint val="75000"/>
                  </a:schemeClr>
                </a:solidFill>
              </a:defRPr>
            </a:lvl4pPr>
            <a:lvl5pPr marL="4877044" indent="0" algn="ctr">
              <a:buNone/>
              <a:defRPr>
                <a:solidFill>
                  <a:schemeClr val="tx1">
                    <a:tint val="75000"/>
                  </a:schemeClr>
                </a:solidFill>
              </a:defRPr>
            </a:lvl5pPr>
            <a:lvl6pPr marL="6096305" indent="0" algn="ctr">
              <a:buNone/>
              <a:defRPr>
                <a:solidFill>
                  <a:schemeClr val="tx1">
                    <a:tint val="75000"/>
                  </a:schemeClr>
                </a:solidFill>
              </a:defRPr>
            </a:lvl6pPr>
            <a:lvl7pPr marL="7315566" indent="0" algn="ctr">
              <a:buNone/>
              <a:defRPr>
                <a:solidFill>
                  <a:schemeClr val="tx1">
                    <a:tint val="75000"/>
                  </a:schemeClr>
                </a:solidFill>
              </a:defRPr>
            </a:lvl7pPr>
            <a:lvl8pPr marL="8534827" indent="0" algn="ctr">
              <a:buNone/>
              <a:defRPr>
                <a:solidFill>
                  <a:schemeClr val="tx1">
                    <a:tint val="75000"/>
                  </a:schemeClr>
                </a:solidFill>
              </a:defRPr>
            </a:lvl8pPr>
            <a:lvl9pPr marL="9754088" indent="0" algn="ctr">
              <a:buNone/>
              <a:defRPr>
                <a:solidFill>
                  <a:schemeClr val="tx1">
                    <a:tint val="75000"/>
                  </a:schemeClr>
                </a:solidFill>
              </a:defRPr>
            </a:lvl9pPr>
          </a:lstStyle>
          <a:p>
            <a:r>
              <a:rPr lang="en-US" dirty="0"/>
              <a:t>Click to edit Master subtitle style</a:t>
            </a:r>
            <a:endParaRPr lang="en-GB"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53" y="12594183"/>
            <a:ext cx="2760710" cy="103532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67409" y="12594183"/>
            <a:ext cx="2974818" cy="1035320"/>
          </a:xfrm>
          <a:prstGeom prst="rect">
            <a:avLst/>
          </a:prstGeom>
        </p:spPr>
      </p:pic>
      <p:grpSp>
        <p:nvGrpSpPr>
          <p:cNvPr id="10" name="Group 9"/>
          <p:cNvGrpSpPr/>
          <p:nvPr userDrawn="1"/>
        </p:nvGrpSpPr>
        <p:grpSpPr>
          <a:xfrm>
            <a:off x="19874148" y="12303586"/>
            <a:ext cx="4345680" cy="1325927"/>
            <a:chOff x="40924" y="29810"/>
            <a:chExt cx="2586860" cy="1080120"/>
          </a:xfrm>
        </p:grpSpPr>
        <p:sp>
          <p:nvSpPr>
            <p:cNvPr id="11" name="Rectangle 10"/>
            <p:cNvSpPr/>
            <p:nvPr/>
          </p:nvSpPr>
          <p:spPr>
            <a:xfrm>
              <a:off x="40924" y="29810"/>
              <a:ext cx="2586860" cy="1080120"/>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244" y="146487"/>
              <a:ext cx="2413000" cy="825500"/>
            </a:xfrm>
            <a:prstGeom prst="rect">
              <a:avLst/>
            </a:prstGeom>
          </p:spPr>
        </p:pic>
      </p:grpSp>
    </p:spTree>
    <p:extLst>
      <p:ext uri="{BB962C8B-B14F-4D97-AF65-F5344CB8AC3E}">
        <p14:creationId xmlns:p14="http://schemas.microsoft.com/office/powerpoint/2010/main" val="3553599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in - no slide numb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409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lain - no slide numb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87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80" y="549341"/>
            <a:ext cx="21947029" cy="2286265"/>
          </a:xfrm>
          <a:prstGeom prst="rect">
            <a:avLst/>
          </a:prstGeom>
        </p:spPr>
        <p:txBody>
          <a:bodyPr vert="horz" lIns="243852" tIns="121926" rIns="243852" bIns="121926"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219280" y="3200773"/>
            <a:ext cx="21947029" cy="9052973"/>
          </a:xfrm>
          <a:prstGeom prst="rect">
            <a:avLst/>
          </a:prstGeom>
        </p:spPr>
        <p:txBody>
          <a:bodyPr vert="horz" lIns="243852" tIns="121926" rIns="243852" bIns="12192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7476338" y="12714176"/>
            <a:ext cx="5689971" cy="730335"/>
          </a:xfrm>
          <a:prstGeom prst="rect">
            <a:avLst/>
          </a:prstGeom>
        </p:spPr>
        <p:txBody>
          <a:bodyPr vert="horz" lIns="243852" tIns="121926" rIns="243852" bIns="121926" rtlCol="0" anchor="ctr"/>
          <a:lstStyle>
            <a:lvl1pPr algn="r">
              <a:defRPr sz="3200">
                <a:solidFill>
                  <a:schemeClr val="tx1">
                    <a:tint val="75000"/>
                  </a:schemeClr>
                </a:solidFill>
              </a:defRPr>
            </a:lvl1pPr>
          </a:lstStyle>
          <a:p>
            <a:fld id="{1E2DFB11-D1F3-47DC-BB33-F4D68A209E1E}" type="slidenum">
              <a:rPr lang="en-GB" smtClean="0"/>
              <a:pPr/>
              <a:t>‹#›</a:t>
            </a:fld>
            <a:endParaRPr lang="en-GB"/>
          </a:p>
        </p:txBody>
      </p:sp>
      <p:sp>
        <p:nvSpPr>
          <p:cNvPr id="8" name="Date Placeholder 3"/>
          <p:cNvSpPr>
            <a:spLocks noGrp="1"/>
          </p:cNvSpPr>
          <p:nvPr>
            <p:ph type="dt" sz="half" idx="2"/>
          </p:nvPr>
        </p:nvSpPr>
        <p:spPr>
          <a:xfrm>
            <a:off x="-26327" y="13195498"/>
            <a:ext cx="8618721" cy="719344"/>
          </a:xfrm>
          <a:prstGeom prst="rect">
            <a:avLst/>
          </a:prstGeom>
        </p:spPr>
        <p:txBody>
          <a:bodyPr lIns="243852" tIns="121926" rIns="243852" bIns="121926"/>
          <a:lstStyle>
            <a:lvl1pPr>
              <a:defRPr sz="2000" i="1">
                <a:solidFill>
                  <a:schemeClr val="bg1"/>
                </a:solidFill>
                <a:latin typeface="Arial" panose="020B0604020202020204" pitchFamily="34" charset="0"/>
                <a:cs typeface="Arial" panose="020B0604020202020204" pitchFamily="34" charset="0"/>
              </a:defRPr>
            </a:lvl1pPr>
          </a:lstStyle>
          <a:p>
            <a:r>
              <a:rPr lang="en-US" dirty="0"/>
              <a:t>Continent-Ocean Boundaries…the end of the line?</a:t>
            </a:r>
            <a:endParaRPr lang="en-GB" dirty="0"/>
          </a:p>
        </p:txBody>
      </p:sp>
    </p:spTree>
    <p:extLst>
      <p:ext uri="{BB962C8B-B14F-4D97-AF65-F5344CB8AC3E}">
        <p14:creationId xmlns:p14="http://schemas.microsoft.com/office/powerpoint/2010/main" val="373755881"/>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algn="ctr" defTabSz="2438522" rtl="0" eaLnBrk="1" latinLnBrk="0" hangingPunct="1">
        <a:spcBef>
          <a:spcPct val="0"/>
        </a:spcBef>
        <a:buNone/>
        <a:defRPr sz="8500" b="1" kern="1200">
          <a:solidFill>
            <a:schemeClr val="accent1">
              <a:lumMod val="50000"/>
            </a:schemeClr>
          </a:solidFill>
          <a:latin typeface="Corbel" panose="020B0503020204020204" pitchFamily="34" charset="0"/>
          <a:ea typeface="+mj-ea"/>
          <a:cs typeface="Arial" panose="020B0604020202020204" pitchFamily="34" charset="0"/>
        </a:defRPr>
      </a:lvl1pPr>
    </p:titleStyle>
    <p:bodyStyle>
      <a:lvl1pPr marL="914446" indent="-914446" algn="l" defTabSz="2438522" rtl="0" eaLnBrk="1" latinLnBrk="0" hangingPunct="1">
        <a:spcBef>
          <a:spcPct val="20000"/>
        </a:spcBef>
        <a:buFont typeface="Arial" panose="020B0604020202020204" pitchFamily="34" charset="0"/>
        <a:buChar char="•"/>
        <a:defRPr sz="8500" kern="1200">
          <a:solidFill>
            <a:schemeClr val="tx1"/>
          </a:solidFill>
          <a:latin typeface="Corbel" panose="020B0503020204020204" pitchFamily="34"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7500" kern="1200">
          <a:solidFill>
            <a:schemeClr val="tx1"/>
          </a:solidFill>
          <a:latin typeface="Corbel" panose="020B0503020204020204" pitchFamily="34" charset="0"/>
          <a:ea typeface="+mn-ea"/>
          <a:cs typeface="Arial" panose="020B0604020202020204" pitchFamily="34" charset="0"/>
        </a:defRPr>
      </a:lvl2pPr>
      <a:lvl3pPr marL="3048152" indent="-609630" algn="l" defTabSz="2438522" rtl="0" eaLnBrk="1" latinLnBrk="0" hangingPunct="1">
        <a:spcBef>
          <a:spcPct val="20000"/>
        </a:spcBef>
        <a:buFont typeface="Arial" panose="020B0604020202020204" pitchFamily="34" charset="0"/>
        <a:buChar char="•"/>
        <a:defRPr sz="4800" kern="1200">
          <a:solidFill>
            <a:schemeClr val="tx1"/>
          </a:solidFill>
          <a:latin typeface="Corbel" panose="020B0503020204020204" pitchFamily="34" charset="0"/>
          <a:ea typeface="+mn-ea"/>
          <a:cs typeface="Arial" panose="020B0604020202020204" pitchFamily="34" charset="0"/>
        </a:defRPr>
      </a:lvl3pPr>
      <a:lvl4pPr marL="4267413" indent="-609630" algn="l" defTabSz="2438522" rtl="0" eaLnBrk="1" latinLnBrk="0" hangingPunct="1">
        <a:spcBef>
          <a:spcPct val="20000"/>
        </a:spcBef>
        <a:buFont typeface="Arial" panose="020B0604020202020204" pitchFamily="34" charset="0"/>
        <a:buChar char="–"/>
        <a:defRPr sz="3700" kern="1200">
          <a:solidFill>
            <a:schemeClr val="tx1"/>
          </a:solidFill>
          <a:latin typeface="Corbel" panose="020B0503020204020204" pitchFamily="34" charset="0"/>
          <a:ea typeface="+mn-ea"/>
          <a:cs typeface="Arial" panose="020B0604020202020204" pitchFamily="34" charset="0"/>
        </a:defRPr>
      </a:lvl4pPr>
      <a:lvl5pPr marL="5486674" indent="-609630" algn="l" defTabSz="2438522" rtl="0" eaLnBrk="1" latinLnBrk="0" hangingPunct="1">
        <a:spcBef>
          <a:spcPct val="20000"/>
        </a:spcBef>
        <a:buFont typeface="Arial" panose="020B0604020202020204" pitchFamily="34" charset="0"/>
        <a:buChar char="»"/>
        <a:defRPr sz="2700" kern="1200">
          <a:solidFill>
            <a:schemeClr val="tx1"/>
          </a:solidFill>
          <a:latin typeface="Corbel" panose="020B0503020204020204" pitchFamily="34" charset="0"/>
          <a:ea typeface="+mn-ea"/>
          <a:cs typeface="Arial" panose="020B0604020202020204" pitchFamily="34" charset="0"/>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en-US"/>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80" y="549341"/>
            <a:ext cx="21947029" cy="2286265"/>
          </a:xfrm>
          <a:prstGeom prst="rect">
            <a:avLst/>
          </a:prstGeom>
        </p:spPr>
        <p:txBody>
          <a:bodyPr vert="horz" lIns="243852" tIns="121926" rIns="243852" bIns="121926"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219280" y="3200773"/>
            <a:ext cx="21947029" cy="9052973"/>
          </a:xfrm>
          <a:prstGeom prst="rect">
            <a:avLst/>
          </a:prstGeom>
        </p:spPr>
        <p:txBody>
          <a:bodyPr vert="horz" lIns="243852" tIns="121926" rIns="243852" bIns="12192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7476338" y="12714176"/>
            <a:ext cx="5689971" cy="730335"/>
          </a:xfrm>
          <a:prstGeom prst="rect">
            <a:avLst/>
          </a:prstGeom>
        </p:spPr>
        <p:txBody>
          <a:bodyPr vert="horz" lIns="243852" tIns="121926" rIns="243852" bIns="121926" rtlCol="0" anchor="ctr"/>
          <a:lstStyle>
            <a:lvl1pPr algn="r">
              <a:defRPr sz="3200">
                <a:solidFill>
                  <a:schemeClr val="tx1">
                    <a:tint val="75000"/>
                  </a:schemeClr>
                </a:solidFill>
              </a:defRPr>
            </a:lvl1pPr>
          </a:lstStyle>
          <a:p>
            <a:fld id="{1E2DFB11-D1F3-47DC-BB33-F4D68A209E1E}" type="slidenum">
              <a:rPr lang="en-GB" smtClean="0"/>
              <a:pPr/>
              <a:t>‹#›</a:t>
            </a:fld>
            <a:endParaRPr lang="en-GB"/>
          </a:p>
        </p:txBody>
      </p:sp>
      <p:sp>
        <p:nvSpPr>
          <p:cNvPr id="7" name="Date Placeholder 3"/>
          <p:cNvSpPr>
            <a:spLocks noGrp="1"/>
          </p:cNvSpPr>
          <p:nvPr>
            <p:ph type="dt" sz="half" idx="2"/>
          </p:nvPr>
        </p:nvSpPr>
        <p:spPr>
          <a:xfrm>
            <a:off x="-26327" y="13196234"/>
            <a:ext cx="5689971" cy="461355"/>
          </a:xfrm>
          <a:prstGeom prst="rect">
            <a:avLst/>
          </a:prstGeom>
        </p:spPr>
        <p:txBody>
          <a:bodyPr lIns="243852" tIns="121926" rIns="243852" bIns="121926"/>
          <a:lstStyle>
            <a:lvl1pPr>
              <a:defRPr sz="2700">
                <a:solidFill>
                  <a:schemeClr val="bg1"/>
                </a:solidFill>
                <a:latin typeface="Arial" panose="020B0604020202020204" pitchFamily="34" charset="0"/>
                <a:cs typeface="Arial" panose="020B0604020202020204" pitchFamily="34" charset="0"/>
              </a:defRPr>
            </a:lvl1pPr>
          </a:lstStyle>
          <a:p>
            <a:r>
              <a:rPr lang="en-US" dirty="0"/>
              <a:t>Plate-scale Studies – Project 6</a:t>
            </a:r>
            <a:endParaRPr lang="en-GB" dirty="0"/>
          </a:p>
        </p:txBody>
      </p:sp>
    </p:spTree>
    <p:extLst>
      <p:ext uri="{BB962C8B-B14F-4D97-AF65-F5344CB8AC3E}">
        <p14:creationId xmlns:p14="http://schemas.microsoft.com/office/powerpoint/2010/main" val="3078476049"/>
      </p:ext>
    </p:extLst>
  </p:cSld>
  <p:clrMap bg1="lt1" tx1="dk1" bg2="lt2" tx2="dk2" accent1="accent1" accent2="accent2" accent3="accent3" accent4="accent4" accent5="accent5" accent6="accent6" hlink="hlink" folHlink="folHlink"/>
  <p:sldLayoutIdLst>
    <p:sldLayoutId id="2147483652" r:id="rId1"/>
    <p:sldLayoutId id="2147483653" r:id="rId2"/>
  </p:sldLayoutIdLst>
  <p:hf hdr="0" dt="0"/>
  <p:txStyles>
    <p:titleStyle>
      <a:lvl1pPr algn="ctr" defTabSz="2438522" rtl="0" eaLnBrk="1" latinLnBrk="0" hangingPunct="1">
        <a:spcBef>
          <a:spcPct val="0"/>
        </a:spcBef>
        <a:buNone/>
        <a:defRPr sz="8500" kern="1200">
          <a:solidFill>
            <a:schemeClr val="accent1">
              <a:lumMod val="50000"/>
            </a:schemeClr>
          </a:solidFill>
          <a:latin typeface="Corbel" panose="020B0503020204020204" pitchFamily="34" charset="0"/>
          <a:ea typeface="+mj-ea"/>
          <a:cs typeface="Arial" panose="020B0604020202020204" pitchFamily="34" charset="0"/>
        </a:defRPr>
      </a:lvl1pPr>
    </p:titleStyle>
    <p:bodyStyle>
      <a:lvl1pPr marL="914446" indent="-914446" algn="l" defTabSz="2438522" rtl="0" eaLnBrk="1" latinLnBrk="0" hangingPunct="1">
        <a:spcBef>
          <a:spcPct val="20000"/>
        </a:spcBef>
        <a:buFont typeface="Arial" panose="020B0604020202020204" pitchFamily="34" charset="0"/>
        <a:buChar char="•"/>
        <a:defRPr sz="8500" kern="1200">
          <a:solidFill>
            <a:schemeClr val="tx1"/>
          </a:solidFill>
          <a:latin typeface="Corbel" panose="020B0503020204020204" pitchFamily="34"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7500" kern="1200">
          <a:solidFill>
            <a:schemeClr val="tx1"/>
          </a:solidFill>
          <a:latin typeface="Corbel" panose="020B0503020204020204" pitchFamily="34" charset="0"/>
          <a:ea typeface="+mn-ea"/>
          <a:cs typeface="Arial" panose="020B0604020202020204" pitchFamily="34" charset="0"/>
        </a:defRPr>
      </a:lvl2pPr>
      <a:lvl3pPr marL="3048152" indent="-609630" algn="l" defTabSz="2438522" rtl="0" eaLnBrk="1" latinLnBrk="0" hangingPunct="1">
        <a:spcBef>
          <a:spcPct val="20000"/>
        </a:spcBef>
        <a:buFont typeface="Arial" panose="020B0604020202020204" pitchFamily="34" charset="0"/>
        <a:buChar char="•"/>
        <a:defRPr sz="4800" kern="1200">
          <a:solidFill>
            <a:schemeClr val="tx1"/>
          </a:solidFill>
          <a:latin typeface="Corbel" panose="020B0503020204020204" pitchFamily="34" charset="0"/>
          <a:ea typeface="+mn-ea"/>
          <a:cs typeface="Arial" panose="020B0604020202020204" pitchFamily="34" charset="0"/>
        </a:defRPr>
      </a:lvl3pPr>
      <a:lvl4pPr marL="4267413" indent="-609630" algn="l" defTabSz="2438522" rtl="0" eaLnBrk="1" latinLnBrk="0" hangingPunct="1">
        <a:spcBef>
          <a:spcPct val="20000"/>
        </a:spcBef>
        <a:buFont typeface="Arial" panose="020B0604020202020204" pitchFamily="34" charset="0"/>
        <a:buChar char="–"/>
        <a:defRPr sz="3700" kern="1200">
          <a:solidFill>
            <a:schemeClr val="tx1"/>
          </a:solidFill>
          <a:latin typeface="Corbel" panose="020B0503020204020204" pitchFamily="34" charset="0"/>
          <a:ea typeface="+mn-ea"/>
          <a:cs typeface="Arial" panose="020B0604020202020204" pitchFamily="34" charset="0"/>
        </a:defRPr>
      </a:lvl4pPr>
      <a:lvl5pPr marL="5486674" indent="-609630" algn="l" defTabSz="2438522" rtl="0" eaLnBrk="1" latinLnBrk="0" hangingPunct="1">
        <a:spcBef>
          <a:spcPct val="20000"/>
        </a:spcBef>
        <a:buFont typeface="Arial" panose="020B0604020202020204" pitchFamily="34" charset="0"/>
        <a:buChar char="»"/>
        <a:defRPr sz="2700" kern="1200">
          <a:solidFill>
            <a:schemeClr val="tx1"/>
          </a:solidFill>
          <a:latin typeface="Corbel" panose="020B0503020204020204" pitchFamily="34" charset="0"/>
          <a:ea typeface="+mn-ea"/>
          <a:cs typeface="Arial" panose="020B0604020202020204" pitchFamily="34" charset="0"/>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en-US"/>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80" y="549341"/>
            <a:ext cx="21947029" cy="2286265"/>
          </a:xfrm>
          <a:prstGeom prst="rect">
            <a:avLst/>
          </a:prstGeom>
        </p:spPr>
        <p:txBody>
          <a:bodyPr vert="horz" lIns="243852" tIns="121926" rIns="243852" bIns="121926"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219280" y="3200773"/>
            <a:ext cx="21947029" cy="9052973"/>
          </a:xfrm>
          <a:prstGeom prst="rect">
            <a:avLst/>
          </a:prstGeom>
        </p:spPr>
        <p:txBody>
          <a:bodyPr vert="horz" lIns="243852" tIns="121926" rIns="243852" bIns="12192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7476338" y="12714176"/>
            <a:ext cx="5689971" cy="730335"/>
          </a:xfrm>
          <a:prstGeom prst="rect">
            <a:avLst/>
          </a:prstGeom>
        </p:spPr>
        <p:txBody>
          <a:bodyPr vert="horz" lIns="243852" tIns="121926" rIns="243852" bIns="121926" rtlCol="0" anchor="ctr"/>
          <a:lstStyle>
            <a:lvl1pPr algn="r">
              <a:defRPr sz="3200">
                <a:solidFill>
                  <a:schemeClr val="tx1">
                    <a:tint val="75000"/>
                  </a:schemeClr>
                </a:solidFill>
              </a:defRPr>
            </a:lvl1pPr>
          </a:lstStyle>
          <a:p>
            <a:fld id="{1E2DFB11-D1F3-47DC-BB33-F4D68A209E1E}" type="slidenum">
              <a:rPr lang="en-GB" smtClean="0"/>
              <a:pPr/>
              <a:t>‹#›</a:t>
            </a:fld>
            <a:endParaRPr lang="en-GB"/>
          </a:p>
        </p:txBody>
      </p:sp>
      <p:sp>
        <p:nvSpPr>
          <p:cNvPr id="7" name="Date Placeholder 3"/>
          <p:cNvSpPr>
            <a:spLocks noGrp="1"/>
          </p:cNvSpPr>
          <p:nvPr>
            <p:ph type="dt" sz="half" idx="2"/>
          </p:nvPr>
        </p:nvSpPr>
        <p:spPr>
          <a:xfrm>
            <a:off x="-26327" y="13196234"/>
            <a:ext cx="5689971" cy="461355"/>
          </a:xfrm>
          <a:prstGeom prst="rect">
            <a:avLst/>
          </a:prstGeom>
        </p:spPr>
        <p:txBody>
          <a:bodyPr lIns="243852" tIns="121926" rIns="243852" bIns="121926"/>
          <a:lstStyle>
            <a:lvl1pPr>
              <a:defRPr sz="2700">
                <a:solidFill>
                  <a:schemeClr val="bg1"/>
                </a:solidFill>
                <a:latin typeface="Arial" panose="020B0604020202020204" pitchFamily="34" charset="0"/>
                <a:cs typeface="Arial" panose="020B0604020202020204" pitchFamily="34" charset="0"/>
              </a:defRPr>
            </a:lvl1pPr>
          </a:lstStyle>
          <a:p>
            <a:r>
              <a:rPr lang="en-US" dirty="0"/>
              <a:t>Plate-scale Studies – Project 6</a:t>
            </a:r>
            <a:endParaRPr lang="en-GB" dirty="0"/>
          </a:p>
        </p:txBody>
      </p:sp>
    </p:spTree>
    <p:extLst>
      <p:ext uri="{BB962C8B-B14F-4D97-AF65-F5344CB8AC3E}">
        <p14:creationId xmlns:p14="http://schemas.microsoft.com/office/powerpoint/2010/main" val="3470732128"/>
      </p:ext>
    </p:extLst>
  </p:cSld>
  <p:clrMap bg1="lt1" tx1="dk1" bg2="lt2" tx2="dk2" accent1="accent1" accent2="accent2" accent3="accent3" accent4="accent4" accent5="accent5" accent6="accent6" hlink="hlink" folHlink="folHlink"/>
  <p:sldLayoutIdLst>
    <p:sldLayoutId id="2147483656" r:id="rId1"/>
  </p:sldLayoutIdLst>
  <p:hf hdr="0" dt="0"/>
  <p:txStyles>
    <p:titleStyle>
      <a:lvl1pPr algn="ctr" defTabSz="2438522" rtl="0" eaLnBrk="1" latinLnBrk="0" hangingPunct="1">
        <a:spcBef>
          <a:spcPct val="0"/>
        </a:spcBef>
        <a:buNone/>
        <a:defRPr sz="8500" kern="1200">
          <a:solidFill>
            <a:schemeClr val="accent1">
              <a:lumMod val="50000"/>
            </a:schemeClr>
          </a:solidFill>
          <a:latin typeface="Corbel" panose="020B0503020204020204" pitchFamily="34" charset="0"/>
          <a:ea typeface="+mj-ea"/>
          <a:cs typeface="Arial" panose="020B0604020202020204" pitchFamily="34" charset="0"/>
        </a:defRPr>
      </a:lvl1pPr>
    </p:titleStyle>
    <p:bodyStyle>
      <a:lvl1pPr marL="914446" indent="-914446" algn="l" defTabSz="2438522" rtl="0" eaLnBrk="1" latinLnBrk="0" hangingPunct="1">
        <a:spcBef>
          <a:spcPct val="20000"/>
        </a:spcBef>
        <a:buFont typeface="Arial" panose="020B0604020202020204" pitchFamily="34" charset="0"/>
        <a:buChar char="•"/>
        <a:defRPr sz="8500" kern="1200">
          <a:solidFill>
            <a:schemeClr val="tx1"/>
          </a:solidFill>
          <a:latin typeface="Corbel" panose="020B0503020204020204" pitchFamily="34"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7500" kern="1200">
          <a:solidFill>
            <a:schemeClr val="tx1"/>
          </a:solidFill>
          <a:latin typeface="Corbel" panose="020B0503020204020204" pitchFamily="34" charset="0"/>
          <a:ea typeface="+mn-ea"/>
          <a:cs typeface="Arial" panose="020B0604020202020204" pitchFamily="34" charset="0"/>
        </a:defRPr>
      </a:lvl2pPr>
      <a:lvl3pPr marL="3048152" indent="-609630" algn="l" defTabSz="2438522" rtl="0" eaLnBrk="1" latinLnBrk="0" hangingPunct="1">
        <a:spcBef>
          <a:spcPct val="20000"/>
        </a:spcBef>
        <a:buFont typeface="Arial" panose="020B0604020202020204" pitchFamily="34" charset="0"/>
        <a:buChar char="•"/>
        <a:defRPr sz="4800" kern="1200">
          <a:solidFill>
            <a:schemeClr val="tx1"/>
          </a:solidFill>
          <a:latin typeface="Corbel" panose="020B0503020204020204" pitchFamily="34" charset="0"/>
          <a:ea typeface="+mn-ea"/>
          <a:cs typeface="Arial" panose="020B0604020202020204" pitchFamily="34" charset="0"/>
        </a:defRPr>
      </a:lvl3pPr>
      <a:lvl4pPr marL="4267413" indent="-609630" algn="l" defTabSz="2438522" rtl="0" eaLnBrk="1" latinLnBrk="0" hangingPunct="1">
        <a:spcBef>
          <a:spcPct val="20000"/>
        </a:spcBef>
        <a:buFont typeface="Arial" panose="020B0604020202020204" pitchFamily="34" charset="0"/>
        <a:buChar char="–"/>
        <a:defRPr sz="3700" kern="1200">
          <a:solidFill>
            <a:schemeClr val="tx1"/>
          </a:solidFill>
          <a:latin typeface="Corbel" panose="020B0503020204020204" pitchFamily="34" charset="0"/>
          <a:ea typeface="+mn-ea"/>
          <a:cs typeface="Arial" panose="020B0604020202020204" pitchFamily="34" charset="0"/>
        </a:defRPr>
      </a:lvl4pPr>
      <a:lvl5pPr marL="5486674" indent="-609630" algn="l" defTabSz="2438522" rtl="0" eaLnBrk="1" latinLnBrk="0" hangingPunct="1">
        <a:spcBef>
          <a:spcPct val="20000"/>
        </a:spcBef>
        <a:buFont typeface="Arial" panose="020B0604020202020204" pitchFamily="34" charset="0"/>
        <a:buChar char="»"/>
        <a:defRPr sz="2700" kern="1200">
          <a:solidFill>
            <a:schemeClr val="tx1"/>
          </a:solidFill>
          <a:latin typeface="Corbel" panose="020B0503020204020204" pitchFamily="34" charset="0"/>
          <a:ea typeface="+mn-ea"/>
          <a:cs typeface="Arial" panose="020B0604020202020204" pitchFamily="34" charset="0"/>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en-US"/>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7" y="4194498"/>
            <a:ext cx="24385588" cy="2940391"/>
          </a:xfrm>
        </p:spPr>
        <p:txBody>
          <a:bodyPr>
            <a:normAutofit fontScale="90000"/>
          </a:bodyPr>
          <a:lstStyle/>
          <a:p>
            <a:pPr>
              <a:lnSpc>
                <a:spcPct val="150000"/>
              </a:lnSpc>
            </a:pPr>
            <a:r>
              <a:rPr lang="en-GB" dirty="0"/>
              <a:t>Uncertainties in breakup markers along the Iberian </a:t>
            </a:r>
            <a:r>
              <a:rPr lang="en-GB" dirty="0" smtClean="0"/>
              <a:t>Newfoundland margins: The need for a new North Atlantic Plate Model</a:t>
            </a:r>
            <a:endParaRPr lang="en-GB" dirty="0"/>
          </a:p>
        </p:txBody>
      </p:sp>
      <p:sp>
        <p:nvSpPr>
          <p:cNvPr id="3" name="Subtitle 2"/>
          <p:cNvSpPr>
            <a:spLocks noGrp="1"/>
          </p:cNvSpPr>
          <p:nvPr>
            <p:ph type="subTitle" idx="1"/>
          </p:nvPr>
        </p:nvSpPr>
        <p:spPr>
          <a:xfrm>
            <a:off x="1538" y="9595097"/>
            <a:ext cx="24385588" cy="2448273"/>
          </a:xfrm>
        </p:spPr>
        <p:txBody>
          <a:bodyPr>
            <a:normAutofit/>
          </a:bodyPr>
          <a:lstStyle/>
          <a:p>
            <a:pPr>
              <a:spcBef>
                <a:spcPts val="0"/>
              </a:spcBef>
              <a:defRPr/>
            </a:pPr>
            <a:r>
              <a:rPr lang="de-DE" sz="4400" dirty="0">
                <a:solidFill>
                  <a:srgbClr val="2A5192"/>
                </a:solidFill>
                <a:latin typeface="Calibri" panose="020F0502020204030204" pitchFamily="34" charset="0"/>
                <a:sym typeface="Helvetica Light"/>
              </a:rPr>
              <a:t>Jürgen Adam</a:t>
            </a:r>
            <a:r>
              <a:rPr lang="de-DE" sz="4400" baseline="30000" dirty="0">
                <a:solidFill>
                  <a:srgbClr val="2A5192"/>
                </a:solidFill>
                <a:latin typeface="Calibri" panose="020F0502020204030204" pitchFamily="34" charset="0"/>
                <a:sym typeface="Helvetica Light"/>
              </a:rPr>
              <a:t>1</a:t>
            </a:r>
            <a:r>
              <a:rPr lang="de-DE" sz="4400" dirty="0">
                <a:solidFill>
                  <a:srgbClr val="2A5192"/>
                </a:solidFill>
                <a:latin typeface="Calibri" panose="020F0502020204030204" pitchFamily="34" charset="0"/>
                <a:sym typeface="Helvetica Light"/>
              </a:rPr>
              <a:t>, </a:t>
            </a:r>
            <a:r>
              <a:rPr lang="es-ES" sz="4400" dirty="0">
                <a:latin typeface="Corbel" panose="020B0503020204020204" pitchFamily="34" charset="0"/>
              </a:rPr>
              <a:t>Lucía Pérez-Díaz</a:t>
            </a:r>
            <a:r>
              <a:rPr lang="de-DE" sz="4400" baseline="30000" dirty="0">
                <a:solidFill>
                  <a:srgbClr val="2A5192"/>
                </a:solidFill>
                <a:latin typeface="Calibri" panose="020F0502020204030204" pitchFamily="34" charset="0"/>
                <a:sym typeface="Helvetica Light"/>
              </a:rPr>
              <a:t>1,2</a:t>
            </a:r>
            <a:r>
              <a:rPr lang="de-DE" sz="4400" dirty="0">
                <a:solidFill>
                  <a:srgbClr val="2A5192"/>
                </a:solidFill>
                <a:latin typeface="Calibri" panose="020F0502020204030204" pitchFamily="34" charset="0"/>
                <a:sym typeface="Helvetica Light"/>
              </a:rPr>
              <a:t> </a:t>
            </a:r>
            <a:r>
              <a:rPr lang="de-DE" sz="4400" dirty="0">
                <a:solidFill>
                  <a:srgbClr val="2A5192"/>
                </a:solidFill>
                <a:latin typeface="Calibri" panose="020F0502020204030204" pitchFamily="34" charset="0"/>
              </a:rPr>
              <a:t>and </a:t>
            </a:r>
            <a:r>
              <a:rPr lang="es-ES" sz="4400" dirty="0" err="1">
                <a:latin typeface="Corbel" panose="020B0503020204020204" pitchFamily="34" charset="0"/>
              </a:rPr>
              <a:t>Graeme</a:t>
            </a:r>
            <a:r>
              <a:rPr lang="es-ES" sz="4400" dirty="0">
                <a:latin typeface="Corbel" panose="020B0503020204020204" pitchFamily="34" charset="0"/>
              </a:rPr>
              <a:t> </a:t>
            </a:r>
            <a:r>
              <a:rPr lang="es-ES" sz="4400" dirty="0" err="1">
                <a:latin typeface="Corbel" panose="020B0503020204020204" pitchFamily="34" charset="0"/>
              </a:rPr>
              <a:t>Eagles</a:t>
            </a:r>
            <a:r>
              <a:rPr lang="de-DE" sz="4400" baseline="30000" dirty="0">
                <a:solidFill>
                  <a:srgbClr val="2A5192"/>
                </a:solidFill>
                <a:latin typeface="Calibri" panose="020F0502020204030204" pitchFamily="34" charset="0"/>
                <a:sym typeface="Helvetica Light"/>
              </a:rPr>
              <a:t> 1 ,3</a:t>
            </a:r>
            <a:endParaRPr lang="en-GB" sz="2400" dirty="0"/>
          </a:p>
          <a:p>
            <a:pPr marL="457200" indent="-457200">
              <a:buAutoNum type="arabicPeriod"/>
            </a:pPr>
            <a:r>
              <a:rPr lang="en-GB" sz="2400" dirty="0"/>
              <a:t>COMPASS Consortium, Royal Holloway University of London, Egham, UK</a:t>
            </a:r>
          </a:p>
          <a:p>
            <a:pPr marL="457200" indent="-457200">
              <a:buAutoNum type="arabicPeriod"/>
            </a:pPr>
            <a:r>
              <a:rPr lang="en-GB" sz="2400" dirty="0"/>
              <a:t>Oxford University, Oxford, UK</a:t>
            </a:r>
          </a:p>
          <a:p>
            <a:pPr marL="457200" indent="-457200">
              <a:buFont typeface="Arial" panose="020B0604020202020204" pitchFamily="34" charset="0"/>
              <a:buAutoNum type="arabicPeriod"/>
            </a:pPr>
            <a:r>
              <a:rPr lang="en-GB" sz="2400" dirty="0"/>
              <a:t>Alfred Wegener Institute, Bremerhaven, Germany</a:t>
            </a:r>
          </a:p>
          <a:p>
            <a:endParaRPr lang="en-GB" sz="2400" dirty="0"/>
          </a:p>
          <a:p>
            <a:pPr marL="457200" indent="-457200">
              <a:buAutoNum type="arabicPeriod"/>
            </a:pPr>
            <a:endParaRPr lang="en-GB" sz="2400" dirty="0"/>
          </a:p>
          <a:p>
            <a:endParaRPr lang="en-GB" sz="2400" dirty="0"/>
          </a:p>
        </p:txBody>
      </p:sp>
      <p:sp>
        <p:nvSpPr>
          <p:cNvPr id="5" name="Subtitle 2"/>
          <p:cNvSpPr txBox="1">
            <a:spLocks/>
          </p:cNvSpPr>
          <p:nvPr/>
        </p:nvSpPr>
        <p:spPr>
          <a:xfrm>
            <a:off x="-6846" y="8562341"/>
            <a:ext cx="24385587" cy="2929609"/>
          </a:xfrm>
          <a:prstGeom prst="rect">
            <a:avLst/>
          </a:prstGeom>
        </p:spPr>
        <p:txBody>
          <a:bodyPr vert="horz" lIns="243852" tIns="121926" rIns="243852" bIns="121926" rtlCol="0">
            <a:normAutofit/>
          </a:bodyPr>
          <a:lstStyle>
            <a:lvl1pPr marL="0" indent="0" algn="ctr" defTabSz="2438522" rtl="0" eaLnBrk="1" latinLnBrk="0" hangingPunct="1">
              <a:spcBef>
                <a:spcPct val="20000"/>
              </a:spcBef>
              <a:buFont typeface="Arial" panose="020B0604020202020204" pitchFamily="34" charset="0"/>
              <a:buNone/>
              <a:defRPr sz="4800" kern="1200">
                <a:solidFill>
                  <a:srgbClr val="2E518E"/>
                </a:solidFill>
                <a:latin typeface="Arial" panose="020B0604020202020204" pitchFamily="34" charset="0"/>
                <a:ea typeface="+mn-ea"/>
                <a:cs typeface="Arial" panose="020B0604020202020204" pitchFamily="34" charset="0"/>
              </a:defRPr>
            </a:lvl1pPr>
            <a:lvl2pPr marL="1219261" indent="0" algn="ctr" defTabSz="2438522" rtl="0" eaLnBrk="1" latinLnBrk="0" hangingPunct="1">
              <a:spcBef>
                <a:spcPct val="20000"/>
              </a:spcBef>
              <a:buFont typeface="Arial" panose="020B0604020202020204" pitchFamily="34" charset="0"/>
              <a:buNone/>
              <a:defRPr sz="7500" kern="1200">
                <a:solidFill>
                  <a:schemeClr val="tx1">
                    <a:tint val="75000"/>
                  </a:schemeClr>
                </a:solidFill>
                <a:latin typeface="Corbel" panose="020B0503020204020204" pitchFamily="34" charset="0"/>
                <a:ea typeface="+mn-ea"/>
                <a:cs typeface="Arial" panose="020B0604020202020204" pitchFamily="34" charset="0"/>
              </a:defRPr>
            </a:lvl2pPr>
            <a:lvl3pPr marL="2438522" indent="0" algn="ctr" defTabSz="2438522" rtl="0" eaLnBrk="1" latinLnBrk="0" hangingPunct="1">
              <a:spcBef>
                <a:spcPct val="20000"/>
              </a:spcBef>
              <a:buFont typeface="Arial" panose="020B0604020202020204" pitchFamily="34" charset="0"/>
              <a:buNone/>
              <a:defRPr sz="4800" kern="1200">
                <a:solidFill>
                  <a:schemeClr val="tx1">
                    <a:tint val="75000"/>
                  </a:schemeClr>
                </a:solidFill>
                <a:latin typeface="Corbel" panose="020B0503020204020204" pitchFamily="34" charset="0"/>
                <a:ea typeface="+mn-ea"/>
                <a:cs typeface="Arial" panose="020B0604020202020204" pitchFamily="34" charset="0"/>
              </a:defRPr>
            </a:lvl3pPr>
            <a:lvl4pPr marL="3657783" indent="0" algn="ctr" defTabSz="2438522" rtl="0" eaLnBrk="1" latinLnBrk="0" hangingPunct="1">
              <a:spcBef>
                <a:spcPct val="20000"/>
              </a:spcBef>
              <a:buFont typeface="Arial" panose="020B0604020202020204" pitchFamily="34" charset="0"/>
              <a:buNone/>
              <a:defRPr sz="3700" kern="1200">
                <a:solidFill>
                  <a:schemeClr val="tx1">
                    <a:tint val="75000"/>
                  </a:schemeClr>
                </a:solidFill>
                <a:latin typeface="Corbel" panose="020B0503020204020204" pitchFamily="34" charset="0"/>
                <a:ea typeface="+mn-ea"/>
                <a:cs typeface="Arial" panose="020B0604020202020204" pitchFamily="34" charset="0"/>
              </a:defRPr>
            </a:lvl4pPr>
            <a:lvl5pPr marL="4877044" indent="0" algn="ctr" defTabSz="2438522" rtl="0" eaLnBrk="1" latinLnBrk="0" hangingPunct="1">
              <a:spcBef>
                <a:spcPct val="20000"/>
              </a:spcBef>
              <a:buFont typeface="Arial" panose="020B0604020202020204" pitchFamily="34" charset="0"/>
              <a:buNone/>
              <a:defRPr sz="2700" kern="1200">
                <a:solidFill>
                  <a:schemeClr val="tx1">
                    <a:tint val="75000"/>
                  </a:schemeClr>
                </a:solidFill>
                <a:latin typeface="Corbel" panose="020B0503020204020204" pitchFamily="34" charset="0"/>
                <a:ea typeface="+mn-ea"/>
                <a:cs typeface="Arial" panose="020B0604020202020204" pitchFamily="34" charset="0"/>
              </a:defRPr>
            </a:lvl5pPr>
            <a:lvl6pPr marL="6096305" indent="0" algn="ctr" defTabSz="2438522" rtl="0" eaLnBrk="1" latinLnBrk="0" hangingPunct="1">
              <a:spcBef>
                <a:spcPct val="20000"/>
              </a:spcBef>
              <a:buFont typeface="Arial" panose="020B0604020202020204" pitchFamily="34" charset="0"/>
              <a:buNone/>
              <a:defRPr sz="5300" kern="1200">
                <a:solidFill>
                  <a:schemeClr val="tx1">
                    <a:tint val="75000"/>
                  </a:schemeClr>
                </a:solidFill>
                <a:latin typeface="+mn-lt"/>
                <a:ea typeface="+mn-ea"/>
                <a:cs typeface="+mn-cs"/>
              </a:defRPr>
            </a:lvl6pPr>
            <a:lvl7pPr marL="7315566" indent="0" algn="ctr" defTabSz="2438522" rtl="0" eaLnBrk="1" latinLnBrk="0" hangingPunct="1">
              <a:spcBef>
                <a:spcPct val="20000"/>
              </a:spcBef>
              <a:buFont typeface="Arial" panose="020B0604020202020204" pitchFamily="34" charset="0"/>
              <a:buNone/>
              <a:defRPr sz="5300" kern="1200">
                <a:solidFill>
                  <a:schemeClr val="tx1">
                    <a:tint val="75000"/>
                  </a:schemeClr>
                </a:solidFill>
                <a:latin typeface="+mn-lt"/>
                <a:ea typeface="+mn-ea"/>
                <a:cs typeface="+mn-cs"/>
              </a:defRPr>
            </a:lvl7pPr>
            <a:lvl8pPr marL="8534827" indent="0" algn="ctr" defTabSz="2438522" rtl="0" eaLnBrk="1" latinLnBrk="0" hangingPunct="1">
              <a:spcBef>
                <a:spcPct val="20000"/>
              </a:spcBef>
              <a:buFont typeface="Arial" panose="020B0604020202020204" pitchFamily="34" charset="0"/>
              <a:buNone/>
              <a:defRPr sz="5300" kern="1200">
                <a:solidFill>
                  <a:schemeClr val="tx1">
                    <a:tint val="75000"/>
                  </a:schemeClr>
                </a:solidFill>
                <a:latin typeface="+mn-lt"/>
                <a:ea typeface="+mn-ea"/>
                <a:cs typeface="+mn-cs"/>
              </a:defRPr>
            </a:lvl8pPr>
            <a:lvl9pPr marL="9754088" indent="0" algn="ctr" defTabSz="2438522" rtl="0" eaLnBrk="1" latinLnBrk="0" hangingPunct="1">
              <a:spcBef>
                <a:spcPct val="20000"/>
              </a:spcBef>
              <a:buFont typeface="Arial" panose="020B0604020202020204" pitchFamily="34" charset="0"/>
              <a:buNone/>
              <a:defRPr sz="5300" kern="1200">
                <a:solidFill>
                  <a:schemeClr val="tx1">
                    <a:tint val="75000"/>
                  </a:schemeClr>
                </a:solidFill>
                <a:latin typeface="+mn-lt"/>
                <a:ea typeface="+mn-ea"/>
                <a:cs typeface="+mn-cs"/>
              </a:defRPr>
            </a:lvl9pPr>
          </a:lstStyle>
          <a:p>
            <a:pPr>
              <a:spcBef>
                <a:spcPts val="0"/>
              </a:spcBef>
              <a:defRPr/>
            </a:pPr>
            <a:r>
              <a:rPr lang="de-DE" sz="4400" dirty="0">
                <a:solidFill>
                  <a:srgbClr val="2A5192"/>
                </a:solidFill>
                <a:latin typeface="Calibri" panose="020F0502020204030204" pitchFamily="34" charset="0"/>
              </a:rPr>
              <a:t>Annabel Causer </a:t>
            </a:r>
            <a:r>
              <a:rPr lang="de-DE" sz="4400" baseline="30000" dirty="0">
                <a:solidFill>
                  <a:srgbClr val="2A5192"/>
                </a:solidFill>
                <a:latin typeface="Calibri" panose="020F0502020204030204" pitchFamily="34" charset="0"/>
              </a:rPr>
              <a:t>1</a:t>
            </a:r>
            <a:endParaRPr lang="en-GB" b="1" dirty="0"/>
          </a:p>
        </p:txBody>
      </p:sp>
      <p:pic>
        <p:nvPicPr>
          <p:cNvPr id="4" name="Picture 3"/>
          <p:cNvPicPr>
            <a:picLocks noChangeAspect="1"/>
          </p:cNvPicPr>
          <p:nvPr/>
        </p:nvPicPr>
        <p:blipFill>
          <a:blip r:embed="rId3"/>
          <a:stretch>
            <a:fillRect/>
          </a:stretch>
        </p:blipFill>
        <p:spPr>
          <a:xfrm>
            <a:off x="439130" y="10027146"/>
            <a:ext cx="3400736" cy="158417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3914" y="12835458"/>
            <a:ext cx="190500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7429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Conjugate </a:t>
            </a:r>
            <a:r>
              <a:rPr lang="en-GB" dirty="0" smtClean="0"/>
              <a:t>Pairs</a:t>
            </a:r>
            <a:endParaRPr lang="en-GB" dirty="0"/>
          </a:p>
        </p:txBody>
      </p:sp>
      <p:sp>
        <p:nvSpPr>
          <p:cNvPr id="3" name="Slide Number Placeholder 2"/>
          <p:cNvSpPr>
            <a:spLocks noGrp="1"/>
          </p:cNvSpPr>
          <p:nvPr>
            <p:ph type="sldNum" sz="quarter" idx="12"/>
          </p:nvPr>
        </p:nvSpPr>
        <p:spPr/>
        <p:txBody>
          <a:bodyPr/>
          <a:lstStyle/>
          <a:p>
            <a:fld id="{1E2DFB11-D1F3-47DC-BB33-F4D68A209E1E}" type="slidenum">
              <a:rPr lang="en-GB" smtClean="0"/>
              <a:pPr/>
              <a:t>10</a:t>
            </a:fld>
            <a:endParaRPr lang="en-GB" dirty="0"/>
          </a:p>
        </p:txBody>
      </p:sp>
      <p:pic>
        <p:nvPicPr>
          <p:cNvPr id="7170" name="Picture 2" descr="C:\Users\annie\Desktop\Paper 1 Figures\Figure9_IAM5_LineBan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643" y="3114378"/>
            <a:ext cx="19730192" cy="93971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03562" y="1528886"/>
            <a:ext cx="20666296" cy="1477328"/>
          </a:xfrm>
          <a:prstGeom prst="rect">
            <a:avLst/>
          </a:prstGeom>
        </p:spPr>
        <p:txBody>
          <a:bodyPr wrap="square">
            <a:spAutoFit/>
          </a:bodyPr>
          <a:lstStyle/>
          <a:p>
            <a:pPr marL="342900" indent="-342900" algn="ctr">
              <a:buFont typeface="Wingdings" panose="05000000000000000000" pitchFamily="2" charset="2"/>
              <a:buChar char="Ø"/>
            </a:pPr>
            <a:r>
              <a:rPr lang="en-GB" sz="3000" dirty="0" smtClean="0"/>
              <a:t>Discriminating between “good” and ‘bad” reconstructions on the basis of the transects they reunite is clearly </a:t>
            </a:r>
            <a:r>
              <a:rPr lang="en-GB" sz="3000" b="1" dirty="0" smtClean="0"/>
              <a:t>challenging</a:t>
            </a:r>
            <a:r>
              <a:rPr lang="en-GB" sz="3000" dirty="0" smtClean="0"/>
              <a:t>.</a:t>
            </a:r>
          </a:p>
          <a:p>
            <a:pPr marL="342900" indent="-342900" algn="ctr">
              <a:buFont typeface="Wingdings" panose="05000000000000000000" pitchFamily="2" charset="2"/>
              <a:buChar char="Ø"/>
            </a:pPr>
            <a:r>
              <a:rPr lang="en-GB" sz="3000" b="1" dirty="0" smtClean="0"/>
              <a:t>No strong arguments </a:t>
            </a:r>
            <a:r>
              <a:rPr lang="en-GB" sz="3000" dirty="0" smtClean="0"/>
              <a:t>can be made regarding which of our new seismic lines (Line B or Line C) is the more likely conjugate to IAM5 based on their structural and stratigraphic characteristics. </a:t>
            </a:r>
            <a:endParaRPr lang="en-GB" sz="3000" dirty="0"/>
          </a:p>
        </p:txBody>
      </p:sp>
      <p:sp>
        <p:nvSpPr>
          <p:cNvPr id="5" name="Rectangle 4"/>
          <p:cNvSpPr/>
          <p:nvPr/>
        </p:nvSpPr>
        <p:spPr>
          <a:xfrm>
            <a:off x="1823642" y="12569492"/>
            <a:ext cx="19730193" cy="553998"/>
          </a:xfrm>
          <a:prstGeom prst="rect">
            <a:avLst/>
          </a:prstGeom>
        </p:spPr>
        <p:txBody>
          <a:bodyPr wrap="square">
            <a:spAutoFit/>
          </a:bodyPr>
          <a:lstStyle/>
          <a:p>
            <a:pPr algn="just"/>
            <a:r>
              <a:rPr lang="en-GB" sz="1500" dirty="0" smtClean="0"/>
              <a:t>Comparison </a:t>
            </a:r>
            <a:r>
              <a:rPr lang="en-GB" sz="1500" dirty="0"/>
              <a:t>of ‘conjugate’ seismic lines chosen on the basis of alternative rotation schemes for </a:t>
            </a:r>
            <a:r>
              <a:rPr lang="en-GB" sz="1500" dirty="0" err="1"/>
              <a:t>Barremian</a:t>
            </a:r>
            <a:r>
              <a:rPr lang="en-GB" sz="1500" dirty="0"/>
              <a:t> times.  Conjugates according to (a) Greiner and </a:t>
            </a:r>
            <a:r>
              <a:rPr lang="en-GB" sz="1500" dirty="0" err="1"/>
              <a:t>Neugebauer</a:t>
            </a:r>
            <a:r>
              <a:rPr lang="en-GB" sz="1500" dirty="0"/>
              <a:t>, (2013) and Seton et al., (2013) and (b) Srivastava et al., (1990). Conjugate comparisons are hung on </a:t>
            </a:r>
            <a:r>
              <a:rPr lang="en-GB" sz="1500" dirty="0" err="1"/>
              <a:t>10s</a:t>
            </a:r>
            <a:r>
              <a:rPr lang="en-GB" sz="1500" dirty="0"/>
              <a:t> TWT. </a:t>
            </a:r>
          </a:p>
        </p:txBody>
      </p:sp>
      <p:sp>
        <p:nvSpPr>
          <p:cNvPr id="9" name="TextBox 8"/>
          <p:cNvSpPr txBox="1"/>
          <p:nvPr/>
        </p:nvSpPr>
        <p:spPr>
          <a:xfrm>
            <a:off x="311473" y="13176334"/>
            <a:ext cx="18354125" cy="523220"/>
          </a:xfrm>
          <a:prstGeom prst="rect">
            <a:avLst/>
          </a:prstGeom>
          <a:noFill/>
        </p:spPr>
        <p:txBody>
          <a:bodyPr wrap="square" rtlCol="0">
            <a:spAutoFit/>
          </a:bodyPr>
          <a:lstStyle/>
          <a:p>
            <a:r>
              <a:rPr lang="en-GB" sz="2800" i="1" dirty="0">
                <a:solidFill>
                  <a:schemeClr val="bg1"/>
                </a:solidFill>
              </a:rPr>
              <a:t>Uncertainties in breakup markers along the Iberian Newfoundland </a:t>
            </a:r>
            <a:r>
              <a:rPr lang="en-GB" sz="2800" i="1" dirty="0" smtClean="0">
                <a:solidFill>
                  <a:schemeClr val="bg1"/>
                </a:solidFill>
              </a:rPr>
              <a:t>margins: The need for a new North Atlantic Plate Model</a:t>
            </a:r>
            <a:endParaRPr lang="en-GB" sz="2800" i="1" dirty="0">
              <a:solidFill>
                <a:schemeClr val="bg1"/>
              </a:solidFill>
            </a:endParaRPr>
          </a:p>
        </p:txBody>
      </p:sp>
    </p:spTree>
    <p:extLst>
      <p:ext uri="{BB962C8B-B14F-4D97-AF65-F5344CB8AC3E}">
        <p14:creationId xmlns:p14="http://schemas.microsoft.com/office/powerpoint/2010/main" val="3173544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 New North Atlantic Plate Model</a:t>
            </a:r>
            <a:endParaRPr lang="en-GB" dirty="0"/>
          </a:p>
        </p:txBody>
      </p:sp>
      <p:sp>
        <p:nvSpPr>
          <p:cNvPr id="3" name="Slide Number Placeholder 2"/>
          <p:cNvSpPr>
            <a:spLocks noGrp="1"/>
          </p:cNvSpPr>
          <p:nvPr>
            <p:ph type="sldNum" sz="quarter" idx="12"/>
          </p:nvPr>
        </p:nvSpPr>
        <p:spPr/>
        <p:txBody>
          <a:bodyPr/>
          <a:lstStyle/>
          <a:p>
            <a:fld id="{1E2DFB11-D1F3-47DC-BB33-F4D68A209E1E}" type="slidenum">
              <a:rPr lang="en-GB" smtClean="0"/>
              <a:pPr/>
              <a:t>11</a:t>
            </a:fld>
            <a:endParaRPr lang="en-GB" dirty="0"/>
          </a:p>
        </p:txBody>
      </p:sp>
      <p:sp>
        <p:nvSpPr>
          <p:cNvPr id="5" name="Rectangle 4"/>
          <p:cNvSpPr/>
          <p:nvPr/>
        </p:nvSpPr>
        <p:spPr>
          <a:xfrm>
            <a:off x="-29988" y="1674218"/>
            <a:ext cx="11760746" cy="11480066"/>
          </a:xfrm>
          <a:prstGeom prst="rect">
            <a:avLst/>
          </a:prstGeom>
        </p:spPr>
        <p:txBody>
          <a:bodyPr wrap="square">
            <a:spAutoFit/>
          </a:bodyPr>
          <a:lstStyle/>
          <a:p>
            <a:pPr marL="457200" indent="-457200" algn="just">
              <a:buFont typeface="Wingdings" panose="05000000000000000000" pitchFamily="2" charset="2"/>
              <a:buChar char="Ø"/>
            </a:pPr>
            <a:r>
              <a:rPr lang="en-GB" sz="3600" dirty="0"/>
              <a:t>These observations illustrate the challenge of discriminating between “good” and “bad” rotation schemes on the basis of the conjugate transects they produce. This challenge could be greatly eased if informed by </a:t>
            </a:r>
            <a:r>
              <a:rPr lang="en-GB" sz="3600" b="1" dirty="0"/>
              <a:t>robust plate models built from high-confidence data with quantified uncertainties</a:t>
            </a:r>
            <a:r>
              <a:rPr lang="en-GB" sz="3600" dirty="0"/>
              <a:t>. </a:t>
            </a:r>
            <a:endParaRPr lang="en-GB" sz="3600" dirty="0" smtClean="0"/>
          </a:p>
          <a:p>
            <a:pPr algn="just"/>
            <a:endParaRPr lang="en-GB" sz="3600" dirty="0" smtClean="0"/>
          </a:p>
          <a:p>
            <a:pPr marL="457200" indent="-457200" algn="just">
              <a:buFont typeface="Wingdings" panose="05000000000000000000" pitchFamily="2" charset="2"/>
              <a:buChar char="Ø"/>
            </a:pPr>
            <a:r>
              <a:rPr lang="en-GB" sz="3600" dirty="0"/>
              <a:t>As a result we suggest a </a:t>
            </a:r>
            <a:r>
              <a:rPr lang="en-GB" sz="3600" b="1" dirty="0"/>
              <a:t>larger more comprehensive plate kinematic </a:t>
            </a:r>
            <a:r>
              <a:rPr lang="en-GB" sz="3600" b="1" dirty="0" smtClean="0"/>
              <a:t>model, </a:t>
            </a:r>
            <a:r>
              <a:rPr lang="en-GB" sz="3600" dirty="0" smtClean="0"/>
              <a:t>for </a:t>
            </a:r>
            <a:r>
              <a:rPr lang="en-GB" sz="3600" dirty="0"/>
              <a:t>constraining movement of the Iberian plate </a:t>
            </a:r>
            <a:r>
              <a:rPr lang="en-GB" sz="3600" dirty="0" smtClean="0"/>
              <a:t>in the Early Cretaceous.</a:t>
            </a:r>
          </a:p>
          <a:p>
            <a:pPr algn="just"/>
            <a:endParaRPr lang="en-GB" sz="3600" dirty="0" smtClean="0"/>
          </a:p>
          <a:p>
            <a:pPr marL="457200" indent="-457200" algn="just">
              <a:buFont typeface="Wingdings" panose="05000000000000000000" pitchFamily="2" charset="2"/>
              <a:buChar char="Ø"/>
            </a:pPr>
            <a:r>
              <a:rPr lang="en-GB" sz="3600" dirty="0" smtClean="0"/>
              <a:t>We </a:t>
            </a:r>
            <a:r>
              <a:rPr lang="en-GB" sz="3600" dirty="0"/>
              <a:t>do this by using seafloor spreading data and a </a:t>
            </a:r>
            <a:r>
              <a:rPr lang="en-GB" sz="3600" b="1" dirty="0"/>
              <a:t>statistically robust inversion method</a:t>
            </a:r>
            <a:r>
              <a:rPr lang="en-GB" sz="3600" dirty="0"/>
              <a:t> as the basis for a number of </a:t>
            </a:r>
            <a:r>
              <a:rPr lang="en-GB" sz="3600" b="1" dirty="0"/>
              <a:t>purpose built two-plate models </a:t>
            </a:r>
            <a:r>
              <a:rPr lang="en-GB" sz="3600" dirty="0"/>
              <a:t>for</a:t>
            </a:r>
            <a:r>
              <a:rPr lang="en-GB" sz="3600" b="1" dirty="0"/>
              <a:t> </a:t>
            </a:r>
            <a:r>
              <a:rPr lang="en-GB" sz="3600" b="1" dirty="0" smtClean="0"/>
              <a:t>Africa, Morocco, </a:t>
            </a:r>
            <a:r>
              <a:rPr lang="en-GB" sz="3600" b="1" dirty="0"/>
              <a:t>Iberia, Eurasia, Greenland</a:t>
            </a:r>
            <a:r>
              <a:rPr lang="en-GB" sz="3600" dirty="0"/>
              <a:t> and </a:t>
            </a:r>
            <a:r>
              <a:rPr lang="en-GB" sz="3600" b="1" dirty="0"/>
              <a:t>North America</a:t>
            </a:r>
            <a:r>
              <a:rPr lang="en-GB" sz="3600" dirty="0"/>
              <a:t>, with quantified uncertainties</a:t>
            </a:r>
            <a:r>
              <a:rPr lang="en-GB" sz="3600" dirty="0" smtClean="0"/>
              <a:t>.</a:t>
            </a:r>
          </a:p>
          <a:p>
            <a:pPr marL="457200" indent="-457200" algn="just">
              <a:buFont typeface="Wingdings" panose="05000000000000000000" pitchFamily="2" charset="2"/>
              <a:buChar char="Ø"/>
            </a:pPr>
            <a:endParaRPr lang="en-GB" sz="3600" dirty="0"/>
          </a:p>
          <a:p>
            <a:pPr algn="just"/>
            <a:endParaRPr lang="en-GB" sz="3200" dirty="0" smtClean="0"/>
          </a:p>
          <a:p>
            <a:pPr marL="457200" indent="-457200" algn="just">
              <a:buFont typeface="Wingdings" panose="05000000000000000000" pitchFamily="2" charset="2"/>
              <a:buChar char="Ø"/>
            </a:pPr>
            <a:endParaRPr lang="en-GB" sz="3200" dirty="0"/>
          </a:p>
          <a:p>
            <a:pPr algn="just"/>
            <a:endParaRPr lang="en-GB" sz="3200" dirty="0"/>
          </a:p>
          <a:p>
            <a:pPr marL="457200" indent="-457200" algn="just">
              <a:buFont typeface="Wingdings" panose="05000000000000000000" pitchFamily="2" charset="2"/>
              <a:buChar char="Ø"/>
            </a:pPr>
            <a:endParaRPr lang="en-GB" sz="3200" dirty="0"/>
          </a:p>
        </p:txBody>
      </p:sp>
      <p:sp>
        <p:nvSpPr>
          <p:cNvPr id="7" name="TextBox 6"/>
          <p:cNvSpPr txBox="1"/>
          <p:nvPr/>
        </p:nvSpPr>
        <p:spPr>
          <a:xfrm>
            <a:off x="311473" y="13176334"/>
            <a:ext cx="18354125" cy="523220"/>
          </a:xfrm>
          <a:prstGeom prst="rect">
            <a:avLst/>
          </a:prstGeom>
          <a:noFill/>
        </p:spPr>
        <p:txBody>
          <a:bodyPr wrap="square" rtlCol="0">
            <a:spAutoFit/>
          </a:bodyPr>
          <a:lstStyle/>
          <a:p>
            <a:r>
              <a:rPr lang="en-GB" sz="2800" i="1" dirty="0">
                <a:solidFill>
                  <a:schemeClr val="bg1"/>
                </a:solidFill>
              </a:rPr>
              <a:t>Uncertainties in breakup markers along the Iberian Newfoundland </a:t>
            </a:r>
            <a:r>
              <a:rPr lang="en-GB" sz="2800" i="1" dirty="0" smtClean="0">
                <a:solidFill>
                  <a:schemeClr val="bg1"/>
                </a:solidFill>
              </a:rPr>
              <a:t>margins: The need for a new North Atlantic Plate Model</a:t>
            </a:r>
            <a:endParaRPr lang="en-GB" sz="2800" i="1"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794" y="18034"/>
            <a:ext cx="10729192" cy="1248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696660" y="12403410"/>
            <a:ext cx="10225326" cy="784830"/>
          </a:xfrm>
          <a:prstGeom prst="rect">
            <a:avLst/>
          </a:prstGeom>
          <a:noFill/>
        </p:spPr>
        <p:txBody>
          <a:bodyPr wrap="square" rtlCol="0">
            <a:spAutoFit/>
          </a:bodyPr>
          <a:lstStyle/>
          <a:p>
            <a:pPr algn="just"/>
            <a:r>
              <a:rPr lang="en-GB" sz="1500" dirty="0" smtClean="0"/>
              <a:t>Inversion model for the Northern North Atlantic Ocean for the North American and Eurasian plates. Blue lines: Synthetic </a:t>
            </a:r>
            <a:r>
              <a:rPr lang="en-GB" sz="1500" dirty="0" err="1" smtClean="0"/>
              <a:t>flowlines</a:t>
            </a:r>
            <a:r>
              <a:rPr lang="en-GB" sz="1500" dirty="0" smtClean="0"/>
              <a:t>, Green triangles: Fracture Zone picks; Coloured symbols: Magnetic Anomaly picks as in key, and Grey symbols: Rotated magnetic picks.</a:t>
            </a:r>
            <a:endParaRPr lang="en-GB" sz="1500"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3200" y="19669"/>
            <a:ext cx="10728000" cy="1248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020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2DFB11-D1F3-47DC-BB33-F4D68A209E1E}" type="slidenum">
              <a:rPr lang="en-GB" smtClean="0"/>
              <a:pPr/>
              <a:t>2</a:t>
            </a:fld>
            <a:endParaRPr lang="en-GB" dirty="0"/>
          </a:p>
        </p:txBody>
      </p:sp>
      <p:sp>
        <p:nvSpPr>
          <p:cNvPr id="5" name="Title 4"/>
          <p:cNvSpPr>
            <a:spLocks noGrp="1"/>
          </p:cNvSpPr>
          <p:nvPr>
            <p:ph type="title"/>
          </p:nvPr>
        </p:nvSpPr>
        <p:spPr/>
        <p:txBody>
          <a:bodyPr>
            <a:noAutofit/>
          </a:bodyPr>
          <a:lstStyle/>
          <a:p>
            <a:r>
              <a:rPr lang="en-GB" sz="5000" dirty="0" smtClean="0">
                <a:latin typeface="+mn-lt"/>
              </a:rPr>
              <a:t>Iberian - </a:t>
            </a:r>
            <a:r>
              <a:rPr lang="en-GB" sz="5000" dirty="0">
                <a:latin typeface="+mn-lt"/>
              </a:rPr>
              <a:t>Newfoundland Conjugate Margin</a:t>
            </a:r>
          </a:p>
        </p:txBody>
      </p:sp>
      <p:sp>
        <p:nvSpPr>
          <p:cNvPr id="2" name="TextBox 1"/>
          <p:cNvSpPr txBox="1"/>
          <p:nvPr/>
        </p:nvSpPr>
        <p:spPr>
          <a:xfrm>
            <a:off x="311473" y="13176334"/>
            <a:ext cx="18354125" cy="523220"/>
          </a:xfrm>
          <a:prstGeom prst="rect">
            <a:avLst/>
          </a:prstGeom>
          <a:noFill/>
        </p:spPr>
        <p:txBody>
          <a:bodyPr wrap="square" rtlCol="0">
            <a:spAutoFit/>
          </a:bodyPr>
          <a:lstStyle/>
          <a:p>
            <a:r>
              <a:rPr lang="en-GB" sz="2800" i="1" dirty="0">
                <a:solidFill>
                  <a:schemeClr val="bg1"/>
                </a:solidFill>
              </a:rPr>
              <a:t>Uncertainties in breakup markers along the Iberian Newfoundland </a:t>
            </a:r>
            <a:r>
              <a:rPr lang="en-GB" sz="2800" i="1" dirty="0" smtClean="0">
                <a:solidFill>
                  <a:schemeClr val="bg1"/>
                </a:solidFill>
              </a:rPr>
              <a:t>margins: The need for a new North Atlantic Plate Model</a:t>
            </a:r>
            <a:endParaRPr lang="en-GB" sz="2800" i="1" dirty="0">
              <a:solidFill>
                <a:schemeClr val="bg1"/>
              </a:solidFill>
            </a:endParaRPr>
          </a:p>
        </p:txBody>
      </p:sp>
      <p:grpSp>
        <p:nvGrpSpPr>
          <p:cNvPr id="9" name="Group 8"/>
          <p:cNvGrpSpPr/>
          <p:nvPr/>
        </p:nvGrpSpPr>
        <p:grpSpPr>
          <a:xfrm>
            <a:off x="2388593" y="4122490"/>
            <a:ext cx="18157129" cy="9080559"/>
            <a:chOff x="2388593" y="4180344"/>
            <a:chExt cx="18157129" cy="9080559"/>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8520"/>
            <a:stretch/>
          </p:blipFill>
          <p:spPr bwMode="auto">
            <a:xfrm>
              <a:off x="2388593" y="4180344"/>
              <a:ext cx="18157129" cy="829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119786" y="12245240"/>
              <a:ext cx="17209912" cy="1015663"/>
            </a:xfrm>
            <a:prstGeom prst="rect">
              <a:avLst/>
            </a:prstGeom>
            <a:noFill/>
          </p:spPr>
          <p:txBody>
            <a:bodyPr wrap="square" rtlCol="0">
              <a:spAutoFit/>
            </a:bodyPr>
            <a:lstStyle/>
            <a:p>
              <a:pPr algn="just"/>
              <a:r>
                <a:rPr lang="en-GB" sz="1500" dirty="0" smtClean="0"/>
                <a:t>Study </a:t>
              </a:r>
              <a:r>
                <a:rPr lang="en-GB" sz="1500" dirty="0"/>
                <a:t>area showing the location of structural and tectonic features significant to our study. Red envelopes mark the extent of the COTZ as compiled by Eagles et al., (2015). Double black line: mid-ocean ridge; Red dashed lines: fracture zone traces. Orange lines: seismic profiles presented and discussed in this study. Background image is Sandwell and Smith (2014) gridded satellite altimetry.  </a:t>
              </a:r>
              <a:r>
                <a:rPr lang="en-GB" sz="1500" dirty="0" smtClean="0"/>
                <a:t>FC</a:t>
              </a:r>
              <a:r>
                <a:rPr lang="en-GB" sz="1500" dirty="0"/>
                <a:t>; Flemish Cap, FP; Flemish Pass, GB; Galicia Bank, GBA; Grand Banks, GIB; Galicia Interior Basin, IAP; Iberian Abyssal Plain, IB; Iberia, MTR; Madeira-Tore Rise, NFL; Newfoundland, NNB; North Newfoundland Basin, SNB; Southern Newfoundland Basin,  TAP; Tagus Abyssal Plain</a:t>
              </a:r>
              <a:r>
                <a:rPr lang="en-GB" sz="1500" dirty="0" smtClean="0"/>
                <a:t>.</a:t>
              </a:r>
              <a:endParaRPr lang="en-GB" sz="1500" dirty="0"/>
            </a:p>
          </p:txBody>
        </p:sp>
      </p:grpSp>
      <p:sp>
        <p:nvSpPr>
          <p:cNvPr id="8" name="TextBox 7"/>
          <p:cNvSpPr txBox="1"/>
          <p:nvPr/>
        </p:nvSpPr>
        <p:spPr>
          <a:xfrm>
            <a:off x="1031555" y="1516753"/>
            <a:ext cx="21098344" cy="3754874"/>
          </a:xfrm>
          <a:prstGeom prst="rect">
            <a:avLst/>
          </a:prstGeom>
          <a:noFill/>
        </p:spPr>
        <p:txBody>
          <a:bodyPr wrap="square" rtlCol="0">
            <a:spAutoFit/>
          </a:bodyPr>
          <a:lstStyle/>
          <a:p>
            <a:pPr marL="457200" lvl="0" indent="-457200" algn="ctr">
              <a:buFont typeface="Wingdings" panose="05000000000000000000" pitchFamily="2" charset="2"/>
              <a:buChar char="Ø"/>
            </a:pPr>
            <a:r>
              <a:rPr lang="en-GB" sz="3200" dirty="0"/>
              <a:t>Ideally, to study early continental separation we use </a:t>
            </a:r>
            <a:r>
              <a:rPr lang="en-GB" sz="3200" b="1" dirty="0">
                <a:solidFill>
                  <a:schemeClr val="tx2"/>
                </a:solidFill>
              </a:rPr>
              <a:t>conjugate seismic profiles</a:t>
            </a:r>
            <a:r>
              <a:rPr lang="en-GB" sz="3200" b="1" dirty="0"/>
              <a:t> </a:t>
            </a:r>
            <a:r>
              <a:rPr lang="en-GB" sz="3200" dirty="0"/>
              <a:t>on either margin. </a:t>
            </a:r>
          </a:p>
          <a:p>
            <a:pPr marL="457200" lvl="0" indent="-457200" algn="ctr">
              <a:buFont typeface="Wingdings" panose="05000000000000000000" pitchFamily="2" charset="2"/>
              <a:buChar char="Ø"/>
            </a:pPr>
            <a:r>
              <a:rPr lang="en-GB" sz="3200" b="1" dirty="0" smtClean="0">
                <a:solidFill>
                  <a:schemeClr val="tx2"/>
                </a:solidFill>
              </a:rPr>
              <a:t>But</a:t>
            </a:r>
            <a:r>
              <a:rPr lang="en-GB" sz="3200" dirty="0" smtClean="0"/>
              <a:t> </a:t>
            </a:r>
            <a:r>
              <a:rPr lang="en-GB" sz="3200" dirty="0"/>
              <a:t>the identification of </a:t>
            </a:r>
            <a:r>
              <a:rPr lang="en-GB" sz="3200" b="1" dirty="0">
                <a:solidFill>
                  <a:schemeClr val="tx2"/>
                </a:solidFill>
              </a:rPr>
              <a:t>conjugate profiles</a:t>
            </a:r>
            <a:r>
              <a:rPr lang="en-GB" sz="3200" dirty="0"/>
              <a:t> are heavily dependent on the </a:t>
            </a:r>
            <a:r>
              <a:rPr lang="en-GB" sz="3200" b="1" dirty="0">
                <a:solidFill>
                  <a:schemeClr val="tx2"/>
                </a:solidFill>
              </a:rPr>
              <a:t>plate model </a:t>
            </a:r>
            <a:r>
              <a:rPr lang="en-GB" sz="3200" dirty="0"/>
              <a:t>upon which they are picked, introducing a range of </a:t>
            </a:r>
            <a:r>
              <a:rPr lang="en-GB" sz="3200" b="1" dirty="0" smtClean="0">
                <a:solidFill>
                  <a:schemeClr val="tx2"/>
                </a:solidFill>
              </a:rPr>
              <a:t>uncertainty</a:t>
            </a:r>
            <a:r>
              <a:rPr lang="en-GB" sz="3200" dirty="0" smtClean="0"/>
              <a:t>.</a:t>
            </a:r>
          </a:p>
          <a:p>
            <a:pPr marL="457200" indent="-457200" algn="ctr">
              <a:buFont typeface="Wingdings" panose="05000000000000000000" pitchFamily="2" charset="2"/>
              <a:buChar char="Ø"/>
            </a:pPr>
            <a:r>
              <a:rPr lang="de-DE" sz="3200" dirty="0"/>
              <a:t>Here we </a:t>
            </a:r>
            <a:r>
              <a:rPr lang="de-DE" sz="3200" dirty="0" smtClean="0"/>
              <a:t>show </a:t>
            </a:r>
            <a:r>
              <a:rPr lang="de-DE" sz="3200" dirty="0"/>
              <a:t>and interpret </a:t>
            </a:r>
            <a:r>
              <a:rPr lang="de-DE" sz="3200" b="1" dirty="0">
                <a:solidFill>
                  <a:schemeClr val="tx2"/>
                </a:solidFill>
              </a:rPr>
              <a:t>three previously-unpublished 2D seismic </a:t>
            </a:r>
            <a:r>
              <a:rPr lang="de-DE" sz="3200" b="1" dirty="0" smtClean="0">
                <a:solidFill>
                  <a:schemeClr val="tx2"/>
                </a:solidFill>
              </a:rPr>
              <a:t>profiles (A-C)</a:t>
            </a:r>
            <a:r>
              <a:rPr lang="de-DE" sz="3200" dirty="0" smtClean="0">
                <a:solidFill>
                  <a:schemeClr val="tx2"/>
                </a:solidFill>
              </a:rPr>
              <a:t> </a:t>
            </a:r>
            <a:r>
              <a:rPr lang="de-DE" sz="3200" dirty="0"/>
              <a:t>imaging the regional tectonic structure and crustal architecture of the Southern Newfoundland margin from the shelf to the deepwater oceanic basin. </a:t>
            </a:r>
            <a:endParaRPr lang="en-GB" sz="3200" dirty="0"/>
          </a:p>
          <a:p>
            <a:pPr marL="457200" lvl="0" indent="-457200" algn="ctr">
              <a:buFont typeface="Wingdings" panose="05000000000000000000" pitchFamily="2" charset="2"/>
              <a:buChar char="Ø"/>
            </a:pPr>
            <a:endParaRPr lang="en-GB" sz="3000" dirty="0"/>
          </a:p>
          <a:p>
            <a:endParaRPr lang="en-GB" dirty="0"/>
          </a:p>
        </p:txBody>
      </p:sp>
    </p:spTree>
    <p:extLst>
      <p:ext uri="{BB962C8B-B14F-4D97-AF65-F5344CB8AC3E}">
        <p14:creationId xmlns:p14="http://schemas.microsoft.com/office/powerpoint/2010/main" val="300993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2DFB11-D1F3-47DC-BB33-F4D68A209E1E}" type="slidenum">
              <a:rPr lang="en-GB" smtClean="0"/>
              <a:pPr/>
              <a:t>3</a:t>
            </a:fld>
            <a:endParaRPr lang="en-GB" dirty="0"/>
          </a:p>
        </p:txBody>
      </p:sp>
      <p:sp>
        <p:nvSpPr>
          <p:cNvPr id="5" name="Title 4"/>
          <p:cNvSpPr>
            <a:spLocks noGrp="1"/>
          </p:cNvSpPr>
          <p:nvPr>
            <p:ph type="title"/>
          </p:nvPr>
        </p:nvSpPr>
        <p:spPr/>
        <p:txBody>
          <a:bodyPr>
            <a:noAutofit/>
          </a:bodyPr>
          <a:lstStyle/>
          <a:p>
            <a:r>
              <a:rPr lang="en-GB" sz="5000" dirty="0" smtClean="0">
                <a:latin typeface="+mn-lt"/>
              </a:rPr>
              <a:t>Breakup Markers Iberian - </a:t>
            </a:r>
            <a:r>
              <a:rPr lang="en-GB" sz="5000" dirty="0">
                <a:latin typeface="+mn-lt"/>
              </a:rPr>
              <a:t>Newfoundland Conjugate Margin</a:t>
            </a:r>
          </a:p>
        </p:txBody>
      </p:sp>
      <p:sp>
        <p:nvSpPr>
          <p:cNvPr id="2" name="TextBox 1"/>
          <p:cNvSpPr txBox="1"/>
          <p:nvPr/>
        </p:nvSpPr>
        <p:spPr>
          <a:xfrm>
            <a:off x="311473" y="13176334"/>
            <a:ext cx="18354125" cy="523220"/>
          </a:xfrm>
          <a:prstGeom prst="rect">
            <a:avLst/>
          </a:prstGeom>
          <a:noFill/>
        </p:spPr>
        <p:txBody>
          <a:bodyPr wrap="square" rtlCol="0">
            <a:spAutoFit/>
          </a:bodyPr>
          <a:lstStyle/>
          <a:p>
            <a:r>
              <a:rPr lang="en-GB" sz="2800" i="1" dirty="0">
                <a:solidFill>
                  <a:schemeClr val="bg1"/>
                </a:solidFill>
              </a:rPr>
              <a:t>Uncertainties in breakup markers along the Iberian Newfoundland Conjugate Margin as illustrate by new seismic data</a:t>
            </a:r>
          </a:p>
        </p:txBody>
      </p:sp>
      <p:sp>
        <p:nvSpPr>
          <p:cNvPr id="10" name="TextBox 9"/>
          <p:cNvSpPr txBox="1"/>
          <p:nvPr/>
        </p:nvSpPr>
        <p:spPr>
          <a:xfrm>
            <a:off x="1031554" y="1602818"/>
            <a:ext cx="21988882" cy="2554545"/>
          </a:xfrm>
          <a:prstGeom prst="rect">
            <a:avLst/>
          </a:prstGeom>
          <a:noFill/>
        </p:spPr>
        <p:txBody>
          <a:bodyPr wrap="square" rtlCol="0">
            <a:spAutoFit/>
          </a:bodyPr>
          <a:lstStyle/>
          <a:p>
            <a:pPr marL="457200" lvl="0" indent="-457200" algn="ctr">
              <a:buFont typeface="Wingdings" panose="05000000000000000000" pitchFamily="2" charset="2"/>
              <a:buChar char="Ø"/>
            </a:pPr>
            <a:r>
              <a:rPr lang="en-GB" sz="3200" dirty="0" smtClean="0"/>
              <a:t>Earliest </a:t>
            </a:r>
            <a:r>
              <a:rPr lang="en-GB" sz="3200" dirty="0"/>
              <a:t>stages of continental rifting, often relying heavily on the identification of so-called </a:t>
            </a:r>
            <a:r>
              <a:rPr lang="en-GB" sz="3200" b="1" dirty="0" smtClean="0">
                <a:solidFill>
                  <a:schemeClr val="tx2"/>
                </a:solidFill>
              </a:rPr>
              <a:t>break-up features</a:t>
            </a:r>
            <a:r>
              <a:rPr lang="en-GB" sz="3200" dirty="0" smtClean="0"/>
              <a:t> </a:t>
            </a:r>
            <a:r>
              <a:rPr lang="en-GB" sz="3200" dirty="0"/>
              <a:t>imaged in seismic profiles or interpreted from potential field </a:t>
            </a:r>
            <a:r>
              <a:rPr lang="en-GB" sz="3200" dirty="0" smtClean="0"/>
              <a:t>data.</a:t>
            </a:r>
            <a:endParaRPr lang="en-GB" sz="3200" dirty="0"/>
          </a:p>
          <a:p>
            <a:pPr marL="457200" lvl="0" indent="-457200" algn="ctr">
              <a:buFont typeface="Wingdings" panose="05000000000000000000" pitchFamily="2" charset="2"/>
              <a:buChar char="Ø"/>
            </a:pPr>
            <a:r>
              <a:rPr lang="en-GB" sz="3200" dirty="0"/>
              <a:t>Along the Iberian-Newfoundland margins, widely used break-up markers include interpretations of old magnetic anomalies from the </a:t>
            </a:r>
            <a:r>
              <a:rPr lang="en-GB" sz="3200" b="1" dirty="0">
                <a:solidFill>
                  <a:schemeClr val="tx2"/>
                </a:solidFill>
              </a:rPr>
              <a:t>M-Series</a:t>
            </a:r>
            <a:r>
              <a:rPr lang="en-GB" sz="3200" dirty="0"/>
              <a:t>, as well as the </a:t>
            </a:r>
            <a:r>
              <a:rPr lang="en-GB" sz="3200" b="1" dirty="0">
                <a:solidFill>
                  <a:schemeClr val="tx2"/>
                </a:solidFill>
              </a:rPr>
              <a:t>J-anomaly</a:t>
            </a:r>
            <a:r>
              <a:rPr lang="en-GB" sz="3200" dirty="0"/>
              <a:t>, believed to mark the occurrence and spatial extent of </a:t>
            </a:r>
            <a:r>
              <a:rPr lang="en-GB" sz="3200" b="1" dirty="0">
                <a:solidFill>
                  <a:schemeClr val="tx2"/>
                </a:solidFill>
              </a:rPr>
              <a:t>first oceanic lithosphere</a:t>
            </a:r>
            <a:r>
              <a:rPr lang="en-GB" sz="3200" dirty="0"/>
              <a:t>. </a:t>
            </a:r>
          </a:p>
          <a:p>
            <a:pPr marL="457200" lvl="0" indent="-457200" algn="just">
              <a:buFont typeface="Wingdings" panose="05000000000000000000" pitchFamily="2" charset="2"/>
              <a:buChar char="Ø"/>
            </a:pPr>
            <a:endParaRPr lang="en-GB" sz="3200" dirty="0"/>
          </a:p>
        </p:txBody>
      </p:sp>
      <p:grpSp>
        <p:nvGrpSpPr>
          <p:cNvPr id="6" name="Group 5"/>
          <p:cNvGrpSpPr/>
          <p:nvPr/>
        </p:nvGrpSpPr>
        <p:grpSpPr>
          <a:xfrm>
            <a:off x="1872866" y="3690442"/>
            <a:ext cx="20306257" cy="9288126"/>
            <a:chOff x="1872866" y="3690442"/>
            <a:chExt cx="20306257" cy="9288126"/>
          </a:xfrm>
        </p:grpSpPr>
        <p:pic>
          <p:nvPicPr>
            <p:cNvPr id="6146" name="Picture 2" descr="E:\18 - 19\12. TSG 2020\Figures\Figure1_Study_Area.jpg"/>
            <p:cNvPicPr>
              <a:picLocks noChangeAspect="1" noChangeArrowheads="1"/>
            </p:cNvPicPr>
            <p:nvPr/>
          </p:nvPicPr>
          <p:blipFill rotWithShape="1">
            <a:blip r:embed="rId3">
              <a:extLst>
                <a:ext uri="{28A0092B-C50C-407E-A947-70E740481C1C}">
                  <a14:useLocalDpi xmlns:a14="http://schemas.microsoft.com/office/drawing/2010/main" val="0"/>
                </a:ext>
              </a:extLst>
            </a:blip>
            <a:srcRect t="52877"/>
            <a:stretch/>
          </p:blipFill>
          <p:spPr bwMode="auto">
            <a:xfrm>
              <a:off x="1872866" y="3690442"/>
              <a:ext cx="20306257" cy="8920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71492" y="12655403"/>
              <a:ext cx="10975697" cy="323165"/>
            </a:xfrm>
            <a:prstGeom prst="rect">
              <a:avLst/>
            </a:prstGeom>
            <a:noFill/>
          </p:spPr>
          <p:txBody>
            <a:bodyPr wrap="none" rtlCol="0">
              <a:spAutoFit/>
            </a:bodyPr>
            <a:lstStyle/>
            <a:p>
              <a:r>
                <a:rPr lang="en-GB" sz="1500" dirty="0"/>
                <a:t>Location of magnetic profiles across the Southern Newfoundland Basin and conjugate Tagus Abyssal Plain shown in (b) and (c) respectively.</a:t>
              </a:r>
            </a:p>
          </p:txBody>
        </p:sp>
      </p:grpSp>
    </p:spTree>
    <p:extLst>
      <p:ext uri="{BB962C8B-B14F-4D97-AF65-F5344CB8AC3E}">
        <p14:creationId xmlns:p14="http://schemas.microsoft.com/office/powerpoint/2010/main" val="402845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2DFB11-D1F3-47DC-BB33-F4D68A209E1E}" type="slidenum">
              <a:rPr lang="en-GB" smtClean="0"/>
              <a:pPr/>
              <a:t>4</a:t>
            </a:fld>
            <a:endParaRPr lang="en-GB" dirty="0"/>
          </a:p>
        </p:txBody>
      </p:sp>
      <p:pic>
        <p:nvPicPr>
          <p:cNvPr id="6151" name="Picture 7" descr="E:\18 - 19\12. TSG 2020\Figures\Seismic_Lin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89" y="2734363"/>
            <a:ext cx="22352955" cy="97441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18 - 19\12. TSG 2020\Figures\Seismic_LineA_Inter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522" y="2731398"/>
            <a:ext cx="22352688" cy="974402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4"/>
          <p:cNvSpPr>
            <a:spLocks noGrp="1"/>
          </p:cNvSpPr>
          <p:nvPr>
            <p:ph type="title"/>
          </p:nvPr>
        </p:nvSpPr>
        <p:spPr>
          <a:xfrm>
            <a:off x="1019096" y="508389"/>
            <a:ext cx="21947029" cy="980247"/>
          </a:xfrm>
        </p:spPr>
        <p:txBody>
          <a:bodyPr>
            <a:normAutofit fontScale="90000"/>
          </a:bodyPr>
          <a:lstStyle/>
          <a:p>
            <a:r>
              <a:rPr lang="en-GB" dirty="0" smtClean="0"/>
              <a:t>Southern </a:t>
            </a:r>
            <a:r>
              <a:rPr lang="en-GB" dirty="0"/>
              <a:t>Newfoundland Basin</a:t>
            </a:r>
          </a:p>
        </p:txBody>
      </p:sp>
      <p:sp>
        <p:nvSpPr>
          <p:cNvPr id="5" name="Rectangle 4"/>
          <p:cNvSpPr/>
          <p:nvPr/>
        </p:nvSpPr>
        <p:spPr>
          <a:xfrm>
            <a:off x="1000512" y="1700347"/>
            <a:ext cx="22352688" cy="2062103"/>
          </a:xfrm>
          <a:prstGeom prst="rect">
            <a:avLst/>
          </a:prstGeom>
        </p:spPr>
        <p:txBody>
          <a:bodyPr wrap="square">
            <a:spAutoFit/>
          </a:bodyPr>
          <a:lstStyle/>
          <a:p>
            <a:pPr marL="571500" indent="-571500" algn="ctr">
              <a:buFont typeface="Wingdings" panose="05000000000000000000" pitchFamily="2" charset="2"/>
              <a:buChar char="Ø"/>
            </a:pPr>
            <a:r>
              <a:rPr lang="en-GB" sz="3200" dirty="0" smtClean="0"/>
              <a:t>M-Series (M1-M4) and J Anomaly </a:t>
            </a:r>
            <a:r>
              <a:rPr lang="en-GB" sz="3200" dirty="0"/>
              <a:t>are sourced within </a:t>
            </a:r>
            <a:r>
              <a:rPr lang="en-GB" sz="3200" b="1" dirty="0">
                <a:solidFill>
                  <a:schemeClr val="tx2"/>
                </a:solidFill>
              </a:rPr>
              <a:t>zones of exhumed mantle</a:t>
            </a:r>
            <a:r>
              <a:rPr lang="en-GB" sz="3200" b="1" dirty="0"/>
              <a:t> </a:t>
            </a:r>
            <a:r>
              <a:rPr lang="en-GB" sz="3200" dirty="0"/>
              <a:t>which, in places, may be intruded by </a:t>
            </a:r>
            <a:r>
              <a:rPr lang="en-GB" sz="3200" b="1" dirty="0">
                <a:solidFill>
                  <a:schemeClr val="tx2"/>
                </a:solidFill>
              </a:rPr>
              <a:t>magmatic additions</a:t>
            </a:r>
            <a:r>
              <a:rPr lang="en-GB" sz="3200" dirty="0"/>
              <a:t> of uncertain age. </a:t>
            </a:r>
            <a:endParaRPr lang="en-GB" sz="3200" dirty="0" smtClean="0"/>
          </a:p>
          <a:p>
            <a:pPr marL="571500" indent="-571500" algn="ctr">
              <a:buFont typeface="Wingdings" panose="05000000000000000000" pitchFamily="2" charset="2"/>
              <a:buChar char="Ø"/>
            </a:pPr>
            <a:r>
              <a:rPr lang="en-GB" sz="3200" dirty="0"/>
              <a:t>The </a:t>
            </a:r>
            <a:r>
              <a:rPr lang="en-GB" sz="3200" b="1" dirty="0">
                <a:solidFill>
                  <a:schemeClr val="tx2"/>
                </a:solidFill>
              </a:rPr>
              <a:t>volcanic edifice</a:t>
            </a:r>
            <a:r>
              <a:rPr lang="en-GB" sz="3200" dirty="0"/>
              <a:t>, </a:t>
            </a:r>
            <a:r>
              <a:rPr lang="en-GB" sz="3200" b="1" dirty="0">
                <a:solidFill>
                  <a:schemeClr val="tx2"/>
                </a:solidFill>
              </a:rPr>
              <a:t>sills and feeder dykes </a:t>
            </a:r>
            <a:r>
              <a:rPr lang="en-GB" sz="3200" dirty="0" smtClean="0"/>
              <a:t>may </a:t>
            </a:r>
            <a:r>
              <a:rPr lang="en-GB" sz="3200" dirty="0"/>
              <a:t>also be coeval with the final stages of plate rupture, or, a relic of post-rift </a:t>
            </a:r>
            <a:r>
              <a:rPr lang="en-GB" sz="3200" dirty="0" smtClean="0"/>
              <a:t>magmatism. </a:t>
            </a:r>
            <a:endParaRPr lang="en-GB" sz="3000" dirty="0"/>
          </a:p>
        </p:txBody>
      </p:sp>
      <p:sp>
        <p:nvSpPr>
          <p:cNvPr id="8" name="TextBox 7"/>
          <p:cNvSpPr txBox="1"/>
          <p:nvPr/>
        </p:nvSpPr>
        <p:spPr>
          <a:xfrm>
            <a:off x="311473" y="13176334"/>
            <a:ext cx="18354125" cy="523220"/>
          </a:xfrm>
          <a:prstGeom prst="rect">
            <a:avLst/>
          </a:prstGeom>
          <a:noFill/>
        </p:spPr>
        <p:txBody>
          <a:bodyPr wrap="square" rtlCol="0">
            <a:spAutoFit/>
          </a:bodyPr>
          <a:lstStyle/>
          <a:p>
            <a:r>
              <a:rPr lang="en-GB" sz="2800" i="1" dirty="0">
                <a:solidFill>
                  <a:schemeClr val="bg1"/>
                </a:solidFill>
              </a:rPr>
              <a:t>Uncertainties in breakup markers along the Iberian Newfoundland </a:t>
            </a:r>
            <a:r>
              <a:rPr lang="en-GB" sz="2800" i="1" dirty="0" smtClean="0">
                <a:solidFill>
                  <a:schemeClr val="bg1"/>
                </a:solidFill>
              </a:rPr>
              <a:t>margins: The need for a new North Atlantic Plate Model</a:t>
            </a:r>
            <a:endParaRPr lang="en-GB" sz="2800" i="1" dirty="0">
              <a:solidFill>
                <a:schemeClr val="bg1"/>
              </a:solidFill>
            </a:endParaRPr>
          </a:p>
        </p:txBody>
      </p:sp>
    </p:spTree>
    <p:extLst>
      <p:ext uri="{BB962C8B-B14F-4D97-AF65-F5344CB8AC3E}">
        <p14:creationId xmlns:p14="http://schemas.microsoft.com/office/powerpoint/2010/main" val="15829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fade">
                                      <p:cBhvr>
                                        <p:cTn id="7" dur="500"/>
                                        <p:tgtEl>
                                          <p:spTgt spid="6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0"/>
                                        <p:tgtEl>
                                          <p:spTgt spid="10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2DFB11-D1F3-47DC-BB33-F4D68A209E1E}" type="slidenum">
              <a:rPr lang="en-GB" smtClean="0"/>
              <a:pPr/>
              <a:t>5</a:t>
            </a:fld>
            <a:endParaRPr lang="en-GB" dirty="0"/>
          </a:p>
        </p:txBody>
      </p:sp>
      <p:sp>
        <p:nvSpPr>
          <p:cNvPr id="10" name="Title 4"/>
          <p:cNvSpPr>
            <a:spLocks noGrp="1"/>
          </p:cNvSpPr>
          <p:nvPr>
            <p:ph type="title"/>
          </p:nvPr>
        </p:nvSpPr>
        <p:spPr>
          <a:xfrm>
            <a:off x="1019096" y="508389"/>
            <a:ext cx="21947029" cy="980247"/>
          </a:xfrm>
        </p:spPr>
        <p:txBody>
          <a:bodyPr>
            <a:normAutofit fontScale="90000"/>
          </a:bodyPr>
          <a:lstStyle/>
          <a:p>
            <a:r>
              <a:rPr lang="en-GB" dirty="0" smtClean="0"/>
              <a:t>Southern </a:t>
            </a:r>
            <a:r>
              <a:rPr lang="en-GB" dirty="0"/>
              <a:t>Newfoundland Basin</a:t>
            </a:r>
          </a:p>
        </p:txBody>
      </p:sp>
      <p:pic>
        <p:nvPicPr>
          <p:cNvPr id="8194" name="Picture 2" descr="E:\18 - 19\12. TSG 2020\Figures\Seismic_Lin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898" y="3409043"/>
            <a:ext cx="20773033" cy="939778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18 - 19\12. TSG 2020\Figures\Seismic_LineB_Inter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602" y="3409150"/>
            <a:ext cx="20773502" cy="94032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530202"/>
            <a:ext cx="22993994" cy="1938992"/>
          </a:xfrm>
          <a:prstGeom prst="rect">
            <a:avLst/>
          </a:prstGeom>
        </p:spPr>
        <p:txBody>
          <a:bodyPr wrap="square">
            <a:spAutoFit/>
          </a:bodyPr>
          <a:lstStyle/>
          <a:p>
            <a:pPr marL="457200" indent="-457200" algn="ctr">
              <a:buFont typeface="Wingdings" panose="05000000000000000000" pitchFamily="2" charset="2"/>
              <a:buChar char="Ø"/>
            </a:pPr>
            <a:r>
              <a:rPr lang="en-GB" sz="3000" dirty="0" err="1" smtClean="0"/>
              <a:t>Seaweard</a:t>
            </a:r>
            <a:r>
              <a:rPr lang="en-GB" sz="3000" dirty="0" smtClean="0"/>
              <a:t> end, </a:t>
            </a:r>
            <a:r>
              <a:rPr lang="en-GB" sz="3000" dirty="0"/>
              <a:t>we interpret a package of</a:t>
            </a:r>
            <a:r>
              <a:rPr lang="en-GB" sz="3000" b="1" dirty="0"/>
              <a:t> </a:t>
            </a:r>
            <a:r>
              <a:rPr lang="en-GB" sz="3000" b="1" dirty="0">
                <a:solidFill>
                  <a:schemeClr val="tx2"/>
                </a:solidFill>
              </a:rPr>
              <a:t>seaward dipping reflectors</a:t>
            </a:r>
            <a:r>
              <a:rPr lang="en-GB" sz="3000" b="1" dirty="0"/>
              <a:t> </a:t>
            </a:r>
            <a:r>
              <a:rPr lang="en-GB" sz="3000" dirty="0" smtClean="0"/>
              <a:t>the </a:t>
            </a:r>
            <a:r>
              <a:rPr lang="en-GB" sz="3000" dirty="0"/>
              <a:t>top of which is marked by a high amplitude reflector. </a:t>
            </a:r>
          </a:p>
          <a:p>
            <a:pPr marL="457200" indent="-457200" algn="ctr">
              <a:buFont typeface="Wingdings" panose="05000000000000000000" pitchFamily="2" charset="2"/>
              <a:buChar char="Ø"/>
            </a:pPr>
            <a:r>
              <a:rPr lang="en-GB" sz="3000" dirty="0"/>
              <a:t>B</a:t>
            </a:r>
            <a:r>
              <a:rPr lang="en-GB" sz="3000" dirty="0" smtClean="0"/>
              <a:t>y </a:t>
            </a:r>
            <a:r>
              <a:rPr lang="en-GB" sz="3000" dirty="0"/>
              <a:t>analogy to drilled margins with similar characteristics (e.g. the south Australian margin, Ball et al., 2013), we suggest the acoustic basement to comprise a </a:t>
            </a:r>
            <a:r>
              <a:rPr lang="en-GB" sz="3000" b="1" dirty="0">
                <a:solidFill>
                  <a:schemeClr val="tx2"/>
                </a:solidFill>
              </a:rPr>
              <a:t>mixture of sediments and lava flows</a:t>
            </a:r>
            <a:r>
              <a:rPr lang="en-GB" sz="3000" dirty="0" smtClean="0"/>
              <a:t>.</a:t>
            </a:r>
          </a:p>
          <a:p>
            <a:pPr marL="457200" indent="-457200" algn="ctr">
              <a:buFont typeface="Wingdings" panose="05000000000000000000" pitchFamily="2" charset="2"/>
              <a:buChar char="Ø"/>
            </a:pPr>
            <a:r>
              <a:rPr lang="en-GB" sz="3000" dirty="0" smtClean="0"/>
              <a:t> </a:t>
            </a:r>
            <a:r>
              <a:rPr lang="en-GB" sz="3000" dirty="0"/>
              <a:t>Laterally, SDRs are seen to </a:t>
            </a:r>
            <a:r>
              <a:rPr lang="en-GB" sz="3000" dirty="0" smtClean="0"/>
              <a:t>on-lap </a:t>
            </a:r>
            <a:r>
              <a:rPr lang="en-GB" sz="3000" dirty="0"/>
              <a:t>onto a fault, perhaps </a:t>
            </a:r>
            <a:r>
              <a:rPr lang="en-GB" sz="3000" b="1" dirty="0">
                <a:solidFill>
                  <a:schemeClr val="tx2"/>
                </a:solidFill>
              </a:rPr>
              <a:t>indicating a degree of control by extension processes on </a:t>
            </a:r>
            <a:r>
              <a:rPr lang="en-GB" sz="3000" b="1" dirty="0" smtClean="0">
                <a:solidFill>
                  <a:schemeClr val="tx2"/>
                </a:solidFill>
              </a:rPr>
              <a:t>magmatism</a:t>
            </a:r>
            <a:r>
              <a:rPr lang="en-GB" sz="3000" dirty="0" smtClean="0"/>
              <a:t>.</a:t>
            </a:r>
            <a:endParaRPr lang="en-GB" sz="3000" dirty="0"/>
          </a:p>
        </p:txBody>
      </p:sp>
      <p:sp>
        <p:nvSpPr>
          <p:cNvPr id="8" name="TextBox 7"/>
          <p:cNvSpPr txBox="1"/>
          <p:nvPr/>
        </p:nvSpPr>
        <p:spPr>
          <a:xfrm>
            <a:off x="311473" y="13176334"/>
            <a:ext cx="18354125" cy="523220"/>
          </a:xfrm>
          <a:prstGeom prst="rect">
            <a:avLst/>
          </a:prstGeom>
          <a:noFill/>
        </p:spPr>
        <p:txBody>
          <a:bodyPr wrap="square" rtlCol="0">
            <a:spAutoFit/>
          </a:bodyPr>
          <a:lstStyle/>
          <a:p>
            <a:r>
              <a:rPr lang="en-GB" sz="2800" i="1" dirty="0">
                <a:solidFill>
                  <a:schemeClr val="bg1"/>
                </a:solidFill>
              </a:rPr>
              <a:t>Uncertainties in breakup markers along the Iberian Newfoundland </a:t>
            </a:r>
            <a:r>
              <a:rPr lang="en-GB" sz="2800" i="1" dirty="0" smtClean="0">
                <a:solidFill>
                  <a:schemeClr val="bg1"/>
                </a:solidFill>
              </a:rPr>
              <a:t>margins: The need for a new North Atlantic Plate Model</a:t>
            </a:r>
            <a:endParaRPr lang="en-GB" sz="2800" i="1" dirty="0">
              <a:solidFill>
                <a:schemeClr val="bg1"/>
              </a:solidFill>
            </a:endParaRPr>
          </a:p>
        </p:txBody>
      </p:sp>
    </p:spTree>
    <p:extLst>
      <p:ext uri="{BB962C8B-B14F-4D97-AF65-F5344CB8AC3E}">
        <p14:creationId xmlns:p14="http://schemas.microsoft.com/office/powerpoint/2010/main" val="127041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0"/>
                                        <p:tgtEl>
                                          <p:spTgt spid="20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2DFB11-D1F3-47DC-BB33-F4D68A209E1E}" type="slidenum">
              <a:rPr lang="en-GB" smtClean="0"/>
              <a:pPr/>
              <a:t>6</a:t>
            </a:fld>
            <a:endParaRPr lang="en-GB" dirty="0"/>
          </a:p>
        </p:txBody>
      </p:sp>
      <p:sp>
        <p:nvSpPr>
          <p:cNvPr id="10" name="Title 4"/>
          <p:cNvSpPr>
            <a:spLocks noGrp="1"/>
          </p:cNvSpPr>
          <p:nvPr>
            <p:ph type="title"/>
          </p:nvPr>
        </p:nvSpPr>
        <p:spPr>
          <a:xfrm>
            <a:off x="1019096" y="508389"/>
            <a:ext cx="21947029" cy="980247"/>
          </a:xfrm>
        </p:spPr>
        <p:txBody>
          <a:bodyPr>
            <a:normAutofit fontScale="90000"/>
          </a:bodyPr>
          <a:lstStyle/>
          <a:p>
            <a:r>
              <a:rPr lang="en-GB" dirty="0" smtClean="0"/>
              <a:t>Southern </a:t>
            </a:r>
            <a:r>
              <a:rPr lang="en-GB" dirty="0"/>
              <a:t>Newfoundland </a:t>
            </a:r>
            <a:r>
              <a:rPr lang="en-GB" dirty="0" smtClean="0"/>
              <a:t>Basin </a:t>
            </a:r>
            <a:endParaRPr lang="en-GB" dirty="0"/>
          </a:p>
        </p:txBody>
      </p:sp>
      <p:pic>
        <p:nvPicPr>
          <p:cNvPr id="9218" name="Picture 2" descr="E:\18 - 19\12. TSG 2020\Figures\Seismic_Line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985" y="3224280"/>
            <a:ext cx="20881877" cy="93712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18 - 19\12. TSG 2020\Figures\Seismic_LineA_Inter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602" y="3226000"/>
            <a:ext cx="20880706" cy="93934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75570" y="1386186"/>
            <a:ext cx="21530392" cy="1077218"/>
          </a:xfrm>
          <a:prstGeom prst="rect">
            <a:avLst/>
          </a:prstGeom>
        </p:spPr>
        <p:txBody>
          <a:bodyPr wrap="square">
            <a:spAutoFit/>
          </a:bodyPr>
          <a:lstStyle/>
          <a:p>
            <a:pPr marL="571500" indent="-571500" algn="ctr">
              <a:buFont typeface="Wingdings" panose="05000000000000000000" pitchFamily="2" charset="2"/>
              <a:buChar char="Ø"/>
            </a:pPr>
            <a:r>
              <a:rPr lang="en-GB" sz="3200" dirty="0" smtClean="0"/>
              <a:t>Line C does not image much of the younger M-Series or the J Anomaly. However, it shows us the </a:t>
            </a:r>
            <a:r>
              <a:rPr lang="en-GB" sz="3200" b="1" dirty="0" smtClean="0">
                <a:solidFill>
                  <a:schemeClr val="tx2"/>
                </a:solidFill>
              </a:rPr>
              <a:t>“L” reflector </a:t>
            </a:r>
            <a:r>
              <a:rPr lang="en-GB" sz="3200" dirty="0" smtClean="0"/>
              <a:t>an alternative breakup marker used in reconstructions (e.g. Keen &amp; </a:t>
            </a:r>
            <a:r>
              <a:rPr lang="en-GB" sz="3200" dirty="0" err="1" smtClean="0"/>
              <a:t>Voogd</a:t>
            </a:r>
            <a:r>
              <a:rPr lang="en-GB" sz="3200" dirty="0" smtClean="0"/>
              <a:t>, 1988) . </a:t>
            </a:r>
          </a:p>
        </p:txBody>
      </p:sp>
      <p:sp>
        <p:nvSpPr>
          <p:cNvPr id="8" name="TextBox 7"/>
          <p:cNvSpPr txBox="1"/>
          <p:nvPr/>
        </p:nvSpPr>
        <p:spPr>
          <a:xfrm>
            <a:off x="311473" y="13176334"/>
            <a:ext cx="18354125" cy="523220"/>
          </a:xfrm>
          <a:prstGeom prst="rect">
            <a:avLst/>
          </a:prstGeom>
          <a:noFill/>
        </p:spPr>
        <p:txBody>
          <a:bodyPr wrap="square" rtlCol="0">
            <a:spAutoFit/>
          </a:bodyPr>
          <a:lstStyle/>
          <a:p>
            <a:r>
              <a:rPr lang="en-GB" sz="2800" i="1" dirty="0">
                <a:solidFill>
                  <a:schemeClr val="bg1"/>
                </a:solidFill>
              </a:rPr>
              <a:t>Uncertainties in breakup markers along the Iberian Newfoundland </a:t>
            </a:r>
            <a:r>
              <a:rPr lang="en-GB" sz="2800" i="1" dirty="0" smtClean="0">
                <a:solidFill>
                  <a:schemeClr val="bg1"/>
                </a:solidFill>
              </a:rPr>
              <a:t>margins: The need for a new North Atlantic Plate Model</a:t>
            </a:r>
            <a:endParaRPr lang="en-GB" sz="2800" i="1" dirty="0">
              <a:solidFill>
                <a:schemeClr val="bg1"/>
              </a:solidFill>
            </a:endParaRPr>
          </a:p>
        </p:txBody>
      </p:sp>
    </p:spTree>
    <p:extLst>
      <p:ext uri="{BB962C8B-B14F-4D97-AF65-F5344CB8AC3E}">
        <p14:creationId xmlns:p14="http://schemas.microsoft.com/office/powerpoint/2010/main" val="5885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0"/>
                                        <p:tgtEl>
                                          <p:spTgt spid="307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a:t>Breakup Markers Southern Newfoundland Basin</a:t>
            </a:r>
          </a:p>
        </p:txBody>
      </p:sp>
      <p:sp>
        <p:nvSpPr>
          <p:cNvPr id="3" name="Slide Number Placeholder 2"/>
          <p:cNvSpPr>
            <a:spLocks noGrp="1"/>
          </p:cNvSpPr>
          <p:nvPr>
            <p:ph type="sldNum" sz="quarter" idx="12"/>
          </p:nvPr>
        </p:nvSpPr>
        <p:spPr/>
        <p:txBody>
          <a:bodyPr/>
          <a:lstStyle/>
          <a:p>
            <a:fld id="{1E2DFB11-D1F3-47DC-BB33-F4D68A209E1E}" type="slidenum">
              <a:rPr lang="en-GB" sz="3000" smtClean="0"/>
              <a:pPr/>
              <a:t>7</a:t>
            </a:fld>
            <a:endParaRPr lang="en-GB" sz="3000" dirty="0"/>
          </a:p>
        </p:txBody>
      </p:sp>
      <p:sp>
        <p:nvSpPr>
          <p:cNvPr id="12" name="TextBox 11"/>
          <p:cNvSpPr txBox="1"/>
          <p:nvPr/>
        </p:nvSpPr>
        <p:spPr>
          <a:xfrm>
            <a:off x="278858" y="9739114"/>
            <a:ext cx="13280328" cy="2062103"/>
          </a:xfrm>
          <a:prstGeom prst="rect">
            <a:avLst/>
          </a:prstGeom>
          <a:noFill/>
        </p:spPr>
        <p:txBody>
          <a:bodyPr wrap="square" rtlCol="0">
            <a:spAutoFit/>
          </a:bodyPr>
          <a:lstStyle/>
          <a:p>
            <a:pPr marL="685800" indent="-685800" algn="just">
              <a:buFont typeface="Wingdings" panose="05000000000000000000" pitchFamily="2" charset="2"/>
              <a:buChar char="Ø"/>
            </a:pPr>
            <a:r>
              <a:rPr lang="en-GB" sz="3200" b="1" dirty="0"/>
              <a:t>An alternative approach </a:t>
            </a:r>
            <a:r>
              <a:rPr lang="en-GB" sz="3200" dirty="0"/>
              <a:t>could be to select conjugates by rotating margin-wide seismic lines into coincidence at pre-drift times. However, the results of doing this are </a:t>
            </a:r>
            <a:r>
              <a:rPr lang="en-GB" sz="3200" b="1" dirty="0"/>
              <a:t>strongly dependent on the choice of rotation scheme</a:t>
            </a:r>
            <a:r>
              <a:rPr lang="en-GB" sz="3200" dirty="0"/>
              <a:t> and their inherent uncertainties. </a:t>
            </a:r>
            <a:endParaRPr lang="en-GB" sz="3200" dirty="0" smtClean="0"/>
          </a:p>
        </p:txBody>
      </p:sp>
      <p:sp>
        <p:nvSpPr>
          <p:cNvPr id="13" name="TextBox 12"/>
          <p:cNvSpPr txBox="1"/>
          <p:nvPr/>
        </p:nvSpPr>
        <p:spPr>
          <a:xfrm>
            <a:off x="476126" y="1806394"/>
            <a:ext cx="13084820" cy="7494359"/>
          </a:xfrm>
          <a:prstGeom prst="rect">
            <a:avLst/>
          </a:prstGeom>
          <a:noFill/>
        </p:spPr>
        <p:txBody>
          <a:bodyPr wrap="square" rtlCol="0">
            <a:spAutoFit/>
          </a:bodyPr>
          <a:lstStyle/>
          <a:p>
            <a:pPr algn="just"/>
            <a:r>
              <a:rPr lang="en-GB" sz="3500" b="1" u="sng" dirty="0" smtClean="0">
                <a:solidFill>
                  <a:schemeClr val="tx2"/>
                </a:solidFill>
              </a:rPr>
              <a:t>Magnetic Isochron Interpretation:</a:t>
            </a:r>
          </a:p>
          <a:p>
            <a:pPr algn="just"/>
            <a:endParaRPr lang="en-GB" sz="3000" b="1" u="sng" dirty="0" smtClean="0"/>
          </a:p>
          <a:p>
            <a:pPr marL="457200" indent="-457200" algn="just">
              <a:buFont typeface="Wingdings" panose="05000000000000000000" pitchFamily="2" charset="2"/>
              <a:buChar char="Ø"/>
            </a:pPr>
            <a:r>
              <a:rPr lang="en-GB" sz="3200" dirty="0"/>
              <a:t>M-Series magnetic anomalies are not diagnostic of true oceanic crust </a:t>
            </a:r>
            <a:r>
              <a:rPr lang="en-GB" sz="3200" b="1" dirty="0">
                <a:solidFill>
                  <a:schemeClr val="tx2"/>
                </a:solidFill>
              </a:rPr>
              <a:t>instead attributed zones of exhumed mantle with magmatic additions</a:t>
            </a:r>
            <a:r>
              <a:rPr lang="en-GB" sz="3200" b="1" dirty="0" smtClean="0">
                <a:solidFill>
                  <a:schemeClr val="tx2"/>
                </a:solidFill>
              </a:rPr>
              <a:t>.</a:t>
            </a:r>
          </a:p>
          <a:p>
            <a:pPr algn="just"/>
            <a:endParaRPr lang="en-GB" sz="3200" b="1" dirty="0" smtClean="0">
              <a:solidFill>
                <a:schemeClr val="tx2"/>
              </a:solidFill>
            </a:endParaRPr>
          </a:p>
          <a:p>
            <a:pPr marL="457200" indent="-457200" algn="just">
              <a:buFont typeface="Wingdings" panose="05000000000000000000" pitchFamily="2" charset="2"/>
              <a:buChar char="Ø"/>
            </a:pPr>
            <a:r>
              <a:rPr lang="en-GB" sz="3200" dirty="0"/>
              <a:t>In the SNB we suggest the J Anomaly source bodies to be a result of </a:t>
            </a:r>
            <a:r>
              <a:rPr lang="en-GB" sz="3200" b="1" dirty="0">
                <a:solidFill>
                  <a:schemeClr val="tx2"/>
                </a:solidFill>
              </a:rPr>
              <a:t>mantle dynamics during plate rupture</a:t>
            </a:r>
            <a:r>
              <a:rPr lang="en-GB" sz="3200" b="1" dirty="0" smtClean="0">
                <a:solidFill>
                  <a:schemeClr val="tx2"/>
                </a:solidFill>
              </a:rPr>
              <a:t>.</a:t>
            </a:r>
          </a:p>
          <a:p>
            <a:pPr marL="457200" indent="-457200" algn="just">
              <a:buFont typeface="Wingdings" panose="05000000000000000000" pitchFamily="2" charset="2"/>
              <a:buChar char="Ø"/>
            </a:pPr>
            <a:endParaRPr lang="en-GB" sz="3200" b="1" dirty="0">
              <a:solidFill>
                <a:schemeClr val="tx2"/>
              </a:solidFill>
            </a:endParaRPr>
          </a:p>
          <a:p>
            <a:pPr marL="457200" indent="-457200" algn="just">
              <a:buFont typeface="Wingdings" panose="05000000000000000000" pitchFamily="2" charset="2"/>
              <a:buChar char="Ø"/>
            </a:pPr>
            <a:r>
              <a:rPr lang="en-GB" sz="3200" dirty="0"/>
              <a:t>Events associated with the J anomaly are not instantaneous, thus </a:t>
            </a:r>
            <a:r>
              <a:rPr lang="en-GB" sz="3200" b="1" dirty="0">
                <a:solidFill>
                  <a:schemeClr val="tx2"/>
                </a:solidFill>
              </a:rPr>
              <a:t>the J Anomaly is not a good kinematic marker</a:t>
            </a:r>
            <a:r>
              <a:rPr lang="en-GB" sz="3200" dirty="0" smtClean="0">
                <a:solidFill>
                  <a:schemeClr val="tx2"/>
                </a:solidFill>
              </a:rPr>
              <a:t>.</a:t>
            </a:r>
          </a:p>
          <a:p>
            <a:pPr marL="457200" indent="-457200" algn="just">
              <a:buFont typeface="Wingdings" panose="05000000000000000000" pitchFamily="2" charset="2"/>
              <a:buChar char="Ø"/>
            </a:pPr>
            <a:endParaRPr lang="en-GB" sz="3200" dirty="0">
              <a:solidFill>
                <a:schemeClr val="tx2"/>
              </a:solidFill>
            </a:endParaRPr>
          </a:p>
          <a:p>
            <a:pPr marL="457200" indent="-457200" algn="just">
              <a:buFont typeface="Wingdings" panose="05000000000000000000" pitchFamily="2" charset="2"/>
              <a:buChar char="Ø"/>
            </a:pPr>
            <a:r>
              <a:rPr lang="en-GB" sz="3200" dirty="0" smtClean="0"/>
              <a:t>Although the younger M-Series do not image oceanic crust, if we assume they mark the minimum possible age of the </a:t>
            </a:r>
            <a:r>
              <a:rPr lang="en-GB" sz="3200" dirty="0"/>
              <a:t>basement we show magmatism in the </a:t>
            </a:r>
            <a:r>
              <a:rPr lang="en-GB" sz="3200" b="1" dirty="0">
                <a:solidFill>
                  <a:schemeClr val="tx2"/>
                </a:solidFill>
              </a:rPr>
              <a:t>SNB occurred  </a:t>
            </a:r>
            <a:r>
              <a:rPr lang="en-GB" sz="3200" b="1" dirty="0" smtClean="0">
                <a:solidFill>
                  <a:schemeClr val="tx2"/>
                </a:solidFill>
              </a:rPr>
              <a:t>6-8 </a:t>
            </a:r>
            <a:r>
              <a:rPr lang="en-GB" sz="3200" b="1" dirty="0">
                <a:solidFill>
                  <a:schemeClr val="tx2"/>
                </a:solidFill>
              </a:rPr>
              <a:t>Ma earlier than published alternatives</a:t>
            </a:r>
            <a:r>
              <a:rPr lang="en-GB" sz="3200" dirty="0" smtClean="0"/>
              <a:t>.</a:t>
            </a:r>
            <a:endParaRPr lang="en-GB" sz="3200" dirty="0"/>
          </a:p>
        </p:txBody>
      </p:sp>
      <p:grpSp>
        <p:nvGrpSpPr>
          <p:cNvPr id="5" name="Group 4"/>
          <p:cNvGrpSpPr/>
          <p:nvPr/>
        </p:nvGrpSpPr>
        <p:grpSpPr>
          <a:xfrm>
            <a:off x="14308905" y="1314178"/>
            <a:ext cx="8685089" cy="11809312"/>
            <a:chOff x="14308905" y="1314178"/>
            <a:chExt cx="8685089" cy="11809312"/>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9953" y="1314178"/>
              <a:ext cx="8563118" cy="10745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4308905" y="12107827"/>
              <a:ext cx="8685089" cy="1015663"/>
            </a:xfrm>
            <a:prstGeom prst="rect">
              <a:avLst/>
            </a:prstGeom>
          </p:spPr>
          <p:txBody>
            <a:bodyPr wrap="square">
              <a:spAutoFit/>
            </a:bodyPr>
            <a:lstStyle/>
            <a:p>
              <a:pPr algn="just"/>
              <a:r>
                <a:rPr lang="en-GB" sz="1500" dirty="0" smtClean="0"/>
                <a:t>Six </a:t>
              </a:r>
              <a:r>
                <a:rPr lang="en-GB" sz="1500" dirty="0"/>
                <a:t>stages of development of the North Atlantic, from Late Jurassic to Late Cretaceous. Bright green envelopes show the maximum extent of the COTZ (Eagles et al., 2015). Light green shading shows oceanic lithosphere extent according to </a:t>
              </a:r>
              <a:r>
                <a:rPr lang="en-GB" sz="1500" dirty="0" err="1"/>
                <a:t>Sibuet</a:t>
              </a:r>
              <a:r>
                <a:rPr lang="en-GB" sz="1500" dirty="0"/>
                <a:t> et al., (2007) for the Atlantic and </a:t>
              </a:r>
              <a:r>
                <a:rPr lang="en-GB" sz="1500" dirty="0" err="1"/>
                <a:t>Sibuet</a:t>
              </a:r>
              <a:r>
                <a:rPr lang="en-GB" sz="1500" dirty="0"/>
                <a:t>, et al., (2004) for the Bay of Biscay. Pink star: location of the triple junction between EUR-IB-NA. Adapted from </a:t>
              </a:r>
              <a:r>
                <a:rPr lang="en-GB" sz="1500" dirty="0" err="1"/>
                <a:t>Vissers</a:t>
              </a:r>
              <a:r>
                <a:rPr lang="en-GB" sz="1500" dirty="0"/>
                <a:t> and Meijer, (2012).</a:t>
              </a:r>
            </a:p>
          </p:txBody>
        </p:sp>
      </p:grpSp>
      <p:sp>
        <p:nvSpPr>
          <p:cNvPr id="10" name="TextBox 9"/>
          <p:cNvSpPr txBox="1"/>
          <p:nvPr/>
        </p:nvSpPr>
        <p:spPr>
          <a:xfrm>
            <a:off x="311473" y="13176334"/>
            <a:ext cx="18354125" cy="523220"/>
          </a:xfrm>
          <a:prstGeom prst="rect">
            <a:avLst/>
          </a:prstGeom>
          <a:noFill/>
        </p:spPr>
        <p:txBody>
          <a:bodyPr wrap="square" rtlCol="0">
            <a:spAutoFit/>
          </a:bodyPr>
          <a:lstStyle/>
          <a:p>
            <a:r>
              <a:rPr lang="en-GB" sz="2800" i="1" dirty="0">
                <a:solidFill>
                  <a:schemeClr val="bg1"/>
                </a:solidFill>
              </a:rPr>
              <a:t>Uncertainties in breakup markers along the Iberian Newfoundland </a:t>
            </a:r>
            <a:r>
              <a:rPr lang="en-GB" sz="2800" i="1" dirty="0" smtClean="0">
                <a:solidFill>
                  <a:schemeClr val="bg1"/>
                </a:solidFill>
              </a:rPr>
              <a:t>margins: The need for a new North Atlantic Plate Model</a:t>
            </a:r>
            <a:endParaRPr lang="en-GB" sz="2800" i="1" dirty="0">
              <a:solidFill>
                <a:schemeClr val="bg1"/>
              </a:solidFill>
            </a:endParaRPr>
          </a:p>
        </p:txBody>
      </p:sp>
    </p:spTree>
    <p:extLst>
      <p:ext uri="{BB962C8B-B14F-4D97-AF65-F5344CB8AC3E}">
        <p14:creationId xmlns:p14="http://schemas.microsoft.com/office/powerpoint/2010/main" val="374626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2DFB11-D1F3-47DC-BB33-F4D68A209E1E}" type="slidenum">
              <a:rPr lang="en-GB" smtClean="0"/>
              <a:pPr/>
              <a:t>8</a:t>
            </a:fld>
            <a:endParaRPr lang="en-GB" dirty="0"/>
          </a:p>
        </p:txBody>
      </p:sp>
      <p:sp>
        <p:nvSpPr>
          <p:cNvPr id="10" name="Title 4"/>
          <p:cNvSpPr>
            <a:spLocks noGrp="1"/>
          </p:cNvSpPr>
          <p:nvPr>
            <p:ph type="title"/>
          </p:nvPr>
        </p:nvSpPr>
        <p:spPr>
          <a:xfrm>
            <a:off x="1019096" y="508389"/>
            <a:ext cx="21947029" cy="980247"/>
          </a:xfrm>
        </p:spPr>
        <p:txBody>
          <a:bodyPr>
            <a:normAutofit fontScale="90000"/>
          </a:bodyPr>
          <a:lstStyle/>
          <a:p>
            <a:r>
              <a:rPr lang="en-GB" dirty="0" smtClean="0"/>
              <a:t>Kinematic Reconstructions Iberian </a:t>
            </a:r>
            <a:r>
              <a:rPr lang="en-GB" dirty="0"/>
              <a:t>Newfoundland Margin</a:t>
            </a:r>
          </a:p>
        </p:txBody>
      </p:sp>
      <p:sp>
        <p:nvSpPr>
          <p:cNvPr id="11" name="TextBox 10">
            <a:extLst>
              <a:ext uri="{FF2B5EF4-FFF2-40B4-BE49-F238E27FC236}">
                <a16:creationId xmlns="" xmlns:a16="http://schemas.microsoft.com/office/drawing/2014/main" id="{0747FF90-E464-AB4E-A526-5F025076FE77}"/>
              </a:ext>
            </a:extLst>
          </p:cNvPr>
          <p:cNvSpPr txBox="1"/>
          <p:nvPr/>
        </p:nvSpPr>
        <p:spPr>
          <a:xfrm>
            <a:off x="311473" y="13176334"/>
            <a:ext cx="18354125" cy="523220"/>
          </a:xfrm>
          <a:prstGeom prst="rect">
            <a:avLst/>
          </a:prstGeom>
          <a:noFill/>
        </p:spPr>
        <p:txBody>
          <a:bodyPr wrap="square" rtlCol="0">
            <a:spAutoFit/>
          </a:bodyPr>
          <a:lstStyle/>
          <a:p>
            <a:r>
              <a:rPr lang="en-GB" sz="2800" i="1" dirty="0">
                <a:solidFill>
                  <a:schemeClr val="bg1"/>
                </a:solidFill>
              </a:rPr>
              <a:t>Uncertainties in breakup markers along the Iberian Newfoundland Conjugate Margin as illustrate by new seismic data</a:t>
            </a:r>
          </a:p>
        </p:txBody>
      </p:sp>
      <p:sp>
        <p:nvSpPr>
          <p:cNvPr id="4" name="TextBox 3">
            <a:extLst>
              <a:ext uri="{FF2B5EF4-FFF2-40B4-BE49-F238E27FC236}">
                <a16:creationId xmlns="" xmlns:a16="http://schemas.microsoft.com/office/drawing/2014/main" id="{0B973EBA-EB0A-D047-A2EC-3DA1A53B4EB6}"/>
              </a:ext>
            </a:extLst>
          </p:cNvPr>
          <p:cNvSpPr txBox="1"/>
          <p:nvPr/>
        </p:nvSpPr>
        <p:spPr>
          <a:xfrm>
            <a:off x="17161346" y="3024299"/>
            <a:ext cx="5866862" cy="769441"/>
          </a:xfrm>
          <a:prstGeom prst="rect">
            <a:avLst/>
          </a:prstGeom>
          <a:noFill/>
        </p:spPr>
        <p:txBody>
          <a:bodyPr wrap="none" rtlCol="0">
            <a:spAutoFit/>
          </a:bodyPr>
          <a:lstStyle/>
          <a:p>
            <a:r>
              <a:rPr lang="en-US" sz="4400" b="1" dirty="0"/>
              <a:t>Aptian/Albian Boundary</a:t>
            </a:r>
          </a:p>
        </p:txBody>
      </p:sp>
      <p:sp>
        <p:nvSpPr>
          <p:cNvPr id="12" name="TextBox 11">
            <a:extLst>
              <a:ext uri="{FF2B5EF4-FFF2-40B4-BE49-F238E27FC236}">
                <a16:creationId xmlns="" xmlns:a16="http://schemas.microsoft.com/office/drawing/2014/main" id="{A40A167B-DCD0-9C4C-90CA-300809270E54}"/>
              </a:ext>
            </a:extLst>
          </p:cNvPr>
          <p:cNvSpPr txBox="1"/>
          <p:nvPr/>
        </p:nvSpPr>
        <p:spPr>
          <a:xfrm>
            <a:off x="17221703" y="6641482"/>
            <a:ext cx="6187720" cy="769441"/>
          </a:xfrm>
          <a:prstGeom prst="rect">
            <a:avLst/>
          </a:prstGeom>
          <a:noFill/>
        </p:spPr>
        <p:txBody>
          <a:bodyPr wrap="square" rtlCol="0">
            <a:spAutoFit/>
          </a:bodyPr>
          <a:lstStyle/>
          <a:p>
            <a:r>
              <a:rPr lang="en-US" sz="4400" b="1" dirty="0" err="1"/>
              <a:t>Barremian</a:t>
            </a:r>
            <a:endParaRPr lang="en-US" sz="4400" b="1" dirty="0"/>
          </a:p>
        </p:txBody>
      </p:sp>
      <p:sp>
        <p:nvSpPr>
          <p:cNvPr id="13" name="TextBox 12">
            <a:extLst>
              <a:ext uri="{FF2B5EF4-FFF2-40B4-BE49-F238E27FC236}">
                <a16:creationId xmlns="" xmlns:a16="http://schemas.microsoft.com/office/drawing/2014/main" id="{FEAC61BC-76F6-754D-A42D-37DBC7E25A86}"/>
              </a:ext>
            </a:extLst>
          </p:cNvPr>
          <p:cNvSpPr txBox="1"/>
          <p:nvPr/>
        </p:nvSpPr>
        <p:spPr>
          <a:xfrm>
            <a:off x="17221703" y="10442529"/>
            <a:ext cx="6187720" cy="830997"/>
          </a:xfrm>
          <a:prstGeom prst="rect">
            <a:avLst/>
          </a:prstGeom>
          <a:noFill/>
        </p:spPr>
        <p:txBody>
          <a:bodyPr wrap="square" rtlCol="0">
            <a:spAutoFit/>
          </a:bodyPr>
          <a:lstStyle/>
          <a:p>
            <a:r>
              <a:rPr lang="en-US" b="1" dirty="0"/>
              <a:t>Late Jurassic</a:t>
            </a:r>
          </a:p>
        </p:txBody>
      </p:sp>
      <p:pic>
        <p:nvPicPr>
          <p:cNvPr id="11266" name="Picture 2" descr="C:\Users\annie\Desktop\Paper 1 Figures\Figure8_COB_TGS_IAM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545" y="1557443"/>
            <a:ext cx="15265697" cy="109040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03562" y="12569492"/>
            <a:ext cx="15121680" cy="553998"/>
          </a:xfrm>
          <a:prstGeom prst="rect">
            <a:avLst/>
          </a:prstGeom>
          <a:noFill/>
        </p:spPr>
        <p:txBody>
          <a:bodyPr wrap="square" rtlCol="0">
            <a:spAutoFit/>
          </a:bodyPr>
          <a:lstStyle/>
          <a:p>
            <a:r>
              <a:rPr lang="en-GB" sz="1500" dirty="0"/>
              <a:t>Reconstructions of the COTZ envelope from Eagles et al. (2015) at (a) Aptian, (b) </a:t>
            </a:r>
            <a:r>
              <a:rPr lang="en-GB" sz="1500" dirty="0" err="1"/>
              <a:t>Barremian</a:t>
            </a:r>
            <a:r>
              <a:rPr lang="en-GB" sz="1500" dirty="0"/>
              <a:t> and (c) Tithonian (‘full fit) times, showing the range of virtual conjugates generated by alternative rotation schemes. Blue and red lines are the TGS Iberian and Newfoundland datasets, respectively. NFL: Newfoundland; IB: Iberia.</a:t>
            </a:r>
          </a:p>
        </p:txBody>
      </p:sp>
    </p:spTree>
    <p:extLst>
      <p:ext uri="{BB962C8B-B14F-4D97-AF65-F5344CB8AC3E}">
        <p14:creationId xmlns:p14="http://schemas.microsoft.com/office/powerpoint/2010/main" val="2064019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Barremian</a:t>
            </a:r>
            <a:r>
              <a:rPr lang="en-GB" dirty="0" smtClean="0"/>
              <a:t> Conjugate Pairs</a:t>
            </a:r>
            <a:endParaRPr lang="en-GB" dirty="0"/>
          </a:p>
        </p:txBody>
      </p:sp>
      <p:sp>
        <p:nvSpPr>
          <p:cNvPr id="3" name="Slide Number Placeholder 2"/>
          <p:cNvSpPr>
            <a:spLocks noGrp="1"/>
          </p:cNvSpPr>
          <p:nvPr>
            <p:ph type="sldNum" sz="quarter" idx="12"/>
          </p:nvPr>
        </p:nvSpPr>
        <p:spPr/>
        <p:txBody>
          <a:bodyPr/>
          <a:lstStyle/>
          <a:p>
            <a:fld id="{1E2DFB11-D1F3-47DC-BB33-F4D68A209E1E}" type="slidenum">
              <a:rPr lang="en-GB" smtClean="0"/>
              <a:pPr/>
              <a:t>9</a:t>
            </a:fld>
            <a:endParaRPr lang="en-GB" dirty="0"/>
          </a:p>
        </p:txBody>
      </p:sp>
      <p:pic>
        <p:nvPicPr>
          <p:cNvPr id="12290" name="Picture 2" descr="E:\18 - 19\12. TSG 2020\Figures\BarremianAge&amp;IAM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90" y="4863900"/>
            <a:ext cx="22992519" cy="5544616"/>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p:cNvSpPr/>
          <p:nvPr/>
        </p:nvSpPr>
        <p:spPr>
          <a:xfrm rot="5400000">
            <a:off x="7695608" y="-3202720"/>
            <a:ext cx="1008112" cy="14977664"/>
          </a:xfrm>
          <a:prstGeom prst="leftBrace">
            <a:avLst>
              <a:gd name="adj1" fmla="val 8333"/>
              <a:gd name="adj2" fmla="val 49873"/>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p>
        </p:txBody>
      </p:sp>
      <p:sp>
        <p:nvSpPr>
          <p:cNvPr id="6" name="TextBox 5"/>
          <p:cNvSpPr txBox="1"/>
          <p:nvPr/>
        </p:nvSpPr>
        <p:spPr>
          <a:xfrm>
            <a:off x="5200981" y="2936543"/>
            <a:ext cx="6480720" cy="738664"/>
          </a:xfrm>
          <a:prstGeom prst="rect">
            <a:avLst/>
          </a:prstGeom>
          <a:noFill/>
        </p:spPr>
        <p:txBody>
          <a:bodyPr wrap="square" rtlCol="0">
            <a:spAutoFit/>
          </a:bodyPr>
          <a:lstStyle/>
          <a:p>
            <a:pPr algn="ctr"/>
            <a:r>
              <a:rPr lang="en-GB" sz="4200" b="1" dirty="0" smtClean="0"/>
              <a:t>Uses magnetic M-Series</a:t>
            </a:r>
            <a:endParaRPr lang="en-GB" sz="4200" b="1" dirty="0"/>
          </a:p>
        </p:txBody>
      </p:sp>
      <p:sp>
        <p:nvSpPr>
          <p:cNvPr id="10" name="TextBox 9"/>
          <p:cNvSpPr txBox="1"/>
          <p:nvPr/>
        </p:nvSpPr>
        <p:spPr>
          <a:xfrm>
            <a:off x="16674923" y="2951932"/>
            <a:ext cx="6120680" cy="707886"/>
          </a:xfrm>
          <a:prstGeom prst="rect">
            <a:avLst/>
          </a:prstGeom>
          <a:noFill/>
        </p:spPr>
        <p:txBody>
          <a:bodyPr wrap="square" rtlCol="0">
            <a:spAutoFit/>
          </a:bodyPr>
          <a:lstStyle/>
          <a:p>
            <a:pPr algn="ctr"/>
            <a:r>
              <a:rPr lang="en-GB" sz="4000" b="1" dirty="0" smtClean="0"/>
              <a:t>Uses </a:t>
            </a:r>
            <a:r>
              <a:rPr lang="en-GB" sz="4000" b="1" dirty="0"/>
              <a:t>s</a:t>
            </a:r>
            <a:r>
              <a:rPr lang="en-GB" sz="4000" b="1" dirty="0" smtClean="0"/>
              <a:t>tructural markers</a:t>
            </a:r>
          </a:p>
        </p:txBody>
      </p:sp>
      <p:sp>
        <p:nvSpPr>
          <p:cNvPr id="11" name="Left Brace 10"/>
          <p:cNvSpPr/>
          <p:nvPr/>
        </p:nvSpPr>
        <p:spPr>
          <a:xfrm rot="5400000">
            <a:off x="19275737" y="617896"/>
            <a:ext cx="1008112" cy="7336432"/>
          </a:xfrm>
          <a:prstGeom prst="leftBrace">
            <a:avLst>
              <a:gd name="adj1" fmla="val 23450"/>
              <a:gd name="adj2" fmla="val 49873"/>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p>
        </p:txBody>
      </p:sp>
      <p:sp>
        <p:nvSpPr>
          <p:cNvPr id="14" name="TextBox 13"/>
          <p:cNvSpPr txBox="1"/>
          <p:nvPr/>
        </p:nvSpPr>
        <p:spPr>
          <a:xfrm>
            <a:off x="5424042" y="10737934"/>
            <a:ext cx="7321093" cy="738664"/>
          </a:xfrm>
          <a:prstGeom prst="rect">
            <a:avLst/>
          </a:prstGeom>
          <a:noFill/>
        </p:spPr>
        <p:txBody>
          <a:bodyPr wrap="square" rtlCol="0">
            <a:spAutoFit/>
          </a:bodyPr>
          <a:lstStyle/>
          <a:p>
            <a:r>
              <a:rPr lang="en-GB" sz="4200" b="1" dirty="0" smtClean="0"/>
              <a:t>Conjugate Line B and IAM5</a:t>
            </a:r>
            <a:endParaRPr lang="en-GB" sz="4200" b="1" dirty="0"/>
          </a:p>
        </p:txBody>
      </p:sp>
      <p:sp>
        <p:nvSpPr>
          <p:cNvPr id="15" name="TextBox 14"/>
          <p:cNvSpPr txBox="1"/>
          <p:nvPr/>
        </p:nvSpPr>
        <p:spPr>
          <a:xfrm>
            <a:off x="16729298" y="10737934"/>
            <a:ext cx="6274731" cy="738664"/>
          </a:xfrm>
          <a:prstGeom prst="rect">
            <a:avLst/>
          </a:prstGeom>
          <a:noFill/>
        </p:spPr>
        <p:txBody>
          <a:bodyPr wrap="square" rtlCol="0">
            <a:spAutoFit/>
          </a:bodyPr>
          <a:lstStyle/>
          <a:p>
            <a:r>
              <a:rPr lang="en-GB" sz="4200" b="1" dirty="0" smtClean="0"/>
              <a:t>Conjugate Line C and IAM5</a:t>
            </a:r>
            <a:endParaRPr lang="en-GB" sz="4200" b="1" dirty="0"/>
          </a:p>
        </p:txBody>
      </p:sp>
      <p:sp>
        <p:nvSpPr>
          <p:cNvPr id="12" name="TextBox 11"/>
          <p:cNvSpPr txBox="1"/>
          <p:nvPr/>
        </p:nvSpPr>
        <p:spPr>
          <a:xfrm>
            <a:off x="455489" y="11767532"/>
            <a:ext cx="22992519" cy="553998"/>
          </a:xfrm>
          <a:prstGeom prst="rect">
            <a:avLst/>
          </a:prstGeom>
          <a:noFill/>
        </p:spPr>
        <p:txBody>
          <a:bodyPr wrap="square" rtlCol="0">
            <a:spAutoFit/>
          </a:bodyPr>
          <a:lstStyle/>
          <a:p>
            <a:pPr algn="just"/>
            <a:r>
              <a:rPr lang="en-GB" sz="1500" dirty="0" smtClean="0"/>
              <a:t>Reconstructions </a:t>
            </a:r>
            <a:r>
              <a:rPr lang="en-GB" sz="1500" dirty="0"/>
              <a:t>of the COTZ envelope from Eagles et al. (2015) at </a:t>
            </a:r>
            <a:r>
              <a:rPr lang="en-GB" sz="1500" dirty="0" smtClean="0"/>
              <a:t> </a:t>
            </a:r>
            <a:r>
              <a:rPr lang="en-GB" sz="1500" dirty="0" err="1"/>
              <a:t>Barremian</a:t>
            </a:r>
            <a:r>
              <a:rPr lang="en-GB" sz="1500" dirty="0"/>
              <a:t> </a:t>
            </a:r>
            <a:r>
              <a:rPr lang="en-GB" sz="1500" dirty="0" smtClean="0"/>
              <a:t>times</a:t>
            </a:r>
            <a:r>
              <a:rPr lang="en-GB" sz="1500" dirty="0"/>
              <a:t>, showing the range of virtual conjugates generated by alternative rotation schemes. Blue and red lines are </a:t>
            </a:r>
            <a:r>
              <a:rPr lang="en-GB" sz="1500" dirty="0" smtClean="0"/>
              <a:t>a sub-set of the </a:t>
            </a:r>
            <a:r>
              <a:rPr lang="en-GB" sz="1500" dirty="0"/>
              <a:t>TGS Iberian and Newfoundland datasets, respectively. </a:t>
            </a:r>
            <a:r>
              <a:rPr lang="en-GB" sz="1500" dirty="0" smtClean="0"/>
              <a:t> Black dashed line marks the IAM5 seismic profile. NFL</a:t>
            </a:r>
            <a:r>
              <a:rPr lang="en-GB" sz="1500" dirty="0"/>
              <a:t>: Newfoundland; IB: Iberia</a:t>
            </a:r>
            <a:r>
              <a:rPr lang="en-GB" sz="1500" dirty="0" smtClean="0"/>
              <a:t>.</a:t>
            </a:r>
            <a:endParaRPr lang="en-GB" sz="1500" dirty="0"/>
          </a:p>
        </p:txBody>
      </p:sp>
      <p:sp>
        <p:nvSpPr>
          <p:cNvPr id="17" name="TextBox 16"/>
          <p:cNvSpPr txBox="1"/>
          <p:nvPr/>
        </p:nvSpPr>
        <p:spPr>
          <a:xfrm>
            <a:off x="311473" y="13176334"/>
            <a:ext cx="18354125" cy="523220"/>
          </a:xfrm>
          <a:prstGeom prst="rect">
            <a:avLst/>
          </a:prstGeom>
          <a:noFill/>
        </p:spPr>
        <p:txBody>
          <a:bodyPr wrap="square" rtlCol="0">
            <a:spAutoFit/>
          </a:bodyPr>
          <a:lstStyle/>
          <a:p>
            <a:r>
              <a:rPr lang="en-GB" sz="2800" i="1" dirty="0">
                <a:solidFill>
                  <a:schemeClr val="bg1"/>
                </a:solidFill>
              </a:rPr>
              <a:t>Uncertainties in breakup markers along the Iberian Newfoundland </a:t>
            </a:r>
            <a:r>
              <a:rPr lang="en-GB" sz="2800" i="1" dirty="0" smtClean="0">
                <a:solidFill>
                  <a:schemeClr val="bg1"/>
                </a:solidFill>
              </a:rPr>
              <a:t>margins: The need for a new North Atlantic Plate Model</a:t>
            </a:r>
            <a:endParaRPr lang="en-GB" sz="2800" i="1" dirty="0">
              <a:solidFill>
                <a:schemeClr val="bg1"/>
              </a:solidFill>
            </a:endParaRPr>
          </a:p>
        </p:txBody>
      </p:sp>
    </p:spTree>
    <p:extLst>
      <p:ext uri="{BB962C8B-B14F-4D97-AF65-F5344CB8AC3E}">
        <p14:creationId xmlns:p14="http://schemas.microsoft.com/office/powerpoint/2010/main" val="8948760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14568</TotalTime>
  <Words>1490</Words>
  <Application>Microsoft Office PowerPoint</Application>
  <PresentationFormat>Custom</PresentationFormat>
  <Paragraphs>101</Paragraphs>
  <Slides>11</Slides>
  <Notes>8</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Theme</vt:lpstr>
      <vt:lpstr>1_Office Theme</vt:lpstr>
      <vt:lpstr>2_Office Theme</vt:lpstr>
      <vt:lpstr>Uncertainties in breakup markers along the Iberian Newfoundland margins: The need for a new North Atlantic Plate Model</vt:lpstr>
      <vt:lpstr>Iberian - Newfoundland Conjugate Margin</vt:lpstr>
      <vt:lpstr>Breakup Markers Iberian - Newfoundland Conjugate Margin</vt:lpstr>
      <vt:lpstr>Southern Newfoundland Basin</vt:lpstr>
      <vt:lpstr>Southern Newfoundland Basin</vt:lpstr>
      <vt:lpstr>Southern Newfoundland Basin </vt:lpstr>
      <vt:lpstr>Breakup Markers Southern Newfoundland Basin</vt:lpstr>
      <vt:lpstr>Kinematic Reconstructions Iberian Newfoundland Margin</vt:lpstr>
      <vt:lpstr>Barremian Conjugate Pairs</vt:lpstr>
      <vt:lpstr>Conjugate Pairs</vt:lpstr>
      <vt:lpstr>A New North Atlantic Plate Model</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Lucía Pérez Díaz</dc:creator>
  <cp:lastModifiedBy>annie</cp:lastModifiedBy>
  <cp:revision>965</cp:revision>
  <dcterms:created xsi:type="dcterms:W3CDTF">2015-02-23T13:05:44Z</dcterms:created>
  <dcterms:modified xsi:type="dcterms:W3CDTF">2020-05-03T13:41:19Z</dcterms:modified>
</cp:coreProperties>
</file>