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60" r:id="rId2"/>
    <p:sldId id="423" r:id="rId3"/>
    <p:sldId id="422" r:id="rId4"/>
    <p:sldId id="424" r:id="rId5"/>
    <p:sldId id="340" r:id="rId6"/>
    <p:sldId id="409" r:id="rId7"/>
    <p:sldId id="341" r:id="rId8"/>
    <p:sldId id="337" r:id="rId9"/>
    <p:sldId id="336" r:id="rId10"/>
    <p:sldId id="342" r:id="rId11"/>
    <p:sldId id="411" r:id="rId12"/>
    <p:sldId id="412" r:id="rId13"/>
    <p:sldId id="410" r:id="rId14"/>
    <p:sldId id="335" r:id="rId15"/>
    <p:sldId id="345" r:id="rId16"/>
    <p:sldId id="420" r:id="rId17"/>
    <p:sldId id="404" r:id="rId18"/>
    <p:sldId id="349" r:id="rId19"/>
    <p:sldId id="346" r:id="rId20"/>
    <p:sldId id="347" r:id="rId21"/>
    <p:sldId id="362" r:id="rId22"/>
    <p:sldId id="380" r:id="rId23"/>
    <p:sldId id="385" r:id="rId24"/>
    <p:sldId id="386" r:id="rId25"/>
    <p:sldId id="387" r:id="rId26"/>
    <p:sldId id="384" r:id="rId27"/>
    <p:sldId id="360" r:id="rId28"/>
    <p:sldId id="381" r:id="rId29"/>
    <p:sldId id="355" r:id="rId30"/>
    <p:sldId id="356" r:id="rId31"/>
    <p:sldId id="415" r:id="rId32"/>
    <p:sldId id="414" r:id="rId33"/>
    <p:sldId id="413" r:id="rId34"/>
    <p:sldId id="359" r:id="rId35"/>
    <p:sldId id="361" r:id="rId36"/>
    <p:sldId id="406" r:id="rId37"/>
    <p:sldId id="416" r:id="rId38"/>
    <p:sldId id="357" r:id="rId39"/>
    <p:sldId id="358" r:id="rId40"/>
    <p:sldId id="388" r:id="rId41"/>
    <p:sldId id="365" r:id="rId42"/>
    <p:sldId id="391" r:id="rId43"/>
    <p:sldId id="369" r:id="rId44"/>
    <p:sldId id="367" r:id="rId45"/>
    <p:sldId id="371" r:id="rId46"/>
    <p:sldId id="392" r:id="rId47"/>
    <p:sldId id="370" r:id="rId48"/>
    <p:sldId id="417" r:id="rId49"/>
    <p:sldId id="378" r:id="rId50"/>
    <p:sldId id="393" r:id="rId51"/>
    <p:sldId id="377" r:id="rId52"/>
    <p:sldId id="395" r:id="rId53"/>
    <p:sldId id="394" r:id="rId54"/>
    <p:sldId id="396" r:id="rId55"/>
    <p:sldId id="397" r:id="rId56"/>
    <p:sldId id="372" r:id="rId57"/>
    <p:sldId id="326" r:id="rId58"/>
    <p:sldId id="398" r:id="rId59"/>
    <p:sldId id="419" r:id="rId60"/>
    <p:sldId id="421" r:id="rId61"/>
    <p:sldId id="317" r:id="rId62"/>
    <p:sldId id="408" r:id="rId63"/>
    <p:sldId id="402" r:id="rId64"/>
    <p:sldId id="400" r:id="rId65"/>
    <p:sldId id="425" r:id="rId66"/>
    <p:sldId id="309" r:id="rId6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00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0" autoAdjust="0"/>
    <p:restoredTop sz="94660"/>
  </p:normalViewPr>
  <p:slideViewPr>
    <p:cSldViewPr>
      <p:cViewPr varScale="1">
        <p:scale>
          <a:sx n="83" d="100"/>
          <a:sy n="83" d="100"/>
        </p:scale>
        <p:origin x="-1282"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49280-33E0-4941-8165-CEA2BCF9A023}" type="datetimeFigureOut">
              <a:rPr lang="en-US" smtClean="0"/>
              <a:t>4/6/2020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B58B4-74E3-4260-A4E0-9EB3DDFC05CD}" type="slidenum">
              <a:rPr lang="en-US" smtClean="0"/>
              <a:t>‹#›</a:t>
            </a:fld>
            <a:endParaRPr lang="en-US"/>
          </a:p>
        </p:txBody>
      </p:sp>
    </p:spTree>
    <p:extLst>
      <p:ext uri="{BB962C8B-B14F-4D97-AF65-F5344CB8AC3E}">
        <p14:creationId xmlns:p14="http://schemas.microsoft.com/office/powerpoint/2010/main" val="382976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B58B4-74E3-4260-A4E0-9EB3DDFC05CD}" type="slidenum">
              <a:rPr lang="en-US" smtClean="0"/>
              <a:t>1</a:t>
            </a:fld>
            <a:endParaRPr lang="en-US"/>
          </a:p>
        </p:txBody>
      </p:sp>
    </p:spTree>
    <p:extLst>
      <p:ext uri="{BB962C8B-B14F-4D97-AF65-F5344CB8AC3E}">
        <p14:creationId xmlns:p14="http://schemas.microsoft.com/office/powerpoint/2010/main" val="396346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B58B4-74E3-4260-A4E0-9EB3DDFC05CD}" type="slidenum">
              <a:rPr lang="en-US" smtClean="0"/>
              <a:t>2</a:t>
            </a:fld>
            <a:endParaRPr lang="en-US"/>
          </a:p>
        </p:txBody>
      </p:sp>
    </p:spTree>
    <p:extLst>
      <p:ext uri="{BB962C8B-B14F-4D97-AF65-F5344CB8AC3E}">
        <p14:creationId xmlns:p14="http://schemas.microsoft.com/office/powerpoint/2010/main" val="396346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B58B4-74E3-4260-A4E0-9EB3DDFC05CD}" type="slidenum">
              <a:rPr lang="en-US" smtClean="0"/>
              <a:t>3</a:t>
            </a:fld>
            <a:endParaRPr lang="en-US"/>
          </a:p>
        </p:txBody>
      </p:sp>
    </p:spTree>
    <p:extLst>
      <p:ext uri="{BB962C8B-B14F-4D97-AF65-F5344CB8AC3E}">
        <p14:creationId xmlns:p14="http://schemas.microsoft.com/office/powerpoint/2010/main" val="396346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D9BC2A46-D730-4FF3-94CB-76B066508283}" type="datetimeFigureOut">
              <a:rPr lang="nl-BE" smtClean="0"/>
              <a:t>6/04/2020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57349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9BC2A46-D730-4FF3-94CB-76B066508283}" type="datetimeFigureOut">
              <a:rPr lang="nl-BE" smtClean="0"/>
              <a:t>6/04/2020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3570479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9BC2A46-D730-4FF3-94CB-76B066508283}" type="datetimeFigureOut">
              <a:rPr lang="nl-BE" smtClean="0"/>
              <a:t>6/04/2020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194199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D9BC2A46-D730-4FF3-94CB-76B066508283}" type="datetimeFigureOut">
              <a:rPr lang="nl-BE" smtClean="0"/>
              <a:t>6/04/2020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72921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BC2A46-D730-4FF3-94CB-76B066508283}" type="datetimeFigureOut">
              <a:rPr lang="nl-BE" smtClean="0"/>
              <a:t>6/04/2020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2437451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D9BC2A46-D730-4FF3-94CB-76B066508283}" type="datetimeFigureOut">
              <a:rPr lang="nl-BE" smtClean="0"/>
              <a:t>6/04/2020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324971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D9BC2A46-D730-4FF3-94CB-76B066508283}" type="datetimeFigureOut">
              <a:rPr lang="nl-BE" smtClean="0"/>
              <a:t>6/04/2020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416321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D9BC2A46-D730-4FF3-94CB-76B066508283}" type="datetimeFigureOut">
              <a:rPr lang="nl-BE" smtClean="0"/>
              <a:t>6/04/2020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163596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C2A46-D730-4FF3-94CB-76B066508283}" type="datetimeFigureOut">
              <a:rPr lang="nl-BE" smtClean="0"/>
              <a:t>6/04/2020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118882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BC2A46-D730-4FF3-94CB-76B066508283}" type="datetimeFigureOut">
              <a:rPr lang="nl-BE" smtClean="0"/>
              <a:t>6/04/2020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3541403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BC2A46-D730-4FF3-94CB-76B066508283}" type="datetimeFigureOut">
              <a:rPr lang="nl-BE" smtClean="0"/>
              <a:t>6/04/2020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6693C0E9-AFE8-4AEC-B4FE-369D4048339A}" type="slidenum">
              <a:rPr lang="nl-BE" smtClean="0"/>
              <a:t>‹#›</a:t>
            </a:fld>
            <a:endParaRPr lang="nl-BE"/>
          </a:p>
        </p:txBody>
      </p:sp>
    </p:spTree>
    <p:extLst>
      <p:ext uri="{BB962C8B-B14F-4D97-AF65-F5344CB8AC3E}">
        <p14:creationId xmlns:p14="http://schemas.microsoft.com/office/powerpoint/2010/main" val="313937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160">
              <a:schemeClr val="tx2">
                <a:lumMod val="50000"/>
              </a:schemeClr>
            </a:gs>
            <a:gs pos="0">
              <a:schemeClr val="accent3">
                <a:lumMod val="50000"/>
              </a:schemeClr>
            </a:gs>
            <a:gs pos="40000">
              <a:schemeClr val="accent3">
                <a:lumMod val="75000"/>
              </a:schemeClr>
            </a:gs>
            <a:gs pos="100000">
              <a:schemeClr val="accent6">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C2A46-D730-4FF3-94CB-76B066508283}" type="datetimeFigureOut">
              <a:rPr lang="nl-BE" smtClean="0"/>
              <a:t>6/04/2020</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3C0E9-AFE8-4AEC-B4FE-369D4048339A}" type="slidenum">
              <a:rPr lang="nl-BE" smtClean="0"/>
              <a:t>‹#›</a:t>
            </a:fld>
            <a:endParaRPr lang="nl-BE"/>
          </a:p>
        </p:txBody>
      </p:sp>
    </p:spTree>
    <p:extLst>
      <p:ext uri="{BB962C8B-B14F-4D97-AF65-F5344CB8AC3E}">
        <p14:creationId xmlns:p14="http://schemas.microsoft.com/office/powerpoint/2010/main" val="384621307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3.jpe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jpeg"/><Relationship Id="rId15" Type="http://schemas.openxmlformats.org/officeDocument/2006/relationships/image" Target="../media/image8.png"/><Relationship Id="rId10"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4" Type="http://schemas.microsoft.com/office/2007/relationships/hdphoto" Target="../media/hdphoto1.wdp"/><Relationship Id="rId9" Type="http://schemas.openxmlformats.org/officeDocument/2006/relationships/image" Target="../media/image4.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3.jp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4.jpe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image" Target="../media/image26.jpeg"/><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jpe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jp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7.png"/><Relationship Id="rId5" Type="http://schemas.microsoft.com/office/2007/relationships/hdphoto" Target="../media/hdphoto3.wdp"/><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jpeg"/><Relationship Id="rId18" Type="http://schemas.openxmlformats.org/officeDocument/2006/relationships/image" Target="../media/image8.png"/><Relationship Id="rId3" Type="http://schemas.microsoft.com/office/2007/relationships/hdphoto" Target="../media/hdphoto5.wdp"/><Relationship Id="rId7" Type="http://schemas.microsoft.com/office/2007/relationships/hdphoto" Target="../media/hdphoto3.wdp"/><Relationship Id="rId12" Type="http://schemas.openxmlformats.org/officeDocument/2006/relationships/image" Target="../media/image6.png"/><Relationship Id="rId17" Type="http://schemas.openxmlformats.org/officeDocument/2006/relationships/image" Target="../media/image31.jpeg"/><Relationship Id="rId2" Type="http://schemas.openxmlformats.org/officeDocument/2006/relationships/image" Target="../media/image30.png"/><Relationship Id="rId16"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3.jpe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1.jpeg"/><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jpeg"/><Relationship Id="rId18" Type="http://schemas.openxmlformats.org/officeDocument/2006/relationships/image" Target="../media/image8.png"/><Relationship Id="rId3" Type="http://schemas.microsoft.com/office/2007/relationships/hdphoto" Target="../media/hdphoto5.wdp"/><Relationship Id="rId7" Type="http://schemas.microsoft.com/office/2007/relationships/hdphoto" Target="../media/hdphoto3.wdp"/><Relationship Id="rId12" Type="http://schemas.openxmlformats.org/officeDocument/2006/relationships/image" Target="../media/image6.png"/><Relationship Id="rId17" Type="http://schemas.openxmlformats.org/officeDocument/2006/relationships/image" Target="../media/image31.jpeg"/><Relationship Id="rId2" Type="http://schemas.openxmlformats.org/officeDocument/2006/relationships/image" Target="../media/image30.png"/><Relationship Id="rId16"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3.jpe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1.jpeg"/><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jpe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jpe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20.jpeg"/><Relationship Id="rId2" Type="http://schemas.openxmlformats.org/officeDocument/2006/relationships/image" Target="../media/image2.jpe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jpeg"/><Relationship Id="rId5" Type="http://schemas.microsoft.com/office/2007/relationships/hdphoto" Target="../media/hdphoto3.wdp"/><Relationship Id="rId15" Type="http://schemas.openxmlformats.org/officeDocument/2006/relationships/image" Target="../media/image31.jpe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3"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2.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3.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6.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47.jpe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0.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3"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2.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2.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3.jpeg"/><Relationship Id="rId2" Type="http://schemas.openxmlformats.org/officeDocument/2006/relationships/image" Target="../media/image2.jpe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5" Type="http://schemas.openxmlformats.org/officeDocument/2006/relationships/image" Target="../media/image56.jpeg"/><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9.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3.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1.png"/><Relationship Id="rId5" Type="http://schemas.microsoft.com/office/2007/relationships/hdphoto" Target="../media/hdphoto3.wdp"/><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8.jpeg"/><Relationship Id="rId18" Type="http://schemas.openxmlformats.org/officeDocument/2006/relationships/image" Target="../media/image73.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image" Target="../media/image2.jpeg"/><Relationship Id="rId16"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5" Type="http://schemas.openxmlformats.org/officeDocument/2006/relationships/image" Target="../media/image70.jpeg"/><Relationship Id="rId10" Type="http://schemas.openxmlformats.org/officeDocument/2006/relationships/image" Target="../media/image3.jpeg"/><Relationship Id="rId19"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69.jpe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3.jpe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5.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7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7.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9.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3.jpe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1.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2.jpe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3.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4.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6.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7.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3.jpe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9.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9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0.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ng"/><Relationship Id="rId18" Type="http://schemas.openxmlformats.org/officeDocument/2006/relationships/image" Target="../media/image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2.jpe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microsoft.com/office/2007/relationships/hdphoto" Target="../media/hdphoto3.wdp"/><Relationship Id="rId1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57.jpe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61.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2.wdp"/><Relationship Id="rId7"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2.wdp"/><Relationship Id="rId7"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94.jpeg"/></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2.wdp"/><Relationship Id="rId7" Type="http://schemas.openxmlformats.org/officeDocument/2006/relationships/hyperlink" Target="https://www.africamuseum.be/en/research/discover/news/yangambilab"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92.png"/></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8.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97.png"/><Relationship Id="rId17" Type="http://schemas.openxmlformats.org/officeDocument/2006/relationships/image" Target="../media/image8.png"/><Relationship Id="rId2" Type="http://schemas.openxmlformats.org/officeDocument/2006/relationships/image" Target="../media/image2.jpeg"/><Relationship Id="rId16"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6.png"/><Relationship Id="rId5" Type="http://schemas.microsoft.com/office/2007/relationships/hdphoto" Target="../media/hdphoto3.wdp"/><Relationship Id="rId15" Type="http://schemas.openxmlformats.org/officeDocument/2006/relationships/image" Target="../media/image100.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99.png"/></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jpe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jpeg"/><Relationship Id="rId5" Type="http://schemas.microsoft.com/office/2007/relationships/hdphoto" Target="../media/hdphoto3.wdp"/><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jpeg"/><Relationship Id="rId3" Type="http://schemas.microsoft.com/office/2007/relationships/hdphoto" Target="../media/hdphoto2.wdp"/><Relationship Id="rId7" Type="http://schemas.openxmlformats.org/officeDocument/2006/relationships/hyperlink" Target="https://www.google.be/imgres?imgurl=http://www.jobs.ac.uk/images/employer-logos/medium/83.gif&amp;imgrefurl=http://www.jobs.ac.uk/job/ANV989/post-doctoral-research-fellow-in-nutrition/&amp;docid=BF_lmrPQC6RYsM&amp;tbnid=L7Ukn-2ptpxRHM:&amp;w=300&amp;h=126&amp;bih=770&amp;biw=1600&amp;ved=0ahUKEwif58S7vdnNAhWIRhQKHfR2BbIQxiAIAygB&amp;iact=c&amp;ictx=1" TargetMode="External"/><Relationship Id="rId12"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jpeg"/><Relationship Id="rId5" Type="http://schemas.microsoft.com/office/2007/relationships/hdphoto" Target="../media/hdphoto3.wdp"/><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3.jpeg"/><Relationship Id="rId9" Type="http://schemas.microsoft.com/office/2007/relationships/hdphoto" Target="../media/hdphoto4.wdp"/><Relationship Id="rId1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Wannes\UGent Foto\Foto Postdoc Leeds\Field DRC 2014\selection\SAM_5077.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368" y="5572125"/>
            <a:ext cx="9144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Wannes\UGent Foto\Foto Postdoc Leeds\Field DRC 2014\selection\SAM_510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0"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descr="Related image">
            <a:hlinkClick r:id="rId10"/>
          </p:cNvPr>
          <p:cNvPicPr>
            <a:picLocks noChangeAspect="1" noChangeArrowheads="1"/>
          </p:cNvPicPr>
          <p:nvPr/>
        </p:nvPicPr>
        <p:blipFill>
          <a:blip r:embed="rId11">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2" name="Rectangle 1"/>
          <p:cNvSpPr/>
          <p:nvPr/>
        </p:nvSpPr>
        <p:spPr>
          <a:xfrm>
            <a:off x="368" y="2132856"/>
            <a:ext cx="9144000" cy="3384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The past and the future of the tropical forest carbon </a:t>
            </a:r>
            <a:r>
              <a:rPr lang="en-US" sz="3200" b="1" dirty="0" smtClean="0">
                <a:latin typeface="Arial" panose="020B0604020202020204" pitchFamily="34" charset="0"/>
                <a:cs typeface="Arial" panose="020B0604020202020204" pitchFamily="34" charset="0"/>
              </a:rPr>
              <a:t>sink</a:t>
            </a:r>
          </a:p>
          <a:p>
            <a:pPr algn="ctr"/>
            <a:r>
              <a:rPr lang="en-US" sz="2800" b="1" i="1" dirty="0" smtClean="0">
                <a:latin typeface="Arial" panose="020B0604020202020204" pitchFamily="34" charset="0"/>
                <a:cs typeface="Arial" panose="020B0604020202020204" pitchFamily="34" charset="0"/>
              </a:rPr>
              <a:t>insights </a:t>
            </a:r>
            <a:r>
              <a:rPr lang="en-US" sz="2800" b="1" i="1" dirty="0">
                <a:latin typeface="Arial" panose="020B0604020202020204" pitchFamily="34" charset="0"/>
                <a:cs typeface="Arial" panose="020B0604020202020204" pitchFamily="34" charset="0"/>
              </a:rPr>
              <a:t>from permanent forest inventory plots</a:t>
            </a:r>
          </a:p>
          <a:p>
            <a:pPr algn="ctr"/>
            <a:endParaRPr lang="en-US" sz="3200" b="1" dirty="0">
              <a:latin typeface="Arial" panose="020B0604020202020204" pitchFamily="34" charset="0"/>
              <a:cs typeface="Arial" panose="020B0604020202020204" pitchFamily="34" charset="0"/>
            </a:endParaRPr>
          </a:p>
          <a:p>
            <a:pPr algn="ctr"/>
            <a:r>
              <a:rPr lang="en-US" sz="2000" b="1" dirty="0" err="1">
                <a:latin typeface="Arial" panose="020B0604020202020204" pitchFamily="34" charset="0"/>
                <a:cs typeface="Arial" panose="020B0604020202020204" pitchFamily="34" charset="0"/>
              </a:rPr>
              <a:t>Wannes</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Hubau</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Simon L. </a:t>
            </a:r>
            <a:r>
              <a:rPr lang="en-US" sz="2000" dirty="0" smtClean="0">
                <a:latin typeface="Arial" panose="020B0604020202020204" pitchFamily="34" charset="0"/>
                <a:cs typeface="Arial" panose="020B0604020202020204" pitchFamily="34" charset="0"/>
              </a:rPr>
              <a:t>Lewis, </a:t>
            </a:r>
            <a:r>
              <a:rPr lang="en-US" sz="2000" dirty="0">
                <a:latin typeface="Arial" panose="020B0604020202020204" pitchFamily="34" charset="0"/>
                <a:cs typeface="Arial" panose="020B0604020202020204" pitchFamily="34" charset="0"/>
              </a:rPr>
              <a:t>Oliver L. </a:t>
            </a:r>
            <a:r>
              <a:rPr lang="en-US" sz="2000" dirty="0" smtClean="0">
                <a:latin typeface="Arial" panose="020B0604020202020204" pitchFamily="34" charset="0"/>
                <a:cs typeface="Arial" panose="020B0604020202020204" pitchFamily="34" charset="0"/>
              </a:rPr>
              <a:t>Phillips, </a:t>
            </a:r>
            <a:r>
              <a:rPr lang="en-US" sz="2000" dirty="0">
                <a:latin typeface="Arial" panose="020B0604020202020204" pitchFamily="34" charset="0"/>
                <a:cs typeface="Arial" panose="020B0604020202020204" pitchFamily="34" charset="0"/>
              </a:rPr>
              <a:t>H. </a:t>
            </a:r>
            <a:r>
              <a:rPr lang="en-US" sz="2000" dirty="0" err="1" smtClean="0">
                <a:latin typeface="Arial" panose="020B0604020202020204" pitchFamily="34" charset="0"/>
                <a:cs typeface="Arial" panose="020B0604020202020204" pitchFamily="34" charset="0"/>
              </a:rPr>
              <a:t>Beeckman</a:t>
            </a:r>
            <a:r>
              <a:rPr lang="en-US" sz="2000" dirty="0" smtClean="0">
                <a:latin typeface="Arial" panose="020B0604020202020204" pitchFamily="34" charset="0"/>
                <a:cs typeface="Arial" panose="020B0604020202020204" pitchFamily="34" charset="0"/>
              </a:rPr>
              <a:t>, </a:t>
            </a:r>
          </a:p>
          <a:p>
            <a:pPr algn="ctr"/>
            <a:r>
              <a:rPr lang="en-US" sz="2000" dirty="0" smtClean="0">
                <a:latin typeface="Arial" panose="020B0604020202020204" pitchFamily="34" charset="0"/>
                <a:cs typeface="Arial" panose="020B0604020202020204" pitchFamily="34" charset="0"/>
              </a:rPr>
              <a:t>the </a:t>
            </a:r>
            <a:r>
              <a:rPr lang="en-US" sz="2000" dirty="0" err="1">
                <a:latin typeface="Arial" panose="020B0604020202020204" pitchFamily="34" charset="0"/>
                <a:cs typeface="Arial" panose="020B0604020202020204" pitchFamily="34" charset="0"/>
              </a:rPr>
              <a:t>AfriTRON</a:t>
            </a:r>
            <a:r>
              <a:rPr lang="en-US" sz="2000" dirty="0">
                <a:latin typeface="Arial" panose="020B0604020202020204" pitchFamily="34" charset="0"/>
                <a:cs typeface="Arial" panose="020B0604020202020204" pitchFamily="34" charset="0"/>
              </a:rPr>
              <a:t> Consortium &amp; the RAINFOR consortium</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endParaRPr lang="nl-BE" sz="2000" dirty="0">
              <a:latin typeface="Arial" panose="020B0604020202020204" pitchFamily="34" charset="0"/>
              <a:cs typeface="Arial" panose="020B0604020202020204" pitchFamily="34" charset="0"/>
            </a:endParaRPr>
          </a:p>
        </p:txBody>
      </p:sp>
      <p:pic>
        <p:nvPicPr>
          <p:cNvPr id="13" name="Picture 12" descr="http://prized4d.africamuseum.be/sites/prized4d.africamuseum.be/files/Africamuseum-H-Black.png"/>
          <p:cNvPicPr/>
          <p:nvPr/>
        </p:nvPicPr>
        <p:blipFill rotWithShape="1">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026"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87894" y="4869160"/>
            <a:ext cx="1568213" cy="548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091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07504" y="2060849"/>
            <a:ext cx="8856984" cy="172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smtClean="0">
                <a:solidFill>
                  <a:schemeClr val="tx1"/>
                </a:solidFill>
                <a:latin typeface="Arial" panose="020B0604020202020204" pitchFamily="34" charset="0"/>
                <a:cs typeface="Arial" panose="020B0604020202020204" pitchFamily="34" charset="0"/>
              </a:rPr>
              <a:t> </a:t>
            </a:r>
          </a:p>
          <a:p>
            <a:pPr algn="ctr"/>
            <a:r>
              <a:rPr lang="en-US" sz="2800" b="1" dirty="0" smtClean="0">
                <a:solidFill>
                  <a:schemeClr val="tx1"/>
                </a:solidFill>
                <a:latin typeface="Arial" panose="020B0604020202020204" pitchFamily="34" charset="0"/>
                <a:cs typeface="Arial" panose="020B0604020202020204" pitchFamily="34" charset="0"/>
              </a:rPr>
              <a:t>But this natural balance has been disturbed since The Industrial Revolution (~1800) when we started large-scale burning of </a:t>
            </a:r>
            <a:r>
              <a:rPr lang="en-US" sz="2800" b="1" u="sng" dirty="0" smtClean="0">
                <a:solidFill>
                  <a:schemeClr val="tx1"/>
                </a:solidFill>
                <a:latin typeface="Arial" panose="020B0604020202020204" pitchFamily="34" charset="0"/>
                <a:cs typeface="Arial" panose="020B0604020202020204" pitchFamily="34" charset="0"/>
              </a:rPr>
              <a:t>fossil fuels </a:t>
            </a:r>
            <a:r>
              <a:rPr lang="en-US" sz="2800" b="1" dirty="0" smtClean="0">
                <a:solidFill>
                  <a:schemeClr val="tx1"/>
                </a:solidFill>
                <a:latin typeface="Arial" panose="020B0604020202020204" pitchFamily="34" charset="0"/>
                <a:cs typeface="Arial" panose="020B0604020202020204" pitchFamily="34" charset="0"/>
              </a:rPr>
              <a:t>…</a:t>
            </a:r>
            <a:endParaRPr lang="en-US" sz="2800" dirty="0" smtClean="0">
              <a:solidFill>
                <a:schemeClr val="tx1"/>
              </a:solidFill>
              <a:latin typeface="Arial" panose="020B0604020202020204" pitchFamily="34" charset="0"/>
              <a:cs typeface="Arial" panose="020B0604020202020204" pitchFamily="34" charset="0"/>
            </a:endParaRPr>
          </a:p>
          <a:p>
            <a:pPr algn="ctr"/>
            <a:endParaRPr lang="en-US" sz="2800" dirty="0">
              <a:solidFill>
                <a:schemeClr val="tx1"/>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p:txBody>
      </p:sp>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21" name="Afbeelding 1"/>
          <p:cNvPicPr>
            <a:picLocks noChangeAspect="1"/>
          </p:cNvPicPr>
          <p:nvPr/>
        </p:nvPicPr>
        <p:blipFill rotWithShape="1">
          <a:blip r:embed="rId11" cstate="print">
            <a:extLst>
              <a:ext uri="{28A0092B-C50C-407E-A947-70E740481C1C}">
                <a14:useLocalDpi xmlns:a14="http://schemas.microsoft.com/office/drawing/2010/main" val="0"/>
              </a:ext>
            </a:extLst>
          </a:blip>
          <a:srcRect l="1523" r="2276"/>
          <a:stretch/>
        </p:blipFill>
        <p:spPr>
          <a:xfrm>
            <a:off x="431363" y="4009626"/>
            <a:ext cx="8492811" cy="1867646"/>
          </a:xfrm>
          <a:prstGeom prst="rect">
            <a:avLst/>
          </a:prstGeom>
        </p:spPr>
      </p:pic>
      <p:sp>
        <p:nvSpPr>
          <p:cNvPr id="22" name="Rectangle 2"/>
          <p:cNvSpPr>
            <a:spLocks noChangeArrowheads="1"/>
          </p:cNvSpPr>
          <p:nvPr/>
        </p:nvSpPr>
        <p:spPr bwMode="auto">
          <a:xfrm>
            <a:off x="6716393" y="3933056"/>
            <a:ext cx="219193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nl-BE" sz="2400" dirty="0" smtClean="0">
                <a:solidFill>
                  <a:schemeClr val="bg1"/>
                </a:solidFill>
                <a:latin typeface="Arial" panose="020B0604020202020204" pitchFamily="34" charset="0"/>
              </a:rPr>
              <a:t>Leeds 1880</a:t>
            </a:r>
            <a:endParaRPr kumimoji="0" lang="en-GB" altLang="nl-BE" sz="2400" b="0" i="0" u="none" strike="noStrike" cap="none" normalizeH="0" baseline="0" dirty="0" smtClean="0">
              <a:ln>
                <a:noFill/>
              </a:ln>
              <a:solidFill>
                <a:schemeClr val="bg1"/>
              </a:solidFill>
              <a:effectLst/>
              <a:latin typeface="Arial" panose="020B0604020202020204" pitchFamily="34" charset="0"/>
            </a:endParaRPr>
          </a:p>
        </p:txBody>
      </p:sp>
      <p:pic>
        <p:nvPicPr>
          <p:cNvPr id="12"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15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2050" name="Picture 2" descr="http://3.bp.blogspot.com/-YsKhdD2C5RA/VkBqB9xFKJI/AAAAAAAACOI/aoEkQzBgGzY/s640/Drone%2Bfootage_fire%2Bin%2BSabangau%2Bsedge%2B%25282%2529_Outrop%2B201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1916833"/>
            <a:ext cx="9001000" cy="482453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p:cNvSpPr>
            <a:spLocks noChangeArrowheads="1"/>
          </p:cNvSpPr>
          <p:nvPr/>
        </p:nvSpPr>
        <p:spPr bwMode="auto">
          <a:xfrm>
            <a:off x="683568" y="5989331"/>
            <a:ext cx="5400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nl-BE" sz="2400" dirty="0" smtClean="0">
                <a:latin typeface="Arial" panose="020B0604020202020204" pitchFamily="34" charset="0"/>
              </a:rPr>
              <a:t>Forest and peat fires in Indonesia 2015</a:t>
            </a:r>
            <a:endParaRPr kumimoji="0" lang="en-GB" altLang="nl-BE" sz="2400" b="0" i="0" u="none" strike="noStrike" cap="none" normalizeH="0" baseline="0" dirty="0" smtClean="0">
              <a:ln>
                <a:noFill/>
              </a:ln>
              <a:effectLst/>
              <a:latin typeface="Arial" panose="020B0604020202020204" pitchFamily="34" charset="0"/>
            </a:endParaRPr>
          </a:p>
        </p:txBody>
      </p:sp>
      <p:sp>
        <p:nvSpPr>
          <p:cNvPr id="17" name="Rectangle 2"/>
          <p:cNvSpPr>
            <a:spLocks noChangeArrowheads="1"/>
          </p:cNvSpPr>
          <p:nvPr/>
        </p:nvSpPr>
        <p:spPr bwMode="auto">
          <a:xfrm>
            <a:off x="6315566" y="6298894"/>
            <a:ext cx="2463646"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lvl="0" algn="r" eaLnBrk="0" fontAlgn="base" hangingPunct="0">
              <a:spcBef>
                <a:spcPct val="0"/>
              </a:spcBef>
              <a:spcAft>
                <a:spcPct val="0"/>
              </a:spcAft>
            </a:pPr>
            <a:r>
              <a:rPr lang="en-GB" altLang="nl-BE" dirty="0" smtClean="0">
                <a:latin typeface="Arial" panose="020B0604020202020204" pitchFamily="34" charset="0"/>
              </a:rPr>
              <a:t>© </a:t>
            </a:r>
            <a:r>
              <a:rPr lang="en-GB" altLang="nl-BE" dirty="0" err="1" smtClean="0">
                <a:latin typeface="Arial" panose="020B0604020202020204" pitchFamily="34" charset="0"/>
              </a:rPr>
              <a:t>OuTrop</a:t>
            </a:r>
            <a:endParaRPr kumimoji="0" lang="en-GB" altLang="nl-BE" b="0" i="0" u="none" strike="noStrike" cap="none" normalizeH="0" baseline="0" dirty="0" smtClean="0">
              <a:ln>
                <a:noFill/>
              </a:ln>
              <a:effectLst/>
              <a:latin typeface="Arial" panose="020B0604020202020204" pitchFamily="34" charset="0"/>
            </a:endParaRPr>
          </a:p>
        </p:txBody>
      </p:sp>
      <p:sp>
        <p:nvSpPr>
          <p:cNvPr id="24" name="Rectangle 23"/>
          <p:cNvSpPr/>
          <p:nvPr/>
        </p:nvSpPr>
        <p:spPr>
          <a:xfrm>
            <a:off x="107504" y="1844824"/>
            <a:ext cx="8856984" cy="936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anose="020B0604020202020204" pitchFamily="34" charset="0"/>
                <a:cs typeface="Arial" panose="020B0604020202020204" pitchFamily="34" charset="0"/>
              </a:rPr>
              <a:t>…and we are </a:t>
            </a:r>
            <a:r>
              <a:rPr lang="en-US" sz="2800" b="1" u="sng" dirty="0" smtClean="0">
                <a:solidFill>
                  <a:schemeClr val="bg1"/>
                </a:solidFill>
                <a:latin typeface="Arial" panose="020B0604020202020204" pitchFamily="34" charset="0"/>
                <a:cs typeface="Arial" panose="020B0604020202020204" pitchFamily="34" charset="0"/>
              </a:rPr>
              <a:t>changing</a:t>
            </a:r>
            <a:r>
              <a:rPr lang="en-US" sz="2800" b="1" dirty="0" smtClean="0">
                <a:solidFill>
                  <a:schemeClr val="bg1"/>
                </a:solidFill>
                <a:latin typeface="Arial" panose="020B0604020202020204" pitchFamily="34" charset="0"/>
                <a:cs typeface="Arial" panose="020B0604020202020204" pitchFamily="34" charset="0"/>
              </a:rPr>
              <a:t> our Planet like never before</a:t>
            </a:r>
            <a:endParaRPr lang="en-US" sz="2800" dirty="0">
              <a:solidFill>
                <a:schemeClr val="bg1"/>
              </a:solidFill>
              <a:latin typeface="Arial" panose="020B0604020202020204" pitchFamily="34" charset="0"/>
              <a:cs typeface="Arial" panose="020B0604020202020204" pitchFamily="34" charset="0"/>
            </a:endParaRPr>
          </a:p>
        </p:txBody>
      </p:sp>
      <p:pic>
        <p:nvPicPr>
          <p:cNvPr id="13"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82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2689005"/>
            <a:ext cx="4467594" cy="318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93096" y="6329852"/>
            <a:ext cx="43434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arcgis.com/sharing/rest/content/items/28823ef1ec51402fb31cb8551ebced68/resources/1574992878662.jpeg?w=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096" y="2708920"/>
            <a:ext cx="4343400" cy="37814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Wannes\UGent Foto\Foto Postdoc Leeds\Field DRC 2014\selection\SAM_510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9"/>
          </p:cNvPr>
          <p:cNvPicPr>
            <a:picLocks noChangeAspect="1" noChangeArrowheads="1"/>
          </p:cNvPicPr>
          <p:nvPr/>
        </p:nvPicPr>
        <p:blipFill>
          <a:blip r:embed="rId10">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23" name="Rectangle 2"/>
          <p:cNvSpPr>
            <a:spLocks noChangeArrowheads="1"/>
          </p:cNvSpPr>
          <p:nvPr/>
        </p:nvSpPr>
        <p:spPr bwMode="auto">
          <a:xfrm>
            <a:off x="251520" y="6050235"/>
            <a:ext cx="5400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400" dirty="0" smtClean="0">
                <a:solidFill>
                  <a:schemeClr val="bg1"/>
                </a:solidFill>
                <a:latin typeface="Arial" panose="020B0604020202020204" pitchFamily="34" charset="0"/>
              </a:rPr>
              <a:t>Amazon forest fires 2019</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400" b="0" i="0" u="none" strike="noStrike" cap="none" normalizeH="0" baseline="0" dirty="0" smtClean="0">
                <a:ln>
                  <a:noFill/>
                </a:ln>
                <a:solidFill>
                  <a:schemeClr val="bg1"/>
                </a:solidFill>
                <a:effectLst/>
                <a:latin typeface="Arial" panose="020B0604020202020204" pitchFamily="34" charset="0"/>
              </a:rPr>
              <a:t>Australia</a:t>
            </a:r>
            <a:r>
              <a:rPr kumimoji="0" lang="en-GB" altLang="nl-BE" sz="2400" b="0" i="0" u="none" strike="noStrike" cap="none" normalizeH="0" dirty="0" smtClean="0">
                <a:ln>
                  <a:noFill/>
                </a:ln>
                <a:solidFill>
                  <a:schemeClr val="bg1"/>
                </a:solidFill>
                <a:effectLst/>
                <a:latin typeface="Arial" panose="020B0604020202020204" pitchFamily="34" charset="0"/>
              </a:rPr>
              <a:t> bush fires 2020</a:t>
            </a:r>
            <a:endParaRPr kumimoji="0" lang="en-GB" altLang="nl-BE" sz="2400" b="0" i="0" u="none" strike="noStrike" cap="none" normalizeH="0" baseline="0" dirty="0" smtClean="0">
              <a:ln>
                <a:noFill/>
              </a:ln>
              <a:solidFill>
                <a:schemeClr val="bg1"/>
              </a:solidFill>
              <a:effectLst/>
              <a:latin typeface="Arial" panose="020B0604020202020204" pitchFamily="34" charset="0"/>
            </a:endParaRPr>
          </a:p>
        </p:txBody>
      </p:sp>
      <p:sp>
        <p:nvSpPr>
          <p:cNvPr id="17" name="Rectangle 2"/>
          <p:cNvSpPr>
            <a:spLocks noChangeArrowheads="1"/>
          </p:cNvSpPr>
          <p:nvPr/>
        </p:nvSpPr>
        <p:spPr bwMode="auto">
          <a:xfrm>
            <a:off x="4283968" y="6381328"/>
            <a:ext cx="4711268"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lvl="0" algn="r" eaLnBrk="0" fontAlgn="base" hangingPunct="0">
              <a:spcBef>
                <a:spcPct val="0"/>
              </a:spcBef>
              <a:spcAft>
                <a:spcPct val="0"/>
              </a:spcAft>
            </a:pPr>
            <a:r>
              <a:rPr lang="en-GB" altLang="nl-BE" sz="1600" dirty="0">
                <a:solidFill>
                  <a:schemeClr val="bg1"/>
                </a:solidFill>
                <a:latin typeface="Arial" panose="020B0604020202020204" pitchFamily="34" charset="0"/>
              </a:rPr>
              <a:t>© Science Education Resource </a:t>
            </a:r>
            <a:r>
              <a:rPr lang="en-GB" altLang="nl-BE" sz="1600" dirty="0" err="1">
                <a:solidFill>
                  <a:schemeClr val="bg1"/>
                </a:solidFill>
                <a:latin typeface="Arial" panose="020B0604020202020204" pitchFamily="34" charset="0"/>
              </a:rPr>
              <a:t>Center</a:t>
            </a:r>
            <a:r>
              <a:rPr lang="en-GB" altLang="nl-BE" sz="1600" dirty="0">
                <a:solidFill>
                  <a:schemeClr val="bg1"/>
                </a:solidFill>
                <a:latin typeface="Arial" panose="020B0604020202020204" pitchFamily="34" charset="0"/>
              </a:rPr>
              <a:t> (2017)</a:t>
            </a:r>
            <a:endParaRPr kumimoji="0" lang="en-GB" altLang="nl-BE" sz="1600" b="0" i="0" u="none" strike="noStrike" cap="none" normalizeH="0" baseline="0" dirty="0" smtClean="0">
              <a:ln>
                <a:noFill/>
              </a:ln>
              <a:solidFill>
                <a:schemeClr val="bg1"/>
              </a:solidFill>
              <a:effectLst/>
              <a:latin typeface="Arial" panose="020B0604020202020204" pitchFamily="34" charset="0"/>
            </a:endParaRPr>
          </a:p>
        </p:txBody>
      </p:sp>
      <p:sp>
        <p:nvSpPr>
          <p:cNvPr id="24" name="Rectangle 23"/>
          <p:cNvSpPr/>
          <p:nvPr/>
        </p:nvSpPr>
        <p:spPr>
          <a:xfrm>
            <a:off x="107504" y="1772816"/>
            <a:ext cx="8856984" cy="936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anose="020B0604020202020204" pitchFamily="34" charset="0"/>
                <a:cs typeface="Arial" panose="020B0604020202020204" pitchFamily="34" charset="0"/>
              </a:rPr>
              <a:t>…and we are changing our Planet like never before</a:t>
            </a:r>
            <a:endParaRPr lang="en-US" sz="2800" dirty="0">
              <a:solidFill>
                <a:schemeClr val="bg1"/>
              </a:solidFill>
              <a:latin typeface="Arial" panose="020B0604020202020204" pitchFamily="34" charset="0"/>
              <a:cs typeface="Arial" panose="020B0604020202020204" pitchFamily="34" charset="0"/>
            </a:endParaRPr>
          </a:p>
        </p:txBody>
      </p:sp>
      <p:sp>
        <p:nvSpPr>
          <p:cNvPr id="21" name="Rectangle 2"/>
          <p:cNvSpPr>
            <a:spLocks noChangeArrowheads="1"/>
          </p:cNvSpPr>
          <p:nvPr/>
        </p:nvSpPr>
        <p:spPr bwMode="auto">
          <a:xfrm>
            <a:off x="107504" y="5457551"/>
            <a:ext cx="4711268"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lvl="0" eaLnBrk="0" fontAlgn="base" hangingPunct="0">
              <a:spcBef>
                <a:spcPct val="0"/>
              </a:spcBef>
              <a:spcAft>
                <a:spcPct val="0"/>
              </a:spcAft>
            </a:pPr>
            <a:r>
              <a:rPr lang="en-GB" altLang="nl-BE" sz="1600" dirty="0">
                <a:latin typeface="Arial" panose="020B0604020202020204" pitchFamily="34" charset="0"/>
              </a:rPr>
              <a:t>© National Broadcasting Company (2019</a:t>
            </a:r>
            <a:r>
              <a:rPr lang="en-GB" altLang="nl-BE" sz="1600" dirty="0" smtClean="0">
                <a:latin typeface="Arial" panose="020B0604020202020204" pitchFamily="34" charset="0"/>
              </a:rPr>
              <a:t>)</a:t>
            </a:r>
            <a:endParaRPr kumimoji="0" lang="en-GB" altLang="nl-BE" sz="1600" b="0" i="0" u="none" strike="noStrike" cap="none" normalizeH="0" baseline="0" dirty="0" smtClean="0">
              <a:ln>
                <a:noFill/>
              </a:ln>
              <a:effectLst/>
              <a:latin typeface="Arial" panose="020B0604020202020204" pitchFamily="34" charset="0"/>
            </a:endParaRPr>
          </a:p>
        </p:txBody>
      </p:sp>
      <p:pic>
        <p:nvPicPr>
          <p:cNvPr id="20"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22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07503" y="3068960"/>
            <a:ext cx="6004871"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
          <p:cNvSpPr/>
          <p:nvPr/>
        </p:nvSpPr>
        <p:spPr>
          <a:xfrm rot="16200000">
            <a:off x="-1440668" y="4689140"/>
            <a:ext cx="36004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dirty="0" smtClean="0">
                <a:solidFill>
                  <a:schemeClr val="bg1"/>
                </a:solidFill>
              </a:rPr>
              <a:t>Carbon flux (Pg C yr-1)</a:t>
            </a:r>
            <a:endParaRPr lang="nl-BE" dirty="0">
              <a:solidFill>
                <a:schemeClr val="bg1"/>
              </a:solidFill>
            </a:endParaRPr>
          </a:p>
        </p:txBody>
      </p:sp>
      <p:sp>
        <p:nvSpPr>
          <p:cNvPr id="14" name="Rectangle 6"/>
          <p:cNvSpPr/>
          <p:nvPr/>
        </p:nvSpPr>
        <p:spPr>
          <a:xfrm rot="16200000">
            <a:off x="-1108890" y="4789410"/>
            <a:ext cx="3744416" cy="30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   -10         -5           0            5          10 </a:t>
            </a:r>
            <a:endParaRPr lang="nl-BE" dirty="0">
              <a:solidFill>
                <a:schemeClr val="bg1"/>
              </a:solidFill>
            </a:endParaRPr>
          </a:p>
        </p:txBody>
      </p:sp>
      <p:sp>
        <p:nvSpPr>
          <p:cNvPr id="2" name="Rechthoek 1"/>
          <p:cNvSpPr/>
          <p:nvPr/>
        </p:nvSpPr>
        <p:spPr>
          <a:xfrm>
            <a:off x="611558" y="5079624"/>
            <a:ext cx="4417980" cy="15897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p:cNvSpPr/>
          <p:nvPr/>
        </p:nvSpPr>
        <p:spPr>
          <a:xfrm>
            <a:off x="4639816" y="4886990"/>
            <a:ext cx="1160512" cy="15841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24060" y="5079625"/>
            <a:ext cx="2640428" cy="1733752"/>
          </a:xfrm>
          <a:prstGeom prst="rect">
            <a:avLst/>
          </a:prstGeom>
        </p:spPr>
      </p:pic>
      <p:sp>
        <p:nvSpPr>
          <p:cNvPr id="17" name="Rectangle 2"/>
          <p:cNvSpPr>
            <a:spLocks noChangeArrowheads="1"/>
          </p:cNvSpPr>
          <p:nvPr/>
        </p:nvSpPr>
        <p:spPr bwMode="auto">
          <a:xfrm>
            <a:off x="702161" y="5205811"/>
            <a:ext cx="4661927" cy="59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000" b="1" i="0" u="none" strike="noStrike" cap="none" normalizeH="0" baseline="0" dirty="0" smtClean="0">
                <a:ln>
                  <a:noFill/>
                </a:ln>
                <a:solidFill>
                  <a:srgbClr val="FF0000"/>
                </a:solidFill>
                <a:effectLst/>
                <a:latin typeface="Arial" panose="020B0604020202020204" pitchFamily="34" charset="0"/>
                <a:cs typeface="Times New Roman" panose="02020603050405020304" pitchFamily="18" charset="0"/>
              </a:rPr>
              <a:t>In 2015:</a:t>
            </a:r>
            <a:r>
              <a:rPr kumimoji="0" lang="en-GB" altLang="nl-BE" sz="2000" b="1" i="0" u="none" strike="noStrike" cap="none" normalizeH="0" dirty="0" smtClean="0">
                <a:ln>
                  <a:noFill/>
                </a:ln>
                <a:solidFill>
                  <a:srgbClr val="FF0000"/>
                </a:solidFill>
                <a:effectLst/>
                <a:latin typeface="Arial" panose="020B0604020202020204" pitchFamily="34" charset="0"/>
                <a:cs typeface="Times New Roman" panose="02020603050405020304" pitchFamily="18" charset="0"/>
              </a:rPr>
              <a:t> </a:t>
            </a:r>
            <a:r>
              <a:rPr kumimoji="0" lang="en-GB" altLang="nl-BE" sz="2000" b="1" i="0" u="none" strike="noStrike" cap="none" normalizeH="0" baseline="0" dirty="0" smtClean="0">
                <a:ln>
                  <a:noFill/>
                </a:ln>
                <a:solidFill>
                  <a:srgbClr val="FF0000"/>
                </a:solidFill>
                <a:effectLst/>
                <a:latin typeface="Arial" panose="020B0604020202020204" pitchFamily="34" charset="0"/>
                <a:cs typeface="Times New Roman" panose="02020603050405020304" pitchFamily="18" charset="0"/>
              </a:rPr>
              <a:t>~10 </a:t>
            </a:r>
            <a:r>
              <a:rPr lang="en-GB" altLang="nl-BE" sz="2000" b="1" dirty="0" err="1">
                <a:solidFill>
                  <a:srgbClr val="FF0000"/>
                </a:solidFill>
                <a:latin typeface="Arial" panose="020B0604020202020204" pitchFamily="34" charset="0"/>
                <a:cs typeface="Times New Roman" panose="02020603050405020304" pitchFamily="18" charset="0"/>
              </a:rPr>
              <a:t>G</a:t>
            </a:r>
            <a:r>
              <a:rPr kumimoji="0" lang="en-GB" altLang="nl-BE" sz="2000" b="1" i="0" u="none" strike="noStrike" cap="none" normalizeH="0" baseline="0" dirty="0" err="1" smtClean="0">
                <a:ln>
                  <a:noFill/>
                </a:ln>
                <a:solidFill>
                  <a:srgbClr val="FF0000"/>
                </a:solidFill>
                <a:effectLst/>
                <a:latin typeface="Arial" panose="020B0604020202020204" pitchFamily="34" charset="0"/>
                <a:cs typeface="Times New Roman" panose="02020603050405020304" pitchFamily="18" charset="0"/>
              </a:rPr>
              <a:t>igatonnes</a:t>
            </a:r>
            <a:r>
              <a:rPr kumimoji="0" lang="en-GB" altLang="nl-BE" sz="2000" b="1" i="0" u="none" strike="noStrike" cap="none" normalizeH="0" baseline="0" dirty="0" smtClean="0">
                <a:ln>
                  <a:noFill/>
                </a:ln>
                <a:solidFill>
                  <a:srgbClr val="FF0000"/>
                </a:solidFill>
                <a:effectLst/>
                <a:latin typeface="Arial" panose="020B0604020202020204" pitchFamily="34" charset="0"/>
                <a:cs typeface="Times New Roman" panose="02020603050405020304" pitchFamily="18" charset="0"/>
              </a:rPr>
              <a:t> C per year</a:t>
            </a:r>
            <a:endParaRPr kumimoji="0" lang="en-GB" altLang="nl-BE" sz="2000" b="0" i="0" u="none" strike="noStrike" cap="none" normalizeH="0" baseline="0" dirty="0" smtClean="0">
              <a:ln>
                <a:noFill/>
              </a:ln>
              <a:solidFill>
                <a:srgbClr val="FF0000"/>
              </a:solidFill>
              <a:effectLst/>
              <a:latin typeface="Arial" panose="020B0604020202020204" pitchFamily="34" charset="0"/>
            </a:endParaRPr>
          </a:p>
        </p:txBody>
      </p:sp>
      <p:pic>
        <p:nvPicPr>
          <p:cNvPr id="21" name="Afbeelding 1"/>
          <p:cNvPicPr>
            <a:picLocks noChangeAspect="1"/>
          </p:cNvPicPr>
          <p:nvPr/>
        </p:nvPicPr>
        <p:blipFill rotWithShape="1">
          <a:blip r:embed="rId13" cstate="print">
            <a:extLst>
              <a:ext uri="{28A0092B-C50C-407E-A947-70E740481C1C}">
                <a14:useLocalDpi xmlns:a14="http://schemas.microsoft.com/office/drawing/2010/main" val="0"/>
              </a:ext>
            </a:extLst>
          </a:blip>
          <a:srcRect l="34100" r="35810"/>
          <a:stretch/>
        </p:blipFill>
        <p:spPr>
          <a:xfrm>
            <a:off x="6308060" y="3068960"/>
            <a:ext cx="2656428" cy="1867646"/>
          </a:xfrm>
          <a:prstGeom prst="rect">
            <a:avLst/>
          </a:prstGeom>
        </p:spPr>
      </p:pic>
      <p:sp>
        <p:nvSpPr>
          <p:cNvPr id="22" name="Rectangle 2"/>
          <p:cNvSpPr>
            <a:spLocks noChangeArrowheads="1"/>
          </p:cNvSpPr>
          <p:nvPr/>
        </p:nvSpPr>
        <p:spPr bwMode="auto">
          <a:xfrm>
            <a:off x="6732240" y="2996952"/>
            <a:ext cx="219193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nl-BE" sz="2400" b="0" i="0" u="none" strike="noStrike" cap="none" normalizeH="0" baseline="0" dirty="0" smtClean="0">
                <a:ln>
                  <a:noFill/>
                </a:ln>
                <a:solidFill>
                  <a:schemeClr val="bg1"/>
                </a:solidFill>
                <a:effectLst/>
                <a:latin typeface="Arial" panose="020B0604020202020204" pitchFamily="34" charset="0"/>
              </a:rPr>
              <a:t>Fossil</a:t>
            </a:r>
            <a:r>
              <a:rPr kumimoji="0" lang="en-GB" altLang="nl-BE" sz="2400" b="0" i="0" u="none" strike="noStrike" cap="none" normalizeH="0" dirty="0" smtClean="0">
                <a:ln>
                  <a:noFill/>
                </a:ln>
                <a:solidFill>
                  <a:schemeClr val="bg1"/>
                </a:solidFill>
                <a:effectLst/>
                <a:latin typeface="Arial" panose="020B0604020202020204" pitchFamily="34" charset="0"/>
              </a:rPr>
              <a:t> fuels</a:t>
            </a:r>
            <a:endParaRPr kumimoji="0" lang="en-GB" altLang="nl-BE" sz="2400" b="0" i="0" u="none" strike="noStrike" cap="none" normalizeH="0" baseline="0" dirty="0" smtClean="0">
              <a:ln>
                <a:noFill/>
              </a:ln>
              <a:solidFill>
                <a:schemeClr val="bg1"/>
              </a:solidFill>
              <a:effectLst/>
              <a:latin typeface="Arial" panose="020B0604020202020204" pitchFamily="34" charset="0"/>
            </a:endParaRPr>
          </a:p>
        </p:txBody>
      </p:sp>
      <p:sp>
        <p:nvSpPr>
          <p:cNvPr id="23" name="Rectangle 2"/>
          <p:cNvSpPr>
            <a:spLocks noChangeArrowheads="1"/>
          </p:cNvSpPr>
          <p:nvPr/>
        </p:nvSpPr>
        <p:spPr bwMode="auto">
          <a:xfrm>
            <a:off x="5940152" y="6266259"/>
            <a:ext cx="288380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nl-BE" sz="2400" dirty="0" smtClean="0">
                <a:latin typeface="Arial" panose="020B0604020202020204" pitchFamily="34" charset="0"/>
              </a:rPr>
              <a:t>Land-use change</a:t>
            </a:r>
            <a:endParaRPr kumimoji="0" lang="en-GB" altLang="nl-BE" sz="2400" b="0" i="0" u="none" strike="noStrike" cap="none" normalizeH="0" baseline="0" dirty="0" smtClean="0">
              <a:ln>
                <a:noFill/>
              </a:ln>
              <a:effectLst/>
              <a:latin typeface="Arial" panose="020B0604020202020204" pitchFamily="34" charset="0"/>
            </a:endParaRPr>
          </a:p>
        </p:txBody>
      </p:sp>
      <p:sp>
        <p:nvSpPr>
          <p:cNvPr id="24" name="Rectangle 23"/>
          <p:cNvSpPr/>
          <p:nvPr/>
        </p:nvSpPr>
        <p:spPr>
          <a:xfrm>
            <a:off x="107504" y="2060849"/>
            <a:ext cx="8856984" cy="720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smtClean="0">
                <a:solidFill>
                  <a:schemeClr val="tx1"/>
                </a:solidFill>
                <a:latin typeface="Arial" panose="020B0604020202020204" pitchFamily="34" charset="0"/>
                <a:cs typeface="Arial" panose="020B0604020202020204" pitchFamily="34" charset="0"/>
              </a:rPr>
              <a:t> </a:t>
            </a:r>
          </a:p>
          <a:p>
            <a:pPr algn="ctr"/>
            <a:r>
              <a:rPr lang="en-US" sz="2800" b="1" dirty="0" smtClean="0">
                <a:solidFill>
                  <a:srgbClr val="FF0000"/>
                </a:solidFill>
                <a:latin typeface="Arial" panose="020B0604020202020204" pitchFamily="34" charset="0"/>
                <a:cs typeface="Arial" panose="020B0604020202020204" pitchFamily="34" charset="0"/>
              </a:rPr>
              <a:t>New sources of carbon into the atmosphere</a:t>
            </a:r>
            <a:endParaRPr lang="en-US" sz="2800" dirty="0">
              <a:solidFill>
                <a:srgbClr val="FF0000"/>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p:txBody>
      </p:sp>
      <p:sp>
        <p:nvSpPr>
          <p:cNvPr id="26" name="Rectangle 2"/>
          <p:cNvSpPr>
            <a:spLocks noChangeArrowheads="1"/>
          </p:cNvSpPr>
          <p:nvPr/>
        </p:nvSpPr>
        <p:spPr bwMode="auto">
          <a:xfrm>
            <a:off x="179512" y="6165304"/>
            <a:ext cx="5760640" cy="627474"/>
          </a:xfrm>
          <a:prstGeom prst="rect">
            <a:avLst/>
          </a:prstGeom>
          <a:solidFill>
            <a:schemeClr val="tx1"/>
          </a:solidFill>
          <a:ln>
            <a:noFill/>
          </a:ln>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smtClean="0">
                <a:solidFill>
                  <a:schemeClr val="bg1"/>
                </a:solidFill>
                <a:latin typeface="Arial" panose="020B0604020202020204" pitchFamily="34" charset="0"/>
                <a:cs typeface="Times New Roman" panose="02020603050405020304" pitchFamily="18" charset="0"/>
              </a:rPr>
              <a:t>Global </a:t>
            </a:r>
            <a:r>
              <a:rPr lang="en-GB" altLang="nl-BE" sz="1400" b="1" i="1" dirty="0">
                <a:solidFill>
                  <a:schemeClr val="bg1"/>
                </a:solidFill>
                <a:latin typeface="Arial" panose="020B0604020202020204" pitchFamily="34" charset="0"/>
                <a:cs typeface="Times New Roman" panose="02020603050405020304" pitchFamily="18" charset="0"/>
              </a:rPr>
              <a:t>Carbon Budget </a:t>
            </a:r>
            <a:r>
              <a:rPr lang="en-GB" altLang="nl-BE" sz="1400" b="1" i="1" dirty="0" smtClean="0">
                <a:solidFill>
                  <a:schemeClr val="bg1"/>
                </a:solidFill>
                <a:latin typeface="Arial" panose="020B0604020202020204" pitchFamily="34" charset="0"/>
                <a:cs typeface="Times New Roman" panose="02020603050405020304" pitchFamily="18" charset="0"/>
              </a:rPr>
              <a:t>2015 </a:t>
            </a:r>
            <a:r>
              <a:rPr lang="en-GB" altLang="nl-BE" sz="1400" b="1" dirty="0" smtClean="0">
                <a:solidFill>
                  <a:schemeClr val="bg1"/>
                </a:solidFill>
                <a:latin typeface="Arial" panose="020B0604020202020204" pitchFamily="34" charset="0"/>
                <a:cs typeface="Times New Roman" panose="02020603050405020304" pitchFamily="18" charset="0"/>
              </a:rPr>
              <a:t>Le </a:t>
            </a:r>
            <a:r>
              <a:rPr lang="en-GB" altLang="nl-BE" sz="1400" b="1" dirty="0" err="1" smtClean="0">
                <a:solidFill>
                  <a:schemeClr val="bg1"/>
                </a:solidFill>
                <a:latin typeface="Arial" panose="020B0604020202020204" pitchFamily="34" charset="0"/>
                <a:cs typeface="Times New Roman" panose="02020603050405020304" pitchFamily="18" charset="0"/>
              </a:rPr>
              <a:t>Queré</a:t>
            </a:r>
            <a:r>
              <a:rPr lang="en-GB" altLang="nl-BE" sz="1400" b="1" dirty="0" smtClean="0">
                <a:solidFill>
                  <a:schemeClr val="bg1"/>
                </a:solidFill>
                <a:latin typeface="Arial" panose="020B0604020202020204" pitchFamily="34" charset="0"/>
                <a:cs typeface="Times New Roman" panose="02020603050405020304" pitchFamily="18" charset="0"/>
              </a:rPr>
              <a:t> et al Earth Syst. Sci</a:t>
            </a:r>
            <a:r>
              <a:rPr lang="en-GB" altLang="nl-BE" sz="1400" b="1" dirty="0">
                <a:solidFill>
                  <a:schemeClr val="bg1"/>
                </a:solidFill>
                <a:latin typeface="Arial" panose="020B0604020202020204" pitchFamily="34" charset="0"/>
                <a:cs typeface="Times New Roman" panose="02020603050405020304" pitchFamily="18" charset="0"/>
              </a:rPr>
              <a:t>.</a:t>
            </a:r>
            <a:r>
              <a:rPr lang="en-GB" altLang="nl-BE" sz="1400" b="1" dirty="0" smtClean="0">
                <a:solidFill>
                  <a:schemeClr val="bg1"/>
                </a:solidFill>
                <a:latin typeface="Arial" panose="020B0604020202020204" pitchFamily="34" charset="0"/>
                <a:cs typeface="Times New Roman" panose="02020603050405020304" pitchFamily="18" charset="0"/>
              </a:rPr>
              <a:t> Data</a:t>
            </a:r>
          </a:p>
        </p:txBody>
      </p:sp>
      <p:pic>
        <p:nvPicPr>
          <p:cNvPr id="27"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915075" y="4797152"/>
            <a:ext cx="3888419"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928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descr="Image result for arrow"/>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541567">
            <a:off x="6530824" y="1193504"/>
            <a:ext cx="831813" cy="3318056"/>
          </a:xfrm>
          <a:prstGeom prst="rect">
            <a:avLst/>
          </a:prstGeom>
          <a:noFill/>
          <a:extLst>
            <a:ext uri="{909E8E84-426E-40DD-AFC4-6F175D3DCCD1}">
              <a14:hiddenFill xmlns:a14="http://schemas.microsoft.com/office/drawing/2010/main">
                <a:solidFill>
                  <a:srgbClr val="FFFFFF"/>
                </a:solidFill>
              </a14:hiddenFill>
            </a:ext>
          </a:extLst>
        </p:spPr>
      </p:pic>
      <p:sp>
        <p:nvSpPr>
          <p:cNvPr id="46" name="Right Arrow 9"/>
          <p:cNvSpPr/>
          <p:nvPr/>
        </p:nvSpPr>
        <p:spPr>
          <a:xfrm rot="2728748" flipH="1">
            <a:off x="5536179" y="350824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3" name="Right Arrow 9"/>
          <p:cNvSpPr/>
          <p:nvPr/>
        </p:nvSpPr>
        <p:spPr>
          <a:xfrm rot="13073756" flipH="1">
            <a:off x="1723387" y="519432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5" name="Right Arrow 9"/>
          <p:cNvSpPr/>
          <p:nvPr/>
        </p:nvSpPr>
        <p:spPr>
          <a:xfrm rot="2289045" flipH="1">
            <a:off x="2801645" y="565760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9" name="Right Arrow 9"/>
          <p:cNvSpPr/>
          <p:nvPr/>
        </p:nvSpPr>
        <p:spPr>
          <a:xfrm rot="8013703">
            <a:off x="2573885" y="3530595"/>
            <a:ext cx="143954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8" name="Right Arrow 9"/>
          <p:cNvSpPr/>
          <p:nvPr/>
        </p:nvSpPr>
        <p:spPr>
          <a:xfrm rot="8013703" flipH="1">
            <a:off x="2010919" y="3404258"/>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7" name="Right Arrow 9"/>
          <p:cNvSpPr/>
          <p:nvPr/>
        </p:nvSpPr>
        <p:spPr>
          <a:xfrm rot="13560113" flipH="1">
            <a:off x="4988343" y="348982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18" name="Picture 17" descr="D:\Wannes\UGent Foto\Foto Postdoc Leeds\Field DRC 2014\selection\SAM_510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smtClean="0">
                <a:solidFill>
                  <a:schemeClr val="bg1"/>
                </a:solidFill>
                <a:latin typeface="Arial" panose="020B0604020202020204" pitchFamily="34" charset="0"/>
                <a:cs typeface="Arial" panose="020B0604020202020204" pitchFamily="34" charset="0"/>
              </a:rPr>
              <a:t>global</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9"/>
          </p:cNvPr>
          <p:cNvPicPr>
            <a:picLocks noChangeAspect="1" noChangeArrowheads="1"/>
          </p:cNvPicPr>
          <p:nvPr/>
        </p:nvPicPr>
        <p:blipFill>
          <a:blip r:embed="rId10">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3" name="Picture 20" descr="Image result for forest destruction aerial"/>
          <p:cNvPicPr/>
          <p:nvPr/>
        </p:nvPicPr>
        <p:blipFill rotWithShape="1">
          <a:blip r:embed="rId13" cstate="print">
            <a:extLst>
              <a:ext uri="{28A0092B-C50C-407E-A947-70E740481C1C}">
                <a14:useLocalDpi xmlns:a14="http://schemas.microsoft.com/office/drawing/2010/main" val="0"/>
              </a:ext>
            </a:extLst>
          </a:blip>
          <a:srcRect/>
          <a:stretch/>
        </p:blipFill>
        <p:spPr bwMode="auto">
          <a:xfrm>
            <a:off x="6156456" y="3933056"/>
            <a:ext cx="2520000" cy="1662212"/>
          </a:xfrm>
          <a:prstGeom prst="ellipse">
            <a:avLst/>
          </a:prstGeom>
          <a:noFill/>
          <a:ln>
            <a:noFill/>
          </a:ln>
          <a:extLst>
            <a:ext uri="{53640926-AAD7-44D8-BBD7-CCE9431645EC}">
              <a14:shadowObscured xmlns:a14="http://schemas.microsoft.com/office/drawing/2010/main"/>
            </a:ext>
          </a:extLst>
        </p:spPr>
      </p:pic>
      <p:sp>
        <p:nvSpPr>
          <p:cNvPr id="20" name="Right Arrow 7"/>
          <p:cNvSpPr/>
          <p:nvPr/>
        </p:nvSpPr>
        <p:spPr>
          <a:xfrm rot="16200000">
            <a:off x="3167119" y="3968334"/>
            <a:ext cx="2945624" cy="2024380"/>
          </a:xfrm>
          <a:prstGeom prst="rightArrow">
            <a:avLst>
              <a:gd name="adj1" fmla="val 81995"/>
              <a:gd name="adj2" fmla="val 50000"/>
            </a:avLst>
          </a:prstGeom>
          <a:solidFill>
            <a:sysClr val="windowText" lastClr="0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22" name="Picture 1" descr="Image result for ocean&quot;"/>
          <p:cNvPicPr/>
          <p:nvPr/>
        </p:nvPicPr>
        <p:blipFill rotWithShape="1">
          <a:blip r:embed="rId14" cstate="print">
            <a:extLst>
              <a:ext uri="{28A0092B-C50C-407E-A947-70E740481C1C}">
                <a14:useLocalDpi xmlns:a14="http://schemas.microsoft.com/office/drawing/2010/main" val="0"/>
              </a:ext>
            </a:extLst>
          </a:blip>
          <a:srcRect/>
          <a:stretch/>
        </p:blipFill>
        <p:spPr bwMode="auto">
          <a:xfrm>
            <a:off x="560981" y="4011342"/>
            <a:ext cx="2520000" cy="1583926"/>
          </a:xfrm>
          <a:prstGeom prst="ellipse">
            <a:avLst/>
          </a:prstGeom>
          <a:noFill/>
          <a:ln>
            <a:noFill/>
          </a:ln>
          <a:extLst>
            <a:ext uri="{53640926-AAD7-44D8-BBD7-CCE9431645EC}">
              <a14:shadowObscured xmlns:a14="http://schemas.microsoft.com/office/drawing/2010/main"/>
            </a:ext>
          </a:extLst>
        </p:spPr>
      </p:pic>
      <p:pic>
        <p:nvPicPr>
          <p:cNvPr id="23" name="Picture 5" descr="Image result for atmosphere&quot;"/>
          <p:cNvPicPr/>
          <p:nvPr/>
        </p:nvPicPr>
        <p:blipFill rotWithShape="1">
          <a:blip r:embed="rId15" cstate="print">
            <a:extLst>
              <a:ext uri="{28A0092B-C50C-407E-A947-70E740481C1C}">
                <a14:useLocalDpi xmlns:a14="http://schemas.microsoft.com/office/drawing/2010/main" val="0"/>
              </a:ext>
            </a:extLst>
          </a:blip>
          <a:srcRect/>
          <a:stretch/>
        </p:blipFill>
        <p:spPr bwMode="auto">
          <a:xfrm>
            <a:off x="3312000" y="1901886"/>
            <a:ext cx="2520000" cy="1608625"/>
          </a:xfrm>
          <a:prstGeom prst="ellipse">
            <a:avLst/>
          </a:prstGeom>
          <a:noFill/>
          <a:ln>
            <a:noFill/>
          </a:ln>
          <a:extLst>
            <a:ext uri="{53640926-AAD7-44D8-BBD7-CCE9431645EC}">
              <a14:shadowObscured xmlns:a14="http://schemas.microsoft.com/office/drawing/2010/main"/>
            </a:ext>
          </a:extLst>
        </p:spPr>
      </p:pic>
      <p:pic>
        <p:nvPicPr>
          <p:cNvPr id="26" name="Picture 3" descr="Image result for coal"/>
          <p:cNvPicPr/>
          <p:nvPr/>
        </p:nvPicPr>
        <p:blipFill rotWithShape="1">
          <a:blip r:embed="rId16" cstate="print">
            <a:extLst>
              <a:ext uri="{28A0092B-C50C-407E-A947-70E740481C1C}">
                <a14:useLocalDpi xmlns:a14="http://schemas.microsoft.com/office/drawing/2010/main" val="0"/>
              </a:ext>
            </a:extLst>
          </a:blip>
          <a:srcRect/>
          <a:stretch/>
        </p:blipFill>
        <p:spPr bwMode="auto">
          <a:xfrm>
            <a:off x="3312000" y="5130454"/>
            <a:ext cx="2520000" cy="1693545"/>
          </a:xfrm>
          <a:prstGeom prst="ellipse">
            <a:avLst/>
          </a:prstGeom>
          <a:noFill/>
          <a:ln w="38100">
            <a:solidFill>
              <a:schemeClr val="tx1"/>
            </a:solidFill>
          </a:ln>
          <a:extLst>
            <a:ext uri="{53640926-AAD7-44D8-BBD7-CCE9431645EC}">
              <a14:shadowObscured xmlns:a14="http://schemas.microsoft.com/office/drawing/2010/main"/>
            </a:ext>
          </a:extLst>
        </p:spPr>
      </p:pic>
      <p:pic>
        <p:nvPicPr>
          <p:cNvPr id="2058" name="Picture 8" descr="Image result for coal factory cartoon"/>
          <p:cNvPicPr>
            <a:picLocks noChangeAspect="1" noChangeArrowheads="1"/>
          </p:cNvPicPr>
          <p:nvPr/>
        </p:nvPicPr>
        <p:blipFill>
          <a:blip r:embed="rId17" cstate="print">
            <a:clrChange>
              <a:clrFrom>
                <a:srgbClr val="252525"/>
              </a:clrFrom>
              <a:clrTo>
                <a:srgbClr val="252525">
                  <a:alpha val="0"/>
                </a:srgbClr>
              </a:clrTo>
            </a:clrChange>
            <a:extLst>
              <a:ext uri="{28A0092B-C50C-407E-A947-70E740481C1C}">
                <a14:useLocalDpi xmlns:a14="http://schemas.microsoft.com/office/drawing/2010/main" val="0"/>
              </a:ext>
            </a:extLst>
          </a:blip>
          <a:srcRect/>
          <a:stretch>
            <a:fillRect/>
          </a:stretch>
        </p:blipFill>
        <p:spPr bwMode="auto">
          <a:xfrm>
            <a:off x="4127236" y="4179733"/>
            <a:ext cx="1021109" cy="8847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1"/>
          <p:cNvSpPr>
            <a:spLocks noChangeArrowheads="1"/>
          </p:cNvSpPr>
          <p:nvPr/>
        </p:nvSpPr>
        <p:spPr bwMode="auto">
          <a:xfrm>
            <a:off x="3151839" y="5834211"/>
            <a:ext cx="27003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100.000.000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
          <p:cNvSpPr>
            <a:spLocks noChangeArrowheads="1"/>
          </p:cNvSpPr>
          <p:nvPr/>
        </p:nvSpPr>
        <p:spPr bwMode="auto">
          <a:xfrm>
            <a:off x="2751187" y="2185637"/>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atmosphere</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048"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nl-BE"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nl-BE" sz="1800" b="0" i="0" u="none" strike="noStrike" cap="none" normalizeH="0" baseline="0" smtClean="0">
                <a:ln>
                  <a:noFill/>
                </a:ln>
                <a:solidFill>
                  <a:schemeClr val="tx1"/>
                </a:solidFill>
                <a:effectLst/>
                <a:latin typeface="Arial" panose="020B0604020202020204" pitchFamily="34" charset="0"/>
              </a:rPr>
              <a:t>  </a:t>
            </a:r>
          </a:p>
        </p:txBody>
      </p:sp>
      <p:sp>
        <p:nvSpPr>
          <p:cNvPr id="34" name="Rectangle 2"/>
          <p:cNvSpPr>
            <a:spLocks noChangeArrowheads="1"/>
          </p:cNvSpPr>
          <p:nvPr/>
        </p:nvSpPr>
        <p:spPr bwMode="auto">
          <a:xfrm>
            <a:off x="2797497" y="5466221"/>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Earth crust</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
          <p:cNvSpPr>
            <a:spLocks noChangeArrowheads="1"/>
          </p:cNvSpPr>
          <p:nvPr/>
        </p:nvSpPr>
        <p:spPr bwMode="auto">
          <a:xfrm>
            <a:off x="6012160" y="4394051"/>
            <a:ext cx="132184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land</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1"/>
          <p:cNvSpPr>
            <a:spLocks noChangeArrowheads="1"/>
          </p:cNvSpPr>
          <p:nvPr/>
        </p:nvSpPr>
        <p:spPr bwMode="auto">
          <a:xfrm>
            <a:off x="6228184" y="4820891"/>
            <a:ext cx="13501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solidFill>
                <a:effectLst/>
                <a:latin typeface="Arial" panose="020B0604020202020204" pitchFamily="34" charset="0"/>
              </a:rPr>
              <a:t>2.300</a:t>
            </a:r>
          </a:p>
        </p:txBody>
      </p:sp>
      <p:sp>
        <p:nvSpPr>
          <p:cNvPr id="38" name="Rectangle 2"/>
          <p:cNvSpPr>
            <a:spLocks noChangeArrowheads="1"/>
          </p:cNvSpPr>
          <p:nvPr/>
        </p:nvSpPr>
        <p:spPr bwMode="auto">
          <a:xfrm>
            <a:off x="560980" y="439405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a:t>
            </a: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ceans</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2"/>
          <p:cNvSpPr>
            <a:spLocks noChangeArrowheads="1"/>
          </p:cNvSpPr>
          <p:nvPr/>
        </p:nvSpPr>
        <p:spPr bwMode="auto">
          <a:xfrm>
            <a:off x="510588" y="482089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38.000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2"/>
          <p:cNvSpPr>
            <a:spLocks noChangeArrowheads="1"/>
          </p:cNvSpPr>
          <p:nvPr/>
        </p:nvSpPr>
        <p:spPr bwMode="auto">
          <a:xfrm>
            <a:off x="3779511" y="1894191"/>
            <a:ext cx="161650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760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2"/>
          <p:cNvSpPr>
            <a:spLocks noChangeArrowheads="1"/>
          </p:cNvSpPr>
          <p:nvPr/>
        </p:nvSpPr>
        <p:spPr bwMode="auto">
          <a:xfrm>
            <a:off x="4244317" y="3645024"/>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n-GB" altLang="nl-BE" sz="2400" b="0" i="0" u="none" strike="noStrike" cap="none" normalizeH="0" baseline="0" dirty="0" smtClean="0">
              <a:ln>
                <a:noFill/>
              </a:ln>
              <a:solidFill>
                <a:srgbClr val="FF0000"/>
              </a:solidFill>
              <a:effectLst/>
              <a:latin typeface="Arial" panose="020B0604020202020204" pitchFamily="34" charset="0"/>
            </a:endParaRPr>
          </a:p>
        </p:txBody>
      </p:sp>
      <p:sp>
        <p:nvSpPr>
          <p:cNvPr id="44" name="Rectangle 2"/>
          <p:cNvSpPr>
            <a:spLocks noChangeArrowheads="1"/>
          </p:cNvSpPr>
          <p:nvPr/>
        </p:nvSpPr>
        <p:spPr bwMode="auto">
          <a:xfrm>
            <a:off x="5580112" y="1916832"/>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endParaRPr kumimoji="0" lang="en-GB" altLang="nl-BE" sz="2400" b="0" i="0" u="none" strike="noStrike" cap="none" normalizeH="0" baseline="0" dirty="0" smtClean="0">
              <a:ln>
                <a:noFill/>
              </a:ln>
              <a:solidFill>
                <a:srgbClr val="FF0000"/>
              </a:solidFill>
              <a:effectLst/>
              <a:latin typeface="Arial" panose="020B0604020202020204" pitchFamily="34" charset="0"/>
            </a:endParaRPr>
          </a:p>
        </p:txBody>
      </p:sp>
      <p:sp>
        <p:nvSpPr>
          <p:cNvPr id="32" name="Rectangle 2"/>
          <p:cNvSpPr>
            <a:spLocks noChangeArrowheads="1"/>
          </p:cNvSpPr>
          <p:nvPr/>
        </p:nvSpPr>
        <p:spPr bwMode="auto">
          <a:xfrm>
            <a:off x="89360" y="1916832"/>
            <a:ext cx="3950693" cy="122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000" b="1" dirty="0" smtClean="0">
                <a:solidFill>
                  <a:srgbClr val="FF0000"/>
                </a:solidFill>
                <a:latin typeface="Arial" panose="020B0604020202020204" pitchFamily="34" charset="0"/>
                <a:cs typeface="Times New Roman" panose="02020603050405020304" pitchFamily="18" charset="0"/>
              </a:rPr>
              <a:t>SOURCES OF CARBON</a:t>
            </a:r>
          </a:p>
        </p:txBody>
      </p:sp>
      <p:sp>
        <p:nvSpPr>
          <p:cNvPr id="33"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Quéré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sp>
        <p:nvSpPr>
          <p:cNvPr id="36" name="Rectangle 2"/>
          <p:cNvSpPr>
            <a:spLocks noChangeArrowheads="1"/>
          </p:cNvSpPr>
          <p:nvPr/>
        </p:nvSpPr>
        <p:spPr bwMode="auto">
          <a:xfrm>
            <a:off x="46872" y="5661248"/>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fluxes between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are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C yr</a:t>
            </a:r>
            <a:r>
              <a:rPr lang="en-GB" altLang="nl-BE" sz="1400" b="1" baseline="30000" dirty="0" smtClean="0">
                <a:latin typeface="Arial" panose="020B0604020202020204" pitchFamily="34" charset="0"/>
                <a:cs typeface="Times New Roman" panose="02020603050405020304" pitchFamily="18" charset="0"/>
              </a:rPr>
              <a:t>-1</a:t>
            </a:r>
          </a:p>
        </p:txBody>
      </p:sp>
      <p:sp>
        <p:nvSpPr>
          <p:cNvPr id="42" name="Rectangle 2"/>
          <p:cNvSpPr>
            <a:spLocks noChangeArrowheads="1"/>
          </p:cNvSpPr>
          <p:nvPr/>
        </p:nvSpPr>
        <p:spPr bwMode="auto">
          <a:xfrm>
            <a:off x="46872" y="6230526"/>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in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is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a:t>
            </a:r>
          </a:p>
        </p:txBody>
      </p:sp>
      <p:pic>
        <p:nvPicPr>
          <p:cNvPr id="51" name="Picture 2" descr="https://egu2020.eu/cc_by_logo_pn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521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Rectangle 11"/>
          <p:cNvSpPr/>
          <p:nvPr/>
        </p:nvSpPr>
        <p:spPr>
          <a:xfrm>
            <a:off x="107504" y="1898194"/>
            <a:ext cx="8856984" cy="2322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Arial" panose="020B0604020202020204" pitchFamily="34" charset="0"/>
                <a:cs typeface="Arial" panose="020B0604020202020204" pitchFamily="34" charset="0"/>
              </a:rPr>
              <a:t>nature </a:t>
            </a:r>
            <a:r>
              <a:rPr lang="en-US" sz="2800" b="1" dirty="0">
                <a:solidFill>
                  <a:schemeClr val="tx1"/>
                </a:solidFill>
                <a:latin typeface="Arial" panose="020B0604020202020204" pitchFamily="34" charset="0"/>
                <a:cs typeface="Arial" panose="020B0604020202020204" pitchFamily="34" charset="0"/>
              </a:rPr>
              <a:t>compensates for our excess by </a:t>
            </a:r>
            <a:r>
              <a:rPr lang="en-US" sz="2800" b="1" dirty="0" smtClean="0">
                <a:solidFill>
                  <a:schemeClr val="tx1"/>
                </a:solidFill>
                <a:latin typeface="Arial" panose="020B0604020202020204" pitchFamily="34" charset="0"/>
                <a:cs typeface="Arial" panose="020B0604020202020204" pitchFamily="34" charset="0"/>
              </a:rPr>
              <a:t>providing </a:t>
            </a:r>
            <a:r>
              <a:rPr lang="en-US" sz="2800" b="1" dirty="0" smtClean="0">
                <a:solidFill>
                  <a:srgbClr val="CCFF66"/>
                </a:solidFill>
                <a:latin typeface="Arial" panose="020B0604020202020204" pitchFamily="34" charset="0"/>
                <a:cs typeface="Arial" panose="020B0604020202020204" pitchFamily="34" charset="0"/>
              </a:rPr>
              <a:t>SINKS </a:t>
            </a:r>
            <a:r>
              <a:rPr lang="en-US" sz="2800" b="1" dirty="0">
                <a:solidFill>
                  <a:srgbClr val="CCFF66"/>
                </a:solidFill>
                <a:latin typeface="Arial" panose="020B0604020202020204" pitchFamily="34" charset="0"/>
                <a:cs typeface="Arial" panose="020B0604020202020204" pitchFamily="34" charset="0"/>
              </a:rPr>
              <a:t>OF CARBON </a:t>
            </a:r>
            <a:endParaRPr lang="en-US" sz="2800" dirty="0">
              <a:solidFill>
                <a:schemeClr val="tx1"/>
              </a:solidFill>
              <a:latin typeface="Arial" panose="020B0604020202020204" pitchFamily="34" charset="0"/>
              <a:cs typeface="Arial" panose="020B0604020202020204" pitchFamily="34" charset="0"/>
            </a:endParaRPr>
          </a:p>
          <a:p>
            <a:pPr algn="ctr"/>
            <a:endParaRPr lang="en-US" sz="2800" dirty="0" smtClean="0">
              <a:solidFill>
                <a:schemeClr val="tx1"/>
              </a:solidFill>
              <a:latin typeface="Arial" panose="020B0604020202020204" pitchFamily="34" charset="0"/>
              <a:cs typeface="Arial" panose="020B0604020202020204" pitchFamily="34" charset="0"/>
            </a:endParaRPr>
          </a:p>
          <a:p>
            <a:pPr algn="ctr"/>
            <a:endParaRPr lang="en-US" sz="2800" dirty="0">
              <a:solidFill>
                <a:schemeClr val="tx1"/>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07503" y="3068960"/>
            <a:ext cx="6004871"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
          <p:cNvSpPr/>
          <p:nvPr/>
        </p:nvSpPr>
        <p:spPr>
          <a:xfrm rot="16200000">
            <a:off x="-1440668" y="4689140"/>
            <a:ext cx="36004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BE" dirty="0" smtClean="0">
                <a:solidFill>
                  <a:schemeClr val="bg1"/>
                </a:solidFill>
              </a:rPr>
              <a:t>Carbon flux (Pg C yr-1)</a:t>
            </a:r>
            <a:endParaRPr lang="nl-BE" dirty="0">
              <a:solidFill>
                <a:schemeClr val="bg1"/>
              </a:solidFill>
            </a:endParaRPr>
          </a:p>
        </p:txBody>
      </p:sp>
      <p:sp>
        <p:nvSpPr>
          <p:cNvPr id="14" name="Rectangle 6"/>
          <p:cNvSpPr/>
          <p:nvPr/>
        </p:nvSpPr>
        <p:spPr>
          <a:xfrm rot="16200000">
            <a:off x="-1108890" y="4789410"/>
            <a:ext cx="3744416" cy="30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bg1"/>
                </a:solidFill>
              </a:rPr>
              <a:t>   -10         -5           0            5          10 </a:t>
            </a:r>
            <a:endParaRPr lang="nl-BE" dirty="0">
              <a:solidFill>
                <a:schemeClr val="bg1"/>
              </a:solidFill>
            </a:endParaRPr>
          </a:p>
        </p:txBody>
      </p:sp>
      <p:sp>
        <p:nvSpPr>
          <p:cNvPr id="17" name="Rectangle 2"/>
          <p:cNvSpPr>
            <a:spLocks noChangeArrowheads="1"/>
          </p:cNvSpPr>
          <p:nvPr/>
        </p:nvSpPr>
        <p:spPr bwMode="auto">
          <a:xfrm>
            <a:off x="6222726" y="4259052"/>
            <a:ext cx="2636090" cy="122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000" b="1" i="0" u="none" strike="noStrike" cap="none" normalizeH="0" baseline="0" dirty="0" smtClean="0">
                <a:ln>
                  <a:noFill/>
                </a:ln>
                <a:solidFill>
                  <a:srgbClr val="CCFF66"/>
                </a:solidFill>
                <a:effectLst/>
                <a:latin typeface="Arial" panose="020B0604020202020204" pitchFamily="34" charset="0"/>
                <a:cs typeface="Times New Roman" panose="02020603050405020304" pitchFamily="18" charset="0"/>
              </a:rPr>
              <a:t>Land sink + Ocean sink:</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000" b="1" i="0" u="none" strike="noStrike" cap="none" normalizeH="0" baseline="0" dirty="0" smtClean="0">
                <a:ln>
                  <a:noFill/>
                </a:ln>
                <a:solidFill>
                  <a:srgbClr val="CCFF66"/>
                </a:solidFill>
                <a:effectLst/>
                <a:latin typeface="Arial" panose="020B0604020202020204" pitchFamily="34" charset="0"/>
                <a:cs typeface="Times New Roman" panose="02020603050405020304" pitchFamily="18" charset="0"/>
              </a:rPr>
              <a:t>~5,6 </a:t>
            </a:r>
            <a:r>
              <a:rPr lang="en-GB" altLang="nl-BE" sz="2000" b="1" dirty="0" err="1">
                <a:solidFill>
                  <a:srgbClr val="CCFF66"/>
                </a:solidFill>
                <a:latin typeface="Arial" panose="020B0604020202020204" pitchFamily="34" charset="0"/>
                <a:cs typeface="Times New Roman" panose="02020603050405020304" pitchFamily="18" charset="0"/>
              </a:rPr>
              <a:t>G</a:t>
            </a:r>
            <a:r>
              <a:rPr kumimoji="0" lang="en-GB" altLang="nl-BE" sz="2000" b="1" i="0" u="none" strike="noStrike" cap="none" normalizeH="0" baseline="0" dirty="0" err="1" smtClean="0">
                <a:ln>
                  <a:noFill/>
                </a:ln>
                <a:solidFill>
                  <a:srgbClr val="CCFF66"/>
                </a:solidFill>
                <a:effectLst/>
                <a:latin typeface="Arial" panose="020B0604020202020204" pitchFamily="34" charset="0"/>
                <a:cs typeface="Times New Roman" panose="02020603050405020304" pitchFamily="18" charset="0"/>
              </a:rPr>
              <a:t>igatonnes</a:t>
            </a:r>
            <a:r>
              <a:rPr kumimoji="0" lang="en-GB" altLang="nl-BE" sz="2000" b="1" i="0" u="none" strike="noStrike" cap="none" normalizeH="0" baseline="0" dirty="0" smtClean="0">
                <a:ln>
                  <a:noFill/>
                </a:ln>
                <a:solidFill>
                  <a:srgbClr val="CCFF66"/>
                </a:solidFill>
                <a:effectLst/>
                <a:latin typeface="Arial" panose="020B0604020202020204" pitchFamily="34" charset="0"/>
                <a:cs typeface="Times New Roman" panose="02020603050405020304"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000" b="1" i="0" u="none" strike="noStrike" cap="none" normalizeH="0" baseline="0" dirty="0" smtClean="0">
                <a:ln>
                  <a:noFill/>
                </a:ln>
                <a:solidFill>
                  <a:srgbClr val="CCFF66"/>
                </a:solidFill>
                <a:effectLst/>
                <a:latin typeface="Arial" panose="020B0604020202020204" pitchFamily="34" charset="0"/>
                <a:cs typeface="Times New Roman" panose="02020603050405020304" pitchFamily="18" charset="0"/>
              </a:rPr>
              <a:t>C per year (in 2015)</a:t>
            </a:r>
            <a:endParaRPr kumimoji="0" lang="en-GB" altLang="nl-BE" sz="2000" b="0" i="0" u="none" strike="noStrike" cap="none" normalizeH="0" baseline="0" dirty="0" smtClean="0">
              <a:ln>
                <a:noFill/>
              </a:ln>
              <a:solidFill>
                <a:srgbClr val="CCFF66"/>
              </a:solidFill>
              <a:effectLst/>
              <a:latin typeface="Arial" panose="020B0604020202020204" pitchFamily="34" charset="0"/>
            </a:endParaRPr>
          </a:p>
        </p:txBody>
      </p:sp>
      <p:sp>
        <p:nvSpPr>
          <p:cNvPr id="20"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Quéré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pic>
        <p:nvPicPr>
          <p:cNvPr id="21"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44624"/>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31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Image result for arrow"/>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4829538">
            <a:off x="2381590" y="1554279"/>
            <a:ext cx="831813" cy="31442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arrow"/>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770462" flipH="1">
            <a:off x="5838405" y="1583384"/>
            <a:ext cx="831813" cy="3144273"/>
          </a:xfrm>
          <a:prstGeom prst="rect">
            <a:avLst/>
          </a:prstGeom>
          <a:noFill/>
          <a:extLst>
            <a:ext uri="{909E8E84-426E-40DD-AFC4-6F175D3DCCD1}">
              <a14:hiddenFill xmlns:a14="http://schemas.microsoft.com/office/drawing/2010/main">
                <a:solidFill>
                  <a:srgbClr val="FFFFFF"/>
                </a:solidFill>
              </a14:hiddenFill>
            </a:ext>
          </a:extLst>
        </p:spPr>
      </p:pic>
      <p:sp>
        <p:nvSpPr>
          <p:cNvPr id="46" name="Right Arrow 9"/>
          <p:cNvSpPr/>
          <p:nvPr/>
        </p:nvSpPr>
        <p:spPr>
          <a:xfrm rot="2728748" flipH="1">
            <a:off x="5536179" y="350824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3" name="Right Arrow 9"/>
          <p:cNvSpPr/>
          <p:nvPr/>
        </p:nvSpPr>
        <p:spPr>
          <a:xfrm rot="13073756" flipH="1">
            <a:off x="1723387" y="519432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5" name="Right Arrow 9"/>
          <p:cNvSpPr/>
          <p:nvPr/>
        </p:nvSpPr>
        <p:spPr>
          <a:xfrm rot="2289045" flipH="1">
            <a:off x="2801645" y="565760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9" name="Right Arrow 9"/>
          <p:cNvSpPr/>
          <p:nvPr/>
        </p:nvSpPr>
        <p:spPr>
          <a:xfrm rot="8013703">
            <a:off x="2573885" y="3530595"/>
            <a:ext cx="143954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8" name="Right Arrow 9"/>
          <p:cNvSpPr/>
          <p:nvPr/>
        </p:nvSpPr>
        <p:spPr>
          <a:xfrm rot="8013703" flipH="1">
            <a:off x="2010919" y="3404258"/>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7" name="Right Arrow 9"/>
          <p:cNvSpPr/>
          <p:nvPr/>
        </p:nvSpPr>
        <p:spPr>
          <a:xfrm rot="13560113" flipH="1">
            <a:off x="4988343" y="348982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18" name="Picture 17" descr="D:\Wannes\UGent Foto\Foto Postdoc Leeds\Field DRC 2014\selection\SAM_510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smtClean="0">
                <a:solidFill>
                  <a:schemeClr val="bg1"/>
                </a:solidFill>
                <a:latin typeface="Arial" panose="020B0604020202020204" pitchFamily="34" charset="0"/>
                <a:cs typeface="Arial" panose="020B0604020202020204" pitchFamily="34" charset="0"/>
              </a:rPr>
              <a:t>global</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9"/>
          </p:cNvPr>
          <p:cNvPicPr>
            <a:picLocks noChangeAspect="1" noChangeArrowheads="1"/>
          </p:cNvPicPr>
          <p:nvPr/>
        </p:nvPicPr>
        <p:blipFill>
          <a:blip r:embed="rId10">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3" name="Picture 20" descr="Image result for forest destruction aerial"/>
          <p:cNvPicPr/>
          <p:nvPr/>
        </p:nvPicPr>
        <p:blipFill rotWithShape="1">
          <a:blip r:embed="rId13" cstate="print">
            <a:extLst>
              <a:ext uri="{28A0092B-C50C-407E-A947-70E740481C1C}">
                <a14:useLocalDpi xmlns:a14="http://schemas.microsoft.com/office/drawing/2010/main" val="0"/>
              </a:ext>
            </a:extLst>
          </a:blip>
          <a:srcRect/>
          <a:stretch/>
        </p:blipFill>
        <p:spPr bwMode="auto">
          <a:xfrm>
            <a:off x="6156456" y="3933056"/>
            <a:ext cx="2520000" cy="1662212"/>
          </a:xfrm>
          <a:prstGeom prst="ellipse">
            <a:avLst/>
          </a:prstGeom>
          <a:noFill/>
          <a:ln>
            <a:noFill/>
          </a:ln>
          <a:extLst>
            <a:ext uri="{53640926-AAD7-44D8-BBD7-CCE9431645EC}">
              <a14:shadowObscured xmlns:a14="http://schemas.microsoft.com/office/drawing/2010/main"/>
            </a:ext>
          </a:extLst>
        </p:spPr>
      </p:pic>
      <p:sp>
        <p:nvSpPr>
          <p:cNvPr id="20" name="Right Arrow 7"/>
          <p:cNvSpPr/>
          <p:nvPr/>
        </p:nvSpPr>
        <p:spPr>
          <a:xfrm rot="16200000">
            <a:off x="3167119" y="3968334"/>
            <a:ext cx="2945624" cy="2024380"/>
          </a:xfrm>
          <a:prstGeom prst="rightArrow">
            <a:avLst>
              <a:gd name="adj1" fmla="val 81995"/>
              <a:gd name="adj2" fmla="val 50000"/>
            </a:avLst>
          </a:prstGeom>
          <a:solidFill>
            <a:sysClr val="windowText" lastClr="00000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22" name="Picture 1" descr="Image result for ocean&quot;"/>
          <p:cNvPicPr/>
          <p:nvPr/>
        </p:nvPicPr>
        <p:blipFill rotWithShape="1">
          <a:blip r:embed="rId14" cstate="print">
            <a:extLst>
              <a:ext uri="{28A0092B-C50C-407E-A947-70E740481C1C}">
                <a14:useLocalDpi xmlns:a14="http://schemas.microsoft.com/office/drawing/2010/main" val="0"/>
              </a:ext>
            </a:extLst>
          </a:blip>
          <a:srcRect/>
          <a:stretch/>
        </p:blipFill>
        <p:spPr bwMode="auto">
          <a:xfrm>
            <a:off x="560981" y="4011342"/>
            <a:ext cx="2520000" cy="1583926"/>
          </a:xfrm>
          <a:prstGeom prst="ellipse">
            <a:avLst/>
          </a:prstGeom>
          <a:noFill/>
          <a:ln>
            <a:noFill/>
          </a:ln>
          <a:extLst>
            <a:ext uri="{53640926-AAD7-44D8-BBD7-CCE9431645EC}">
              <a14:shadowObscured xmlns:a14="http://schemas.microsoft.com/office/drawing/2010/main"/>
            </a:ext>
          </a:extLst>
        </p:spPr>
      </p:pic>
      <p:pic>
        <p:nvPicPr>
          <p:cNvPr id="23" name="Picture 5" descr="Image result for atmosphere&quot;"/>
          <p:cNvPicPr/>
          <p:nvPr/>
        </p:nvPicPr>
        <p:blipFill rotWithShape="1">
          <a:blip r:embed="rId15" cstate="print">
            <a:extLst>
              <a:ext uri="{28A0092B-C50C-407E-A947-70E740481C1C}">
                <a14:useLocalDpi xmlns:a14="http://schemas.microsoft.com/office/drawing/2010/main" val="0"/>
              </a:ext>
            </a:extLst>
          </a:blip>
          <a:srcRect/>
          <a:stretch/>
        </p:blipFill>
        <p:spPr bwMode="auto">
          <a:xfrm>
            <a:off x="3312000" y="1901886"/>
            <a:ext cx="2520000" cy="1608625"/>
          </a:xfrm>
          <a:prstGeom prst="ellipse">
            <a:avLst/>
          </a:prstGeom>
          <a:noFill/>
          <a:ln>
            <a:noFill/>
          </a:ln>
          <a:extLst>
            <a:ext uri="{53640926-AAD7-44D8-BBD7-CCE9431645EC}">
              <a14:shadowObscured xmlns:a14="http://schemas.microsoft.com/office/drawing/2010/main"/>
            </a:ext>
          </a:extLst>
        </p:spPr>
      </p:pic>
      <p:pic>
        <p:nvPicPr>
          <p:cNvPr id="26" name="Picture 3" descr="Image result for coal"/>
          <p:cNvPicPr/>
          <p:nvPr/>
        </p:nvPicPr>
        <p:blipFill rotWithShape="1">
          <a:blip r:embed="rId16" cstate="print">
            <a:extLst>
              <a:ext uri="{28A0092B-C50C-407E-A947-70E740481C1C}">
                <a14:useLocalDpi xmlns:a14="http://schemas.microsoft.com/office/drawing/2010/main" val="0"/>
              </a:ext>
            </a:extLst>
          </a:blip>
          <a:srcRect/>
          <a:stretch/>
        </p:blipFill>
        <p:spPr bwMode="auto">
          <a:xfrm>
            <a:off x="3312000" y="5130454"/>
            <a:ext cx="2520000" cy="1693545"/>
          </a:xfrm>
          <a:prstGeom prst="ellipse">
            <a:avLst/>
          </a:prstGeom>
          <a:noFill/>
          <a:ln w="38100">
            <a:solidFill>
              <a:schemeClr val="tx1"/>
            </a:solidFill>
          </a:ln>
          <a:extLst>
            <a:ext uri="{53640926-AAD7-44D8-BBD7-CCE9431645EC}">
              <a14:shadowObscured xmlns:a14="http://schemas.microsoft.com/office/drawing/2010/main"/>
            </a:ext>
          </a:extLst>
        </p:spPr>
      </p:pic>
      <p:pic>
        <p:nvPicPr>
          <p:cNvPr id="2058" name="Picture 8" descr="Image result for coal factory cartoon"/>
          <p:cNvPicPr>
            <a:picLocks noChangeAspect="1" noChangeArrowheads="1"/>
          </p:cNvPicPr>
          <p:nvPr/>
        </p:nvPicPr>
        <p:blipFill>
          <a:blip r:embed="rId17" cstate="print">
            <a:clrChange>
              <a:clrFrom>
                <a:srgbClr val="252525"/>
              </a:clrFrom>
              <a:clrTo>
                <a:srgbClr val="252525">
                  <a:alpha val="0"/>
                </a:srgbClr>
              </a:clrTo>
            </a:clrChange>
            <a:extLst>
              <a:ext uri="{28A0092B-C50C-407E-A947-70E740481C1C}">
                <a14:useLocalDpi xmlns:a14="http://schemas.microsoft.com/office/drawing/2010/main" val="0"/>
              </a:ext>
            </a:extLst>
          </a:blip>
          <a:srcRect/>
          <a:stretch>
            <a:fillRect/>
          </a:stretch>
        </p:blipFill>
        <p:spPr bwMode="auto">
          <a:xfrm>
            <a:off x="4127236" y="4179733"/>
            <a:ext cx="1021109" cy="8847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1"/>
          <p:cNvSpPr>
            <a:spLocks noChangeArrowheads="1"/>
          </p:cNvSpPr>
          <p:nvPr/>
        </p:nvSpPr>
        <p:spPr bwMode="auto">
          <a:xfrm>
            <a:off x="3151839" y="5834211"/>
            <a:ext cx="27003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100.000.000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
          <p:cNvSpPr>
            <a:spLocks noChangeArrowheads="1"/>
          </p:cNvSpPr>
          <p:nvPr/>
        </p:nvSpPr>
        <p:spPr bwMode="auto">
          <a:xfrm>
            <a:off x="2751187" y="2185637"/>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atmosphere</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048"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nl-BE"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nl-BE" sz="1800" b="0" i="0" u="none" strike="noStrike" cap="none" normalizeH="0" baseline="0" smtClean="0">
                <a:ln>
                  <a:noFill/>
                </a:ln>
                <a:solidFill>
                  <a:schemeClr val="tx1"/>
                </a:solidFill>
                <a:effectLst/>
                <a:latin typeface="Arial" panose="020B0604020202020204" pitchFamily="34" charset="0"/>
              </a:rPr>
              <a:t>  </a:t>
            </a:r>
          </a:p>
        </p:txBody>
      </p:sp>
      <p:sp>
        <p:nvSpPr>
          <p:cNvPr id="34" name="Rectangle 2"/>
          <p:cNvSpPr>
            <a:spLocks noChangeArrowheads="1"/>
          </p:cNvSpPr>
          <p:nvPr/>
        </p:nvSpPr>
        <p:spPr bwMode="auto">
          <a:xfrm>
            <a:off x="2797497" y="5466221"/>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Earth crust</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
          <p:cNvSpPr>
            <a:spLocks noChangeArrowheads="1"/>
          </p:cNvSpPr>
          <p:nvPr/>
        </p:nvSpPr>
        <p:spPr bwMode="auto">
          <a:xfrm>
            <a:off x="6012160" y="4394051"/>
            <a:ext cx="132184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land</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1"/>
          <p:cNvSpPr>
            <a:spLocks noChangeArrowheads="1"/>
          </p:cNvSpPr>
          <p:nvPr/>
        </p:nvSpPr>
        <p:spPr bwMode="auto">
          <a:xfrm>
            <a:off x="6228184" y="4820891"/>
            <a:ext cx="13501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solidFill>
                <a:effectLst/>
                <a:latin typeface="Arial" panose="020B0604020202020204" pitchFamily="34" charset="0"/>
              </a:rPr>
              <a:t>2.300</a:t>
            </a:r>
          </a:p>
        </p:txBody>
      </p:sp>
      <p:sp>
        <p:nvSpPr>
          <p:cNvPr id="38" name="Rectangle 2"/>
          <p:cNvSpPr>
            <a:spLocks noChangeArrowheads="1"/>
          </p:cNvSpPr>
          <p:nvPr/>
        </p:nvSpPr>
        <p:spPr bwMode="auto">
          <a:xfrm>
            <a:off x="560980" y="439405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a:t>
            </a: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ceans</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2"/>
          <p:cNvSpPr>
            <a:spLocks noChangeArrowheads="1"/>
          </p:cNvSpPr>
          <p:nvPr/>
        </p:nvSpPr>
        <p:spPr bwMode="auto">
          <a:xfrm>
            <a:off x="510588" y="482089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38.000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2"/>
          <p:cNvSpPr>
            <a:spLocks noChangeArrowheads="1"/>
          </p:cNvSpPr>
          <p:nvPr/>
        </p:nvSpPr>
        <p:spPr bwMode="auto">
          <a:xfrm>
            <a:off x="3779511" y="1894191"/>
            <a:ext cx="161650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760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2"/>
          <p:cNvSpPr>
            <a:spLocks noChangeArrowheads="1"/>
          </p:cNvSpPr>
          <p:nvPr/>
        </p:nvSpPr>
        <p:spPr bwMode="auto">
          <a:xfrm>
            <a:off x="4244317" y="3645024"/>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n-GB" altLang="nl-BE" sz="2400" b="0" i="0" u="none" strike="noStrike" cap="none" normalizeH="0" baseline="0" dirty="0" smtClean="0">
              <a:ln>
                <a:noFill/>
              </a:ln>
              <a:solidFill>
                <a:srgbClr val="FF0000"/>
              </a:solidFill>
              <a:effectLst/>
              <a:latin typeface="Arial" panose="020B0604020202020204" pitchFamily="34" charset="0"/>
            </a:endParaRPr>
          </a:p>
        </p:txBody>
      </p:sp>
      <p:sp>
        <p:nvSpPr>
          <p:cNvPr id="33"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Quéré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sp>
        <p:nvSpPr>
          <p:cNvPr id="36" name="Rectangle 2"/>
          <p:cNvSpPr>
            <a:spLocks noChangeArrowheads="1"/>
          </p:cNvSpPr>
          <p:nvPr/>
        </p:nvSpPr>
        <p:spPr bwMode="auto">
          <a:xfrm>
            <a:off x="46872" y="5661248"/>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fluxes between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are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C yr</a:t>
            </a:r>
            <a:r>
              <a:rPr lang="en-GB" altLang="nl-BE" sz="1400" b="1" baseline="30000" dirty="0" smtClean="0">
                <a:latin typeface="Arial" panose="020B0604020202020204" pitchFamily="34" charset="0"/>
                <a:cs typeface="Times New Roman" panose="02020603050405020304" pitchFamily="18" charset="0"/>
              </a:rPr>
              <a:t>-1</a:t>
            </a:r>
          </a:p>
        </p:txBody>
      </p:sp>
      <p:sp>
        <p:nvSpPr>
          <p:cNvPr id="42" name="Rectangle 2"/>
          <p:cNvSpPr>
            <a:spLocks noChangeArrowheads="1"/>
          </p:cNvSpPr>
          <p:nvPr/>
        </p:nvSpPr>
        <p:spPr bwMode="auto">
          <a:xfrm>
            <a:off x="46872" y="6230526"/>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in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is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a:t>
            </a:r>
          </a:p>
        </p:txBody>
      </p:sp>
      <p:sp>
        <p:nvSpPr>
          <p:cNvPr id="50" name="Rectangle 2"/>
          <p:cNvSpPr>
            <a:spLocks noChangeArrowheads="1"/>
          </p:cNvSpPr>
          <p:nvPr/>
        </p:nvSpPr>
        <p:spPr bwMode="auto">
          <a:xfrm>
            <a:off x="89360" y="1916832"/>
            <a:ext cx="3950693" cy="122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000" b="1" dirty="0" smtClean="0">
                <a:solidFill>
                  <a:srgbClr val="CCFF66"/>
                </a:solidFill>
                <a:latin typeface="Arial" panose="020B0604020202020204" pitchFamily="34" charset="0"/>
                <a:cs typeface="Times New Roman" panose="02020603050405020304" pitchFamily="18" charset="0"/>
              </a:rPr>
              <a:t>SINKS OF CARBON</a:t>
            </a:r>
          </a:p>
        </p:txBody>
      </p:sp>
      <p:pic>
        <p:nvPicPr>
          <p:cNvPr id="54" name="Picture 2" descr="Image result for arrow"/>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541567">
            <a:off x="6530824" y="1193504"/>
            <a:ext cx="831813" cy="331805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2"/>
          <p:cNvSpPr>
            <a:spLocks noChangeArrowheads="1"/>
          </p:cNvSpPr>
          <p:nvPr/>
        </p:nvSpPr>
        <p:spPr bwMode="auto">
          <a:xfrm>
            <a:off x="5580112" y="1945779"/>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endParaRPr kumimoji="0" lang="en-GB" altLang="nl-BE" sz="2400" b="0" i="0" u="none" strike="noStrike" cap="none" normalizeH="0" baseline="0" dirty="0" smtClean="0">
              <a:ln>
                <a:noFill/>
              </a:ln>
              <a:solidFill>
                <a:srgbClr val="FF0000"/>
              </a:solidFill>
              <a:effectLst/>
              <a:latin typeface="Arial" panose="020B0604020202020204" pitchFamily="34" charset="0"/>
            </a:endParaRPr>
          </a:p>
        </p:txBody>
      </p:sp>
      <p:sp>
        <p:nvSpPr>
          <p:cNvPr id="55" name="Rectangle 2"/>
          <p:cNvSpPr>
            <a:spLocks noChangeArrowheads="1"/>
          </p:cNvSpPr>
          <p:nvPr/>
        </p:nvSpPr>
        <p:spPr bwMode="auto">
          <a:xfrm>
            <a:off x="6692589" y="3313931"/>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CCFF66"/>
                </a:solidFill>
                <a:effectLst/>
                <a:latin typeface="Arial" panose="020B0604020202020204" pitchFamily="34" charset="0"/>
                <a:ea typeface="Calibri" panose="020F0502020204030204" pitchFamily="34" charset="0"/>
                <a:cs typeface="Times New Roman" panose="02020603050405020304" pitchFamily="18" charset="0"/>
              </a:rPr>
              <a:t>3</a:t>
            </a:r>
            <a:endParaRPr kumimoji="0" lang="en-GB" altLang="nl-BE" sz="2400" b="0" i="0" u="none" strike="noStrike" cap="none" normalizeH="0" baseline="0" dirty="0" smtClean="0">
              <a:ln>
                <a:noFill/>
              </a:ln>
              <a:solidFill>
                <a:srgbClr val="CCFF66"/>
              </a:solidFill>
              <a:effectLst/>
              <a:latin typeface="Arial" panose="020B0604020202020204" pitchFamily="34" charset="0"/>
            </a:endParaRPr>
          </a:p>
        </p:txBody>
      </p:sp>
      <p:sp>
        <p:nvSpPr>
          <p:cNvPr id="56" name="Rectangle 2"/>
          <p:cNvSpPr>
            <a:spLocks noChangeArrowheads="1"/>
          </p:cNvSpPr>
          <p:nvPr/>
        </p:nvSpPr>
        <p:spPr bwMode="auto">
          <a:xfrm>
            <a:off x="1475656" y="3385939"/>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CCFF66"/>
                </a:solidFill>
                <a:effectLst/>
                <a:latin typeface="Arial" panose="020B0604020202020204" pitchFamily="34" charset="0"/>
                <a:ea typeface="Calibri" panose="020F0502020204030204" pitchFamily="34" charset="0"/>
                <a:cs typeface="Times New Roman" panose="02020603050405020304" pitchFamily="18" charset="0"/>
              </a:rPr>
              <a:t>2,6</a:t>
            </a:r>
            <a:endParaRPr kumimoji="0" lang="en-GB" altLang="nl-BE" sz="2400" b="0" i="0" u="none" strike="noStrike" cap="none" normalizeH="0" baseline="0" dirty="0" smtClean="0">
              <a:ln>
                <a:noFill/>
              </a:ln>
              <a:solidFill>
                <a:srgbClr val="CCFF66"/>
              </a:solidFill>
              <a:effectLst/>
              <a:latin typeface="Arial" panose="020B0604020202020204" pitchFamily="34" charset="0"/>
            </a:endParaRPr>
          </a:p>
        </p:txBody>
      </p:sp>
      <p:sp>
        <p:nvSpPr>
          <p:cNvPr id="57" name="Rectangle 2"/>
          <p:cNvSpPr>
            <a:spLocks noChangeArrowheads="1"/>
          </p:cNvSpPr>
          <p:nvPr/>
        </p:nvSpPr>
        <p:spPr bwMode="auto">
          <a:xfrm>
            <a:off x="4139952" y="2706198"/>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smtClean="0">
                <a:solidFill>
                  <a:srgbClr val="CCFF66"/>
                </a:solidFill>
                <a:latin typeface="Arial" panose="020B0604020202020204" pitchFamily="34" charset="0"/>
                <a:cs typeface="Times New Roman" panose="02020603050405020304" pitchFamily="18" charset="0"/>
              </a:rPr>
              <a:t>4,4</a:t>
            </a:r>
            <a:endParaRPr kumimoji="0" lang="en-GB" altLang="nl-BE" sz="2400" b="0" i="0" u="none" strike="noStrike" cap="none" normalizeH="0" baseline="0" dirty="0" smtClean="0">
              <a:ln>
                <a:noFill/>
              </a:ln>
              <a:solidFill>
                <a:srgbClr val="CCFF66"/>
              </a:solidFill>
              <a:effectLst/>
              <a:latin typeface="Arial" panose="020B0604020202020204" pitchFamily="34" charset="0"/>
            </a:endParaRPr>
          </a:p>
        </p:txBody>
      </p:sp>
      <p:pic>
        <p:nvPicPr>
          <p:cNvPr id="51" name="Picture 2" descr="https://egu2020.eu/cc_by_logo_pn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959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Rectangle 11"/>
          <p:cNvSpPr/>
          <p:nvPr/>
        </p:nvSpPr>
        <p:spPr>
          <a:xfrm>
            <a:off x="107504" y="5400600"/>
            <a:ext cx="8856984" cy="1268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tx1"/>
              </a:solidFill>
              <a:latin typeface="Arial" panose="020B0604020202020204" pitchFamily="34" charset="0"/>
              <a:cs typeface="Arial" panose="020B0604020202020204" pitchFamily="34" charset="0"/>
            </a:endParaRPr>
          </a:p>
          <a:p>
            <a:pPr algn="ctr"/>
            <a:endParaRPr lang="en-US" sz="2800" b="1" dirty="0">
              <a:solidFill>
                <a:schemeClr val="tx1"/>
              </a:solidFill>
              <a:latin typeface="Arial" panose="020B0604020202020204" pitchFamily="34" charset="0"/>
              <a:cs typeface="Arial" panose="020B0604020202020204" pitchFamily="34" charset="0"/>
            </a:endParaRPr>
          </a:p>
          <a:p>
            <a:pPr algn="ctr"/>
            <a:r>
              <a:rPr lang="en-US" sz="2800" b="1" dirty="0" smtClean="0">
                <a:solidFill>
                  <a:schemeClr val="tx1"/>
                </a:solidFill>
                <a:latin typeface="Arial" panose="020B0604020202020204" pitchFamily="34" charset="0"/>
                <a:cs typeface="Arial" panose="020B0604020202020204" pitchFamily="34" charset="0"/>
              </a:rPr>
              <a:t>4,4 </a:t>
            </a:r>
            <a:r>
              <a:rPr lang="en-US" sz="2800" b="1" dirty="0" err="1">
                <a:solidFill>
                  <a:schemeClr val="tx1"/>
                </a:solidFill>
                <a:latin typeface="Arial" panose="020B0604020202020204" pitchFamily="34" charset="0"/>
                <a:cs typeface="Arial" panose="020B0604020202020204" pitchFamily="34" charset="0"/>
              </a:rPr>
              <a:t>G</a:t>
            </a:r>
            <a:r>
              <a:rPr lang="en-US" sz="2800" b="1" dirty="0" err="1" smtClean="0">
                <a:solidFill>
                  <a:schemeClr val="tx1"/>
                </a:solidFill>
                <a:latin typeface="Arial" panose="020B0604020202020204" pitchFamily="34" charset="0"/>
                <a:cs typeface="Arial" panose="020B0604020202020204" pitchFamily="34" charset="0"/>
              </a:rPr>
              <a:t>igatonnes</a:t>
            </a:r>
            <a:r>
              <a:rPr lang="en-US" sz="2800" b="1" dirty="0" smtClean="0">
                <a:solidFill>
                  <a:schemeClr val="tx1"/>
                </a:solidFill>
                <a:latin typeface="Arial" panose="020B0604020202020204" pitchFamily="34" charset="0"/>
                <a:cs typeface="Arial" panose="020B0604020202020204" pitchFamily="34" charset="0"/>
              </a:rPr>
              <a:t> of carbon per year remains in the atmosphere as CO</a:t>
            </a:r>
            <a:r>
              <a:rPr lang="en-US" sz="2800" b="1" baseline="-25000" dirty="0" smtClean="0">
                <a:solidFill>
                  <a:schemeClr val="tx1"/>
                </a:solidFill>
                <a:latin typeface="Arial" panose="020B0604020202020204" pitchFamily="34" charset="0"/>
                <a:cs typeface="Arial" panose="020B0604020202020204" pitchFamily="34" charset="0"/>
              </a:rPr>
              <a:t>2</a:t>
            </a:r>
            <a:r>
              <a:rPr lang="en-US" sz="2800" b="1" dirty="0" smtClean="0">
                <a:solidFill>
                  <a:schemeClr val="tx1"/>
                </a:solidFill>
                <a:latin typeface="Arial" panose="020B0604020202020204" pitchFamily="34" charset="0"/>
                <a:cs typeface="Arial" panose="020B0604020202020204" pitchFamily="34" charset="0"/>
              </a:rPr>
              <a:t> </a:t>
            </a:r>
          </a:p>
          <a:p>
            <a:pPr algn="ctr"/>
            <a:r>
              <a:rPr lang="en-US" sz="2800" b="1" dirty="0" smtClean="0">
                <a:solidFill>
                  <a:schemeClr val="tx1"/>
                </a:solidFill>
                <a:latin typeface="Arial" panose="020B0604020202020204" pitchFamily="34" charset="0"/>
                <a:cs typeface="Arial" panose="020B0604020202020204" pitchFamily="34" charset="0"/>
              </a:rPr>
              <a:t>=&gt; ~60% of total global warming</a:t>
            </a:r>
            <a:endParaRPr lang="en-US" sz="2800" dirty="0" smtClean="0">
              <a:solidFill>
                <a:schemeClr val="tx1"/>
              </a:solidFill>
              <a:latin typeface="Arial" panose="020B0604020202020204" pitchFamily="34" charset="0"/>
              <a:cs typeface="Arial" panose="020B0604020202020204" pitchFamily="34" charset="0"/>
            </a:endParaRPr>
          </a:p>
          <a:p>
            <a:pPr algn="ctr"/>
            <a:endParaRPr lang="en-US" sz="2800" dirty="0">
              <a:solidFill>
                <a:schemeClr val="tx1"/>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p:txBody>
      </p:sp>
      <p:pic>
        <p:nvPicPr>
          <p:cNvPr id="11" name="Picture 2" descr="Image result for contribution of ghg to greenhouse effec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11" r="-1"/>
          <a:stretch/>
        </p:blipFill>
        <p:spPr bwMode="auto">
          <a:xfrm>
            <a:off x="5379886" y="2132856"/>
            <a:ext cx="3729794" cy="2952328"/>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0355" y="1916832"/>
            <a:ext cx="4969183" cy="348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4860032" y="3212976"/>
            <a:ext cx="576064" cy="10081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a:spLocks noChangeArrowheads="1"/>
          </p:cNvSpPr>
          <p:nvPr/>
        </p:nvSpPr>
        <p:spPr bwMode="auto">
          <a:xfrm>
            <a:off x="467544" y="5105716"/>
            <a:ext cx="4489986"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lvl="0" algn="r" eaLnBrk="0" fontAlgn="base" hangingPunct="0">
              <a:spcBef>
                <a:spcPct val="0"/>
              </a:spcBef>
              <a:spcAft>
                <a:spcPct val="0"/>
              </a:spcAft>
            </a:pPr>
            <a:r>
              <a:rPr lang="en-GB" altLang="nl-BE" sz="1600" dirty="0">
                <a:solidFill>
                  <a:schemeClr val="bg1"/>
                </a:solidFill>
                <a:latin typeface="Arial" panose="020B0604020202020204" pitchFamily="34" charset="0"/>
              </a:rPr>
              <a:t>© </a:t>
            </a:r>
            <a:r>
              <a:rPr lang="en-GB" altLang="nl-BE" sz="1600" dirty="0" smtClean="0">
                <a:solidFill>
                  <a:schemeClr val="bg1"/>
                </a:solidFill>
                <a:latin typeface="Arial" panose="020B0604020202020204" pitchFamily="34" charset="0"/>
              </a:rPr>
              <a:t>IPCC</a:t>
            </a:r>
            <a:endParaRPr kumimoji="0" lang="en-GB" altLang="nl-BE" sz="1600" b="0" i="0" u="none" strike="noStrike" cap="none" normalizeH="0" baseline="0" dirty="0" smtClean="0">
              <a:ln>
                <a:noFill/>
              </a:ln>
              <a:solidFill>
                <a:schemeClr val="bg1"/>
              </a:solidFill>
              <a:effectLst/>
              <a:latin typeface="Arial" panose="020B0604020202020204" pitchFamily="34" charset="0"/>
            </a:endParaRPr>
          </a:p>
        </p:txBody>
      </p:sp>
      <p:sp>
        <p:nvSpPr>
          <p:cNvPr id="17" name="Rectangle 2"/>
          <p:cNvSpPr>
            <a:spLocks noChangeArrowheads="1"/>
          </p:cNvSpPr>
          <p:nvPr/>
        </p:nvSpPr>
        <p:spPr bwMode="auto">
          <a:xfrm>
            <a:off x="6300192" y="2132856"/>
            <a:ext cx="2710734" cy="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lvl="0" algn="r" eaLnBrk="0" fontAlgn="base" hangingPunct="0">
              <a:spcBef>
                <a:spcPct val="0"/>
              </a:spcBef>
              <a:spcAft>
                <a:spcPct val="0"/>
              </a:spcAft>
            </a:pPr>
            <a:r>
              <a:rPr lang="en-GB" altLang="nl-BE" sz="1600" dirty="0">
                <a:solidFill>
                  <a:schemeClr val="bg1"/>
                </a:solidFill>
                <a:latin typeface="Arial" panose="020B0604020202020204" pitchFamily="34" charset="0"/>
              </a:rPr>
              <a:t>© </a:t>
            </a:r>
            <a:r>
              <a:rPr lang="en-GB" altLang="nl-BE" sz="1600" dirty="0" smtClean="0">
                <a:solidFill>
                  <a:schemeClr val="bg1"/>
                </a:solidFill>
                <a:latin typeface="Arial" panose="020B0604020202020204" pitchFamily="34" charset="0"/>
              </a:rPr>
              <a:t>PMF IAS</a:t>
            </a:r>
            <a:endParaRPr kumimoji="0" lang="en-GB" altLang="nl-BE" sz="1600" b="0" i="0" u="none" strike="noStrike" cap="none" normalizeH="0" baseline="0" dirty="0" smtClean="0">
              <a:ln>
                <a:noFill/>
              </a:ln>
              <a:solidFill>
                <a:schemeClr val="bg1"/>
              </a:solidFill>
              <a:effectLst/>
              <a:latin typeface="Arial" panose="020B0604020202020204" pitchFamily="34" charset="0"/>
            </a:endParaRPr>
          </a:p>
        </p:txBody>
      </p:sp>
      <p:pic>
        <p:nvPicPr>
          <p:cNvPr id="20"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71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a:solidFill>
                  <a:schemeClr val="bg1"/>
                </a:solidFill>
                <a:latin typeface="Arial" panose="020B0604020202020204" pitchFamily="34" charset="0"/>
                <a:cs typeface="Arial" panose="020B0604020202020204" pitchFamily="34" charset="0"/>
              </a:rPr>
              <a:t> </a:t>
            </a:r>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Rectangle 11"/>
          <p:cNvSpPr/>
          <p:nvPr/>
        </p:nvSpPr>
        <p:spPr>
          <a:xfrm>
            <a:off x="107504" y="1898194"/>
            <a:ext cx="8856984" cy="4483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smtClean="0">
              <a:solidFill>
                <a:schemeClr val="tx1"/>
              </a:solidFill>
              <a:latin typeface="Arial" panose="020B0604020202020204" pitchFamily="34" charset="0"/>
              <a:cs typeface="Arial" panose="020B0604020202020204" pitchFamily="34" charset="0"/>
            </a:endParaRPr>
          </a:p>
          <a:p>
            <a:endParaRPr lang="en-US" sz="3600" b="1" dirty="0">
              <a:solidFill>
                <a:schemeClr val="tx1"/>
              </a:solidFill>
              <a:latin typeface="Arial" panose="020B0604020202020204" pitchFamily="34" charset="0"/>
              <a:cs typeface="Arial" panose="020B0604020202020204" pitchFamily="34" charset="0"/>
            </a:endParaRPr>
          </a:p>
          <a:p>
            <a:endParaRPr lang="en-US" sz="3600" b="1" dirty="0" smtClean="0">
              <a:solidFill>
                <a:schemeClr val="tx1"/>
              </a:solidFill>
              <a:latin typeface="Arial" panose="020B0604020202020204" pitchFamily="34" charset="0"/>
              <a:cs typeface="Arial" panose="020B0604020202020204" pitchFamily="34" charset="0"/>
            </a:endParaRPr>
          </a:p>
          <a:p>
            <a:r>
              <a:rPr lang="en-US" sz="2800" b="1" dirty="0" smtClean="0">
                <a:solidFill>
                  <a:schemeClr val="tx1"/>
                </a:solidFill>
                <a:latin typeface="Arial" panose="020B0604020202020204" pitchFamily="34" charset="0"/>
                <a:cs typeface="Arial" panose="020B0604020202020204" pitchFamily="34" charset="0"/>
              </a:rPr>
              <a:t>Although annually ~4.4 </a:t>
            </a:r>
            <a:r>
              <a:rPr lang="en-US" sz="2800" b="1" dirty="0" err="1">
                <a:solidFill>
                  <a:schemeClr val="tx1"/>
                </a:solidFill>
                <a:latin typeface="Arial" panose="020B0604020202020204" pitchFamily="34" charset="0"/>
                <a:cs typeface="Arial" panose="020B0604020202020204" pitchFamily="34" charset="0"/>
              </a:rPr>
              <a:t>G</a:t>
            </a:r>
            <a:r>
              <a:rPr lang="en-US" sz="2800" b="1" dirty="0" err="1" smtClean="0">
                <a:solidFill>
                  <a:schemeClr val="tx1"/>
                </a:solidFill>
                <a:latin typeface="Arial" panose="020B0604020202020204" pitchFamily="34" charset="0"/>
                <a:cs typeface="Arial" panose="020B0604020202020204" pitchFamily="34" charset="0"/>
              </a:rPr>
              <a:t>igatonnes</a:t>
            </a:r>
            <a:r>
              <a:rPr lang="en-US" sz="2800" b="1" dirty="0" smtClean="0">
                <a:solidFill>
                  <a:schemeClr val="tx1"/>
                </a:solidFill>
                <a:latin typeface="Arial" panose="020B0604020202020204" pitchFamily="34" charset="0"/>
                <a:cs typeface="Arial" panose="020B0604020202020204" pitchFamily="34" charset="0"/>
              </a:rPr>
              <a:t> of anthropogenic carbon remain in the atmosphere, the land and ocean carbon sinks absorb ~5.6 </a:t>
            </a:r>
            <a:r>
              <a:rPr lang="en-US" sz="2800" b="1" dirty="0" err="1" smtClean="0">
                <a:solidFill>
                  <a:schemeClr val="tx1"/>
                </a:solidFill>
                <a:latin typeface="Arial" panose="020B0604020202020204" pitchFamily="34" charset="0"/>
                <a:cs typeface="Arial" panose="020B0604020202020204" pitchFamily="34" charset="0"/>
              </a:rPr>
              <a:t>tonnes</a:t>
            </a:r>
            <a:r>
              <a:rPr lang="en-US" sz="2800" b="1" dirty="0" smtClean="0">
                <a:solidFill>
                  <a:schemeClr val="tx1"/>
                </a:solidFill>
                <a:latin typeface="Arial" panose="020B0604020202020204" pitchFamily="34" charset="0"/>
                <a:cs typeface="Arial" panose="020B0604020202020204" pitchFamily="34" charset="0"/>
              </a:rPr>
              <a:t> of anthropogenic carbon per year, </a:t>
            </a:r>
            <a:r>
              <a:rPr lang="en-US" sz="2800" b="1" u="sng" dirty="0" smtClean="0">
                <a:solidFill>
                  <a:schemeClr val="tx1"/>
                </a:solidFill>
                <a:latin typeface="Arial" panose="020B0604020202020204" pitchFamily="34" charset="0"/>
                <a:cs typeface="Arial" panose="020B0604020202020204" pitchFamily="34" charset="0"/>
              </a:rPr>
              <a:t>providing an important ecosystem service</a:t>
            </a:r>
          </a:p>
          <a:p>
            <a:endParaRPr lang="en-US" sz="2800" b="1" i="1" dirty="0">
              <a:solidFill>
                <a:schemeClr val="tx1"/>
              </a:solidFill>
              <a:latin typeface="Arial" panose="020B0604020202020204" pitchFamily="34" charset="0"/>
              <a:cs typeface="Arial" panose="020B0604020202020204" pitchFamily="34" charset="0"/>
            </a:endParaRPr>
          </a:p>
          <a:p>
            <a:r>
              <a:rPr lang="en-US" sz="2800" b="1" i="1" dirty="0" smtClean="0">
                <a:solidFill>
                  <a:schemeClr val="tx1"/>
                </a:solidFill>
                <a:latin typeface="Arial" panose="020B0604020202020204" pitchFamily="34" charset="0"/>
                <a:cs typeface="Arial" panose="020B0604020202020204" pitchFamily="34" charset="0"/>
              </a:rPr>
              <a:t>Yet will this always be the case?</a:t>
            </a:r>
            <a:endParaRPr lang="en-US" sz="2800" b="1" i="1" dirty="0">
              <a:solidFill>
                <a:srgbClr val="CCFF66"/>
              </a:solidFill>
              <a:latin typeface="Arial" panose="020B0604020202020204" pitchFamily="34" charset="0"/>
              <a:cs typeface="Arial" panose="020B0604020202020204" pitchFamily="34" charset="0"/>
            </a:endParaRPr>
          </a:p>
          <a:p>
            <a:pPr algn="ctr"/>
            <a:endParaRPr lang="en-US" sz="2400" dirty="0">
              <a:solidFill>
                <a:schemeClr val="tx1"/>
              </a:solidFill>
              <a:latin typeface="Arial" panose="020B0604020202020204" pitchFamily="34" charset="0"/>
              <a:cs typeface="Arial" panose="020B0604020202020204" pitchFamily="34" charset="0"/>
            </a:endParaRPr>
          </a:p>
          <a:p>
            <a:pPr algn="ctr"/>
            <a:endParaRPr lang="en-US" sz="2400" dirty="0" smtClean="0">
              <a:solidFill>
                <a:schemeClr val="tx1"/>
              </a:solidFill>
              <a:latin typeface="Arial" panose="020B0604020202020204" pitchFamily="34" charset="0"/>
              <a:cs typeface="Arial" panose="020B0604020202020204" pitchFamily="34" charset="0"/>
            </a:endParaRPr>
          </a:p>
          <a:p>
            <a:pPr algn="ctr"/>
            <a:endParaRPr lang="en-US" sz="2400" dirty="0">
              <a:solidFill>
                <a:schemeClr val="tx1"/>
              </a:solidFill>
              <a:latin typeface="Arial" panose="020B0604020202020204" pitchFamily="34" charset="0"/>
              <a:cs typeface="Arial" panose="020B0604020202020204" pitchFamily="34" charset="0"/>
            </a:endParaRPr>
          </a:p>
          <a:p>
            <a:pPr algn="ctr"/>
            <a:endParaRPr lang="nl-BE" sz="2400" dirty="0">
              <a:solidFill>
                <a:schemeClr val="tx1"/>
              </a:solidFill>
              <a:latin typeface="Arial" panose="020B0604020202020204" pitchFamily="34" charset="0"/>
              <a:cs typeface="Arial" panose="020B0604020202020204" pitchFamily="34" charset="0"/>
            </a:endParaRPr>
          </a:p>
        </p:txBody>
      </p:sp>
      <p:pic>
        <p:nvPicPr>
          <p:cNvPr id="10"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07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smtClean="0">
                <a:solidFill>
                  <a:schemeClr val="bg1"/>
                </a:solidFill>
                <a:latin typeface="Arial" panose="020B0604020202020204" pitchFamily="34" charset="0"/>
                <a:cs typeface="Arial" panose="020B0604020202020204" pitchFamily="34" charset="0"/>
              </a:rPr>
              <a:t>global</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3" name="Picture 20" descr="Image result for forest destruction aerial"/>
          <p:cNvPicPr/>
          <p:nvPr/>
        </p:nvPicPr>
        <p:blipFill rotWithShape="1">
          <a:blip r:embed="rId11" cstate="print">
            <a:extLst>
              <a:ext uri="{28A0092B-C50C-407E-A947-70E740481C1C}">
                <a14:useLocalDpi xmlns:a14="http://schemas.microsoft.com/office/drawing/2010/main" val="0"/>
              </a:ext>
            </a:extLst>
          </a:blip>
          <a:srcRect/>
          <a:stretch/>
        </p:blipFill>
        <p:spPr bwMode="auto">
          <a:xfrm>
            <a:off x="6156456" y="3933056"/>
            <a:ext cx="2520000" cy="1662212"/>
          </a:xfrm>
          <a:prstGeom prst="ellipse">
            <a:avLst/>
          </a:prstGeom>
          <a:noFill/>
          <a:ln>
            <a:noFill/>
          </a:ln>
          <a:extLst>
            <a:ext uri="{53640926-AAD7-44D8-BBD7-CCE9431645EC}">
              <a14:shadowObscured xmlns:a14="http://schemas.microsoft.com/office/drawing/2010/main"/>
            </a:ext>
          </a:extLst>
        </p:spPr>
      </p:pic>
      <p:sp>
        <p:nvSpPr>
          <p:cNvPr id="17" name="Right Arrow 10"/>
          <p:cNvSpPr/>
          <p:nvPr/>
        </p:nvSpPr>
        <p:spPr>
          <a:xfrm rot="2486073">
            <a:off x="5295356" y="3125263"/>
            <a:ext cx="1644035" cy="827405"/>
          </a:xfrm>
          <a:prstGeom prst="rightArrow">
            <a:avLst/>
          </a:prstGeom>
          <a:gradFill flip="none" rotWithShape="1">
            <a:gsLst>
              <a:gs pos="0">
                <a:schemeClr val="accent3">
                  <a:lumMod val="50000"/>
                </a:schemeClr>
              </a:gs>
              <a:gs pos="50000">
                <a:srgbClr val="4F81BD">
                  <a:tint val="44500"/>
                  <a:satMod val="160000"/>
                </a:srgbClr>
              </a:gs>
              <a:gs pos="100000">
                <a:srgbClr val="4F81BD">
                  <a:tint val="23500"/>
                  <a:satMod val="160000"/>
                  <a:lumMod val="15000"/>
                  <a:lumOff val="85000"/>
                </a:srgbClr>
              </a:gs>
            </a:gsLst>
            <a:lin ang="1080000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20" name="Right Arrow 7"/>
          <p:cNvSpPr/>
          <p:nvPr/>
        </p:nvSpPr>
        <p:spPr>
          <a:xfrm rot="16200000">
            <a:off x="3167119" y="3968334"/>
            <a:ext cx="2945624" cy="2024380"/>
          </a:xfrm>
          <a:prstGeom prst="rightArrow">
            <a:avLst>
              <a:gd name="adj1" fmla="val 81995"/>
              <a:gd name="adj2" fmla="val 50000"/>
            </a:avLst>
          </a:prstGeom>
          <a:solidFill>
            <a:schemeClr val="tx2">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21" name="Right Arrow 9"/>
          <p:cNvSpPr/>
          <p:nvPr/>
        </p:nvSpPr>
        <p:spPr>
          <a:xfrm rot="8013703">
            <a:off x="2283418" y="3167686"/>
            <a:ext cx="1453478" cy="827405"/>
          </a:xfrm>
          <a:prstGeom prst="rightArrow">
            <a:avLst/>
          </a:prstGeom>
          <a:solidFill>
            <a:schemeClr val="tx2">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solidFill>
                <a:schemeClr val="tx1">
                  <a:lumMod val="65000"/>
                </a:schemeClr>
              </a:solidFill>
            </a:endParaRPr>
          </a:p>
        </p:txBody>
      </p:sp>
      <p:pic>
        <p:nvPicPr>
          <p:cNvPr id="22" name="Picture 1" descr="Image result for ocean&quot;"/>
          <p:cNvPicPr/>
          <p:nvPr/>
        </p:nvPicPr>
        <p:blipFill rotWithShape="1">
          <a:blip r:embed="rId12"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560981" y="4011342"/>
            <a:ext cx="2520000" cy="1583926"/>
          </a:xfrm>
          <a:prstGeom prst="ellipse">
            <a:avLst/>
          </a:prstGeom>
          <a:noFill/>
          <a:ln>
            <a:noFill/>
          </a:ln>
          <a:extLst>
            <a:ext uri="{53640926-AAD7-44D8-BBD7-CCE9431645EC}">
              <a14:shadowObscured xmlns:a14="http://schemas.microsoft.com/office/drawing/2010/main"/>
            </a:ext>
          </a:extLst>
        </p:spPr>
      </p:pic>
      <p:pic>
        <p:nvPicPr>
          <p:cNvPr id="23" name="Picture 5" descr="Image result for atmosphere&quot;"/>
          <p:cNvPicPr/>
          <p:nvPr/>
        </p:nvPicPr>
        <p:blipFill rotWithShape="1">
          <a:blip r:embed="rId13"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3312000" y="1901886"/>
            <a:ext cx="2520000" cy="1608625"/>
          </a:xfrm>
          <a:prstGeom prst="ellipse">
            <a:avLst/>
          </a:prstGeom>
          <a:noFill/>
          <a:ln>
            <a:noFill/>
          </a:ln>
          <a:extLst>
            <a:ext uri="{53640926-AAD7-44D8-BBD7-CCE9431645EC}">
              <a14:shadowObscured xmlns:a14="http://schemas.microsoft.com/office/drawing/2010/main"/>
            </a:ext>
          </a:extLst>
        </p:spPr>
      </p:pic>
      <p:pic>
        <p:nvPicPr>
          <p:cNvPr id="26" name="Picture 3" descr="Image result for coal"/>
          <p:cNvPicPr/>
          <p:nvPr/>
        </p:nvPicPr>
        <p:blipFill rotWithShape="1">
          <a:blip r:embed="rId14" cstate="print">
            <a:duotone>
              <a:prstClr val="black"/>
              <a:srgbClr val="D9C3A5">
                <a:tint val="50000"/>
                <a:satMod val="180000"/>
              </a:srgbClr>
            </a:duotone>
            <a:extLst>
              <a:ext uri="{28A0092B-C50C-407E-A947-70E740481C1C}">
                <a14:useLocalDpi xmlns:a14="http://schemas.microsoft.com/office/drawing/2010/main" val="0"/>
              </a:ext>
            </a:extLst>
          </a:blip>
          <a:srcRect/>
          <a:stretch/>
        </p:blipFill>
        <p:spPr bwMode="auto">
          <a:xfrm>
            <a:off x="3312000" y="5130454"/>
            <a:ext cx="2520000" cy="1693545"/>
          </a:xfrm>
          <a:prstGeom prst="ellipse">
            <a:avLst/>
          </a:prstGeom>
          <a:noFill/>
          <a:ln w="38100">
            <a:noFill/>
          </a:ln>
          <a:extLst>
            <a:ext uri="{53640926-AAD7-44D8-BBD7-CCE9431645EC}">
              <a14:shadowObscured xmlns:a14="http://schemas.microsoft.com/office/drawing/2010/main"/>
            </a:ext>
          </a:extLst>
        </p:spPr>
      </p:pic>
      <p:pic>
        <p:nvPicPr>
          <p:cNvPr id="2058" name="Picture 8" descr="Image result for coal factory cartoon"/>
          <p:cNvPicPr>
            <a:picLocks noChangeAspect="1" noChangeArrowheads="1"/>
          </p:cNvPicPr>
          <p:nvPr/>
        </p:nvPicPr>
        <p:blipFill>
          <a:blip r:embed="rId15" cstate="print">
            <a:clrChange>
              <a:clrFrom>
                <a:srgbClr val="252525"/>
              </a:clrFrom>
              <a:clrTo>
                <a:srgbClr val="252525">
                  <a:alpha val="0"/>
                </a:srgbClr>
              </a:clrTo>
            </a:clrChange>
            <a:extLst>
              <a:ext uri="{28A0092B-C50C-407E-A947-70E740481C1C}">
                <a14:useLocalDpi xmlns:a14="http://schemas.microsoft.com/office/drawing/2010/main" val="0"/>
              </a:ext>
            </a:extLst>
          </a:blip>
          <a:srcRect/>
          <a:stretch>
            <a:fillRect/>
          </a:stretch>
        </p:blipFill>
        <p:spPr bwMode="auto">
          <a:xfrm>
            <a:off x="4127236" y="4179733"/>
            <a:ext cx="1021109" cy="8847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1"/>
          <p:cNvSpPr>
            <a:spLocks noChangeArrowheads="1"/>
          </p:cNvSpPr>
          <p:nvPr/>
        </p:nvSpPr>
        <p:spPr bwMode="auto">
          <a:xfrm>
            <a:off x="3151839" y="5834211"/>
            <a:ext cx="27003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100.000.000</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27" name="Rectangle 2"/>
          <p:cNvSpPr>
            <a:spLocks noChangeArrowheads="1"/>
          </p:cNvSpPr>
          <p:nvPr/>
        </p:nvSpPr>
        <p:spPr bwMode="auto">
          <a:xfrm>
            <a:off x="2751187" y="2185637"/>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bg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rPr>
              <a:t>atmosphere</a:t>
            </a:r>
            <a:endParaRPr kumimoji="0" lang="en-GB" altLang="nl-BE" sz="2400" b="0" i="0" u="none" strike="noStrike" cap="none" normalizeH="0" baseline="0" dirty="0" smtClean="0">
              <a:ln>
                <a:noFill/>
              </a:ln>
              <a:solidFill>
                <a:schemeClr val="bg1">
                  <a:lumMod val="65000"/>
                  <a:lumOff val="35000"/>
                </a:schemeClr>
              </a:solidFill>
              <a:effectLst/>
              <a:latin typeface="Arial" panose="020B0604020202020204" pitchFamily="34" charset="0"/>
            </a:endParaRPr>
          </a:p>
        </p:txBody>
      </p:sp>
      <p:sp>
        <p:nvSpPr>
          <p:cNvPr id="31"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048"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nl-BE"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nl-BE" sz="1800" b="0" i="0" u="none" strike="noStrike" cap="none" normalizeH="0" baseline="0" smtClean="0">
                <a:ln>
                  <a:noFill/>
                </a:ln>
                <a:solidFill>
                  <a:schemeClr val="tx1"/>
                </a:solidFill>
                <a:effectLst/>
                <a:latin typeface="Arial" panose="020B0604020202020204" pitchFamily="34" charset="0"/>
              </a:rPr>
              <a:t>  </a:t>
            </a:r>
          </a:p>
        </p:txBody>
      </p:sp>
      <p:sp>
        <p:nvSpPr>
          <p:cNvPr id="34" name="Rectangle 2"/>
          <p:cNvSpPr>
            <a:spLocks noChangeArrowheads="1"/>
          </p:cNvSpPr>
          <p:nvPr/>
        </p:nvSpPr>
        <p:spPr bwMode="auto">
          <a:xfrm>
            <a:off x="2797497" y="5466221"/>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Earth crust</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35" name="Rectangle 2"/>
          <p:cNvSpPr>
            <a:spLocks noChangeArrowheads="1"/>
          </p:cNvSpPr>
          <p:nvPr/>
        </p:nvSpPr>
        <p:spPr bwMode="auto">
          <a:xfrm>
            <a:off x="6012160" y="4394051"/>
            <a:ext cx="132184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land</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049" name="Draaiende pijl 2048"/>
          <p:cNvSpPr/>
          <p:nvPr/>
        </p:nvSpPr>
        <p:spPr>
          <a:xfrm rot="2663211" flipH="1">
            <a:off x="5109318" y="2811109"/>
            <a:ext cx="3555123" cy="1775875"/>
          </a:xfrm>
          <a:prstGeom prst="circularArrow">
            <a:avLst>
              <a:gd name="adj1" fmla="val 5646"/>
              <a:gd name="adj2" fmla="val 866005"/>
              <a:gd name="adj3" fmla="val 20520670"/>
              <a:gd name="adj4" fmla="val 12507253"/>
              <a:gd name="adj5" fmla="val 1437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lumMod val="65000"/>
                </a:schemeClr>
              </a:solidFill>
            </a:endParaRPr>
          </a:p>
        </p:txBody>
      </p:sp>
      <p:sp>
        <p:nvSpPr>
          <p:cNvPr id="37" name="Rectangle 11"/>
          <p:cNvSpPr>
            <a:spLocks noChangeArrowheads="1"/>
          </p:cNvSpPr>
          <p:nvPr/>
        </p:nvSpPr>
        <p:spPr bwMode="auto">
          <a:xfrm>
            <a:off x="6228184" y="4820891"/>
            <a:ext cx="13501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solidFill>
                <a:effectLst/>
                <a:latin typeface="Arial" panose="020B0604020202020204" pitchFamily="34" charset="0"/>
              </a:rPr>
              <a:t>2.300</a:t>
            </a:r>
          </a:p>
        </p:txBody>
      </p:sp>
      <p:sp>
        <p:nvSpPr>
          <p:cNvPr id="38" name="Rectangle 2"/>
          <p:cNvSpPr>
            <a:spLocks noChangeArrowheads="1"/>
          </p:cNvSpPr>
          <p:nvPr/>
        </p:nvSpPr>
        <p:spPr bwMode="auto">
          <a:xfrm>
            <a:off x="560980" y="439405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a:solidFill>
                  <a:schemeClr val="tx1">
                    <a:lumMod val="65000"/>
                  </a:schemeClr>
                </a:solidFill>
                <a:latin typeface="Arial" panose="020B0604020202020204" pitchFamily="34" charset="0"/>
                <a:ea typeface="Calibri" panose="020F0502020204030204" pitchFamily="34" charset="0"/>
                <a:cs typeface="Times New Roman" panose="02020603050405020304" pitchFamily="18" charset="0"/>
              </a:rPr>
              <a:t>o</a:t>
            </a: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ceans</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39" name="Rectangle 2"/>
          <p:cNvSpPr>
            <a:spLocks noChangeArrowheads="1"/>
          </p:cNvSpPr>
          <p:nvPr/>
        </p:nvSpPr>
        <p:spPr bwMode="auto">
          <a:xfrm>
            <a:off x="510588" y="482089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38.000</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40" name="Rectangle 2"/>
          <p:cNvSpPr>
            <a:spLocks noChangeArrowheads="1"/>
          </p:cNvSpPr>
          <p:nvPr/>
        </p:nvSpPr>
        <p:spPr bwMode="auto">
          <a:xfrm>
            <a:off x="3779511" y="1894191"/>
            <a:ext cx="161650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bg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rPr>
              <a:t>760</a:t>
            </a:r>
            <a:endParaRPr kumimoji="0" lang="en-GB" altLang="nl-BE" sz="2400" b="0" i="0" u="none" strike="noStrike" cap="none" normalizeH="0" baseline="0" dirty="0" smtClean="0">
              <a:ln>
                <a:noFill/>
              </a:ln>
              <a:solidFill>
                <a:schemeClr val="bg1">
                  <a:lumMod val="65000"/>
                  <a:lumOff val="35000"/>
                </a:schemeClr>
              </a:solidFill>
              <a:effectLst/>
              <a:latin typeface="Arial" panose="020B0604020202020204" pitchFamily="34" charset="0"/>
            </a:endParaRPr>
          </a:p>
        </p:txBody>
      </p:sp>
      <p:sp>
        <p:nvSpPr>
          <p:cNvPr id="41" name="Rectangle 2"/>
          <p:cNvSpPr>
            <a:spLocks noChangeArrowheads="1"/>
          </p:cNvSpPr>
          <p:nvPr/>
        </p:nvSpPr>
        <p:spPr bwMode="auto">
          <a:xfrm>
            <a:off x="4244317" y="3645024"/>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9</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42" name="Rectangle 2"/>
          <p:cNvSpPr>
            <a:spLocks noChangeArrowheads="1"/>
          </p:cNvSpPr>
          <p:nvPr/>
        </p:nvSpPr>
        <p:spPr bwMode="auto">
          <a:xfrm>
            <a:off x="5901423" y="2876236"/>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CCFF66"/>
                </a:solidFill>
                <a:effectLst/>
                <a:latin typeface="Arial" panose="020B0604020202020204" pitchFamily="34" charset="0"/>
                <a:ea typeface="Calibri" panose="020F0502020204030204" pitchFamily="34" charset="0"/>
                <a:cs typeface="Times New Roman" panose="02020603050405020304" pitchFamily="18" charset="0"/>
              </a:rPr>
              <a:t>3</a:t>
            </a:r>
            <a:endParaRPr kumimoji="0" lang="en-GB" altLang="nl-BE" sz="2400" b="0" i="0" u="none" strike="noStrike" cap="none" normalizeH="0" baseline="0" dirty="0" smtClean="0">
              <a:ln>
                <a:noFill/>
              </a:ln>
              <a:solidFill>
                <a:srgbClr val="CCFF66"/>
              </a:solidFill>
              <a:effectLst/>
              <a:latin typeface="Arial" panose="020B0604020202020204" pitchFamily="34" charset="0"/>
            </a:endParaRPr>
          </a:p>
        </p:txBody>
      </p:sp>
      <p:sp>
        <p:nvSpPr>
          <p:cNvPr id="43" name="Rectangle 2"/>
          <p:cNvSpPr>
            <a:spLocks noChangeArrowheads="1"/>
          </p:cNvSpPr>
          <p:nvPr/>
        </p:nvSpPr>
        <p:spPr bwMode="auto">
          <a:xfrm>
            <a:off x="2195736" y="2876236"/>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2,6</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44" name="Rectangle 2"/>
          <p:cNvSpPr>
            <a:spLocks noChangeArrowheads="1"/>
          </p:cNvSpPr>
          <p:nvPr/>
        </p:nvSpPr>
        <p:spPr bwMode="auto">
          <a:xfrm>
            <a:off x="6787410" y="2550377"/>
            <a:ext cx="90374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lumMod val="65000"/>
                  </a:schemeClr>
                </a:solidFill>
                <a:effectLst/>
                <a:latin typeface="Arial" panose="020B0604020202020204" pitchFamily="34" charset="0"/>
                <a:ea typeface="Calibri" panose="020F0502020204030204" pitchFamily="34" charset="0"/>
                <a:cs typeface="Times New Roman" panose="02020603050405020304" pitchFamily="18" charset="0"/>
              </a:rPr>
              <a:t>1</a:t>
            </a:r>
            <a:endParaRPr kumimoji="0" lang="en-GB" altLang="nl-BE" sz="2400" b="0" i="0" u="none" strike="noStrike" cap="none" normalizeH="0" baseline="0" dirty="0" smtClean="0">
              <a:ln>
                <a:noFill/>
              </a:ln>
              <a:solidFill>
                <a:schemeClr val="tx1">
                  <a:lumMod val="65000"/>
                </a:schemeClr>
              </a:solidFill>
              <a:effectLst/>
              <a:latin typeface="Arial" panose="020B0604020202020204" pitchFamily="34" charset="0"/>
            </a:endParaRPr>
          </a:p>
        </p:txBody>
      </p:sp>
      <p:sp>
        <p:nvSpPr>
          <p:cNvPr id="32" name="Rectangle 2"/>
          <p:cNvSpPr>
            <a:spLocks noChangeArrowheads="1"/>
          </p:cNvSpPr>
          <p:nvPr/>
        </p:nvSpPr>
        <p:spPr bwMode="auto">
          <a:xfrm>
            <a:off x="89360" y="1848744"/>
            <a:ext cx="3950693" cy="122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000" b="1" dirty="0" smtClean="0">
                <a:solidFill>
                  <a:srgbClr val="CCFF66"/>
                </a:solidFill>
                <a:latin typeface="Arial" panose="020B0604020202020204" pitchFamily="34" charset="0"/>
                <a:cs typeface="Times New Roman" panose="02020603050405020304" pitchFamily="18" charset="0"/>
              </a:rPr>
              <a:t>We focus on </a:t>
            </a:r>
          </a:p>
          <a:p>
            <a:pPr marL="0" marR="0" lvl="0" indent="0" defTabSz="914400" rtl="0" eaLnBrk="0" fontAlgn="base" latinLnBrk="0" hangingPunct="0">
              <a:lnSpc>
                <a:spcPct val="100000"/>
              </a:lnSpc>
              <a:spcBef>
                <a:spcPct val="0"/>
              </a:spcBef>
              <a:spcAft>
                <a:spcPct val="0"/>
              </a:spcAft>
              <a:buClrTx/>
              <a:buSzTx/>
              <a:buFontTx/>
              <a:buNone/>
              <a:tabLst/>
            </a:pPr>
            <a:r>
              <a:rPr lang="en-GB" altLang="nl-BE" sz="2000" b="1" dirty="0" smtClean="0">
                <a:solidFill>
                  <a:srgbClr val="CCFF66"/>
                </a:solidFill>
                <a:latin typeface="Arial" panose="020B0604020202020204" pitchFamily="34" charset="0"/>
                <a:cs typeface="Times New Roman" panose="02020603050405020304" pitchFamily="18" charset="0"/>
              </a:rPr>
              <a:t>the tropical component </a:t>
            </a:r>
          </a:p>
          <a:p>
            <a:pPr marL="0" marR="0" lvl="0" indent="0" defTabSz="914400" rtl="0" eaLnBrk="0" fontAlgn="base" latinLnBrk="0" hangingPunct="0">
              <a:lnSpc>
                <a:spcPct val="100000"/>
              </a:lnSpc>
              <a:spcBef>
                <a:spcPct val="0"/>
              </a:spcBef>
              <a:spcAft>
                <a:spcPct val="0"/>
              </a:spcAft>
              <a:buClrTx/>
              <a:buSzTx/>
              <a:buFontTx/>
              <a:buNone/>
              <a:tabLst/>
            </a:pPr>
            <a:r>
              <a:rPr lang="en-GB" altLang="nl-BE" sz="2000" b="1" dirty="0" smtClean="0">
                <a:solidFill>
                  <a:srgbClr val="CCFF66"/>
                </a:solidFill>
                <a:latin typeface="Arial" panose="020B0604020202020204" pitchFamily="34" charset="0"/>
                <a:cs typeface="Times New Roman" panose="02020603050405020304" pitchFamily="18" charset="0"/>
              </a:rPr>
              <a:t>of the land sink</a:t>
            </a:r>
            <a:endParaRPr kumimoji="0" lang="en-GB" altLang="nl-BE" sz="2000" b="0" i="0" u="none" strike="noStrike" cap="none" normalizeH="0" baseline="0" dirty="0" smtClean="0">
              <a:ln>
                <a:noFill/>
              </a:ln>
              <a:solidFill>
                <a:srgbClr val="CCFF66"/>
              </a:solidFill>
              <a:effectLst/>
              <a:latin typeface="Arial" panose="020B0604020202020204" pitchFamily="34" charset="0"/>
            </a:endParaRPr>
          </a:p>
        </p:txBody>
      </p:sp>
      <p:sp>
        <p:nvSpPr>
          <p:cNvPr id="2" name="Ovaal 1"/>
          <p:cNvSpPr/>
          <p:nvPr/>
        </p:nvSpPr>
        <p:spPr>
          <a:xfrm>
            <a:off x="5348092" y="2739739"/>
            <a:ext cx="1775321" cy="1653366"/>
          </a:xfrm>
          <a:prstGeom prst="ellipse">
            <a:avLst/>
          </a:prstGeom>
          <a:noFill/>
          <a:ln w="57150">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Quéré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sp>
        <p:nvSpPr>
          <p:cNvPr id="45" name="Rectangle 2"/>
          <p:cNvSpPr>
            <a:spLocks noChangeArrowheads="1"/>
          </p:cNvSpPr>
          <p:nvPr/>
        </p:nvSpPr>
        <p:spPr bwMode="auto">
          <a:xfrm>
            <a:off x="46872" y="5661248"/>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fluxes between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are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C yr</a:t>
            </a:r>
            <a:r>
              <a:rPr lang="en-GB" altLang="nl-BE" sz="1400" b="1" baseline="30000" dirty="0" smtClean="0">
                <a:latin typeface="Arial" panose="020B0604020202020204" pitchFamily="34" charset="0"/>
                <a:cs typeface="Times New Roman" panose="02020603050405020304" pitchFamily="18" charset="0"/>
              </a:rPr>
              <a:t>-1</a:t>
            </a:r>
          </a:p>
        </p:txBody>
      </p:sp>
      <p:sp>
        <p:nvSpPr>
          <p:cNvPr id="46" name="Rectangle 2"/>
          <p:cNvSpPr>
            <a:spLocks noChangeArrowheads="1"/>
          </p:cNvSpPr>
          <p:nvPr/>
        </p:nvSpPr>
        <p:spPr bwMode="auto">
          <a:xfrm>
            <a:off x="46872" y="6230526"/>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in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is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a:t>
            </a:r>
          </a:p>
        </p:txBody>
      </p:sp>
      <p:pic>
        <p:nvPicPr>
          <p:cNvPr id="47" name="Picture 2" descr="https://egu2020.eu/cc_by_logo_pn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431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Wannes\UGent Foto\Foto Postdoc Leeds\Field DRC 2014\selection\SAM_5077.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368" y="5572125"/>
            <a:ext cx="9144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Wannes\UGent Foto\Foto Postdoc Leeds\Field DRC 2014\selection\SAM_510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descr="Related image">
            <a:hlinkClick r:id="rId8"/>
          </p:cNvPr>
          <p:cNvPicPr>
            <a:picLocks noChangeAspect="1" noChangeArrowheads="1"/>
          </p:cNvPicPr>
          <p:nvPr/>
        </p:nvPicPr>
        <p:blipFill>
          <a:blip r:embed="rId9">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2" name="Rectangle 1"/>
          <p:cNvSpPr/>
          <p:nvPr/>
        </p:nvSpPr>
        <p:spPr>
          <a:xfrm>
            <a:off x="368" y="2132856"/>
            <a:ext cx="9144000" cy="3384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latin typeface="Arial" panose="020B0604020202020204" pitchFamily="34" charset="0"/>
                <a:cs typeface="Arial" panose="020B0604020202020204" pitchFamily="34" charset="0"/>
              </a:rPr>
              <a:t>1 University of Leeds, School of Geography, Leeds, UK  (whubau@gmail.com; S.L.Lewis@leeds.ac.uk; o.phillips@leeds.ac.uk)</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2 Royal Museum for Central Africa, Service of Wood Biology, </a:t>
            </a:r>
            <a:r>
              <a:rPr lang="en-US" sz="1600" b="1" dirty="0" err="1">
                <a:latin typeface="Arial" panose="020B0604020202020204" pitchFamily="34" charset="0"/>
                <a:cs typeface="Arial" panose="020B0604020202020204" pitchFamily="34" charset="0"/>
              </a:rPr>
              <a:t>Tervuren</a:t>
            </a:r>
            <a:r>
              <a:rPr lang="en-US" sz="1600" b="1" dirty="0">
                <a:latin typeface="Arial" panose="020B0604020202020204" pitchFamily="34" charset="0"/>
                <a:cs typeface="Arial" panose="020B0604020202020204" pitchFamily="34" charset="0"/>
              </a:rPr>
              <a:t>, Belgium (wannes.hubau@africamuseum.be; hans.beeckman@africamuseum.be)</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3 Ghent University, Department of Environment, Laboratory of Wood Technology Ghent, Belgium (wannes.hubau@ugent.be)</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4 University College London, Department of Geography, London, UK (s.l.lewis@ucl.ac.uk)</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 </a:t>
            </a:r>
            <a:endParaRPr lang="nl-BE" sz="2000" dirty="0">
              <a:latin typeface="Arial" panose="020B0604020202020204" pitchFamily="34" charset="0"/>
              <a:cs typeface="Arial" panose="020B0604020202020204" pitchFamily="34" charset="0"/>
            </a:endParaRPr>
          </a:p>
        </p:txBody>
      </p:sp>
      <p:pic>
        <p:nvPicPr>
          <p:cNvPr id="13" name="Picture 12" descr="http://prized4d.africamuseum.be/sites/prized4d.africamuseum.be/files/Africamuseum-H-Black.png"/>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Flowchart: Document 11"/>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Affiliations</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4"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44624"/>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314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19" y="1862984"/>
            <a:ext cx="8892479" cy="4806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i="1" dirty="0" err="1" smtClean="0">
                <a:solidFill>
                  <a:schemeClr val="tx1"/>
                </a:solidFill>
                <a:latin typeface="Arial" panose="020B0604020202020204" pitchFamily="34" charset="0"/>
                <a:cs typeface="Arial" panose="020B0604020202020204" pitchFamily="34" charset="0"/>
              </a:rPr>
              <a:t>tropical</a:t>
            </a:r>
            <a:r>
              <a:rPr lang="nl-BE" sz="2800" b="1" i="1" dirty="0" smtClean="0">
                <a:solidFill>
                  <a:schemeClr val="tx1"/>
                </a:solidFill>
                <a:latin typeface="Arial" panose="020B0604020202020204" pitchFamily="34" charset="0"/>
                <a:cs typeface="Arial" panose="020B0604020202020204" pitchFamily="34" charset="0"/>
              </a:rPr>
              <a:t> </a:t>
            </a:r>
            <a:r>
              <a:rPr lang="nl-BE" sz="2800" b="1" i="1" dirty="0" err="1" smtClean="0">
                <a:solidFill>
                  <a:schemeClr val="tx1"/>
                </a:solidFill>
                <a:latin typeface="Arial" panose="020B0604020202020204" pitchFamily="34" charset="0"/>
                <a:cs typeface="Arial" panose="020B0604020202020204" pitchFamily="34" charset="0"/>
              </a:rPr>
              <a:t>forests</a:t>
            </a:r>
            <a:r>
              <a:rPr lang="nl-BE" sz="2800" b="1" i="1" dirty="0" smtClean="0">
                <a:solidFill>
                  <a:schemeClr val="tx1"/>
                </a:solidFill>
                <a:latin typeface="Arial" panose="020B0604020202020204" pitchFamily="34" charset="0"/>
                <a:cs typeface="Arial" panose="020B0604020202020204" pitchFamily="34" charset="0"/>
              </a:rPr>
              <a:t> are important reservoirs </a:t>
            </a:r>
            <a:r>
              <a:rPr lang="nl-BE" sz="2800" b="1" i="1" dirty="0" err="1" smtClean="0">
                <a:solidFill>
                  <a:schemeClr val="tx1"/>
                </a:solidFill>
                <a:latin typeface="Arial" panose="020B0604020202020204" pitchFamily="34" charset="0"/>
                <a:cs typeface="Arial" panose="020B0604020202020204" pitchFamily="34" charset="0"/>
              </a:rPr>
              <a:t>and</a:t>
            </a:r>
            <a:r>
              <a:rPr lang="nl-BE" sz="2800" b="1" i="1" dirty="0" smtClean="0">
                <a:solidFill>
                  <a:schemeClr val="tx1"/>
                </a:solidFill>
                <a:latin typeface="Arial" panose="020B0604020202020204" pitchFamily="34" charset="0"/>
                <a:cs typeface="Arial" panose="020B0604020202020204" pitchFamily="34" charset="0"/>
              </a:rPr>
              <a:t> </a:t>
            </a:r>
            <a:r>
              <a:rPr lang="nl-BE" sz="2800" b="1" i="1" dirty="0" err="1" smtClean="0">
                <a:solidFill>
                  <a:schemeClr val="tx1"/>
                </a:solidFill>
                <a:latin typeface="Arial" panose="020B0604020202020204" pitchFamily="34" charset="0"/>
                <a:cs typeface="Arial" panose="020B0604020202020204" pitchFamily="34" charset="0"/>
              </a:rPr>
              <a:t>sinks</a:t>
            </a:r>
            <a:r>
              <a:rPr lang="nl-BE" sz="2800" b="1" i="1" dirty="0" smtClean="0">
                <a:solidFill>
                  <a:schemeClr val="tx1"/>
                </a:solidFill>
                <a:latin typeface="Arial" panose="020B0604020202020204" pitchFamily="34" charset="0"/>
                <a:cs typeface="Arial" panose="020B0604020202020204" pitchFamily="34" charset="0"/>
              </a:rPr>
              <a:t>! </a:t>
            </a:r>
          </a:p>
          <a:p>
            <a:endParaRPr lang="nl-BE" sz="2400" b="1" i="1" u="sng" dirty="0">
              <a:solidFill>
                <a:schemeClr val="bg1"/>
              </a:solidFill>
              <a:latin typeface="Arial" panose="020B0604020202020204" pitchFamily="34" charset="0"/>
              <a:cs typeface="Arial" panose="020B0604020202020204" pitchFamily="34" charset="0"/>
            </a:endParaRPr>
          </a:p>
          <a:p>
            <a:r>
              <a:rPr lang="nl-BE" sz="2400" i="1" dirty="0" smtClean="0">
                <a:solidFill>
                  <a:schemeClr val="tx1"/>
                </a:solidFill>
                <a:latin typeface="Arial" panose="020B0604020202020204" pitchFamily="34" charset="0"/>
                <a:cs typeface="Arial" panose="020B0604020202020204" pitchFamily="34" charset="0"/>
              </a:rPr>
              <a:t>In 2000-2010:</a:t>
            </a:r>
          </a:p>
          <a:p>
            <a:endParaRPr lang="nl-BE" sz="2400" i="1" dirty="0">
              <a:solidFill>
                <a:schemeClr val="tx1"/>
              </a:solidFill>
              <a:latin typeface="Arial" panose="020B0604020202020204" pitchFamily="34" charset="0"/>
              <a:cs typeface="Arial" panose="020B0604020202020204" pitchFamily="34" charset="0"/>
            </a:endParaRPr>
          </a:p>
          <a:p>
            <a:r>
              <a:rPr lang="nl-BE" sz="2400" i="1" dirty="0" smtClean="0">
                <a:solidFill>
                  <a:schemeClr val="tx1"/>
                </a:solidFill>
                <a:latin typeface="Arial" panose="020B0604020202020204" pitchFamily="34" charset="0"/>
                <a:cs typeface="Arial" panose="020B0604020202020204" pitchFamily="34" charset="0"/>
              </a:rPr>
              <a:t>The Land Carbon Reservoir</a:t>
            </a:r>
            <a:r>
              <a:rPr lang="nl-BE" sz="2400" i="1" dirty="0">
                <a:solidFill>
                  <a:schemeClr val="tx1"/>
                </a:solidFill>
                <a:latin typeface="Arial" panose="020B0604020202020204" pitchFamily="34" charset="0"/>
                <a:cs typeface="Arial" panose="020B0604020202020204" pitchFamily="34" charset="0"/>
              </a:rPr>
              <a:t> :	~2300	Pg </a:t>
            </a:r>
            <a:r>
              <a:rPr lang="nl-BE" sz="2400" i="1" dirty="0" smtClean="0">
                <a:solidFill>
                  <a:schemeClr val="tx1"/>
                </a:solidFill>
                <a:latin typeface="Arial" panose="020B0604020202020204" pitchFamily="34" charset="0"/>
                <a:cs typeface="Arial" panose="020B0604020202020204" pitchFamily="34" charset="0"/>
              </a:rPr>
              <a:t>C</a:t>
            </a:r>
          </a:p>
          <a:p>
            <a:endParaRPr lang="nl-BE" sz="2400" i="1" dirty="0">
              <a:solidFill>
                <a:schemeClr val="tx1"/>
              </a:solidFill>
              <a:latin typeface="Arial" panose="020B0604020202020204" pitchFamily="34" charset="0"/>
              <a:cs typeface="Arial" panose="020B0604020202020204" pitchFamily="34" charset="0"/>
            </a:endParaRPr>
          </a:p>
          <a:p>
            <a:r>
              <a:rPr lang="nl-BE" sz="2400" i="1" dirty="0">
                <a:solidFill>
                  <a:schemeClr val="tx1"/>
                </a:solidFill>
                <a:latin typeface="Arial" panose="020B0604020202020204" pitchFamily="34" charset="0"/>
                <a:cs typeface="Arial" panose="020B0604020202020204" pitchFamily="34" charset="0"/>
              </a:rPr>
              <a:t>	</a:t>
            </a:r>
            <a:r>
              <a:rPr lang="nl-BE" sz="2400" i="1" dirty="0" smtClean="0">
                <a:solidFill>
                  <a:schemeClr val="tx1"/>
                </a:solidFill>
                <a:latin typeface="Arial" panose="020B0604020202020204" pitchFamily="34" charset="0"/>
                <a:cs typeface="Arial" panose="020B0604020202020204" pitchFamily="34" charset="0"/>
              </a:rPr>
              <a:t>	</a:t>
            </a:r>
            <a:r>
              <a:rPr lang="nl-BE" sz="2400" i="1" dirty="0" err="1" smtClean="0">
                <a:solidFill>
                  <a:schemeClr val="tx1"/>
                </a:solidFill>
                <a:latin typeface="Arial" panose="020B0604020202020204" pitchFamily="34" charset="0"/>
                <a:cs typeface="Arial" panose="020B0604020202020204" pitchFamily="34" charset="0"/>
              </a:rPr>
              <a:t>tropical</a:t>
            </a:r>
            <a:r>
              <a:rPr lang="nl-BE" sz="2400" i="1" dirty="0" smtClean="0">
                <a:solidFill>
                  <a:schemeClr val="tx1"/>
                </a:solidFill>
                <a:latin typeface="Arial" panose="020B0604020202020204" pitchFamily="34" charset="0"/>
                <a:cs typeface="Arial" panose="020B0604020202020204" pitchFamily="34" charset="0"/>
              </a:rPr>
              <a:t> </a:t>
            </a:r>
            <a:r>
              <a:rPr lang="nl-BE" sz="2400" i="1" dirty="0" err="1" smtClean="0">
                <a:solidFill>
                  <a:schemeClr val="tx1"/>
                </a:solidFill>
                <a:latin typeface="Arial" panose="020B0604020202020204" pitchFamily="34" charset="0"/>
                <a:cs typeface="Arial" panose="020B0604020202020204" pitchFamily="34" charset="0"/>
              </a:rPr>
              <a:t>forests</a:t>
            </a:r>
            <a:r>
              <a:rPr lang="nl-BE" sz="2400" i="1" dirty="0" smtClean="0">
                <a:solidFill>
                  <a:schemeClr val="tx1"/>
                </a:solidFill>
                <a:latin typeface="Arial" panose="020B0604020202020204" pitchFamily="34" charset="0"/>
                <a:cs typeface="Arial" panose="020B0604020202020204" pitchFamily="34" charset="0"/>
              </a:rPr>
              <a:t>	:</a:t>
            </a:r>
            <a:r>
              <a:rPr lang="nl-BE" sz="2400" i="1" dirty="0">
                <a:solidFill>
                  <a:schemeClr val="tx1"/>
                </a:solidFill>
                <a:latin typeface="Arial" panose="020B0604020202020204" pitchFamily="34" charset="0"/>
                <a:cs typeface="Arial" panose="020B0604020202020204" pitchFamily="34" charset="0"/>
              </a:rPr>
              <a:t>	</a:t>
            </a:r>
            <a:r>
              <a:rPr lang="nl-BE" sz="2400" i="1" dirty="0" smtClean="0">
                <a:solidFill>
                  <a:schemeClr val="tx1"/>
                </a:solidFill>
                <a:latin typeface="Arial" panose="020B0604020202020204" pitchFamily="34" charset="0"/>
                <a:cs typeface="Arial" panose="020B0604020202020204" pitchFamily="34" charset="0"/>
              </a:rPr>
              <a:t>    ~460</a:t>
            </a:r>
            <a:r>
              <a:rPr lang="nl-BE" sz="2400" i="1" dirty="0">
                <a:solidFill>
                  <a:schemeClr val="tx1"/>
                </a:solidFill>
                <a:latin typeface="Arial" panose="020B0604020202020204" pitchFamily="34" charset="0"/>
                <a:cs typeface="Arial" panose="020B0604020202020204" pitchFamily="34" charset="0"/>
              </a:rPr>
              <a:t> </a:t>
            </a:r>
            <a:r>
              <a:rPr lang="nl-BE" sz="2400" i="1" dirty="0" smtClean="0">
                <a:solidFill>
                  <a:schemeClr val="tx1"/>
                </a:solidFill>
                <a:latin typeface="Arial" panose="020B0604020202020204" pitchFamily="34" charset="0"/>
                <a:cs typeface="Arial" panose="020B0604020202020204" pitchFamily="34" charset="0"/>
              </a:rPr>
              <a:t>Pg C (20%)</a:t>
            </a:r>
          </a:p>
          <a:p>
            <a:endParaRPr lang="nl-BE" sz="2400" i="1" dirty="0">
              <a:solidFill>
                <a:schemeClr val="tx1"/>
              </a:solidFill>
              <a:latin typeface="Arial" panose="020B0604020202020204" pitchFamily="34" charset="0"/>
              <a:cs typeface="Arial" panose="020B0604020202020204" pitchFamily="34" charset="0"/>
            </a:endParaRPr>
          </a:p>
          <a:p>
            <a:r>
              <a:rPr lang="nl-BE" sz="2400" i="1" dirty="0">
                <a:solidFill>
                  <a:schemeClr val="tx1"/>
                </a:solidFill>
                <a:latin typeface="Arial" panose="020B0604020202020204" pitchFamily="34" charset="0"/>
                <a:cs typeface="Arial" panose="020B0604020202020204" pitchFamily="34" charset="0"/>
              </a:rPr>
              <a:t>	</a:t>
            </a:r>
          </a:p>
          <a:p>
            <a:r>
              <a:rPr lang="nl-BE" sz="2400" i="1" dirty="0">
                <a:solidFill>
                  <a:schemeClr val="tx1"/>
                </a:solidFill>
                <a:latin typeface="Arial" panose="020B0604020202020204" pitchFamily="34" charset="0"/>
                <a:cs typeface="Arial" panose="020B0604020202020204" pitchFamily="34" charset="0"/>
              </a:rPr>
              <a:t>The Land Carbon </a:t>
            </a:r>
            <a:r>
              <a:rPr lang="nl-BE" sz="2400" i="1" dirty="0" err="1" smtClean="0">
                <a:solidFill>
                  <a:schemeClr val="tx1"/>
                </a:solidFill>
                <a:latin typeface="Arial" panose="020B0604020202020204" pitchFamily="34" charset="0"/>
                <a:cs typeface="Arial" panose="020B0604020202020204" pitchFamily="34" charset="0"/>
              </a:rPr>
              <a:t>Sink</a:t>
            </a:r>
            <a:r>
              <a:rPr lang="nl-BE" sz="2400" i="1" dirty="0" smtClean="0">
                <a:solidFill>
                  <a:schemeClr val="tx1"/>
                </a:solidFill>
                <a:latin typeface="Arial" panose="020B0604020202020204" pitchFamily="34" charset="0"/>
                <a:cs typeface="Arial" panose="020B0604020202020204" pitchFamily="34" charset="0"/>
              </a:rPr>
              <a:t> </a:t>
            </a:r>
            <a:r>
              <a:rPr lang="nl-BE" sz="2400" i="1" dirty="0">
                <a:solidFill>
                  <a:schemeClr val="tx1"/>
                </a:solidFill>
                <a:latin typeface="Arial" panose="020B0604020202020204" pitchFamily="34" charset="0"/>
                <a:cs typeface="Arial" panose="020B0604020202020204" pitchFamily="34" charset="0"/>
              </a:rPr>
              <a:t>:	</a:t>
            </a:r>
            <a:r>
              <a:rPr lang="nl-BE" sz="2400" i="1" dirty="0" smtClean="0">
                <a:solidFill>
                  <a:schemeClr val="tx1"/>
                </a:solidFill>
                <a:latin typeface="Arial" panose="020B0604020202020204" pitchFamily="34" charset="0"/>
                <a:cs typeface="Arial" panose="020B0604020202020204" pitchFamily="34" charset="0"/>
              </a:rPr>
              <a:t>	~3</a:t>
            </a:r>
            <a:r>
              <a:rPr lang="nl-BE" sz="2400" i="1" dirty="0">
                <a:solidFill>
                  <a:schemeClr val="tx1"/>
                </a:solidFill>
                <a:latin typeface="Arial" panose="020B0604020202020204" pitchFamily="34" charset="0"/>
                <a:cs typeface="Arial" panose="020B0604020202020204" pitchFamily="34" charset="0"/>
              </a:rPr>
              <a:t>	Pg </a:t>
            </a:r>
            <a:r>
              <a:rPr lang="nl-BE" sz="2400" i="1" dirty="0" smtClean="0">
                <a:solidFill>
                  <a:schemeClr val="tx1"/>
                </a:solidFill>
                <a:latin typeface="Arial" panose="020B0604020202020204" pitchFamily="34" charset="0"/>
                <a:cs typeface="Arial" panose="020B0604020202020204" pitchFamily="34" charset="0"/>
              </a:rPr>
              <a:t>C yr-1</a:t>
            </a:r>
            <a:endParaRPr lang="nl-BE" sz="2400" i="1" dirty="0">
              <a:solidFill>
                <a:schemeClr val="tx1"/>
              </a:solidFill>
              <a:latin typeface="Arial" panose="020B0604020202020204" pitchFamily="34" charset="0"/>
              <a:cs typeface="Arial" panose="020B0604020202020204" pitchFamily="34" charset="0"/>
            </a:endParaRPr>
          </a:p>
          <a:p>
            <a:endParaRPr lang="nl-BE" sz="2400" i="1" dirty="0">
              <a:solidFill>
                <a:schemeClr val="tx1"/>
              </a:solidFill>
              <a:latin typeface="Arial" panose="020B0604020202020204" pitchFamily="34" charset="0"/>
              <a:cs typeface="Arial" panose="020B0604020202020204" pitchFamily="34" charset="0"/>
            </a:endParaRPr>
          </a:p>
          <a:p>
            <a:r>
              <a:rPr lang="nl-BE" sz="2400" i="1" dirty="0">
                <a:solidFill>
                  <a:schemeClr val="tx1"/>
                </a:solidFill>
                <a:latin typeface="Arial" panose="020B0604020202020204" pitchFamily="34" charset="0"/>
                <a:cs typeface="Arial" panose="020B0604020202020204" pitchFamily="34" charset="0"/>
              </a:rPr>
              <a:t>		</a:t>
            </a:r>
            <a:r>
              <a:rPr lang="nl-BE" sz="2400" i="1" dirty="0" err="1">
                <a:solidFill>
                  <a:schemeClr val="tx1"/>
                </a:solidFill>
                <a:latin typeface="Arial" panose="020B0604020202020204" pitchFamily="34" charset="0"/>
                <a:cs typeface="Arial" panose="020B0604020202020204" pitchFamily="34" charset="0"/>
              </a:rPr>
              <a:t>tropical</a:t>
            </a:r>
            <a:r>
              <a:rPr lang="nl-BE" sz="2400" i="1" dirty="0">
                <a:solidFill>
                  <a:schemeClr val="tx1"/>
                </a:solidFill>
                <a:latin typeface="Arial" panose="020B0604020202020204" pitchFamily="34" charset="0"/>
                <a:cs typeface="Arial" panose="020B0604020202020204" pitchFamily="34" charset="0"/>
              </a:rPr>
              <a:t> </a:t>
            </a:r>
            <a:r>
              <a:rPr lang="nl-BE" sz="2400" i="1" dirty="0" err="1">
                <a:solidFill>
                  <a:schemeClr val="tx1"/>
                </a:solidFill>
                <a:latin typeface="Arial" panose="020B0604020202020204" pitchFamily="34" charset="0"/>
                <a:cs typeface="Arial" panose="020B0604020202020204" pitchFamily="34" charset="0"/>
              </a:rPr>
              <a:t>forests</a:t>
            </a:r>
            <a:r>
              <a:rPr lang="nl-BE" sz="2400" i="1" dirty="0">
                <a:solidFill>
                  <a:schemeClr val="tx1"/>
                </a:solidFill>
                <a:latin typeface="Arial" panose="020B0604020202020204" pitchFamily="34" charset="0"/>
                <a:cs typeface="Arial" panose="020B0604020202020204" pitchFamily="34" charset="0"/>
              </a:rPr>
              <a:t>	:	    </a:t>
            </a:r>
            <a:r>
              <a:rPr lang="nl-BE" sz="2400" i="1" dirty="0" smtClean="0">
                <a:solidFill>
                  <a:schemeClr val="tx1"/>
                </a:solidFill>
                <a:latin typeface="Arial" panose="020B0604020202020204" pitchFamily="34" charset="0"/>
                <a:cs typeface="Arial" panose="020B0604020202020204" pitchFamily="34" charset="0"/>
              </a:rPr>
              <a:t>~1 </a:t>
            </a:r>
            <a:r>
              <a:rPr lang="nl-BE" sz="2400" i="1" dirty="0">
                <a:solidFill>
                  <a:schemeClr val="tx1"/>
                </a:solidFill>
                <a:latin typeface="Arial" panose="020B0604020202020204" pitchFamily="34" charset="0"/>
                <a:cs typeface="Arial" panose="020B0604020202020204" pitchFamily="34" charset="0"/>
              </a:rPr>
              <a:t>Pg C </a:t>
            </a:r>
            <a:r>
              <a:rPr lang="nl-BE" sz="2400" i="1" dirty="0" smtClean="0">
                <a:solidFill>
                  <a:schemeClr val="tx1"/>
                </a:solidFill>
                <a:latin typeface="Arial" panose="020B0604020202020204" pitchFamily="34" charset="0"/>
                <a:cs typeface="Arial" panose="020B0604020202020204" pitchFamily="34" charset="0"/>
              </a:rPr>
              <a:t>yr-1 (</a:t>
            </a:r>
            <a:r>
              <a:rPr lang="nl-BE" sz="2400" b="1" i="1" dirty="0" smtClean="0">
                <a:solidFill>
                  <a:schemeClr val="tx1"/>
                </a:solidFill>
                <a:latin typeface="Arial" panose="020B0604020202020204" pitchFamily="34" charset="0"/>
                <a:cs typeface="Arial" panose="020B0604020202020204" pitchFamily="34" charset="0"/>
              </a:rPr>
              <a:t>33%</a:t>
            </a:r>
            <a:r>
              <a:rPr lang="nl-BE" sz="2400" i="1" dirty="0" smtClean="0">
                <a:solidFill>
                  <a:schemeClr val="tx1"/>
                </a:solidFill>
                <a:latin typeface="Arial" panose="020B0604020202020204" pitchFamily="34" charset="0"/>
                <a:cs typeface="Arial" panose="020B0604020202020204" pitchFamily="34" charset="0"/>
              </a:rPr>
              <a:t>)</a:t>
            </a:r>
            <a:endParaRPr lang="nl-BE" sz="2000" dirty="0">
              <a:solidFill>
                <a:schemeClr val="tx1"/>
              </a:solidFill>
              <a:latin typeface="Arial" panose="020B0604020202020204" pitchFamily="34" charset="0"/>
              <a:cs typeface="Arial" panose="020B0604020202020204" pitchFamily="34" charset="0"/>
            </a:endParaRPr>
          </a:p>
        </p:txBody>
      </p:sp>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The </a:t>
            </a:r>
            <a:r>
              <a:rPr lang="nl-BE" sz="2400" b="1" dirty="0" err="1">
                <a:solidFill>
                  <a:schemeClr val="bg1"/>
                </a:solidFill>
                <a:latin typeface="Arial" panose="020B0604020202020204" pitchFamily="34" charset="0"/>
                <a:cs typeface="Arial" panose="020B0604020202020204" pitchFamily="34" charset="0"/>
              </a:rPr>
              <a:t>global</a:t>
            </a:r>
            <a:r>
              <a:rPr lang="nl-BE" sz="2400" b="1" dirty="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2" name="Bent-Up Arrow 1"/>
          <p:cNvSpPr/>
          <p:nvPr/>
        </p:nvSpPr>
        <p:spPr>
          <a:xfrm rot="5400000">
            <a:off x="1701075" y="4302492"/>
            <a:ext cx="286900" cy="270372"/>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21" name="Bent-Up Arrow 1"/>
          <p:cNvSpPr/>
          <p:nvPr/>
        </p:nvSpPr>
        <p:spPr>
          <a:xfrm rot="5400000">
            <a:off x="1736291" y="6102692"/>
            <a:ext cx="286900" cy="270372"/>
          </a:xfrm>
          <a:prstGeom prst="ben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a:off x="7668344" y="4097764"/>
            <a:ext cx="1070280" cy="966727"/>
          </a:xfrm>
          <a:prstGeom prst="ellipse">
            <a:avLst/>
          </a:prstGeom>
          <a:no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8"/>
          <p:cNvSpPr/>
          <p:nvPr/>
        </p:nvSpPr>
        <p:spPr>
          <a:xfrm>
            <a:off x="7884368" y="5805264"/>
            <a:ext cx="1070280" cy="966727"/>
          </a:xfrm>
          <a:prstGeom prst="ellipse">
            <a:avLst/>
          </a:prstGeom>
          <a:no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93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2" name="Picture 11" descr="http://prized4d.africamuseum.be/sites/prized4d.africamuseum.be/files/Africamuseum-H-Black.png"/>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3" name="Flowchart: Document 12"/>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6" name="Rectangle 5"/>
          <p:cNvSpPr/>
          <p:nvPr/>
        </p:nvSpPr>
        <p:spPr>
          <a:xfrm>
            <a:off x="677" y="836712"/>
            <a:ext cx="1979035" cy="60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QUESTIONS</a:t>
            </a:r>
            <a:endParaRPr lang="nl-BE" sz="2400" b="1" dirty="0">
              <a:solidFill>
                <a:schemeClr val="tx1"/>
              </a:solidFill>
              <a:latin typeface="Arial" panose="020B0604020202020204" pitchFamily="34" charset="0"/>
              <a:cs typeface="Arial" panose="020B0604020202020204" pitchFamily="34" charset="0"/>
            </a:endParaRPr>
          </a:p>
        </p:txBody>
      </p:sp>
      <p:sp>
        <p:nvSpPr>
          <p:cNvPr id="11" name="Rectangle 3"/>
          <p:cNvSpPr/>
          <p:nvPr/>
        </p:nvSpPr>
        <p:spPr>
          <a:xfrm>
            <a:off x="251520" y="1907606"/>
            <a:ext cx="8712968" cy="45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tx1"/>
                </a:solidFill>
                <a:latin typeface="Arial" panose="020B0604020202020204" pitchFamily="34" charset="0"/>
                <a:cs typeface="Arial" panose="020B0604020202020204" pitchFamily="34" charset="0"/>
              </a:rPr>
              <a:t> </a:t>
            </a:r>
          </a:p>
          <a:p>
            <a:pPr marL="457200" indent="-457200">
              <a:buAutoNum type="arabicPeriod"/>
            </a:pPr>
            <a:r>
              <a:rPr lang="nl-BE" sz="2400" b="1" dirty="0" err="1" smtClean="0">
                <a:solidFill>
                  <a:schemeClr val="tx1"/>
                </a:solidFill>
                <a:latin typeface="Arial" panose="020B0604020202020204" pitchFamily="34" charset="0"/>
                <a:cs typeface="Arial" panose="020B0604020202020204" pitchFamily="34" charset="0"/>
              </a:rPr>
              <a:t>What</a:t>
            </a:r>
            <a:r>
              <a:rPr lang="nl-BE" sz="2400" b="1" dirty="0" smtClean="0">
                <a:solidFill>
                  <a:schemeClr val="tx1"/>
                </a:solidFill>
                <a:latin typeface="Arial" panose="020B0604020202020204" pitchFamily="34" charset="0"/>
                <a:cs typeface="Arial" panose="020B0604020202020204" pitchFamily="34" charset="0"/>
              </a:rPr>
              <a:t> was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evolution</a:t>
            </a:r>
            <a:r>
              <a:rPr lang="nl-BE" sz="2400" b="1" dirty="0" smtClean="0">
                <a:solidFill>
                  <a:schemeClr val="tx1"/>
                </a:solidFill>
                <a:latin typeface="Arial" panose="020B0604020202020204" pitchFamily="34" charset="0"/>
                <a:cs typeface="Arial" panose="020B0604020202020204" pitchFamily="34" charset="0"/>
              </a:rPr>
              <a:t>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tropical</a:t>
            </a:r>
            <a:r>
              <a:rPr lang="nl-BE" sz="2400" b="1" dirty="0" smtClean="0">
                <a:solidFill>
                  <a:schemeClr val="tx1"/>
                </a:solidFill>
                <a:latin typeface="Arial" panose="020B0604020202020204" pitchFamily="34" charset="0"/>
                <a:cs typeface="Arial" panose="020B0604020202020204" pitchFamily="34" charset="0"/>
              </a:rPr>
              <a:t> carbon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 over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last decades? </a:t>
            </a:r>
          </a:p>
          <a:p>
            <a:r>
              <a:rPr lang="nl-BE" sz="2400" b="1" dirty="0">
                <a:solidFill>
                  <a:schemeClr val="tx1"/>
                </a:solidFill>
                <a:latin typeface="Arial" panose="020B0604020202020204" pitchFamily="34" charset="0"/>
                <a:cs typeface="Arial" panose="020B0604020202020204" pitchFamily="34" charset="0"/>
              </a:rPr>
              <a:t>	</a:t>
            </a:r>
          </a:p>
          <a:p>
            <a:r>
              <a:rPr lang="nl-BE" sz="2400" b="1" dirty="0" smtClean="0">
                <a:solidFill>
                  <a:schemeClr val="tx1"/>
                </a:solidFill>
                <a:latin typeface="Arial" panose="020B0604020202020204" pitchFamily="34" charset="0"/>
                <a:cs typeface="Arial" panose="020B0604020202020204" pitchFamily="34" charset="0"/>
              </a:rPr>
              <a:t>2.  </a:t>
            </a:r>
            <a:r>
              <a:rPr lang="nl-BE" sz="2400" b="1" dirty="0" err="1" smtClean="0">
                <a:solidFill>
                  <a:schemeClr val="tx1"/>
                </a:solidFill>
                <a:latin typeface="Arial" panose="020B0604020202020204" pitchFamily="34" charset="0"/>
                <a:cs typeface="Arial" panose="020B0604020202020204" pitchFamily="34" charset="0"/>
              </a:rPr>
              <a:t>What</a:t>
            </a:r>
            <a:r>
              <a:rPr lang="nl-BE" sz="2400" b="1" dirty="0" smtClean="0">
                <a:solidFill>
                  <a:schemeClr val="tx1"/>
                </a:solidFill>
                <a:latin typeface="Arial" panose="020B0604020202020204" pitchFamily="34" charset="0"/>
                <a:cs typeface="Arial" panose="020B0604020202020204" pitchFamily="34" charset="0"/>
              </a:rPr>
              <a:t> are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drivers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a:t>
            </a:r>
          </a:p>
          <a:p>
            <a:endParaRPr lang="nl-BE" sz="2400" b="1" dirty="0">
              <a:solidFill>
                <a:schemeClr val="tx1"/>
              </a:solidFill>
              <a:latin typeface="Arial" panose="020B0604020202020204" pitchFamily="34" charset="0"/>
              <a:cs typeface="Arial" panose="020B0604020202020204" pitchFamily="34" charset="0"/>
            </a:endParaRPr>
          </a:p>
          <a:p>
            <a:r>
              <a:rPr lang="nl-BE" sz="2400" b="1" dirty="0" smtClean="0">
                <a:solidFill>
                  <a:schemeClr val="tx1"/>
                </a:solidFill>
                <a:latin typeface="Arial" panose="020B0604020202020204" pitchFamily="34" charset="0"/>
                <a:cs typeface="Arial" panose="020B0604020202020204" pitchFamily="34" charset="0"/>
              </a:rPr>
              <a:t>3.  How does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future</a:t>
            </a:r>
            <a:r>
              <a:rPr lang="nl-BE" sz="2400" b="1" dirty="0" smtClean="0">
                <a:solidFill>
                  <a:schemeClr val="tx1"/>
                </a:solidFill>
                <a:latin typeface="Arial" panose="020B0604020202020204" pitchFamily="34" charset="0"/>
                <a:cs typeface="Arial" panose="020B0604020202020204" pitchFamily="34" charset="0"/>
              </a:rPr>
              <a:t>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 look like?</a:t>
            </a:r>
          </a:p>
          <a:p>
            <a:endParaRPr lang="nl-BE" sz="2400" b="1" dirty="0">
              <a:solidFill>
                <a:schemeClr val="tx1"/>
              </a:solidFill>
              <a:latin typeface="Arial" panose="020B0604020202020204" pitchFamily="34" charset="0"/>
              <a:cs typeface="Arial" panose="020B0604020202020204" pitchFamily="34" charset="0"/>
            </a:endParaRPr>
          </a:p>
          <a:p>
            <a:endParaRPr lang="nl-BE" sz="2400" b="1"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p:txBody>
      </p:sp>
      <p:pic>
        <p:nvPicPr>
          <p:cNvPr id="14"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7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91350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PERMANENT FOREST INVENTORY PLOTS</a:t>
            </a:r>
          </a:p>
        </p:txBody>
      </p:sp>
      <p:sp>
        <p:nvSpPr>
          <p:cNvPr id="16"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select plots </a:t>
            </a:r>
            <a:r>
              <a:rPr lang="nl-BE" sz="2400" dirty="0" err="1" smtClean="0">
                <a:solidFill>
                  <a:schemeClr val="tx1"/>
                </a:solidFill>
                <a:latin typeface="Arial" panose="020B0604020202020204" pitchFamily="34" charset="0"/>
                <a:cs typeface="Arial" panose="020B0604020202020204" pitchFamily="34" charset="0"/>
              </a:rPr>
              <a:t>from</a:t>
            </a:r>
            <a:r>
              <a:rPr lang="nl-BE" sz="2400" dirty="0" smtClean="0">
                <a:solidFill>
                  <a:schemeClr val="tx1"/>
                </a:solidFill>
                <a:latin typeface="Arial" panose="020B0604020202020204" pitchFamily="34" charset="0"/>
                <a:cs typeface="Arial" panose="020B0604020202020204" pitchFamily="34" charset="0"/>
              </a:rPr>
              <a:t> large databases</a:t>
            </a:r>
          </a:p>
        </p:txBody>
      </p:sp>
      <p:pic>
        <p:nvPicPr>
          <p:cNvPr id="3" name="Afbeelding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784" y="3468766"/>
            <a:ext cx="5400000" cy="2696538"/>
          </a:xfrm>
          <a:prstGeom prst="rect">
            <a:avLst/>
          </a:prstGeom>
        </p:spPr>
      </p:pic>
      <p:pic>
        <p:nvPicPr>
          <p:cNvPr id="2" name="Afbeelding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19872" y="4486406"/>
            <a:ext cx="5400000" cy="2231649"/>
          </a:xfrm>
          <a:prstGeom prst="rect">
            <a:avLst/>
          </a:prstGeom>
        </p:spPr>
      </p:pic>
      <p:pic>
        <p:nvPicPr>
          <p:cNvPr id="21"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47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91350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PERMANENT FOREST INVENTORY PLOTS</a:t>
            </a:r>
          </a:p>
        </p:txBody>
      </p:sp>
      <p:sp>
        <p:nvSpPr>
          <p:cNvPr id="16"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select plots </a:t>
            </a:r>
            <a:r>
              <a:rPr lang="nl-BE" sz="2400" dirty="0" err="1" smtClean="0">
                <a:solidFill>
                  <a:schemeClr val="tx1"/>
                </a:solidFill>
                <a:latin typeface="Arial" panose="020B0604020202020204" pitchFamily="34" charset="0"/>
                <a:cs typeface="Arial" panose="020B0604020202020204" pitchFamily="34" charset="0"/>
              </a:rPr>
              <a:t>from</a:t>
            </a:r>
            <a:r>
              <a:rPr lang="nl-BE" sz="2400" dirty="0" smtClean="0">
                <a:solidFill>
                  <a:schemeClr val="tx1"/>
                </a:solidFill>
                <a:latin typeface="Arial" panose="020B0604020202020204" pitchFamily="34" charset="0"/>
                <a:cs typeface="Arial" panose="020B0604020202020204" pitchFamily="34" charset="0"/>
              </a:rPr>
              <a:t> large databases</a:t>
            </a:r>
          </a:p>
        </p:txBody>
      </p:sp>
      <p:sp>
        <p:nvSpPr>
          <p:cNvPr id="24" name="Rectangle 18"/>
          <p:cNvSpPr/>
          <p:nvPr/>
        </p:nvSpPr>
        <p:spPr>
          <a:xfrm>
            <a:off x="290147" y="3140968"/>
            <a:ext cx="8602334" cy="3258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Intact forest (free </a:t>
            </a:r>
            <a:r>
              <a:rPr lang="en-US" sz="2400" dirty="0">
                <a:latin typeface="Times New Roman" panose="02020603050405020304" pitchFamily="18" charset="0"/>
                <a:ea typeface="Calibri" panose="020F0502020204030204" pitchFamily="34" charset="0"/>
              </a:rPr>
              <a:t>of fire and industrial </a:t>
            </a:r>
            <a:r>
              <a:rPr lang="en-US" sz="2400" dirty="0" smtClean="0">
                <a:latin typeface="Times New Roman" panose="02020603050405020304" pitchFamily="18" charset="0"/>
                <a:ea typeface="Calibri" panose="020F0502020204030204" pitchFamily="34" charset="0"/>
              </a:rPr>
              <a:t>logging)</a:t>
            </a: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All </a:t>
            </a:r>
            <a:r>
              <a:rPr lang="en-US" sz="2400" dirty="0">
                <a:latin typeface="Times New Roman" panose="02020603050405020304" pitchFamily="18" charset="0"/>
                <a:ea typeface="Calibri" panose="020F0502020204030204" pitchFamily="34" charset="0"/>
              </a:rPr>
              <a:t>trees with diameter at reference height ≥</a:t>
            </a:r>
            <a:r>
              <a:rPr lang="en-US" sz="2400" dirty="0" smtClean="0">
                <a:latin typeface="Times New Roman" panose="02020603050405020304" pitchFamily="18" charset="0"/>
                <a:ea typeface="Calibri" panose="020F0502020204030204" pitchFamily="34" charset="0"/>
              </a:rPr>
              <a:t>10 cm </a:t>
            </a: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All trees measured </a:t>
            </a:r>
            <a:r>
              <a:rPr lang="en-US" sz="2400" dirty="0">
                <a:latin typeface="Times New Roman" panose="02020603050405020304" pitchFamily="18" charset="0"/>
                <a:ea typeface="Calibri" panose="020F0502020204030204" pitchFamily="34" charset="0"/>
              </a:rPr>
              <a:t>at least </a:t>
            </a:r>
            <a:r>
              <a:rPr lang="en-US" sz="2400" dirty="0" smtClean="0">
                <a:latin typeface="Times New Roman" panose="02020603050405020304" pitchFamily="18" charset="0"/>
                <a:ea typeface="Calibri" panose="020F0502020204030204" pitchFamily="34" charset="0"/>
              </a:rPr>
              <a:t>twice</a:t>
            </a:r>
            <a:endParaRPr lang="en-US" sz="24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Plot surface ≥</a:t>
            </a:r>
            <a:r>
              <a:rPr lang="en-US" sz="2400" dirty="0">
                <a:latin typeface="Times New Roman" panose="02020603050405020304" pitchFamily="18" charset="0"/>
                <a:ea typeface="Calibri" panose="020F0502020204030204" pitchFamily="34" charset="0"/>
              </a:rPr>
              <a:t>0.2 ha </a:t>
            </a:r>
            <a:r>
              <a:rPr lang="en-US" sz="2400" dirty="0" smtClean="0">
                <a:latin typeface="Times New Roman" panose="02020603050405020304" pitchFamily="18" charset="0"/>
                <a:ea typeface="Calibri" panose="020F0502020204030204" pitchFamily="34" charset="0"/>
              </a:rPr>
              <a:t>area (median = 1 ha)</a:t>
            </a:r>
            <a:endParaRPr lang="en-US" sz="24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&lt;1500 </a:t>
            </a:r>
            <a:r>
              <a:rPr lang="en-US" sz="2400" dirty="0" err="1">
                <a:latin typeface="Times New Roman" panose="02020603050405020304" pitchFamily="18" charset="0"/>
                <a:ea typeface="Calibri" panose="020F0502020204030204" pitchFamily="34" charset="0"/>
              </a:rPr>
              <a:t>m.a.s.l</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altitude</a:t>
            </a: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MAT </a:t>
            </a:r>
            <a:r>
              <a:rPr lang="en-US" sz="2400" dirty="0">
                <a:latin typeface="Times New Roman" panose="02020603050405020304" pitchFamily="18" charset="0"/>
                <a:ea typeface="Calibri" panose="020F0502020204030204" pitchFamily="34" charset="0"/>
              </a:rPr>
              <a:t>≥</a:t>
            </a:r>
            <a:r>
              <a:rPr lang="en-US" sz="2400" dirty="0" smtClean="0">
                <a:latin typeface="Times New Roman" panose="02020603050405020304" pitchFamily="18" charset="0"/>
                <a:ea typeface="Calibri" panose="020F0502020204030204" pitchFamily="34" charset="0"/>
              </a:rPr>
              <a:t>20.0°C</a:t>
            </a:r>
            <a:r>
              <a:rPr lang="en-US" sz="2400" baseline="30000" dirty="0" smtClean="0">
                <a:latin typeface="Times New Roman" panose="02020603050405020304" pitchFamily="18" charset="0"/>
                <a:ea typeface="Calibri" panose="020F0502020204030204" pitchFamily="34" charset="0"/>
              </a:rPr>
              <a:t>51</a:t>
            </a:r>
            <a:endParaRPr lang="en-US" sz="24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annual </a:t>
            </a:r>
            <a:r>
              <a:rPr lang="en-US" sz="2400" dirty="0">
                <a:latin typeface="Times New Roman" panose="02020603050405020304" pitchFamily="18" charset="0"/>
                <a:ea typeface="Calibri" panose="020F0502020204030204" pitchFamily="34" charset="0"/>
              </a:rPr>
              <a:t>precipitation ≥1000 </a:t>
            </a:r>
            <a:r>
              <a:rPr lang="en-US" sz="2400" dirty="0" smtClean="0">
                <a:latin typeface="Times New Roman" panose="02020603050405020304" pitchFamily="18" charset="0"/>
                <a:ea typeface="Calibri" panose="020F0502020204030204" pitchFamily="34" charset="0"/>
              </a:rPr>
              <a:t>mm</a:t>
            </a:r>
            <a:r>
              <a:rPr lang="en-US" sz="2400" baseline="30000" dirty="0" smtClean="0">
                <a:latin typeface="Times New Roman" panose="02020603050405020304" pitchFamily="18" charset="0"/>
                <a:ea typeface="Calibri" panose="020F0502020204030204" pitchFamily="34" charset="0"/>
              </a:rPr>
              <a:t>51</a:t>
            </a:r>
            <a:endParaRPr lang="en-US" sz="24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400" dirty="0" smtClean="0">
                <a:latin typeface="Times New Roman" panose="02020603050405020304" pitchFamily="18" charset="0"/>
                <a:ea typeface="Calibri" panose="020F0502020204030204" pitchFamily="34" charset="0"/>
              </a:rPr>
              <a:t>located </a:t>
            </a:r>
            <a:r>
              <a:rPr lang="en-US" sz="2400" dirty="0">
                <a:latin typeface="Times New Roman" panose="02020603050405020304" pitchFamily="18" charset="0"/>
                <a:ea typeface="Calibri" panose="020F0502020204030204" pitchFamily="34" charset="0"/>
              </a:rPr>
              <a:t>≥50 m from anthropogenic forest </a:t>
            </a:r>
            <a:r>
              <a:rPr lang="en-US" sz="2400" dirty="0" smtClean="0">
                <a:latin typeface="Times New Roman" panose="02020603050405020304" pitchFamily="18" charset="0"/>
                <a:ea typeface="Calibri" panose="020F0502020204030204" pitchFamily="34" charset="0"/>
              </a:rPr>
              <a:t>edges</a:t>
            </a:r>
            <a:endParaRPr lang="nl-BE" sz="2400" dirty="0" smtClean="0">
              <a:solidFill>
                <a:schemeClr val="tx1"/>
              </a:solidFill>
              <a:latin typeface="Arial" panose="020B0604020202020204" pitchFamily="34" charset="0"/>
              <a:cs typeface="Arial" panose="020B0604020202020204" pitchFamily="34" charset="0"/>
            </a:endParaRPr>
          </a:p>
        </p:txBody>
      </p:sp>
      <p:pic>
        <p:nvPicPr>
          <p:cNvPr id="21"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33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91350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PERMANENT FOREST INVENTORY PLOTS</a:t>
            </a:r>
          </a:p>
        </p:txBody>
      </p:sp>
      <p:sp>
        <p:nvSpPr>
          <p:cNvPr id="16"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demarcate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each</a:t>
            </a:r>
            <a:r>
              <a:rPr lang="nl-BE" sz="2400" dirty="0" smtClean="0">
                <a:solidFill>
                  <a:schemeClr val="tx1"/>
                </a:solidFill>
                <a:latin typeface="Arial" panose="020B0604020202020204" pitchFamily="34" charset="0"/>
                <a:cs typeface="Arial" panose="020B0604020202020204" pitchFamily="34" charset="0"/>
              </a:rPr>
              <a:t> plot </a:t>
            </a:r>
            <a:r>
              <a:rPr lang="nl-BE" sz="2400" dirty="0" err="1" smtClean="0">
                <a:solidFill>
                  <a:schemeClr val="tx1"/>
                </a:solidFill>
                <a:latin typeface="Arial" panose="020B0604020202020204" pitchFamily="34" charset="0"/>
                <a:cs typeface="Arial" panose="020B0604020202020204" pitchFamily="34" charset="0"/>
              </a:rPr>
              <a:t>and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divide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it</a:t>
            </a:r>
            <a:r>
              <a:rPr lang="nl-BE" sz="2400" dirty="0" smtClean="0">
                <a:solidFill>
                  <a:schemeClr val="tx1"/>
                </a:solidFill>
                <a:latin typeface="Arial" panose="020B0604020202020204" pitchFamily="34" charset="0"/>
                <a:cs typeface="Arial" panose="020B0604020202020204" pitchFamily="34" charset="0"/>
              </a:rPr>
              <a:t> in subplots</a:t>
            </a:r>
          </a:p>
        </p:txBody>
      </p:sp>
      <p:pic>
        <p:nvPicPr>
          <p:cNvPr id="1026" name="Picture 2" descr="C:\Wannes\UGent Data\4 POSTDOC KMMA\Publication\in prep\Hubau et al 2020 Science Connection\images\Figuur 3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6136" y="3212976"/>
            <a:ext cx="2228012" cy="345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Wannes\UGent Data\4 POSTDOC KMMA\Publication\in prep\Hubau et al 2020 Science Connection\images\Figuur 3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47258" y="3212976"/>
            <a:ext cx="2304254" cy="3456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Wannes\UGent Foto\Foto Postdoc Leeds\Field DRC 2014\Simon\DSC0226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122506" y="3761865"/>
            <a:ext cx="3456000" cy="2304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22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91350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PERMANENT FOREST INVENTORY PLOTS</a:t>
            </a:r>
          </a:p>
        </p:txBody>
      </p:sp>
      <p:sp>
        <p:nvSpPr>
          <p:cNvPr id="16"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exclude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damaged</a:t>
            </a:r>
            <a:r>
              <a:rPr lang="nl-BE" sz="2400" dirty="0" smtClean="0">
                <a:solidFill>
                  <a:schemeClr val="tx1"/>
                </a:solidFill>
                <a:latin typeface="Arial" panose="020B0604020202020204" pitchFamily="34" charset="0"/>
                <a:cs typeface="Arial" panose="020B0604020202020204" pitchFamily="34" charset="0"/>
              </a:rPr>
              <a:t> subplots </a:t>
            </a:r>
            <a:r>
              <a:rPr lang="nl-BE" sz="2400" dirty="0" err="1" smtClean="0">
                <a:solidFill>
                  <a:schemeClr val="tx1"/>
                </a:solidFill>
                <a:latin typeface="Arial" panose="020B0604020202020204" pitchFamily="34" charset="0"/>
                <a:cs typeface="Arial" panose="020B0604020202020204" pitchFamily="34" charset="0"/>
              </a:rPr>
              <a:t>from</a:t>
            </a:r>
            <a:r>
              <a:rPr lang="nl-BE" sz="2400" dirty="0" smtClean="0">
                <a:solidFill>
                  <a:schemeClr val="tx1"/>
                </a:solidFill>
                <a:latin typeface="Arial" panose="020B0604020202020204" pitchFamily="34" charset="0"/>
                <a:cs typeface="Arial" panose="020B0604020202020204" pitchFamily="34" charset="0"/>
              </a:rPr>
              <a:t> analysis</a:t>
            </a:r>
          </a:p>
        </p:txBody>
      </p:sp>
      <p:pic>
        <p:nvPicPr>
          <p:cNvPr id="21" name="Picture 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4089969" y="3404207"/>
            <a:ext cx="3124302"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151528" y="3404207"/>
            <a:ext cx="2949235"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53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91350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PERMANENT FOREST INVENTORY PLOTS</a:t>
            </a:r>
          </a:p>
        </p:txBody>
      </p:sp>
      <p:sp>
        <p:nvSpPr>
          <p:cNvPr id="16"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tag </a:t>
            </a:r>
            <a:r>
              <a:rPr lang="nl-BE" sz="2400" dirty="0" err="1" smtClean="0">
                <a:solidFill>
                  <a:schemeClr val="tx1"/>
                </a:solidFill>
                <a:latin typeface="Arial" panose="020B0604020202020204" pitchFamily="34" charset="0"/>
                <a:cs typeface="Arial" panose="020B0604020202020204" pitchFamily="34" charset="0"/>
              </a:rPr>
              <a:t>and</a:t>
            </a:r>
            <a:r>
              <a:rPr lang="nl-BE" sz="2400" dirty="0" smtClean="0">
                <a:solidFill>
                  <a:schemeClr val="tx1"/>
                </a:solidFill>
                <a:latin typeface="Arial" panose="020B0604020202020204" pitchFamily="34" charset="0"/>
                <a:cs typeface="Arial" panose="020B0604020202020204" pitchFamily="34" charset="0"/>
              </a:rPr>
              <a:t> map </a:t>
            </a:r>
            <a:r>
              <a:rPr lang="nl-BE" sz="2400" dirty="0" err="1" smtClean="0">
                <a:solidFill>
                  <a:schemeClr val="tx1"/>
                </a:solidFill>
                <a:latin typeface="Arial" panose="020B0604020202020204" pitchFamily="34" charset="0"/>
                <a:cs typeface="Arial" panose="020B0604020202020204" pitchFamily="34" charset="0"/>
              </a:rPr>
              <a:t>the</a:t>
            </a:r>
            <a:r>
              <a:rPr lang="nl-BE" sz="2400" dirty="0" smtClean="0">
                <a:solidFill>
                  <a:schemeClr val="tx1"/>
                </a:solidFill>
                <a:latin typeface="Arial" panose="020B0604020202020204" pitchFamily="34" charset="0"/>
                <a:cs typeface="Arial" panose="020B0604020202020204" pitchFamily="34" charset="0"/>
              </a:rPr>
              <a:t> trees</a:t>
            </a:r>
          </a:p>
        </p:txBody>
      </p:sp>
      <p:pic>
        <p:nvPicPr>
          <p:cNvPr id="23" name="Picture 2" descr="D:\Wannes\UGent Foto\Foto Postdoc Leeds\Field DRC 2014\selection\DSC0218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8180" y="3248487"/>
            <a:ext cx="2376264" cy="3564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2841528" y="3248487"/>
            <a:ext cx="4282632" cy="356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5868144" y="2755975"/>
            <a:ext cx="3210716" cy="227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84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measure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trees in INTACT RAINFORESTS</a:t>
            </a:r>
          </a:p>
        </p:txBody>
      </p:sp>
      <p:pic>
        <p:nvPicPr>
          <p:cNvPr id="16" name="Picture 3" descr="D:\Wannes\UGent Foto\Foto Postdoc Leeds\forest inventory images\SAM_505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71770" y="3501008"/>
            <a:ext cx="243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Wannes\UGent Foto\Foto Postdoc Leeds\forest inventory images\DSC_2415.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1"/>
          <a:stretch/>
        </p:blipFill>
        <p:spPr bwMode="auto">
          <a:xfrm>
            <a:off x="107504" y="3501008"/>
            <a:ext cx="3859813" cy="3240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measure</a:t>
            </a:r>
            <a:r>
              <a:rPr lang="nl-BE" sz="2400" dirty="0" smtClean="0">
                <a:solidFill>
                  <a:schemeClr val="tx1"/>
                </a:solidFill>
                <a:latin typeface="Arial" panose="020B0604020202020204" pitchFamily="34" charset="0"/>
                <a:cs typeface="Arial" panose="020B0604020202020204" pitchFamily="34" charset="0"/>
              </a:rPr>
              <a:t> diameter </a:t>
            </a:r>
            <a:r>
              <a:rPr lang="nl-BE" sz="2400" dirty="0" err="1" smtClean="0">
                <a:solidFill>
                  <a:schemeClr val="tx1"/>
                </a:solidFill>
                <a:latin typeface="Arial" panose="020B0604020202020204" pitchFamily="34" charset="0"/>
                <a:cs typeface="Arial" panose="020B0604020202020204" pitchFamily="34" charset="0"/>
              </a:rPr>
              <a:t>and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height</a:t>
            </a:r>
            <a:endParaRPr lang="nl-BE" sz="2400" dirty="0" smtClean="0">
              <a:solidFill>
                <a:schemeClr val="tx1"/>
              </a:solidFill>
              <a:latin typeface="Arial" panose="020B0604020202020204" pitchFamily="34" charset="0"/>
              <a:cs typeface="Arial" panose="020B0604020202020204" pitchFamily="34" charset="0"/>
            </a:endParaRPr>
          </a:p>
        </p:txBody>
      </p:sp>
      <p:pic>
        <p:nvPicPr>
          <p:cNvPr id="4098" name="Picture 2" descr="D:\Wannes\UGent Foto\Foto Postdoc Leeds\Field Ghana\114NIKON\DSCN274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06222" y="3501008"/>
            <a:ext cx="2430274"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52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repeat</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the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measurements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to</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create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TIME SERIES</a:t>
            </a:r>
          </a:p>
        </p:txBody>
      </p:sp>
      <p:sp>
        <p:nvSpPr>
          <p:cNvPr id="11" name="Rectangle 18"/>
          <p:cNvSpPr/>
          <p:nvPr/>
        </p:nvSpPr>
        <p:spPr>
          <a:xfrm>
            <a:off x="163785" y="2636912"/>
            <a:ext cx="8971971"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dirty="0" smtClean="0">
                <a:solidFill>
                  <a:schemeClr val="tx1"/>
                </a:solidFill>
                <a:latin typeface="Arial" panose="020B0604020202020204" pitchFamily="34" charset="0"/>
                <a:cs typeface="Arial" panose="020B0604020202020204" pitchFamily="34" charset="0"/>
              </a:rPr>
              <a:t>We </a:t>
            </a:r>
            <a:r>
              <a:rPr lang="nl-BE" sz="2400" dirty="0" err="1" smtClean="0">
                <a:solidFill>
                  <a:schemeClr val="tx1"/>
                </a:solidFill>
                <a:latin typeface="Arial" panose="020B0604020202020204" pitchFamily="34" charset="0"/>
                <a:cs typeface="Arial" panose="020B0604020202020204" pitchFamily="34" charset="0"/>
              </a:rPr>
              <a:t>carefully</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indicate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the</a:t>
            </a:r>
            <a:r>
              <a:rPr lang="nl-BE" sz="2400" dirty="0" smtClean="0">
                <a:solidFill>
                  <a:schemeClr val="tx1"/>
                </a:solidFill>
                <a:latin typeface="Arial" panose="020B0604020202020204" pitchFamily="34" charset="0"/>
                <a:cs typeface="Arial" panose="020B0604020202020204" pitchFamily="34" charset="0"/>
              </a:rPr>
              <a:t> Point of </a:t>
            </a:r>
            <a:r>
              <a:rPr lang="nl-BE" sz="2400" dirty="0" err="1" smtClean="0">
                <a:solidFill>
                  <a:schemeClr val="tx1"/>
                </a:solidFill>
                <a:latin typeface="Arial" panose="020B0604020202020204" pitchFamily="34" charset="0"/>
                <a:cs typeface="Arial" panose="020B0604020202020204" pitchFamily="34" charset="0"/>
              </a:rPr>
              <a:t>Measurement</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paint</a:t>
            </a:r>
            <a:r>
              <a:rPr lang="nl-BE" sz="2400" dirty="0" smtClean="0">
                <a:solidFill>
                  <a:schemeClr val="tx1"/>
                </a:solidFill>
                <a:latin typeface="Arial" panose="020B0604020202020204" pitchFamily="34" charset="0"/>
                <a:cs typeface="Arial" panose="020B0604020202020204" pitchFamily="34" charset="0"/>
              </a:rPr>
              <a:t>!)</a:t>
            </a:r>
          </a:p>
        </p:txBody>
      </p:sp>
      <p:pic>
        <p:nvPicPr>
          <p:cNvPr id="21" name="Picture 2" descr="D:\Wannes\UGent Foto\Foto Postdoc Leeds\forest inventory images\DSCN0108.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485013" y="3501008"/>
            <a:ext cx="3561995"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Wannes\UGent Foto\Foto Postdoc Leeds\Field DRC 2014\selection\DSC0218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03845" y="3501008"/>
            <a:ext cx="2160243"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12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The plots are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often</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located</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remote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areas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6146" name="Picture 2" descr="C:\Wannes\UGent Data\4 POSTDOC KMMA\Publication\in prep\Hubau et al 2020 Science Connection\images\Figuur 6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520" y="3501008"/>
            <a:ext cx="431952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Wannes\UGent Data\4 POSTDOC KMMA\Publication\in prep\Hubau et al 2020 Science Connection\images\Figuur 6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16976" y="3501008"/>
            <a:ext cx="431952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7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Wannes\UGent Foto\Foto Postdoc Leeds\Field DRC 2014\selection\SAM_5077.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368" y="5572125"/>
            <a:ext cx="9144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Wannes\UGent Foto\Foto Postdoc Leeds\Field DRC 2014\selection\SAM_510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descr="Related image">
            <a:hlinkClick r:id="rId8"/>
          </p:cNvPr>
          <p:cNvPicPr>
            <a:picLocks noChangeAspect="1" noChangeArrowheads="1"/>
          </p:cNvPicPr>
          <p:nvPr/>
        </p:nvPicPr>
        <p:blipFill>
          <a:blip r:embed="rId9">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2" name="Rectangle 1"/>
          <p:cNvSpPr/>
          <p:nvPr/>
        </p:nvSpPr>
        <p:spPr>
          <a:xfrm>
            <a:off x="368" y="1862984"/>
            <a:ext cx="9144000" cy="3654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err="1">
                <a:latin typeface="Arial" panose="020B0604020202020204" pitchFamily="34" charset="0"/>
                <a:cs typeface="Arial" panose="020B0604020202020204" pitchFamily="34" charset="0"/>
              </a:rPr>
              <a:t>AfriTRON</a:t>
            </a:r>
            <a:r>
              <a:rPr lang="en-US" sz="1050" b="1" dirty="0">
                <a:latin typeface="Arial" panose="020B0604020202020204" pitchFamily="34" charset="0"/>
                <a:cs typeface="Arial" panose="020B0604020202020204" pitchFamily="34" charset="0"/>
              </a:rPr>
              <a:t> consortium:</a:t>
            </a:r>
          </a:p>
          <a:p>
            <a:r>
              <a:rPr lang="en-US" sz="1050" dirty="0">
                <a:latin typeface="Arial" panose="020B0604020202020204" pitchFamily="34" charset="0"/>
                <a:cs typeface="Arial" panose="020B0604020202020204" pitchFamily="34" charset="0"/>
              </a:rPr>
              <a:t>W. </a:t>
            </a:r>
            <a:r>
              <a:rPr lang="en-US" sz="1050" dirty="0" err="1">
                <a:latin typeface="Arial" panose="020B0604020202020204" pitchFamily="34" charset="0"/>
                <a:cs typeface="Arial" panose="020B0604020202020204" pitchFamily="34" charset="0"/>
              </a:rPr>
              <a:t>Hubau</a:t>
            </a:r>
            <a:r>
              <a:rPr lang="en-US" sz="1050" dirty="0">
                <a:latin typeface="Arial" panose="020B0604020202020204" pitchFamily="34" charset="0"/>
                <a:cs typeface="Arial" panose="020B0604020202020204" pitchFamily="34" charset="0"/>
              </a:rPr>
              <a:t>, S.L. Lewis, O.L. Phillips, K. </a:t>
            </a:r>
            <a:r>
              <a:rPr lang="en-US" sz="1050" dirty="0" err="1">
                <a:latin typeface="Arial" panose="020B0604020202020204" pitchFamily="34" charset="0"/>
                <a:cs typeface="Arial" panose="020B0604020202020204" pitchFamily="34" charset="0"/>
              </a:rPr>
              <a:t>Affum-Baffoe</a:t>
            </a:r>
            <a:r>
              <a:rPr lang="en-US" sz="1050" dirty="0">
                <a:latin typeface="Arial" panose="020B0604020202020204" pitchFamily="34" charset="0"/>
                <a:cs typeface="Arial" panose="020B0604020202020204" pitchFamily="34" charset="0"/>
              </a:rPr>
              <a:t>, H. </a:t>
            </a:r>
            <a:r>
              <a:rPr lang="en-US" sz="1050" dirty="0" err="1">
                <a:latin typeface="Arial" panose="020B0604020202020204" pitchFamily="34" charset="0"/>
                <a:cs typeface="Arial" panose="020B0604020202020204" pitchFamily="34" charset="0"/>
              </a:rPr>
              <a:t>Beeckman</a:t>
            </a:r>
            <a:r>
              <a:rPr lang="en-US" sz="1050" dirty="0">
                <a:latin typeface="Arial" panose="020B0604020202020204" pitchFamily="34" charset="0"/>
                <a:cs typeface="Arial" panose="020B0604020202020204" pitchFamily="34" charset="0"/>
              </a:rPr>
              <a:t>, A. </a:t>
            </a:r>
            <a:r>
              <a:rPr lang="en-US" sz="1050" dirty="0" err="1">
                <a:latin typeface="Arial" panose="020B0604020202020204" pitchFamily="34" charset="0"/>
                <a:cs typeface="Arial" panose="020B0604020202020204" pitchFamily="34" charset="0"/>
              </a:rPr>
              <a:t>Cuní</a:t>
            </a:r>
            <a:r>
              <a:rPr lang="en-US" sz="1050" dirty="0">
                <a:latin typeface="Arial" panose="020B0604020202020204" pitchFamily="34" charset="0"/>
                <a:cs typeface="Arial" panose="020B0604020202020204" pitchFamily="34" charset="0"/>
              </a:rPr>
              <a:t>-Sanchez, A.K. Daniels, C.E.N. </a:t>
            </a:r>
            <a:r>
              <a:rPr lang="en-US" sz="1050" dirty="0" err="1">
                <a:latin typeface="Arial" panose="020B0604020202020204" pitchFamily="34" charset="0"/>
                <a:cs typeface="Arial" panose="020B0604020202020204" pitchFamily="34" charset="0"/>
              </a:rPr>
              <a:t>Ewango</a:t>
            </a:r>
            <a:r>
              <a:rPr lang="en-US" sz="1050" dirty="0">
                <a:latin typeface="Arial" panose="020B0604020202020204" pitchFamily="34" charset="0"/>
                <a:cs typeface="Arial" panose="020B0604020202020204" pitchFamily="34" charset="0"/>
              </a:rPr>
              <a:t>, S. </a:t>
            </a:r>
            <a:r>
              <a:rPr lang="en-US" sz="1050" dirty="0" err="1">
                <a:latin typeface="Arial" panose="020B0604020202020204" pitchFamily="34" charset="0"/>
                <a:cs typeface="Arial" panose="020B0604020202020204" pitchFamily="34" charset="0"/>
              </a:rPr>
              <a:t>Fauset</a:t>
            </a:r>
            <a:r>
              <a:rPr lang="en-US" sz="1050" dirty="0">
                <a:latin typeface="Arial" panose="020B0604020202020204" pitchFamily="34" charset="0"/>
                <a:cs typeface="Arial" panose="020B0604020202020204" pitchFamily="34" charset="0"/>
              </a:rPr>
              <a:t>, J.M. </a:t>
            </a:r>
            <a:r>
              <a:rPr lang="en-US" sz="1050" dirty="0" err="1">
                <a:latin typeface="Arial" panose="020B0604020202020204" pitchFamily="34" charset="0"/>
                <a:cs typeface="Arial" panose="020B0604020202020204" pitchFamily="34" charset="0"/>
              </a:rPr>
              <a:t>Mukinzi</a:t>
            </a:r>
            <a:r>
              <a:rPr lang="en-US" sz="1050" dirty="0">
                <a:latin typeface="Arial" panose="020B0604020202020204" pitchFamily="34" charset="0"/>
                <a:cs typeface="Arial" panose="020B0604020202020204" pitchFamily="34" charset="0"/>
              </a:rPr>
              <a:t> , D. </a:t>
            </a:r>
            <a:r>
              <a:rPr lang="en-US" sz="1050" dirty="0" err="1">
                <a:latin typeface="Arial" panose="020B0604020202020204" pitchFamily="34" charset="0"/>
                <a:cs typeface="Arial" panose="020B0604020202020204" pitchFamily="34" charset="0"/>
              </a:rPr>
              <a:t>Sheil</a:t>
            </a:r>
            <a:r>
              <a:rPr lang="en-US" sz="1050" dirty="0">
                <a:latin typeface="Arial" panose="020B0604020202020204" pitchFamily="34" charset="0"/>
                <a:cs typeface="Arial" panose="020B0604020202020204" pitchFamily="34" charset="0"/>
              </a:rPr>
              <a:t>, B. </a:t>
            </a:r>
            <a:r>
              <a:rPr lang="en-US" sz="1050" dirty="0" err="1">
                <a:latin typeface="Arial" panose="020B0604020202020204" pitchFamily="34" charset="0"/>
                <a:cs typeface="Arial" panose="020B0604020202020204" pitchFamily="34" charset="0"/>
              </a:rPr>
              <a:t>Sonké</a:t>
            </a:r>
            <a:r>
              <a:rPr lang="en-US" sz="1050" dirty="0">
                <a:latin typeface="Arial" panose="020B0604020202020204" pitchFamily="34" charset="0"/>
                <a:cs typeface="Arial" panose="020B0604020202020204" pitchFamily="34" charset="0"/>
              </a:rPr>
              <a:t>, M.J.P. Sullivan, T.C.H. Sunderland, H. </a:t>
            </a:r>
            <a:r>
              <a:rPr lang="en-US" sz="1050" dirty="0" err="1">
                <a:latin typeface="Arial" panose="020B0604020202020204" pitchFamily="34" charset="0"/>
                <a:cs typeface="Arial" panose="020B0604020202020204" pitchFamily="34" charset="0"/>
              </a:rPr>
              <a:t>Taedoumg</a:t>
            </a:r>
            <a:r>
              <a:rPr lang="en-US" sz="1050" dirty="0">
                <a:latin typeface="Arial" panose="020B0604020202020204" pitchFamily="34" charset="0"/>
                <a:cs typeface="Arial" panose="020B0604020202020204" pitchFamily="34" charset="0"/>
              </a:rPr>
              <a:t>, S.C. Thomas, L.J.T. White, K.A. Abernethy, S. </a:t>
            </a:r>
            <a:r>
              <a:rPr lang="en-US" sz="1050" dirty="0" err="1">
                <a:latin typeface="Arial" panose="020B0604020202020204" pitchFamily="34" charset="0"/>
                <a:cs typeface="Arial" panose="020B0604020202020204" pitchFamily="34" charset="0"/>
              </a:rPr>
              <a:t>Adu-Bredu</a:t>
            </a:r>
            <a:r>
              <a:rPr lang="en-US" sz="1050" dirty="0">
                <a:latin typeface="Arial" panose="020B0604020202020204" pitchFamily="34" charset="0"/>
                <a:cs typeface="Arial" panose="020B0604020202020204" pitchFamily="34" charset="0"/>
              </a:rPr>
              <a:t>, C.A. Amani, T.R. Baker, L.F. </a:t>
            </a:r>
            <a:r>
              <a:rPr lang="en-US" sz="1050" dirty="0" err="1">
                <a:latin typeface="Arial" panose="020B0604020202020204" pitchFamily="34" charset="0"/>
                <a:cs typeface="Arial" panose="020B0604020202020204" pitchFamily="34" charset="0"/>
              </a:rPr>
              <a:t>Banin</a:t>
            </a:r>
            <a:r>
              <a:rPr lang="en-US" sz="1050" dirty="0">
                <a:latin typeface="Arial" panose="020B0604020202020204" pitchFamily="34" charset="0"/>
                <a:cs typeface="Arial" panose="020B0604020202020204" pitchFamily="34" charset="0"/>
              </a:rPr>
              <a:t>, F. </a:t>
            </a:r>
            <a:r>
              <a:rPr lang="en-US" sz="1050" dirty="0" err="1">
                <a:latin typeface="Arial" panose="020B0604020202020204" pitchFamily="34" charset="0"/>
                <a:cs typeface="Arial" panose="020B0604020202020204" pitchFamily="34" charset="0"/>
              </a:rPr>
              <a:t>Baya</a:t>
            </a:r>
            <a:r>
              <a:rPr lang="en-US" sz="1050" dirty="0">
                <a:latin typeface="Arial" panose="020B0604020202020204" pitchFamily="34" charset="0"/>
                <a:cs typeface="Arial" panose="020B0604020202020204" pitchFamily="34" charset="0"/>
              </a:rPr>
              <a:t>, S.K. </a:t>
            </a:r>
            <a:r>
              <a:rPr lang="en-US" sz="1050" dirty="0" err="1">
                <a:latin typeface="Arial" panose="020B0604020202020204" pitchFamily="34" charset="0"/>
                <a:cs typeface="Arial" panose="020B0604020202020204" pitchFamily="34" charset="0"/>
              </a:rPr>
              <a:t>Begne</a:t>
            </a:r>
            <a:r>
              <a:rPr lang="en-US" sz="1050" dirty="0">
                <a:latin typeface="Arial" panose="020B0604020202020204" pitchFamily="34" charset="0"/>
                <a:cs typeface="Arial" panose="020B0604020202020204" pitchFamily="34" charset="0"/>
              </a:rPr>
              <a:t>, A.C. Bennett, F. </a:t>
            </a:r>
            <a:r>
              <a:rPr lang="en-US" sz="1050" dirty="0" err="1">
                <a:latin typeface="Arial" panose="020B0604020202020204" pitchFamily="34" charset="0"/>
                <a:cs typeface="Arial" panose="020B0604020202020204" pitchFamily="34" charset="0"/>
              </a:rPr>
              <a:t>Benedet</a:t>
            </a:r>
            <a:r>
              <a:rPr lang="en-US" sz="1050" dirty="0">
                <a:latin typeface="Arial" panose="020B0604020202020204" pitchFamily="34" charset="0"/>
                <a:cs typeface="Arial" panose="020B0604020202020204" pitchFamily="34" charset="0"/>
              </a:rPr>
              <a:t>, R. </a:t>
            </a:r>
            <a:r>
              <a:rPr lang="en-US" sz="1050" dirty="0" err="1">
                <a:latin typeface="Arial" panose="020B0604020202020204" pitchFamily="34" charset="0"/>
                <a:cs typeface="Arial" panose="020B0604020202020204" pitchFamily="34" charset="0"/>
              </a:rPr>
              <a:t>Bitariho</a:t>
            </a:r>
            <a:r>
              <a:rPr lang="en-US" sz="1050" dirty="0">
                <a:latin typeface="Arial" panose="020B0604020202020204" pitchFamily="34" charset="0"/>
                <a:cs typeface="Arial" panose="020B0604020202020204" pitchFamily="34" charset="0"/>
              </a:rPr>
              <a:t>, Y.E. </a:t>
            </a:r>
            <a:r>
              <a:rPr lang="en-US" sz="1050" dirty="0" err="1">
                <a:latin typeface="Arial" panose="020B0604020202020204" pitchFamily="34" charset="0"/>
                <a:cs typeface="Arial" panose="020B0604020202020204" pitchFamily="34" charset="0"/>
              </a:rPr>
              <a:t>Bocko</a:t>
            </a:r>
            <a:r>
              <a:rPr lang="en-US" sz="1050" dirty="0">
                <a:latin typeface="Arial" panose="020B0604020202020204" pitchFamily="34" charset="0"/>
                <a:cs typeface="Arial" panose="020B0604020202020204" pitchFamily="34" charset="0"/>
              </a:rPr>
              <a:t>, P. </a:t>
            </a:r>
            <a:r>
              <a:rPr lang="en-US" sz="1050" dirty="0" err="1">
                <a:latin typeface="Arial" panose="020B0604020202020204" pitchFamily="34" charset="0"/>
                <a:cs typeface="Arial" panose="020B0604020202020204" pitchFamily="34" charset="0"/>
              </a:rPr>
              <a:t>Boeckx</a:t>
            </a:r>
            <a:r>
              <a:rPr lang="en-US" sz="1050" dirty="0">
                <a:latin typeface="Arial" panose="020B0604020202020204" pitchFamily="34" charset="0"/>
                <a:cs typeface="Arial" panose="020B0604020202020204" pitchFamily="34" charset="0"/>
              </a:rPr>
              <a:t>, P. </a:t>
            </a:r>
            <a:r>
              <a:rPr lang="en-US" sz="1050" dirty="0" err="1">
                <a:latin typeface="Arial" panose="020B0604020202020204" pitchFamily="34" charset="0"/>
                <a:cs typeface="Arial" panose="020B0604020202020204" pitchFamily="34" charset="0"/>
              </a:rPr>
              <a:t>Boundja</a:t>
            </a:r>
            <a:r>
              <a:rPr lang="en-US" sz="1050" dirty="0">
                <a:latin typeface="Arial" panose="020B0604020202020204" pitchFamily="34" charset="0"/>
                <a:cs typeface="Arial" panose="020B0604020202020204" pitchFamily="34" charset="0"/>
              </a:rPr>
              <a:t>, R.J.W. </a:t>
            </a:r>
            <a:r>
              <a:rPr lang="en-US" sz="1050" dirty="0" err="1">
                <a:latin typeface="Arial" panose="020B0604020202020204" pitchFamily="34" charset="0"/>
                <a:cs typeface="Arial" panose="020B0604020202020204" pitchFamily="34" charset="0"/>
              </a:rPr>
              <a:t>Brienen</a:t>
            </a:r>
            <a:r>
              <a:rPr lang="en-US" sz="1050" dirty="0">
                <a:latin typeface="Arial" panose="020B0604020202020204" pitchFamily="34" charset="0"/>
                <a:cs typeface="Arial" panose="020B0604020202020204" pitchFamily="34" charset="0"/>
              </a:rPr>
              <a:t>, T. </a:t>
            </a:r>
            <a:r>
              <a:rPr lang="en-US" sz="1050" dirty="0" err="1">
                <a:latin typeface="Arial" panose="020B0604020202020204" pitchFamily="34" charset="0"/>
                <a:cs typeface="Arial" panose="020B0604020202020204" pitchFamily="34" charset="0"/>
              </a:rPr>
              <a:t>Brncic</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Chezeaux</a:t>
            </a:r>
            <a:r>
              <a:rPr lang="en-US" sz="1050" dirty="0">
                <a:latin typeface="Arial" panose="020B0604020202020204" pitchFamily="34" charset="0"/>
                <a:cs typeface="Arial" panose="020B0604020202020204" pitchFamily="34" charset="0"/>
              </a:rPr>
              <a:t>, G.B. </a:t>
            </a:r>
            <a:r>
              <a:rPr lang="en-US" sz="1050" dirty="0" err="1">
                <a:latin typeface="Arial" panose="020B0604020202020204" pitchFamily="34" charset="0"/>
                <a:cs typeface="Arial" panose="020B0604020202020204" pitchFamily="34" charset="0"/>
              </a:rPr>
              <a:t>Chuyong</a:t>
            </a:r>
            <a:r>
              <a:rPr lang="en-US" sz="1050" dirty="0">
                <a:latin typeface="Arial" panose="020B0604020202020204" pitchFamily="34" charset="0"/>
                <a:cs typeface="Arial" panose="020B0604020202020204" pitchFamily="34" charset="0"/>
              </a:rPr>
              <a:t>, C.J. Clark, M. Collins, J.A. </a:t>
            </a:r>
            <a:r>
              <a:rPr lang="en-US" sz="1050" dirty="0" err="1">
                <a:latin typeface="Arial" panose="020B0604020202020204" pitchFamily="34" charset="0"/>
                <a:cs typeface="Arial" panose="020B0604020202020204" pitchFamily="34" charset="0"/>
              </a:rPr>
              <a:t>Comiskey</a:t>
            </a:r>
            <a:r>
              <a:rPr lang="en-US" sz="1050" dirty="0">
                <a:latin typeface="Arial" panose="020B0604020202020204" pitchFamily="34" charset="0"/>
                <a:cs typeface="Arial" panose="020B0604020202020204" pitchFamily="34" charset="0"/>
              </a:rPr>
              <a:t>, D.A. </a:t>
            </a:r>
            <a:r>
              <a:rPr lang="en-US" sz="1050" dirty="0" err="1">
                <a:latin typeface="Arial" panose="020B0604020202020204" pitchFamily="34" charset="0"/>
                <a:cs typeface="Arial" panose="020B0604020202020204" pitchFamily="34" charset="0"/>
              </a:rPr>
              <a:t>Coomes</a:t>
            </a:r>
            <a:r>
              <a:rPr lang="en-US" sz="1050" dirty="0">
                <a:latin typeface="Arial" panose="020B0604020202020204" pitchFamily="34" charset="0"/>
                <a:cs typeface="Arial" panose="020B0604020202020204" pitchFamily="34" charset="0"/>
              </a:rPr>
              <a:t>, G.C. </a:t>
            </a:r>
            <a:r>
              <a:rPr lang="en-US" sz="1050" dirty="0" err="1">
                <a:latin typeface="Arial" panose="020B0604020202020204" pitchFamily="34" charset="0"/>
                <a:cs typeface="Arial" panose="020B0604020202020204" pitchFamily="34" charset="0"/>
              </a:rPr>
              <a:t>Dargie</a:t>
            </a:r>
            <a:r>
              <a:rPr lang="en-US" sz="1050" dirty="0">
                <a:latin typeface="Arial" panose="020B0604020202020204" pitchFamily="34" charset="0"/>
                <a:cs typeface="Arial" panose="020B0604020202020204" pitchFamily="34" charset="0"/>
              </a:rPr>
              <a:t>, T. de </a:t>
            </a:r>
            <a:r>
              <a:rPr lang="en-US" sz="1050" dirty="0" err="1">
                <a:latin typeface="Arial" panose="020B0604020202020204" pitchFamily="34" charset="0"/>
                <a:cs typeface="Arial" panose="020B0604020202020204" pitchFamily="34" charset="0"/>
              </a:rPr>
              <a:t>Haulleville</a:t>
            </a:r>
            <a:r>
              <a:rPr lang="en-US" sz="1050" dirty="0">
                <a:latin typeface="Arial" panose="020B0604020202020204" pitchFamily="34" charset="0"/>
                <a:cs typeface="Arial" panose="020B0604020202020204" pitchFamily="34" charset="0"/>
              </a:rPr>
              <a:t>, M. </a:t>
            </a:r>
            <a:r>
              <a:rPr lang="en-US" sz="1050" dirty="0" err="1">
                <a:latin typeface="Arial" panose="020B0604020202020204" pitchFamily="34" charset="0"/>
                <a:cs typeface="Arial" panose="020B0604020202020204" pitchFamily="34" charset="0"/>
              </a:rPr>
              <a:t>Djuikouo</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Kamdem</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Doucet</a:t>
            </a:r>
            <a:r>
              <a:rPr lang="en-US" sz="1050" dirty="0">
                <a:latin typeface="Arial" panose="020B0604020202020204" pitchFamily="34" charset="0"/>
                <a:cs typeface="Arial" panose="020B0604020202020204" pitchFamily="34" charset="0"/>
              </a:rPr>
              <a:t>, A. Esquivel-</a:t>
            </a:r>
            <a:r>
              <a:rPr lang="en-US" sz="1050" dirty="0" err="1">
                <a:latin typeface="Arial" panose="020B0604020202020204" pitchFamily="34" charset="0"/>
                <a:cs typeface="Arial" panose="020B0604020202020204" pitchFamily="34" charset="0"/>
              </a:rPr>
              <a:t>Muelbert</a:t>
            </a:r>
            <a:r>
              <a:rPr lang="en-US" sz="1050" dirty="0">
                <a:latin typeface="Arial" panose="020B0604020202020204" pitchFamily="34" charset="0"/>
                <a:cs typeface="Arial" panose="020B0604020202020204" pitchFamily="34" charset="0"/>
              </a:rPr>
              <a:t>, T.R. </a:t>
            </a:r>
            <a:r>
              <a:rPr lang="en-US" sz="1050" dirty="0" err="1">
                <a:latin typeface="Arial" panose="020B0604020202020204" pitchFamily="34" charset="0"/>
                <a:cs typeface="Arial" panose="020B0604020202020204" pitchFamily="34" charset="0"/>
              </a:rPr>
              <a:t>Feldpausch</a:t>
            </a:r>
            <a:r>
              <a:rPr lang="en-US" sz="1050" dirty="0">
                <a:latin typeface="Arial" panose="020B0604020202020204" pitchFamily="34" charset="0"/>
                <a:cs typeface="Arial" panose="020B0604020202020204" pitchFamily="34" charset="0"/>
              </a:rPr>
              <a:t>, A. </a:t>
            </a:r>
            <a:r>
              <a:rPr lang="en-US" sz="1050" dirty="0" err="1">
                <a:latin typeface="Arial" panose="020B0604020202020204" pitchFamily="34" charset="0"/>
                <a:cs typeface="Arial" panose="020B0604020202020204" pitchFamily="34" charset="0"/>
              </a:rPr>
              <a:t>Fofanah</a:t>
            </a:r>
            <a:r>
              <a:rPr lang="en-US" sz="1050" dirty="0">
                <a:latin typeface="Arial" panose="020B0604020202020204" pitchFamily="34" charset="0"/>
                <a:cs typeface="Arial" panose="020B0604020202020204" pitchFamily="34" charset="0"/>
              </a:rPr>
              <a:t>, E.G. </a:t>
            </a:r>
            <a:r>
              <a:rPr lang="en-US" sz="1050" dirty="0" err="1">
                <a:latin typeface="Arial" panose="020B0604020202020204" pitchFamily="34" charset="0"/>
                <a:cs typeface="Arial" panose="020B0604020202020204" pitchFamily="34" charset="0"/>
              </a:rPr>
              <a:t>Foli</a:t>
            </a:r>
            <a:r>
              <a:rPr lang="en-US" sz="1050" dirty="0">
                <a:latin typeface="Arial" panose="020B0604020202020204" pitchFamily="34" charset="0"/>
                <a:cs typeface="Arial" panose="020B0604020202020204" pitchFamily="34" charset="0"/>
              </a:rPr>
              <a:t>, M. Gilpin, E. </a:t>
            </a:r>
            <a:r>
              <a:rPr lang="en-US" sz="1050" dirty="0" err="1">
                <a:latin typeface="Arial" panose="020B0604020202020204" pitchFamily="34" charset="0"/>
                <a:cs typeface="Arial" panose="020B0604020202020204" pitchFamily="34" charset="0"/>
              </a:rPr>
              <a:t>Gloor</a:t>
            </a:r>
            <a:r>
              <a:rPr lang="en-US" sz="1050" dirty="0">
                <a:latin typeface="Arial" panose="020B0604020202020204" pitchFamily="34" charset="0"/>
                <a:cs typeface="Arial" panose="020B0604020202020204" pitchFamily="34" charset="0"/>
              </a:rPr>
              <a:t>, C. </a:t>
            </a:r>
            <a:r>
              <a:rPr lang="en-US" sz="1050" dirty="0" err="1">
                <a:latin typeface="Arial" panose="020B0604020202020204" pitchFamily="34" charset="0"/>
                <a:cs typeface="Arial" panose="020B0604020202020204" pitchFamily="34" charset="0"/>
              </a:rPr>
              <a:t>Gonmadje</a:t>
            </a:r>
            <a:r>
              <a:rPr lang="en-US" sz="1050" dirty="0">
                <a:latin typeface="Arial" panose="020B0604020202020204" pitchFamily="34" charset="0"/>
                <a:cs typeface="Arial" panose="020B0604020202020204" pitchFamily="34" charset="0"/>
              </a:rPr>
              <a:t>, S. </a:t>
            </a:r>
            <a:r>
              <a:rPr lang="en-US" sz="1050" dirty="0" err="1">
                <a:latin typeface="Arial" panose="020B0604020202020204" pitchFamily="34" charset="0"/>
                <a:cs typeface="Arial" panose="020B0604020202020204" pitchFamily="34" charset="0"/>
              </a:rPr>
              <a:t>Gourlet</a:t>
            </a:r>
            <a:r>
              <a:rPr lang="en-US" sz="1050" dirty="0">
                <a:latin typeface="Arial" panose="020B0604020202020204" pitchFamily="34" charset="0"/>
                <a:cs typeface="Arial" panose="020B0604020202020204" pitchFamily="34" charset="0"/>
              </a:rPr>
              <a:t>-Fleury, J.S. Hall , A.C. Hamilton, D.J. Harris, T.B. Hart, M.B.N. </a:t>
            </a:r>
            <a:r>
              <a:rPr lang="en-US" sz="1050" dirty="0" err="1">
                <a:latin typeface="Arial" panose="020B0604020202020204" pitchFamily="34" charset="0"/>
                <a:cs typeface="Arial" panose="020B0604020202020204" pitchFamily="34" charset="0"/>
              </a:rPr>
              <a:t>Hockemba</a:t>
            </a:r>
            <a:r>
              <a:rPr lang="en-US" sz="1050" dirty="0">
                <a:latin typeface="Arial" panose="020B0604020202020204" pitchFamily="34" charset="0"/>
                <a:cs typeface="Arial" panose="020B0604020202020204" pitchFamily="34" charset="0"/>
              </a:rPr>
              <a:t>, A. </a:t>
            </a:r>
            <a:r>
              <a:rPr lang="en-US" sz="1050" dirty="0" err="1">
                <a:latin typeface="Arial" panose="020B0604020202020204" pitchFamily="34" charset="0"/>
                <a:cs typeface="Arial" panose="020B0604020202020204" pitchFamily="34" charset="0"/>
              </a:rPr>
              <a:t>Hladik</a:t>
            </a:r>
            <a:r>
              <a:rPr lang="en-US" sz="1050" dirty="0">
                <a:latin typeface="Arial" panose="020B0604020202020204" pitchFamily="34" charset="0"/>
                <a:cs typeface="Arial" panose="020B0604020202020204" pitchFamily="34" charset="0"/>
              </a:rPr>
              <a:t>, S.A. </a:t>
            </a:r>
            <a:r>
              <a:rPr lang="en-US" sz="1050" dirty="0" err="1">
                <a:latin typeface="Arial" panose="020B0604020202020204" pitchFamily="34" charset="0"/>
                <a:cs typeface="Arial" panose="020B0604020202020204" pitchFamily="34" charset="0"/>
              </a:rPr>
              <a:t>Ifo</a:t>
            </a:r>
            <a:r>
              <a:rPr lang="en-US" sz="1050" dirty="0">
                <a:latin typeface="Arial" panose="020B0604020202020204" pitchFamily="34" charset="0"/>
                <a:cs typeface="Arial" panose="020B0604020202020204" pitchFamily="34" charset="0"/>
              </a:rPr>
              <a:t>, K.J. Jeffery, T. </a:t>
            </a:r>
            <a:r>
              <a:rPr lang="en-US" sz="1050" dirty="0" err="1">
                <a:latin typeface="Arial" panose="020B0604020202020204" pitchFamily="34" charset="0"/>
                <a:cs typeface="Arial" panose="020B0604020202020204" pitchFamily="34" charset="0"/>
              </a:rPr>
              <a:t>Jucker</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Kasongo</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Yakusu</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Kearsley</a:t>
            </a:r>
            <a:r>
              <a:rPr lang="en-US" sz="1050" dirty="0">
                <a:latin typeface="Arial" panose="020B0604020202020204" pitchFamily="34" charset="0"/>
                <a:cs typeface="Arial" panose="020B0604020202020204" pitchFamily="34" charset="0"/>
              </a:rPr>
              <a:t>, D. </a:t>
            </a:r>
            <a:r>
              <a:rPr lang="en-US" sz="1050" dirty="0" err="1">
                <a:latin typeface="Arial" panose="020B0604020202020204" pitchFamily="34" charset="0"/>
                <a:cs typeface="Arial" panose="020B0604020202020204" pitchFamily="34" charset="0"/>
              </a:rPr>
              <a:t>Kenfack</a:t>
            </a:r>
            <a:r>
              <a:rPr lang="en-US" sz="1050" dirty="0">
                <a:latin typeface="Arial" panose="020B0604020202020204" pitchFamily="34" charset="0"/>
                <a:cs typeface="Arial" panose="020B0604020202020204" pitchFamily="34" charset="0"/>
              </a:rPr>
              <a:t>, A. Koch, M.E. Leal, A. </a:t>
            </a:r>
            <a:r>
              <a:rPr lang="en-US" sz="1050" dirty="0" err="1">
                <a:latin typeface="Arial" panose="020B0604020202020204" pitchFamily="34" charset="0"/>
                <a:cs typeface="Arial" panose="020B0604020202020204" pitchFamily="34" charset="0"/>
              </a:rPr>
              <a:t>Levesley</a:t>
            </a:r>
            <a:r>
              <a:rPr lang="en-US" sz="1050" dirty="0">
                <a:latin typeface="Arial" panose="020B0604020202020204" pitchFamily="34" charset="0"/>
                <a:cs typeface="Arial" panose="020B0604020202020204" pitchFamily="34" charset="0"/>
              </a:rPr>
              <a:t>, J.A. </a:t>
            </a:r>
            <a:r>
              <a:rPr lang="en-US" sz="1050" dirty="0" err="1">
                <a:latin typeface="Arial" panose="020B0604020202020204" pitchFamily="34" charset="0"/>
                <a:cs typeface="Arial" panose="020B0604020202020204" pitchFamily="34" charset="0"/>
              </a:rPr>
              <a:t>Lindsell</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Lisingo</a:t>
            </a:r>
            <a:r>
              <a:rPr lang="en-US" sz="1050" dirty="0">
                <a:latin typeface="Arial" panose="020B0604020202020204" pitchFamily="34" charset="0"/>
                <a:cs typeface="Arial" panose="020B0604020202020204" pitchFamily="34" charset="0"/>
              </a:rPr>
              <a:t>, G. Lopez-Gonzalez, J.C. Lovett, J. </a:t>
            </a:r>
            <a:r>
              <a:rPr lang="en-US" sz="1050" dirty="0" err="1">
                <a:latin typeface="Arial" panose="020B0604020202020204" pitchFamily="34" charset="0"/>
                <a:cs typeface="Arial" panose="020B0604020202020204" pitchFamily="34" charset="0"/>
              </a:rPr>
              <a:t>Makana</a:t>
            </a:r>
            <a:r>
              <a:rPr lang="en-US" sz="1050" dirty="0">
                <a:latin typeface="Arial" panose="020B0604020202020204" pitchFamily="34" charset="0"/>
                <a:cs typeface="Arial" panose="020B0604020202020204" pitchFamily="34" charset="0"/>
              </a:rPr>
              <a:t>, Y. </a:t>
            </a:r>
            <a:r>
              <a:rPr lang="en-US" sz="1050" dirty="0" err="1">
                <a:latin typeface="Arial" panose="020B0604020202020204" pitchFamily="34" charset="0"/>
                <a:cs typeface="Arial" panose="020B0604020202020204" pitchFamily="34" charset="0"/>
              </a:rPr>
              <a:t>Malhi</a:t>
            </a:r>
            <a:r>
              <a:rPr lang="en-US" sz="1050" dirty="0">
                <a:latin typeface="Arial" panose="020B0604020202020204" pitchFamily="34" charset="0"/>
                <a:cs typeface="Arial" panose="020B0604020202020204" pitchFamily="34" charset="0"/>
              </a:rPr>
              <a:t>, A.R. Marshall, J. Martin, E.H. Martin, F.M. </a:t>
            </a:r>
            <a:r>
              <a:rPr lang="en-US" sz="1050" dirty="0" err="1">
                <a:latin typeface="Arial" panose="020B0604020202020204" pitchFamily="34" charset="0"/>
                <a:cs typeface="Arial" panose="020B0604020202020204" pitchFamily="34" charset="0"/>
              </a:rPr>
              <a:t>Mbayu</a:t>
            </a:r>
            <a:r>
              <a:rPr lang="en-US" sz="1050" dirty="0">
                <a:latin typeface="Arial" panose="020B0604020202020204" pitchFamily="34" charset="0"/>
                <a:cs typeface="Arial" panose="020B0604020202020204" pitchFamily="34" charset="0"/>
              </a:rPr>
              <a:t>, V.P. </a:t>
            </a:r>
            <a:r>
              <a:rPr lang="en-US" sz="1050" dirty="0" err="1">
                <a:latin typeface="Arial" panose="020B0604020202020204" pitchFamily="34" charset="0"/>
                <a:cs typeface="Arial" panose="020B0604020202020204" pitchFamily="34" charset="0"/>
              </a:rPr>
              <a:t>Medjibe</a:t>
            </a:r>
            <a:r>
              <a:rPr lang="en-US" sz="1050" dirty="0">
                <a:latin typeface="Arial" panose="020B0604020202020204" pitchFamily="34" charset="0"/>
                <a:cs typeface="Arial" panose="020B0604020202020204" pitchFamily="34" charset="0"/>
              </a:rPr>
              <a:t>, V. </a:t>
            </a:r>
            <a:r>
              <a:rPr lang="en-US" sz="1050" dirty="0" err="1">
                <a:latin typeface="Arial" panose="020B0604020202020204" pitchFamily="34" charset="0"/>
                <a:cs typeface="Arial" panose="020B0604020202020204" pitchFamily="34" charset="0"/>
              </a:rPr>
              <a:t>Mihindou</a:t>
            </a:r>
            <a:r>
              <a:rPr lang="en-US" sz="1050" dirty="0">
                <a:latin typeface="Arial" panose="020B0604020202020204" pitchFamily="34" charset="0"/>
                <a:cs typeface="Arial" panose="020B0604020202020204" pitchFamily="34" charset="0"/>
              </a:rPr>
              <a:t>, E.T.A. </a:t>
            </a:r>
            <a:r>
              <a:rPr lang="en-US" sz="1050" dirty="0" err="1">
                <a:latin typeface="Arial" panose="020B0604020202020204" pitchFamily="34" charset="0"/>
                <a:cs typeface="Arial" panose="020B0604020202020204" pitchFamily="34" charset="0"/>
              </a:rPr>
              <a:t>Mitchard</a:t>
            </a:r>
            <a:r>
              <a:rPr lang="en-US" sz="1050" dirty="0">
                <a:latin typeface="Arial" panose="020B0604020202020204" pitchFamily="34" charset="0"/>
                <a:cs typeface="Arial" panose="020B0604020202020204" pitchFamily="34" charset="0"/>
              </a:rPr>
              <a:t>, S. Moore, P.K.T. </a:t>
            </a:r>
            <a:r>
              <a:rPr lang="en-US" sz="1050" dirty="0" err="1">
                <a:latin typeface="Arial" panose="020B0604020202020204" pitchFamily="34" charset="0"/>
                <a:cs typeface="Arial" panose="020B0604020202020204" pitchFamily="34" charset="0"/>
              </a:rPr>
              <a:t>Munishi</a:t>
            </a:r>
            <a:r>
              <a:rPr lang="en-US" sz="1050" dirty="0">
                <a:latin typeface="Arial" panose="020B0604020202020204" pitchFamily="34" charset="0"/>
                <a:cs typeface="Arial" panose="020B0604020202020204" pitchFamily="34" charset="0"/>
              </a:rPr>
              <a:t>, N. </a:t>
            </a:r>
            <a:r>
              <a:rPr lang="en-US" sz="1050" dirty="0" err="1">
                <a:latin typeface="Arial" panose="020B0604020202020204" pitchFamily="34" charset="0"/>
                <a:cs typeface="Arial" panose="020B0604020202020204" pitchFamily="34" charset="0"/>
              </a:rPr>
              <a:t>Nssi</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Bengone</a:t>
            </a:r>
            <a:r>
              <a:rPr lang="en-US" sz="1050" dirty="0">
                <a:latin typeface="Arial" panose="020B0604020202020204" pitchFamily="34" charset="0"/>
                <a:cs typeface="Arial" panose="020B0604020202020204" pitchFamily="34" charset="0"/>
              </a:rPr>
              <a:t>, L. </a:t>
            </a:r>
            <a:r>
              <a:rPr lang="en-US" sz="1050" dirty="0" err="1">
                <a:latin typeface="Arial" panose="020B0604020202020204" pitchFamily="34" charset="0"/>
                <a:cs typeface="Arial" panose="020B0604020202020204" pitchFamily="34" charset="0"/>
              </a:rPr>
              <a:t>Ojo</a:t>
            </a:r>
            <a:r>
              <a:rPr lang="en-US" sz="1050" dirty="0">
                <a:latin typeface="Arial" panose="020B0604020202020204" pitchFamily="34" charset="0"/>
                <a:cs typeface="Arial" panose="020B0604020202020204" pitchFamily="34" charset="0"/>
              </a:rPr>
              <a:t>, F. </a:t>
            </a:r>
            <a:r>
              <a:rPr lang="en-US" sz="1050" dirty="0" err="1">
                <a:latin typeface="Arial" panose="020B0604020202020204" pitchFamily="34" charset="0"/>
                <a:cs typeface="Arial" panose="020B0604020202020204" pitchFamily="34" charset="0"/>
              </a:rPr>
              <a:t>Evouna</a:t>
            </a:r>
            <a:r>
              <a:rPr lang="en-US" sz="1050" dirty="0">
                <a:latin typeface="Arial" panose="020B0604020202020204" pitchFamily="34" charset="0"/>
                <a:cs typeface="Arial" panose="020B0604020202020204" pitchFamily="34" charset="0"/>
              </a:rPr>
              <a:t> Ondo, K.S.-H. </a:t>
            </a:r>
            <a:r>
              <a:rPr lang="en-US" sz="1050" dirty="0" err="1">
                <a:latin typeface="Arial" panose="020B0604020202020204" pitchFamily="34" charset="0"/>
                <a:cs typeface="Arial" panose="020B0604020202020204" pitchFamily="34" charset="0"/>
              </a:rPr>
              <a:t>Peh</a:t>
            </a:r>
            <a:r>
              <a:rPr lang="en-US" sz="1050" dirty="0">
                <a:latin typeface="Arial" panose="020B0604020202020204" pitchFamily="34" charset="0"/>
                <a:cs typeface="Arial" panose="020B0604020202020204" pitchFamily="34" charset="0"/>
              </a:rPr>
              <a:t>, G.C. </a:t>
            </a:r>
            <a:r>
              <a:rPr lang="en-US" sz="1050" dirty="0" err="1">
                <a:latin typeface="Arial" panose="020B0604020202020204" pitchFamily="34" charset="0"/>
                <a:cs typeface="Arial" panose="020B0604020202020204" pitchFamily="34" charset="0"/>
              </a:rPr>
              <a:t>Pickavance</a:t>
            </a:r>
            <a:r>
              <a:rPr lang="en-US" sz="1050" dirty="0">
                <a:latin typeface="Arial" panose="020B0604020202020204" pitchFamily="34" charset="0"/>
                <a:cs typeface="Arial" panose="020B0604020202020204" pitchFamily="34" charset="0"/>
              </a:rPr>
              <a:t>, A.D. </a:t>
            </a:r>
            <a:r>
              <a:rPr lang="en-US" sz="1050" dirty="0" err="1">
                <a:latin typeface="Arial" panose="020B0604020202020204" pitchFamily="34" charset="0"/>
                <a:cs typeface="Arial" panose="020B0604020202020204" pitchFamily="34" charset="0"/>
              </a:rPr>
              <a:t>Poulsen</a:t>
            </a:r>
            <a:r>
              <a:rPr lang="en-US" sz="1050" dirty="0">
                <a:latin typeface="Arial" panose="020B0604020202020204" pitchFamily="34" charset="0"/>
                <a:cs typeface="Arial" panose="020B0604020202020204" pitchFamily="34" charset="0"/>
              </a:rPr>
              <a:t>, J.R. </a:t>
            </a:r>
            <a:r>
              <a:rPr lang="en-US" sz="1050" dirty="0" err="1">
                <a:latin typeface="Arial" panose="020B0604020202020204" pitchFamily="34" charset="0"/>
                <a:cs typeface="Arial" panose="020B0604020202020204" pitchFamily="34" charset="0"/>
              </a:rPr>
              <a:t>Poulsen</a:t>
            </a:r>
            <a:r>
              <a:rPr lang="en-US" sz="1050" dirty="0">
                <a:latin typeface="Arial" panose="020B0604020202020204" pitchFamily="34" charset="0"/>
                <a:cs typeface="Arial" panose="020B0604020202020204" pitchFamily="34" charset="0"/>
              </a:rPr>
              <a:t>, L. </a:t>
            </a:r>
            <a:r>
              <a:rPr lang="en-US" sz="1050" dirty="0" err="1">
                <a:latin typeface="Arial" panose="020B0604020202020204" pitchFamily="34" charset="0"/>
                <a:cs typeface="Arial" panose="020B0604020202020204" pitchFamily="34" charset="0"/>
              </a:rPr>
              <a:t>Qie</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Reitsma</a:t>
            </a:r>
            <a:r>
              <a:rPr lang="en-US" sz="1050" dirty="0">
                <a:latin typeface="Arial" panose="020B0604020202020204" pitchFamily="34" charset="0"/>
                <a:cs typeface="Arial" panose="020B0604020202020204" pitchFamily="34" charset="0"/>
              </a:rPr>
              <a:t>, F. </a:t>
            </a:r>
            <a:r>
              <a:rPr lang="en-US" sz="1050" dirty="0" err="1">
                <a:latin typeface="Arial" panose="020B0604020202020204" pitchFamily="34" charset="0"/>
                <a:cs typeface="Arial" panose="020B0604020202020204" pitchFamily="34" charset="0"/>
              </a:rPr>
              <a:t>Rovero</a:t>
            </a:r>
            <a:r>
              <a:rPr lang="en-US" sz="1050" dirty="0">
                <a:latin typeface="Arial" panose="020B0604020202020204" pitchFamily="34" charset="0"/>
                <a:cs typeface="Arial" panose="020B0604020202020204" pitchFamily="34" charset="0"/>
              </a:rPr>
              <a:t>, M.D. Swaine, J. Talbot, J. Taplin, D.M. Taylor, D.W. Thomas, B. </a:t>
            </a:r>
            <a:r>
              <a:rPr lang="en-US" sz="1050" dirty="0" err="1">
                <a:latin typeface="Arial" panose="020B0604020202020204" pitchFamily="34" charset="0"/>
                <a:cs typeface="Arial" panose="020B0604020202020204" pitchFamily="34" charset="0"/>
              </a:rPr>
              <a:t>Toirambe</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Tshibamba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Mukendi</a:t>
            </a:r>
            <a:r>
              <a:rPr lang="en-US" sz="1050" dirty="0">
                <a:latin typeface="Arial" panose="020B0604020202020204" pitchFamily="34" charset="0"/>
                <a:cs typeface="Arial" panose="020B0604020202020204" pitchFamily="34" charset="0"/>
              </a:rPr>
              <a:t>, D. </a:t>
            </a:r>
            <a:r>
              <a:rPr lang="en-US" sz="1050" dirty="0" err="1">
                <a:latin typeface="Arial" panose="020B0604020202020204" pitchFamily="34" charset="0"/>
                <a:cs typeface="Arial" panose="020B0604020202020204" pitchFamily="34" charset="0"/>
              </a:rPr>
              <a:t>Tuagben</a:t>
            </a:r>
            <a:r>
              <a:rPr lang="en-US" sz="1050" dirty="0">
                <a:latin typeface="Arial" panose="020B0604020202020204" pitchFamily="34" charset="0"/>
                <a:cs typeface="Arial" panose="020B0604020202020204" pitchFamily="34" charset="0"/>
              </a:rPr>
              <a:t>, P.M. </a:t>
            </a:r>
            <a:r>
              <a:rPr lang="en-US" sz="1050" dirty="0" err="1">
                <a:latin typeface="Arial" panose="020B0604020202020204" pitchFamily="34" charset="0"/>
                <a:cs typeface="Arial" panose="020B0604020202020204" pitchFamily="34" charset="0"/>
              </a:rPr>
              <a:t>Umunay</a:t>
            </a:r>
            <a:r>
              <a:rPr lang="en-US" sz="1050" dirty="0">
                <a:latin typeface="Arial" panose="020B0604020202020204" pitchFamily="34" charset="0"/>
                <a:cs typeface="Arial" panose="020B0604020202020204" pitchFamily="34" charset="0"/>
              </a:rPr>
              <a:t>, G.M.F. Van Der </a:t>
            </a:r>
            <a:r>
              <a:rPr lang="en-US" sz="1050" dirty="0" err="1">
                <a:latin typeface="Arial" panose="020B0604020202020204" pitchFamily="34" charset="0"/>
                <a:cs typeface="Arial" panose="020B0604020202020204" pitchFamily="34" charset="0"/>
              </a:rPr>
              <a:t>Heijden</a:t>
            </a:r>
            <a:r>
              <a:rPr lang="en-US" sz="1050" dirty="0">
                <a:latin typeface="Arial" panose="020B0604020202020204" pitchFamily="34" charset="0"/>
                <a:cs typeface="Arial" panose="020B0604020202020204" pitchFamily="34" charset="0"/>
              </a:rPr>
              <a:t>, H. </a:t>
            </a:r>
            <a:r>
              <a:rPr lang="en-US" sz="1050" dirty="0" err="1">
                <a:latin typeface="Arial" panose="020B0604020202020204" pitchFamily="34" charset="0"/>
                <a:cs typeface="Arial" panose="020B0604020202020204" pitchFamily="34" charset="0"/>
              </a:rPr>
              <a:t>Verbeeck</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Vleminckx</a:t>
            </a:r>
            <a:r>
              <a:rPr lang="en-US" sz="1050" dirty="0">
                <a:latin typeface="Arial" panose="020B0604020202020204" pitchFamily="34" charset="0"/>
                <a:cs typeface="Arial" panose="020B0604020202020204" pitchFamily="34" charset="0"/>
              </a:rPr>
              <a:t>, S. </a:t>
            </a:r>
            <a:r>
              <a:rPr lang="en-US" sz="1050" dirty="0" err="1">
                <a:latin typeface="Arial" panose="020B0604020202020204" pitchFamily="34" charset="0"/>
                <a:cs typeface="Arial" panose="020B0604020202020204" pitchFamily="34" charset="0"/>
              </a:rPr>
              <a:t>Willcock</a:t>
            </a:r>
            <a:r>
              <a:rPr lang="en-US" sz="1050" dirty="0">
                <a:latin typeface="Arial" panose="020B0604020202020204" pitchFamily="34" charset="0"/>
                <a:cs typeface="Arial" panose="020B0604020202020204" pitchFamily="34" charset="0"/>
              </a:rPr>
              <a:t>, H. </a:t>
            </a:r>
            <a:r>
              <a:rPr lang="en-US" sz="1050" dirty="0" err="1">
                <a:latin typeface="Arial" panose="020B0604020202020204" pitchFamily="34" charset="0"/>
                <a:cs typeface="Arial" panose="020B0604020202020204" pitchFamily="34" charset="0"/>
              </a:rPr>
              <a:t>Woell</a:t>
            </a:r>
            <a:r>
              <a:rPr lang="en-US" sz="1050" dirty="0">
                <a:latin typeface="Arial" panose="020B0604020202020204" pitchFamily="34" charset="0"/>
                <a:cs typeface="Arial" panose="020B0604020202020204" pitchFamily="34" charset="0"/>
              </a:rPr>
              <a:t>, J.T. Woods, L. </a:t>
            </a:r>
            <a:r>
              <a:rPr lang="en-US" sz="1050" dirty="0" err="1">
                <a:latin typeface="Arial" panose="020B0604020202020204" pitchFamily="34" charset="0"/>
                <a:cs typeface="Arial" panose="020B0604020202020204" pitchFamily="34" charset="0"/>
              </a:rPr>
              <a:t>Zemagho</a:t>
            </a:r>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RAINFOR consortium:</a:t>
            </a:r>
          </a:p>
          <a:p>
            <a:r>
              <a:rPr lang="en-US" sz="1050" dirty="0">
                <a:latin typeface="Arial" panose="020B0604020202020204" pitchFamily="34" charset="0"/>
                <a:cs typeface="Arial" panose="020B0604020202020204" pitchFamily="34" charset="0"/>
              </a:rPr>
              <a:t>R.J.W. </a:t>
            </a:r>
            <a:r>
              <a:rPr lang="en-US" sz="1050" dirty="0" err="1">
                <a:latin typeface="Arial" panose="020B0604020202020204" pitchFamily="34" charset="0"/>
                <a:cs typeface="Arial" panose="020B0604020202020204" pitchFamily="34" charset="0"/>
              </a:rPr>
              <a:t>Brienen</a:t>
            </a:r>
            <a:r>
              <a:rPr lang="en-US" sz="1050" dirty="0">
                <a:latin typeface="Arial" panose="020B0604020202020204" pitchFamily="34" charset="0"/>
                <a:cs typeface="Arial" panose="020B0604020202020204" pitchFamily="34" charset="0"/>
              </a:rPr>
              <a:t>, O.L. Phillips, T.R. </a:t>
            </a:r>
            <a:r>
              <a:rPr lang="en-US" sz="1050" dirty="0" err="1">
                <a:latin typeface="Arial" panose="020B0604020202020204" pitchFamily="34" charset="0"/>
                <a:cs typeface="Arial" panose="020B0604020202020204" pitchFamily="34" charset="0"/>
              </a:rPr>
              <a:t>Feldpausch</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Gloor</a:t>
            </a:r>
            <a:r>
              <a:rPr lang="en-US" sz="1050" dirty="0">
                <a:latin typeface="Arial" panose="020B0604020202020204" pitchFamily="34" charset="0"/>
                <a:cs typeface="Arial" panose="020B0604020202020204" pitchFamily="34" charset="0"/>
              </a:rPr>
              <a:t>, T.R. Baker, J. Lloyd, G. Lopez-Gonzalez, A. </a:t>
            </a:r>
            <a:r>
              <a:rPr lang="en-US" sz="1050" dirty="0" err="1">
                <a:latin typeface="Arial" panose="020B0604020202020204" pitchFamily="34" charset="0"/>
                <a:cs typeface="Arial" panose="020B0604020202020204" pitchFamily="34" charset="0"/>
              </a:rPr>
              <a:t>Monteagudo</a:t>
            </a:r>
            <a:r>
              <a:rPr lang="en-US" sz="1050" dirty="0">
                <a:latin typeface="Arial" panose="020B0604020202020204" pitchFamily="34" charset="0"/>
                <a:cs typeface="Arial" panose="020B0604020202020204" pitchFamily="34" charset="0"/>
              </a:rPr>
              <a:t>-Mendoza, Y. </a:t>
            </a:r>
            <a:r>
              <a:rPr lang="en-US" sz="1050" dirty="0" err="1">
                <a:latin typeface="Arial" panose="020B0604020202020204" pitchFamily="34" charset="0"/>
                <a:cs typeface="Arial" panose="020B0604020202020204" pitchFamily="34" charset="0"/>
              </a:rPr>
              <a:t>Malhi</a:t>
            </a:r>
            <a:r>
              <a:rPr lang="en-US" sz="1050" dirty="0">
                <a:latin typeface="Arial" panose="020B0604020202020204" pitchFamily="34" charset="0"/>
                <a:cs typeface="Arial" panose="020B0604020202020204" pitchFamily="34" charset="0"/>
              </a:rPr>
              <a:t>, S.L. Lewis, R. </a:t>
            </a:r>
            <a:r>
              <a:rPr lang="en-US" sz="1050" dirty="0" err="1">
                <a:latin typeface="Arial" panose="020B0604020202020204" pitchFamily="34" charset="0"/>
                <a:cs typeface="Arial" panose="020B0604020202020204" pitchFamily="34" charset="0"/>
              </a:rPr>
              <a:t>Vásquez</a:t>
            </a:r>
            <a:r>
              <a:rPr lang="en-US" sz="1050" dirty="0">
                <a:latin typeface="Arial" panose="020B0604020202020204" pitchFamily="34" charset="0"/>
                <a:cs typeface="Arial" panose="020B0604020202020204" pitchFamily="34" charset="0"/>
              </a:rPr>
              <a:t> Martinez, M. </a:t>
            </a:r>
            <a:r>
              <a:rPr lang="en-US" sz="1050" dirty="0" err="1">
                <a:latin typeface="Arial" panose="020B0604020202020204" pitchFamily="34" charset="0"/>
                <a:cs typeface="Arial" panose="020B0604020202020204" pitchFamily="34" charset="0"/>
              </a:rPr>
              <a:t>Alexiades</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Álvarez</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Dávila</a:t>
            </a:r>
            <a:r>
              <a:rPr lang="en-US" sz="1050" dirty="0">
                <a:latin typeface="Arial" panose="020B0604020202020204" pitchFamily="34" charset="0"/>
                <a:cs typeface="Arial" panose="020B0604020202020204" pitchFamily="34" charset="0"/>
              </a:rPr>
              <a:t>, P. Alvarez-</a:t>
            </a:r>
            <a:r>
              <a:rPr lang="en-US" sz="1050" dirty="0" err="1">
                <a:latin typeface="Arial" panose="020B0604020202020204" pitchFamily="34" charset="0"/>
                <a:cs typeface="Arial" panose="020B0604020202020204" pitchFamily="34" charset="0"/>
              </a:rPr>
              <a:t>Loayza</a:t>
            </a:r>
            <a:r>
              <a:rPr lang="en-US" sz="1050" dirty="0">
                <a:latin typeface="Arial" panose="020B0604020202020204" pitchFamily="34" charset="0"/>
                <a:cs typeface="Arial" panose="020B0604020202020204" pitchFamily="34" charset="0"/>
              </a:rPr>
              <a:t>, A. Andrade, L.E.O.C. </a:t>
            </a:r>
            <a:r>
              <a:rPr lang="en-US" sz="1050" dirty="0" err="1">
                <a:latin typeface="Arial" panose="020B0604020202020204" pitchFamily="34" charset="0"/>
                <a:cs typeface="Arial" panose="020B0604020202020204" pitchFamily="34" charset="0"/>
              </a:rPr>
              <a:t>Aragão</a:t>
            </a:r>
            <a:r>
              <a:rPr lang="en-US" sz="1050" dirty="0">
                <a:latin typeface="Arial" panose="020B0604020202020204" pitchFamily="34" charset="0"/>
                <a:cs typeface="Arial" panose="020B0604020202020204" pitchFamily="34" charset="0"/>
              </a:rPr>
              <a:t>, A. Araujo-Murakami, E.J.M.M. </a:t>
            </a:r>
            <a:r>
              <a:rPr lang="en-US" sz="1050" dirty="0" err="1">
                <a:latin typeface="Arial" panose="020B0604020202020204" pitchFamily="34" charset="0"/>
                <a:cs typeface="Arial" panose="020B0604020202020204" pitchFamily="34" charset="0"/>
              </a:rPr>
              <a:t>Arets</a:t>
            </a:r>
            <a:r>
              <a:rPr lang="en-US" sz="1050" dirty="0">
                <a:latin typeface="Arial" panose="020B0604020202020204" pitchFamily="34" charset="0"/>
                <a:cs typeface="Arial" panose="020B0604020202020204" pitchFamily="34" charset="0"/>
              </a:rPr>
              <a:t>, L. Arroyo, G.A. </a:t>
            </a:r>
            <a:r>
              <a:rPr lang="en-US" sz="1050" dirty="0" err="1">
                <a:latin typeface="Arial" panose="020B0604020202020204" pitchFamily="34" charset="0"/>
                <a:cs typeface="Arial" panose="020B0604020202020204" pitchFamily="34" charset="0"/>
              </a:rPr>
              <a:t>Aymard</a:t>
            </a:r>
            <a:r>
              <a:rPr lang="en-US" sz="1050" dirty="0">
                <a:latin typeface="Arial" panose="020B0604020202020204" pitchFamily="34" charset="0"/>
                <a:cs typeface="Arial" panose="020B0604020202020204" pitchFamily="34" charset="0"/>
              </a:rPr>
              <a:t> C., C. </a:t>
            </a:r>
            <a:r>
              <a:rPr lang="en-US" sz="1050" dirty="0" err="1">
                <a:latin typeface="Arial" panose="020B0604020202020204" pitchFamily="34" charset="0"/>
                <a:cs typeface="Arial" panose="020B0604020202020204" pitchFamily="34" charset="0"/>
              </a:rPr>
              <a:t>Baraloto</a:t>
            </a:r>
            <a:r>
              <a:rPr lang="en-US" sz="1050" dirty="0">
                <a:latin typeface="Arial" panose="020B0604020202020204" pitchFamily="34" charset="0"/>
                <a:cs typeface="Arial" panose="020B0604020202020204" pitchFamily="34" charset="0"/>
              </a:rPr>
              <a:t>, J. Barroso, D. </a:t>
            </a:r>
            <a:r>
              <a:rPr lang="en-US" sz="1050" dirty="0" err="1">
                <a:latin typeface="Arial" panose="020B0604020202020204" pitchFamily="34" charset="0"/>
                <a:cs typeface="Arial" panose="020B0604020202020204" pitchFamily="34" charset="0"/>
              </a:rPr>
              <a:t>Bonal</a:t>
            </a:r>
            <a:r>
              <a:rPr lang="en-US" sz="1050" dirty="0">
                <a:latin typeface="Arial" panose="020B0604020202020204" pitchFamily="34" charset="0"/>
                <a:cs typeface="Arial" panose="020B0604020202020204" pitchFamily="34" charset="0"/>
              </a:rPr>
              <a:t>, R.G.A. Boot, J.L. Camargo, C.V. Castilho, V. Chama, K.J. Chao, J. </a:t>
            </a:r>
            <a:r>
              <a:rPr lang="en-US" sz="1050" dirty="0" err="1">
                <a:latin typeface="Arial" panose="020B0604020202020204" pitchFamily="34" charset="0"/>
                <a:cs typeface="Arial" panose="020B0604020202020204" pitchFamily="34" charset="0"/>
              </a:rPr>
              <a:t>Chave</a:t>
            </a:r>
            <a:r>
              <a:rPr lang="en-US" sz="1050" dirty="0">
                <a:latin typeface="Arial" panose="020B0604020202020204" pitchFamily="34" charset="0"/>
                <a:cs typeface="Arial" panose="020B0604020202020204" pitchFamily="34" charset="0"/>
              </a:rPr>
              <a:t>, J.A. </a:t>
            </a:r>
            <a:r>
              <a:rPr lang="en-US" sz="1050" dirty="0" err="1">
                <a:latin typeface="Arial" panose="020B0604020202020204" pitchFamily="34" charset="0"/>
                <a:cs typeface="Arial" panose="020B0604020202020204" pitchFamily="34" charset="0"/>
              </a:rPr>
              <a:t>Comiskey</a:t>
            </a:r>
            <a:r>
              <a:rPr lang="en-US" sz="1050" dirty="0">
                <a:latin typeface="Arial" panose="020B0604020202020204" pitchFamily="34" charset="0"/>
                <a:cs typeface="Arial" panose="020B0604020202020204" pitchFamily="34" charset="0"/>
              </a:rPr>
              <a:t>, F. Cornejo </a:t>
            </a:r>
            <a:r>
              <a:rPr lang="en-US" sz="1050" dirty="0" err="1">
                <a:latin typeface="Arial" panose="020B0604020202020204" pitchFamily="34" charset="0"/>
                <a:cs typeface="Arial" panose="020B0604020202020204" pitchFamily="34" charset="0"/>
              </a:rPr>
              <a:t>Valverde</a:t>
            </a:r>
            <a:r>
              <a:rPr lang="en-US" sz="1050" dirty="0">
                <a:latin typeface="Arial" panose="020B0604020202020204" pitchFamily="34" charset="0"/>
                <a:cs typeface="Arial" panose="020B0604020202020204" pitchFamily="34" charset="0"/>
              </a:rPr>
              <a:t>, L. da Costa, E.A. Oliveira, A. Di Fiore, T.L. Erwin, S. </a:t>
            </a:r>
            <a:r>
              <a:rPr lang="en-US" sz="1050" dirty="0" err="1">
                <a:latin typeface="Arial" panose="020B0604020202020204" pitchFamily="34" charset="0"/>
                <a:cs typeface="Arial" panose="020B0604020202020204" pitchFamily="34" charset="0"/>
              </a:rPr>
              <a:t>Fauset</a:t>
            </a:r>
            <a:r>
              <a:rPr lang="en-US" sz="1050" dirty="0">
                <a:latin typeface="Arial" panose="020B0604020202020204" pitchFamily="34" charset="0"/>
                <a:cs typeface="Arial" panose="020B0604020202020204" pitchFamily="34" charset="0"/>
              </a:rPr>
              <a:t>, M. </a:t>
            </a:r>
            <a:r>
              <a:rPr lang="en-US" sz="1050" dirty="0" err="1">
                <a:latin typeface="Arial" panose="020B0604020202020204" pitchFamily="34" charset="0"/>
                <a:cs typeface="Arial" panose="020B0604020202020204" pitchFamily="34" charset="0"/>
              </a:rPr>
              <a:t>Forsthofer</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D.R.Galbraith</a:t>
            </a:r>
            <a:r>
              <a:rPr lang="en-US" sz="1050" dirty="0">
                <a:latin typeface="Arial" panose="020B0604020202020204" pitchFamily="34" charset="0"/>
                <a:cs typeface="Arial" panose="020B0604020202020204" pitchFamily="34" charset="0"/>
              </a:rPr>
              <a:t>, E.S. Grahame, N. Groot, B. </a:t>
            </a:r>
            <a:r>
              <a:rPr lang="en-US" sz="1050" dirty="0" err="1">
                <a:latin typeface="Arial" panose="020B0604020202020204" pitchFamily="34" charset="0"/>
                <a:cs typeface="Arial" panose="020B0604020202020204" pitchFamily="34" charset="0"/>
              </a:rPr>
              <a:t>Hérault</a:t>
            </a:r>
            <a:r>
              <a:rPr lang="en-US" sz="1050" dirty="0">
                <a:latin typeface="Arial" panose="020B0604020202020204" pitchFamily="34" charset="0"/>
                <a:cs typeface="Arial" panose="020B0604020202020204" pitchFamily="34" charset="0"/>
              </a:rPr>
              <a:t>, N. Higuchi, E.N. </a:t>
            </a:r>
            <a:r>
              <a:rPr lang="en-US" sz="1050" dirty="0" err="1">
                <a:latin typeface="Arial" panose="020B0604020202020204" pitchFamily="34" charset="0"/>
                <a:cs typeface="Arial" panose="020B0604020202020204" pitchFamily="34" charset="0"/>
              </a:rPr>
              <a:t>Honorio</a:t>
            </a:r>
            <a:r>
              <a:rPr lang="en-US" sz="1050" dirty="0">
                <a:latin typeface="Arial" panose="020B0604020202020204" pitchFamily="34" charset="0"/>
                <a:cs typeface="Arial" panose="020B0604020202020204" pitchFamily="34" charset="0"/>
              </a:rPr>
              <a:t> Coronado, H. Keeling, T.J. Killeen, W.F. </a:t>
            </a:r>
            <a:r>
              <a:rPr lang="en-US" sz="1050" dirty="0" err="1">
                <a:latin typeface="Arial" panose="020B0604020202020204" pitchFamily="34" charset="0"/>
                <a:cs typeface="Arial" panose="020B0604020202020204" pitchFamily="34" charset="0"/>
              </a:rPr>
              <a:t>Laurance</a:t>
            </a:r>
            <a:r>
              <a:rPr lang="en-US" sz="1050" dirty="0">
                <a:latin typeface="Arial" panose="020B0604020202020204" pitchFamily="34" charset="0"/>
                <a:cs typeface="Arial" panose="020B0604020202020204" pitchFamily="34" charset="0"/>
              </a:rPr>
              <a:t>, S. </a:t>
            </a:r>
            <a:r>
              <a:rPr lang="en-US" sz="1050" dirty="0" err="1">
                <a:latin typeface="Arial" panose="020B0604020202020204" pitchFamily="34" charset="0"/>
                <a:cs typeface="Arial" panose="020B0604020202020204" pitchFamily="34" charset="0"/>
              </a:rPr>
              <a:t>Laurance</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Licona</a:t>
            </a:r>
            <a:r>
              <a:rPr lang="en-US" sz="1050" dirty="0">
                <a:latin typeface="Arial" panose="020B0604020202020204" pitchFamily="34" charset="0"/>
                <a:cs typeface="Arial" panose="020B0604020202020204" pitchFamily="34" charset="0"/>
              </a:rPr>
              <a:t>, W.E. Magnusson, B.S. </a:t>
            </a:r>
            <a:r>
              <a:rPr lang="en-US" sz="1050" dirty="0" err="1">
                <a:latin typeface="Arial" panose="020B0604020202020204" pitchFamily="34" charset="0"/>
                <a:cs typeface="Arial" panose="020B0604020202020204" pitchFamily="34" charset="0"/>
              </a:rPr>
              <a:t>Marimon</a:t>
            </a:r>
            <a:r>
              <a:rPr lang="en-US" sz="1050" dirty="0">
                <a:latin typeface="Arial" panose="020B0604020202020204" pitchFamily="34" charset="0"/>
                <a:cs typeface="Arial" panose="020B0604020202020204" pitchFamily="34" charset="0"/>
              </a:rPr>
              <a:t>, B.H. </a:t>
            </a:r>
            <a:r>
              <a:rPr lang="en-US" sz="1050" dirty="0" err="1">
                <a:latin typeface="Arial" panose="020B0604020202020204" pitchFamily="34" charset="0"/>
                <a:cs typeface="Arial" panose="020B0604020202020204" pitchFamily="34" charset="0"/>
              </a:rPr>
              <a:t>Marimon</a:t>
            </a:r>
            <a:r>
              <a:rPr lang="en-US" sz="1050" dirty="0">
                <a:latin typeface="Arial" panose="020B0604020202020204" pitchFamily="34" charset="0"/>
                <a:cs typeface="Arial" panose="020B0604020202020204" pitchFamily="34" charset="0"/>
              </a:rPr>
              <a:t>-Junior, C. Mendoza, D.A. Neill, E.M. </a:t>
            </a:r>
            <a:r>
              <a:rPr lang="en-US" sz="1050" dirty="0" err="1">
                <a:latin typeface="Arial" panose="020B0604020202020204" pitchFamily="34" charset="0"/>
                <a:cs typeface="Arial" panose="020B0604020202020204" pitchFamily="34" charset="0"/>
              </a:rPr>
              <a:t>Nogueira</a:t>
            </a:r>
            <a:r>
              <a:rPr lang="en-US" sz="1050" dirty="0">
                <a:latin typeface="Arial" panose="020B0604020202020204" pitchFamily="34" charset="0"/>
                <a:cs typeface="Arial" panose="020B0604020202020204" pitchFamily="34" charset="0"/>
              </a:rPr>
              <a:t>, P. </a:t>
            </a:r>
            <a:r>
              <a:rPr lang="en-US" sz="1050" dirty="0" err="1">
                <a:latin typeface="Arial" panose="020B0604020202020204" pitchFamily="34" charset="0"/>
                <a:cs typeface="Arial" panose="020B0604020202020204" pitchFamily="34" charset="0"/>
              </a:rPr>
              <a:t>Núñez</a:t>
            </a:r>
            <a:r>
              <a:rPr lang="en-US" sz="1050" dirty="0">
                <a:latin typeface="Arial" panose="020B0604020202020204" pitchFamily="34" charset="0"/>
                <a:cs typeface="Arial" panose="020B0604020202020204" pitchFamily="34" charset="0"/>
              </a:rPr>
              <a:t>, N.C. </a:t>
            </a:r>
            <a:r>
              <a:rPr lang="en-US" sz="1050" dirty="0" err="1">
                <a:latin typeface="Arial" panose="020B0604020202020204" pitchFamily="34" charset="0"/>
                <a:cs typeface="Arial" panose="020B0604020202020204" pitchFamily="34" charset="0"/>
              </a:rPr>
              <a:t>Pallaqui</a:t>
            </a:r>
            <a:r>
              <a:rPr lang="en-US" sz="1050" dirty="0">
                <a:latin typeface="Arial" panose="020B0604020202020204" pitchFamily="34" charset="0"/>
                <a:cs typeface="Arial" panose="020B0604020202020204" pitchFamily="34" charset="0"/>
              </a:rPr>
              <a:t> Camacho, A. </a:t>
            </a:r>
            <a:r>
              <a:rPr lang="en-US" sz="1050" dirty="0" err="1">
                <a:latin typeface="Arial" panose="020B0604020202020204" pitchFamily="34" charset="0"/>
                <a:cs typeface="Arial" panose="020B0604020202020204" pitchFamily="34" charset="0"/>
              </a:rPr>
              <a:t>Parada</a:t>
            </a:r>
            <a:r>
              <a:rPr lang="en-US" sz="1050" dirty="0">
                <a:latin typeface="Arial" panose="020B0604020202020204" pitchFamily="34" charset="0"/>
                <a:cs typeface="Arial" panose="020B0604020202020204" pitchFamily="34" charset="0"/>
              </a:rPr>
              <a:t>, G. Pardo, J. Peacock, M. Peña-Claros, G.C. </a:t>
            </a:r>
            <a:r>
              <a:rPr lang="en-US" sz="1050" dirty="0" err="1">
                <a:latin typeface="Arial" panose="020B0604020202020204" pitchFamily="34" charset="0"/>
                <a:cs typeface="Arial" panose="020B0604020202020204" pitchFamily="34" charset="0"/>
              </a:rPr>
              <a:t>Pickavance</a:t>
            </a:r>
            <a:r>
              <a:rPr lang="en-US" sz="1050" dirty="0">
                <a:latin typeface="Arial" panose="020B0604020202020204" pitchFamily="34" charset="0"/>
                <a:cs typeface="Arial" panose="020B0604020202020204" pitchFamily="34" charset="0"/>
              </a:rPr>
              <a:t>, N.C.A. Pitman, L. </a:t>
            </a:r>
            <a:r>
              <a:rPr lang="en-US" sz="1050" dirty="0" err="1">
                <a:latin typeface="Arial" panose="020B0604020202020204" pitchFamily="34" charset="0"/>
                <a:cs typeface="Arial" panose="020B0604020202020204" pitchFamily="34" charset="0"/>
              </a:rPr>
              <a:t>Poorter</a:t>
            </a:r>
            <a:r>
              <a:rPr lang="en-US" sz="1050" dirty="0">
                <a:latin typeface="Arial" panose="020B0604020202020204" pitchFamily="34" charset="0"/>
                <a:cs typeface="Arial" panose="020B0604020202020204" pitchFamily="34" charset="0"/>
              </a:rPr>
              <a:t>, A. Prieto, C.A. Quesada, F. </a:t>
            </a:r>
            <a:r>
              <a:rPr lang="en-US" sz="1050" dirty="0" err="1">
                <a:latin typeface="Arial" panose="020B0604020202020204" pitchFamily="34" charset="0"/>
                <a:cs typeface="Arial" panose="020B0604020202020204" pitchFamily="34" charset="0"/>
              </a:rPr>
              <a:t>Ramírez</a:t>
            </a:r>
            <a:r>
              <a:rPr lang="en-US" sz="1050" dirty="0">
                <a:latin typeface="Arial" panose="020B0604020202020204" pitchFamily="34" charset="0"/>
                <a:cs typeface="Arial" panose="020B0604020202020204" pitchFamily="34" charset="0"/>
              </a:rPr>
              <a:t>, H. </a:t>
            </a:r>
            <a:r>
              <a:rPr lang="en-US" sz="1050" dirty="0" err="1">
                <a:latin typeface="Arial" panose="020B0604020202020204" pitchFamily="34" charset="0"/>
                <a:cs typeface="Arial" panose="020B0604020202020204" pitchFamily="34" charset="0"/>
              </a:rPr>
              <a:t>Ramírez</a:t>
            </a:r>
            <a:r>
              <a:rPr lang="en-US" sz="1050" dirty="0">
                <a:latin typeface="Arial" panose="020B0604020202020204" pitchFamily="34" charset="0"/>
                <a:cs typeface="Arial" panose="020B0604020202020204" pitchFamily="34" charset="0"/>
              </a:rPr>
              <a:t>-Angulo, Z. </a:t>
            </a:r>
            <a:r>
              <a:rPr lang="en-US" sz="1050" dirty="0" err="1">
                <a:latin typeface="Arial" panose="020B0604020202020204" pitchFamily="34" charset="0"/>
                <a:cs typeface="Arial" panose="020B0604020202020204" pitchFamily="34" charset="0"/>
              </a:rPr>
              <a:t>Restrepo</a:t>
            </a:r>
            <a:r>
              <a:rPr lang="en-US" sz="1050" dirty="0">
                <a:latin typeface="Arial" panose="020B0604020202020204" pitchFamily="34" charset="0"/>
                <a:cs typeface="Arial" panose="020B0604020202020204" pitchFamily="34" charset="0"/>
              </a:rPr>
              <a:t>, A. </a:t>
            </a:r>
            <a:r>
              <a:rPr lang="en-US" sz="1050" dirty="0" err="1">
                <a:latin typeface="Arial" panose="020B0604020202020204" pitchFamily="34" charset="0"/>
                <a:cs typeface="Arial" panose="020B0604020202020204" pitchFamily="34" charset="0"/>
              </a:rPr>
              <a:t>Roopsind</a:t>
            </a:r>
            <a:r>
              <a:rPr lang="en-US" sz="1050" dirty="0">
                <a:latin typeface="Arial" panose="020B0604020202020204" pitchFamily="34" charset="0"/>
                <a:cs typeface="Arial" panose="020B0604020202020204" pitchFamily="34" charset="0"/>
              </a:rPr>
              <a:t>, A. </a:t>
            </a:r>
            <a:r>
              <a:rPr lang="en-US" sz="1050" dirty="0" err="1">
                <a:latin typeface="Arial" panose="020B0604020202020204" pitchFamily="34" charset="0"/>
                <a:cs typeface="Arial" panose="020B0604020202020204" pitchFamily="34" charset="0"/>
              </a:rPr>
              <a:t>Rudas</a:t>
            </a:r>
            <a:r>
              <a:rPr lang="en-US" sz="1050" dirty="0">
                <a:latin typeface="Arial" panose="020B0604020202020204" pitchFamily="34" charset="0"/>
                <a:cs typeface="Arial" panose="020B0604020202020204" pitchFamily="34" charset="0"/>
              </a:rPr>
              <a:t>, R.P. </a:t>
            </a:r>
            <a:r>
              <a:rPr lang="en-US" sz="1050" dirty="0" err="1">
                <a:latin typeface="Arial" panose="020B0604020202020204" pitchFamily="34" charset="0"/>
                <a:cs typeface="Arial" panose="020B0604020202020204" pitchFamily="34" charset="0"/>
              </a:rPr>
              <a:t>Salomão</a:t>
            </a:r>
            <a:r>
              <a:rPr lang="en-US" sz="1050" dirty="0">
                <a:latin typeface="Arial" panose="020B0604020202020204" pitchFamily="34" charset="0"/>
                <a:cs typeface="Arial" panose="020B0604020202020204" pitchFamily="34" charset="0"/>
              </a:rPr>
              <a:t>, M. Schwarz, N. Silva, J.E. Silva-</a:t>
            </a:r>
            <a:r>
              <a:rPr lang="en-US" sz="1050" dirty="0" err="1">
                <a:latin typeface="Arial" panose="020B0604020202020204" pitchFamily="34" charset="0"/>
                <a:cs typeface="Arial" panose="020B0604020202020204" pitchFamily="34" charset="0"/>
              </a:rPr>
              <a:t>Espejo</a:t>
            </a:r>
            <a:r>
              <a:rPr lang="en-US" sz="1050" dirty="0">
                <a:latin typeface="Arial" panose="020B0604020202020204" pitchFamily="34" charset="0"/>
                <a:cs typeface="Arial" panose="020B0604020202020204" pitchFamily="34" charset="0"/>
              </a:rPr>
              <a:t>, M. </a:t>
            </a:r>
            <a:r>
              <a:rPr lang="en-US" sz="1050" dirty="0" err="1">
                <a:latin typeface="Arial" panose="020B0604020202020204" pitchFamily="34" charset="0"/>
                <a:cs typeface="Arial" panose="020B0604020202020204" pitchFamily="34" charset="0"/>
              </a:rPr>
              <a:t>Silveira</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Stropp</a:t>
            </a:r>
            <a:r>
              <a:rPr lang="en-US" sz="1050" dirty="0">
                <a:latin typeface="Arial" panose="020B0604020202020204" pitchFamily="34" charset="0"/>
                <a:cs typeface="Arial" panose="020B0604020202020204" pitchFamily="34" charset="0"/>
              </a:rPr>
              <a:t>, J Talbot, H. </a:t>
            </a:r>
            <a:r>
              <a:rPr lang="en-US" sz="1050" dirty="0" err="1">
                <a:latin typeface="Arial" panose="020B0604020202020204" pitchFamily="34" charset="0"/>
                <a:cs typeface="Arial" panose="020B0604020202020204" pitchFamily="34" charset="0"/>
              </a:rPr>
              <a:t>ter</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Steege</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Teran</a:t>
            </a:r>
            <a:r>
              <a:rPr lang="en-US" sz="1050" dirty="0">
                <a:latin typeface="Arial" panose="020B0604020202020204" pitchFamily="34" charset="0"/>
                <a:cs typeface="Arial" panose="020B0604020202020204" pitchFamily="34" charset="0"/>
              </a:rPr>
              <a:t>-Aguilar, J. </a:t>
            </a:r>
            <a:r>
              <a:rPr lang="en-US" sz="1050" dirty="0" err="1">
                <a:latin typeface="Arial" panose="020B0604020202020204" pitchFamily="34" charset="0"/>
                <a:cs typeface="Arial" panose="020B0604020202020204" pitchFamily="34" charset="0"/>
              </a:rPr>
              <a:t>Terborgh</a:t>
            </a:r>
            <a:r>
              <a:rPr lang="en-US" sz="1050" dirty="0">
                <a:latin typeface="Arial" panose="020B0604020202020204" pitchFamily="34" charset="0"/>
                <a:cs typeface="Arial" panose="020B0604020202020204" pitchFamily="34" charset="0"/>
              </a:rPr>
              <a:t>, R. Thomas-Caesar, M. Toledo, M. </a:t>
            </a:r>
            <a:r>
              <a:rPr lang="en-US" sz="1050" dirty="0" err="1" smtClean="0">
                <a:latin typeface="Arial" panose="020B0604020202020204" pitchFamily="34" charset="0"/>
                <a:cs typeface="Arial" panose="020B0604020202020204" pitchFamily="34" charset="0"/>
              </a:rPr>
              <a:t>Torello-Raventos</a:t>
            </a:r>
            <a:r>
              <a:rPr lang="en-US" sz="1050" dirty="0">
                <a:latin typeface="Arial" panose="020B0604020202020204" pitchFamily="34" charset="0"/>
                <a:cs typeface="Arial" panose="020B0604020202020204" pitchFamily="34" charset="0"/>
              </a:rPr>
              <a:t>, R.K. </a:t>
            </a:r>
            <a:r>
              <a:rPr lang="en-US" sz="1050" dirty="0" err="1">
                <a:latin typeface="Arial" panose="020B0604020202020204" pitchFamily="34" charset="0"/>
                <a:cs typeface="Arial" panose="020B0604020202020204" pitchFamily="34" charset="0"/>
              </a:rPr>
              <a:t>Umetsu</a:t>
            </a:r>
            <a:r>
              <a:rPr lang="en-US" sz="1050" dirty="0">
                <a:latin typeface="Arial" panose="020B0604020202020204" pitchFamily="34" charset="0"/>
                <a:cs typeface="Arial" panose="020B0604020202020204" pitchFamily="34" charset="0"/>
              </a:rPr>
              <a:t>, G.M.F. van der </a:t>
            </a:r>
            <a:r>
              <a:rPr lang="en-US" sz="1050" dirty="0" err="1">
                <a:latin typeface="Arial" panose="020B0604020202020204" pitchFamily="34" charset="0"/>
                <a:cs typeface="Arial" panose="020B0604020202020204" pitchFamily="34" charset="0"/>
              </a:rPr>
              <a:t>Heijden</a:t>
            </a:r>
            <a:r>
              <a:rPr lang="en-US" sz="1050" dirty="0">
                <a:latin typeface="Arial" panose="020B0604020202020204" pitchFamily="34" charset="0"/>
                <a:cs typeface="Arial" panose="020B0604020202020204" pitchFamily="34" charset="0"/>
              </a:rPr>
              <a:t>, P. van der </a:t>
            </a:r>
            <a:r>
              <a:rPr lang="en-US" sz="1050" dirty="0" err="1">
                <a:latin typeface="Arial" panose="020B0604020202020204" pitchFamily="34" charset="0"/>
                <a:cs typeface="Arial" panose="020B0604020202020204" pitchFamily="34" charset="0"/>
              </a:rPr>
              <a:t>Hout</a:t>
            </a:r>
            <a:r>
              <a:rPr lang="en-US" sz="1050" dirty="0">
                <a:latin typeface="Arial" panose="020B0604020202020204" pitchFamily="34" charset="0"/>
                <a:cs typeface="Arial" panose="020B0604020202020204" pitchFamily="34" charset="0"/>
              </a:rPr>
              <a:t>, I.C. </a:t>
            </a:r>
            <a:r>
              <a:rPr lang="en-US" sz="1050" dirty="0" err="1">
                <a:latin typeface="Arial" panose="020B0604020202020204" pitchFamily="34" charset="0"/>
                <a:cs typeface="Arial" panose="020B0604020202020204" pitchFamily="34" charset="0"/>
              </a:rPr>
              <a:t>Guimarães</a:t>
            </a:r>
            <a:r>
              <a:rPr lang="en-US" sz="1050" dirty="0">
                <a:latin typeface="Arial" panose="020B0604020202020204" pitchFamily="34" charset="0"/>
                <a:cs typeface="Arial" panose="020B0604020202020204" pitchFamily="34" charset="0"/>
              </a:rPr>
              <a:t> Vieira, </a:t>
            </a:r>
            <a:r>
              <a:rPr lang="en-US" sz="1050" dirty="0" err="1">
                <a:latin typeface="Arial" panose="020B0604020202020204" pitchFamily="34" charset="0"/>
                <a:cs typeface="Arial" panose="020B0604020202020204" pitchFamily="34" charset="0"/>
              </a:rPr>
              <a:t>S.A.Vieira</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Vilanova</a:t>
            </a:r>
            <a:r>
              <a:rPr lang="en-US" sz="1050" dirty="0">
                <a:latin typeface="Arial" panose="020B0604020202020204" pitchFamily="34" charset="0"/>
                <a:cs typeface="Arial" panose="020B0604020202020204" pitchFamily="34" charset="0"/>
              </a:rPr>
              <a:t>, V. </a:t>
            </a:r>
            <a:r>
              <a:rPr lang="en-US" sz="1050" dirty="0" err="1">
                <a:latin typeface="Arial" panose="020B0604020202020204" pitchFamily="34" charset="0"/>
                <a:cs typeface="Arial" panose="020B0604020202020204" pitchFamily="34" charset="0"/>
              </a:rPr>
              <a:t>Vos</a:t>
            </a:r>
            <a:r>
              <a:rPr lang="en-US" sz="1050" dirty="0">
                <a:latin typeface="Arial" panose="020B0604020202020204" pitchFamily="34" charset="0"/>
                <a:cs typeface="Arial" panose="020B0604020202020204" pitchFamily="34" charset="0"/>
              </a:rPr>
              <a:t>, R.J. </a:t>
            </a:r>
            <a:r>
              <a:rPr lang="en-US" sz="1050" dirty="0" err="1" smtClean="0">
                <a:latin typeface="Arial" panose="020B0604020202020204" pitchFamily="34" charset="0"/>
                <a:cs typeface="Arial" panose="020B0604020202020204" pitchFamily="34" charset="0"/>
              </a:rPr>
              <a:t>Zagt</a:t>
            </a:r>
            <a:endParaRPr lang="en-US" sz="1050" dirty="0" smtClean="0">
              <a:latin typeface="Arial" panose="020B0604020202020204" pitchFamily="34" charset="0"/>
              <a:cs typeface="Arial" panose="020B0604020202020204" pitchFamily="34" charset="0"/>
            </a:endParaRPr>
          </a:p>
        </p:txBody>
      </p:sp>
      <p:pic>
        <p:nvPicPr>
          <p:cNvPr id="13" name="Picture 12" descr="http://prized4d.africamuseum.be/sites/prized4d.africamuseum.be/files/Africamuseum-H-Black.png"/>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Flowchart: Document 11"/>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smtClean="0">
                <a:solidFill>
                  <a:schemeClr val="bg1"/>
                </a:solidFill>
                <a:latin typeface="Arial" panose="020B0604020202020204" pitchFamily="34" charset="0"/>
                <a:cs typeface="Arial" panose="020B0604020202020204" pitchFamily="34" charset="0"/>
              </a:rPr>
              <a:t>	Co-</a:t>
            </a:r>
            <a:r>
              <a:rPr lang="nl-BE" sz="2400" b="1" dirty="0" err="1" smtClean="0">
                <a:solidFill>
                  <a:schemeClr val="bg1"/>
                </a:solidFill>
                <a:latin typeface="Arial" panose="020B0604020202020204" pitchFamily="34" charset="0"/>
                <a:cs typeface="Arial" panose="020B0604020202020204" pitchFamily="34" charset="0"/>
              </a:rPr>
              <a:t>authors</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4"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60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…the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is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done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challenging</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conditions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5122" name="Picture 2" descr="C:\Wannes\UGent Data\4 POSTDOC KMMA\Publication\in prep\Hubau et al 2020 Science Connection\images\Figuur 2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9392" y="2894309"/>
            <a:ext cx="5024696" cy="335017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Wannes\UGent Data\4 POSTDOC KMMA\Publication\in prep\Hubau et al 2020 Science Connection\images\Figuur 6d.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1765" y="3021396"/>
            <a:ext cx="2471829" cy="3707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76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…the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is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done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challenging</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conditions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16" name="Picture 2" descr="C:\Wannes\UGent Data\4 POSTDOC KMMA\Publication\in prep\Hubau et al 2020 Science Connection\images\Figuur 6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520" y="2708175"/>
            <a:ext cx="2736304" cy="4104001"/>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D:\Wannes\UGent Foto\Foto Postdoc Leeds\Field DRC 2014\selection\DSC0239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75698" y="2708174"/>
            <a:ext cx="2760798" cy="414073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Wannes\UGent Foto\Foto Postdoc Leeds\Field DRC 2014\selection\SAM_520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03848" y="2708175"/>
            <a:ext cx="2920417" cy="2052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Wannes\UGent Foto\Foto Postdoc Leeds\Field DRC 2014\selection\SAM_5488.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03848" y="4653135"/>
            <a:ext cx="2920417" cy="21903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egu2020.eu/cc_by_logo_pn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12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…the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work</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is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done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challenging</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conditions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16" name="Picture 2" descr="Image result for calvin hobbes tre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3768" y="3258627"/>
            <a:ext cx="3330440" cy="3171160"/>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620596" y="1700808"/>
            <a:ext cx="7056784" cy="5832648"/>
          </a:xfrm>
          <a:prstGeom prst="mathMultiply">
            <a:avLst>
              <a:gd name="adj1" fmla="val 24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73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and</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the trees are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not</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always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easy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to</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measure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2" name="Picture 2" descr="C:\Wannes\UGent Data\4 POSTDOC KMMA\Publication\in prep\Hubau et al 2020 Science Connection\images\Figuur 2c.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9854" y="2707154"/>
            <a:ext cx="3026002" cy="40342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Wannes\UGent Data\4 POSTDOC KMMA\Publication\in prep\Hubau et al 2020 Science Connection\images\Figuur 2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3887" y="2938702"/>
            <a:ext cx="5379367" cy="35866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33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6" y="2996952"/>
            <a:ext cx="8971971"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err="1" smtClean="0">
                <a:solidFill>
                  <a:schemeClr val="tx1"/>
                </a:solidFill>
                <a:latin typeface="Arial" panose="020B0604020202020204" pitchFamily="34" charset="0"/>
                <a:cs typeface="Arial" panose="020B0604020202020204" pitchFamily="34" charset="0"/>
              </a:rPr>
              <a:t>Largest</a:t>
            </a:r>
            <a:r>
              <a:rPr lang="nl-BE" sz="2800" dirty="0" smtClean="0">
                <a:solidFill>
                  <a:schemeClr val="tx1"/>
                </a:solidFill>
                <a:latin typeface="Arial" panose="020B0604020202020204" pitchFamily="34" charset="0"/>
                <a:cs typeface="Arial" panose="020B0604020202020204" pitchFamily="34" charset="0"/>
              </a:rPr>
              <a:t> </a:t>
            </a:r>
            <a:r>
              <a:rPr lang="nl-BE" sz="2800" dirty="0" err="1" smtClean="0">
                <a:solidFill>
                  <a:schemeClr val="tx1"/>
                </a:solidFill>
                <a:latin typeface="Arial" panose="020B0604020202020204" pitchFamily="34" charset="0"/>
                <a:cs typeface="Arial" panose="020B0604020202020204" pitchFamily="34" charset="0"/>
              </a:rPr>
              <a:t>network</a:t>
            </a:r>
            <a:r>
              <a:rPr lang="nl-BE" sz="2800" dirty="0" smtClean="0">
                <a:solidFill>
                  <a:schemeClr val="tx1"/>
                </a:solidFill>
                <a:latin typeface="Arial" panose="020B0604020202020204" pitchFamily="34" charset="0"/>
                <a:cs typeface="Arial" panose="020B0604020202020204" pitchFamily="34" charset="0"/>
              </a:rPr>
              <a:t> of </a:t>
            </a:r>
            <a:r>
              <a:rPr lang="nl-BE" sz="2800" dirty="0" err="1" smtClean="0">
                <a:solidFill>
                  <a:schemeClr val="tx1"/>
                </a:solidFill>
                <a:latin typeface="Arial" panose="020B0604020202020204" pitchFamily="34" charset="0"/>
                <a:cs typeface="Arial" panose="020B0604020202020204" pitchFamily="34" charset="0"/>
              </a:rPr>
              <a:t>repeatedly</a:t>
            </a:r>
            <a:r>
              <a:rPr lang="nl-BE" sz="2800" dirty="0" smtClean="0">
                <a:solidFill>
                  <a:schemeClr val="tx1"/>
                </a:solidFill>
                <a:latin typeface="Arial" panose="020B0604020202020204" pitchFamily="34" charset="0"/>
                <a:cs typeface="Arial" panose="020B0604020202020204" pitchFamily="34" charset="0"/>
              </a:rPr>
              <a:t> </a:t>
            </a:r>
            <a:r>
              <a:rPr lang="nl-BE" sz="2800" dirty="0" err="1" smtClean="0">
                <a:solidFill>
                  <a:schemeClr val="tx1"/>
                </a:solidFill>
                <a:latin typeface="Arial" panose="020B0604020202020204" pitchFamily="34" charset="0"/>
                <a:cs typeface="Arial" panose="020B0604020202020204" pitchFamily="34" charset="0"/>
              </a:rPr>
              <a:t>measured</a:t>
            </a:r>
            <a:r>
              <a:rPr lang="nl-BE" sz="2800" dirty="0" smtClean="0">
                <a:solidFill>
                  <a:schemeClr val="tx1"/>
                </a:solidFill>
                <a:latin typeface="Arial" panose="020B0604020202020204" pitchFamily="34" charset="0"/>
                <a:cs typeface="Arial" panose="020B0604020202020204" pitchFamily="34" charset="0"/>
              </a:rPr>
              <a:t> plots</a:t>
            </a:r>
          </a:p>
          <a:p>
            <a:pPr algn="ctr"/>
            <a:r>
              <a:rPr lang="nl-BE" sz="2800" dirty="0" smtClean="0">
                <a:solidFill>
                  <a:schemeClr val="tx1"/>
                </a:solidFill>
                <a:latin typeface="Arial" panose="020B0604020202020204" pitchFamily="34" charset="0"/>
                <a:cs typeface="Arial" panose="020B0604020202020204" pitchFamily="34" charset="0"/>
              </a:rPr>
              <a:t>IN INTACT RAINFOREST</a:t>
            </a:r>
            <a:endParaRPr lang="nl-BE" sz="2800" dirty="0" smtClean="0">
              <a:solidFill>
                <a:schemeClr val="accent3">
                  <a:lumMod val="50000"/>
                </a:schemeClr>
              </a:solidFill>
              <a:latin typeface="Arial" panose="020B0604020202020204" pitchFamily="34" charset="0"/>
              <a:cs typeface="Arial" panose="020B0604020202020204" pitchFamily="34" charset="0"/>
            </a:endParaRPr>
          </a:p>
          <a:p>
            <a:endParaRPr lang="nl-BE" sz="2800" dirty="0">
              <a:solidFill>
                <a:schemeClr val="accent3">
                  <a:lumMod val="50000"/>
                </a:schemeClr>
              </a:solidFill>
              <a:latin typeface="Arial" panose="020B0604020202020204" pitchFamily="34" charset="0"/>
              <a:cs typeface="Arial" panose="020B0604020202020204" pitchFamily="34" charset="0"/>
            </a:endParaRPr>
          </a:p>
          <a:p>
            <a:endParaRPr lang="nl-BE" sz="2800" dirty="0" smtClean="0">
              <a:solidFill>
                <a:schemeClr val="accent3">
                  <a:lumMod val="50000"/>
                </a:schemeClr>
              </a:solidFill>
              <a:latin typeface="Arial" panose="020B0604020202020204" pitchFamily="34" charset="0"/>
              <a:cs typeface="Arial" panose="020B0604020202020204" pitchFamily="34" charset="0"/>
            </a:endParaRPr>
          </a:p>
          <a:p>
            <a:endParaRPr lang="nl-BE" sz="2800" dirty="0" smtClean="0">
              <a:solidFill>
                <a:schemeClr val="accent3">
                  <a:lumMod val="50000"/>
                </a:schemeClr>
              </a:solidFill>
              <a:latin typeface="Arial" panose="020B0604020202020204" pitchFamily="34" charset="0"/>
              <a:cs typeface="Arial" panose="020B0604020202020204" pitchFamily="34" charset="0"/>
            </a:endParaRPr>
          </a:p>
        </p:txBody>
      </p:sp>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repeated</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inventories</a:t>
            </a:r>
            <a:r>
              <a:rPr lang="nl-BE" sz="2400" b="1" dirty="0" smtClean="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82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…but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the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results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are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impressive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a:t>
            </a:r>
          </a:p>
        </p:txBody>
      </p:sp>
      <p:pic>
        <p:nvPicPr>
          <p:cNvPr id="3074"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37504" y="3345666"/>
            <a:ext cx="7362888" cy="346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46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6" y="1988840"/>
            <a:ext cx="8971971" cy="424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err="1" smtClean="0">
                <a:solidFill>
                  <a:schemeClr val="tx1"/>
                </a:solidFill>
                <a:latin typeface="Arial" panose="020B0604020202020204" pitchFamily="34" charset="0"/>
                <a:cs typeface="Arial" panose="020B0604020202020204" pitchFamily="34" charset="0"/>
              </a:rPr>
              <a:t>Largest</a:t>
            </a:r>
            <a:r>
              <a:rPr lang="nl-BE" sz="2800" dirty="0" smtClean="0">
                <a:solidFill>
                  <a:schemeClr val="tx1"/>
                </a:solidFill>
                <a:latin typeface="Arial" panose="020B0604020202020204" pitchFamily="34" charset="0"/>
                <a:cs typeface="Arial" panose="020B0604020202020204" pitchFamily="34" charset="0"/>
              </a:rPr>
              <a:t> </a:t>
            </a:r>
            <a:r>
              <a:rPr lang="nl-BE" sz="2800" dirty="0" err="1" smtClean="0">
                <a:solidFill>
                  <a:schemeClr val="tx1"/>
                </a:solidFill>
                <a:latin typeface="Arial" panose="020B0604020202020204" pitchFamily="34" charset="0"/>
                <a:cs typeface="Arial" panose="020B0604020202020204" pitchFamily="34" charset="0"/>
              </a:rPr>
              <a:t>network</a:t>
            </a:r>
            <a:r>
              <a:rPr lang="nl-BE" sz="2800" dirty="0" smtClean="0">
                <a:solidFill>
                  <a:schemeClr val="tx1"/>
                </a:solidFill>
                <a:latin typeface="Arial" panose="020B0604020202020204" pitchFamily="34" charset="0"/>
                <a:cs typeface="Arial" panose="020B0604020202020204" pitchFamily="34" charset="0"/>
              </a:rPr>
              <a:t> of </a:t>
            </a:r>
            <a:r>
              <a:rPr lang="nl-BE" sz="2800" dirty="0" err="1" smtClean="0">
                <a:solidFill>
                  <a:schemeClr val="tx1"/>
                </a:solidFill>
                <a:latin typeface="Arial" panose="020B0604020202020204" pitchFamily="34" charset="0"/>
                <a:cs typeface="Arial" panose="020B0604020202020204" pitchFamily="34" charset="0"/>
              </a:rPr>
              <a:t>repeatedly</a:t>
            </a:r>
            <a:r>
              <a:rPr lang="nl-BE" sz="2800" dirty="0" smtClean="0">
                <a:solidFill>
                  <a:schemeClr val="tx1"/>
                </a:solidFill>
                <a:latin typeface="Arial" panose="020B0604020202020204" pitchFamily="34" charset="0"/>
                <a:cs typeface="Arial" panose="020B0604020202020204" pitchFamily="34" charset="0"/>
              </a:rPr>
              <a:t> </a:t>
            </a:r>
            <a:r>
              <a:rPr lang="nl-BE" sz="2800" dirty="0" err="1" smtClean="0">
                <a:solidFill>
                  <a:schemeClr val="tx1"/>
                </a:solidFill>
                <a:latin typeface="Arial" panose="020B0604020202020204" pitchFamily="34" charset="0"/>
                <a:cs typeface="Arial" panose="020B0604020202020204" pitchFamily="34" charset="0"/>
              </a:rPr>
              <a:t>measured</a:t>
            </a:r>
            <a:r>
              <a:rPr lang="nl-BE" sz="2800" dirty="0" smtClean="0">
                <a:solidFill>
                  <a:schemeClr val="tx1"/>
                </a:solidFill>
                <a:latin typeface="Arial" panose="020B0604020202020204" pitchFamily="34" charset="0"/>
                <a:cs typeface="Arial" panose="020B0604020202020204" pitchFamily="34" charset="0"/>
              </a:rPr>
              <a:t> plots</a:t>
            </a:r>
          </a:p>
          <a:p>
            <a:pPr algn="ctr"/>
            <a:r>
              <a:rPr lang="nl-BE" sz="2800" dirty="0" smtClean="0">
                <a:solidFill>
                  <a:schemeClr val="tx1"/>
                </a:solidFill>
                <a:latin typeface="Arial" panose="020B0604020202020204" pitchFamily="34" charset="0"/>
                <a:cs typeface="Arial" panose="020B0604020202020204" pitchFamily="34" charset="0"/>
              </a:rPr>
              <a:t>IN INTACT RAINFOREST</a:t>
            </a:r>
          </a:p>
          <a:p>
            <a:pPr algn="ctr"/>
            <a:endParaRPr lang="nl-BE" sz="800" dirty="0" smtClean="0">
              <a:solidFill>
                <a:schemeClr val="accent3">
                  <a:lumMod val="50000"/>
                </a:schemeClr>
              </a:solidFill>
              <a:latin typeface="Arial" panose="020B0604020202020204" pitchFamily="34" charset="0"/>
              <a:cs typeface="Arial" panose="020B0604020202020204" pitchFamily="34" charset="0"/>
            </a:endParaRPr>
          </a:p>
          <a:p>
            <a:r>
              <a:rPr lang="nl-BE" sz="2800" b="1" u="sng" dirty="0" err="1" smtClean="0">
                <a:solidFill>
                  <a:schemeClr val="tx1"/>
                </a:solidFill>
                <a:latin typeface="Arial" panose="020B0604020202020204" pitchFamily="34" charset="0"/>
                <a:cs typeface="Arial" panose="020B0604020202020204" pitchFamily="34" charset="0"/>
              </a:rPr>
              <a:t>Africa</a:t>
            </a:r>
            <a:endParaRPr lang="nl-BE" sz="2800" b="1" u="sng" dirty="0" smtClean="0">
              <a:solidFill>
                <a:schemeClr val="tx1"/>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244 </a:t>
            </a:r>
            <a:r>
              <a:rPr lang="nl-BE" sz="2800" dirty="0">
                <a:solidFill>
                  <a:schemeClr val="tx1"/>
                </a:solidFill>
                <a:latin typeface="Arial" panose="020B0604020202020204" pitchFamily="34" charset="0"/>
                <a:cs typeface="Arial" panose="020B0604020202020204" pitchFamily="34" charset="0"/>
              </a:rPr>
              <a:t>plots, 278 </a:t>
            </a:r>
            <a:r>
              <a:rPr lang="nl-BE" sz="2800" dirty="0" smtClean="0">
                <a:solidFill>
                  <a:schemeClr val="tx1"/>
                </a:solidFill>
                <a:latin typeface="Arial" panose="020B0604020202020204" pitchFamily="34" charset="0"/>
                <a:cs typeface="Arial" panose="020B0604020202020204" pitchFamily="34" charset="0"/>
              </a:rPr>
              <a:t>ha</a:t>
            </a:r>
            <a:endParaRPr lang="nl-BE" sz="2800" dirty="0" smtClean="0">
              <a:solidFill>
                <a:schemeClr val="accent3">
                  <a:lumMod val="50000"/>
                </a:schemeClr>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11 </a:t>
            </a:r>
            <a:r>
              <a:rPr lang="nl-BE" sz="2800" dirty="0" err="1" smtClean="0">
                <a:solidFill>
                  <a:schemeClr val="tx1"/>
                </a:solidFill>
                <a:latin typeface="Arial" panose="020B0604020202020204" pitchFamily="34" charset="0"/>
                <a:cs typeface="Arial" panose="020B0604020202020204" pitchFamily="34" charset="0"/>
              </a:rPr>
              <a:t>countries</a:t>
            </a:r>
            <a:endParaRPr lang="nl-BE" sz="2800" dirty="0" smtClean="0">
              <a:solidFill>
                <a:schemeClr val="tx1"/>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47 </a:t>
            </a:r>
            <a:r>
              <a:rPr lang="nl-BE" sz="2800" dirty="0" err="1">
                <a:solidFill>
                  <a:schemeClr val="tx1"/>
                </a:solidFill>
                <a:latin typeface="Arial" panose="020B0604020202020204" pitchFamily="34" charset="0"/>
                <a:cs typeface="Arial" panose="020B0604020202020204" pitchFamily="34" charset="0"/>
              </a:rPr>
              <a:t>years</a:t>
            </a:r>
            <a:r>
              <a:rPr lang="nl-BE" sz="2800" dirty="0">
                <a:solidFill>
                  <a:schemeClr val="tx1"/>
                </a:solidFill>
                <a:latin typeface="Arial" panose="020B0604020202020204" pitchFamily="34" charset="0"/>
                <a:cs typeface="Arial" panose="020B0604020202020204" pitchFamily="34" charset="0"/>
              </a:rPr>
              <a:t> of monitoring</a:t>
            </a:r>
          </a:p>
          <a:p>
            <a:r>
              <a:rPr lang="nl-BE" sz="2800" dirty="0" smtClean="0">
                <a:solidFill>
                  <a:schemeClr val="tx1"/>
                </a:solidFill>
                <a:latin typeface="Arial" panose="020B0604020202020204" pitchFamily="34" charset="0"/>
                <a:cs typeface="Arial" panose="020B0604020202020204" pitchFamily="34" charset="0"/>
              </a:rPr>
              <a:t>&gt;130.000 trees </a:t>
            </a:r>
          </a:p>
          <a:p>
            <a:r>
              <a:rPr lang="nl-BE" sz="2800" dirty="0" smtClean="0">
                <a:solidFill>
                  <a:schemeClr val="tx1"/>
                </a:solidFill>
                <a:latin typeface="Arial" panose="020B0604020202020204" pitchFamily="34" charset="0"/>
                <a:cs typeface="Arial" panose="020B0604020202020204" pitchFamily="34" charset="0"/>
              </a:rPr>
              <a:t>&gt;390.000 </a:t>
            </a:r>
            <a:r>
              <a:rPr lang="nl-BE" sz="2800" dirty="0" err="1" smtClean="0">
                <a:solidFill>
                  <a:schemeClr val="tx1"/>
                </a:solidFill>
                <a:latin typeface="Arial" panose="020B0604020202020204" pitchFamily="34" charset="0"/>
                <a:cs typeface="Arial" panose="020B0604020202020204" pitchFamily="34" charset="0"/>
              </a:rPr>
              <a:t>measurements</a:t>
            </a:r>
            <a:endParaRPr lang="nl-BE" sz="2800" dirty="0" smtClean="0">
              <a:solidFill>
                <a:schemeClr val="tx1"/>
              </a:solidFill>
              <a:latin typeface="Arial" panose="020B0604020202020204" pitchFamily="34" charset="0"/>
              <a:cs typeface="Arial" panose="020B0604020202020204" pitchFamily="34" charset="0"/>
            </a:endParaRPr>
          </a:p>
          <a:p>
            <a:endParaRPr lang="nl-BE" sz="2800" dirty="0">
              <a:solidFill>
                <a:schemeClr val="tx1"/>
              </a:solidFill>
              <a:latin typeface="Arial" panose="020B0604020202020204" pitchFamily="34" charset="0"/>
              <a:cs typeface="Arial" panose="020B0604020202020204" pitchFamily="34" charset="0"/>
            </a:endParaRPr>
          </a:p>
          <a:p>
            <a:r>
              <a:rPr lang="nl-BE" sz="2000" i="1" dirty="0" err="1" smtClean="0">
                <a:solidFill>
                  <a:schemeClr val="tx1"/>
                </a:solidFill>
                <a:latin typeface="Arial" panose="020B0604020202020204" pitchFamily="34" charset="0"/>
                <a:cs typeface="Arial" panose="020B0604020202020204" pitchFamily="34" charset="0"/>
              </a:rPr>
              <a:t>Hubau</a:t>
            </a:r>
            <a:r>
              <a:rPr lang="nl-BE" sz="2000" i="1" dirty="0" smtClean="0">
                <a:solidFill>
                  <a:schemeClr val="tx1"/>
                </a:solidFill>
                <a:latin typeface="Arial" panose="020B0604020202020204" pitchFamily="34" charset="0"/>
                <a:cs typeface="Arial" panose="020B0604020202020204" pitchFamily="34" charset="0"/>
              </a:rPr>
              <a:t> et al 2020 Nature</a:t>
            </a:r>
          </a:p>
        </p:txBody>
      </p:sp>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repeated</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inventories</a:t>
            </a:r>
            <a:r>
              <a:rPr lang="nl-BE" sz="2400" b="1" dirty="0" smtClean="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3"/>
          <p:cNvSpPr/>
          <p:nvPr/>
        </p:nvSpPr>
        <p:spPr>
          <a:xfrm>
            <a:off x="4427557" y="2276872"/>
            <a:ext cx="4545090" cy="424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800" dirty="0" smtClean="0">
              <a:solidFill>
                <a:schemeClr val="accent3">
                  <a:lumMod val="50000"/>
                </a:schemeClr>
              </a:solidFill>
              <a:latin typeface="Arial" panose="020B0604020202020204" pitchFamily="34" charset="0"/>
              <a:cs typeface="Arial" panose="020B0604020202020204" pitchFamily="34" charset="0"/>
            </a:endParaRPr>
          </a:p>
          <a:p>
            <a:r>
              <a:rPr lang="nl-BE" sz="2800" b="1" u="sng" dirty="0" err="1" smtClean="0">
                <a:solidFill>
                  <a:schemeClr val="tx1"/>
                </a:solidFill>
                <a:latin typeface="Arial" panose="020B0604020202020204" pitchFamily="34" charset="0"/>
                <a:cs typeface="Arial" panose="020B0604020202020204" pitchFamily="34" charset="0"/>
              </a:rPr>
              <a:t>Amazonia</a:t>
            </a:r>
            <a:endParaRPr lang="nl-BE" sz="2800" b="1" u="sng" dirty="0" smtClean="0">
              <a:solidFill>
                <a:schemeClr val="tx1"/>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321 </a:t>
            </a:r>
            <a:r>
              <a:rPr lang="nl-BE" sz="2800" dirty="0">
                <a:solidFill>
                  <a:schemeClr val="tx1"/>
                </a:solidFill>
                <a:latin typeface="Arial" panose="020B0604020202020204" pitchFamily="34" charset="0"/>
                <a:cs typeface="Arial" panose="020B0604020202020204" pitchFamily="34" charset="0"/>
              </a:rPr>
              <a:t>plots, </a:t>
            </a:r>
            <a:r>
              <a:rPr lang="nl-BE" sz="2800" dirty="0" smtClean="0">
                <a:solidFill>
                  <a:schemeClr val="tx1"/>
                </a:solidFill>
                <a:latin typeface="Arial" panose="020B0604020202020204" pitchFamily="34" charset="0"/>
                <a:cs typeface="Arial" panose="020B0604020202020204" pitchFamily="34" charset="0"/>
              </a:rPr>
              <a:t>343 ha</a:t>
            </a:r>
            <a:endParaRPr lang="nl-BE" sz="2800" dirty="0" smtClean="0">
              <a:solidFill>
                <a:schemeClr val="accent3">
                  <a:lumMod val="50000"/>
                </a:schemeClr>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7 </a:t>
            </a:r>
            <a:r>
              <a:rPr lang="nl-BE" sz="2800" dirty="0" err="1" smtClean="0">
                <a:solidFill>
                  <a:schemeClr val="tx1"/>
                </a:solidFill>
                <a:latin typeface="Arial" panose="020B0604020202020204" pitchFamily="34" charset="0"/>
                <a:cs typeface="Arial" panose="020B0604020202020204" pitchFamily="34" charset="0"/>
              </a:rPr>
              <a:t>countries</a:t>
            </a:r>
            <a:endParaRPr lang="nl-BE" sz="2800" dirty="0" smtClean="0">
              <a:solidFill>
                <a:schemeClr val="tx1"/>
              </a:solidFill>
              <a:latin typeface="Arial" panose="020B0604020202020204" pitchFamily="34" charset="0"/>
              <a:cs typeface="Arial" panose="020B0604020202020204" pitchFamily="34" charset="0"/>
            </a:endParaRPr>
          </a:p>
          <a:p>
            <a:r>
              <a:rPr lang="nl-BE" sz="2800" dirty="0" smtClean="0">
                <a:solidFill>
                  <a:schemeClr val="tx1"/>
                </a:solidFill>
                <a:latin typeface="Arial" panose="020B0604020202020204" pitchFamily="34" charset="0"/>
                <a:cs typeface="Arial" panose="020B0604020202020204" pitchFamily="34" charset="0"/>
              </a:rPr>
              <a:t>36 </a:t>
            </a:r>
            <a:r>
              <a:rPr lang="nl-BE" sz="2800" dirty="0" err="1">
                <a:solidFill>
                  <a:schemeClr val="tx1"/>
                </a:solidFill>
                <a:latin typeface="Arial" panose="020B0604020202020204" pitchFamily="34" charset="0"/>
                <a:cs typeface="Arial" panose="020B0604020202020204" pitchFamily="34" charset="0"/>
              </a:rPr>
              <a:t>years</a:t>
            </a:r>
            <a:r>
              <a:rPr lang="nl-BE" sz="2800" dirty="0">
                <a:solidFill>
                  <a:schemeClr val="tx1"/>
                </a:solidFill>
                <a:latin typeface="Arial" panose="020B0604020202020204" pitchFamily="34" charset="0"/>
                <a:cs typeface="Arial" panose="020B0604020202020204" pitchFamily="34" charset="0"/>
              </a:rPr>
              <a:t> of monitoring</a:t>
            </a:r>
          </a:p>
          <a:p>
            <a:r>
              <a:rPr lang="nl-BE" sz="2800" dirty="0" smtClean="0">
                <a:solidFill>
                  <a:schemeClr val="tx1"/>
                </a:solidFill>
                <a:latin typeface="Arial" panose="020B0604020202020204" pitchFamily="34" charset="0"/>
                <a:cs typeface="Arial" panose="020B0604020202020204" pitchFamily="34" charset="0"/>
              </a:rPr>
              <a:t>&gt;189.000 trees </a:t>
            </a:r>
          </a:p>
          <a:p>
            <a:r>
              <a:rPr lang="nl-BE" sz="2800" dirty="0" smtClean="0">
                <a:solidFill>
                  <a:schemeClr val="tx1"/>
                </a:solidFill>
                <a:latin typeface="Arial" panose="020B0604020202020204" pitchFamily="34" charset="0"/>
                <a:cs typeface="Arial" panose="020B0604020202020204" pitchFamily="34" charset="0"/>
              </a:rPr>
              <a:t>&gt;850.000 </a:t>
            </a:r>
            <a:r>
              <a:rPr lang="nl-BE" sz="2800" dirty="0" err="1" smtClean="0">
                <a:solidFill>
                  <a:schemeClr val="tx1"/>
                </a:solidFill>
                <a:latin typeface="Arial" panose="020B0604020202020204" pitchFamily="34" charset="0"/>
                <a:cs typeface="Arial" panose="020B0604020202020204" pitchFamily="34" charset="0"/>
              </a:rPr>
              <a:t>measurements</a:t>
            </a:r>
            <a:endParaRPr lang="nl-BE" sz="2800" dirty="0" smtClean="0">
              <a:solidFill>
                <a:schemeClr val="tx1"/>
              </a:solidFill>
              <a:latin typeface="Arial" panose="020B0604020202020204" pitchFamily="34" charset="0"/>
              <a:cs typeface="Arial" panose="020B0604020202020204" pitchFamily="34" charset="0"/>
            </a:endParaRPr>
          </a:p>
          <a:p>
            <a:endParaRPr lang="nl-BE" sz="2800" dirty="0">
              <a:solidFill>
                <a:schemeClr val="tx1"/>
              </a:solidFill>
              <a:latin typeface="Arial" panose="020B0604020202020204" pitchFamily="34" charset="0"/>
              <a:cs typeface="Arial" panose="020B0604020202020204" pitchFamily="34" charset="0"/>
            </a:endParaRPr>
          </a:p>
          <a:p>
            <a:r>
              <a:rPr lang="nl-BE" sz="2000" i="1" dirty="0" err="1" smtClean="0">
                <a:solidFill>
                  <a:schemeClr val="tx1"/>
                </a:solidFill>
                <a:latin typeface="Arial" panose="020B0604020202020204" pitchFamily="34" charset="0"/>
                <a:cs typeface="Arial" panose="020B0604020202020204" pitchFamily="34" charset="0"/>
              </a:rPr>
              <a:t>Brienen</a:t>
            </a:r>
            <a:r>
              <a:rPr lang="nl-BE" sz="2000" i="1" dirty="0" smtClean="0">
                <a:solidFill>
                  <a:schemeClr val="tx1"/>
                </a:solidFill>
                <a:latin typeface="Arial" panose="020B0604020202020204" pitchFamily="34" charset="0"/>
                <a:cs typeface="Arial" panose="020B0604020202020204" pitchFamily="34" charset="0"/>
              </a:rPr>
              <a:t> et al 2015 Nature</a:t>
            </a:r>
          </a:p>
        </p:txBody>
      </p:sp>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684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509" y="3068960"/>
            <a:ext cx="9073008" cy="936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2400" dirty="0" err="1" smtClean="0">
                <a:solidFill>
                  <a:schemeClr val="bg1"/>
                </a:solidFill>
              </a:rPr>
              <a:t>African</a:t>
            </a:r>
            <a:r>
              <a:rPr lang="nl-BE" sz="2400" dirty="0" smtClean="0">
                <a:solidFill>
                  <a:schemeClr val="bg1"/>
                </a:solidFill>
              </a:rPr>
              <a:t> </a:t>
            </a:r>
            <a:r>
              <a:rPr lang="nl-BE" sz="2400" dirty="0" err="1">
                <a:solidFill>
                  <a:schemeClr val="bg1"/>
                </a:solidFill>
              </a:rPr>
              <a:t>T</a:t>
            </a:r>
            <a:r>
              <a:rPr lang="nl-BE" sz="2400" dirty="0" err="1" smtClean="0">
                <a:solidFill>
                  <a:schemeClr val="bg1"/>
                </a:solidFill>
              </a:rPr>
              <a:t>ropical</a:t>
            </a:r>
            <a:r>
              <a:rPr lang="nl-BE" sz="2400" dirty="0" smtClean="0">
                <a:solidFill>
                  <a:schemeClr val="bg1"/>
                </a:solidFill>
              </a:rPr>
              <a:t> </a:t>
            </a:r>
            <a:r>
              <a:rPr lang="nl-BE" sz="2400" dirty="0">
                <a:solidFill>
                  <a:schemeClr val="bg1"/>
                </a:solidFill>
              </a:rPr>
              <a:t>R</a:t>
            </a:r>
            <a:r>
              <a:rPr lang="nl-BE" sz="2400" dirty="0" smtClean="0">
                <a:solidFill>
                  <a:schemeClr val="bg1"/>
                </a:solidFill>
              </a:rPr>
              <a:t>ainforest </a:t>
            </a:r>
          </a:p>
          <a:p>
            <a:pPr algn="r"/>
            <a:r>
              <a:rPr lang="nl-BE" sz="2400" dirty="0" err="1" smtClean="0">
                <a:solidFill>
                  <a:schemeClr val="bg1"/>
                </a:solidFill>
              </a:rPr>
              <a:t>Observation</a:t>
            </a:r>
            <a:r>
              <a:rPr lang="nl-BE" sz="2400" dirty="0" smtClean="0">
                <a:solidFill>
                  <a:schemeClr val="bg1"/>
                </a:solidFill>
              </a:rPr>
              <a:t> Network</a:t>
            </a:r>
            <a:endParaRPr lang="nl-BE" dirty="0">
              <a:solidFill>
                <a:schemeClr val="bg1"/>
              </a:solidFill>
            </a:endParaRPr>
          </a:p>
        </p:txBody>
      </p:sp>
      <p:pic>
        <p:nvPicPr>
          <p:cNvPr id="5" name="Picture 4"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6" name="Flowchart: Document 5"/>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repeated</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inventories</a:t>
            </a:r>
            <a:r>
              <a:rPr lang="nl-BE" sz="2400" b="1" dirty="0">
                <a:solidFill>
                  <a:schemeClr val="bg1"/>
                </a:solidFill>
                <a:latin typeface="Arial" panose="020B0604020202020204" pitchFamily="34" charset="0"/>
                <a:cs typeface="Arial" panose="020B0604020202020204" pitchFamily="34" charset="0"/>
              </a:rPr>
              <a:t> of permanent </a:t>
            </a:r>
            <a:r>
              <a:rPr lang="nl-BE" sz="2400" b="1" dirty="0" err="1" smtClean="0">
                <a:solidFill>
                  <a:schemeClr val="bg1"/>
                </a:solidFill>
                <a:latin typeface="Arial" panose="020B0604020202020204" pitchFamily="34" charset="0"/>
                <a:cs typeface="Arial" panose="020B0604020202020204" pitchFamily="34" charset="0"/>
              </a:rPr>
              <a:t>forestplots</a:t>
            </a:r>
            <a:endParaRPr lang="nl-BE" sz="2400" b="1" i="1" dirty="0" smtClean="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9"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1" name="Rectangle 10"/>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pic>
        <p:nvPicPr>
          <p:cNvPr id="13" name="Picture 12"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5509" y="4407913"/>
            <a:ext cx="6594015" cy="749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www.forestplots.net/Themes/Default/images/forest-plots-net-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518" y="3124823"/>
            <a:ext cx="4131870" cy="520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020272" y="4077072"/>
            <a:ext cx="190950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85510" y="5517232"/>
            <a:ext cx="6539530" cy="94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33981" y="3122037"/>
            <a:ext cx="1422088" cy="598774"/>
          </a:xfrm>
          <a:prstGeom prst="rect">
            <a:avLst/>
          </a:prstGeom>
          <a:solidFill>
            <a:schemeClr val="accent3">
              <a:lumMod val="50000"/>
              <a:alpha val="33000"/>
            </a:schemeClr>
          </a:solidFill>
        </p:spPr>
      </p:pic>
      <p:pic>
        <p:nvPicPr>
          <p:cNvPr id="18"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333981" y="3710478"/>
            <a:ext cx="1422088" cy="26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676" y="1844824"/>
            <a:ext cx="8971971" cy="424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smtClean="0">
                <a:solidFill>
                  <a:schemeClr val="tx1"/>
                </a:solidFill>
                <a:latin typeface="Arial" panose="020B0604020202020204" pitchFamily="34" charset="0"/>
                <a:cs typeface="Arial" panose="020B0604020202020204" pitchFamily="34" charset="0"/>
              </a:rPr>
              <a:t>Most plot data </a:t>
            </a:r>
            <a:r>
              <a:rPr lang="nl-BE" sz="2800" dirty="0" err="1" smtClean="0">
                <a:solidFill>
                  <a:schemeClr val="tx1"/>
                </a:solidFill>
                <a:latin typeface="Arial" panose="020B0604020202020204" pitchFamily="34" charset="0"/>
                <a:cs typeface="Arial" panose="020B0604020202020204" pitchFamily="34" charset="0"/>
              </a:rPr>
              <a:t>curated</a:t>
            </a:r>
            <a:r>
              <a:rPr lang="nl-BE" sz="2800" dirty="0" smtClean="0">
                <a:solidFill>
                  <a:schemeClr val="tx1"/>
                </a:solidFill>
                <a:latin typeface="Arial" panose="020B0604020202020204" pitchFamily="34" charset="0"/>
                <a:cs typeface="Arial" panose="020B0604020202020204" pitchFamily="34" charset="0"/>
              </a:rPr>
              <a:t> on Forestplots.net</a:t>
            </a:r>
          </a:p>
          <a:p>
            <a:pPr algn="ctr"/>
            <a:r>
              <a:rPr lang="nl-BE" sz="2800" dirty="0" err="1" smtClean="0">
                <a:solidFill>
                  <a:schemeClr val="tx1"/>
                </a:solidFill>
                <a:latin typeface="Arial" panose="020B0604020202020204" pitchFamily="34" charset="0"/>
                <a:cs typeface="Arial" panose="020B0604020202020204" pitchFamily="34" charset="0"/>
              </a:rPr>
              <a:t>Managed</a:t>
            </a:r>
            <a:r>
              <a:rPr lang="nl-BE" sz="2800" dirty="0" smtClean="0">
                <a:solidFill>
                  <a:schemeClr val="tx1"/>
                </a:solidFill>
                <a:latin typeface="Arial" panose="020B0604020202020204" pitchFamily="34" charset="0"/>
                <a:cs typeface="Arial" panose="020B0604020202020204" pitchFamily="34" charset="0"/>
              </a:rPr>
              <a:t> </a:t>
            </a:r>
            <a:r>
              <a:rPr lang="nl-BE" sz="2800" dirty="0" err="1" smtClean="0">
                <a:solidFill>
                  <a:schemeClr val="tx1"/>
                </a:solidFill>
                <a:latin typeface="Arial" panose="020B0604020202020204" pitchFamily="34" charset="0"/>
                <a:cs typeface="Arial" panose="020B0604020202020204" pitchFamily="34" charset="0"/>
              </a:rPr>
              <a:t>by</a:t>
            </a:r>
            <a:r>
              <a:rPr lang="nl-BE" sz="2800" dirty="0" smtClean="0">
                <a:solidFill>
                  <a:schemeClr val="tx1"/>
                </a:solidFill>
                <a:latin typeface="Arial" panose="020B0604020202020204" pitchFamily="34" charset="0"/>
                <a:cs typeface="Arial" panose="020B0604020202020204" pitchFamily="34" charset="0"/>
              </a:rPr>
              <a:t> Leeds University</a:t>
            </a:r>
          </a:p>
          <a:p>
            <a:pPr algn="ctr"/>
            <a:endParaRPr lang="nl-BE" sz="2800" dirty="0">
              <a:solidFill>
                <a:schemeClr val="tx1"/>
              </a:solidFill>
              <a:latin typeface="Arial" panose="020B0604020202020204" pitchFamily="34" charset="0"/>
              <a:cs typeface="Arial" panose="020B0604020202020204" pitchFamily="34" charset="0"/>
            </a:endParaRPr>
          </a:p>
          <a:p>
            <a:pPr algn="ctr"/>
            <a:endParaRPr lang="nl-BE" sz="2800" dirty="0" smtClean="0">
              <a:solidFill>
                <a:schemeClr val="tx1"/>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a:p>
            <a:pPr algn="ctr"/>
            <a:endParaRPr lang="nl-BE" sz="2800" dirty="0" smtClean="0">
              <a:solidFill>
                <a:schemeClr val="tx1"/>
              </a:solidFill>
              <a:latin typeface="Arial" panose="020B0604020202020204" pitchFamily="34" charset="0"/>
              <a:cs typeface="Arial" panose="020B0604020202020204" pitchFamily="34" charset="0"/>
            </a:endParaRPr>
          </a:p>
          <a:p>
            <a:pPr algn="ctr"/>
            <a:endParaRPr lang="nl-BE" sz="2800" dirty="0">
              <a:solidFill>
                <a:schemeClr val="tx1"/>
              </a:solidFill>
              <a:latin typeface="Arial" panose="020B0604020202020204" pitchFamily="34" charset="0"/>
              <a:cs typeface="Arial" panose="020B0604020202020204" pitchFamily="34" charset="0"/>
            </a:endParaRPr>
          </a:p>
          <a:p>
            <a:pPr algn="ctr"/>
            <a:endParaRPr lang="nl-BE" sz="2800" dirty="0" smtClean="0">
              <a:solidFill>
                <a:schemeClr val="tx1"/>
              </a:solidFill>
              <a:latin typeface="Arial" panose="020B0604020202020204" pitchFamily="34" charset="0"/>
              <a:cs typeface="Arial" panose="020B0604020202020204" pitchFamily="34" charset="0"/>
            </a:endParaRPr>
          </a:p>
          <a:p>
            <a:pPr algn="ctr"/>
            <a:endParaRPr lang="nl-BE" sz="2800" dirty="0" smtClean="0">
              <a:solidFill>
                <a:schemeClr val="tx1"/>
              </a:solidFill>
              <a:latin typeface="Arial" panose="020B0604020202020204" pitchFamily="34" charset="0"/>
              <a:cs typeface="Arial" panose="020B0604020202020204" pitchFamily="34" charset="0"/>
            </a:endParaRPr>
          </a:p>
        </p:txBody>
      </p:sp>
      <p:pic>
        <p:nvPicPr>
          <p:cNvPr id="19"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97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calculating</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gains</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loss</a:t>
            </a:r>
            <a:r>
              <a:rPr lang="nl-BE" sz="2400" b="1" dirty="0" smtClean="0">
                <a:solidFill>
                  <a:schemeClr val="bg1"/>
                </a:solidFill>
                <a:latin typeface="Arial" panose="020B0604020202020204" pitchFamily="34" charset="0"/>
                <a:cs typeface="Arial" panose="020B0604020202020204" pitchFamily="34" charset="0"/>
              </a:rPr>
              <a:t>, change of a plot</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pic>
        <p:nvPicPr>
          <p:cNvPr id="8196" name="Picture 4" descr="Image result for calvin hobbes tre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4025" y="4454718"/>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8160" y="1484784"/>
            <a:ext cx="8972648" cy="3553078"/>
          </a:xfrm>
          <a:prstGeom prst="cloud">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6" y="2420888"/>
            <a:ext cx="8971971" cy="2952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		How do 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calculate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carbon content </a:t>
            </a:r>
          </a:p>
          <a:p>
            <a:r>
              <a:rPr lang="nl-BE" sz="2800" dirty="0">
                <a:solidFill>
                  <a:schemeClr val="accent3">
                    <a:lumMod val="40000"/>
                    <a:lumOff val="60000"/>
                  </a:schemeClr>
                </a:solidFill>
                <a:latin typeface="Arial" panose="020B0604020202020204" pitchFamily="34" charset="0"/>
                <a:cs typeface="Arial" panose="020B0604020202020204" pitchFamily="34" charset="0"/>
              </a:rPr>
              <a:t>	</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a tree? …in a plot?</a:t>
            </a: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	How do we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calculate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the change </a:t>
            </a:r>
          </a:p>
          <a:p>
            <a:r>
              <a:rPr lang="nl-BE" sz="2800" dirty="0">
                <a:solidFill>
                  <a:schemeClr val="accent3">
                    <a:lumMod val="40000"/>
                    <a:lumOff val="60000"/>
                  </a:schemeClr>
                </a:solidFill>
                <a:latin typeface="Arial" panose="020B0604020202020204" pitchFamily="34" charset="0"/>
                <a:cs typeface="Arial" panose="020B0604020202020204" pitchFamily="34" charset="0"/>
              </a:rPr>
              <a:t>	</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carbon content over time?</a:t>
            </a: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endParaRPr lang="nl-BE" sz="2000" i="1" dirty="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p:txBody>
      </p:sp>
      <p:sp>
        <p:nvSpPr>
          <p:cNvPr id="3" name="Oval 2"/>
          <p:cNvSpPr/>
          <p:nvPr/>
        </p:nvSpPr>
        <p:spPr>
          <a:xfrm>
            <a:off x="5184120" y="4948062"/>
            <a:ext cx="468000" cy="4680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645445" y="5416062"/>
            <a:ext cx="396000" cy="3960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1925" y="5702030"/>
            <a:ext cx="324199" cy="3240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480240" y="5913241"/>
            <a:ext cx="252000" cy="2520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42469" y="5985241"/>
            <a:ext cx="180000" cy="1800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12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calculating</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gains</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loss</a:t>
            </a:r>
            <a:r>
              <a:rPr lang="nl-BE" sz="2400" b="1" dirty="0" smtClean="0">
                <a:solidFill>
                  <a:schemeClr val="bg1"/>
                </a:solidFill>
                <a:latin typeface="Arial" panose="020B0604020202020204" pitchFamily="34" charset="0"/>
                <a:cs typeface="Arial" panose="020B0604020202020204" pitchFamily="34" charset="0"/>
              </a:rPr>
              <a:t>, change of a plot</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2276872"/>
            <a:ext cx="8971971" cy="4581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1.Estimate carbon content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for</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each</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tree,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each</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census</a:t>
            </a:r>
          </a:p>
          <a:p>
            <a:endParaRPr lang="nl-BE" sz="2800" dirty="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2.Estimate carbon </a:t>
            </a:r>
            <a:r>
              <a:rPr lang="nl-BE" sz="2800" dirty="0" err="1">
                <a:solidFill>
                  <a:schemeClr val="accent3">
                    <a:lumMod val="40000"/>
                    <a:lumOff val="60000"/>
                  </a:schemeClr>
                </a:solidFill>
                <a:latin typeface="Arial" panose="020B0604020202020204" pitchFamily="34" charset="0"/>
                <a:cs typeface="Arial" panose="020B0604020202020204" pitchFamily="34" charset="0"/>
              </a:rPr>
              <a:t>gain</a:t>
            </a:r>
            <a:r>
              <a:rPr lang="nl-BE" sz="2800" dirty="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a:solidFill>
                  <a:schemeClr val="accent3">
                    <a:lumMod val="40000"/>
                    <a:lumOff val="60000"/>
                  </a:schemeClr>
                </a:solidFill>
                <a:latin typeface="Arial" panose="020B0604020202020204" pitchFamily="34" charset="0"/>
                <a:cs typeface="Arial" panose="020B0604020202020204" pitchFamily="34" charset="0"/>
              </a:rPr>
              <a:t>from</a:t>
            </a:r>
            <a:r>
              <a:rPr lang="nl-BE" sz="2800" dirty="0">
                <a:solidFill>
                  <a:schemeClr val="accent3">
                    <a:lumMod val="40000"/>
                    <a:lumOff val="60000"/>
                  </a:schemeClr>
                </a:solidFill>
                <a:latin typeface="Arial" panose="020B0604020202020204" pitchFamily="34" charset="0"/>
                <a:cs typeface="Arial" panose="020B0604020202020204" pitchFamily="34" charset="0"/>
              </a:rPr>
              <a:t> tree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growth</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for</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each</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tree,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for</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a:solidFill>
                  <a:schemeClr val="accent3">
                    <a:lumMod val="40000"/>
                    <a:lumOff val="60000"/>
                  </a:schemeClr>
                </a:solidFill>
                <a:latin typeface="Arial" panose="020B0604020202020204" pitchFamily="34" charset="0"/>
                <a:cs typeface="Arial" panose="020B0604020202020204" pitchFamily="34" charset="0"/>
              </a:rPr>
              <a:t>each</a:t>
            </a:r>
            <a:r>
              <a:rPr lang="nl-BE" sz="2800" dirty="0">
                <a:solidFill>
                  <a:schemeClr val="accent3">
                    <a:lumMod val="40000"/>
                    <a:lumOff val="60000"/>
                  </a:schemeClr>
                </a:solidFill>
                <a:latin typeface="Arial" panose="020B0604020202020204" pitchFamily="34" charset="0"/>
                <a:cs typeface="Arial" panose="020B0604020202020204" pitchFamily="34" charset="0"/>
              </a:rPr>
              <a:t> interval </a:t>
            </a:r>
            <a:r>
              <a:rPr lang="nl-BE" sz="2800" dirty="0" err="1">
                <a:solidFill>
                  <a:schemeClr val="accent3">
                    <a:lumMod val="40000"/>
                    <a:lumOff val="60000"/>
                  </a:schemeClr>
                </a:solidFill>
                <a:latin typeface="Arial" panose="020B0604020202020204" pitchFamily="34" charset="0"/>
                <a:cs typeface="Arial" panose="020B0604020202020204" pitchFamily="34" charset="0"/>
              </a:rPr>
              <a:t>between</a:t>
            </a:r>
            <a:r>
              <a:rPr lang="nl-BE" sz="2800" dirty="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a:solidFill>
                  <a:schemeClr val="accent3">
                    <a:lumMod val="40000"/>
                    <a:lumOff val="60000"/>
                  </a:schemeClr>
                </a:solidFill>
                <a:latin typeface="Arial" panose="020B0604020202020204" pitchFamily="34" charset="0"/>
                <a:cs typeface="Arial" panose="020B0604020202020204" pitchFamily="34" charset="0"/>
              </a:rPr>
              <a:t>subsequent</a:t>
            </a:r>
            <a:r>
              <a:rPr lang="nl-BE" sz="2800" dirty="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measurements</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divide</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by</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the interval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lenght</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(in Mg C yr-1)</a:t>
            </a:r>
          </a:p>
          <a:p>
            <a:endParaRPr lang="nl-BE" sz="2800" dirty="0">
              <a:solidFill>
                <a:schemeClr val="accent3">
                  <a:lumMod val="40000"/>
                  <a:lumOff val="60000"/>
                </a:schemeClr>
              </a:solidFill>
              <a:latin typeface="Arial" panose="020B0604020202020204" pitchFamily="34" charset="0"/>
              <a:cs typeface="Arial" panose="020B0604020202020204" pitchFamily="34" charset="0"/>
            </a:endParaRPr>
          </a:p>
          <a:p>
            <a:r>
              <a:rPr lang="nl-BE" sz="2800" dirty="0" smtClean="0">
                <a:solidFill>
                  <a:schemeClr val="accent3">
                    <a:lumMod val="40000"/>
                    <a:lumOff val="60000"/>
                  </a:schemeClr>
                </a:solidFill>
                <a:latin typeface="Arial" panose="020B0604020202020204" pitchFamily="34" charset="0"/>
                <a:cs typeface="Arial" panose="020B0604020202020204" pitchFamily="34" charset="0"/>
              </a:rPr>
              <a:t>3.Sum </a:t>
            </a:r>
            <a:r>
              <a:rPr lang="nl-BE" sz="2800" b="1" u="sng" dirty="0" smtClean="0">
                <a:solidFill>
                  <a:schemeClr val="accent3">
                    <a:lumMod val="40000"/>
                    <a:lumOff val="60000"/>
                  </a:schemeClr>
                </a:solidFill>
                <a:latin typeface="Arial" panose="020B0604020202020204" pitchFamily="34" charset="0"/>
                <a:cs typeface="Arial" panose="020B0604020202020204" pitchFamily="34" charset="0"/>
              </a:rPr>
              <a:t>carbon </a:t>
            </a:r>
            <a:r>
              <a:rPr lang="nl-BE" sz="2800" b="1" u="sng" dirty="0" err="1" smtClean="0">
                <a:solidFill>
                  <a:schemeClr val="accent3">
                    <a:lumMod val="40000"/>
                    <a:lumOff val="60000"/>
                  </a:schemeClr>
                </a:solidFill>
                <a:latin typeface="Arial" panose="020B0604020202020204" pitchFamily="34" charset="0"/>
                <a:cs typeface="Arial" panose="020B0604020202020204" pitchFamily="34" charset="0"/>
              </a:rPr>
              <a:t>gains</a:t>
            </a:r>
            <a:r>
              <a:rPr lang="nl-BE" sz="2800" b="1" u="sng"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of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all</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trees in a plot, per interval,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divided</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a:t>
            </a:r>
            <a:r>
              <a:rPr lang="nl-BE" sz="2800" dirty="0" err="1" smtClean="0">
                <a:solidFill>
                  <a:schemeClr val="accent3">
                    <a:lumMod val="40000"/>
                    <a:lumOff val="60000"/>
                  </a:schemeClr>
                </a:solidFill>
                <a:latin typeface="Arial" panose="020B0604020202020204" pitchFamily="34" charset="0"/>
                <a:cs typeface="Arial" panose="020B0604020202020204" pitchFamily="34" charset="0"/>
              </a:rPr>
              <a:t>by</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 plot area (in Mg C ha-1 yr-1)	</a:t>
            </a:r>
          </a:p>
          <a:p>
            <a:endParaRPr lang="nl-BE" sz="800" dirty="0">
              <a:solidFill>
                <a:schemeClr val="accent3">
                  <a:lumMod val="40000"/>
                  <a:lumOff val="60000"/>
                </a:schemeClr>
              </a:solidFill>
              <a:latin typeface="Arial" panose="020B0604020202020204" pitchFamily="34" charset="0"/>
              <a:cs typeface="Arial" panose="020B0604020202020204" pitchFamily="34" charset="0"/>
            </a:endParaRPr>
          </a:p>
          <a:p>
            <a:r>
              <a:rPr lang="nl-BE" sz="2000" i="1" dirty="0" err="1" smtClean="0">
                <a:solidFill>
                  <a:schemeClr val="accent3">
                    <a:lumMod val="40000"/>
                    <a:lumOff val="60000"/>
                  </a:schemeClr>
                </a:solidFill>
                <a:latin typeface="Arial" panose="020B0604020202020204" pitchFamily="34" charset="0"/>
                <a:cs typeface="Arial" panose="020B0604020202020204" pitchFamily="34" charset="0"/>
              </a:rPr>
              <a:t>Chave</a:t>
            </a:r>
            <a:r>
              <a:rPr lang="nl-BE" sz="2000" i="1" dirty="0" smtClean="0">
                <a:solidFill>
                  <a:schemeClr val="accent3">
                    <a:lumMod val="40000"/>
                    <a:lumOff val="60000"/>
                  </a:schemeClr>
                </a:solidFill>
                <a:latin typeface="Arial" panose="020B0604020202020204" pitchFamily="34" charset="0"/>
                <a:cs typeface="Arial" panose="020B0604020202020204" pitchFamily="34" charset="0"/>
              </a:rPr>
              <a:t> et al 2014 GCB	</a:t>
            </a:r>
            <a:endParaRPr lang="nl-BE" sz="2000" i="1" dirty="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16883" y="2636912"/>
            <a:ext cx="8739555"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837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calculating</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gains</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loss</a:t>
            </a:r>
            <a:r>
              <a:rPr lang="nl-BE" sz="2400" b="1" dirty="0" smtClean="0">
                <a:solidFill>
                  <a:schemeClr val="bg1"/>
                </a:solidFill>
                <a:latin typeface="Arial" panose="020B0604020202020204" pitchFamily="34" charset="0"/>
                <a:cs typeface="Arial" panose="020B0604020202020204" pitchFamily="34" charset="0"/>
              </a:rPr>
              <a:t>, change of a plot</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3672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accent3">
                    <a:lumMod val="40000"/>
                    <a:lumOff val="60000"/>
                  </a:schemeClr>
                </a:solidFill>
                <a:latin typeface="Arial" panose="020B0604020202020204" pitchFamily="34" charset="0"/>
                <a:cs typeface="Arial" panose="020B0604020202020204" pitchFamily="34" charset="0"/>
              </a:rPr>
              <a:t>4.</a:t>
            </a:r>
            <a:r>
              <a:rPr lang="en-US" sz="2800" b="1" u="sng" dirty="0" smtClean="0">
                <a:solidFill>
                  <a:schemeClr val="accent3">
                    <a:lumMod val="40000"/>
                    <a:lumOff val="60000"/>
                  </a:schemeClr>
                </a:solidFill>
                <a:latin typeface="Arial" panose="020B0604020202020204" pitchFamily="34" charset="0"/>
                <a:cs typeface="Arial" panose="020B0604020202020204" pitchFamily="34" charset="0"/>
              </a:rPr>
              <a:t>Carbon </a:t>
            </a:r>
            <a:r>
              <a:rPr lang="en-US" sz="2800" b="1" u="sng" dirty="0">
                <a:solidFill>
                  <a:schemeClr val="accent3">
                    <a:lumMod val="40000"/>
                    <a:lumOff val="60000"/>
                  </a:schemeClr>
                </a:solidFill>
                <a:latin typeface="Arial" panose="020B0604020202020204" pitchFamily="34" charset="0"/>
                <a:cs typeface="Arial" panose="020B0604020202020204" pitchFamily="34" charset="0"/>
              </a:rPr>
              <a:t>losses </a:t>
            </a:r>
            <a:r>
              <a:rPr lang="en-US" sz="2800" dirty="0">
                <a:solidFill>
                  <a:schemeClr val="accent3">
                    <a:lumMod val="40000"/>
                    <a:lumOff val="60000"/>
                  </a:schemeClr>
                </a:solidFill>
                <a:latin typeface="Arial" panose="020B0604020202020204" pitchFamily="34" charset="0"/>
                <a:cs typeface="Arial" panose="020B0604020202020204" pitchFamily="34" charset="0"/>
              </a:rPr>
              <a:t>are the sum of carbon from all stems that died during an interval, divided by the census length and plot area </a:t>
            </a:r>
            <a:r>
              <a:rPr lang="nl-BE" sz="2800" dirty="0" smtClean="0">
                <a:solidFill>
                  <a:schemeClr val="accent3">
                    <a:lumMod val="40000"/>
                    <a:lumOff val="60000"/>
                  </a:schemeClr>
                </a:solidFill>
                <a:latin typeface="Arial" panose="020B0604020202020204" pitchFamily="34" charset="0"/>
                <a:cs typeface="Arial" panose="020B0604020202020204" pitchFamily="34" charset="0"/>
              </a:rPr>
              <a:t>(in Mg </a:t>
            </a:r>
            <a:r>
              <a:rPr lang="nl-BE" sz="2800" dirty="0">
                <a:solidFill>
                  <a:schemeClr val="accent3">
                    <a:lumMod val="40000"/>
                    <a:lumOff val="60000"/>
                  </a:schemeClr>
                </a:solidFill>
                <a:latin typeface="Arial" panose="020B0604020202020204" pitchFamily="34" charset="0"/>
                <a:cs typeface="Arial" panose="020B0604020202020204" pitchFamily="34" charset="0"/>
              </a:rPr>
              <a:t>C ha-1 yr-1)	</a:t>
            </a:r>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a:p>
            <a:endParaRPr lang="nl-BE" sz="2800" dirty="0">
              <a:solidFill>
                <a:schemeClr val="accent3">
                  <a:lumMod val="40000"/>
                  <a:lumOff val="60000"/>
                </a:schemeClr>
              </a:solidFill>
              <a:latin typeface="Arial" panose="020B0604020202020204" pitchFamily="34" charset="0"/>
              <a:cs typeface="Arial" panose="020B0604020202020204" pitchFamily="34" charset="0"/>
            </a:endParaRPr>
          </a:p>
          <a:p>
            <a:r>
              <a:rPr lang="en-US" sz="2800" dirty="0" smtClean="0">
                <a:solidFill>
                  <a:schemeClr val="accent3">
                    <a:lumMod val="40000"/>
                    <a:lumOff val="60000"/>
                  </a:schemeClr>
                </a:solidFill>
                <a:latin typeface="Arial" panose="020B0604020202020204" pitchFamily="34" charset="0"/>
                <a:cs typeface="Arial" panose="020B0604020202020204" pitchFamily="34" charset="0"/>
              </a:rPr>
              <a:t>5.</a:t>
            </a:r>
            <a:r>
              <a:rPr lang="en-US" sz="2800" b="1" u="sng" dirty="0" smtClean="0">
                <a:solidFill>
                  <a:schemeClr val="accent3">
                    <a:lumMod val="40000"/>
                    <a:lumOff val="60000"/>
                  </a:schemeClr>
                </a:solidFill>
                <a:latin typeface="Arial" panose="020B0604020202020204" pitchFamily="34" charset="0"/>
                <a:cs typeface="Arial" panose="020B0604020202020204" pitchFamily="34" charset="0"/>
              </a:rPr>
              <a:t>Net </a:t>
            </a:r>
            <a:r>
              <a:rPr lang="en-US" sz="2800" b="1" u="sng" dirty="0">
                <a:solidFill>
                  <a:schemeClr val="accent3">
                    <a:lumMod val="40000"/>
                    <a:lumOff val="60000"/>
                  </a:schemeClr>
                </a:solidFill>
                <a:latin typeface="Arial" panose="020B0604020202020204" pitchFamily="34" charset="0"/>
                <a:cs typeface="Arial" panose="020B0604020202020204" pitchFamily="34" charset="0"/>
              </a:rPr>
              <a:t>carbon </a:t>
            </a:r>
            <a:r>
              <a:rPr lang="en-US" sz="2800" b="1" u="sng" dirty="0" smtClean="0">
                <a:solidFill>
                  <a:schemeClr val="accent3">
                    <a:lumMod val="40000"/>
                    <a:lumOff val="60000"/>
                  </a:schemeClr>
                </a:solidFill>
                <a:latin typeface="Arial" panose="020B0604020202020204" pitchFamily="34" charset="0"/>
                <a:cs typeface="Arial" panose="020B0604020202020204" pitchFamily="34" charset="0"/>
              </a:rPr>
              <a:t>change </a:t>
            </a:r>
            <a:r>
              <a:rPr lang="en-US" sz="2800" dirty="0" smtClean="0">
                <a:solidFill>
                  <a:schemeClr val="accent3">
                    <a:lumMod val="40000"/>
                    <a:lumOff val="60000"/>
                  </a:schemeClr>
                </a:solidFill>
                <a:latin typeface="Arial" panose="020B0604020202020204" pitchFamily="34" charset="0"/>
                <a:cs typeface="Arial" panose="020B0604020202020204" pitchFamily="34" charset="0"/>
              </a:rPr>
              <a:t>of a plot is </a:t>
            </a:r>
            <a:r>
              <a:rPr lang="en-US" sz="2800" dirty="0">
                <a:solidFill>
                  <a:schemeClr val="accent3">
                    <a:lumMod val="40000"/>
                    <a:lumOff val="60000"/>
                  </a:schemeClr>
                </a:solidFill>
                <a:latin typeface="Arial" panose="020B0604020202020204" pitchFamily="34" charset="0"/>
                <a:cs typeface="Arial" panose="020B0604020202020204" pitchFamily="34" charset="0"/>
              </a:rPr>
              <a:t>estimated as carbon gains </a:t>
            </a:r>
            <a:r>
              <a:rPr lang="en-US" sz="2800" dirty="0" smtClean="0">
                <a:solidFill>
                  <a:schemeClr val="accent3">
                    <a:lumMod val="40000"/>
                    <a:lumOff val="60000"/>
                  </a:schemeClr>
                </a:solidFill>
                <a:latin typeface="Arial" panose="020B0604020202020204" pitchFamily="34" charset="0"/>
                <a:cs typeface="Arial" panose="020B0604020202020204" pitchFamily="34" charset="0"/>
              </a:rPr>
              <a:t>minus carbon losses </a:t>
            </a:r>
            <a:r>
              <a:rPr lang="en-US" sz="2800" dirty="0">
                <a:solidFill>
                  <a:schemeClr val="accent3">
                    <a:lumMod val="40000"/>
                    <a:lumOff val="60000"/>
                  </a:schemeClr>
                </a:solidFill>
                <a:latin typeface="Arial" panose="020B0604020202020204" pitchFamily="34" charset="0"/>
                <a:cs typeface="Arial" panose="020B0604020202020204" pitchFamily="34" charset="0"/>
              </a:rPr>
              <a:t>(in Mg C ha−1 yr−1) </a:t>
            </a:r>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p:txBody>
      </p:sp>
      <p:pic>
        <p:nvPicPr>
          <p:cNvPr id="11"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75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smtClean="0">
                <a:solidFill>
                  <a:schemeClr val="bg1"/>
                </a:solidFill>
                <a:latin typeface="Arial" panose="020B0604020202020204" pitchFamily="34" charset="0"/>
                <a:cs typeface="Arial" panose="020B0604020202020204" pitchFamily="34" charset="0"/>
              </a:rPr>
              <a:t>	Abstract</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1" name="Rectangle 10"/>
          <p:cNvSpPr/>
          <p:nvPr/>
        </p:nvSpPr>
        <p:spPr>
          <a:xfrm>
            <a:off x="368" y="1862984"/>
            <a:ext cx="9144000" cy="4662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Arial" panose="020B0604020202020204" pitchFamily="34" charset="0"/>
                <a:cs typeface="Arial" panose="020B0604020202020204" pitchFamily="34" charset="0"/>
              </a:rPr>
              <a:t>Structurally intact tropical forests sequestered ~1 </a:t>
            </a:r>
            <a:r>
              <a:rPr lang="en-US" sz="1200" b="1" dirty="0" err="1">
                <a:latin typeface="Arial" panose="020B0604020202020204" pitchFamily="34" charset="0"/>
                <a:cs typeface="Arial" panose="020B0604020202020204" pitchFamily="34" charset="0"/>
              </a:rPr>
              <a:t>Pg</a:t>
            </a:r>
            <a:r>
              <a:rPr lang="en-US" sz="1200" b="1" dirty="0">
                <a:latin typeface="Arial" panose="020B0604020202020204" pitchFamily="34" charset="0"/>
                <a:cs typeface="Arial" panose="020B0604020202020204" pitchFamily="34" charset="0"/>
              </a:rPr>
              <a:t> C yr-1 over the 1990s and early 2000s, equivalent to ~15% of fossil fuel emissions. Climate-driven vegetation models typically predict that this carbon sink will continue for the remainder of the 21st century. However, recent plot inventories from Amazonia show a declining rate of carbon sequestration, potentially signaling an imminent end to the sink. Here we assess whether the African tropical forest sink is also declining. </a:t>
            </a:r>
            <a:endParaRPr lang="en-US" sz="1200" b="1" dirty="0" smtClean="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Records from 244 multi-census plots across 11 countries reveal that the African tropical forest sink in aboveground live biomass has been stable for three decades, at 0.66 Mg C ha-1 yr-1, from 1985-2015 (95% CI, 0.53-0.79). Thus, the carbon sink responses of Earth’s two largest expanses of tropical forest have diverged over recent decades. A statistical model including CO2, temperature, drought, and forest dynamics can account for the trends. Despite the past stability of the African carbon sink, our data and model show that very recently the sink has begun decreasing, and that it will continue to decline in the future.  This implies that the intact tropical forest carbon sink on both continents is set to end decades sooner than even the most extreme vegetation model estimates. </a:t>
            </a:r>
            <a:endParaRPr lang="en-US" sz="1200" b="1" dirty="0" smtClean="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Published independent observations of inter-hemispheric atmospheric CO2 concentration indicates increasing carbon uptake into the Northern hemisphere landmass, offsetting a weakening of the tropical forest sink, which reinforces our conclusion that the intact tropical forest carbon sink has already saturated. Nevertheless, continued on-the-ground monitoring of the world’s remaining intact tropical forests will be required to test our prediction that the intact tropical forest carbon sink will continue to decline. Our findings were recently published in Nature (March 2020) and have important policy implications: given tropical forests are likely to sequester less carbon in the future than Earth System Models predict, an earlier date to reach net zero anthropogenic greenhouse gas emissions will be required to meet any given commitment to limit the global heating of Earth. </a:t>
            </a:r>
            <a:endParaRPr lang="en-US" sz="1200" b="1" dirty="0" smtClean="0">
              <a:latin typeface="Arial" panose="020B0604020202020204" pitchFamily="34" charset="0"/>
              <a:cs typeface="Arial" panose="020B0604020202020204" pitchFamily="34" charset="0"/>
            </a:endParaRPr>
          </a:p>
        </p:txBody>
      </p:sp>
      <p:pic>
        <p:nvPicPr>
          <p:cNvPr id="9"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470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calculating</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gains</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loss</a:t>
            </a:r>
            <a:r>
              <a:rPr lang="nl-BE" sz="2400" b="1" dirty="0" smtClean="0">
                <a:solidFill>
                  <a:schemeClr val="bg1"/>
                </a:solidFill>
                <a:latin typeface="Arial" panose="020B0604020202020204" pitchFamily="34" charset="0"/>
                <a:cs typeface="Arial" panose="020B0604020202020204" pitchFamily="34" charset="0"/>
              </a:rPr>
              <a:t>, change of a plot</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pic>
        <p:nvPicPr>
          <p:cNvPr id="16" name="Picture 2" descr="D:\Wannes\UGent Data\3 POSTDOC LEEDS\R\AGWP Hubau et al\output\figures 2017-05-11 draft14\combi\GBO-01 .jpe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455052" y="1864123"/>
            <a:ext cx="5958412" cy="14447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Wannes\UGent Data\3 POSTDOC LEEDS\R\AGWP Hubau et al\output\figures 2017-05-11 draft14\combi\GBO-01 .jpe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455052" y="3410696"/>
            <a:ext cx="5958412" cy="1170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Wannes\UGent Data\3 POSTDOC LEEDS\R\AGWP Hubau et al\output\figures 2017-05-11 draft14\combi\GBO-01 .jpe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949840" y="1864123"/>
            <a:ext cx="525816" cy="14447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88024" y="1916832"/>
            <a:ext cx="2592288" cy="511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Gains, in Mg C ha</a:t>
            </a:r>
            <a:r>
              <a:rPr lang="en-US" baseline="30000" dirty="0" smtClean="0">
                <a:solidFill>
                  <a:schemeClr val="bg1"/>
                </a:solidFill>
              </a:rPr>
              <a:t>-1</a:t>
            </a:r>
            <a:r>
              <a:rPr lang="en-US" dirty="0" smtClean="0">
                <a:solidFill>
                  <a:schemeClr val="bg1"/>
                </a:solidFill>
              </a:rPr>
              <a:t> yr</a:t>
            </a:r>
            <a:r>
              <a:rPr lang="en-US" baseline="30000" dirty="0" smtClean="0">
                <a:solidFill>
                  <a:schemeClr val="bg1"/>
                </a:solidFill>
              </a:rPr>
              <a:t>-1</a:t>
            </a:r>
            <a:endParaRPr lang="en-US" baseline="30000" dirty="0">
              <a:solidFill>
                <a:schemeClr val="bg1"/>
              </a:solidFill>
            </a:endParaRPr>
          </a:p>
        </p:txBody>
      </p:sp>
      <p:sp>
        <p:nvSpPr>
          <p:cNvPr id="23" name="Rectangle 22"/>
          <p:cNvSpPr/>
          <p:nvPr/>
        </p:nvSpPr>
        <p:spPr>
          <a:xfrm>
            <a:off x="4788024" y="3501008"/>
            <a:ext cx="2376264" cy="511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Losses, in Mg C ha</a:t>
            </a:r>
            <a:r>
              <a:rPr lang="en-US" baseline="30000" dirty="0" smtClean="0">
                <a:solidFill>
                  <a:schemeClr val="bg1"/>
                </a:solidFill>
              </a:rPr>
              <a:t>-1</a:t>
            </a:r>
            <a:r>
              <a:rPr lang="en-US" dirty="0" smtClean="0">
                <a:solidFill>
                  <a:schemeClr val="bg1"/>
                </a:solidFill>
              </a:rPr>
              <a:t> yr</a:t>
            </a:r>
            <a:r>
              <a:rPr lang="en-US" baseline="30000" dirty="0" smtClean="0">
                <a:solidFill>
                  <a:schemeClr val="bg1"/>
                </a:solidFill>
              </a:rPr>
              <a:t>-1</a:t>
            </a:r>
            <a:endParaRPr lang="en-US" baseline="30000" dirty="0">
              <a:solidFill>
                <a:schemeClr val="bg1"/>
              </a:solidFill>
            </a:endParaRPr>
          </a:p>
        </p:txBody>
      </p:sp>
      <p:sp>
        <p:nvSpPr>
          <p:cNvPr id="24" name="Rectangle 23"/>
          <p:cNvSpPr/>
          <p:nvPr/>
        </p:nvSpPr>
        <p:spPr>
          <a:xfrm>
            <a:off x="3563888" y="4941168"/>
            <a:ext cx="3744416" cy="511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Net carbon change, in Mg C ha</a:t>
            </a:r>
            <a:r>
              <a:rPr lang="en-US" baseline="30000" dirty="0" smtClean="0">
                <a:solidFill>
                  <a:schemeClr val="bg1"/>
                </a:solidFill>
              </a:rPr>
              <a:t>-1</a:t>
            </a:r>
            <a:r>
              <a:rPr lang="en-US" dirty="0" smtClean="0">
                <a:solidFill>
                  <a:schemeClr val="bg1"/>
                </a:solidFill>
              </a:rPr>
              <a:t> yr</a:t>
            </a:r>
            <a:r>
              <a:rPr lang="en-US" baseline="30000" dirty="0" smtClean="0">
                <a:solidFill>
                  <a:schemeClr val="bg1"/>
                </a:solidFill>
              </a:rPr>
              <a:t>-1</a:t>
            </a:r>
            <a:endParaRPr lang="en-US" baseline="30000" dirty="0">
              <a:solidFill>
                <a:schemeClr val="bg1"/>
              </a:solidFill>
            </a:endParaRPr>
          </a:p>
        </p:txBody>
      </p:sp>
      <p:pic>
        <p:nvPicPr>
          <p:cNvPr id="26" name="Picture 2" descr="D:\Wannes\UGent Data\3 POSTDOC LEEDS\R\AGWP Hubau et al\output\figures 2017-05-11 draft14\combi\GBO-01 .jpe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421900" y="6453336"/>
            <a:ext cx="5958412" cy="2649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Wannes\UGent Data\3 POSTDOC LEEDS\R\AGWP Hubau et al\output\figures 2017-05-11 draft14\combi\GBO-01 .jpe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952048" y="3410696"/>
            <a:ext cx="509602" cy="11704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1600" y="4655657"/>
            <a:ext cx="6475452" cy="1708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Wannes\UGent Data\3 POSTDOC LEEDS\R\AGWP Hubau et al\output\figures 2017-05-11 draft14\combi\GBO-01 .jpe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421900" y="4772996"/>
            <a:ext cx="5958412" cy="14085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Wannes\UGent Data\3 POSTDOC LEEDS\R\AGWP Hubau et al\output\figures 2017-05-11 draft14\combi\GBO-01 .jpe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20334" y="4653136"/>
            <a:ext cx="555322" cy="170889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550208" y="4653136"/>
            <a:ext cx="3758096" cy="511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Net carbon change, in Mg C ha</a:t>
            </a:r>
            <a:r>
              <a:rPr lang="en-US" baseline="30000" dirty="0" smtClean="0">
                <a:solidFill>
                  <a:schemeClr val="bg1"/>
                </a:solidFill>
              </a:rPr>
              <a:t>-1</a:t>
            </a:r>
            <a:r>
              <a:rPr lang="en-US" dirty="0" smtClean="0">
                <a:solidFill>
                  <a:schemeClr val="bg1"/>
                </a:solidFill>
              </a:rPr>
              <a:t> yr</a:t>
            </a:r>
            <a:r>
              <a:rPr lang="en-US" baseline="30000" dirty="0" smtClean="0">
                <a:solidFill>
                  <a:schemeClr val="bg1"/>
                </a:solidFill>
              </a:rPr>
              <a:t>-1</a:t>
            </a:r>
            <a:endParaRPr lang="en-US" baseline="30000" dirty="0">
              <a:solidFill>
                <a:schemeClr val="bg1"/>
              </a:solidFill>
            </a:endParaRPr>
          </a:p>
        </p:txBody>
      </p:sp>
      <p:pic>
        <p:nvPicPr>
          <p:cNvPr id="25" name="Picture 2" descr="https://egu2020.eu/cc_by_logo_pn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82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90146" y="4272353"/>
            <a:ext cx="1371600" cy="114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http://prized4d.africamuseum.be/sites/prized4d.africamuseum.be/files/Africamuseum-H-Black.png"/>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Flowchart: Document 14"/>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calculating</a:t>
            </a:r>
            <a:r>
              <a:rPr lang="nl-BE" sz="2400" b="1" dirty="0" smtClean="0">
                <a:solidFill>
                  <a:schemeClr val="bg1"/>
                </a:solidFill>
                <a:latin typeface="Arial" panose="020B0604020202020204" pitchFamily="34" charset="0"/>
                <a:cs typeface="Arial" panose="020B0604020202020204" pitchFamily="34" charset="0"/>
              </a:rPr>
              <a:t> carbon change of 244 plots</a:t>
            </a:r>
            <a:endParaRPr lang="nl-BE" sz="24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20" name="Rectangle 19"/>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METHODS</a:t>
            </a:r>
            <a:endParaRPr lang="nl-BE" sz="24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76" y="1844824"/>
            <a:ext cx="8971971"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800" dirty="0" smtClean="0">
              <a:solidFill>
                <a:schemeClr val="accent3">
                  <a:lumMod val="40000"/>
                  <a:lumOff val="60000"/>
                </a:schemeClr>
              </a:solidFill>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187624" y="1988839"/>
            <a:ext cx="6624736" cy="4812981"/>
          </a:xfrm>
          <a:prstGeom prst="rect">
            <a:avLst/>
          </a:prstGeom>
        </p:spPr>
      </p:pic>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15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2" name="Picture 11" descr="http://prized4d.africamuseum.be/sites/prized4d.africamuseum.be/files/Africamuseum-H-Black.png"/>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3" name="Flowchart: Document 12"/>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6" name="Rectangle 5"/>
          <p:cNvSpPr/>
          <p:nvPr/>
        </p:nvSpPr>
        <p:spPr>
          <a:xfrm>
            <a:off x="677" y="836712"/>
            <a:ext cx="1979035" cy="60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sp>
        <p:nvSpPr>
          <p:cNvPr id="11" name="Rectangle 3"/>
          <p:cNvSpPr/>
          <p:nvPr/>
        </p:nvSpPr>
        <p:spPr>
          <a:xfrm>
            <a:off x="251520" y="1907606"/>
            <a:ext cx="8712968" cy="45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tx1"/>
                </a:solidFill>
                <a:latin typeface="Arial" panose="020B0604020202020204" pitchFamily="34" charset="0"/>
                <a:cs typeface="Arial" panose="020B0604020202020204" pitchFamily="34" charset="0"/>
              </a:rPr>
              <a:t> </a:t>
            </a:r>
          </a:p>
          <a:p>
            <a:pPr marL="457200" indent="-457200">
              <a:buAutoNum type="arabicPeriod"/>
            </a:pPr>
            <a:r>
              <a:rPr lang="nl-BE" sz="2400" b="1" dirty="0" err="1" smtClean="0">
                <a:solidFill>
                  <a:schemeClr val="tx1"/>
                </a:solidFill>
                <a:latin typeface="Arial" panose="020B0604020202020204" pitchFamily="34" charset="0"/>
                <a:cs typeface="Arial" panose="020B0604020202020204" pitchFamily="34" charset="0"/>
              </a:rPr>
              <a:t>What</a:t>
            </a:r>
            <a:r>
              <a:rPr lang="nl-BE" sz="2400" b="1" dirty="0" smtClean="0">
                <a:solidFill>
                  <a:schemeClr val="tx1"/>
                </a:solidFill>
                <a:latin typeface="Arial" panose="020B0604020202020204" pitchFamily="34" charset="0"/>
                <a:cs typeface="Arial" panose="020B0604020202020204" pitchFamily="34" charset="0"/>
              </a:rPr>
              <a:t> was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evolution</a:t>
            </a:r>
            <a:r>
              <a:rPr lang="nl-BE" sz="2400" b="1" dirty="0" smtClean="0">
                <a:solidFill>
                  <a:schemeClr val="tx1"/>
                </a:solidFill>
                <a:latin typeface="Arial" panose="020B0604020202020204" pitchFamily="34" charset="0"/>
                <a:cs typeface="Arial" panose="020B0604020202020204" pitchFamily="34" charset="0"/>
              </a:rPr>
              <a:t>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tropical</a:t>
            </a:r>
            <a:r>
              <a:rPr lang="nl-BE" sz="2400" b="1" dirty="0" smtClean="0">
                <a:solidFill>
                  <a:schemeClr val="tx1"/>
                </a:solidFill>
                <a:latin typeface="Arial" panose="020B0604020202020204" pitchFamily="34" charset="0"/>
                <a:cs typeface="Arial" panose="020B0604020202020204" pitchFamily="34" charset="0"/>
              </a:rPr>
              <a:t> carbon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 over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last decades? </a:t>
            </a:r>
          </a:p>
          <a:p>
            <a:r>
              <a:rPr lang="nl-BE" sz="2400" b="1" dirty="0">
                <a:solidFill>
                  <a:schemeClr val="tx1"/>
                </a:solidFill>
                <a:latin typeface="Arial" panose="020B0604020202020204" pitchFamily="34" charset="0"/>
                <a:cs typeface="Arial" panose="020B0604020202020204" pitchFamily="34" charset="0"/>
              </a:rPr>
              <a:t>	</a:t>
            </a:r>
          </a:p>
          <a:p>
            <a:r>
              <a:rPr lang="nl-BE" sz="2400" b="1" dirty="0" smtClean="0">
                <a:solidFill>
                  <a:schemeClr val="tx1">
                    <a:lumMod val="50000"/>
                  </a:schemeClr>
                </a:solidFill>
                <a:latin typeface="Arial" panose="020B0604020202020204" pitchFamily="34" charset="0"/>
                <a:cs typeface="Arial" panose="020B0604020202020204" pitchFamily="34" charset="0"/>
              </a:rPr>
              <a:t>2.  </a:t>
            </a:r>
            <a:r>
              <a:rPr lang="nl-BE" sz="2400" b="1" dirty="0" err="1" smtClean="0">
                <a:solidFill>
                  <a:schemeClr val="tx1">
                    <a:lumMod val="50000"/>
                  </a:schemeClr>
                </a:solidFill>
                <a:latin typeface="Arial" panose="020B0604020202020204" pitchFamily="34" charset="0"/>
                <a:cs typeface="Arial" panose="020B0604020202020204" pitchFamily="34" charset="0"/>
              </a:rPr>
              <a:t>What</a:t>
            </a:r>
            <a:r>
              <a:rPr lang="nl-BE" sz="2400" b="1" dirty="0" smtClean="0">
                <a:solidFill>
                  <a:schemeClr val="tx1">
                    <a:lumMod val="50000"/>
                  </a:schemeClr>
                </a:solidFill>
                <a:latin typeface="Arial" panose="020B0604020202020204" pitchFamily="34" charset="0"/>
                <a:cs typeface="Arial" panose="020B0604020202020204" pitchFamily="34" charset="0"/>
              </a:rPr>
              <a:t> are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drivers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a:t>
            </a:r>
          </a:p>
          <a:p>
            <a:endParaRPr lang="nl-BE" sz="2400" b="1" dirty="0">
              <a:solidFill>
                <a:schemeClr val="tx1">
                  <a:lumMod val="50000"/>
                </a:schemeClr>
              </a:solidFill>
              <a:latin typeface="Arial" panose="020B0604020202020204" pitchFamily="34" charset="0"/>
              <a:cs typeface="Arial" panose="020B0604020202020204" pitchFamily="34" charset="0"/>
            </a:endParaRPr>
          </a:p>
          <a:p>
            <a:r>
              <a:rPr lang="nl-BE" sz="2400" b="1" dirty="0" smtClean="0">
                <a:solidFill>
                  <a:schemeClr val="tx1">
                    <a:lumMod val="50000"/>
                  </a:schemeClr>
                </a:solidFill>
                <a:latin typeface="Arial" panose="020B0604020202020204" pitchFamily="34" charset="0"/>
                <a:cs typeface="Arial" panose="020B0604020202020204" pitchFamily="34" charset="0"/>
              </a:rPr>
              <a:t>3.  How does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future</a:t>
            </a:r>
            <a:r>
              <a:rPr lang="nl-BE" sz="2400" b="1" dirty="0" smtClean="0">
                <a:solidFill>
                  <a:schemeClr val="tx1">
                    <a:lumMod val="50000"/>
                  </a:schemeClr>
                </a:solidFill>
                <a:latin typeface="Arial" panose="020B0604020202020204" pitchFamily="34" charset="0"/>
                <a:cs typeface="Arial" panose="020B0604020202020204" pitchFamily="34" charset="0"/>
              </a:rPr>
              <a:t>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 look like?</a:t>
            </a:r>
          </a:p>
          <a:p>
            <a:endParaRPr lang="nl-BE" sz="2400" b="1" dirty="0">
              <a:solidFill>
                <a:schemeClr val="tx1"/>
              </a:solidFill>
              <a:latin typeface="Arial" panose="020B0604020202020204" pitchFamily="34" charset="0"/>
              <a:cs typeface="Arial" panose="020B0604020202020204" pitchFamily="34" charset="0"/>
            </a:endParaRPr>
          </a:p>
          <a:p>
            <a:endParaRPr lang="nl-BE" sz="2400" b="1"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p:txBody>
      </p:sp>
      <p:pic>
        <p:nvPicPr>
          <p:cNvPr id="14"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65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1</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Decadal-scale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evolution</a:t>
            </a:r>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12439" y="2781687"/>
            <a:ext cx="8255334" cy="268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12439" y="5412949"/>
            <a:ext cx="8255335" cy="46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179512" y="2082369"/>
            <a:ext cx="8963812" cy="770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err="1" smtClean="0">
                <a:solidFill>
                  <a:schemeClr val="tx1"/>
                </a:solidFill>
                <a:latin typeface="Arial" panose="020B0604020202020204" pitchFamily="34" charset="0"/>
                <a:cs typeface="Arial" panose="020B0604020202020204" pitchFamily="34" charset="0"/>
              </a:rPr>
              <a:t>Stable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African</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forest</a:t>
            </a:r>
            <a:r>
              <a:rPr lang="nl-BE" sz="2400" dirty="0" smtClean="0">
                <a:solidFill>
                  <a:schemeClr val="tx1"/>
                </a:solidFill>
                <a:latin typeface="Arial" panose="020B0604020202020204" pitchFamily="34" charset="0"/>
                <a:cs typeface="Arial" panose="020B0604020202020204" pitchFamily="34" charset="0"/>
              </a:rPr>
              <a:t> carbon </a:t>
            </a:r>
            <a:r>
              <a:rPr lang="nl-BE" sz="2400" dirty="0" err="1" smtClean="0">
                <a:solidFill>
                  <a:schemeClr val="tx1"/>
                </a:solidFill>
                <a:latin typeface="Arial" panose="020B0604020202020204" pitchFamily="34" charset="0"/>
                <a:cs typeface="Arial" panose="020B0604020202020204" pitchFamily="34" charset="0"/>
              </a:rPr>
              <a:t>sink</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between</a:t>
            </a:r>
            <a:r>
              <a:rPr lang="nl-BE" sz="2400" dirty="0">
                <a:solidFill>
                  <a:schemeClr val="tx1"/>
                </a:solidFill>
                <a:latin typeface="Arial" panose="020B0604020202020204" pitchFamily="34" charset="0"/>
                <a:cs typeface="Arial" panose="020B0604020202020204" pitchFamily="34" charset="0"/>
              </a:rPr>
              <a:t> </a:t>
            </a:r>
            <a:r>
              <a:rPr lang="nl-BE" sz="2400" dirty="0" smtClean="0">
                <a:solidFill>
                  <a:schemeClr val="tx1"/>
                </a:solidFill>
                <a:latin typeface="Arial" panose="020B0604020202020204" pitchFamily="34" charset="0"/>
                <a:cs typeface="Arial" panose="020B0604020202020204" pitchFamily="34" charset="0"/>
              </a:rPr>
              <a:t>1983-2010,</a:t>
            </a:r>
          </a:p>
          <a:p>
            <a:r>
              <a:rPr lang="nl-BE" sz="2400" dirty="0" smtClean="0">
                <a:solidFill>
                  <a:schemeClr val="tx1"/>
                </a:solidFill>
                <a:latin typeface="Arial" panose="020B0604020202020204" pitchFamily="34" charset="0"/>
                <a:cs typeface="Arial" panose="020B0604020202020204" pitchFamily="34" charset="0"/>
              </a:rPr>
              <a:t>at 0.66 Mg C </a:t>
            </a:r>
            <a:r>
              <a:rPr lang="nl-BE" sz="2400" dirty="0">
                <a:solidFill>
                  <a:schemeClr val="tx1"/>
                </a:solidFill>
                <a:latin typeface="Arial" panose="020B0604020202020204" pitchFamily="34" charset="0"/>
                <a:cs typeface="Arial" panose="020B0604020202020204" pitchFamily="34" charset="0"/>
              </a:rPr>
              <a:t>ha-1 </a:t>
            </a:r>
            <a:r>
              <a:rPr lang="nl-BE" sz="2400" dirty="0" smtClean="0">
                <a:solidFill>
                  <a:schemeClr val="tx1"/>
                </a:solidFill>
                <a:latin typeface="Arial" panose="020B0604020202020204" pitchFamily="34" charset="0"/>
                <a:cs typeface="Arial" panose="020B0604020202020204" pitchFamily="34" charset="0"/>
              </a:rPr>
              <a:t>yr-1</a:t>
            </a:r>
            <a:endParaRPr lang="nl-BE" sz="2400" baseline="30000" dirty="0">
              <a:solidFill>
                <a:schemeClr val="tx1"/>
              </a:solidFill>
              <a:latin typeface="Arial" panose="020B0604020202020204" pitchFamily="34" charset="0"/>
              <a:cs typeface="Arial" panose="020B0604020202020204" pitchFamily="34" charset="0"/>
            </a:endParaRPr>
          </a:p>
          <a:p>
            <a:endParaRPr lang="nl-BE" sz="2400" baseline="30000" dirty="0">
              <a:solidFill>
                <a:schemeClr val="tx1"/>
              </a:solidFill>
              <a:latin typeface="Arial" panose="020B0604020202020204" pitchFamily="34" charset="0"/>
              <a:cs typeface="Arial" panose="020B0604020202020204" pitchFamily="34" charset="0"/>
            </a:endParaRPr>
          </a:p>
        </p:txBody>
      </p:sp>
      <p:sp>
        <p:nvSpPr>
          <p:cNvPr id="15" name="Rectangle 18"/>
          <p:cNvSpPr/>
          <p:nvPr/>
        </p:nvSpPr>
        <p:spPr>
          <a:xfrm>
            <a:off x="258200" y="5877273"/>
            <a:ext cx="8963812"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=&gt; Sinks of Earth’s </a:t>
            </a:r>
            <a:r>
              <a:rPr lang="en-US" sz="2400" dirty="0">
                <a:solidFill>
                  <a:schemeClr val="tx1"/>
                </a:solidFill>
                <a:latin typeface="Arial" panose="020B0604020202020204" pitchFamily="34" charset="0"/>
                <a:cs typeface="Arial" panose="020B0604020202020204" pitchFamily="34" charset="0"/>
              </a:rPr>
              <a:t>two largest </a:t>
            </a:r>
            <a:r>
              <a:rPr lang="en-US" sz="2400" dirty="0" smtClean="0">
                <a:solidFill>
                  <a:schemeClr val="tx1"/>
                </a:solidFill>
                <a:latin typeface="Arial" panose="020B0604020202020204" pitchFamily="34" charset="0"/>
                <a:cs typeface="Arial" panose="020B0604020202020204" pitchFamily="34" charset="0"/>
              </a:rPr>
              <a:t>tropical forests </a:t>
            </a:r>
            <a:r>
              <a:rPr lang="en-US" sz="2400" dirty="0">
                <a:solidFill>
                  <a:schemeClr val="tx1"/>
                </a:solidFill>
                <a:latin typeface="Arial" panose="020B0604020202020204" pitchFamily="34" charset="0"/>
                <a:cs typeface="Arial" panose="020B0604020202020204" pitchFamily="34" charset="0"/>
              </a:rPr>
              <a:t>have </a:t>
            </a:r>
            <a:r>
              <a:rPr lang="en-US" sz="2400" dirty="0" smtClean="0">
                <a:solidFill>
                  <a:schemeClr val="tx1"/>
                </a:solidFill>
                <a:latin typeface="Arial" panose="020B0604020202020204" pitchFamily="34" charset="0"/>
                <a:cs typeface="Arial" panose="020B0604020202020204" pitchFamily="34" charset="0"/>
              </a:rPr>
              <a:t>diverged </a:t>
            </a:r>
            <a:endParaRPr lang="nl-BE" sz="2400" baseline="30000" dirty="0">
              <a:solidFill>
                <a:schemeClr val="tx1"/>
              </a:solidFill>
              <a:latin typeface="Arial" panose="020B0604020202020204" pitchFamily="34" charset="0"/>
              <a:cs typeface="Arial" panose="020B0604020202020204" pitchFamily="34" charset="0"/>
            </a:endParaRPr>
          </a:p>
        </p:txBody>
      </p:sp>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601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1</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Decadal-scale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evolution</a:t>
            </a:r>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2298393"/>
            <a:ext cx="8963812" cy="770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smtClean="0">
                <a:solidFill>
                  <a:schemeClr val="tx1"/>
                </a:solidFill>
                <a:latin typeface="Arial" panose="020B0604020202020204" pitchFamily="34" charset="0"/>
                <a:cs typeface="Arial" panose="020B0604020202020204" pitchFamily="34" charset="0"/>
              </a:rPr>
              <a:t>… but a </a:t>
            </a:r>
            <a:r>
              <a:rPr lang="nl-BE" sz="2400" dirty="0" err="1" smtClean="0">
                <a:solidFill>
                  <a:schemeClr val="tx1"/>
                </a:solidFill>
                <a:latin typeface="Arial" panose="020B0604020202020204" pitchFamily="34" charset="0"/>
                <a:cs typeface="Arial" panose="020B0604020202020204" pitchFamily="34" charset="0"/>
              </a:rPr>
              <a:t>marked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decline</a:t>
            </a:r>
            <a:r>
              <a:rPr lang="nl-BE" sz="2400" dirty="0" smtClean="0">
                <a:solidFill>
                  <a:schemeClr val="tx1"/>
                </a:solidFill>
                <a:latin typeface="Arial" panose="020B0604020202020204" pitchFamily="34" charset="0"/>
                <a:cs typeface="Arial" panose="020B0604020202020204" pitchFamily="34" charset="0"/>
              </a:rPr>
              <a:t> in the </a:t>
            </a:r>
            <a:r>
              <a:rPr lang="nl-BE" sz="2400" dirty="0" err="1" smtClean="0">
                <a:solidFill>
                  <a:schemeClr val="tx1"/>
                </a:solidFill>
                <a:latin typeface="Arial" panose="020B0604020202020204" pitchFamily="34" charset="0"/>
                <a:cs typeface="Arial" panose="020B0604020202020204" pitchFamily="34" charset="0"/>
              </a:rPr>
              <a:t>African</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sink</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since</a:t>
            </a:r>
            <a:r>
              <a:rPr lang="nl-BE" sz="2400" dirty="0" smtClean="0">
                <a:solidFill>
                  <a:schemeClr val="tx1"/>
                </a:solidFill>
                <a:latin typeface="Arial" panose="020B0604020202020204" pitchFamily="34" charset="0"/>
                <a:cs typeface="Arial" panose="020B0604020202020204" pitchFamily="34" charset="0"/>
              </a:rPr>
              <a:t> the 2010s </a:t>
            </a:r>
          </a:p>
          <a:p>
            <a:r>
              <a:rPr lang="nl-BE" sz="2400" dirty="0" smtClean="0">
                <a:solidFill>
                  <a:schemeClr val="tx1"/>
                </a:solidFill>
                <a:latin typeface="Arial" panose="020B0604020202020204" pitchFamily="34" charset="0"/>
                <a:cs typeface="Arial" panose="020B0604020202020204" pitchFamily="34" charset="0"/>
              </a:rPr>
              <a:t>(134 most </a:t>
            </a:r>
            <a:r>
              <a:rPr lang="nl-BE" sz="2400" dirty="0" err="1" smtClean="0">
                <a:solidFill>
                  <a:schemeClr val="tx1"/>
                </a:solidFill>
                <a:latin typeface="Arial" panose="020B0604020202020204" pitchFamily="34" charset="0"/>
                <a:cs typeface="Arial" panose="020B0604020202020204" pitchFamily="34" charset="0"/>
              </a:rPr>
              <a:t>intensively</a:t>
            </a:r>
            <a:r>
              <a:rPr lang="nl-BE" sz="2400" dirty="0" smtClean="0">
                <a:solidFill>
                  <a:schemeClr val="tx1"/>
                </a:solidFill>
                <a:latin typeface="Arial" panose="020B0604020202020204" pitchFamily="34" charset="0"/>
                <a:cs typeface="Arial" panose="020B0604020202020204" pitchFamily="34" charset="0"/>
              </a:rPr>
              <a:t> </a:t>
            </a:r>
            <a:r>
              <a:rPr lang="nl-BE" sz="2400" dirty="0" err="1">
                <a:solidFill>
                  <a:schemeClr val="tx1"/>
                </a:solidFill>
                <a:latin typeface="Arial" panose="020B0604020202020204" pitchFamily="34" charset="0"/>
                <a:cs typeface="Arial" panose="020B0604020202020204" pitchFamily="34" charset="0"/>
              </a:rPr>
              <a:t>monitored</a:t>
            </a:r>
            <a:r>
              <a:rPr lang="nl-BE" sz="2400" dirty="0">
                <a:solidFill>
                  <a:schemeClr val="tx1"/>
                </a:solidFill>
                <a:latin typeface="Arial" panose="020B0604020202020204" pitchFamily="34" charset="0"/>
                <a:cs typeface="Arial" panose="020B0604020202020204" pitchFamily="34" charset="0"/>
              </a:rPr>
              <a:t> </a:t>
            </a:r>
            <a:r>
              <a:rPr lang="nl-BE" sz="2400" dirty="0" smtClean="0">
                <a:solidFill>
                  <a:schemeClr val="tx1"/>
                </a:solidFill>
                <a:latin typeface="Arial" panose="020B0604020202020204" pitchFamily="34" charset="0"/>
                <a:cs typeface="Arial" panose="020B0604020202020204" pitchFamily="34" charset="0"/>
              </a:rPr>
              <a:t>plots) </a:t>
            </a:r>
            <a:endParaRPr lang="nl-BE" sz="2400" baseline="30000" dirty="0">
              <a:solidFill>
                <a:schemeClr val="tx1"/>
              </a:solidFill>
              <a:latin typeface="Arial" panose="020B0604020202020204" pitchFamily="34" charset="0"/>
              <a:cs typeface="Arial" panose="020B0604020202020204" pitchFamily="34" charset="0"/>
            </a:endParaRPr>
          </a:p>
          <a:p>
            <a:endParaRPr lang="nl-BE" sz="2400" baseline="30000" dirty="0">
              <a:solidFill>
                <a:schemeClr val="tx1"/>
              </a:solidFill>
              <a:latin typeface="Arial" panose="020B0604020202020204" pitchFamily="34" charset="0"/>
              <a:cs typeface="Arial" panose="020B0604020202020204" pitchFamily="34" charset="0"/>
            </a:endParaRPr>
          </a:p>
        </p:txBody>
      </p:sp>
      <p:sp>
        <p:nvSpPr>
          <p:cNvPr id="15" name="Rectangle 18"/>
          <p:cNvSpPr/>
          <p:nvPr/>
        </p:nvSpPr>
        <p:spPr>
          <a:xfrm>
            <a:off x="258200" y="5877273"/>
            <a:ext cx="8963812"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=&gt; Asynchronous </a:t>
            </a:r>
            <a:r>
              <a:rPr lang="en-US" sz="2400" dirty="0">
                <a:solidFill>
                  <a:schemeClr val="tx1"/>
                </a:solidFill>
                <a:latin typeface="Arial" panose="020B0604020202020204" pitchFamily="34" charset="0"/>
                <a:cs typeface="Arial" panose="020B0604020202020204" pitchFamily="34" charset="0"/>
              </a:rPr>
              <a:t>carbon sink saturation on the two </a:t>
            </a:r>
            <a:r>
              <a:rPr lang="en-US" sz="2400" dirty="0" smtClean="0">
                <a:solidFill>
                  <a:schemeClr val="tx1"/>
                </a:solidFill>
                <a:latin typeface="Arial" panose="020B0604020202020204" pitchFamily="34" charset="0"/>
                <a:cs typeface="Arial" panose="020B0604020202020204" pitchFamily="34" charset="0"/>
              </a:rPr>
              <a:t>continents</a:t>
            </a:r>
            <a:endParaRPr lang="nl-BE" sz="2400" baseline="30000" dirty="0">
              <a:solidFill>
                <a:schemeClr val="tx1"/>
              </a:solidFill>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79512" y="3160421"/>
            <a:ext cx="8535140" cy="2121334"/>
          </a:xfrm>
          <a:prstGeom prst="rect">
            <a:avLst/>
          </a:prstGeom>
        </p:spPr>
      </p:pic>
      <p:pic>
        <p:nvPicPr>
          <p:cNvPr id="17" name="Afbeelding 16"/>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79512" y="5229200"/>
            <a:ext cx="8535140" cy="432048"/>
          </a:xfrm>
          <a:prstGeom prst="rect">
            <a:avLst/>
          </a:prstGeom>
        </p:spPr>
      </p:pic>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25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1</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Decadal-scale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evolution</a:t>
            </a:r>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carbon </a:t>
            </a:r>
            <a:r>
              <a:rPr lang="nl-BE" sz="2400" b="1" dirty="0" err="1">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2298393"/>
            <a:ext cx="8963812" cy="770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smtClean="0">
                <a:solidFill>
                  <a:schemeClr val="tx1"/>
                </a:solidFill>
                <a:latin typeface="Arial" panose="020B0604020202020204" pitchFamily="34" charset="0"/>
                <a:cs typeface="Arial" panose="020B0604020202020204" pitchFamily="34" charset="0"/>
              </a:rPr>
              <a:t>The </a:t>
            </a:r>
            <a:r>
              <a:rPr lang="nl-BE" sz="2400" dirty="0" err="1" smtClean="0">
                <a:solidFill>
                  <a:schemeClr val="tx1"/>
                </a:solidFill>
                <a:latin typeface="Arial" panose="020B0604020202020204" pitchFamily="34" charset="0"/>
                <a:cs typeface="Arial" panose="020B0604020202020204" pitchFamily="34" charset="0"/>
              </a:rPr>
              <a:t>pantropical</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sink</a:t>
            </a:r>
            <a:r>
              <a:rPr lang="nl-BE" sz="2400" dirty="0" smtClean="0">
                <a:solidFill>
                  <a:schemeClr val="tx1"/>
                </a:solidFill>
                <a:latin typeface="Arial" panose="020B0604020202020204" pitchFamily="34" charset="0"/>
                <a:cs typeface="Arial" panose="020B0604020202020204" pitchFamily="34" charset="0"/>
              </a:rPr>
              <a:t> has </a:t>
            </a:r>
            <a:r>
              <a:rPr lang="nl-BE" sz="2400" dirty="0" err="1" smtClean="0">
                <a:solidFill>
                  <a:schemeClr val="tx1"/>
                </a:solidFill>
                <a:latin typeface="Arial" panose="020B0604020202020204" pitchFamily="34" charset="0"/>
                <a:cs typeface="Arial" panose="020B0604020202020204" pitchFamily="34" charset="0"/>
              </a:rPr>
              <a:t>peaked</a:t>
            </a:r>
            <a:r>
              <a:rPr lang="nl-BE" sz="2400" dirty="0" smtClean="0">
                <a:solidFill>
                  <a:schemeClr val="tx1"/>
                </a:solidFill>
                <a:latin typeface="Arial" panose="020B0604020202020204" pitchFamily="34" charset="0"/>
                <a:cs typeface="Arial" panose="020B0604020202020204" pitchFamily="34" charset="0"/>
              </a:rPr>
              <a:t>/</a:t>
            </a:r>
            <a:r>
              <a:rPr lang="nl-BE" sz="2400" dirty="0" err="1" smtClean="0">
                <a:solidFill>
                  <a:schemeClr val="tx1"/>
                </a:solidFill>
                <a:latin typeface="Arial" panose="020B0604020202020204" pitchFamily="34" charset="0"/>
                <a:cs typeface="Arial" panose="020B0604020202020204" pitchFamily="34" charset="0"/>
              </a:rPr>
              <a:t>saturated</a:t>
            </a:r>
            <a:r>
              <a:rPr lang="nl-BE" sz="2400" dirty="0" smtClean="0">
                <a:solidFill>
                  <a:schemeClr val="tx1"/>
                </a:solidFill>
                <a:latin typeface="Arial" panose="020B0604020202020204" pitchFamily="34" charset="0"/>
                <a:cs typeface="Arial" panose="020B0604020202020204" pitchFamily="34" charset="0"/>
              </a:rPr>
              <a:t> in </a:t>
            </a:r>
            <a:r>
              <a:rPr lang="nl-BE" sz="2400" dirty="0" err="1" smtClean="0">
                <a:solidFill>
                  <a:schemeClr val="tx1"/>
                </a:solidFill>
                <a:latin typeface="Arial" panose="020B0604020202020204" pitchFamily="34" charset="0"/>
                <a:cs typeface="Arial" panose="020B0604020202020204" pitchFamily="34" charset="0"/>
              </a:rPr>
              <a:t>the</a:t>
            </a:r>
            <a:r>
              <a:rPr lang="nl-BE" sz="2400" dirty="0" smtClean="0">
                <a:solidFill>
                  <a:schemeClr val="tx1"/>
                </a:solidFill>
                <a:latin typeface="Arial" panose="020B0604020202020204" pitchFamily="34" charset="0"/>
                <a:cs typeface="Arial" panose="020B0604020202020204" pitchFamily="34" charset="0"/>
              </a:rPr>
              <a:t> 1990s </a:t>
            </a:r>
            <a:r>
              <a:rPr lang="nl-BE" sz="2400" dirty="0" err="1" smtClean="0">
                <a:solidFill>
                  <a:schemeClr val="tx1"/>
                </a:solidFill>
                <a:latin typeface="Arial" panose="020B0604020202020204" pitchFamily="34" charset="0"/>
                <a:cs typeface="Arial" panose="020B0604020202020204" pitchFamily="34" charset="0"/>
              </a:rPr>
              <a:t>and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declined</a:t>
            </a:r>
            <a:r>
              <a:rPr lang="nl-BE" sz="2400" dirty="0" smtClean="0">
                <a:solidFill>
                  <a:schemeClr val="tx1"/>
                </a:solidFill>
                <a:latin typeface="Arial" panose="020B0604020202020204" pitchFamily="34" charset="0"/>
                <a:cs typeface="Arial" panose="020B0604020202020204" pitchFamily="34" charset="0"/>
              </a:rPr>
              <a:t> ever </a:t>
            </a:r>
            <a:r>
              <a:rPr lang="nl-BE" sz="2400" dirty="0" err="1" smtClean="0">
                <a:solidFill>
                  <a:schemeClr val="tx1"/>
                </a:solidFill>
                <a:latin typeface="Arial" panose="020B0604020202020204" pitchFamily="34" charset="0"/>
                <a:cs typeface="Arial" panose="020B0604020202020204" pitchFamily="34" charset="0"/>
              </a:rPr>
              <a:t>since</a:t>
            </a:r>
            <a:endParaRPr lang="nl-BE" sz="2400" baseline="30000" dirty="0">
              <a:solidFill>
                <a:schemeClr val="tx1"/>
              </a:solidFill>
              <a:latin typeface="Arial" panose="020B0604020202020204" pitchFamily="34" charset="0"/>
              <a:cs typeface="Arial" panose="020B0604020202020204" pitchFamily="34" charset="0"/>
            </a:endParaRPr>
          </a:p>
          <a:p>
            <a:endParaRPr lang="nl-BE" sz="2400" baseline="30000" dirty="0">
              <a:solidFill>
                <a:schemeClr val="tx1"/>
              </a:solidFill>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419872" y="3140968"/>
            <a:ext cx="5646431" cy="3420000"/>
          </a:xfrm>
          <a:prstGeom prst="rect">
            <a:avLst/>
          </a:prstGeom>
        </p:spPr>
      </p:pic>
      <p:pic>
        <p:nvPicPr>
          <p:cNvPr id="16" name="Afbeelding 1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21399" y="3140968"/>
            <a:ext cx="3198473" cy="3420000"/>
          </a:xfrm>
          <a:prstGeom prst="rect">
            <a:avLst/>
          </a:prstGeom>
        </p:spPr>
      </p:pic>
      <p:sp>
        <p:nvSpPr>
          <p:cNvPr id="5" name="Rechthoek 4"/>
          <p:cNvSpPr/>
          <p:nvPr/>
        </p:nvSpPr>
        <p:spPr>
          <a:xfrm>
            <a:off x="107503" y="4437112"/>
            <a:ext cx="8958799" cy="288032"/>
          </a:xfrm>
          <a:prstGeom prst="rect">
            <a:avLst/>
          </a:prstGeom>
          <a:no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4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2" name="Picture 11" descr="http://prized4d.africamuseum.be/sites/prized4d.africamuseum.be/files/Africamuseum-H-Black.png"/>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3" name="Flowchart: Document 12"/>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6" name="Rectangle 5"/>
          <p:cNvSpPr/>
          <p:nvPr/>
        </p:nvSpPr>
        <p:spPr>
          <a:xfrm>
            <a:off x="677" y="836712"/>
            <a:ext cx="1979035" cy="60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sp>
        <p:nvSpPr>
          <p:cNvPr id="11" name="Rectangle 3"/>
          <p:cNvSpPr/>
          <p:nvPr/>
        </p:nvSpPr>
        <p:spPr>
          <a:xfrm>
            <a:off x="251520" y="1907606"/>
            <a:ext cx="8712968" cy="45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tx1"/>
                </a:solidFill>
                <a:latin typeface="Arial" panose="020B0604020202020204" pitchFamily="34" charset="0"/>
                <a:cs typeface="Arial" panose="020B0604020202020204" pitchFamily="34" charset="0"/>
              </a:rPr>
              <a:t> </a:t>
            </a:r>
          </a:p>
          <a:p>
            <a:pPr marL="457200" indent="-457200">
              <a:buAutoNum type="arabicPeriod"/>
            </a:pPr>
            <a:r>
              <a:rPr lang="nl-BE" sz="2400" b="1" dirty="0" err="1" smtClean="0">
                <a:solidFill>
                  <a:schemeClr val="tx1">
                    <a:lumMod val="50000"/>
                  </a:schemeClr>
                </a:solidFill>
                <a:latin typeface="Arial" panose="020B0604020202020204" pitchFamily="34" charset="0"/>
                <a:cs typeface="Arial" panose="020B0604020202020204" pitchFamily="34" charset="0"/>
              </a:rPr>
              <a:t>What</a:t>
            </a:r>
            <a:r>
              <a:rPr lang="nl-BE" sz="2400" b="1" dirty="0" smtClean="0">
                <a:solidFill>
                  <a:schemeClr val="tx1">
                    <a:lumMod val="50000"/>
                  </a:schemeClr>
                </a:solidFill>
                <a:latin typeface="Arial" panose="020B0604020202020204" pitchFamily="34" charset="0"/>
                <a:cs typeface="Arial" panose="020B0604020202020204" pitchFamily="34" charset="0"/>
              </a:rPr>
              <a:t> was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evolution</a:t>
            </a:r>
            <a:r>
              <a:rPr lang="nl-BE" sz="2400" b="1" dirty="0" smtClean="0">
                <a:solidFill>
                  <a:schemeClr val="tx1">
                    <a:lumMod val="50000"/>
                  </a:schemeClr>
                </a:solidFill>
                <a:latin typeface="Arial" panose="020B0604020202020204" pitchFamily="34" charset="0"/>
                <a:cs typeface="Arial" panose="020B0604020202020204" pitchFamily="34" charset="0"/>
              </a:rPr>
              <a:t>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tropical</a:t>
            </a:r>
            <a:r>
              <a:rPr lang="nl-BE" sz="2400" b="1" dirty="0" smtClean="0">
                <a:solidFill>
                  <a:schemeClr val="tx1">
                    <a:lumMod val="50000"/>
                  </a:schemeClr>
                </a:solidFill>
                <a:latin typeface="Arial" panose="020B0604020202020204" pitchFamily="34" charset="0"/>
                <a:cs typeface="Arial" panose="020B0604020202020204" pitchFamily="34" charset="0"/>
              </a:rPr>
              <a:t> carbon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 over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last decades? </a:t>
            </a:r>
          </a:p>
          <a:p>
            <a:r>
              <a:rPr lang="nl-BE" sz="2400" b="1" dirty="0">
                <a:solidFill>
                  <a:schemeClr val="tx1"/>
                </a:solidFill>
                <a:latin typeface="Arial" panose="020B0604020202020204" pitchFamily="34" charset="0"/>
                <a:cs typeface="Arial" panose="020B0604020202020204" pitchFamily="34" charset="0"/>
              </a:rPr>
              <a:t>	</a:t>
            </a:r>
          </a:p>
          <a:p>
            <a:r>
              <a:rPr lang="nl-BE" sz="2400" b="1" dirty="0" smtClean="0">
                <a:solidFill>
                  <a:schemeClr val="tx1"/>
                </a:solidFill>
                <a:latin typeface="Arial" panose="020B0604020202020204" pitchFamily="34" charset="0"/>
                <a:cs typeface="Arial" panose="020B0604020202020204" pitchFamily="34" charset="0"/>
              </a:rPr>
              <a:t>2.  </a:t>
            </a:r>
            <a:r>
              <a:rPr lang="nl-BE" sz="2400" b="1" dirty="0" err="1" smtClean="0">
                <a:solidFill>
                  <a:schemeClr val="tx1"/>
                </a:solidFill>
                <a:latin typeface="Arial" panose="020B0604020202020204" pitchFamily="34" charset="0"/>
                <a:cs typeface="Arial" panose="020B0604020202020204" pitchFamily="34" charset="0"/>
              </a:rPr>
              <a:t>What</a:t>
            </a:r>
            <a:r>
              <a:rPr lang="nl-BE" sz="2400" b="1" dirty="0" smtClean="0">
                <a:solidFill>
                  <a:schemeClr val="tx1"/>
                </a:solidFill>
                <a:latin typeface="Arial" panose="020B0604020202020204" pitchFamily="34" charset="0"/>
                <a:cs typeface="Arial" panose="020B0604020202020204" pitchFamily="34" charset="0"/>
              </a:rPr>
              <a:t> are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drivers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a:t>
            </a:r>
          </a:p>
          <a:p>
            <a:endParaRPr lang="nl-BE" sz="2400" b="1" dirty="0">
              <a:solidFill>
                <a:schemeClr val="tx1">
                  <a:lumMod val="50000"/>
                </a:schemeClr>
              </a:solidFill>
              <a:latin typeface="Arial" panose="020B0604020202020204" pitchFamily="34" charset="0"/>
              <a:cs typeface="Arial" panose="020B0604020202020204" pitchFamily="34" charset="0"/>
            </a:endParaRPr>
          </a:p>
          <a:p>
            <a:r>
              <a:rPr lang="nl-BE" sz="2400" b="1" dirty="0" smtClean="0">
                <a:solidFill>
                  <a:schemeClr val="tx1">
                    <a:lumMod val="50000"/>
                  </a:schemeClr>
                </a:solidFill>
                <a:latin typeface="Arial" panose="020B0604020202020204" pitchFamily="34" charset="0"/>
                <a:cs typeface="Arial" panose="020B0604020202020204" pitchFamily="34" charset="0"/>
              </a:rPr>
              <a:t>3.  How does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future</a:t>
            </a:r>
            <a:r>
              <a:rPr lang="nl-BE" sz="2400" b="1" dirty="0" smtClean="0">
                <a:solidFill>
                  <a:schemeClr val="tx1">
                    <a:lumMod val="50000"/>
                  </a:schemeClr>
                </a:solidFill>
                <a:latin typeface="Arial" panose="020B0604020202020204" pitchFamily="34" charset="0"/>
                <a:cs typeface="Arial" panose="020B0604020202020204" pitchFamily="34" charset="0"/>
              </a:rPr>
              <a:t>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 look like?</a:t>
            </a:r>
          </a:p>
          <a:p>
            <a:endParaRPr lang="nl-BE" sz="2400" b="1" dirty="0">
              <a:solidFill>
                <a:schemeClr val="tx1"/>
              </a:solidFill>
              <a:latin typeface="Arial" panose="020B0604020202020204" pitchFamily="34" charset="0"/>
              <a:cs typeface="Arial" panose="020B0604020202020204" pitchFamily="34" charset="0"/>
            </a:endParaRPr>
          </a:p>
          <a:p>
            <a:endParaRPr lang="nl-BE" sz="2400" b="1"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p:txBody>
      </p:sp>
      <p:pic>
        <p:nvPicPr>
          <p:cNvPr id="14"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461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Rectangle 18"/>
          <p:cNvSpPr/>
          <p:nvPr/>
        </p:nvSpPr>
        <p:spPr>
          <a:xfrm>
            <a:off x="107504" y="1907606"/>
            <a:ext cx="8963812"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The </a:t>
            </a:r>
            <a:r>
              <a:rPr lang="en-US" sz="2400" dirty="0">
                <a:solidFill>
                  <a:schemeClr val="tx1"/>
                </a:solidFill>
                <a:latin typeface="Arial" panose="020B0604020202020204" pitchFamily="34" charset="0"/>
                <a:cs typeface="Arial" panose="020B0604020202020204" pitchFamily="34" charset="0"/>
              </a:rPr>
              <a:t>difference is largely driven by </a:t>
            </a:r>
            <a:r>
              <a:rPr lang="en-US" sz="2400" dirty="0" smtClean="0">
                <a:solidFill>
                  <a:schemeClr val="tx1"/>
                </a:solidFill>
                <a:latin typeface="Arial" panose="020B0604020202020204" pitchFamily="34" charset="0"/>
                <a:cs typeface="Arial" panose="020B0604020202020204" pitchFamily="34" charset="0"/>
              </a:rPr>
              <a:t>carbon loss from tree mortality</a:t>
            </a:r>
            <a:endParaRPr lang="nl-BE" sz="2400" baseline="30000" dirty="0">
              <a:solidFill>
                <a:schemeClr val="tx1"/>
              </a:solidFill>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426" y="2653529"/>
            <a:ext cx="6480720" cy="4089615"/>
          </a:xfrm>
          <a:prstGeom prst="rect">
            <a:avLst/>
          </a:prstGeom>
        </p:spPr>
      </p:pic>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Rectangle 18"/>
          <p:cNvSpPr/>
          <p:nvPr/>
        </p:nvSpPr>
        <p:spPr>
          <a:xfrm>
            <a:off x="107504" y="1907606"/>
            <a:ext cx="8963812"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The </a:t>
            </a:r>
            <a:r>
              <a:rPr lang="en-US" sz="2400" dirty="0">
                <a:solidFill>
                  <a:schemeClr val="tx1"/>
                </a:solidFill>
                <a:latin typeface="Arial" panose="020B0604020202020204" pitchFamily="34" charset="0"/>
                <a:cs typeface="Arial" panose="020B0604020202020204" pitchFamily="34" charset="0"/>
              </a:rPr>
              <a:t>difference is largely driven by </a:t>
            </a:r>
            <a:r>
              <a:rPr lang="en-US" sz="2400" dirty="0" smtClean="0">
                <a:solidFill>
                  <a:schemeClr val="tx1"/>
                </a:solidFill>
                <a:latin typeface="Arial" panose="020B0604020202020204" pitchFamily="34" charset="0"/>
                <a:cs typeface="Arial" panose="020B0604020202020204" pitchFamily="34" charset="0"/>
              </a:rPr>
              <a:t>carbon loss from tree mortality</a:t>
            </a:r>
            <a:endParaRPr lang="nl-BE" sz="2400" baseline="30000" dirty="0">
              <a:solidFill>
                <a:schemeClr val="tx1"/>
              </a:solidFill>
              <a:latin typeface="Arial" panose="020B0604020202020204" pitchFamily="34" charset="0"/>
              <a:cs typeface="Arial" panose="020B0604020202020204" pitchFamily="34" charset="0"/>
            </a:endParaRPr>
          </a:p>
        </p:txBody>
      </p:sp>
      <p:pic>
        <p:nvPicPr>
          <p:cNvPr id="10242" name="Picture 2" descr="C:\Wannes\UGent Data\4 POSTDOC KMMA\Publication\in prep\Hubau et al 2020 Science Connection\images\Figuur 8 Dode boom SAM_937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2459765" y="3164971"/>
            <a:ext cx="4224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03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a:t>
            </a:r>
            <a:r>
              <a:rPr lang="nl-BE" sz="2400" b="1" dirty="0" smtClean="0">
                <a:solidFill>
                  <a:schemeClr val="bg1"/>
                </a:solidFill>
                <a:latin typeface="Arial" panose="020B0604020202020204" pitchFamily="34" charset="0"/>
                <a:cs typeface="Arial" panose="020B0604020202020204" pitchFamily="34" charset="0"/>
              </a:rPr>
              <a:t>.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2" name="Afbeelding 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560136" y="2108490"/>
            <a:ext cx="7828288" cy="2472638"/>
          </a:xfrm>
          <a:prstGeom prst="rect">
            <a:avLst/>
          </a:prstGeom>
        </p:spPr>
      </p:pic>
      <p:sp>
        <p:nvSpPr>
          <p:cNvPr id="15" name="Rectangle 18"/>
          <p:cNvSpPr/>
          <p:nvPr/>
        </p:nvSpPr>
        <p:spPr>
          <a:xfrm>
            <a:off x="251520" y="4437112"/>
            <a:ext cx="8771320"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u="sng" dirty="0" smtClean="0">
                <a:solidFill>
                  <a:schemeClr val="tx1"/>
                </a:solidFill>
                <a:latin typeface="Arial" panose="020B0604020202020204" pitchFamily="34" charset="0"/>
                <a:cs typeface="Arial" panose="020B0604020202020204" pitchFamily="34" charset="0"/>
              </a:rPr>
              <a:t>Carbon gains: </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a:t>
            </a:r>
            <a:r>
              <a:rPr lang="en-US" sz="2400" dirty="0" smtClean="0">
                <a:solidFill>
                  <a:schemeClr val="tx1"/>
                </a:solidFill>
                <a:latin typeface="Arial" panose="020B0604020202020204" pitchFamily="34" charset="0"/>
                <a:cs typeface="Arial" panose="020B0604020202020204" pitchFamily="34" charset="0"/>
              </a:rPr>
              <a:t>ositive </a:t>
            </a:r>
            <a:r>
              <a:rPr lang="en-US" sz="2400" dirty="0">
                <a:solidFill>
                  <a:schemeClr val="tx1"/>
                </a:solidFill>
                <a:latin typeface="Arial" panose="020B0604020202020204" pitchFamily="34" charset="0"/>
                <a:cs typeface="Arial" panose="020B0604020202020204" pitchFamily="34" charset="0"/>
              </a:rPr>
              <a:t>CO</a:t>
            </a:r>
            <a:r>
              <a:rPr lang="en-US" sz="2400" baseline="-25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fertilization </a:t>
            </a:r>
            <a:r>
              <a:rPr lang="en-US" sz="2400" dirty="0" smtClean="0">
                <a:solidFill>
                  <a:schemeClr val="tx1"/>
                </a:solidFill>
                <a:latin typeface="Arial" panose="020B0604020202020204" pitchFamily="34" charset="0"/>
                <a:cs typeface="Arial" panose="020B0604020202020204" pitchFamily="34" charset="0"/>
              </a:rPr>
              <a:t>effect</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N</a:t>
            </a:r>
            <a:r>
              <a:rPr lang="en-US" sz="2400" dirty="0" smtClean="0">
                <a:solidFill>
                  <a:schemeClr val="tx1"/>
                </a:solidFill>
                <a:latin typeface="Arial" panose="020B0604020202020204" pitchFamily="34" charset="0"/>
                <a:cs typeface="Arial" panose="020B0604020202020204" pitchFamily="34" charset="0"/>
              </a:rPr>
              <a:t>egative effects of </a:t>
            </a:r>
            <a:r>
              <a:rPr lang="en-US" sz="2400" dirty="0">
                <a:solidFill>
                  <a:schemeClr val="tx1"/>
                </a:solidFill>
                <a:latin typeface="Arial" panose="020B0604020202020204" pitchFamily="34" charset="0"/>
                <a:cs typeface="Arial" panose="020B0604020202020204" pitchFamily="34" charset="0"/>
              </a:rPr>
              <a:t>higher temperatures and </a:t>
            </a:r>
            <a:r>
              <a:rPr lang="en-US" sz="2400" dirty="0" smtClean="0">
                <a:solidFill>
                  <a:schemeClr val="tx1"/>
                </a:solidFill>
                <a:latin typeface="Arial" panose="020B0604020202020204" pitchFamily="34" charset="0"/>
                <a:cs typeface="Arial" panose="020B0604020202020204" pitchFamily="34" charset="0"/>
              </a:rPr>
              <a:t>drought, explaining ‘</a:t>
            </a:r>
            <a:r>
              <a:rPr lang="en-US" sz="2400" dirty="0" err="1" smtClean="0">
                <a:solidFill>
                  <a:schemeClr val="tx1"/>
                </a:solidFill>
                <a:latin typeface="Arial" panose="020B0604020202020204" pitchFamily="34" charset="0"/>
                <a:cs typeface="Arial" panose="020B0604020202020204" pitchFamily="34" charset="0"/>
              </a:rPr>
              <a:t>levelling</a:t>
            </a:r>
            <a:r>
              <a:rPr lang="en-US" sz="2400" dirty="0" smtClean="0">
                <a:solidFill>
                  <a:schemeClr val="tx1"/>
                </a:solidFill>
                <a:latin typeface="Arial" panose="020B0604020202020204" pitchFamily="34" charset="0"/>
                <a:cs typeface="Arial" panose="020B0604020202020204" pitchFamily="34" charset="0"/>
              </a:rPr>
              <a:t> off’ since 1990s</a:t>
            </a:r>
            <a:endParaRPr lang="nl-BE" sz="2400" dirty="0">
              <a:solidFill>
                <a:schemeClr val="tx1"/>
              </a:solidFill>
              <a:latin typeface="Arial" panose="020B0604020202020204" pitchFamily="34" charset="0"/>
              <a:cs typeface="Arial" panose="020B0604020202020204" pitchFamily="34" charset="0"/>
            </a:endParaRPr>
          </a:p>
        </p:txBody>
      </p:sp>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88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1"/>
            <a:r>
              <a:rPr lang="nl-BE" sz="2400" b="1" dirty="0" smtClean="0">
                <a:solidFill>
                  <a:schemeClr val="bg1"/>
                </a:solidFill>
                <a:latin typeface="Arial" panose="020B0604020202020204" pitchFamily="34" charset="0"/>
                <a:cs typeface="Arial" panose="020B0604020202020204" pitchFamily="34" charset="0"/>
              </a:rPr>
              <a:t>Original </a:t>
            </a:r>
            <a:r>
              <a:rPr lang="nl-BE" sz="2400" b="1" dirty="0" err="1" smtClean="0">
                <a:solidFill>
                  <a:schemeClr val="bg1"/>
                </a:solidFill>
                <a:latin typeface="Arial" panose="020B0604020202020204" pitchFamily="34" charset="0"/>
                <a:cs typeface="Arial" panose="020B0604020202020204" pitchFamily="34" charset="0"/>
              </a:rPr>
              <a:t>publication</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Hubau</a:t>
            </a:r>
            <a:r>
              <a:rPr lang="nl-BE" sz="2400" b="1" dirty="0" smtClean="0">
                <a:solidFill>
                  <a:schemeClr val="bg1"/>
                </a:solidFill>
                <a:latin typeface="Arial" panose="020B0604020202020204" pitchFamily="34" charset="0"/>
                <a:cs typeface="Arial" panose="020B0604020202020204" pitchFamily="34" charset="0"/>
              </a:rPr>
              <a:t> et al. 2020 </a:t>
            </a:r>
            <a:r>
              <a:rPr lang="nl-BE" sz="2400" b="1" i="1" dirty="0" smtClean="0">
                <a:solidFill>
                  <a:schemeClr val="bg1"/>
                </a:solidFill>
                <a:latin typeface="Arial" panose="020B0604020202020204" pitchFamily="34" charset="0"/>
                <a:cs typeface="Arial" panose="020B0604020202020204" pitchFamily="34" charset="0"/>
              </a:rPr>
              <a:t>Nature</a:t>
            </a:r>
            <a:endParaRPr lang="nl-BE" sz="2400" b="1" i="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3" name="Afbeelding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303047" y="2880312"/>
            <a:ext cx="4389516" cy="3933064"/>
          </a:xfrm>
          <a:prstGeom prst="rect">
            <a:avLst/>
          </a:prstGeom>
        </p:spPr>
      </p:pic>
      <p:pic>
        <p:nvPicPr>
          <p:cNvPr id="4" name="Afbeelding 3"/>
          <p:cNvPicPr>
            <a:picLocks noChangeAspect="1"/>
          </p:cNvPicPr>
          <p:nvPr/>
        </p:nvPicPr>
        <p:blipFill rotWithShape="1">
          <a:blip r:embed="rId12" cstate="print">
            <a:extLst>
              <a:ext uri="{28A0092B-C50C-407E-A947-70E740481C1C}">
                <a14:useLocalDpi xmlns:a14="http://schemas.microsoft.com/office/drawing/2010/main" val="0"/>
              </a:ext>
            </a:extLst>
          </a:blip>
          <a:srcRect l="760" b="5517"/>
          <a:stretch/>
        </p:blipFill>
        <p:spPr>
          <a:xfrm>
            <a:off x="4300075" y="1936977"/>
            <a:ext cx="4392488" cy="956694"/>
          </a:xfrm>
          <a:prstGeom prst="rect">
            <a:avLst/>
          </a:prstGeom>
        </p:spPr>
      </p:pic>
      <p:pic>
        <p:nvPicPr>
          <p:cNvPr id="10242"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467544" y="1962020"/>
            <a:ext cx="3692699" cy="485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egu2020.eu/cc_by_logo_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88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a:t>
            </a:r>
            <a:r>
              <a:rPr lang="nl-BE" sz="2400" b="1" dirty="0" smtClean="0">
                <a:solidFill>
                  <a:schemeClr val="bg1"/>
                </a:solidFill>
                <a:latin typeface="Arial" panose="020B0604020202020204" pitchFamily="34" charset="0"/>
                <a:cs typeface="Arial" panose="020B0604020202020204" pitchFamily="34" charset="0"/>
              </a:rPr>
              <a:t>.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5" name="Rectangle 18"/>
          <p:cNvSpPr/>
          <p:nvPr/>
        </p:nvSpPr>
        <p:spPr>
          <a:xfrm>
            <a:off x="251520" y="1916832"/>
            <a:ext cx="8712968" cy="4896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u="sng" dirty="0" smtClean="0">
                <a:solidFill>
                  <a:schemeClr val="tx1"/>
                </a:solidFill>
                <a:latin typeface="Arial" panose="020B0604020202020204" pitchFamily="34" charset="0"/>
                <a:cs typeface="Arial" panose="020B0604020202020204" pitchFamily="34" charset="0"/>
              </a:rPr>
              <a:t>Carbon losses: </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No relation with CO</a:t>
            </a:r>
            <a:r>
              <a:rPr lang="en-US" sz="2400" baseline="-25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temperature or drought</a:t>
            </a:r>
          </a:p>
          <a:p>
            <a:pPr marL="342900" indent="-342900">
              <a:buFont typeface="Arial" panose="020B0604020202020204" pitchFamily="34" charset="0"/>
              <a:buChar char="•"/>
            </a:pPr>
            <a:r>
              <a:rPr lang="nl-BE" sz="2400" dirty="0" smtClean="0">
                <a:solidFill>
                  <a:schemeClr val="tx1"/>
                </a:solidFill>
                <a:latin typeface="Arial" panose="020B0604020202020204" pitchFamily="34" charset="0"/>
                <a:cs typeface="Arial" panose="020B0604020202020204" pitchFamily="34" charset="0"/>
              </a:rPr>
              <a:t>Significant </a:t>
            </a:r>
            <a:r>
              <a:rPr lang="nl-BE" sz="2400" dirty="0" err="1" smtClean="0">
                <a:solidFill>
                  <a:schemeClr val="tx1"/>
                </a:solidFill>
                <a:latin typeface="Arial" panose="020B0604020202020204" pitchFamily="34" charset="0"/>
                <a:cs typeface="Arial" panose="020B0604020202020204" pitchFamily="34" charset="0"/>
              </a:rPr>
              <a:t>relation</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with</a:t>
            </a:r>
            <a:r>
              <a:rPr lang="nl-BE" sz="2400" dirty="0" smtClean="0">
                <a:solidFill>
                  <a:schemeClr val="tx1"/>
                </a:solidFill>
                <a:latin typeface="Arial" panose="020B0604020202020204" pitchFamily="34" charset="0"/>
                <a:cs typeface="Arial" panose="020B0604020202020204" pitchFamily="34" charset="0"/>
              </a:rPr>
              <a:t> Carbon </a:t>
            </a:r>
            <a:r>
              <a:rPr lang="nl-BE" sz="2400" dirty="0" err="1" smtClean="0">
                <a:solidFill>
                  <a:schemeClr val="tx1"/>
                </a:solidFill>
                <a:latin typeface="Arial" panose="020B0604020202020204" pitchFamily="34" charset="0"/>
                <a:cs typeface="Arial" panose="020B0604020202020204" pitchFamily="34" charset="0"/>
              </a:rPr>
              <a:t>Residence</a:t>
            </a:r>
            <a:r>
              <a:rPr lang="nl-BE" sz="2400" dirty="0" smtClean="0">
                <a:solidFill>
                  <a:schemeClr val="tx1"/>
                </a:solidFill>
                <a:latin typeface="Arial" panose="020B0604020202020204" pitchFamily="34" charset="0"/>
                <a:cs typeface="Arial" panose="020B0604020202020204" pitchFamily="34" charset="0"/>
              </a:rPr>
              <a:t> Time (CRT)</a:t>
            </a:r>
          </a:p>
          <a:p>
            <a:endParaRPr lang="nl-BE" sz="1000" dirty="0">
              <a:solidFill>
                <a:schemeClr val="tx1"/>
              </a:solidFill>
              <a:latin typeface="Arial" panose="020B0604020202020204" pitchFamily="34" charset="0"/>
              <a:cs typeface="Arial" panose="020B0604020202020204" pitchFamily="34" charset="0"/>
            </a:endParaRPr>
          </a:p>
          <a:p>
            <a:r>
              <a:rPr lang="nl-BE" sz="2400" dirty="0" smtClean="0">
                <a:solidFill>
                  <a:schemeClr val="tx1"/>
                </a:solidFill>
                <a:latin typeface="Arial" panose="020B0604020202020204" pitchFamily="34" charset="0"/>
                <a:cs typeface="Arial" panose="020B0604020202020204" pitchFamily="34" charset="0"/>
              </a:rPr>
              <a:t>CRT = AGC / </a:t>
            </a:r>
            <a:r>
              <a:rPr lang="nl-BE" sz="2400" dirty="0" err="1" smtClean="0">
                <a:solidFill>
                  <a:schemeClr val="tx1"/>
                </a:solidFill>
                <a:latin typeface="Arial" panose="020B0604020202020204" pitchFamily="34" charset="0"/>
                <a:cs typeface="Arial" panose="020B0604020202020204" pitchFamily="34" charset="0"/>
              </a:rPr>
              <a:t>gains</a:t>
            </a:r>
            <a:r>
              <a:rPr lang="nl-BE" sz="2400" dirty="0" smtClean="0">
                <a:solidFill>
                  <a:schemeClr val="tx1"/>
                </a:solidFill>
                <a:latin typeface="Arial" panose="020B0604020202020204" pitchFamily="34" charset="0"/>
                <a:cs typeface="Arial" panose="020B0604020202020204" pitchFamily="34" charset="0"/>
              </a:rPr>
              <a:t> </a:t>
            </a:r>
          </a:p>
          <a:p>
            <a:r>
              <a:rPr lang="nl-BE" sz="2400" dirty="0" smtClean="0">
                <a:solidFill>
                  <a:schemeClr val="tx1"/>
                </a:solidFill>
                <a:latin typeface="Arial" panose="020B0604020202020204" pitchFamily="34" charset="0"/>
                <a:cs typeface="Arial" panose="020B0604020202020204" pitchFamily="34" charset="0"/>
              </a:rPr>
              <a:t>CRT = a </a:t>
            </a:r>
            <a:r>
              <a:rPr lang="nl-BE" sz="2400" dirty="0" err="1" smtClean="0">
                <a:solidFill>
                  <a:schemeClr val="tx1"/>
                </a:solidFill>
                <a:latin typeface="Arial" panose="020B0604020202020204" pitchFamily="34" charset="0"/>
                <a:cs typeface="Arial" panose="020B0604020202020204" pitchFamily="34" charset="0"/>
              </a:rPr>
              <a:t>measure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for</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how</a:t>
            </a:r>
            <a:r>
              <a:rPr lang="nl-BE" sz="2400" dirty="0" smtClean="0">
                <a:solidFill>
                  <a:schemeClr val="tx1"/>
                </a:solidFill>
                <a:latin typeface="Arial" panose="020B0604020202020204" pitchFamily="34" charset="0"/>
                <a:cs typeface="Arial" panose="020B0604020202020204" pitchFamily="34" charset="0"/>
              </a:rPr>
              <a:t> long carbon </a:t>
            </a:r>
            <a:r>
              <a:rPr lang="nl-BE" sz="2400" dirty="0" err="1" smtClean="0">
                <a:solidFill>
                  <a:schemeClr val="tx1"/>
                </a:solidFill>
                <a:latin typeface="Arial" panose="020B0604020202020204" pitchFamily="34" charset="0"/>
                <a:cs typeface="Arial" panose="020B0604020202020204" pitchFamily="34" charset="0"/>
              </a:rPr>
              <a:t>stays</a:t>
            </a:r>
            <a:r>
              <a:rPr lang="nl-BE" sz="2400" dirty="0" smtClean="0">
                <a:solidFill>
                  <a:schemeClr val="tx1"/>
                </a:solidFill>
                <a:latin typeface="Arial" panose="020B0604020202020204" pitchFamily="34" charset="0"/>
                <a:cs typeface="Arial" panose="020B0604020202020204" pitchFamily="34" charset="0"/>
              </a:rPr>
              <a:t> in the system</a:t>
            </a:r>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greater </a:t>
            </a:r>
            <a:r>
              <a:rPr lang="en-US" sz="2400" dirty="0">
                <a:solidFill>
                  <a:schemeClr val="tx1"/>
                </a:solidFill>
                <a:latin typeface="Arial" panose="020B0604020202020204" pitchFamily="34" charset="0"/>
                <a:cs typeface="Arial" panose="020B0604020202020204" pitchFamily="34" charset="0"/>
              </a:rPr>
              <a:t>losses in forests with shorter CRT </a:t>
            </a:r>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=&gt;  </a:t>
            </a:r>
            <a:r>
              <a:rPr lang="en-US" sz="2400" dirty="0">
                <a:solidFill>
                  <a:schemeClr val="tx1"/>
                </a:solidFill>
                <a:latin typeface="Arial" panose="020B0604020202020204" pitchFamily="34" charset="0"/>
                <a:cs typeface="Arial" panose="020B0604020202020204" pitchFamily="34" charset="0"/>
              </a:rPr>
              <a:t>‘high-gain</a:t>
            </a:r>
            <a:r>
              <a:rPr lang="en-US" sz="2400" dirty="0" smtClean="0">
                <a:solidFill>
                  <a:schemeClr val="tx1"/>
                </a:solidFill>
                <a:latin typeface="Arial" panose="020B0604020202020204" pitchFamily="34" charset="0"/>
                <a:cs typeface="Arial" panose="020B0604020202020204" pitchFamily="34" charset="0"/>
              </a:rPr>
              <a:t>, high-loss’ forest dynamics pattern</a:t>
            </a:r>
            <a:endParaRPr lang="en-US" sz="2400" dirty="0">
              <a:solidFill>
                <a:schemeClr val="tx1"/>
              </a:solidFill>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516216" y="4005064"/>
            <a:ext cx="2254019" cy="1988956"/>
          </a:xfrm>
          <a:prstGeom prst="rect">
            <a:avLst/>
          </a:prstGeom>
        </p:spPr>
      </p:pic>
      <p:pic>
        <p:nvPicPr>
          <p:cNvPr id="2" name="Afbeelding 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23528" y="4005064"/>
            <a:ext cx="6248942" cy="1988956"/>
          </a:xfrm>
          <a:prstGeom prst="rect">
            <a:avLst/>
          </a:prstGeom>
        </p:spPr>
      </p:pic>
      <p:pic>
        <p:nvPicPr>
          <p:cNvPr id="16"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639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a:t>
            </a:r>
            <a:r>
              <a:rPr lang="nl-BE" sz="2400" b="1" dirty="0" smtClean="0">
                <a:solidFill>
                  <a:schemeClr val="bg1"/>
                </a:solidFill>
                <a:latin typeface="Arial" panose="020B0604020202020204" pitchFamily="34" charset="0"/>
                <a:cs typeface="Arial" panose="020B0604020202020204" pitchFamily="34" charset="0"/>
              </a:rPr>
              <a:t>.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0" name="Rectangle 18"/>
          <p:cNvSpPr/>
          <p:nvPr/>
        </p:nvSpPr>
        <p:spPr>
          <a:xfrm>
            <a:off x="107504" y="1772816"/>
            <a:ext cx="8963812" cy="1737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Forests with higher productivity (~shorter CRT)</a:t>
            </a:r>
          </a:p>
          <a:p>
            <a:r>
              <a:rPr lang="en-US" sz="2400" dirty="0" smtClean="0">
                <a:solidFill>
                  <a:schemeClr val="tx1"/>
                </a:solidFill>
                <a:latin typeface="Arial" panose="020B0604020202020204" pitchFamily="34" charset="0"/>
                <a:cs typeface="Arial" panose="020B0604020202020204" pitchFamily="34" charset="0"/>
              </a:rPr>
              <a:t>	=&gt; higher (increasing) losses</a:t>
            </a:r>
          </a:p>
          <a:p>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=&gt; lower (decreasing) net sink</a:t>
            </a:r>
          </a:p>
          <a:p>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=&gt; faster saturation</a:t>
            </a:r>
            <a:endParaRPr lang="nl-BE" sz="2400" dirty="0">
              <a:solidFill>
                <a:schemeClr val="tx1"/>
              </a:solidFill>
              <a:latin typeface="Arial" panose="020B0604020202020204" pitchFamily="34" charset="0"/>
              <a:cs typeface="Arial" panose="020B0604020202020204" pitchFamily="34" charset="0"/>
            </a:endParaRPr>
          </a:p>
        </p:txBody>
      </p:sp>
      <p:pic>
        <p:nvPicPr>
          <p:cNvPr id="15" name="Afbeelding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599" y="3510234"/>
            <a:ext cx="8565622" cy="3269263"/>
          </a:xfrm>
          <a:prstGeom prst="rect">
            <a:avLst/>
          </a:prstGeom>
        </p:spPr>
      </p:pic>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955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a:t>
            </a:r>
            <a:r>
              <a:rPr lang="nl-BE" sz="2400" b="1" dirty="0" smtClean="0">
                <a:solidFill>
                  <a:schemeClr val="bg1"/>
                </a:solidFill>
                <a:latin typeface="Arial" panose="020B0604020202020204" pitchFamily="34" charset="0"/>
                <a:cs typeface="Arial" panose="020B0604020202020204" pitchFamily="34" charset="0"/>
              </a:rPr>
              <a:t>.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0" name="Rectangle 18"/>
          <p:cNvSpPr/>
          <p:nvPr/>
        </p:nvSpPr>
        <p:spPr>
          <a:xfrm>
            <a:off x="107504" y="1772816"/>
            <a:ext cx="8963812" cy="1737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CRT in Amazonia is 13 years shorter than in Africa</a:t>
            </a:r>
          </a:p>
          <a:p>
            <a:r>
              <a:rPr lang="en-US" sz="2400" dirty="0" smtClean="0">
                <a:solidFill>
                  <a:schemeClr val="tx1"/>
                </a:solidFill>
                <a:latin typeface="Arial" panose="020B0604020202020204" pitchFamily="34" charset="0"/>
                <a:cs typeface="Arial" panose="020B0604020202020204" pitchFamily="34" charset="0"/>
              </a:rPr>
              <a:t>=&gt; Amazonia saturating first (1995 versus 2010) !</a:t>
            </a:r>
            <a:endParaRPr lang="nl-BE" sz="2400" dirty="0">
              <a:solidFill>
                <a:schemeClr val="tx1"/>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427984" y="4433752"/>
            <a:ext cx="2987148" cy="21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486137" y="4433752"/>
            <a:ext cx="2987148" cy="21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8"/>
          <p:cNvSpPr/>
          <p:nvPr/>
        </p:nvSpPr>
        <p:spPr>
          <a:xfrm>
            <a:off x="156140" y="3356992"/>
            <a:ext cx="3623772" cy="739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tx1"/>
                </a:solidFill>
                <a:latin typeface="Arial" panose="020B0604020202020204" pitchFamily="34" charset="0"/>
                <a:cs typeface="Arial" panose="020B0604020202020204" pitchFamily="34" charset="0"/>
              </a:rPr>
              <a:t>Africa: </a:t>
            </a:r>
          </a:p>
          <a:p>
            <a:pPr algn="ctr"/>
            <a:r>
              <a:rPr lang="en-US" sz="2400" dirty="0" smtClean="0">
                <a:solidFill>
                  <a:schemeClr val="tx1"/>
                </a:solidFill>
                <a:latin typeface="Arial" panose="020B0604020202020204" pitchFamily="34" charset="0"/>
                <a:cs typeface="Arial" panose="020B0604020202020204" pitchFamily="34" charset="0"/>
              </a:rPr>
              <a:t>CRT= 69 (66-72) years</a:t>
            </a:r>
            <a:endParaRPr lang="nl-BE" sz="2400" dirty="0">
              <a:solidFill>
                <a:schemeClr val="tx1"/>
              </a:solidFill>
              <a:latin typeface="Arial" panose="020B0604020202020204" pitchFamily="34" charset="0"/>
              <a:cs typeface="Arial" panose="020B0604020202020204" pitchFamily="34" charset="0"/>
            </a:endParaRPr>
          </a:p>
        </p:txBody>
      </p:sp>
      <p:sp>
        <p:nvSpPr>
          <p:cNvPr id="18" name="Rectangle 18"/>
          <p:cNvSpPr/>
          <p:nvPr/>
        </p:nvSpPr>
        <p:spPr>
          <a:xfrm>
            <a:off x="4218268" y="3356992"/>
            <a:ext cx="3623772" cy="739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tx1"/>
                </a:solidFill>
                <a:latin typeface="Arial" panose="020B0604020202020204" pitchFamily="34" charset="0"/>
                <a:cs typeface="Arial" panose="020B0604020202020204" pitchFamily="34" charset="0"/>
              </a:rPr>
              <a:t>Amazonia: </a:t>
            </a:r>
          </a:p>
          <a:p>
            <a:pPr algn="ctr"/>
            <a:r>
              <a:rPr lang="en-US" sz="2400" dirty="0" smtClean="0">
                <a:solidFill>
                  <a:schemeClr val="tx1"/>
                </a:solidFill>
                <a:latin typeface="Arial" panose="020B0604020202020204" pitchFamily="34" charset="0"/>
                <a:cs typeface="Arial" panose="020B0604020202020204" pitchFamily="34" charset="0"/>
              </a:rPr>
              <a:t>CRT= 56 (54-59) years</a:t>
            </a:r>
            <a:endParaRPr lang="nl-BE" sz="2400" dirty="0">
              <a:solidFill>
                <a:schemeClr val="tx1"/>
              </a:solidFill>
              <a:latin typeface="Arial" panose="020B0604020202020204" pitchFamily="34" charset="0"/>
              <a:cs typeface="Arial" panose="020B0604020202020204" pitchFamily="34" charset="0"/>
            </a:endParaRPr>
          </a:p>
        </p:txBody>
      </p:sp>
      <p:pic>
        <p:nvPicPr>
          <p:cNvPr id="15"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79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2</a:t>
            </a:r>
            <a:r>
              <a:rPr lang="nl-BE" sz="2400" b="1" dirty="0" smtClean="0">
                <a:solidFill>
                  <a:schemeClr val="bg1"/>
                </a:solidFill>
                <a:latin typeface="Arial" panose="020B0604020202020204" pitchFamily="34" charset="0"/>
                <a:cs typeface="Arial" panose="020B0604020202020204" pitchFamily="34" charset="0"/>
              </a:rPr>
              <a:t>. Drivers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0" name="Rectangle 18"/>
          <p:cNvSpPr/>
          <p:nvPr/>
        </p:nvSpPr>
        <p:spPr>
          <a:xfrm>
            <a:off x="179512" y="2132856"/>
            <a:ext cx="8963812" cy="3672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u="sng" dirty="0" smtClean="0">
                <a:solidFill>
                  <a:schemeClr val="tx1"/>
                </a:solidFill>
                <a:latin typeface="Arial" panose="020B0604020202020204" pitchFamily="34" charset="0"/>
                <a:cs typeface="Arial" panose="020B0604020202020204" pitchFamily="34" charset="0"/>
              </a:rPr>
              <a:t>Conclusion</a:t>
            </a:r>
          </a:p>
          <a:p>
            <a:endParaRPr lang="en-US"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The CO</a:t>
            </a:r>
            <a:r>
              <a:rPr lang="en-US" sz="2400" baseline="-25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fertilization effect is </a:t>
            </a:r>
            <a:r>
              <a:rPr lang="en-US" sz="2400" dirty="0" smtClean="0">
                <a:solidFill>
                  <a:schemeClr val="tx1"/>
                </a:solidFill>
                <a:latin typeface="Arial" panose="020B0604020202020204" pitchFamily="34" charset="0"/>
                <a:cs typeface="Arial" panose="020B0604020202020204" pitchFamily="34" charset="0"/>
              </a:rPr>
              <a:t>increasingly </a:t>
            </a:r>
            <a:r>
              <a:rPr lang="en-US" sz="2400" dirty="0">
                <a:solidFill>
                  <a:schemeClr val="tx1"/>
                </a:solidFill>
                <a:latin typeface="Arial" panose="020B0604020202020204" pitchFamily="34" charset="0"/>
                <a:cs typeface="Arial" panose="020B0604020202020204" pitchFamily="34" charset="0"/>
              </a:rPr>
              <a:t>counteracted by the impacts of higher temperatures and droughts on tree growth and </a:t>
            </a:r>
            <a:r>
              <a:rPr lang="en-US" sz="2400" dirty="0" smtClean="0">
                <a:solidFill>
                  <a:schemeClr val="tx1"/>
                </a:solidFill>
                <a:latin typeface="Arial" panose="020B0604020202020204" pitchFamily="34" charset="0"/>
                <a:cs typeface="Arial" panose="020B0604020202020204" pitchFamily="34" charset="0"/>
              </a:rPr>
              <a:t>mortality,</a:t>
            </a:r>
          </a:p>
          <a:p>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This process is modulated </a:t>
            </a:r>
            <a:r>
              <a:rPr lang="en-US" sz="2400" dirty="0">
                <a:solidFill>
                  <a:schemeClr val="tx1"/>
                </a:solidFill>
                <a:latin typeface="Arial" panose="020B0604020202020204" pitchFamily="34" charset="0"/>
                <a:cs typeface="Arial" panose="020B0604020202020204" pitchFamily="34" charset="0"/>
              </a:rPr>
              <a:t>by </a:t>
            </a:r>
            <a:r>
              <a:rPr lang="en-US" sz="2400" b="1" u="sng" dirty="0">
                <a:solidFill>
                  <a:schemeClr val="tx1"/>
                </a:solidFill>
                <a:latin typeface="Arial" panose="020B0604020202020204" pitchFamily="34" charset="0"/>
                <a:cs typeface="Arial" panose="020B0604020202020204" pitchFamily="34" charset="0"/>
              </a:rPr>
              <a:t>internal forest dynamics</a:t>
            </a:r>
            <a:r>
              <a:rPr lang="en-US" sz="2400" dirty="0">
                <a:solidFill>
                  <a:schemeClr val="tx1"/>
                </a:solidFill>
                <a:latin typeface="Arial" panose="020B0604020202020204" pitchFamily="34" charset="0"/>
                <a:cs typeface="Arial" panose="020B0604020202020204" pitchFamily="34" charset="0"/>
              </a:rPr>
              <a:t>, with the </a:t>
            </a:r>
            <a:r>
              <a:rPr lang="en-US" sz="2400" dirty="0" smtClean="0">
                <a:solidFill>
                  <a:schemeClr val="tx1"/>
                </a:solidFill>
                <a:latin typeface="Arial" panose="020B0604020202020204" pitchFamily="34" charset="0"/>
                <a:cs typeface="Arial" panose="020B0604020202020204" pitchFamily="34" charset="0"/>
              </a:rPr>
              <a:t>“</a:t>
            </a:r>
            <a:r>
              <a:rPr lang="en-US" sz="2400" b="1" u="sng" dirty="0" smtClean="0">
                <a:solidFill>
                  <a:schemeClr val="tx1"/>
                </a:solidFill>
                <a:latin typeface="Arial" panose="020B0604020202020204" pitchFamily="34" charset="0"/>
                <a:cs typeface="Arial" panose="020B0604020202020204" pitchFamily="34" charset="0"/>
              </a:rPr>
              <a:t>fastest” forests (Amazonia) </a:t>
            </a:r>
            <a:r>
              <a:rPr lang="en-US" sz="2400" b="1" u="sng" dirty="0">
                <a:solidFill>
                  <a:schemeClr val="tx1"/>
                </a:solidFill>
                <a:latin typeface="Arial" panose="020B0604020202020204" pitchFamily="34" charset="0"/>
                <a:cs typeface="Arial" panose="020B0604020202020204" pitchFamily="34" charset="0"/>
              </a:rPr>
              <a:t>saturating first</a:t>
            </a:r>
            <a:r>
              <a:rPr lang="en-US" sz="2400" dirty="0">
                <a:solidFill>
                  <a:schemeClr val="tx1"/>
                </a:solidFill>
                <a:latin typeface="Arial" panose="020B0604020202020204" pitchFamily="34" charset="0"/>
                <a:cs typeface="Arial" panose="020B0604020202020204" pitchFamily="34" charset="0"/>
              </a:rPr>
              <a:t>. </a:t>
            </a:r>
            <a:endParaRPr lang="nl-BE" sz="2400" baseline="30000" dirty="0">
              <a:solidFill>
                <a:schemeClr val="tx1"/>
              </a:solidFill>
              <a:latin typeface="Arial" panose="020B0604020202020204" pitchFamily="34" charset="0"/>
              <a:cs typeface="Arial" panose="020B0604020202020204" pitchFamily="34" charset="0"/>
            </a:endParaRPr>
          </a:p>
        </p:txBody>
      </p:sp>
      <p:pic>
        <p:nvPicPr>
          <p:cNvPr id="15"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8851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Related image">
            <a:hlinkClick r:id="rId5"/>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12" name="Picture 11" descr="http://prized4d.africamuseum.be/sites/prized4d.africamuseum.be/files/Africamuseum-H-Black.png"/>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3" name="Flowchart: Document 12"/>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6" name="Rectangle 5"/>
          <p:cNvSpPr/>
          <p:nvPr/>
        </p:nvSpPr>
        <p:spPr>
          <a:xfrm>
            <a:off x="677" y="836712"/>
            <a:ext cx="1979035" cy="601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sp>
        <p:nvSpPr>
          <p:cNvPr id="11" name="Rectangle 3"/>
          <p:cNvSpPr/>
          <p:nvPr/>
        </p:nvSpPr>
        <p:spPr>
          <a:xfrm>
            <a:off x="251520" y="1907606"/>
            <a:ext cx="8712968" cy="45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tx1"/>
                </a:solidFill>
                <a:latin typeface="Arial" panose="020B0604020202020204" pitchFamily="34" charset="0"/>
                <a:cs typeface="Arial" panose="020B0604020202020204" pitchFamily="34" charset="0"/>
              </a:rPr>
              <a:t> </a:t>
            </a:r>
          </a:p>
          <a:p>
            <a:pPr marL="457200" indent="-457200">
              <a:buAutoNum type="arabicPeriod"/>
            </a:pPr>
            <a:r>
              <a:rPr lang="nl-BE" sz="2400" b="1" dirty="0" err="1" smtClean="0">
                <a:solidFill>
                  <a:schemeClr val="tx1">
                    <a:lumMod val="50000"/>
                  </a:schemeClr>
                </a:solidFill>
                <a:latin typeface="Arial" panose="020B0604020202020204" pitchFamily="34" charset="0"/>
                <a:cs typeface="Arial" panose="020B0604020202020204" pitchFamily="34" charset="0"/>
              </a:rPr>
              <a:t>What</a:t>
            </a:r>
            <a:r>
              <a:rPr lang="nl-BE" sz="2400" b="1" dirty="0" smtClean="0">
                <a:solidFill>
                  <a:schemeClr val="tx1">
                    <a:lumMod val="50000"/>
                  </a:schemeClr>
                </a:solidFill>
                <a:latin typeface="Arial" panose="020B0604020202020204" pitchFamily="34" charset="0"/>
                <a:cs typeface="Arial" panose="020B0604020202020204" pitchFamily="34" charset="0"/>
              </a:rPr>
              <a:t> was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evolution</a:t>
            </a:r>
            <a:r>
              <a:rPr lang="nl-BE" sz="2400" b="1" dirty="0" smtClean="0">
                <a:solidFill>
                  <a:schemeClr val="tx1">
                    <a:lumMod val="50000"/>
                  </a:schemeClr>
                </a:solidFill>
                <a:latin typeface="Arial" panose="020B0604020202020204" pitchFamily="34" charset="0"/>
                <a:cs typeface="Arial" panose="020B0604020202020204" pitchFamily="34" charset="0"/>
              </a:rPr>
              <a:t>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tropical</a:t>
            </a:r>
            <a:r>
              <a:rPr lang="nl-BE" sz="2400" b="1" dirty="0" smtClean="0">
                <a:solidFill>
                  <a:schemeClr val="tx1">
                    <a:lumMod val="50000"/>
                  </a:schemeClr>
                </a:solidFill>
                <a:latin typeface="Arial" panose="020B0604020202020204" pitchFamily="34" charset="0"/>
                <a:cs typeface="Arial" panose="020B0604020202020204" pitchFamily="34" charset="0"/>
              </a:rPr>
              <a:t> carbon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 over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last decades? </a:t>
            </a:r>
          </a:p>
          <a:p>
            <a:r>
              <a:rPr lang="nl-BE" sz="2400" b="1" dirty="0">
                <a:solidFill>
                  <a:schemeClr val="tx1"/>
                </a:solidFill>
                <a:latin typeface="Arial" panose="020B0604020202020204" pitchFamily="34" charset="0"/>
                <a:cs typeface="Arial" panose="020B0604020202020204" pitchFamily="34" charset="0"/>
              </a:rPr>
              <a:t>	</a:t>
            </a:r>
          </a:p>
          <a:p>
            <a:r>
              <a:rPr lang="nl-BE" sz="2400" b="1" dirty="0" smtClean="0">
                <a:solidFill>
                  <a:schemeClr val="tx1">
                    <a:lumMod val="50000"/>
                  </a:schemeClr>
                </a:solidFill>
                <a:latin typeface="Arial" panose="020B0604020202020204" pitchFamily="34" charset="0"/>
                <a:cs typeface="Arial" panose="020B0604020202020204" pitchFamily="34" charset="0"/>
              </a:rPr>
              <a:t>2.  </a:t>
            </a:r>
            <a:r>
              <a:rPr lang="nl-BE" sz="2400" b="1" dirty="0" err="1" smtClean="0">
                <a:solidFill>
                  <a:schemeClr val="tx1">
                    <a:lumMod val="50000"/>
                  </a:schemeClr>
                </a:solidFill>
                <a:latin typeface="Arial" panose="020B0604020202020204" pitchFamily="34" charset="0"/>
                <a:cs typeface="Arial" panose="020B0604020202020204" pitchFamily="34" charset="0"/>
              </a:rPr>
              <a:t>What</a:t>
            </a:r>
            <a:r>
              <a:rPr lang="nl-BE" sz="2400" b="1" dirty="0" smtClean="0">
                <a:solidFill>
                  <a:schemeClr val="tx1">
                    <a:lumMod val="50000"/>
                  </a:schemeClr>
                </a:solidFill>
                <a:latin typeface="Arial" panose="020B0604020202020204" pitchFamily="34" charset="0"/>
                <a:cs typeface="Arial" panose="020B0604020202020204" pitchFamily="34" charset="0"/>
              </a:rPr>
              <a:t> are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drivers of </a:t>
            </a:r>
            <a:r>
              <a:rPr lang="nl-BE" sz="2400" b="1" dirty="0" err="1" smtClean="0">
                <a:solidFill>
                  <a:schemeClr val="tx1">
                    <a:lumMod val="50000"/>
                  </a:schemeClr>
                </a:solidFill>
                <a:latin typeface="Arial" panose="020B0604020202020204" pitchFamily="34" charset="0"/>
                <a:cs typeface="Arial" panose="020B0604020202020204" pitchFamily="34" charset="0"/>
              </a:rPr>
              <a:t>the</a:t>
            </a:r>
            <a:r>
              <a:rPr lang="nl-BE" sz="2400" b="1" dirty="0" smtClean="0">
                <a:solidFill>
                  <a:schemeClr val="tx1">
                    <a:lumMod val="50000"/>
                  </a:schemeClr>
                </a:solidFill>
                <a:latin typeface="Arial" panose="020B0604020202020204" pitchFamily="34" charset="0"/>
                <a:cs typeface="Arial" panose="020B0604020202020204" pitchFamily="34" charset="0"/>
              </a:rPr>
              <a:t> </a:t>
            </a:r>
            <a:r>
              <a:rPr lang="nl-BE" sz="2400" b="1" dirty="0" err="1" smtClean="0">
                <a:solidFill>
                  <a:schemeClr val="tx1">
                    <a:lumMod val="50000"/>
                  </a:schemeClr>
                </a:solidFill>
                <a:latin typeface="Arial" panose="020B0604020202020204" pitchFamily="34" charset="0"/>
                <a:cs typeface="Arial" panose="020B0604020202020204" pitchFamily="34" charset="0"/>
              </a:rPr>
              <a:t>sink</a:t>
            </a:r>
            <a:r>
              <a:rPr lang="nl-BE" sz="2400" b="1" dirty="0" smtClean="0">
                <a:solidFill>
                  <a:schemeClr val="tx1">
                    <a:lumMod val="50000"/>
                  </a:schemeClr>
                </a:solidFill>
                <a:latin typeface="Arial" panose="020B0604020202020204" pitchFamily="34" charset="0"/>
                <a:cs typeface="Arial" panose="020B0604020202020204" pitchFamily="34" charset="0"/>
              </a:rPr>
              <a:t>?</a:t>
            </a:r>
          </a:p>
          <a:p>
            <a:endParaRPr lang="nl-BE" sz="2400" b="1" dirty="0">
              <a:solidFill>
                <a:schemeClr val="tx1">
                  <a:lumMod val="50000"/>
                </a:schemeClr>
              </a:solidFill>
              <a:latin typeface="Arial" panose="020B0604020202020204" pitchFamily="34" charset="0"/>
              <a:cs typeface="Arial" panose="020B0604020202020204" pitchFamily="34" charset="0"/>
            </a:endParaRPr>
          </a:p>
          <a:p>
            <a:r>
              <a:rPr lang="nl-BE" sz="2400" b="1" dirty="0" smtClean="0">
                <a:solidFill>
                  <a:schemeClr val="tx1"/>
                </a:solidFill>
                <a:latin typeface="Arial" panose="020B0604020202020204" pitchFamily="34" charset="0"/>
                <a:cs typeface="Arial" panose="020B0604020202020204" pitchFamily="34" charset="0"/>
              </a:rPr>
              <a:t>3.  How does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future</a:t>
            </a:r>
            <a:r>
              <a:rPr lang="nl-BE" sz="2400" b="1" dirty="0" smtClean="0">
                <a:solidFill>
                  <a:schemeClr val="tx1"/>
                </a:solidFill>
                <a:latin typeface="Arial" panose="020B0604020202020204" pitchFamily="34" charset="0"/>
                <a:cs typeface="Arial" panose="020B0604020202020204" pitchFamily="34" charset="0"/>
              </a:rPr>
              <a:t> of </a:t>
            </a:r>
            <a:r>
              <a:rPr lang="nl-BE" sz="2400" b="1" dirty="0" err="1" smtClean="0">
                <a:solidFill>
                  <a:schemeClr val="tx1"/>
                </a:solidFill>
                <a:latin typeface="Arial" panose="020B0604020202020204" pitchFamily="34" charset="0"/>
                <a:cs typeface="Arial" panose="020B0604020202020204" pitchFamily="34" charset="0"/>
              </a:rPr>
              <a:t>the</a:t>
            </a:r>
            <a:r>
              <a:rPr lang="nl-BE" sz="2400" b="1" dirty="0" smtClean="0">
                <a:solidFill>
                  <a:schemeClr val="tx1"/>
                </a:solidFill>
                <a:latin typeface="Arial" panose="020B0604020202020204" pitchFamily="34" charset="0"/>
                <a:cs typeface="Arial" panose="020B0604020202020204" pitchFamily="34" charset="0"/>
              </a:rPr>
              <a:t> </a:t>
            </a:r>
            <a:r>
              <a:rPr lang="nl-BE" sz="2400" b="1" dirty="0" err="1" smtClean="0">
                <a:solidFill>
                  <a:schemeClr val="tx1"/>
                </a:solidFill>
                <a:latin typeface="Arial" panose="020B0604020202020204" pitchFamily="34" charset="0"/>
                <a:cs typeface="Arial" panose="020B0604020202020204" pitchFamily="34" charset="0"/>
              </a:rPr>
              <a:t>sink</a:t>
            </a:r>
            <a:r>
              <a:rPr lang="nl-BE" sz="2400" b="1" dirty="0" smtClean="0">
                <a:solidFill>
                  <a:schemeClr val="tx1"/>
                </a:solidFill>
                <a:latin typeface="Arial" panose="020B0604020202020204" pitchFamily="34" charset="0"/>
                <a:cs typeface="Arial" panose="020B0604020202020204" pitchFamily="34" charset="0"/>
              </a:rPr>
              <a:t> look like?</a:t>
            </a:r>
          </a:p>
          <a:p>
            <a:endParaRPr lang="nl-BE" sz="2400" b="1" dirty="0">
              <a:solidFill>
                <a:schemeClr val="tx1"/>
              </a:solidFill>
              <a:latin typeface="Arial" panose="020B0604020202020204" pitchFamily="34" charset="0"/>
              <a:cs typeface="Arial" panose="020B0604020202020204" pitchFamily="34" charset="0"/>
            </a:endParaRPr>
          </a:p>
          <a:p>
            <a:endParaRPr lang="nl-BE" sz="2400" b="1"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p:txBody>
      </p:sp>
      <p:pic>
        <p:nvPicPr>
          <p:cNvPr id="14"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22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3. </a:t>
            </a:r>
            <a:r>
              <a:rPr lang="nl-BE" sz="2400" b="1" dirty="0" err="1" smtClean="0">
                <a:solidFill>
                  <a:schemeClr val="bg1"/>
                </a:solidFill>
                <a:latin typeface="Arial" panose="020B0604020202020204" pitchFamily="34" charset="0"/>
                <a:cs typeface="Arial" panose="020B0604020202020204" pitchFamily="34" charset="0"/>
              </a:rPr>
              <a:t>Future</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evolution</a:t>
            </a:r>
            <a:r>
              <a:rPr lang="nl-BE" sz="2400" b="1" dirty="0" smtClean="0">
                <a:solidFill>
                  <a:schemeClr val="bg1"/>
                </a:solidFill>
                <a:latin typeface="Arial" panose="020B0604020202020204" pitchFamily="34" charset="0"/>
                <a:cs typeface="Arial" panose="020B0604020202020204" pitchFamily="34" charset="0"/>
              </a:rPr>
              <a:t>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8194"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07504" y="2564904"/>
            <a:ext cx="887447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083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3. </a:t>
            </a:r>
            <a:r>
              <a:rPr lang="nl-BE" sz="2400" b="1" dirty="0" err="1" smtClean="0">
                <a:solidFill>
                  <a:schemeClr val="bg1"/>
                </a:solidFill>
                <a:latin typeface="Arial" panose="020B0604020202020204" pitchFamily="34" charset="0"/>
                <a:cs typeface="Arial" panose="020B0604020202020204" pitchFamily="34" charset="0"/>
              </a:rPr>
              <a:t>Future</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evolution</a:t>
            </a:r>
            <a:r>
              <a:rPr lang="nl-BE" sz="2400" b="1" dirty="0" smtClean="0">
                <a:solidFill>
                  <a:schemeClr val="bg1"/>
                </a:solidFill>
                <a:latin typeface="Arial" panose="020B0604020202020204" pitchFamily="34" charset="0"/>
                <a:cs typeface="Arial" panose="020B0604020202020204" pitchFamily="34" charset="0"/>
              </a:rPr>
              <a:t> of </a:t>
            </a:r>
            <a:r>
              <a:rPr lang="nl-BE" sz="2400" b="1" dirty="0" err="1">
                <a:solidFill>
                  <a:schemeClr val="bg1"/>
                </a:solidFill>
                <a:latin typeface="Arial" panose="020B0604020202020204" pitchFamily="34" charset="0"/>
                <a:cs typeface="Arial" panose="020B0604020202020204" pitchFamily="34" charset="0"/>
              </a:rPr>
              <a:t>the</a:t>
            </a:r>
            <a:r>
              <a:rPr lang="nl-BE" sz="2400" b="1" dirty="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sink</a:t>
            </a:r>
            <a:r>
              <a:rPr lang="nl-BE" sz="2400" b="1" dirty="0">
                <a:solidFill>
                  <a:schemeClr val="bg1"/>
                </a:solidFill>
                <a:latin typeface="Arial" panose="020B0604020202020204" pitchFamily="34" charset="0"/>
                <a:cs typeface="Arial" panose="020B0604020202020204" pitchFamily="34" charset="0"/>
              </a:rPr>
              <a:t>?</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ANSWERS</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6" name="Rectangle 18"/>
          <p:cNvSpPr/>
          <p:nvPr/>
        </p:nvSpPr>
        <p:spPr>
          <a:xfrm>
            <a:off x="107504" y="1916832"/>
            <a:ext cx="8963812"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dirty="0" smtClean="0">
                <a:solidFill>
                  <a:schemeClr val="tx1"/>
                </a:solidFill>
                <a:latin typeface="Arial" panose="020B0604020202020204" pitchFamily="34" charset="0"/>
                <a:cs typeface="Arial" panose="020B0604020202020204" pitchFamily="34" charset="0"/>
              </a:rPr>
              <a:t>African sink will decline </a:t>
            </a:r>
            <a:r>
              <a:rPr lang="en-US" sz="2400" dirty="0">
                <a:solidFill>
                  <a:schemeClr val="tx1"/>
                </a:solidFill>
                <a:latin typeface="Arial" panose="020B0604020202020204" pitchFamily="34" charset="0"/>
                <a:cs typeface="Arial" panose="020B0604020202020204" pitchFamily="34" charset="0"/>
              </a:rPr>
              <a:t>by 14% </a:t>
            </a:r>
            <a:r>
              <a:rPr lang="en-US" sz="2400" dirty="0" smtClean="0">
                <a:solidFill>
                  <a:schemeClr val="tx1"/>
                </a:solidFill>
                <a:latin typeface="Arial" panose="020B0604020202020204" pitchFamily="34" charset="0"/>
                <a:cs typeface="Arial" panose="020B0604020202020204" pitchFamily="34" charset="0"/>
              </a:rPr>
              <a:t>(</a:t>
            </a:r>
            <a:r>
              <a:rPr lang="en-US" sz="2400" dirty="0" err="1" smtClean="0">
                <a:solidFill>
                  <a:schemeClr val="tx1"/>
                </a:solidFill>
                <a:latin typeface="Arial" panose="020B0604020202020204" pitchFamily="34" charset="0"/>
                <a:cs typeface="Arial" panose="020B0604020202020204" pitchFamily="34" charset="0"/>
              </a:rPr>
              <a:t>vs</a:t>
            </a:r>
            <a:r>
              <a:rPr lang="en-US" sz="2400" dirty="0" smtClean="0">
                <a:solidFill>
                  <a:schemeClr val="tx1"/>
                </a:solidFill>
                <a:latin typeface="Arial" panose="020B0604020202020204" pitchFamily="34" charset="0"/>
                <a:cs typeface="Arial" panose="020B0604020202020204" pitchFamily="34" charset="0"/>
              </a:rPr>
              <a:t> 2010–15)</a:t>
            </a:r>
          </a:p>
          <a:p>
            <a:r>
              <a:rPr lang="en-US" sz="2400" dirty="0" smtClean="0">
                <a:solidFill>
                  <a:schemeClr val="tx1"/>
                </a:solidFill>
                <a:latin typeface="Arial" panose="020B0604020202020204" pitchFamily="34" charset="0"/>
                <a:cs typeface="Arial" panose="020B0604020202020204" pitchFamily="34" charset="0"/>
              </a:rPr>
              <a:t> </a:t>
            </a:r>
          </a:p>
          <a:p>
            <a:r>
              <a:rPr lang="en-US" sz="2400" dirty="0" smtClean="0">
                <a:solidFill>
                  <a:schemeClr val="tx1"/>
                </a:solidFill>
                <a:latin typeface="Arial" panose="020B0604020202020204" pitchFamily="34" charset="0"/>
                <a:cs typeface="Arial" panose="020B0604020202020204" pitchFamily="34" charset="0"/>
              </a:rPr>
              <a:t>Amazon </a:t>
            </a:r>
            <a:r>
              <a:rPr lang="en-US" sz="2400" dirty="0">
                <a:solidFill>
                  <a:schemeClr val="tx1"/>
                </a:solidFill>
                <a:latin typeface="Arial" panose="020B0604020202020204" pitchFamily="34" charset="0"/>
                <a:cs typeface="Arial" panose="020B0604020202020204" pitchFamily="34" charset="0"/>
              </a:rPr>
              <a:t>sink </a:t>
            </a:r>
            <a:r>
              <a:rPr lang="en-US" sz="2400" dirty="0" smtClean="0">
                <a:solidFill>
                  <a:schemeClr val="tx1"/>
                </a:solidFill>
                <a:latin typeface="Arial" panose="020B0604020202020204" pitchFamily="34" charset="0"/>
                <a:cs typeface="Arial" panose="020B0604020202020204" pitchFamily="34" charset="0"/>
              </a:rPr>
              <a:t>will reach </a:t>
            </a:r>
            <a:r>
              <a:rPr lang="en-US" sz="2400" dirty="0">
                <a:solidFill>
                  <a:schemeClr val="tx1"/>
                </a:solidFill>
                <a:latin typeface="Arial" panose="020B0604020202020204" pitchFamily="34" charset="0"/>
                <a:cs typeface="Arial" panose="020B0604020202020204" pitchFamily="34" charset="0"/>
              </a:rPr>
              <a:t>zero in </a:t>
            </a:r>
            <a:r>
              <a:rPr lang="en-US" sz="2400" dirty="0" smtClean="0">
                <a:solidFill>
                  <a:schemeClr val="tx1"/>
                </a:solidFill>
                <a:latin typeface="Arial" panose="020B0604020202020204" pitchFamily="34" charset="0"/>
                <a:cs typeface="Arial" panose="020B0604020202020204" pitchFamily="34" charset="0"/>
              </a:rPr>
              <a:t>2035</a:t>
            </a:r>
          </a:p>
          <a:p>
            <a:endParaRPr lang="en-US" sz="2400" dirty="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r>
              <a:rPr lang="nl-BE" sz="2400" dirty="0" smtClean="0">
                <a:solidFill>
                  <a:schemeClr val="tx1"/>
                </a:solidFill>
                <a:latin typeface="Arial" panose="020B0604020202020204" pitchFamily="34" charset="0"/>
                <a:cs typeface="Arial" panose="020B0604020202020204" pitchFamily="34" charset="0"/>
              </a:rPr>
              <a:t>	=&gt; </a:t>
            </a:r>
            <a:r>
              <a:rPr lang="nl-BE" sz="2400" dirty="0" err="1" smtClean="0">
                <a:solidFill>
                  <a:schemeClr val="tx1"/>
                </a:solidFill>
                <a:latin typeface="Arial" panose="020B0604020202020204" pitchFamily="34" charset="0"/>
                <a:cs typeface="Arial" panose="020B0604020202020204" pitchFamily="34" charset="0"/>
              </a:rPr>
              <a:t>African</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tropical</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forests</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will</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play</a:t>
            </a:r>
            <a:r>
              <a:rPr lang="nl-BE" sz="2400" dirty="0" smtClean="0">
                <a:solidFill>
                  <a:schemeClr val="tx1"/>
                </a:solidFill>
                <a:latin typeface="Arial" panose="020B0604020202020204" pitchFamily="34" charset="0"/>
                <a:cs typeface="Arial" panose="020B0604020202020204" pitchFamily="34" charset="0"/>
              </a:rPr>
              <a:t> a more important </a:t>
            </a:r>
            <a:r>
              <a:rPr lang="nl-BE" sz="2400" dirty="0" err="1" smtClean="0">
                <a:solidFill>
                  <a:schemeClr val="tx1"/>
                </a:solidFill>
                <a:latin typeface="Arial" panose="020B0604020202020204" pitchFamily="34" charset="0"/>
                <a:cs typeface="Arial" panose="020B0604020202020204" pitchFamily="34" charset="0"/>
              </a:rPr>
              <a:t>role</a:t>
            </a:r>
            <a:r>
              <a:rPr lang="nl-BE" sz="2400" dirty="0" smtClean="0">
                <a:solidFill>
                  <a:schemeClr val="tx1"/>
                </a:solidFill>
                <a:latin typeface="Arial" panose="020B0604020202020204" pitchFamily="34" charset="0"/>
                <a:cs typeface="Arial" panose="020B0604020202020204" pitchFamily="34" charset="0"/>
              </a:rPr>
              <a:t> in 		the </a:t>
            </a:r>
            <a:r>
              <a:rPr lang="nl-BE" sz="2400" dirty="0" err="1" smtClean="0">
                <a:solidFill>
                  <a:schemeClr val="tx1"/>
                </a:solidFill>
                <a:latin typeface="Arial" panose="020B0604020202020204" pitchFamily="34" charset="0"/>
                <a:cs typeface="Arial" panose="020B0604020202020204" pitchFamily="34" charset="0"/>
              </a:rPr>
              <a:t>future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global</a:t>
            </a:r>
            <a:r>
              <a:rPr lang="nl-BE" sz="2400" dirty="0" smtClean="0">
                <a:solidFill>
                  <a:schemeClr val="tx1"/>
                </a:solidFill>
                <a:latin typeface="Arial" panose="020B0604020202020204" pitchFamily="34" charset="0"/>
                <a:cs typeface="Arial" panose="020B0604020202020204" pitchFamily="34" charset="0"/>
              </a:rPr>
              <a:t> carbon </a:t>
            </a:r>
            <a:r>
              <a:rPr lang="nl-BE" sz="2400" dirty="0" err="1" smtClean="0">
                <a:solidFill>
                  <a:schemeClr val="tx1"/>
                </a:solidFill>
                <a:latin typeface="Arial" panose="020B0604020202020204" pitchFamily="34" charset="0"/>
                <a:cs typeface="Arial" panose="020B0604020202020204" pitchFamily="34" charset="0"/>
              </a:rPr>
              <a:t>balance</a:t>
            </a:r>
            <a:r>
              <a:rPr lang="nl-BE" sz="2400" dirty="0" smtClean="0">
                <a:solidFill>
                  <a:schemeClr val="tx1"/>
                </a:solidFill>
                <a:latin typeface="Arial" panose="020B0604020202020204" pitchFamily="34" charset="0"/>
                <a:cs typeface="Arial" panose="020B0604020202020204" pitchFamily="34" charset="0"/>
              </a:rPr>
              <a:t>!</a:t>
            </a:r>
            <a:endParaRPr lang="nl-BE" sz="2400" dirty="0">
              <a:solidFill>
                <a:schemeClr val="tx1"/>
              </a:solidFill>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29528" y="3573016"/>
            <a:ext cx="884962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29528" y="5301208"/>
            <a:ext cx="8849623" cy="21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s://egu2020.eu/cc_by_logo_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906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5" y="811722"/>
            <a:ext cx="2123053"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000" b="1" dirty="0" smtClean="0">
                <a:solidFill>
                  <a:schemeClr val="tx1"/>
                </a:solidFill>
                <a:latin typeface="Arial" panose="020B0604020202020204" pitchFamily="34" charset="0"/>
                <a:cs typeface="Arial" panose="020B0604020202020204" pitchFamily="34" charset="0"/>
              </a:rPr>
              <a:t>CONCLUSION</a:t>
            </a:r>
            <a:endParaRPr lang="nl-BE" sz="20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2063422"/>
            <a:ext cx="8963812" cy="474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nl-BE"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Intact tropical forests remain </a:t>
            </a:r>
            <a:r>
              <a:rPr lang="en-US" sz="2400" dirty="0">
                <a:solidFill>
                  <a:schemeClr val="tx1"/>
                </a:solidFill>
                <a:latin typeface="Arial" panose="020B0604020202020204" pitchFamily="34" charset="0"/>
                <a:cs typeface="Arial" panose="020B0604020202020204" pitchFamily="34" charset="0"/>
              </a:rPr>
              <a:t>major stores of carbon and are key </a:t>
            </a:r>
            <a:r>
              <a:rPr lang="en-US" sz="2400" dirty="0" err="1">
                <a:solidFill>
                  <a:schemeClr val="tx1"/>
                </a:solidFill>
                <a:latin typeface="Arial" panose="020B0604020202020204" pitchFamily="34" charset="0"/>
                <a:cs typeface="Arial" panose="020B0604020202020204" pitchFamily="34" charset="0"/>
              </a:rPr>
              <a:t>centres</a:t>
            </a:r>
            <a:r>
              <a:rPr lang="en-US" sz="2400" dirty="0">
                <a:solidFill>
                  <a:schemeClr val="tx1"/>
                </a:solidFill>
                <a:latin typeface="Arial" panose="020B0604020202020204" pitchFamily="34" charset="0"/>
                <a:cs typeface="Arial" panose="020B0604020202020204" pitchFamily="34" charset="0"/>
              </a:rPr>
              <a:t> of </a:t>
            </a:r>
            <a:r>
              <a:rPr lang="en-US" sz="2400" dirty="0" smtClean="0">
                <a:solidFill>
                  <a:schemeClr val="tx1"/>
                </a:solidFill>
                <a:latin typeface="Arial" panose="020B0604020202020204" pitchFamily="34" charset="0"/>
                <a:cs typeface="Arial" panose="020B0604020202020204" pitchFamily="34" charset="0"/>
              </a:rPr>
              <a:t>biodiversity</a:t>
            </a:r>
          </a:p>
          <a:p>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However, their </a:t>
            </a:r>
            <a:r>
              <a:rPr lang="en-US" sz="2400" dirty="0">
                <a:solidFill>
                  <a:schemeClr val="tx1"/>
                </a:solidFill>
                <a:latin typeface="Arial" panose="020B0604020202020204" pitchFamily="34" charset="0"/>
                <a:cs typeface="Arial" panose="020B0604020202020204" pitchFamily="34" charset="0"/>
              </a:rPr>
              <a:t>ability to sequester </a:t>
            </a:r>
            <a:r>
              <a:rPr lang="en-US" sz="2400" dirty="0" smtClean="0">
                <a:solidFill>
                  <a:schemeClr val="tx1"/>
                </a:solidFill>
                <a:latin typeface="Arial" panose="020B0604020202020204" pitchFamily="34" charset="0"/>
                <a:cs typeface="Arial" panose="020B0604020202020204" pitchFamily="34" charset="0"/>
              </a:rPr>
              <a:t>carbon is waning</a:t>
            </a:r>
          </a:p>
          <a:p>
            <a:endParaRPr lang="en-US" sz="800" dirty="0">
              <a:solidFill>
                <a:schemeClr val="tx1"/>
              </a:solidFill>
              <a:latin typeface="Arial" panose="020B0604020202020204" pitchFamily="34" charset="0"/>
              <a:cs typeface="Arial" panose="020B0604020202020204" pitchFamily="34" charset="0"/>
            </a:endParaRPr>
          </a:p>
          <a:p>
            <a:r>
              <a:rPr lang="en-US" sz="2000" dirty="0" smtClean="0">
                <a:solidFill>
                  <a:schemeClr val="tx1"/>
                </a:solidFill>
                <a:latin typeface="Arial" panose="020B0604020202020204" pitchFamily="34" charset="0"/>
                <a:cs typeface="Arial" panose="020B0604020202020204" pitchFamily="34" charset="0"/>
              </a:rPr>
              <a:t>	From 17% (1990s) to 6% (2010s) of anthropogenic </a:t>
            </a:r>
            <a:r>
              <a:rPr lang="en-US" sz="2000" dirty="0">
                <a:solidFill>
                  <a:schemeClr val="tx1"/>
                </a:solidFill>
                <a:latin typeface="Arial" panose="020B0604020202020204" pitchFamily="34" charset="0"/>
                <a:cs typeface="Arial" panose="020B0604020202020204" pitchFamily="34" charset="0"/>
              </a:rPr>
              <a:t>CO2 </a:t>
            </a:r>
            <a:r>
              <a:rPr lang="en-US" sz="2000" dirty="0" smtClean="0">
                <a:solidFill>
                  <a:schemeClr val="tx1"/>
                </a:solidFill>
                <a:latin typeface="Arial" panose="020B0604020202020204" pitchFamily="34" charset="0"/>
                <a:cs typeface="Arial" panose="020B0604020202020204" pitchFamily="34" charset="0"/>
              </a:rPr>
              <a:t>emissions</a:t>
            </a:r>
          </a:p>
          <a:p>
            <a:pPr marL="1257300" lvl="2"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33% decline in per unit area sink</a:t>
            </a:r>
          </a:p>
          <a:p>
            <a:pPr marL="1257300" lvl="2"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19% decrease in intact forest area</a:t>
            </a:r>
          </a:p>
          <a:p>
            <a:pPr marL="1257300" lvl="2"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46% increase </a:t>
            </a:r>
            <a:r>
              <a:rPr lang="en-US" sz="2000" dirty="0">
                <a:solidFill>
                  <a:schemeClr val="tx1"/>
                </a:solidFill>
                <a:latin typeface="Arial" panose="020B0604020202020204" pitchFamily="34" charset="0"/>
                <a:cs typeface="Arial" panose="020B0604020202020204" pitchFamily="34" charset="0"/>
              </a:rPr>
              <a:t>in anthropogenic CO2 </a:t>
            </a:r>
            <a:r>
              <a:rPr lang="en-US" sz="2000" dirty="0" smtClean="0">
                <a:solidFill>
                  <a:schemeClr val="tx1"/>
                </a:solidFill>
                <a:latin typeface="Arial" panose="020B0604020202020204" pitchFamily="34" charset="0"/>
                <a:cs typeface="Arial" panose="020B0604020202020204" pitchFamily="34" charset="0"/>
              </a:rPr>
              <a:t>emissions</a:t>
            </a:r>
          </a:p>
          <a:p>
            <a:pPr marL="342900" indent="-342900">
              <a:buFont typeface="Arial" panose="020B0604020202020204" pitchFamily="34" charset="0"/>
              <a:buChar char="•"/>
            </a:pPr>
            <a:endParaRPr lang="en-US" sz="2000" dirty="0" smtClean="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The intact tropical forest carbon sink is set to end sooner than even the most pessimistic climate-driven vegetation models </a:t>
            </a:r>
            <a:r>
              <a:rPr lang="en-US" sz="2400" dirty="0" smtClean="0">
                <a:solidFill>
                  <a:schemeClr val="tx1"/>
                </a:solidFill>
                <a:latin typeface="Arial" panose="020B0604020202020204" pitchFamily="34" charset="0"/>
                <a:cs typeface="Arial" panose="020B0604020202020204" pitchFamily="34" charset="0"/>
              </a:rPr>
              <a:t>predict</a:t>
            </a:r>
            <a:endParaRPr lang="en-US" sz="24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Arial" panose="020B0604020202020204" pitchFamily="34" charset="0"/>
              <a:cs typeface="Arial" panose="020B0604020202020204" pitchFamily="34" charset="0"/>
            </a:endParaRPr>
          </a:p>
          <a:p>
            <a:endParaRPr lang="en-US" sz="1400" dirty="0" smtClean="0">
              <a:solidFill>
                <a:schemeClr val="tx1"/>
              </a:solidFill>
              <a:latin typeface="Arial" panose="020B0604020202020204" pitchFamily="34" charset="0"/>
              <a:cs typeface="Arial" panose="020B0604020202020204" pitchFamily="34" charset="0"/>
            </a:endParaRPr>
          </a:p>
        </p:txBody>
      </p:sp>
      <p:pic>
        <p:nvPicPr>
          <p:cNvPr id="10"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5" y="811722"/>
            <a:ext cx="1979035"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000" b="1" dirty="0" smtClean="0">
                <a:solidFill>
                  <a:schemeClr val="tx1"/>
                </a:solidFill>
                <a:latin typeface="Arial" panose="020B0604020202020204" pitchFamily="34" charset="0"/>
                <a:cs typeface="Arial" panose="020B0604020202020204" pitchFamily="34" charset="0"/>
              </a:rPr>
              <a:t>IMPLICATION</a:t>
            </a:r>
            <a:endParaRPr lang="nl-BE" sz="20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919406"/>
            <a:ext cx="8963812" cy="474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b="1" u="sng" dirty="0" smtClean="0">
                <a:solidFill>
                  <a:schemeClr val="tx1"/>
                </a:solidFill>
                <a:latin typeface="Arial" panose="020B0604020202020204" pitchFamily="34" charset="0"/>
                <a:cs typeface="Arial" panose="020B0604020202020204" pitchFamily="34" charset="0"/>
              </a:rPr>
              <a:t>Scientific research:</a:t>
            </a:r>
          </a:p>
          <a:p>
            <a:r>
              <a:rPr lang="en-US" sz="2400" dirty="0" smtClean="0">
                <a:solidFill>
                  <a:schemeClr val="tx1"/>
                </a:solidFill>
                <a:latin typeface="Arial" panose="020B0604020202020204" pitchFamily="34" charset="0"/>
                <a:cs typeface="Arial" panose="020B0604020202020204" pitchFamily="34" charset="0"/>
              </a:rPr>
              <a:t>Continue </a:t>
            </a:r>
            <a:r>
              <a:rPr lang="en-US" sz="2400" dirty="0">
                <a:solidFill>
                  <a:schemeClr val="tx1"/>
                </a:solidFill>
                <a:latin typeface="Arial" panose="020B0604020202020204" pitchFamily="34" charset="0"/>
                <a:cs typeface="Arial" panose="020B0604020202020204" pitchFamily="34" charset="0"/>
              </a:rPr>
              <a:t>on-the-ground </a:t>
            </a:r>
            <a:r>
              <a:rPr lang="en-US" sz="2400" dirty="0" smtClean="0">
                <a:solidFill>
                  <a:schemeClr val="tx1"/>
                </a:solidFill>
                <a:latin typeface="Arial" panose="020B0604020202020204" pitchFamily="34" charset="0"/>
                <a:cs typeface="Arial" panose="020B0604020202020204" pitchFamily="34" charset="0"/>
              </a:rPr>
              <a:t>monitoring to reduce uncertainties</a:t>
            </a:r>
          </a:p>
          <a:p>
            <a:pPr marL="342900"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Regional scale trends?</a:t>
            </a:r>
          </a:p>
          <a:p>
            <a:pPr marL="342900" indent="-342900">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Resilience due to species turnover?</a:t>
            </a:r>
            <a:endParaRPr lang="en-US" sz="20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Improve earth system models to capture gains-losses feedbacks</a:t>
            </a:r>
          </a:p>
          <a:p>
            <a:endParaRPr lang="en-US" sz="2400" b="1" u="sng" dirty="0">
              <a:solidFill>
                <a:schemeClr val="tx1"/>
              </a:solidFill>
              <a:latin typeface="Arial" panose="020B0604020202020204" pitchFamily="34" charset="0"/>
              <a:cs typeface="Arial" panose="020B0604020202020204" pitchFamily="34" charset="0"/>
            </a:endParaRPr>
          </a:p>
          <a:p>
            <a:r>
              <a:rPr lang="en-US" sz="2400" b="1" u="sng" dirty="0">
                <a:solidFill>
                  <a:schemeClr val="tx1"/>
                </a:solidFill>
                <a:latin typeface="Arial" panose="020B0604020202020204" pitchFamily="34" charset="0"/>
                <a:cs typeface="Arial" panose="020B0604020202020204" pitchFamily="34" charset="0"/>
              </a:rPr>
              <a:t>P</a:t>
            </a:r>
            <a:r>
              <a:rPr lang="en-US" sz="2400" b="1" u="sng" dirty="0" smtClean="0">
                <a:solidFill>
                  <a:schemeClr val="tx1"/>
                </a:solidFill>
                <a:latin typeface="Arial" panose="020B0604020202020204" pitchFamily="34" charset="0"/>
                <a:cs typeface="Arial" panose="020B0604020202020204" pitchFamily="34" charset="0"/>
              </a:rPr>
              <a:t>olicy :</a:t>
            </a:r>
            <a:endParaRPr lang="en-US"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Climate change </a:t>
            </a:r>
            <a:r>
              <a:rPr lang="en-US" sz="2400" dirty="0">
                <a:solidFill>
                  <a:schemeClr val="tx1"/>
                </a:solidFill>
                <a:latin typeface="Arial" panose="020B0604020202020204" pitchFamily="34" charset="0"/>
                <a:cs typeface="Arial" panose="020B0604020202020204" pitchFamily="34" charset="0"/>
              </a:rPr>
              <a:t>impacts in the tropics may become more severe than </a:t>
            </a:r>
            <a:r>
              <a:rPr lang="en-US" sz="2400" dirty="0" smtClean="0">
                <a:solidFill>
                  <a:schemeClr val="tx1"/>
                </a:solidFill>
                <a:latin typeface="Arial" panose="020B0604020202020204" pitchFamily="34" charset="0"/>
                <a:cs typeface="Arial" panose="020B0604020202020204" pitchFamily="34" charset="0"/>
              </a:rPr>
              <a:t>predicted</a:t>
            </a:r>
          </a:p>
          <a:p>
            <a:endParaRPr lang="nl-BE"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An </a:t>
            </a:r>
            <a:r>
              <a:rPr lang="en-US" sz="2400" dirty="0">
                <a:solidFill>
                  <a:schemeClr val="tx1"/>
                </a:solidFill>
                <a:latin typeface="Arial" panose="020B0604020202020204" pitchFamily="34" charset="0"/>
                <a:cs typeface="Arial" panose="020B0604020202020204" pitchFamily="34" charset="0"/>
              </a:rPr>
              <a:t>earlier date to reach net zero anthropogenic greenhouse gas emissions will be required to meet any given commitment to limit the global heating of </a:t>
            </a:r>
            <a:r>
              <a:rPr lang="en-US" sz="2400" dirty="0" smtClean="0">
                <a:solidFill>
                  <a:schemeClr val="tx1"/>
                </a:solidFill>
                <a:latin typeface="Arial" panose="020B0604020202020204" pitchFamily="34" charset="0"/>
                <a:cs typeface="Arial" panose="020B0604020202020204" pitchFamily="34" charset="0"/>
              </a:rPr>
              <a:t>Earth </a:t>
            </a:r>
            <a:endParaRPr lang="en-US" sz="2000" dirty="0" smtClean="0">
              <a:solidFill>
                <a:schemeClr val="tx1"/>
              </a:solidFill>
              <a:latin typeface="Arial" panose="020B0604020202020204" pitchFamily="34" charset="0"/>
              <a:cs typeface="Arial" panose="020B0604020202020204" pitchFamily="34" charset="0"/>
            </a:endParaRPr>
          </a:p>
          <a:p>
            <a:endParaRPr lang="en-US" sz="1400" dirty="0" smtClean="0">
              <a:solidFill>
                <a:schemeClr val="tx1"/>
              </a:solidFill>
              <a:latin typeface="Arial" panose="020B0604020202020204" pitchFamily="34" charset="0"/>
              <a:cs typeface="Arial" panose="020B0604020202020204" pitchFamily="34" charset="0"/>
            </a:endParaRPr>
          </a:p>
        </p:txBody>
      </p:sp>
      <p:pic>
        <p:nvPicPr>
          <p:cNvPr id="10"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913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5" y="811722"/>
            <a:ext cx="1979035"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000" b="1" dirty="0" smtClean="0">
                <a:solidFill>
                  <a:schemeClr val="tx1"/>
                </a:solidFill>
                <a:latin typeface="Arial" panose="020B0604020202020204" pitchFamily="34" charset="0"/>
                <a:cs typeface="Arial" panose="020B0604020202020204" pitchFamily="34" charset="0"/>
              </a:rPr>
              <a:t>IMPLICATION</a:t>
            </a:r>
            <a:endParaRPr lang="nl-BE" sz="20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919406"/>
            <a:ext cx="8963812" cy="474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b="1" u="sng" dirty="0" smtClean="0">
                <a:solidFill>
                  <a:schemeClr val="tx1"/>
                </a:solidFill>
                <a:latin typeface="Arial" panose="020B0604020202020204" pitchFamily="34" charset="0"/>
                <a:cs typeface="Arial" panose="020B0604020202020204" pitchFamily="34" charset="0"/>
              </a:rPr>
              <a:t>Policy :</a:t>
            </a:r>
          </a:p>
          <a:p>
            <a:endParaRPr lang="en-US"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Apart from cutting emissions, we need :</a:t>
            </a:r>
          </a:p>
          <a:p>
            <a:endParaRPr lang="en-US"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To protect our existing rainforests, because they are still major reservoirs of carbon</a:t>
            </a:r>
          </a:p>
          <a:p>
            <a:pPr marL="342900" indent="-342900">
              <a:buFont typeface="Arial" panose="020B0604020202020204" pitchFamily="34" charset="0"/>
              <a:buChar char="•"/>
            </a:pPr>
            <a:endParaRPr lang="en-US" sz="2400" dirty="0" smtClean="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Dedicated efforts to protect African forests  (</a:t>
            </a:r>
            <a:r>
              <a:rPr lang="en-US" sz="2400" dirty="0" err="1" smtClean="0">
                <a:solidFill>
                  <a:schemeClr val="tx1"/>
                </a:solidFill>
                <a:latin typeface="Arial" panose="020B0604020202020204" pitchFamily="34" charset="0"/>
                <a:cs typeface="Arial" panose="020B0604020202020204" pitchFamily="34" charset="0"/>
              </a:rPr>
              <a:t>cf</a:t>
            </a:r>
            <a:r>
              <a:rPr lang="en-US" sz="2400" dirty="0" smtClean="0">
                <a:solidFill>
                  <a:schemeClr val="tx1"/>
                </a:solidFill>
                <a:latin typeface="Arial" panose="020B0604020202020204" pitchFamily="34" charset="0"/>
                <a:cs typeface="Arial" panose="020B0604020202020204" pitchFamily="34" charset="0"/>
              </a:rPr>
              <a:t> Theodore </a:t>
            </a:r>
            <a:r>
              <a:rPr lang="en-US" sz="2400" dirty="0" err="1">
                <a:solidFill>
                  <a:schemeClr val="tx1"/>
                </a:solidFill>
                <a:latin typeface="Arial" panose="020B0604020202020204" pitchFamily="34" charset="0"/>
                <a:cs typeface="Arial" panose="020B0604020202020204" pitchFamily="34" charset="0"/>
              </a:rPr>
              <a:t>T</a:t>
            </a:r>
            <a:r>
              <a:rPr lang="en-US" sz="2400" dirty="0" err="1" smtClean="0">
                <a:solidFill>
                  <a:schemeClr val="tx1"/>
                </a:solidFill>
                <a:latin typeface="Arial" panose="020B0604020202020204" pitchFamily="34" charset="0"/>
                <a:cs typeface="Arial" panose="020B0604020202020204" pitchFamily="34" charset="0"/>
              </a:rPr>
              <a:t>refon</a:t>
            </a:r>
            <a:r>
              <a:rPr lang="en-US" sz="2400" dirty="0" smtClean="0">
                <a:solidFill>
                  <a:schemeClr val="tx1"/>
                </a:solidFill>
                <a:latin typeface="Arial" panose="020B0604020202020204" pitchFamily="34" charset="0"/>
                <a:cs typeface="Arial" panose="020B0604020202020204" pitchFamily="34" charset="0"/>
              </a:rPr>
              <a:t>)</a:t>
            </a:r>
          </a:p>
          <a:p>
            <a:r>
              <a:rPr lang="en-US" sz="2400" i="1" dirty="0">
                <a:solidFill>
                  <a:schemeClr val="tx1"/>
                </a:solidFill>
                <a:latin typeface="Arial" panose="020B0604020202020204" pitchFamily="34" charset="0"/>
                <a:cs typeface="Arial" panose="020B0604020202020204" pitchFamily="34" charset="0"/>
              </a:rPr>
              <a:t>	</a:t>
            </a:r>
            <a:r>
              <a:rPr lang="en-US" sz="2400" i="1" dirty="0" smtClean="0">
                <a:solidFill>
                  <a:schemeClr val="tx1"/>
                </a:solidFill>
                <a:latin typeface="Arial" panose="020B0604020202020204" pitchFamily="34" charset="0"/>
                <a:cs typeface="Arial" panose="020B0604020202020204" pitchFamily="34" charset="0"/>
              </a:rPr>
              <a:t>African forests will play an increasingly important role in the 	global carbon cycle!</a:t>
            </a:r>
          </a:p>
          <a:p>
            <a:pPr marL="342900" indent="-342900">
              <a:buFont typeface="Arial" panose="020B0604020202020204" pitchFamily="34" charset="0"/>
              <a:buChar char="•"/>
            </a:pPr>
            <a:endParaRPr lang="en-US" sz="2400" dirty="0" smtClean="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Forest regeneration (reforestation)</a:t>
            </a:r>
            <a:endParaRPr lang="en-US" sz="2000" dirty="0" smtClean="0">
              <a:solidFill>
                <a:schemeClr val="tx1"/>
              </a:solidFill>
              <a:latin typeface="Arial" panose="020B0604020202020204" pitchFamily="34" charset="0"/>
              <a:cs typeface="Arial" panose="020B0604020202020204" pitchFamily="34" charset="0"/>
            </a:endParaRPr>
          </a:p>
          <a:p>
            <a:endParaRPr lang="en-US" sz="1400" dirty="0" smtClean="0">
              <a:solidFill>
                <a:schemeClr val="tx1"/>
              </a:solidFill>
              <a:latin typeface="Arial" panose="020B0604020202020204" pitchFamily="34" charset="0"/>
              <a:cs typeface="Arial" panose="020B0604020202020204" pitchFamily="34" charset="0"/>
            </a:endParaRPr>
          </a:p>
        </p:txBody>
      </p:sp>
      <p:pic>
        <p:nvPicPr>
          <p:cNvPr id="10"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63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1"/>
            <a:r>
              <a:rPr lang="nl-BE" sz="2400" b="1" dirty="0" smtClean="0">
                <a:solidFill>
                  <a:schemeClr val="bg1"/>
                </a:solidFill>
                <a:latin typeface="Arial" panose="020B0604020202020204" pitchFamily="34" charset="0"/>
                <a:cs typeface="Arial" panose="020B0604020202020204" pitchFamily="34" charset="0"/>
              </a:rPr>
              <a:t>Press </a:t>
            </a:r>
            <a:r>
              <a:rPr lang="nl-BE" sz="2400" b="1" dirty="0" err="1" smtClean="0">
                <a:solidFill>
                  <a:schemeClr val="bg1"/>
                </a:solidFill>
                <a:latin typeface="Arial" panose="020B0604020202020204" pitchFamily="34" charset="0"/>
                <a:cs typeface="Arial" panose="020B0604020202020204" pitchFamily="34" charset="0"/>
              </a:rPr>
              <a:t>coverage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02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103932" y="2171900"/>
            <a:ext cx="3752712" cy="210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3103932" y="1925738"/>
            <a:ext cx="3752712" cy="54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5592266" y="2785095"/>
            <a:ext cx="2911677" cy="282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7272467" y="4886098"/>
            <a:ext cx="1152073" cy="4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66886" y="2919839"/>
            <a:ext cx="4162045" cy="271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5294951" y="5348729"/>
            <a:ext cx="3669537" cy="146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331640" y="4477291"/>
            <a:ext cx="3528392" cy="23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2"/>
          <p:cNvSpPr>
            <a:spLocks noChangeArrowheads="1"/>
          </p:cNvSpPr>
          <p:nvPr/>
        </p:nvSpPr>
        <p:spPr bwMode="auto">
          <a:xfrm>
            <a:off x="199272" y="1916833"/>
            <a:ext cx="329665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800" b="1" dirty="0" smtClean="0">
                <a:solidFill>
                  <a:srgbClr val="FFFFFF"/>
                </a:solidFill>
                <a:latin typeface="Arial" panose="020B0604020202020204" pitchFamily="34" charset="0"/>
                <a:cs typeface="Times New Roman" panose="02020603050405020304" pitchFamily="18" charset="0"/>
              </a:rPr>
              <a:t>&gt;150 news items</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nl-BE" sz="2800" b="1" i="0" u="none" strike="noStrike" cap="none" normalizeH="0" baseline="0" dirty="0" smtClean="0">
                <a:ln>
                  <a:noFill/>
                </a:ln>
                <a:solidFill>
                  <a:srgbClr val="FFFFFF"/>
                </a:solidFill>
                <a:effectLst/>
                <a:latin typeface="Arial" panose="020B0604020202020204" pitchFamily="34" charset="0"/>
                <a:cs typeface="Times New Roman" panose="02020603050405020304" pitchFamily="18" charset="0"/>
              </a:rPr>
              <a:t>&gt;25</a:t>
            </a:r>
            <a:r>
              <a:rPr kumimoji="0" lang="en-GB" altLang="nl-BE" sz="2800" b="1" i="0" u="none" strike="noStrike" cap="none" normalizeH="0" dirty="0" smtClean="0">
                <a:ln>
                  <a:noFill/>
                </a:ln>
                <a:solidFill>
                  <a:srgbClr val="FFFFFF"/>
                </a:solidFill>
                <a:effectLst/>
                <a:latin typeface="Arial" panose="020B0604020202020204" pitchFamily="34" charset="0"/>
                <a:cs typeface="Times New Roman" panose="02020603050405020304" pitchFamily="18" charset="0"/>
              </a:rPr>
              <a:t> countries</a:t>
            </a:r>
            <a:endParaRPr kumimoji="0" lang="en-GB" altLang="nl-BE" sz="2800" b="0" i="0" u="none" strike="noStrike" cap="none" normalizeH="0" baseline="0" dirty="0" smtClean="0">
              <a:ln>
                <a:noFill/>
              </a:ln>
              <a:solidFill>
                <a:schemeClr val="tx1"/>
              </a:solidFill>
              <a:effectLst/>
              <a:latin typeface="Arial" panose="020B0604020202020204" pitchFamily="34" charset="0"/>
            </a:endParaRPr>
          </a:p>
        </p:txBody>
      </p:sp>
      <p:pic>
        <p:nvPicPr>
          <p:cNvPr id="20" name="Picture 2" descr="https://egu2020.eu/cc_by_logo_pn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419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3" name="Rectangle 12"/>
          <p:cNvSpPr/>
          <p:nvPr/>
        </p:nvSpPr>
        <p:spPr>
          <a:xfrm>
            <a:off x="675" y="811722"/>
            <a:ext cx="1979035"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000" b="1" dirty="0" smtClean="0">
                <a:solidFill>
                  <a:schemeClr val="tx1"/>
                </a:solidFill>
                <a:latin typeface="Arial" panose="020B0604020202020204" pitchFamily="34" charset="0"/>
                <a:cs typeface="Arial" panose="020B0604020202020204" pitchFamily="34" charset="0"/>
              </a:rPr>
              <a:t>IMPLICATION</a:t>
            </a:r>
            <a:endParaRPr lang="nl-BE" sz="20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919406"/>
            <a:ext cx="8963812" cy="474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400" b="1" u="sng" dirty="0" smtClean="0">
                <a:solidFill>
                  <a:schemeClr val="tx1"/>
                </a:solidFill>
                <a:latin typeface="Arial" panose="020B0604020202020204" pitchFamily="34" charset="0"/>
                <a:cs typeface="Arial" panose="020B0604020202020204" pitchFamily="34" charset="0"/>
              </a:rPr>
              <a:t>Policy :</a:t>
            </a:r>
          </a:p>
          <a:p>
            <a:endParaRPr lang="en-US" sz="2400" b="1" u="sng" dirty="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Urgent action!</a:t>
            </a: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endParaRPr lang="en-US" sz="2400" dirty="0" smtClean="0">
              <a:solidFill>
                <a:schemeClr val="tx1"/>
              </a:solidFill>
              <a:latin typeface="Arial" panose="020B0604020202020204" pitchFamily="34" charset="0"/>
              <a:cs typeface="Arial" panose="020B0604020202020204" pitchFamily="34" charset="0"/>
            </a:endParaRPr>
          </a:p>
          <a:p>
            <a:endParaRPr lang="en-US" sz="1400" dirty="0" smtClean="0">
              <a:solidFill>
                <a:schemeClr val="tx1"/>
              </a:solidFill>
              <a:latin typeface="Arial" panose="020B0604020202020204" pitchFamily="34" charset="0"/>
              <a:cs typeface="Arial" panose="020B0604020202020204" pitchFamily="34" charset="0"/>
            </a:endParaRPr>
          </a:p>
        </p:txBody>
      </p:sp>
      <p:pic>
        <p:nvPicPr>
          <p:cNvPr id="10" name="Picture 2" descr="Image result for calvin hobbes tre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8868" y="3258627"/>
            <a:ext cx="3330440" cy="3171160"/>
          </a:xfrm>
          <a:prstGeom prst="rect">
            <a:avLst/>
          </a:prstGeom>
          <a:noFill/>
          <a:extLst>
            <a:ext uri="{909E8E84-426E-40DD-AFC4-6F175D3DCCD1}">
              <a14:hiddenFill xmlns:a14="http://schemas.microsoft.com/office/drawing/2010/main">
                <a:solidFill>
                  <a:srgbClr val="FFFFFF"/>
                </a:solidFill>
              </a14:hiddenFill>
            </a:ext>
          </a:extLst>
        </p:spPr>
      </p:pic>
      <p:sp>
        <p:nvSpPr>
          <p:cNvPr id="15" name="Multiply 14"/>
          <p:cNvSpPr/>
          <p:nvPr/>
        </p:nvSpPr>
        <p:spPr>
          <a:xfrm>
            <a:off x="1835696" y="1700808"/>
            <a:ext cx="7056784" cy="5832648"/>
          </a:xfrm>
          <a:prstGeom prst="mathMultiply">
            <a:avLst>
              <a:gd name="adj1" fmla="val 24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s://egu2020.eu/cc_by_logo_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11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The Central Congo </a:t>
            </a:r>
            <a:r>
              <a:rPr lang="nl-BE" sz="2400" b="1" dirty="0" err="1" smtClean="0">
                <a:solidFill>
                  <a:schemeClr val="bg1"/>
                </a:solidFill>
                <a:latin typeface="Arial" panose="020B0604020202020204" pitchFamily="34" charset="0"/>
                <a:cs typeface="Arial" panose="020B0604020202020204" pitchFamily="34" charset="0"/>
              </a:rPr>
              <a:t>Basin</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FUTURE</a:t>
            </a:r>
          </a:p>
          <a:p>
            <a:pPr algn="ctr"/>
            <a:r>
              <a:rPr lang="nl-BE" sz="2400" b="1" dirty="0" smtClean="0">
                <a:solidFill>
                  <a:schemeClr val="tx1"/>
                </a:solidFill>
                <a:latin typeface="Arial" panose="020B0604020202020204" pitchFamily="34" charset="0"/>
                <a:cs typeface="Arial" panose="020B0604020202020204" pitchFamily="34" charset="0"/>
              </a:rPr>
              <a:t>RESEARCH</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844824"/>
            <a:ext cx="8963812" cy="717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dirty="0" err="1" smtClean="0">
                <a:solidFill>
                  <a:schemeClr val="tx1"/>
                </a:solidFill>
                <a:latin typeface="Arial" panose="020B0604020202020204" pitchFamily="34" charset="0"/>
                <a:cs typeface="Arial" panose="020B0604020202020204" pitchFamily="34" charset="0"/>
              </a:rPr>
              <a:t>Scarcity</a:t>
            </a:r>
            <a:r>
              <a:rPr lang="nl-BE" sz="2400" dirty="0" smtClean="0">
                <a:solidFill>
                  <a:schemeClr val="tx1"/>
                </a:solidFill>
                <a:latin typeface="Arial" panose="020B0604020202020204" pitchFamily="34" charset="0"/>
                <a:cs typeface="Arial" panose="020B0604020202020204" pitchFamily="34" charset="0"/>
              </a:rPr>
              <a:t> of data in the </a:t>
            </a:r>
            <a:r>
              <a:rPr lang="nl-BE" sz="2400" dirty="0">
                <a:solidFill>
                  <a:schemeClr val="tx1"/>
                </a:solidFill>
                <a:latin typeface="Arial" panose="020B0604020202020204" pitchFamily="34" charset="0"/>
                <a:cs typeface="Arial" panose="020B0604020202020204" pitchFamily="34" charset="0"/>
              </a:rPr>
              <a:t>C</a:t>
            </a:r>
            <a:r>
              <a:rPr lang="nl-BE" sz="2400" dirty="0" smtClean="0">
                <a:solidFill>
                  <a:schemeClr val="tx1"/>
                </a:solidFill>
                <a:latin typeface="Arial" panose="020B0604020202020204" pitchFamily="34" charset="0"/>
                <a:cs typeface="Arial" panose="020B0604020202020204" pitchFamily="34" charset="0"/>
              </a:rPr>
              <a:t>entral Congo </a:t>
            </a:r>
            <a:r>
              <a:rPr lang="nl-BE" sz="2400" dirty="0" err="1" smtClean="0">
                <a:solidFill>
                  <a:schemeClr val="tx1"/>
                </a:solidFill>
                <a:latin typeface="Arial" panose="020B0604020202020204" pitchFamily="34" charset="0"/>
                <a:cs typeface="Arial" panose="020B0604020202020204" pitchFamily="34" charset="0"/>
              </a:rPr>
              <a:t>Basin</a:t>
            </a:r>
            <a:r>
              <a:rPr lang="nl-BE" sz="2400" dirty="0" smtClean="0">
                <a:solidFill>
                  <a:schemeClr val="tx1"/>
                </a:solidFill>
                <a:latin typeface="Arial" panose="020B0604020202020204" pitchFamily="34" charset="0"/>
                <a:cs typeface="Arial" panose="020B0604020202020204" pitchFamily="34" charset="0"/>
              </a:rPr>
              <a:t> !</a:t>
            </a:r>
            <a:endParaRPr lang="nl-BE" sz="2400" baseline="300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395536" y="5949280"/>
            <a:ext cx="8208912"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dirty="0">
                <a:solidFill>
                  <a:schemeClr val="tx1"/>
                </a:solidFill>
                <a:latin typeface="Arial" panose="020B0604020202020204" pitchFamily="34" charset="0"/>
                <a:cs typeface="Arial" panose="020B0604020202020204" pitchFamily="34" charset="0"/>
              </a:rPr>
              <a:t>1 plot cluster </a:t>
            </a:r>
            <a:r>
              <a:rPr lang="nl-BE" dirty="0" err="1">
                <a:solidFill>
                  <a:schemeClr val="tx1"/>
                </a:solidFill>
                <a:latin typeface="Arial" panose="020B0604020202020204" pitchFamily="34" charset="0"/>
                <a:cs typeface="Arial" panose="020B0604020202020204" pitchFamily="34" charset="0"/>
              </a:rPr>
              <a:t>installed</a:t>
            </a:r>
            <a:r>
              <a:rPr lang="nl-BE" dirty="0">
                <a:solidFill>
                  <a:schemeClr val="tx1"/>
                </a:solidFill>
                <a:latin typeface="Arial" panose="020B0604020202020204" pitchFamily="34" charset="0"/>
                <a:cs typeface="Arial" panose="020B0604020202020204" pitchFamily="34" charset="0"/>
              </a:rPr>
              <a:t> in </a:t>
            </a:r>
            <a:r>
              <a:rPr lang="nl-BE" dirty="0" smtClean="0">
                <a:solidFill>
                  <a:schemeClr val="tx1"/>
                </a:solidFill>
                <a:latin typeface="Arial" panose="020B0604020202020204" pitchFamily="34" charset="0"/>
                <a:cs typeface="Arial" panose="020B0604020202020204" pitchFamily="34" charset="0"/>
              </a:rPr>
              <a:t>1990 (40 ha)</a:t>
            </a:r>
            <a:endParaRPr lang="nl-BE" dirty="0">
              <a:solidFill>
                <a:schemeClr val="tx1"/>
              </a:solidFill>
              <a:latin typeface="Arial" panose="020B0604020202020204" pitchFamily="34" charset="0"/>
              <a:cs typeface="Arial" panose="020B0604020202020204" pitchFamily="34" charset="0"/>
            </a:endParaRPr>
          </a:p>
          <a:p>
            <a:r>
              <a:rPr lang="nl-BE" dirty="0">
                <a:solidFill>
                  <a:schemeClr val="tx1"/>
                </a:solidFill>
                <a:latin typeface="Arial" panose="020B0604020202020204" pitchFamily="34" charset="0"/>
                <a:cs typeface="Arial" panose="020B0604020202020204" pitchFamily="34" charset="0"/>
              </a:rPr>
              <a:t>3</a:t>
            </a:r>
            <a:r>
              <a:rPr lang="nl-BE" dirty="0" smtClean="0">
                <a:solidFill>
                  <a:schemeClr val="tx1"/>
                </a:solidFill>
                <a:latin typeface="Arial" panose="020B0604020202020204" pitchFamily="34" charset="0"/>
                <a:cs typeface="Arial" panose="020B0604020202020204" pitchFamily="34" charset="0"/>
              </a:rPr>
              <a:t> plot clusters </a:t>
            </a:r>
            <a:r>
              <a:rPr lang="nl-BE" dirty="0" err="1" smtClean="0">
                <a:solidFill>
                  <a:schemeClr val="tx1"/>
                </a:solidFill>
                <a:latin typeface="Arial" panose="020B0604020202020204" pitchFamily="34" charset="0"/>
                <a:cs typeface="Arial" panose="020B0604020202020204" pitchFamily="34" charset="0"/>
              </a:rPr>
              <a:t>installed</a:t>
            </a:r>
            <a:r>
              <a:rPr lang="nl-BE" dirty="0" smtClean="0">
                <a:solidFill>
                  <a:schemeClr val="tx1"/>
                </a:solidFill>
                <a:latin typeface="Arial" panose="020B0604020202020204" pitchFamily="34" charset="0"/>
                <a:cs typeface="Arial" panose="020B0604020202020204" pitchFamily="34" charset="0"/>
              </a:rPr>
              <a:t> in 2008-2011 (34 ha, e.g. </a:t>
            </a:r>
            <a:r>
              <a:rPr lang="nl-BE" dirty="0" err="1" smtClean="0">
                <a:solidFill>
                  <a:schemeClr val="tx1"/>
                </a:solidFill>
                <a:latin typeface="Arial" panose="020B0604020202020204" pitchFamily="34" charset="0"/>
                <a:cs typeface="Arial" panose="020B0604020202020204" pitchFamily="34" charset="0"/>
              </a:rPr>
              <a:t>Yangambi</a:t>
            </a:r>
            <a:r>
              <a:rPr lang="nl-BE" dirty="0" smtClean="0">
                <a:solidFill>
                  <a:schemeClr val="tx1"/>
                </a:solidFill>
                <a:latin typeface="Arial" panose="020B0604020202020204" pitchFamily="34" charset="0"/>
                <a:cs typeface="Arial" panose="020B0604020202020204" pitchFamily="34" charset="0"/>
              </a:rPr>
              <a:t>)</a:t>
            </a:r>
          </a:p>
        </p:txBody>
      </p:sp>
      <p:pic>
        <p:nvPicPr>
          <p:cNvPr id="1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11560" y="2415225"/>
            <a:ext cx="7362888" cy="346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5029538" y="2996952"/>
            <a:ext cx="1440160" cy="1440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Picture 6" descr="Image result for ug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9163" y="44623"/>
            <a:ext cx="1007333" cy="7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gu2020.eu/cc_by_logo_p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1874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The Central Congo </a:t>
            </a:r>
            <a:r>
              <a:rPr lang="nl-BE" sz="2400" b="1" dirty="0" err="1" smtClean="0">
                <a:solidFill>
                  <a:schemeClr val="bg1"/>
                </a:solidFill>
                <a:latin typeface="Arial" panose="020B0604020202020204" pitchFamily="34" charset="0"/>
                <a:cs typeface="Arial" panose="020B0604020202020204" pitchFamily="34" charset="0"/>
              </a:rPr>
              <a:t>Basin</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FUTURE</a:t>
            </a:r>
          </a:p>
          <a:p>
            <a:pPr algn="ctr"/>
            <a:r>
              <a:rPr lang="nl-BE" sz="2400" b="1" dirty="0" smtClean="0">
                <a:solidFill>
                  <a:schemeClr val="tx1"/>
                </a:solidFill>
                <a:latin typeface="Arial" panose="020B0604020202020204" pitchFamily="34" charset="0"/>
                <a:cs typeface="Arial" panose="020B0604020202020204" pitchFamily="34" charset="0"/>
              </a:rPr>
              <a:t>RESEARCH</a:t>
            </a: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844824"/>
            <a:ext cx="8963812"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err="1" smtClean="0">
                <a:solidFill>
                  <a:schemeClr val="tx1"/>
                </a:solidFill>
                <a:latin typeface="Arial" panose="020B0604020202020204" pitchFamily="34" charset="0"/>
                <a:cs typeface="Arial" panose="020B0604020202020204" pitchFamily="34" charset="0"/>
              </a:rPr>
              <a:t>By</a:t>
            </a:r>
            <a:r>
              <a:rPr lang="nl-BE" sz="2400" dirty="0" smtClean="0">
                <a:solidFill>
                  <a:schemeClr val="tx1"/>
                </a:solidFill>
                <a:latin typeface="Arial" panose="020B0604020202020204" pitchFamily="34" charset="0"/>
                <a:cs typeface="Arial" panose="020B0604020202020204" pitchFamily="34" charset="0"/>
              </a:rPr>
              <a:t> 2022, we </a:t>
            </a:r>
            <a:r>
              <a:rPr lang="nl-BE" sz="2400" dirty="0" err="1" smtClean="0">
                <a:solidFill>
                  <a:schemeClr val="tx1"/>
                </a:solidFill>
                <a:latin typeface="Arial" panose="020B0604020202020204" pitchFamily="34" charset="0"/>
                <a:cs typeface="Arial" panose="020B0604020202020204" pitchFamily="34" charset="0"/>
              </a:rPr>
              <a:t>will</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add</a:t>
            </a:r>
            <a:r>
              <a:rPr lang="nl-BE" sz="2400" dirty="0" smtClean="0">
                <a:solidFill>
                  <a:schemeClr val="tx1"/>
                </a:solidFill>
                <a:latin typeface="Arial" panose="020B0604020202020204" pitchFamily="34" charset="0"/>
                <a:cs typeface="Arial" panose="020B0604020202020204" pitchFamily="34" charset="0"/>
              </a:rPr>
              <a:t> 2 clusters </a:t>
            </a:r>
            <a:r>
              <a:rPr lang="nl-BE" sz="2400" dirty="0" err="1" smtClean="0">
                <a:solidFill>
                  <a:schemeClr val="tx1"/>
                </a:solidFill>
                <a:latin typeface="Arial" panose="020B0604020202020204" pitchFamily="34" charset="0"/>
                <a:cs typeface="Arial" panose="020B0604020202020204" pitchFamily="34" charset="0"/>
              </a:rPr>
              <a:t>and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recensus</a:t>
            </a:r>
            <a:r>
              <a:rPr lang="nl-BE" sz="2400" dirty="0" smtClean="0">
                <a:solidFill>
                  <a:schemeClr val="tx1"/>
                </a:solidFill>
                <a:latin typeface="Arial" panose="020B0604020202020204" pitchFamily="34" charset="0"/>
                <a:cs typeface="Arial" panose="020B0604020202020204" pitchFamily="34" charset="0"/>
              </a:rPr>
              <a:t> the </a:t>
            </a:r>
            <a:r>
              <a:rPr lang="nl-BE" sz="2400" dirty="0" err="1" smtClean="0">
                <a:solidFill>
                  <a:schemeClr val="tx1"/>
                </a:solidFill>
                <a:latin typeface="Arial" panose="020B0604020202020204" pitchFamily="34" charset="0"/>
                <a:cs typeface="Arial" panose="020B0604020202020204" pitchFamily="34" charset="0"/>
              </a:rPr>
              <a:t>other</a:t>
            </a:r>
            <a:r>
              <a:rPr lang="nl-BE" sz="2400" dirty="0" smtClean="0">
                <a:solidFill>
                  <a:schemeClr val="tx1"/>
                </a:solidFill>
                <a:latin typeface="Arial" panose="020B0604020202020204" pitchFamily="34" charset="0"/>
                <a:cs typeface="Arial" panose="020B0604020202020204" pitchFamily="34" charset="0"/>
              </a:rPr>
              <a:t> 4 clusters</a:t>
            </a: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r>
              <a:rPr lang="nl-BE" sz="2400" dirty="0" err="1" smtClean="0">
                <a:solidFill>
                  <a:schemeClr val="tx1"/>
                </a:solidFill>
                <a:latin typeface="Arial" panose="020B0604020202020204" pitchFamily="34" charset="0"/>
                <a:cs typeface="Arial" panose="020B0604020202020204" pitchFamily="34" charset="0"/>
              </a:rPr>
              <a:t>This</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will</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give</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us</a:t>
            </a:r>
            <a:r>
              <a:rPr lang="nl-BE" sz="2400" dirty="0" smtClean="0">
                <a:solidFill>
                  <a:schemeClr val="tx1"/>
                </a:solidFill>
                <a:latin typeface="Arial" panose="020B0604020202020204" pitchFamily="34" charset="0"/>
                <a:cs typeface="Arial" panose="020B0604020202020204" pitchFamily="34" charset="0"/>
              </a:rPr>
              <a:t> more </a:t>
            </a:r>
            <a:r>
              <a:rPr lang="nl-BE" sz="2400" dirty="0" err="1" smtClean="0">
                <a:solidFill>
                  <a:schemeClr val="tx1"/>
                </a:solidFill>
                <a:latin typeface="Arial" panose="020B0604020202020204" pitchFamily="34" charset="0"/>
                <a:cs typeface="Arial" panose="020B0604020202020204" pitchFamily="34" charset="0"/>
              </a:rPr>
              <a:t>than</a:t>
            </a:r>
            <a:r>
              <a:rPr lang="nl-BE" sz="2400" dirty="0" smtClean="0">
                <a:solidFill>
                  <a:schemeClr val="tx1"/>
                </a:solidFill>
                <a:latin typeface="Arial" panose="020B0604020202020204" pitchFamily="34" charset="0"/>
                <a:cs typeface="Arial" panose="020B0604020202020204" pitchFamily="34" charset="0"/>
              </a:rPr>
              <a:t> a decade of data (2008-2022)</a:t>
            </a:r>
            <a:endParaRPr lang="nl-BE" sz="2400" dirty="0">
              <a:solidFill>
                <a:schemeClr val="tx1"/>
              </a:solidFill>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57624" y="2655256"/>
            <a:ext cx="7920880" cy="308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5436096" y="3429000"/>
            <a:ext cx="1440160" cy="1440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Picture 6" descr="Image result for ug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9163" y="44623"/>
            <a:ext cx="1007333" cy="7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egu2020.eu/cc_by_logo_p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9" y="44624"/>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672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The </a:t>
            </a:r>
            <a:r>
              <a:rPr lang="nl-BE" sz="2400" b="1" dirty="0" err="1" smtClean="0">
                <a:solidFill>
                  <a:schemeClr val="bg1"/>
                </a:solidFill>
                <a:latin typeface="Arial" panose="020B0604020202020204" pitchFamily="34" charset="0"/>
                <a:cs typeface="Arial" panose="020B0604020202020204" pitchFamily="34" charset="0"/>
              </a:rPr>
              <a:t>Yangambi</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Biosphere</a:t>
            </a:r>
            <a:r>
              <a:rPr lang="nl-BE" sz="2400" b="1" dirty="0" smtClean="0">
                <a:solidFill>
                  <a:schemeClr val="bg1"/>
                </a:solidFill>
                <a:latin typeface="Arial" panose="020B0604020202020204" pitchFamily="34" charset="0"/>
                <a:cs typeface="Arial" panose="020B0604020202020204" pitchFamily="34" charset="0"/>
              </a:rPr>
              <a:t> Reserve</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a:solidFill>
                  <a:schemeClr val="tx1"/>
                </a:solidFill>
                <a:latin typeface="Arial" panose="020B0604020202020204" pitchFamily="34" charset="0"/>
                <a:cs typeface="Arial" panose="020B0604020202020204" pitchFamily="34" charset="0"/>
              </a:rPr>
              <a:t>FUTURE</a:t>
            </a:r>
          </a:p>
          <a:p>
            <a:pPr algn="ctr"/>
            <a:r>
              <a:rPr lang="nl-BE" sz="2400" b="1" dirty="0">
                <a:solidFill>
                  <a:schemeClr val="tx1"/>
                </a:solidFill>
                <a:latin typeface="Arial" panose="020B0604020202020204" pitchFamily="34" charset="0"/>
                <a:cs typeface="Arial" panose="020B0604020202020204" pitchFamily="34" charset="0"/>
              </a:rPr>
              <a:t>RESEARCH</a:t>
            </a:r>
          </a:p>
          <a:p>
            <a:pPr algn="ct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0" name="Rectangle 9"/>
          <p:cNvSpPr/>
          <p:nvPr/>
        </p:nvSpPr>
        <p:spPr>
          <a:xfrm>
            <a:off x="-10114" y="1916832"/>
            <a:ext cx="9118618" cy="760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err="1" smtClean="0">
                <a:solidFill>
                  <a:schemeClr val="tx1"/>
                </a:solidFill>
                <a:latin typeface="Arial" panose="020B0604020202020204" pitchFamily="34" charset="0"/>
                <a:cs typeface="Arial" panose="020B0604020202020204" pitchFamily="34" charset="0"/>
              </a:rPr>
              <a:t>Opportunities</a:t>
            </a:r>
            <a:r>
              <a:rPr lang="nl-BE" sz="2400" dirty="0" smtClean="0">
                <a:solidFill>
                  <a:schemeClr val="tx1"/>
                </a:solidFill>
                <a:latin typeface="Arial" panose="020B0604020202020204" pitchFamily="34" charset="0"/>
                <a:cs typeface="Arial" panose="020B0604020202020204" pitchFamily="34" charset="0"/>
              </a:rPr>
              <a:t>!</a:t>
            </a:r>
            <a:r>
              <a:rPr lang="nl-BE" sz="2400" dirty="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forestplots</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within</a:t>
            </a:r>
            <a:r>
              <a:rPr lang="nl-BE" sz="2400" dirty="0" smtClean="0">
                <a:solidFill>
                  <a:schemeClr val="tx1"/>
                </a:solidFill>
                <a:latin typeface="Arial" panose="020B0604020202020204" pitchFamily="34" charset="0"/>
                <a:cs typeface="Arial" panose="020B0604020202020204" pitchFamily="34" charset="0"/>
              </a:rPr>
              <a:t> footprint of the </a:t>
            </a:r>
            <a:r>
              <a:rPr lang="nl-BE" sz="2400" dirty="0" err="1" smtClean="0">
                <a:solidFill>
                  <a:schemeClr val="tx1"/>
                </a:solidFill>
                <a:latin typeface="Arial" panose="020B0604020202020204" pitchFamily="34" charset="0"/>
                <a:cs typeface="Arial" panose="020B0604020202020204" pitchFamily="34" charset="0"/>
              </a:rPr>
              <a:t>CongoFlux</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tower</a:t>
            </a:r>
            <a:endParaRPr lang="nl-BE" sz="2400" dirty="0" smtClean="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579525" y="2677601"/>
            <a:ext cx="7920880"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indent="-342900">
              <a:buFont typeface="Arial" panose="020B0604020202020204" pitchFamily="34" charset="0"/>
              <a:buChar char="•"/>
            </a:pPr>
            <a:r>
              <a:rPr lang="nl-BE" sz="2400" dirty="0" smtClean="0">
                <a:solidFill>
                  <a:schemeClr val="tx1"/>
                </a:solidFill>
                <a:latin typeface="Arial" panose="020B0604020202020204" pitchFamily="34" charset="0"/>
                <a:cs typeface="Arial" panose="020B0604020202020204" pitchFamily="34" charset="0"/>
              </a:rPr>
              <a:t>Daily net </a:t>
            </a:r>
            <a:r>
              <a:rPr lang="nl-BE" sz="2400" dirty="0">
                <a:solidFill>
                  <a:schemeClr val="tx1"/>
                </a:solidFill>
                <a:latin typeface="Arial" panose="020B0604020202020204" pitchFamily="34" charset="0"/>
                <a:cs typeface="Arial" panose="020B0604020202020204" pitchFamily="34" charset="0"/>
              </a:rPr>
              <a:t>CO</a:t>
            </a:r>
            <a:r>
              <a:rPr lang="nl-BE" sz="2400" baseline="-25000" dirty="0">
                <a:solidFill>
                  <a:schemeClr val="tx1"/>
                </a:solidFill>
                <a:latin typeface="Arial" panose="020B0604020202020204" pitchFamily="34" charset="0"/>
                <a:cs typeface="Arial" panose="020B0604020202020204" pitchFamily="34" charset="0"/>
              </a:rPr>
              <a:t>2</a:t>
            </a:r>
            <a:r>
              <a:rPr lang="nl-BE" sz="2400" dirty="0">
                <a:solidFill>
                  <a:schemeClr val="tx1"/>
                </a:solidFill>
                <a:latin typeface="Arial" panose="020B0604020202020204" pitchFamily="34" charset="0"/>
                <a:cs typeface="Arial" panose="020B0604020202020204" pitchFamily="34" charset="0"/>
              </a:rPr>
              <a:t> </a:t>
            </a:r>
            <a:r>
              <a:rPr lang="nl-BE" sz="2400" dirty="0" smtClean="0">
                <a:solidFill>
                  <a:schemeClr val="tx1"/>
                </a:solidFill>
                <a:latin typeface="Arial" panose="020B0604020202020204" pitchFamily="34" charset="0"/>
                <a:cs typeface="Arial" panose="020B0604020202020204" pitchFamily="34" charset="0"/>
              </a:rPr>
              <a:t>flux</a:t>
            </a:r>
          </a:p>
          <a:p>
            <a:pPr marL="342900" indent="-342900">
              <a:buFont typeface="Arial" panose="020B0604020202020204" pitchFamily="34" charset="0"/>
              <a:buChar char="•"/>
            </a:pPr>
            <a:r>
              <a:rPr lang="nl-BE" sz="2400" dirty="0" smtClean="0">
                <a:solidFill>
                  <a:schemeClr val="tx1"/>
                </a:solidFill>
                <a:latin typeface="Arial" panose="020B0604020202020204" pitchFamily="34" charset="0"/>
                <a:cs typeface="Arial" panose="020B0604020202020204" pitchFamily="34" charset="0"/>
              </a:rPr>
              <a:t>Daily </a:t>
            </a:r>
            <a:r>
              <a:rPr lang="nl-BE" sz="2400" dirty="0">
                <a:solidFill>
                  <a:schemeClr val="tx1"/>
                </a:solidFill>
                <a:latin typeface="Arial" panose="020B0604020202020204" pitchFamily="34" charset="0"/>
                <a:cs typeface="Arial" panose="020B0604020202020204" pitchFamily="34" charset="0"/>
              </a:rPr>
              <a:t>net </a:t>
            </a:r>
            <a:r>
              <a:rPr lang="nl-BE" sz="2400" dirty="0" smtClean="0">
                <a:solidFill>
                  <a:schemeClr val="tx1"/>
                </a:solidFill>
                <a:latin typeface="Arial" panose="020B0604020202020204" pitchFamily="34" charset="0"/>
                <a:cs typeface="Arial" panose="020B0604020202020204" pitchFamily="34" charset="0"/>
              </a:rPr>
              <a:t>N</a:t>
            </a:r>
            <a:r>
              <a:rPr lang="nl-BE" sz="2400" baseline="-25000" dirty="0" smtClean="0">
                <a:solidFill>
                  <a:schemeClr val="tx1"/>
                </a:solidFill>
                <a:latin typeface="Arial" panose="020B0604020202020204" pitchFamily="34" charset="0"/>
                <a:cs typeface="Arial" panose="020B0604020202020204" pitchFamily="34" charset="0"/>
              </a:rPr>
              <a:t>2</a:t>
            </a:r>
            <a:r>
              <a:rPr lang="nl-BE" sz="2400" dirty="0" smtClean="0">
                <a:solidFill>
                  <a:schemeClr val="tx1"/>
                </a:solidFill>
                <a:latin typeface="Arial" panose="020B0604020202020204" pitchFamily="34" charset="0"/>
                <a:cs typeface="Arial" panose="020B0604020202020204" pitchFamily="34" charset="0"/>
              </a:rPr>
              <a:t>O flux</a:t>
            </a:r>
            <a:endParaRPr lang="nl-BE"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a:solidFill>
                  <a:schemeClr val="tx1"/>
                </a:solidFill>
                <a:latin typeface="Arial" panose="020B0604020202020204" pitchFamily="34" charset="0"/>
                <a:cs typeface="Arial" panose="020B0604020202020204" pitchFamily="34" charset="0"/>
              </a:rPr>
              <a:t>Daily net </a:t>
            </a:r>
            <a:r>
              <a:rPr lang="nl-BE" sz="2400" dirty="0" smtClean="0">
                <a:solidFill>
                  <a:schemeClr val="tx1"/>
                </a:solidFill>
                <a:latin typeface="Arial" panose="020B0604020202020204" pitchFamily="34" charset="0"/>
                <a:cs typeface="Arial" panose="020B0604020202020204" pitchFamily="34" charset="0"/>
              </a:rPr>
              <a:t>CH</a:t>
            </a:r>
            <a:r>
              <a:rPr lang="nl-BE" sz="2400" baseline="-25000" dirty="0" smtClean="0">
                <a:solidFill>
                  <a:schemeClr val="tx1"/>
                </a:solidFill>
                <a:latin typeface="Arial" panose="020B0604020202020204" pitchFamily="34" charset="0"/>
                <a:cs typeface="Arial" panose="020B0604020202020204" pitchFamily="34" charset="0"/>
              </a:rPr>
              <a:t>4</a:t>
            </a:r>
            <a:r>
              <a:rPr lang="nl-BE" sz="2400" dirty="0" smtClean="0">
                <a:solidFill>
                  <a:schemeClr val="tx1"/>
                </a:solidFill>
                <a:latin typeface="Arial" panose="020B0604020202020204" pitchFamily="34" charset="0"/>
                <a:cs typeface="Arial" panose="020B0604020202020204" pitchFamily="34" charset="0"/>
              </a:rPr>
              <a:t> flux</a:t>
            </a:r>
          </a:p>
          <a:p>
            <a:pPr marL="342900" indent="-342900">
              <a:buFont typeface="Arial" panose="020B0604020202020204" pitchFamily="34" charset="0"/>
              <a:buChar char="•"/>
            </a:pPr>
            <a:r>
              <a:rPr lang="nl-BE" sz="2400" dirty="0" err="1" smtClean="0">
                <a:solidFill>
                  <a:schemeClr val="tx1"/>
                </a:solidFill>
                <a:latin typeface="Arial" panose="020B0604020202020204" pitchFamily="34" charset="0"/>
                <a:cs typeface="Arial" panose="020B0604020202020204" pitchFamily="34" charset="0"/>
              </a:rPr>
              <a:t>Evapotranspiration</a:t>
            </a:r>
            <a:endParaRPr lang="nl-BE" sz="2400" dirty="0" smtClean="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BE" sz="2400" dirty="0" smtClean="0">
                <a:solidFill>
                  <a:schemeClr val="tx1"/>
                </a:solidFill>
                <a:latin typeface="Arial" panose="020B0604020202020204" pitchFamily="34" charset="0"/>
                <a:cs typeface="Arial" panose="020B0604020202020204" pitchFamily="34" charset="0"/>
              </a:rPr>
              <a:t>High-</a:t>
            </a:r>
            <a:r>
              <a:rPr lang="nl-BE" sz="2400" dirty="0" err="1" smtClean="0">
                <a:solidFill>
                  <a:schemeClr val="tx1"/>
                </a:solidFill>
                <a:latin typeface="Arial" panose="020B0604020202020204" pitchFamily="34" charset="0"/>
                <a:cs typeface="Arial" panose="020B0604020202020204" pitchFamily="34" charset="0"/>
              </a:rPr>
              <a:t>quality</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climate</a:t>
            </a:r>
            <a:r>
              <a:rPr lang="nl-BE" sz="2400" dirty="0" smtClean="0">
                <a:solidFill>
                  <a:schemeClr val="tx1"/>
                </a:solidFill>
                <a:latin typeface="Arial" panose="020B0604020202020204" pitchFamily="34" charset="0"/>
                <a:cs typeface="Arial" panose="020B0604020202020204" pitchFamily="34" charset="0"/>
              </a:rPr>
              <a:t> data</a:t>
            </a:r>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179511" y="5188511"/>
            <a:ext cx="8964489" cy="760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smtClean="0">
                <a:solidFill>
                  <a:schemeClr val="tx1"/>
                </a:solidFill>
                <a:latin typeface="Arial" panose="020B0604020202020204" pitchFamily="34" charset="0"/>
                <a:cs typeface="Arial" panose="020B0604020202020204" pitchFamily="34" charset="0"/>
              </a:rPr>
              <a:t>Construction of the </a:t>
            </a:r>
            <a:r>
              <a:rPr lang="nl-BE" sz="2400" dirty="0" err="1" smtClean="0">
                <a:solidFill>
                  <a:schemeClr val="tx1"/>
                </a:solidFill>
                <a:latin typeface="Arial" panose="020B0604020202020204" pitchFamily="34" charset="0"/>
                <a:cs typeface="Arial" panose="020B0604020202020204" pitchFamily="34" charset="0"/>
              </a:rPr>
              <a:t>tower</a:t>
            </a:r>
            <a:r>
              <a:rPr lang="nl-BE" sz="2400" dirty="0" smtClean="0">
                <a:solidFill>
                  <a:schemeClr val="tx1"/>
                </a:solidFill>
                <a:latin typeface="Arial" panose="020B0604020202020204" pitchFamily="34" charset="0"/>
                <a:cs typeface="Arial" panose="020B0604020202020204" pitchFamily="34" charset="0"/>
              </a:rPr>
              <a:t> is </a:t>
            </a:r>
            <a:r>
              <a:rPr lang="nl-BE" sz="2400" dirty="0" err="1" smtClean="0">
                <a:solidFill>
                  <a:schemeClr val="tx1"/>
                </a:solidFill>
                <a:latin typeface="Arial" panose="020B0604020202020204" pitchFamily="34" charset="0"/>
                <a:cs typeface="Arial" panose="020B0604020202020204" pitchFamily="34" charset="0"/>
              </a:rPr>
              <a:t>being</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finalized</a:t>
            </a:r>
            <a:endParaRPr lang="nl-BE" sz="2400" dirty="0" smtClean="0">
              <a:solidFill>
                <a:schemeClr val="tx1"/>
              </a:solidFill>
              <a:latin typeface="Arial" panose="020B0604020202020204" pitchFamily="34" charset="0"/>
              <a:cs typeface="Arial" panose="020B0604020202020204" pitchFamily="34" charset="0"/>
            </a:endParaRPr>
          </a:p>
          <a:p>
            <a:r>
              <a:rPr lang="nl-BE" sz="2400" dirty="0" smtClean="0">
                <a:solidFill>
                  <a:schemeClr val="tx1"/>
                </a:solidFill>
                <a:latin typeface="Arial" panose="020B0604020202020204" pitchFamily="34" charset="0"/>
                <a:cs typeface="Arial" panose="020B0604020202020204" pitchFamily="34" charset="0"/>
              </a:rPr>
              <a:t>A </a:t>
            </a:r>
            <a:r>
              <a:rPr lang="nl-BE" sz="2400" dirty="0" err="1" smtClean="0">
                <a:solidFill>
                  <a:schemeClr val="tx1"/>
                </a:solidFill>
                <a:latin typeface="Arial" panose="020B0604020202020204" pitchFamily="34" charset="0"/>
                <a:cs typeface="Arial" panose="020B0604020202020204" pitchFamily="34" charset="0"/>
              </a:rPr>
              <a:t>technician</a:t>
            </a:r>
            <a:r>
              <a:rPr lang="nl-BE" sz="2400" dirty="0" smtClean="0">
                <a:solidFill>
                  <a:schemeClr val="tx1"/>
                </a:solidFill>
                <a:latin typeface="Arial" panose="020B0604020202020204" pitchFamily="34" charset="0"/>
                <a:cs typeface="Arial" panose="020B0604020202020204" pitchFamily="34" charset="0"/>
              </a:rPr>
              <a:t> has been </a:t>
            </a:r>
            <a:r>
              <a:rPr lang="nl-BE" sz="2400" dirty="0" err="1" smtClean="0">
                <a:solidFill>
                  <a:schemeClr val="tx1"/>
                </a:solidFill>
                <a:latin typeface="Arial" panose="020B0604020202020204" pitchFamily="34" charset="0"/>
                <a:cs typeface="Arial" panose="020B0604020202020204" pitchFamily="34" charset="0"/>
              </a:rPr>
              <a:t>trained</a:t>
            </a:r>
            <a:endParaRPr lang="nl-BE" sz="2400" dirty="0" smtClean="0">
              <a:solidFill>
                <a:schemeClr val="tx1"/>
              </a:solidFill>
              <a:latin typeface="Arial" panose="020B0604020202020204" pitchFamily="34" charset="0"/>
              <a:cs typeface="Arial" panose="020B0604020202020204" pitchFamily="34" charset="0"/>
            </a:endParaRPr>
          </a:p>
        </p:txBody>
      </p:sp>
      <p:pic>
        <p:nvPicPr>
          <p:cNvPr id="15" name="Picture 6" descr="Image result for ug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9163" y="44623"/>
            <a:ext cx="1007333" cy="76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egu2020.eu/cc_by_logo_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tower paracou"/>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121621" y="2677601"/>
            <a:ext cx="1986883" cy="2657676"/>
          </a:xfrm>
          <a:prstGeom prst="roundRect">
            <a:avLst>
              <a:gd name="adj" fmla="val 4167"/>
            </a:avLst>
          </a:prstGeom>
          <a:solidFill>
            <a:srgbClr val="FFFFFF"/>
          </a:solidFill>
          <a:ln w="38100" cap="sq">
            <a:solidFill>
              <a:schemeClr val="accent1">
                <a:lumMod val="75000"/>
              </a:schemeClr>
            </a:solidFill>
            <a:miter lim="800000"/>
          </a:ln>
          <a:effectLst/>
        </p:spPr>
      </p:pic>
    </p:spTree>
    <p:extLst>
      <p:ext uri="{BB962C8B-B14F-4D97-AF65-F5344CB8AC3E}">
        <p14:creationId xmlns:p14="http://schemas.microsoft.com/office/powerpoint/2010/main" val="1256453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4" name="Flowchart: Document 3"/>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r>
              <a:rPr lang="nl-BE" sz="2400" b="1" dirty="0">
                <a:solidFill>
                  <a:schemeClr val="bg1"/>
                </a:solidFill>
                <a:latin typeface="Arial" panose="020B0604020202020204" pitchFamily="34" charset="0"/>
                <a:cs typeface="Arial" panose="020B0604020202020204" pitchFamily="34" charset="0"/>
              </a:rPr>
              <a:t>The </a:t>
            </a:r>
            <a:r>
              <a:rPr lang="nl-BE" sz="2400" b="1" dirty="0" err="1" smtClean="0">
                <a:solidFill>
                  <a:schemeClr val="bg1"/>
                </a:solidFill>
                <a:latin typeface="Arial" panose="020B0604020202020204" pitchFamily="34" charset="0"/>
                <a:cs typeface="Arial" panose="020B0604020202020204" pitchFamily="34" charset="0"/>
              </a:rPr>
              <a:t>Yangambi</a:t>
            </a:r>
            <a:r>
              <a:rPr lang="nl-BE" sz="2400" b="1" dirty="0" smtClean="0">
                <a:solidFill>
                  <a:schemeClr val="bg1"/>
                </a:solidFill>
                <a:latin typeface="Arial" panose="020B0604020202020204" pitchFamily="34" charset="0"/>
                <a:cs typeface="Arial" panose="020B0604020202020204" pitchFamily="34" charset="0"/>
              </a:rPr>
              <a:t> </a:t>
            </a:r>
            <a:r>
              <a:rPr lang="nl-BE" sz="2400" b="1" dirty="0" err="1" smtClean="0">
                <a:solidFill>
                  <a:schemeClr val="bg1"/>
                </a:solidFill>
                <a:latin typeface="Arial" panose="020B0604020202020204" pitchFamily="34" charset="0"/>
                <a:cs typeface="Arial" panose="020B0604020202020204" pitchFamily="34" charset="0"/>
              </a:rPr>
              <a:t>Biosphere</a:t>
            </a:r>
            <a:r>
              <a:rPr lang="nl-BE" sz="2400" b="1" dirty="0" smtClean="0">
                <a:solidFill>
                  <a:schemeClr val="bg1"/>
                </a:solidFill>
                <a:latin typeface="Arial" panose="020B0604020202020204" pitchFamily="34" charset="0"/>
                <a:cs typeface="Arial" panose="020B0604020202020204" pitchFamily="34" charset="0"/>
              </a:rPr>
              <a:t> Reserve</a:t>
            </a:r>
            <a:endParaRPr lang="nl-BE" sz="2400" b="1" i="1" dirty="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13" name="Rectangle 12"/>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a:solidFill>
                  <a:schemeClr val="tx1"/>
                </a:solidFill>
                <a:latin typeface="Arial" panose="020B0604020202020204" pitchFamily="34" charset="0"/>
                <a:cs typeface="Arial" panose="020B0604020202020204" pitchFamily="34" charset="0"/>
              </a:rPr>
              <a:t>FUTURE</a:t>
            </a:r>
          </a:p>
          <a:p>
            <a:pPr algn="ctr"/>
            <a:r>
              <a:rPr lang="nl-BE" sz="2400" b="1" dirty="0">
                <a:solidFill>
                  <a:schemeClr val="tx1"/>
                </a:solidFill>
                <a:latin typeface="Arial" panose="020B0604020202020204" pitchFamily="34" charset="0"/>
                <a:cs typeface="Arial" panose="020B0604020202020204" pitchFamily="34" charset="0"/>
              </a:rPr>
              <a:t>RESEARCH</a:t>
            </a:r>
          </a:p>
          <a:p>
            <a:pPr algn="ctr"/>
            <a:endParaRPr lang="nl-BE" sz="2400" b="1" dirty="0">
              <a:solidFill>
                <a:schemeClr val="tx1"/>
              </a:solidFill>
              <a:latin typeface="Arial" panose="020B0604020202020204" pitchFamily="34" charset="0"/>
              <a:cs typeface="Arial" panose="020B0604020202020204" pitchFamily="34" charset="0"/>
            </a:endParaRPr>
          </a:p>
        </p:txBody>
      </p:sp>
      <p:pic>
        <p:nvPicPr>
          <p:cNvPr id="14" name="Picture 13" descr="http://prized4d.africamuseum.be/sites/prized4d.africamuseum.be/files/Africamuseum-H-Black.png"/>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9" name="Rectangle 18"/>
          <p:cNvSpPr/>
          <p:nvPr/>
        </p:nvSpPr>
        <p:spPr>
          <a:xfrm>
            <a:off x="179512" y="1919406"/>
            <a:ext cx="8963812" cy="4893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dirty="0" err="1" smtClean="0">
                <a:solidFill>
                  <a:schemeClr val="tx1"/>
                </a:solidFill>
                <a:latin typeface="Arial" panose="020B0604020202020204" pitchFamily="34" charset="0"/>
                <a:cs typeface="Arial" panose="020B0604020202020204" pitchFamily="34" charset="0"/>
              </a:rPr>
              <a:t>Opportunities</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installation</a:t>
            </a:r>
            <a:r>
              <a:rPr lang="nl-BE" sz="2400" dirty="0" smtClean="0">
                <a:solidFill>
                  <a:schemeClr val="tx1"/>
                </a:solidFill>
                <a:latin typeface="Arial" panose="020B0604020202020204" pitchFamily="34" charset="0"/>
                <a:cs typeface="Arial" panose="020B0604020202020204" pitchFamily="34" charset="0"/>
              </a:rPr>
              <a:t> </a:t>
            </a:r>
          </a:p>
          <a:p>
            <a:r>
              <a:rPr lang="nl-BE" sz="2400" dirty="0" smtClean="0">
                <a:solidFill>
                  <a:schemeClr val="tx1"/>
                </a:solidFill>
                <a:latin typeface="Arial" panose="020B0604020202020204" pitchFamily="34" charset="0"/>
                <a:cs typeface="Arial" panose="020B0604020202020204" pitchFamily="34" charset="0"/>
              </a:rPr>
              <a:t>of </a:t>
            </a:r>
            <a:r>
              <a:rPr lang="nl-BE" sz="2400" dirty="0" err="1" smtClean="0">
                <a:solidFill>
                  <a:schemeClr val="tx1"/>
                </a:solidFill>
                <a:latin typeface="Arial" panose="020B0604020202020204" pitchFamily="34" charset="0"/>
                <a:cs typeface="Arial" panose="020B0604020202020204" pitchFamily="34" charset="0"/>
              </a:rPr>
              <a:t>an</a:t>
            </a:r>
            <a:r>
              <a:rPr lang="nl-BE" sz="2400" dirty="0" smtClean="0">
                <a:solidFill>
                  <a:schemeClr val="tx1"/>
                </a:solidFill>
                <a:latin typeface="Arial" panose="020B0604020202020204" pitchFamily="34" charset="0"/>
                <a:cs typeface="Arial" panose="020B0604020202020204" pitchFamily="34" charset="0"/>
              </a:rPr>
              <a:t> </a:t>
            </a:r>
            <a:r>
              <a:rPr lang="nl-BE" sz="2400" i="1" dirty="0" smtClean="0">
                <a:solidFill>
                  <a:schemeClr val="tx1"/>
                </a:solidFill>
                <a:latin typeface="Arial" panose="020B0604020202020204" pitchFamily="34" charset="0"/>
                <a:cs typeface="Arial" panose="020B0604020202020204" pitchFamily="34" charset="0"/>
              </a:rPr>
              <a:t>in situ </a:t>
            </a:r>
            <a:r>
              <a:rPr lang="nl-BE" sz="2400" dirty="0" err="1" smtClean="0">
                <a:solidFill>
                  <a:schemeClr val="tx1"/>
                </a:solidFill>
                <a:latin typeface="Arial" panose="020B0604020202020204" pitchFamily="34" charset="0"/>
                <a:cs typeface="Arial" panose="020B0604020202020204" pitchFamily="34" charset="0"/>
              </a:rPr>
              <a:t>wood</a:t>
            </a:r>
            <a:r>
              <a:rPr lang="nl-BE" sz="2400" dirty="0" smtClean="0">
                <a:solidFill>
                  <a:schemeClr val="tx1"/>
                </a:solidFill>
                <a:latin typeface="Arial" panose="020B0604020202020204" pitchFamily="34" charset="0"/>
                <a:cs typeface="Arial" panose="020B0604020202020204" pitchFamily="34" charset="0"/>
              </a:rPr>
              <a:t> </a:t>
            </a:r>
            <a:r>
              <a:rPr lang="nl-BE" sz="2400" dirty="0" err="1" smtClean="0">
                <a:solidFill>
                  <a:schemeClr val="tx1"/>
                </a:solidFill>
                <a:latin typeface="Arial" panose="020B0604020202020204" pitchFamily="34" charset="0"/>
                <a:cs typeface="Arial" panose="020B0604020202020204" pitchFamily="34" charset="0"/>
              </a:rPr>
              <a:t>biology</a:t>
            </a:r>
            <a:r>
              <a:rPr lang="nl-BE" sz="2400" dirty="0" smtClean="0">
                <a:solidFill>
                  <a:schemeClr val="tx1"/>
                </a:solidFill>
                <a:latin typeface="Arial" panose="020B0604020202020204" pitchFamily="34" charset="0"/>
                <a:cs typeface="Arial" panose="020B0604020202020204" pitchFamily="34" charset="0"/>
              </a:rPr>
              <a:t> </a:t>
            </a:r>
          </a:p>
          <a:p>
            <a:r>
              <a:rPr lang="nl-BE" sz="2400" dirty="0" err="1" smtClean="0">
                <a:solidFill>
                  <a:schemeClr val="tx1"/>
                </a:solidFill>
                <a:latin typeface="Arial" panose="020B0604020202020204" pitchFamily="34" charset="0"/>
                <a:cs typeface="Arial" panose="020B0604020202020204" pitchFamily="34" charset="0"/>
              </a:rPr>
              <a:t>laboratory</a:t>
            </a:r>
            <a:endParaRPr lang="nl-BE" sz="2400" dirty="0" smtClean="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a:p>
            <a:r>
              <a:rPr lang="nl-BE" sz="2000" dirty="0">
                <a:solidFill>
                  <a:schemeClr val="tx1"/>
                </a:solidFill>
                <a:latin typeface="Arial" panose="020B0604020202020204" pitchFamily="34" charset="0"/>
                <a:cs typeface="Arial" panose="020B0604020202020204" pitchFamily="34" charset="0"/>
                <a:hlinkClick r:id="rId7"/>
              </a:rPr>
              <a:t>https://</a:t>
            </a:r>
            <a:r>
              <a:rPr lang="nl-BE" sz="2000" dirty="0" smtClean="0">
                <a:solidFill>
                  <a:schemeClr val="tx1"/>
                </a:solidFill>
                <a:latin typeface="Arial" panose="020B0604020202020204" pitchFamily="34" charset="0"/>
                <a:cs typeface="Arial" panose="020B0604020202020204" pitchFamily="34" charset="0"/>
                <a:hlinkClick r:id="rId7"/>
              </a:rPr>
              <a:t>www.africamuseum.be/en/research/discover/news/yangambilab</a:t>
            </a:r>
            <a:endParaRPr lang="nl-BE" sz="2400" dirty="0" smtClean="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034" t="7373" r="25739" b="4747"/>
          <a:stretch/>
        </p:blipFill>
        <p:spPr bwMode="auto">
          <a:xfrm>
            <a:off x="4482543" y="1899772"/>
            <a:ext cx="4553953" cy="448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Image result for ug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9163" y="44623"/>
            <a:ext cx="1007333" cy="76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egu2020.eu/cc_by_logo_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6203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441434" y="2693114"/>
            <a:ext cx="4163014" cy="4019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6" name="Flowchart: Document 5"/>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b="1" dirty="0" smtClean="0">
              <a:solidFill>
                <a:schemeClr val="bg1"/>
              </a:solidFill>
              <a:latin typeface="Arial" panose="020B0604020202020204" pitchFamily="34" charset="0"/>
              <a:cs typeface="Arial" panose="020B0604020202020204" pitchFamily="34" charset="0"/>
            </a:endParaRPr>
          </a:p>
          <a:p>
            <a:r>
              <a:rPr lang="nl-BE" sz="2400" b="1" dirty="0" smtClean="0">
                <a:solidFill>
                  <a:schemeClr val="bg1"/>
                </a:solidFill>
                <a:latin typeface="Arial" panose="020B0604020202020204" pitchFamily="34" charset="0"/>
                <a:cs typeface="Arial" panose="020B0604020202020204" pitchFamily="34" charset="0"/>
              </a:rPr>
              <a:t>   </a:t>
            </a:r>
            <a:endParaRPr lang="nl-BE" sz="2400" b="1" i="1" dirty="0" smtClean="0">
              <a:solidFill>
                <a:schemeClr val="bg1"/>
              </a:solidFill>
              <a:latin typeface="Arial" panose="020B0604020202020204" pitchFamily="34" charset="0"/>
              <a:cs typeface="Arial" panose="020B0604020202020204" pitchFamily="34" charset="0"/>
            </a:endParaRPr>
          </a:p>
          <a:p>
            <a:endParaRPr lang="nl-BE" sz="24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pic>
        <p:nvPicPr>
          <p:cNvPr id="9"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sp>
        <p:nvSpPr>
          <p:cNvPr id="11" name="Rectangle 10"/>
          <p:cNvSpPr/>
          <p:nvPr/>
        </p:nvSpPr>
        <p:spPr>
          <a:xfrm>
            <a:off x="676" y="811722"/>
            <a:ext cx="1835020" cy="601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nl-BE" sz="2400" b="1" dirty="0">
              <a:solidFill>
                <a:schemeClr val="tx1"/>
              </a:solidFill>
              <a:latin typeface="Arial" panose="020B0604020202020204" pitchFamily="34" charset="0"/>
              <a:cs typeface="Arial" panose="020B0604020202020204" pitchFamily="34" charset="0"/>
            </a:endParaRPr>
          </a:p>
        </p:txBody>
      </p:sp>
      <p:pic>
        <p:nvPicPr>
          <p:cNvPr id="13" name="Picture 12"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031"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27584" y="2693115"/>
            <a:ext cx="3096344" cy="404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0" y="1862984"/>
            <a:ext cx="9144000" cy="557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smtClean="0">
                <a:solidFill>
                  <a:schemeClr val="tx1"/>
                </a:solidFill>
                <a:latin typeface="Arial" panose="020B0604020202020204" pitchFamily="34" charset="0"/>
                <a:cs typeface="Arial" panose="020B0604020202020204" pitchFamily="34" charset="0"/>
              </a:rPr>
              <a:t>Donors :</a:t>
            </a:r>
            <a:endParaRPr lang="en-US" sz="2400" dirty="0" smtClean="0">
              <a:solidFill>
                <a:schemeClr val="tx1"/>
              </a:solidFill>
              <a:latin typeface="Arial" panose="020B0604020202020204" pitchFamily="34" charset="0"/>
              <a:cs typeface="Arial" panose="020B0604020202020204" pitchFamily="34" charset="0"/>
            </a:endParaRPr>
          </a:p>
        </p:txBody>
      </p:sp>
      <p:pic>
        <p:nvPicPr>
          <p:cNvPr id="1038" name="Picture 1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516216" y="5725493"/>
            <a:ext cx="1036712" cy="93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4483192" y="3573015"/>
            <a:ext cx="4020835"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4526067" y="2996951"/>
            <a:ext cx="4038454"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4598075" y="4581127"/>
            <a:ext cx="3990080" cy="109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4483193" y="5668157"/>
            <a:ext cx="978290" cy="104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https://egu2020.eu/cc_by_logo_pn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12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Thank</a:t>
            </a:r>
            <a:r>
              <a:rPr lang="nl-BE" dirty="0" smtClean="0"/>
              <a:t> </a:t>
            </a:r>
            <a:r>
              <a:rPr lang="nl-BE" dirty="0" err="1" smtClean="0"/>
              <a:t>you</a:t>
            </a:r>
            <a:endParaRPr lang="nl-BE" dirty="0"/>
          </a:p>
        </p:txBody>
      </p:sp>
      <p:pic>
        <p:nvPicPr>
          <p:cNvPr id="4098" name="Picture 2" descr="D:\Wannes\UGent Foto\Foto Doctoraat\Field DRC 14 05 - 06 08 2010\DRC2010 - selectie\Selectie Boyekoli\DSC_0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484784"/>
            <a:ext cx="6672932" cy="443706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3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763687" y="846933"/>
            <a:ext cx="7380313"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nl-BE"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Tropical </a:t>
            </a:r>
            <a:r>
              <a:rPr lang="en-US" sz="2400" b="1" dirty="0" smtClean="0">
                <a:solidFill>
                  <a:schemeClr val="bg1"/>
                </a:solidFill>
                <a:latin typeface="Arial" panose="020B0604020202020204" pitchFamily="34" charset="0"/>
                <a:cs typeface="Arial" panose="020B0604020202020204" pitchFamily="34" charset="0"/>
              </a:rPr>
              <a:t>forest </a:t>
            </a:r>
            <a:r>
              <a:rPr lang="en-US" sz="2400" b="1" dirty="0">
                <a:solidFill>
                  <a:schemeClr val="bg1"/>
                </a:solidFill>
                <a:latin typeface="Arial" panose="020B0604020202020204" pitchFamily="34" charset="0"/>
                <a:cs typeface="Arial" panose="020B0604020202020204" pitchFamily="34" charset="0"/>
              </a:rPr>
              <a:t>carbon sink is </a:t>
            </a:r>
            <a:r>
              <a:rPr lang="en-US" sz="2400" b="1" dirty="0" smtClean="0">
                <a:solidFill>
                  <a:schemeClr val="bg1"/>
                </a:solidFill>
                <a:latin typeface="Arial" panose="020B0604020202020204" pitchFamily="34" charset="0"/>
                <a:cs typeface="Arial" panose="020B0604020202020204" pitchFamily="34" charset="0"/>
              </a:rPr>
              <a:t>rapidly </a:t>
            </a:r>
            <a:r>
              <a:rPr lang="en-US" sz="2400" b="1" dirty="0">
                <a:solidFill>
                  <a:schemeClr val="bg1"/>
                </a:solidFill>
                <a:latin typeface="Arial" panose="020B0604020202020204" pitchFamily="34" charset="0"/>
                <a:cs typeface="Arial" panose="020B0604020202020204" pitchFamily="34" charset="0"/>
              </a:rPr>
              <a:t>weakening</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ELEVATOR</a:t>
            </a:r>
          </a:p>
          <a:p>
            <a:pPr algn="ctr"/>
            <a:r>
              <a:rPr lang="nl-BE" sz="2400" b="1" dirty="0" smtClean="0">
                <a:solidFill>
                  <a:schemeClr val="tx1"/>
                </a:solidFill>
                <a:latin typeface="Arial" panose="020B0604020202020204" pitchFamily="34" charset="0"/>
                <a:cs typeface="Arial" panose="020B0604020202020204" pitchFamily="34" charset="0"/>
              </a:rPr>
              <a:t>PITCH</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sp>
        <p:nvSpPr>
          <p:cNvPr id="12" name="Rectangle 11"/>
          <p:cNvSpPr/>
          <p:nvPr/>
        </p:nvSpPr>
        <p:spPr>
          <a:xfrm>
            <a:off x="107504" y="2060848"/>
            <a:ext cx="8856984" cy="4608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dirty="0" smtClean="0">
                <a:solidFill>
                  <a:schemeClr val="tx1"/>
                </a:solidFill>
                <a:latin typeface="Arial" panose="020B0604020202020204" pitchFamily="34" charset="0"/>
                <a:cs typeface="Arial" panose="020B0604020202020204" pitchFamily="34" charset="0"/>
              </a:rPr>
              <a:t> </a:t>
            </a:r>
          </a:p>
          <a:p>
            <a:r>
              <a:rPr lang="en-US" sz="2400" dirty="0">
                <a:solidFill>
                  <a:schemeClr val="tx1"/>
                </a:solidFill>
                <a:latin typeface="Arial" panose="020B0604020202020204" pitchFamily="34" charset="0"/>
                <a:cs typeface="Arial" panose="020B0604020202020204" pitchFamily="34" charset="0"/>
              </a:rPr>
              <a:t>Intact tropical forests are well-known as a crucial global carbon sink, slowing climate change by removing carbon from the atmosphere and storing it in trees, a process known as carbon sequestration. </a:t>
            </a:r>
            <a:endParaRPr lang="en-US" sz="2400" dirty="0" smtClean="0">
              <a:solidFill>
                <a:schemeClr val="tx1"/>
              </a:solidFill>
              <a:latin typeface="Arial" panose="020B0604020202020204" pitchFamily="34" charset="0"/>
              <a:cs typeface="Arial" panose="020B0604020202020204" pitchFamily="34" charset="0"/>
            </a:endParaRPr>
          </a:p>
          <a:p>
            <a:endParaRPr lang="en-US" sz="2400" dirty="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Climate </a:t>
            </a:r>
            <a:r>
              <a:rPr lang="en-US" sz="2400" dirty="0">
                <a:solidFill>
                  <a:schemeClr val="tx1"/>
                </a:solidFill>
                <a:latin typeface="Arial" panose="020B0604020202020204" pitchFamily="34" charset="0"/>
                <a:cs typeface="Arial" panose="020B0604020202020204" pitchFamily="34" charset="0"/>
              </a:rPr>
              <a:t>models typically predict that this tropical forest carbon sink will continue for decades.</a:t>
            </a:r>
          </a:p>
          <a:p>
            <a:endParaRPr lang="en-US" sz="2400" b="1" dirty="0">
              <a:solidFill>
                <a:schemeClr val="tx1"/>
              </a:solidFill>
              <a:latin typeface="Arial" panose="020B0604020202020204" pitchFamily="34" charset="0"/>
              <a:cs typeface="Arial" panose="020B0604020202020204" pitchFamily="34" charset="0"/>
            </a:endParaRPr>
          </a:p>
          <a:p>
            <a:r>
              <a:rPr lang="en-US" sz="2400" b="1" i="1" dirty="0">
                <a:solidFill>
                  <a:schemeClr val="tx1"/>
                </a:solidFill>
                <a:latin typeface="Arial" panose="020B0604020202020204" pitchFamily="34" charset="0"/>
                <a:cs typeface="Arial" panose="020B0604020202020204" pitchFamily="34" charset="0"/>
              </a:rPr>
              <a:t>However, </a:t>
            </a:r>
            <a:r>
              <a:rPr lang="en-US" sz="2400" b="1" i="1" dirty="0" smtClean="0">
                <a:solidFill>
                  <a:schemeClr val="tx1"/>
                </a:solidFill>
                <a:latin typeface="Arial" panose="020B0604020202020204" pitchFamily="34" charset="0"/>
                <a:cs typeface="Arial" panose="020B0604020202020204" pitchFamily="34" charset="0"/>
              </a:rPr>
              <a:t>our analysis </a:t>
            </a:r>
            <a:r>
              <a:rPr lang="en-US" sz="2400" b="1" i="1" dirty="0">
                <a:solidFill>
                  <a:schemeClr val="tx1"/>
                </a:solidFill>
                <a:latin typeface="Arial" panose="020B0604020202020204" pitchFamily="34" charset="0"/>
                <a:cs typeface="Arial" panose="020B0604020202020204" pitchFamily="34" charset="0"/>
              </a:rPr>
              <a:t>of three decades of tree growth and death from 565 undisturbed tropical forests across Africa and the Amazon </a:t>
            </a:r>
            <a:r>
              <a:rPr lang="en-US" sz="2400" b="1" i="1" dirty="0" smtClean="0">
                <a:solidFill>
                  <a:schemeClr val="tx1"/>
                </a:solidFill>
                <a:latin typeface="Arial" panose="020B0604020202020204" pitchFamily="34" charset="0"/>
                <a:cs typeface="Arial" panose="020B0604020202020204" pitchFamily="34" charset="0"/>
              </a:rPr>
              <a:t>shows that this will not be the case.</a:t>
            </a:r>
            <a:r>
              <a:rPr lang="nl-BE" sz="1600" b="1" dirty="0" smtClean="0">
                <a:solidFill>
                  <a:schemeClr val="bg1"/>
                </a:solidFill>
                <a:latin typeface="Arial" panose="020B0604020202020204" pitchFamily="34" charset="0"/>
                <a:cs typeface="Arial" panose="020B0604020202020204" pitchFamily="34" charset="0"/>
              </a:rPr>
              <a:t>	</a:t>
            </a:r>
          </a:p>
          <a:p>
            <a:endParaRPr lang="nl-BE" sz="2400" dirty="0" smtClean="0">
              <a:solidFill>
                <a:schemeClr val="tx1"/>
              </a:solidFill>
              <a:latin typeface="Arial" panose="020B0604020202020204" pitchFamily="34" charset="0"/>
              <a:cs typeface="Arial" panose="020B0604020202020204" pitchFamily="34" charset="0"/>
            </a:endParaRPr>
          </a:p>
          <a:p>
            <a:endParaRPr lang="nl-BE" sz="2400" dirty="0">
              <a:solidFill>
                <a:schemeClr val="tx1"/>
              </a:solidFill>
              <a:latin typeface="Arial" panose="020B0604020202020204" pitchFamily="34" charset="0"/>
              <a:cs typeface="Arial" panose="020B0604020202020204" pitchFamily="34" charset="0"/>
            </a:endParaRPr>
          </a:p>
        </p:txBody>
      </p:sp>
      <p:pic>
        <p:nvPicPr>
          <p:cNvPr id="10" name="Picture 2" descr="https://egu2020.eu/cc_by_logo_p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54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smtClean="0">
                <a:solidFill>
                  <a:schemeClr val="bg1"/>
                </a:solidFill>
                <a:latin typeface="Arial" panose="020B0604020202020204" pitchFamily="34" charset="0"/>
                <a:cs typeface="Arial" panose="020B0604020202020204" pitchFamily="34" charset="0"/>
              </a:rPr>
              <a:t>global</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3" name="Picture 20" descr="Image result for forest destruction aerial"/>
          <p:cNvPicPr/>
          <p:nvPr/>
        </p:nvPicPr>
        <p:blipFill rotWithShape="1">
          <a:blip r:embed="rId11" cstate="print">
            <a:extLst>
              <a:ext uri="{28A0092B-C50C-407E-A947-70E740481C1C}">
                <a14:useLocalDpi xmlns:a14="http://schemas.microsoft.com/office/drawing/2010/main" val="0"/>
              </a:ext>
            </a:extLst>
          </a:blip>
          <a:srcRect/>
          <a:stretch/>
        </p:blipFill>
        <p:spPr bwMode="auto">
          <a:xfrm>
            <a:off x="6156456" y="3933056"/>
            <a:ext cx="2520000" cy="1662212"/>
          </a:xfrm>
          <a:prstGeom prst="ellipse">
            <a:avLst/>
          </a:prstGeom>
          <a:noFill/>
          <a:ln>
            <a:noFill/>
          </a:ln>
          <a:extLst>
            <a:ext uri="{53640926-AAD7-44D8-BBD7-CCE9431645EC}">
              <a14:shadowObscured xmlns:a14="http://schemas.microsoft.com/office/drawing/2010/main"/>
            </a:ext>
          </a:extLst>
        </p:spPr>
      </p:pic>
      <p:pic>
        <p:nvPicPr>
          <p:cNvPr id="22" name="Picture 1" descr="Image result for ocean&quot;"/>
          <p:cNvPicPr/>
          <p:nvPr/>
        </p:nvPicPr>
        <p:blipFill rotWithShape="1">
          <a:blip r:embed="rId12" cstate="print">
            <a:extLst>
              <a:ext uri="{28A0092B-C50C-407E-A947-70E740481C1C}">
                <a14:useLocalDpi xmlns:a14="http://schemas.microsoft.com/office/drawing/2010/main" val="0"/>
              </a:ext>
            </a:extLst>
          </a:blip>
          <a:srcRect/>
          <a:stretch/>
        </p:blipFill>
        <p:spPr bwMode="auto">
          <a:xfrm>
            <a:off x="560981" y="4011342"/>
            <a:ext cx="2520000" cy="1583926"/>
          </a:xfrm>
          <a:prstGeom prst="ellipse">
            <a:avLst/>
          </a:prstGeom>
          <a:noFill/>
          <a:ln>
            <a:noFill/>
          </a:ln>
          <a:extLst>
            <a:ext uri="{53640926-AAD7-44D8-BBD7-CCE9431645EC}">
              <a14:shadowObscured xmlns:a14="http://schemas.microsoft.com/office/drawing/2010/main"/>
            </a:ext>
          </a:extLst>
        </p:spPr>
      </p:pic>
      <p:pic>
        <p:nvPicPr>
          <p:cNvPr id="23" name="Picture 5" descr="Image result for atmosphere&quot;"/>
          <p:cNvPicPr/>
          <p:nvPr/>
        </p:nvPicPr>
        <p:blipFill rotWithShape="1">
          <a:blip r:embed="rId13" cstate="print">
            <a:extLst>
              <a:ext uri="{28A0092B-C50C-407E-A947-70E740481C1C}">
                <a14:useLocalDpi xmlns:a14="http://schemas.microsoft.com/office/drawing/2010/main" val="0"/>
              </a:ext>
            </a:extLst>
          </a:blip>
          <a:srcRect/>
          <a:stretch/>
        </p:blipFill>
        <p:spPr bwMode="auto">
          <a:xfrm>
            <a:off x="3312000" y="1901886"/>
            <a:ext cx="2520000" cy="1608625"/>
          </a:xfrm>
          <a:prstGeom prst="ellipse">
            <a:avLst/>
          </a:prstGeom>
          <a:noFill/>
          <a:ln>
            <a:noFill/>
          </a:ln>
          <a:extLst>
            <a:ext uri="{53640926-AAD7-44D8-BBD7-CCE9431645EC}">
              <a14:shadowObscured xmlns:a14="http://schemas.microsoft.com/office/drawing/2010/main"/>
            </a:ext>
          </a:extLst>
        </p:spPr>
      </p:pic>
      <p:pic>
        <p:nvPicPr>
          <p:cNvPr id="26" name="Picture 3" descr="Image result for coal"/>
          <p:cNvPicPr/>
          <p:nvPr/>
        </p:nvPicPr>
        <p:blipFill rotWithShape="1">
          <a:blip r:embed="rId14" cstate="print">
            <a:extLst>
              <a:ext uri="{28A0092B-C50C-407E-A947-70E740481C1C}">
                <a14:useLocalDpi xmlns:a14="http://schemas.microsoft.com/office/drawing/2010/main" val="0"/>
              </a:ext>
            </a:extLst>
          </a:blip>
          <a:srcRect/>
          <a:stretch/>
        </p:blipFill>
        <p:spPr bwMode="auto">
          <a:xfrm>
            <a:off x="3312000" y="5130454"/>
            <a:ext cx="2520000" cy="1693545"/>
          </a:xfrm>
          <a:prstGeom prst="ellipse">
            <a:avLst/>
          </a:prstGeom>
          <a:noFill/>
          <a:ln w="38100">
            <a:solidFill>
              <a:schemeClr val="tx1"/>
            </a:solidFill>
          </a:ln>
          <a:extLst>
            <a:ext uri="{53640926-AAD7-44D8-BBD7-CCE9431645EC}">
              <a14:shadowObscured xmlns:a14="http://schemas.microsoft.com/office/drawing/2010/main"/>
            </a:ext>
          </a:extLst>
        </p:spPr>
      </p:pic>
      <p:sp>
        <p:nvSpPr>
          <p:cNvPr id="24" name="Rectangle 11"/>
          <p:cNvSpPr>
            <a:spLocks noChangeArrowheads="1"/>
          </p:cNvSpPr>
          <p:nvPr/>
        </p:nvSpPr>
        <p:spPr bwMode="auto">
          <a:xfrm>
            <a:off x="3151839" y="5834211"/>
            <a:ext cx="27003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100.000.000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
          <p:cNvSpPr>
            <a:spLocks noChangeArrowheads="1"/>
          </p:cNvSpPr>
          <p:nvPr/>
        </p:nvSpPr>
        <p:spPr bwMode="auto">
          <a:xfrm>
            <a:off x="2751187" y="2185637"/>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atmosphere</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048"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nl-BE"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nl-BE" sz="1800" b="0" i="0" u="none" strike="noStrike" cap="none" normalizeH="0" baseline="0" smtClean="0">
                <a:ln>
                  <a:noFill/>
                </a:ln>
                <a:solidFill>
                  <a:schemeClr val="tx1"/>
                </a:solidFill>
                <a:effectLst/>
                <a:latin typeface="Arial" panose="020B0604020202020204" pitchFamily="34" charset="0"/>
              </a:rPr>
              <a:t>  </a:t>
            </a:r>
          </a:p>
        </p:txBody>
      </p:sp>
      <p:sp>
        <p:nvSpPr>
          <p:cNvPr id="34" name="Rectangle 2"/>
          <p:cNvSpPr>
            <a:spLocks noChangeArrowheads="1"/>
          </p:cNvSpPr>
          <p:nvPr/>
        </p:nvSpPr>
        <p:spPr bwMode="auto">
          <a:xfrm>
            <a:off x="2797497" y="5466221"/>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Earth crust</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
          <p:cNvSpPr>
            <a:spLocks noChangeArrowheads="1"/>
          </p:cNvSpPr>
          <p:nvPr/>
        </p:nvSpPr>
        <p:spPr bwMode="auto">
          <a:xfrm>
            <a:off x="6012160" y="4394051"/>
            <a:ext cx="132184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land</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1"/>
          <p:cNvSpPr>
            <a:spLocks noChangeArrowheads="1"/>
          </p:cNvSpPr>
          <p:nvPr/>
        </p:nvSpPr>
        <p:spPr bwMode="auto">
          <a:xfrm>
            <a:off x="6228184" y="4820891"/>
            <a:ext cx="13501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solidFill>
                <a:effectLst/>
                <a:latin typeface="Arial" panose="020B0604020202020204" pitchFamily="34" charset="0"/>
              </a:rPr>
              <a:t>2.300</a:t>
            </a:r>
          </a:p>
        </p:txBody>
      </p:sp>
      <p:sp>
        <p:nvSpPr>
          <p:cNvPr id="38" name="Rectangle 2"/>
          <p:cNvSpPr>
            <a:spLocks noChangeArrowheads="1"/>
          </p:cNvSpPr>
          <p:nvPr/>
        </p:nvSpPr>
        <p:spPr bwMode="auto">
          <a:xfrm>
            <a:off x="560980" y="439405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a:t>
            </a: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ceans</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2"/>
          <p:cNvSpPr>
            <a:spLocks noChangeArrowheads="1"/>
          </p:cNvSpPr>
          <p:nvPr/>
        </p:nvSpPr>
        <p:spPr bwMode="auto">
          <a:xfrm>
            <a:off x="510588" y="482089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38.000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2"/>
          <p:cNvSpPr>
            <a:spLocks noChangeArrowheads="1"/>
          </p:cNvSpPr>
          <p:nvPr/>
        </p:nvSpPr>
        <p:spPr bwMode="auto">
          <a:xfrm>
            <a:off x="3779511" y="1894191"/>
            <a:ext cx="161650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760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2" name="Rectangle 2"/>
          <p:cNvSpPr>
            <a:spLocks noChangeArrowheads="1"/>
          </p:cNvSpPr>
          <p:nvPr/>
        </p:nvSpPr>
        <p:spPr bwMode="auto">
          <a:xfrm>
            <a:off x="46872" y="1997000"/>
            <a:ext cx="3296654" cy="172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GB" altLang="nl-BE" sz="2400" b="1" i="0" u="none" strike="noStrike" cap="none" normalizeH="0" baseline="0" dirty="0">
              <a:ln>
                <a:noFill/>
              </a:ln>
              <a:solidFill>
                <a:srgbClr val="FFFFFF"/>
              </a:solidFill>
              <a:effectLst/>
              <a:latin typeface="Arial" panose="020B060402020202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9" name="Rectangle 2"/>
          <p:cNvSpPr>
            <a:spLocks noChangeArrowheads="1"/>
          </p:cNvSpPr>
          <p:nvPr/>
        </p:nvSpPr>
        <p:spPr bwMode="auto">
          <a:xfrm>
            <a:off x="199272" y="1916833"/>
            <a:ext cx="3296654"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nl-BE" sz="2800" b="1" dirty="0" smtClean="0">
                <a:solidFill>
                  <a:srgbClr val="FFFFFF"/>
                </a:solidFill>
                <a:latin typeface="Arial" panose="020B0604020202020204" pitchFamily="34" charset="0"/>
                <a:cs typeface="Times New Roman" panose="02020603050405020304" pitchFamily="18" charset="0"/>
              </a:rPr>
              <a:t>4 major carbon </a:t>
            </a:r>
            <a:r>
              <a:rPr lang="en-GB" altLang="nl-BE" sz="2800" b="1" u="sng" dirty="0" smtClean="0">
                <a:solidFill>
                  <a:srgbClr val="FFFFFF"/>
                </a:solidFill>
                <a:latin typeface="Arial" panose="020B0604020202020204" pitchFamily="34" charset="0"/>
                <a:cs typeface="Times New Roman" panose="02020603050405020304" pitchFamily="18" charset="0"/>
              </a:rPr>
              <a:t>reservoirs</a:t>
            </a:r>
            <a:endParaRPr kumimoji="0" lang="en-GB" altLang="nl-BE" sz="2800" b="0" i="0" u="none" strike="noStrike" cap="none" normalizeH="0" baseline="0" dirty="0" smtClean="0">
              <a:ln>
                <a:noFill/>
              </a:ln>
              <a:solidFill>
                <a:schemeClr val="tx1"/>
              </a:solidFill>
              <a:effectLst/>
              <a:latin typeface="Arial" panose="020B0604020202020204" pitchFamily="34" charset="0"/>
            </a:endParaRPr>
          </a:p>
        </p:txBody>
      </p:sp>
      <p:sp>
        <p:nvSpPr>
          <p:cNvPr id="28"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Queré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sp>
        <p:nvSpPr>
          <p:cNvPr id="30" name="Rectangle 2"/>
          <p:cNvSpPr>
            <a:spLocks noChangeArrowheads="1"/>
          </p:cNvSpPr>
          <p:nvPr/>
        </p:nvSpPr>
        <p:spPr bwMode="auto">
          <a:xfrm>
            <a:off x="46872" y="6230526"/>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in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is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a:t>
            </a:r>
          </a:p>
        </p:txBody>
      </p:sp>
      <p:pic>
        <p:nvPicPr>
          <p:cNvPr id="33"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15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ight Arrow 9"/>
          <p:cNvSpPr/>
          <p:nvPr/>
        </p:nvSpPr>
        <p:spPr>
          <a:xfrm rot="13073756" flipH="1">
            <a:off x="1723387" y="519432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50" name="Right Arrow 9"/>
          <p:cNvSpPr/>
          <p:nvPr/>
        </p:nvSpPr>
        <p:spPr>
          <a:xfrm rot="2289045" flipH="1">
            <a:off x="2801645" y="5657603"/>
            <a:ext cx="1589495" cy="18000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5" name="Right Arrow 9"/>
          <p:cNvSpPr/>
          <p:nvPr/>
        </p:nvSpPr>
        <p:spPr>
          <a:xfrm rot="2728748" flipH="1">
            <a:off x="5536179" y="350824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46" name="Right Arrow 9"/>
          <p:cNvSpPr/>
          <p:nvPr/>
        </p:nvSpPr>
        <p:spPr>
          <a:xfrm rot="13560113" flipH="1">
            <a:off x="4988343" y="3489821"/>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6" name="Right Arrow 9"/>
          <p:cNvSpPr/>
          <p:nvPr/>
        </p:nvSpPr>
        <p:spPr>
          <a:xfrm rot="8013703" flipH="1">
            <a:off x="2010919" y="3404258"/>
            <a:ext cx="158949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3" name="Right Arrow 9"/>
          <p:cNvSpPr/>
          <p:nvPr/>
        </p:nvSpPr>
        <p:spPr>
          <a:xfrm rot="8013703">
            <a:off x="2573885" y="3530595"/>
            <a:ext cx="1439545" cy="370530"/>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18" name="Picture 17" descr="D:\Wannes\UGent Foto\Foto Postdoc Leeds\Field DRC 2014\selection\SAM_51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a:stretch/>
        </p:blipFill>
        <p:spPr bwMode="auto">
          <a:xfrm>
            <a:off x="915076" y="0"/>
            <a:ext cx="8228925" cy="1916832"/>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1835696" y="846933"/>
            <a:ext cx="7308304" cy="637851"/>
          </a:xfrm>
          <a:prstGeom prst="flowChartDocumen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400" b="1" dirty="0" smtClean="0">
                <a:solidFill>
                  <a:schemeClr val="bg1"/>
                </a:solidFill>
                <a:latin typeface="Arial" panose="020B0604020202020204" pitchFamily="34" charset="0"/>
                <a:cs typeface="Arial" panose="020B0604020202020204" pitchFamily="34" charset="0"/>
              </a:rPr>
              <a:t>   The </a:t>
            </a:r>
            <a:r>
              <a:rPr lang="nl-BE" sz="2400" b="1" dirty="0" err="1" smtClean="0">
                <a:solidFill>
                  <a:schemeClr val="bg1"/>
                </a:solidFill>
                <a:latin typeface="Arial" panose="020B0604020202020204" pitchFamily="34" charset="0"/>
                <a:cs typeface="Arial" panose="020B0604020202020204" pitchFamily="34" charset="0"/>
              </a:rPr>
              <a:t>global</a:t>
            </a:r>
            <a:r>
              <a:rPr lang="nl-BE" sz="2400" b="1" dirty="0" smtClean="0">
                <a:solidFill>
                  <a:schemeClr val="bg1"/>
                </a:solidFill>
                <a:latin typeface="Arial" panose="020B0604020202020204" pitchFamily="34" charset="0"/>
                <a:cs typeface="Arial" panose="020B0604020202020204" pitchFamily="34" charset="0"/>
              </a:rPr>
              <a:t> carbon </a:t>
            </a:r>
            <a:r>
              <a:rPr lang="nl-BE" sz="2400" b="1" dirty="0" err="1" smtClean="0">
                <a:solidFill>
                  <a:schemeClr val="bg1"/>
                </a:solidFill>
                <a:latin typeface="Arial" panose="020B0604020202020204" pitchFamily="34" charset="0"/>
                <a:cs typeface="Arial" panose="020B0604020202020204" pitchFamily="34" charset="0"/>
              </a:rPr>
              <a:t>balance</a:t>
            </a:r>
            <a:endParaRPr lang="nl-BE" sz="24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35000" contrast="50000"/>
                    </a14:imgEffect>
                  </a14:imgLayer>
                </a14:imgProps>
              </a:ext>
              <a:ext uri="{28A0092B-C50C-407E-A947-70E740481C1C}">
                <a14:useLocalDpi xmlns:a14="http://schemas.microsoft.com/office/drawing/2010/main" val="0"/>
              </a:ext>
            </a:extLst>
          </a:blip>
          <a:srcRect/>
          <a:stretch/>
        </p:blipFill>
        <p:spPr>
          <a:xfrm flipH="1">
            <a:off x="-1" y="0"/>
            <a:ext cx="1979712" cy="1862984"/>
          </a:xfrm>
          <a:prstGeom prst="teardrop">
            <a:avLst/>
          </a:prstGeom>
          <a:ln>
            <a:solidFill>
              <a:schemeClr val="accent3">
                <a:lumMod val="50000"/>
              </a:schemeClr>
            </a:solidFill>
          </a:ln>
        </p:spPr>
      </p:pic>
      <p:sp>
        <p:nvSpPr>
          <p:cNvPr id="7" name="Rectangle 6"/>
          <p:cNvSpPr/>
          <p:nvPr/>
        </p:nvSpPr>
        <p:spPr>
          <a:xfrm>
            <a:off x="676" y="846933"/>
            <a:ext cx="1979035" cy="56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400" b="1" dirty="0" smtClean="0">
                <a:solidFill>
                  <a:schemeClr val="tx1"/>
                </a:solidFill>
                <a:latin typeface="Arial" panose="020B0604020202020204" pitchFamily="34" charset="0"/>
                <a:cs typeface="Arial" panose="020B0604020202020204" pitchFamily="34" charset="0"/>
              </a:rPr>
              <a:t>INTRO</a:t>
            </a:r>
            <a:endParaRPr lang="nl-BE" sz="2400" b="1" dirty="0">
              <a:solidFill>
                <a:schemeClr val="tx1"/>
              </a:solidFill>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48504" y="575150"/>
            <a:ext cx="1260000" cy="23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descr="Related image">
            <a:hlinkClick r:id="rId7"/>
          </p:cNvPr>
          <p:cNvPicPr>
            <a:picLocks noChangeAspect="1" noChangeArrowheads="1"/>
          </p:cNvPicPr>
          <p:nvPr/>
        </p:nvPicPr>
        <p:blipFill>
          <a:blip r:embed="rId8">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8504" y="44622"/>
            <a:ext cx="1260000" cy="530526"/>
          </a:xfrm>
          <a:prstGeom prst="rect">
            <a:avLst/>
          </a:prstGeom>
          <a:solidFill>
            <a:schemeClr val="accent3">
              <a:lumMod val="50000"/>
              <a:alpha val="33000"/>
            </a:schemeClr>
          </a:solidFill>
        </p:spPr>
      </p:pic>
      <p:pic>
        <p:nvPicPr>
          <p:cNvPr id="25" name="Picture 24" descr="http://prized4d.africamuseum.be/sites/prized4d.africamuseum.be/files/Africamuseum-H-Black.png"/>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652120" y="44623"/>
            <a:ext cx="2160240" cy="767100"/>
          </a:xfrm>
          <a:prstGeom prst="rect">
            <a:avLst/>
          </a:prstGeom>
          <a:solidFill>
            <a:schemeClr val="tx1">
              <a:alpha val="70000"/>
            </a:schemeClr>
          </a:solidFill>
          <a:ln>
            <a:noFill/>
          </a:ln>
        </p:spPr>
      </p:pic>
      <p:pic>
        <p:nvPicPr>
          <p:cNvPr id="13" name="Picture 20" descr="Image result for forest destruction aerial"/>
          <p:cNvPicPr/>
          <p:nvPr/>
        </p:nvPicPr>
        <p:blipFill rotWithShape="1">
          <a:blip r:embed="rId11" cstate="print">
            <a:extLst>
              <a:ext uri="{28A0092B-C50C-407E-A947-70E740481C1C}">
                <a14:useLocalDpi xmlns:a14="http://schemas.microsoft.com/office/drawing/2010/main" val="0"/>
              </a:ext>
            </a:extLst>
          </a:blip>
          <a:srcRect/>
          <a:stretch/>
        </p:blipFill>
        <p:spPr bwMode="auto">
          <a:xfrm>
            <a:off x="6156456" y="3933056"/>
            <a:ext cx="2520000" cy="1662212"/>
          </a:xfrm>
          <a:prstGeom prst="ellipse">
            <a:avLst/>
          </a:prstGeom>
          <a:noFill/>
          <a:ln>
            <a:noFill/>
          </a:ln>
          <a:extLst>
            <a:ext uri="{53640926-AAD7-44D8-BBD7-CCE9431645EC}">
              <a14:shadowObscured xmlns:a14="http://schemas.microsoft.com/office/drawing/2010/main"/>
            </a:ext>
          </a:extLst>
        </p:spPr>
      </p:pic>
      <p:pic>
        <p:nvPicPr>
          <p:cNvPr id="22" name="Picture 1" descr="Image result for ocean&quot;"/>
          <p:cNvPicPr/>
          <p:nvPr/>
        </p:nvPicPr>
        <p:blipFill rotWithShape="1">
          <a:blip r:embed="rId12" cstate="print">
            <a:extLst>
              <a:ext uri="{28A0092B-C50C-407E-A947-70E740481C1C}">
                <a14:useLocalDpi xmlns:a14="http://schemas.microsoft.com/office/drawing/2010/main" val="0"/>
              </a:ext>
            </a:extLst>
          </a:blip>
          <a:srcRect/>
          <a:stretch/>
        </p:blipFill>
        <p:spPr bwMode="auto">
          <a:xfrm>
            <a:off x="560981" y="4011342"/>
            <a:ext cx="2520000" cy="1583926"/>
          </a:xfrm>
          <a:prstGeom prst="ellipse">
            <a:avLst/>
          </a:prstGeom>
          <a:noFill/>
          <a:ln>
            <a:noFill/>
          </a:ln>
          <a:extLst>
            <a:ext uri="{53640926-AAD7-44D8-BBD7-CCE9431645EC}">
              <a14:shadowObscured xmlns:a14="http://schemas.microsoft.com/office/drawing/2010/main"/>
            </a:ext>
          </a:extLst>
        </p:spPr>
      </p:pic>
      <p:pic>
        <p:nvPicPr>
          <p:cNvPr id="23" name="Picture 5" descr="Image result for atmosphere&quot;"/>
          <p:cNvPicPr/>
          <p:nvPr/>
        </p:nvPicPr>
        <p:blipFill rotWithShape="1">
          <a:blip r:embed="rId13" cstate="print">
            <a:extLst>
              <a:ext uri="{28A0092B-C50C-407E-A947-70E740481C1C}">
                <a14:useLocalDpi xmlns:a14="http://schemas.microsoft.com/office/drawing/2010/main" val="0"/>
              </a:ext>
            </a:extLst>
          </a:blip>
          <a:srcRect/>
          <a:stretch/>
        </p:blipFill>
        <p:spPr bwMode="auto">
          <a:xfrm>
            <a:off x="3312000" y="1901886"/>
            <a:ext cx="2520000" cy="1608625"/>
          </a:xfrm>
          <a:prstGeom prst="ellipse">
            <a:avLst/>
          </a:prstGeom>
          <a:noFill/>
          <a:ln>
            <a:noFill/>
          </a:ln>
          <a:extLst>
            <a:ext uri="{53640926-AAD7-44D8-BBD7-CCE9431645EC}">
              <a14:shadowObscured xmlns:a14="http://schemas.microsoft.com/office/drawing/2010/main"/>
            </a:ext>
          </a:extLst>
        </p:spPr>
      </p:pic>
      <p:pic>
        <p:nvPicPr>
          <p:cNvPr id="26" name="Picture 3" descr="Image result for coal"/>
          <p:cNvPicPr/>
          <p:nvPr/>
        </p:nvPicPr>
        <p:blipFill rotWithShape="1">
          <a:blip r:embed="rId14" cstate="print">
            <a:extLst>
              <a:ext uri="{28A0092B-C50C-407E-A947-70E740481C1C}">
                <a14:useLocalDpi xmlns:a14="http://schemas.microsoft.com/office/drawing/2010/main" val="0"/>
              </a:ext>
            </a:extLst>
          </a:blip>
          <a:srcRect/>
          <a:stretch/>
        </p:blipFill>
        <p:spPr bwMode="auto">
          <a:xfrm>
            <a:off x="3312000" y="5130454"/>
            <a:ext cx="2520000" cy="1693545"/>
          </a:xfrm>
          <a:prstGeom prst="ellipse">
            <a:avLst/>
          </a:prstGeom>
          <a:noFill/>
          <a:ln w="38100">
            <a:solidFill>
              <a:schemeClr val="tx1"/>
            </a:solidFill>
          </a:ln>
          <a:extLst>
            <a:ext uri="{53640926-AAD7-44D8-BBD7-CCE9431645EC}">
              <a14:shadowObscured xmlns:a14="http://schemas.microsoft.com/office/drawing/2010/main"/>
            </a:ext>
          </a:extLst>
        </p:spPr>
      </p:pic>
      <p:sp>
        <p:nvSpPr>
          <p:cNvPr id="24" name="Rectangle 11"/>
          <p:cNvSpPr>
            <a:spLocks noChangeArrowheads="1"/>
          </p:cNvSpPr>
          <p:nvPr/>
        </p:nvSpPr>
        <p:spPr bwMode="auto">
          <a:xfrm>
            <a:off x="3151839" y="5834211"/>
            <a:ext cx="27003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100.000.000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
          <p:cNvSpPr>
            <a:spLocks noChangeArrowheads="1"/>
          </p:cNvSpPr>
          <p:nvPr/>
        </p:nvSpPr>
        <p:spPr bwMode="auto">
          <a:xfrm>
            <a:off x="2751187" y="2185637"/>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atmosphere</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048"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nl-BE"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nl-BE" sz="1800" b="0" i="0" u="none" strike="noStrike" cap="none" normalizeH="0" baseline="0" smtClean="0">
                <a:ln>
                  <a:noFill/>
                </a:ln>
                <a:solidFill>
                  <a:schemeClr val="tx1"/>
                </a:solidFill>
                <a:effectLst/>
                <a:latin typeface="Arial" panose="020B0604020202020204" pitchFamily="34" charset="0"/>
              </a:rPr>
              <a:t>  </a:t>
            </a:r>
          </a:p>
        </p:txBody>
      </p:sp>
      <p:sp>
        <p:nvSpPr>
          <p:cNvPr id="34" name="Rectangle 2"/>
          <p:cNvSpPr>
            <a:spLocks noChangeArrowheads="1"/>
          </p:cNvSpPr>
          <p:nvPr/>
        </p:nvSpPr>
        <p:spPr bwMode="auto">
          <a:xfrm>
            <a:off x="2797497" y="5466221"/>
            <a:ext cx="354900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Earth crust</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
          <p:cNvSpPr>
            <a:spLocks noChangeArrowheads="1"/>
          </p:cNvSpPr>
          <p:nvPr/>
        </p:nvSpPr>
        <p:spPr bwMode="auto">
          <a:xfrm>
            <a:off x="6012160" y="4394051"/>
            <a:ext cx="132184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land</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1"/>
          <p:cNvSpPr>
            <a:spLocks noChangeArrowheads="1"/>
          </p:cNvSpPr>
          <p:nvPr/>
        </p:nvSpPr>
        <p:spPr bwMode="auto">
          <a:xfrm>
            <a:off x="6228184" y="4820891"/>
            <a:ext cx="1350169"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chemeClr val="tx1"/>
                </a:solidFill>
                <a:effectLst/>
                <a:latin typeface="Arial" panose="020B0604020202020204" pitchFamily="34" charset="0"/>
              </a:rPr>
              <a:t>2.300</a:t>
            </a:r>
          </a:p>
        </p:txBody>
      </p:sp>
      <p:sp>
        <p:nvSpPr>
          <p:cNvPr id="38" name="Rectangle 2"/>
          <p:cNvSpPr>
            <a:spLocks noChangeArrowheads="1"/>
          </p:cNvSpPr>
          <p:nvPr/>
        </p:nvSpPr>
        <p:spPr bwMode="auto">
          <a:xfrm>
            <a:off x="560980" y="439405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a:t>
            </a: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ceans</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2"/>
          <p:cNvSpPr>
            <a:spLocks noChangeArrowheads="1"/>
          </p:cNvSpPr>
          <p:nvPr/>
        </p:nvSpPr>
        <p:spPr bwMode="auto">
          <a:xfrm>
            <a:off x="510588" y="4820891"/>
            <a:ext cx="252000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38.000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2"/>
          <p:cNvSpPr>
            <a:spLocks noChangeArrowheads="1"/>
          </p:cNvSpPr>
          <p:nvPr/>
        </p:nvSpPr>
        <p:spPr bwMode="auto">
          <a:xfrm>
            <a:off x="3779511" y="1894191"/>
            <a:ext cx="1616504"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nl-BE" sz="2400" b="1" i="0" u="none" strike="noStrike" cap="none" normalizeH="0" baseline="0" dirty="0" smtClean="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t>760</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2"/>
          <p:cNvSpPr>
            <a:spLocks noChangeArrowheads="1"/>
          </p:cNvSpPr>
          <p:nvPr/>
        </p:nvSpPr>
        <p:spPr bwMode="auto">
          <a:xfrm>
            <a:off x="5476411" y="3083558"/>
            <a:ext cx="320004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dirty="0">
                <a:latin typeface="Arial" panose="020B0604020202020204" pitchFamily="34" charset="0"/>
              </a:rPr>
              <a:t>r</a:t>
            </a:r>
            <a:r>
              <a:rPr kumimoji="0" lang="en-GB" altLang="nl-BE" sz="2400" b="0" i="0" u="none" strike="noStrike" cap="none" normalizeH="0" baseline="0" dirty="0" smtClean="0">
                <a:ln>
                  <a:noFill/>
                </a:ln>
                <a:solidFill>
                  <a:schemeClr val="tx1"/>
                </a:solidFill>
                <a:effectLst/>
                <a:latin typeface="Arial" panose="020B0604020202020204" pitchFamily="34" charset="0"/>
              </a:rPr>
              <a:t>espiration</a:t>
            </a:r>
          </a:p>
        </p:txBody>
      </p:sp>
      <p:sp>
        <p:nvSpPr>
          <p:cNvPr id="48" name="Rectangle 2"/>
          <p:cNvSpPr>
            <a:spLocks noChangeArrowheads="1"/>
          </p:cNvSpPr>
          <p:nvPr/>
        </p:nvSpPr>
        <p:spPr bwMode="auto">
          <a:xfrm>
            <a:off x="3203848" y="3545156"/>
            <a:ext cx="265962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sz="2400" dirty="0">
                <a:latin typeface="Arial" panose="020B0604020202020204" pitchFamily="34" charset="0"/>
              </a:rPr>
              <a:t>g</a:t>
            </a:r>
            <a:r>
              <a:rPr lang="en-GB" altLang="nl-BE" sz="2400" dirty="0" smtClean="0">
                <a:latin typeface="Arial" panose="020B0604020202020204" pitchFamily="34" charset="0"/>
              </a:rPr>
              <a:t>ross primary productivity</a:t>
            </a:r>
            <a:endParaRPr kumimoji="0" lang="en-GB" altLang="nl-BE" sz="2400" b="0" i="0" u="none" strike="noStrike" cap="none" normalizeH="0" baseline="0" dirty="0" smtClean="0">
              <a:ln>
                <a:noFill/>
              </a:ln>
              <a:solidFill>
                <a:schemeClr val="tx1"/>
              </a:solidFill>
              <a:effectLst/>
              <a:latin typeface="Arial" panose="020B0604020202020204" pitchFamily="34" charset="0"/>
            </a:endParaRPr>
          </a:p>
        </p:txBody>
      </p:sp>
      <p:sp>
        <p:nvSpPr>
          <p:cNvPr id="51" name="Rectangle 2"/>
          <p:cNvSpPr>
            <a:spLocks noChangeArrowheads="1"/>
          </p:cNvSpPr>
          <p:nvPr/>
        </p:nvSpPr>
        <p:spPr bwMode="auto">
          <a:xfrm>
            <a:off x="524359" y="5445224"/>
            <a:ext cx="320004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dirty="0" smtClean="0">
                <a:latin typeface="Arial" panose="020B0604020202020204" pitchFamily="34" charset="0"/>
              </a:rPr>
              <a:t>sedimentation</a:t>
            </a:r>
            <a:endParaRPr kumimoji="0" lang="en-GB" altLang="nl-BE" b="0" i="0" u="none" strike="noStrike" cap="none" normalizeH="0" baseline="0" dirty="0" smtClean="0">
              <a:ln>
                <a:noFill/>
              </a:ln>
              <a:solidFill>
                <a:schemeClr val="tx1"/>
              </a:solidFill>
              <a:effectLst/>
              <a:latin typeface="Arial" panose="020B0604020202020204" pitchFamily="34" charset="0"/>
            </a:endParaRPr>
          </a:p>
        </p:txBody>
      </p:sp>
      <p:sp>
        <p:nvSpPr>
          <p:cNvPr id="52" name="Rectangle 2"/>
          <p:cNvSpPr>
            <a:spLocks noChangeArrowheads="1"/>
          </p:cNvSpPr>
          <p:nvPr/>
        </p:nvSpPr>
        <p:spPr bwMode="auto">
          <a:xfrm>
            <a:off x="2051720" y="4653136"/>
            <a:ext cx="320004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nl-BE" dirty="0" smtClean="0">
                <a:latin typeface="Arial" panose="020B0604020202020204" pitchFamily="34" charset="0"/>
              </a:rPr>
              <a:t>weathering</a:t>
            </a:r>
            <a:endParaRPr kumimoji="0" lang="en-GB" altLang="nl-BE" b="0" i="0" u="none" strike="noStrike" cap="none" normalizeH="0" baseline="0" dirty="0" smtClean="0">
              <a:ln>
                <a:noFill/>
              </a:ln>
              <a:solidFill>
                <a:schemeClr val="tx1"/>
              </a:solidFill>
              <a:effectLst/>
              <a:latin typeface="Arial" panose="020B0604020202020204" pitchFamily="34" charset="0"/>
            </a:endParaRPr>
          </a:p>
        </p:txBody>
      </p:sp>
      <p:sp>
        <p:nvSpPr>
          <p:cNvPr id="53" name="Rectangle 2"/>
          <p:cNvSpPr>
            <a:spLocks noChangeArrowheads="1"/>
          </p:cNvSpPr>
          <p:nvPr/>
        </p:nvSpPr>
        <p:spPr bwMode="auto">
          <a:xfrm>
            <a:off x="89361" y="1963543"/>
            <a:ext cx="3296654" cy="143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2800" b="1" dirty="0" smtClean="0">
                <a:solidFill>
                  <a:srgbClr val="FFFFFF"/>
                </a:solidFill>
                <a:latin typeface="Arial" panose="020B0604020202020204" pitchFamily="34" charset="0"/>
                <a:cs typeface="Times New Roman" panose="02020603050405020304" pitchFamily="18" charset="0"/>
              </a:rPr>
              <a:t>n</a:t>
            </a:r>
            <a:r>
              <a:rPr kumimoji="0" lang="en-GB" altLang="nl-BE" sz="2800" b="1" i="0" u="none" strike="noStrike" cap="none" normalizeH="0" baseline="0" dirty="0" smtClean="0">
                <a:ln>
                  <a:noFill/>
                </a:ln>
                <a:solidFill>
                  <a:srgbClr val="FFFFFF"/>
                </a:solidFill>
                <a:effectLst/>
                <a:latin typeface="Arial" panose="020B0604020202020204" pitchFamily="34" charset="0"/>
                <a:cs typeface="Times New Roman" panose="02020603050405020304" pitchFamily="18" charset="0"/>
              </a:rPr>
              <a:t>atural balance</a:t>
            </a:r>
          </a:p>
          <a:p>
            <a:pPr eaLnBrk="0" fontAlgn="base" hangingPunct="0">
              <a:spcBef>
                <a:spcPct val="0"/>
              </a:spcBef>
              <a:spcAft>
                <a:spcPct val="0"/>
              </a:spcAft>
            </a:pPr>
            <a:r>
              <a:rPr lang="en-GB" altLang="nl-BE" sz="2800" b="1" dirty="0" smtClean="0">
                <a:solidFill>
                  <a:srgbClr val="FFFFFF"/>
                </a:solidFill>
                <a:latin typeface="Arial" panose="020B0604020202020204" pitchFamily="34" charset="0"/>
                <a:cs typeface="Times New Roman" panose="02020603050405020304" pitchFamily="18" charset="0"/>
              </a:rPr>
              <a:t>of </a:t>
            </a:r>
            <a:r>
              <a:rPr lang="en-GB" altLang="nl-BE" sz="2800" b="1" u="sng" dirty="0" smtClean="0">
                <a:solidFill>
                  <a:srgbClr val="FFFFFF"/>
                </a:solidFill>
                <a:latin typeface="Arial" panose="020B0604020202020204" pitchFamily="34" charset="0"/>
                <a:cs typeface="Times New Roman" panose="02020603050405020304" pitchFamily="18" charset="0"/>
              </a:rPr>
              <a:t>fluxes</a:t>
            </a:r>
            <a:r>
              <a:rPr lang="en-GB" altLang="nl-BE" sz="2800" b="1" dirty="0" smtClean="0">
                <a:solidFill>
                  <a:srgbClr val="FFFFFF"/>
                </a:solidFill>
                <a:latin typeface="Arial" panose="020B0604020202020204" pitchFamily="34" charset="0"/>
                <a:cs typeface="Times New Roman" panose="02020603050405020304" pitchFamily="18" charset="0"/>
              </a:rPr>
              <a:t> </a:t>
            </a:r>
            <a:r>
              <a:rPr lang="en-GB" altLang="nl-BE" sz="2800" b="1" dirty="0">
                <a:solidFill>
                  <a:srgbClr val="FFFFFF"/>
                </a:solidFill>
                <a:latin typeface="Arial" panose="020B0604020202020204" pitchFamily="34" charset="0"/>
                <a:cs typeface="Times New Roman" panose="02020603050405020304" pitchFamily="18" charset="0"/>
              </a:rPr>
              <a:t>between </a:t>
            </a:r>
            <a:r>
              <a:rPr lang="en-GB" altLang="nl-BE" sz="2800" b="1" dirty="0" smtClean="0">
                <a:solidFill>
                  <a:srgbClr val="FFFFFF"/>
                </a:solidFill>
                <a:latin typeface="Arial" panose="020B0604020202020204" pitchFamily="34" charset="0"/>
                <a:cs typeface="Times New Roman" panose="02020603050405020304" pitchFamily="18" charset="0"/>
              </a:rPr>
              <a:t>reservoirs</a:t>
            </a:r>
            <a:endParaRPr kumimoji="0" lang="en-GB" altLang="nl-BE" sz="28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2"/>
          <p:cNvSpPr>
            <a:spLocks noChangeArrowheads="1"/>
          </p:cNvSpPr>
          <p:nvPr/>
        </p:nvSpPr>
        <p:spPr bwMode="auto">
          <a:xfrm>
            <a:off x="5796136" y="6237312"/>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algn="r" eaLnBrk="0" fontAlgn="base" hangingPunct="0">
              <a:spcBef>
                <a:spcPct val="0"/>
              </a:spcBef>
              <a:spcAft>
                <a:spcPct val="0"/>
              </a:spcAft>
            </a:pPr>
            <a:r>
              <a:rPr lang="en-GB" altLang="nl-BE" sz="1400" b="1" i="1" dirty="0">
                <a:latin typeface="Arial" panose="020B0604020202020204" pitchFamily="34" charset="0"/>
                <a:cs typeface="Times New Roman" panose="02020603050405020304" pitchFamily="18" charset="0"/>
              </a:rPr>
              <a:t>Global Carbon Budget 2015</a:t>
            </a:r>
            <a:endParaRPr lang="en-GB" altLang="nl-BE" sz="1400" i="1" baseline="30000"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GB" altLang="nl-BE" sz="1400" b="1" dirty="0" smtClean="0">
                <a:latin typeface="Arial" panose="020B0604020202020204" pitchFamily="34" charset="0"/>
                <a:cs typeface="Times New Roman" panose="02020603050405020304" pitchFamily="18" charset="0"/>
              </a:rPr>
              <a:t>Le </a:t>
            </a:r>
            <a:r>
              <a:rPr lang="en-GB" altLang="nl-BE" sz="1400" b="1" dirty="0" err="1" smtClean="0">
                <a:latin typeface="Arial" panose="020B0604020202020204" pitchFamily="34" charset="0"/>
                <a:cs typeface="Times New Roman" panose="02020603050405020304" pitchFamily="18" charset="0"/>
              </a:rPr>
              <a:t>Queré</a:t>
            </a:r>
            <a:r>
              <a:rPr lang="en-GB" altLang="nl-BE" sz="1400" b="1" dirty="0" smtClean="0">
                <a:latin typeface="Arial" panose="020B0604020202020204" pitchFamily="34" charset="0"/>
                <a:cs typeface="Times New Roman" panose="02020603050405020304" pitchFamily="18" charset="0"/>
              </a:rPr>
              <a:t> et al Earth Syst. Sci</a:t>
            </a:r>
            <a:r>
              <a:rPr lang="en-GB" altLang="nl-BE" sz="1400" b="1" dirty="0">
                <a:latin typeface="Arial" panose="020B0604020202020204" pitchFamily="34" charset="0"/>
                <a:cs typeface="Times New Roman" panose="02020603050405020304" pitchFamily="18" charset="0"/>
              </a:rPr>
              <a:t>.</a:t>
            </a:r>
            <a:r>
              <a:rPr lang="en-GB" altLang="nl-BE" sz="1400" b="1" dirty="0" smtClean="0">
                <a:latin typeface="Arial" panose="020B0604020202020204" pitchFamily="34" charset="0"/>
                <a:cs typeface="Times New Roman" panose="02020603050405020304" pitchFamily="18" charset="0"/>
              </a:rPr>
              <a:t> Data</a:t>
            </a:r>
          </a:p>
        </p:txBody>
      </p:sp>
      <p:sp>
        <p:nvSpPr>
          <p:cNvPr id="42" name="Rectangle 2"/>
          <p:cNvSpPr>
            <a:spLocks noChangeArrowheads="1"/>
          </p:cNvSpPr>
          <p:nvPr/>
        </p:nvSpPr>
        <p:spPr bwMode="auto">
          <a:xfrm>
            <a:off x="46872" y="6230526"/>
            <a:ext cx="3316783" cy="62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36000" tIns="0" rIns="36000" bIns="0" numCol="1" anchor="ctr" anchorCtr="0" compatLnSpc="1">
            <a:prstTxWarp prst="textNoShape">
              <a:avLst/>
            </a:prstTxWarp>
          </a:bodyPr>
          <a:lstStyle/>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Carbon in reservoirs </a:t>
            </a:r>
          </a:p>
          <a:p>
            <a:pPr eaLnBrk="0" fontAlgn="base" hangingPunct="0">
              <a:spcBef>
                <a:spcPct val="0"/>
              </a:spcBef>
              <a:spcAft>
                <a:spcPct val="0"/>
              </a:spcAft>
            </a:pPr>
            <a:r>
              <a:rPr lang="en-GB" altLang="nl-BE" sz="1400" b="1" dirty="0" smtClean="0">
                <a:latin typeface="Arial" panose="020B0604020202020204" pitchFamily="34" charset="0"/>
                <a:cs typeface="Times New Roman" panose="02020603050405020304" pitchFamily="18" charset="0"/>
              </a:rPr>
              <a:t>is expressed in </a:t>
            </a:r>
            <a:r>
              <a:rPr lang="en-GB" altLang="nl-BE" sz="1400" b="1" dirty="0" err="1" smtClean="0">
                <a:latin typeface="Arial" panose="020B0604020202020204" pitchFamily="34" charset="0"/>
                <a:cs typeface="Times New Roman" panose="02020603050405020304" pitchFamily="18" charset="0"/>
              </a:rPr>
              <a:t>Gigatonnes</a:t>
            </a:r>
            <a:r>
              <a:rPr lang="en-GB" altLang="nl-BE" sz="1400" b="1" dirty="0" smtClean="0">
                <a:latin typeface="Arial" panose="020B0604020202020204" pitchFamily="34" charset="0"/>
                <a:cs typeface="Times New Roman" panose="02020603050405020304" pitchFamily="18" charset="0"/>
              </a:rPr>
              <a:t> </a:t>
            </a:r>
          </a:p>
        </p:txBody>
      </p:sp>
      <p:pic>
        <p:nvPicPr>
          <p:cNvPr id="43" name="Picture 2" descr="https://egu2020.eu/cc_by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99" y="59607"/>
            <a:ext cx="1053417" cy="36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47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6351</TotalTime>
  <Words>3282</Words>
  <Application>Microsoft Office PowerPoint</Application>
  <PresentationFormat>On-screen Show (4:3)</PresentationFormat>
  <Paragraphs>588</Paragraphs>
  <Slides>66</Slides>
  <Notes>3</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MRAC - KMMA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Wannes Hubau</dc:creator>
  <cp:lastModifiedBy>Wannes Hubau</cp:lastModifiedBy>
  <cp:revision>235</cp:revision>
  <dcterms:created xsi:type="dcterms:W3CDTF">2018-11-17T18:07:36Z</dcterms:created>
  <dcterms:modified xsi:type="dcterms:W3CDTF">2020-04-06T13:19:59Z</dcterms:modified>
</cp:coreProperties>
</file>