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5" r:id="rId3"/>
    <p:sldMasterId id="2147483697" r:id="rId4"/>
  </p:sldMasterIdLst>
  <p:notesMasterIdLst>
    <p:notesMasterId r:id="rId36"/>
  </p:notesMasterIdLst>
  <p:sldIdLst>
    <p:sldId id="834" r:id="rId5"/>
    <p:sldId id="730" r:id="rId6"/>
    <p:sldId id="685" r:id="rId7"/>
    <p:sldId id="377" r:id="rId8"/>
    <p:sldId id="713" r:id="rId9"/>
    <p:sldId id="587" r:id="rId10"/>
    <p:sldId id="715" r:id="rId11"/>
    <p:sldId id="819" r:id="rId12"/>
    <p:sldId id="683" r:id="rId13"/>
    <p:sldId id="737" r:id="rId14"/>
    <p:sldId id="738" r:id="rId15"/>
    <p:sldId id="719" r:id="rId16"/>
    <p:sldId id="769" r:id="rId17"/>
    <p:sldId id="770" r:id="rId18"/>
    <p:sldId id="771" r:id="rId19"/>
    <p:sldId id="822" r:id="rId20"/>
    <p:sldId id="829" r:id="rId21"/>
    <p:sldId id="774" r:id="rId22"/>
    <p:sldId id="775" r:id="rId23"/>
    <p:sldId id="777" r:id="rId24"/>
    <p:sldId id="840" r:id="rId25"/>
    <p:sldId id="817" r:id="rId26"/>
    <p:sldId id="841" r:id="rId27"/>
    <p:sldId id="780" r:id="rId28"/>
    <p:sldId id="779" r:id="rId29"/>
    <p:sldId id="842" r:id="rId30"/>
    <p:sldId id="843" r:id="rId31"/>
    <p:sldId id="844" r:id="rId32"/>
    <p:sldId id="846" r:id="rId33"/>
    <p:sldId id="847" r:id="rId34"/>
    <p:sldId id="85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62"/>
    <p:restoredTop sz="93720"/>
  </p:normalViewPr>
  <p:slideViewPr>
    <p:cSldViewPr snapToGrid="0" snapToObjects="1">
      <p:cViewPr varScale="1">
        <p:scale>
          <a:sx n="155" d="100"/>
          <a:sy n="155" d="100"/>
        </p:scale>
        <p:origin x="22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06317-B85A-254C-8F34-ABB6D294EBDB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75EF3-2A6A-774C-89AA-6A6F528E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31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75EF3-2A6A-774C-89AA-6A6F528E07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83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DC4FA-192C-0744-9AEF-11542EAD4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143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75EF3-2A6A-774C-89AA-6A6F528E07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53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75EF3-2A6A-774C-89AA-6A6F528E07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50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75EF3-2A6A-774C-89AA-6A6F528E07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7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75EF3-2A6A-774C-89AA-6A6F528E07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5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75EF3-2A6A-774C-89AA-6A6F528E07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19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DC4FA-192C-0744-9AEF-11542EAD4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025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75EF3-2A6A-774C-89AA-6A6F528E07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6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91838-A2A6-6740-B91E-D8ABFA2DB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62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91838-A2A6-6740-B91E-D8ABFA2DB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6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91838-A2A6-6740-B91E-D8ABFA2DB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82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35F14-6663-431B-A9D8-6839AADC79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1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/>
              <a:t>Also spare </a:t>
            </a:r>
            <a:r>
              <a:rPr lang="en-GB" dirty="0" err="1"/>
              <a:t>avaialble</a:t>
            </a:r>
            <a:r>
              <a:rPr lang="en-GB" dirty="0"/>
              <a:t> if launch fails. Second</a:t>
            </a: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ED9A9-95F3-4137-901C-E2132FCC7D8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1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91838-A2A6-6740-B91E-D8ABFA2DB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602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91838-A2A6-6740-B91E-D8ABFA2DB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96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DC4FA-192C-0744-9AEF-11542EAD4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283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75EF3-2A6A-774C-89AA-6A6F528E07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1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9ABF-0A7D-FB4C-9521-A1DA2E5C7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09841-0050-C241-A34A-F3D96E311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0A1F2-094C-164E-990F-902FEFB5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350C6-726A-AE42-9E55-D642E121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585D9-8778-D240-B2D1-AE6B932F3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3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7307-6326-CF47-ABA3-B7AC15B61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F035B-35E1-8C4D-8A2C-EDE4B94AD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336E5-25DB-C74F-94A5-DDAF9ABC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4685-6B63-664A-AD0C-7D72BC77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E8B67-6CCD-0C40-AD9C-4CC262B1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6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A1099-D18E-B44F-8517-024EADCBE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C9F7A-EEDD-6E4D-AD05-D660D4105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E01F0-0751-8142-BBD6-BED83F1D9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CF812-B616-744E-AABD-1C8D5813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2094B-2B01-824F-86C0-1EB63DC4E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31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" y="59269"/>
            <a:ext cx="9359900" cy="47625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0ED6A-4C7B-40C0-92AF-5D28B1C4EBD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2020/5/7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B680A-1F02-491A-A73F-9D598B29B6C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5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D8676-DB74-2144-AFA9-06BEC04D6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00A1BD-39B5-284B-A299-798047499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67C5B-7266-2D43-90AF-9EF9A277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739A-693F-FC47-B9C8-6CCBC776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2FC96-BEB2-B541-8C3D-9B29C5312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12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FF784-DCCD-CE4F-B57A-1D84045B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A5776-1DAF-164E-BB71-0C63A199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85821-75F9-EE4C-8B8D-54E14B31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A2DA0-D99D-2845-B0C0-A8E7D0EF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7DBD-5364-384A-AF0F-D4839C6D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1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7276D-4820-8D4F-92D8-F5E028EC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82CC-CB22-924C-93EC-2741E65A6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0CBA8-B946-DF4D-B6A5-3DE6C20E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2CB27-7DF1-5349-9303-CB0BDFE1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EDBC4-9C77-F14C-B27F-CA014B93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6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447A-C621-9241-83A9-6BF88961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CBC09-340B-9D41-BBFF-2501311B0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FA859-DEF1-514C-BBA0-0F7E83400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E6131-DFBD-A74F-B86A-7C7BE39E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667AA-9129-4649-94CA-9C0BCDD0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08577-667B-F442-9BBD-27D25224A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3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9146-DB2F-8F45-AAF1-BD2F49F5A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B19C8-61B9-6540-9F62-FBF8EB9F8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252F6-488E-5347-8F8B-DF337D4C8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4BB7B-7D6E-BA43-BB82-9BCB44FD3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7712D7-95C1-2746-B8C0-71601E42B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FF6EE-87BF-F94A-9F36-46CB286D3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D7DBD-FE8F-CA41-95DD-1554E242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BE8F93-5FA1-A941-8C26-15004B0F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19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6A00-06C3-0045-A609-E25BA0AD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2FF54-E2C7-DC43-90C2-7C678B88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1823E-3930-3D4E-A6AF-AA6373EE4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08A57-091D-764A-A8B5-FA3C4211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84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07FD2-F9AF-0E4D-A140-605079605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BFD92-8227-2144-AAFC-E1964EC2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7EA1D-5216-3346-B9D8-F4358F00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0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467F-2124-DF45-B247-49F9B09C0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A0779-50BC-3548-9C4C-8FFF15E01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47C56-E541-2942-8A25-EEE45FC7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B9418-797F-314B-AAC3-3D8B06F1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A0013-4184-514F-A03A-83ED6CFD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75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66B2C-D20E-AE48-AE6A-1676C507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3A584-178D-5645-9B82-C0A31549E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B09CF-6B33-0C45-9FAD-6F30F97CE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DF2DF-AA23-B444-A100-21E5CE06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5745F-341A-C14A-8C13-21544FD0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0DD31-BFB7-0D44-9420-E06B3612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54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976D-3370-2241-BEDF-545944E12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C35A3-1888-D749-A0FE-701AF50FB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9BDDA-C2A1-8444-AEB4-74ACD4E1E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435F0-C1BA-4341-82A0-86051B031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55CB-4CFB-F646-AE0B-E3F3AC8E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8C8C-2DE8-074C-B5A2-EF705BA4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26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F4EF-DB4B-A740-8F5A-A735C432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787ECD-A5E2-AF45-9952-489BBE04C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37F9D-34B0-5C45-930E-388D54B4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64CAE-80AC-5242-863E-67DB3A7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8565-7CD0-3745-92B4-E50E29A5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32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B404C0-9E28-F641-86FD-507C4DD10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03D7A-9A5F-4745-9B9B-D30C72CBC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2E28E-1A69-F446-B26B-097E8490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1CCB3-AB30-BB49-83A8-A7862BB40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AE08C-6634-F84C-AF60-5B343EBD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22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4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52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4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62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6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4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99AB-0A60-7445-B24F-E4E8C00D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F5A77-6AFD-8A4D-B1DB-30060269F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0989B-5F0E-3341-AAA2-FB01CBD4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B75C2-45F2-5341-8D50-FB60B243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0A0DA-22D2-F942-B61C-46CB4406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27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62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88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67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55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54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14E975C1-23A8-E440-8F94-70ABE2C52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7602" y="5229227"/>
            <a:ext cx="28479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102785" y="2004485"/>
            <a:ext cx="10363200" cy="1470025"/>
          </a:xfrm>
        </p:spPr>
        <p:txBody>
          <a:bodyPr/>
          <a:lstStyle>
            <a:lvl1pPr>
              <a:defRPr>
                <a:solidFill>
                  <a:srgbClr val="66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02785" y="3692624"/>
            <a:ext cx="10081683" cy="1752600"/>
          </a:xfrm>
        </p:spPr>
        <p:txBody>
          <a:bodyPr/>
          <a:lstStyle>
            <a:lvl1pPr marL="0" indent="0">
              <a:defRPr b="0">
                <a:solidFill>
                  <a:srgbClr val="66336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1D0E6E-446B-1342-92F2-C321D664A4C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31C8C-A9DF-8447-8ADA-21595AE0A3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6742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62F700-F545-504F-993C-DDE2141C5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4AFA18-CA83-5340-85F8-F8C79FCAD8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75AED8-2724-124F-B753-840A3998E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D5C76-D239-0547-B0BF-1ECF9649FD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5792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3C88EF-1539-0C40-AE2F-B0F55B2B70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280517-9A31-064C-9BCA-3F489B7F1D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84AE8A-B717-8A46-9BB5-7DD9D215C7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E7D82-1BC8-8E42-A4EB-437514AD2B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2138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84" y="1989138"/>
            <a:ext cx="50800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9138"/>
            <a:ext cx="50800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9CDD7-4673-DA4F-8C47-E28BBD7F5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B059F-39D1-EE4B-8A7A-E4B09D80AA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63FE50-9BBE-F745-8B56-85DF56910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675E-4F90-B849-9EB4-CC5C2DD213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0601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C4B80C-C7F3-7E40-98D8-84464BE61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64363-018A-E449-99B8-9D06CA0538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048F9C-26C4-A04F-83E3-74E09E7A62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A00C4-54DA-D04D-976C-A08BC7F9D2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151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E8BD-B55D-5942-BE64-0BB8933C9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8B06-811A-3546-AC64-E3186AC8E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C9664-6B31-0F45-9BDF-CBF1CA63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9938B-80D2-3543-872A-558B38118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2CE65-E375-6341-8A19-DD42BC0D1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69429-99AF-BC4A-98CF-BC72FC2F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78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B661A5-69E4-A540-A185-20B1CA1929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28106C-4C25-F24A-B8DE-C58EEF032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4141B80-5A36-9F41-BE17-53F582B89F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0E6AF-842E-1A44-ABEA-56B5C90870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3362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3D2FE4-9573-5242-84D2-53434E4D0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C356AEA-B062-CC49-A4D3-FD65912966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5140C1-CBCD-CF41-BA04-A49AD45D37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A6979-0FE3-A44C-9043-97E6C412EA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9010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FFCF3-E781-0E44-A6C4-FE7BA9FA4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F0EEF-6FB5-FD40-B0E1-D2700572F7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CAAB9-08BD-4141-9763-1912BCAE97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91DFF-BD17-D04E-9A13-CA06485552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639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118EA-B1B6-4949-9212-7C9A6A22C4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BFE316-4C09-A345-89AA-8DAC90855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6801F-CD34-A846-BE89-3094BA2302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88BD0-CD8B-F84F-88A9-5EBAD53CDEF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821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EC6CA7-C910-6446-A586-6D32EFEB4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7A913D-CD56-1043-B9E0-AC73C63FA8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A00FC4-F66B-6345-AA55-6E1089481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6A770-E1A3-5249-A81A-622907299C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5958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195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287" y="609600"/>
            <a:ext cx="7571316" cy="5195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ADEEDD-7EFD-8041-B4F4-BD1E3ED38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A2CEC6-709F-0847-BD39-E3E3A2429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AEF082-23AB-1947-9D0C-9A0FC7D7A5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406D9-3466-8E48-B1C8-F65A563158D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0892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76400"/>
            <a:ext cx="508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76400"/>
            <a:ext cx="5080000" cy="48006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6185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14A9-C746-274B-A7B2-9AB3E177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F4969-4D59-9044-9BB0-174204F8B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51ABE-8C7A-2348-A551-F4ACF5400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0862D-ED10-5A47-99B7-DEF273362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56E3F-BE64-B14C-B989-B7EACBF0A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0D3C41-3486-944A-BD06-095845D9F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CA281-A583-0C4F-A998-0A3DEBE0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C752B0-699B-F448-927E-6AE04DAC2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9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D3180-746F-B241-833D-904D9402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CE853-A70E-194C-9729-1618F1ED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B86DB-FFAA-DB4A-9065-2B6751AF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0B555-0815-BE48-A6AB-749CD1AF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1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F2E78-6E3C-6949-8EF7-2D3438F1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F1C8C-A9AB-7F49-B021-E2A835C5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B7F4B-F80B-CA45-BFED-6DFE3B1FC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84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F5BBB-F3EA-9F43-B362-F4D722BF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DF4BD-15C6-B948-9F5B-7FCC437E6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0D279-16D9-DA4D-9107-A1EB9BC75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77089-655F-9347-A403-5EBB6FDF2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0B91C-A9D2-A645-9F43-CF9AB3FB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5B0E-D6C4-C04E-8BD6-05A4E2A9B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A019-891D-164F-A40A-F28B11BC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8BBF85-C0DF-B74B-8984-324BF148B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59B1B-DE9E-BB4D-BBA0-AAE4438DB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C329A-F510-084B-A78A-41CEFC46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DA2E4-031A-964E-89E9-4835AF6BA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A8B8A-0B6F-7348-A301-FAD78D5B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4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AEFEEC-1308-E042-A1B6-736751C8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8D73A-2FFB-7A48-87E8-6CFE8C3BA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D1E71-75E6-C74F-8904-DA9BE1530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EEC1-31C1-2342-83B7-BA4C474E906D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483B2-2B09-2A41-8379-3EAE0E7DE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FF158-E763-4142-9BD7-4AF719C15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D6C4A-0CA8-2E43-BF51-81A5A385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3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55AA00-7A14-D648-A534-AB25694FC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29322-4514-5F44-9B7E-B6E2D116A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50C46-0BDC-B644-98AD-F6E7FF172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7DE23-EECA-D24E-BE3D-0E3354B64A1F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4FC68-C3FA-BB49-A05C-D9DAB5735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F17BC-EE77-7742-8878-3275B24D9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DF117-4D52-054E-A2DB-CEF84345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5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EF89-283F-BD49-80FC-68C968EE8F33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77081-AB9D-8142-911B-5F77A9FA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4F673394-5FA4-794B-952C-9B88612AF6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2"/>
            <a:ext cx="12187239" cy="6873875"/>
          </a:xfrm>
          <a:prstGeom prst="rect">
            <a:avLst/>
          </a:prstGeom>
          <a:solidFill>
            <a:srgbClr val="66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GB" altLang="en-US" sz="2400">
                <a:solidFill>
                  <a:srgbClr val="663366"/>
                </a:solidFill>
              </a:rPr>
              <a:t>∂</a:t>
            </a:r>
          </a:p>
        </p:txBody>
      </p:sp>
      <p:sp>
        <p:nvSpPr>
          <p:cNvPr id="1027" name="Rectangle 8">
            <a:extLst>
              <a:ext uri="{FF2B5EF4-FFF2-40B4-BE49-F238E27FC236}">
                <a16:creationId xmlns:a16="http://schemas.microsoft.com/office/drawing/2014/main" id="{395832C9-B041-7842-AB15-ABCB8CBE7A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4463" y="107952"/>
            <a:ext cx="11899900" cy="665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663366"/>
              </a:solidFill>
            </a:endParaRP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0D21015E-CCA8-9647-8FA4-573F6EEE9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Heading style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4E43044C-8FDF-FF4B-AF14-113962839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89138"/>
            <a:ext cx="103632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2875507-7C6B-764D-9B71-1C2BADB560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3E62E3-4D39-924D-B562-B97614C99A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51904A-9982-E343-818E-51E5C027AD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801B9D5B-2999-F347-A3B4-BD71250DC8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007A27A5-B189-4B4F-A0D6-A5FD9F8B2A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4100" y="611188"/>
            <a:ext cx="106997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4400">
              <a:solidFill>
                <a:schemeClr val="bg1"/>
              </a:solidFill>
            </a:endParaRP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54AF979E-4412-5B4B-BFE4-1EC4001AB8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4100" y="1798638"/>
            <a:ext cx="1069975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6FBE744C-79D4-D245-A8D6-FC2F7B3FD0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4" y="5876927"/>
            <a:ext cx="17287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45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://comet.nerc.ac.uk/COMET-LiCS-porta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://comet.nerc.ac.uk/COMET-LiCS-portal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1CE550-128D-0845-91E7-09AF33861A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34" y="1619752"/>
            <a:ext cx="11396133" cy="30722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37B043-109B-F34C-A363-657E50B0B70A}"/>
              </a:ext>
            </a:extLst>
          </p:cNvPr>
          <p:cNvSpPr txBox="1">
            <a:spLocks/>
          </p:cNvSpPr>
          <p:nvPr/>
        </p:nvSpPr>
        <p:spPr>
          <a:xfrm>
            <a:off x="497235" y="712872"/>
            <a:ext cx="11197531" cy="730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Measure Anatolian surface velocity and strain with InSAR and GNSS: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i="1" dirty="0">
                <a:solidFill>
                  <a:sysClr val="windowText" lastClr="000000"/>
                </a:solidFill>
                <a:latin typeface="Helvetica" pitchFamily="2" charset="0"/>
              </a:rPr>
              <a:t>Implications for fault-locking, seismic hazard, and crustal dynamics</a:t>
            </a:r>
            <a:endParaRPr kumimoji="0" lang="en-GB" sz="26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F0F0AD-B802-7F4B-B7CB-7442FA32AA22}"/>
              </a:ext>
            </a:extLst>
          </p:cNvPr>
          <p:cNvSpPr txBox="1">
            <a:spLocks/>
          </p:cNvSpPr>
          <p:nvPr/>
        </p:nvSpPr>
        <p:spPr>
          <a:xfrm>
            <a:off x="1483722" y="4821366"/>
            <a:ext cx="9224556" cy="138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Jonathan R. Weiss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1,2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 Richard J. Walters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3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 Tim J. Wright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2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 Yu Morishita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2,4</a:t>
            </a:r>
            <a:r>
              <a:rPr lang="en-GB" sz="2000" b="1" i="1" dirty="0">
                <a:solidFill>
                  <a:sysClr val="windowText" lastClr="000000"/>
                </a:solidFill>
                <a:latin typeface="Helvetica" pitchFamily="2" charset="0"/>
              </a:rPr>
              <a:t> </a:t>
            </a:r>
          </a:p>
          <a:p>
            <a:pPr lvl="0">
              <a:defRPr/>
            </a:pPr>
            <a:r>
              <a:rPr lang="en-GB" sz="2000" b="1" i="1" dirty="0">
                <a:solidFill>
                  <a:sysClr val="windowText" lastClr="000000"/>
                </a:solidFill>
                <a:latin typeface="Helvetica" pitchFamily="2" charset="0"/>
              </a:rPr>
              <a:t>Hua Wang</a:t>
            </a:r>
            <a:r>
              <a:rPr lang="en-GB" sz="2000" b="1" i="1" baseline="30000" dirty="0">
                <a:solidFill>
                  <a:sysClr val="windowText" lastClr="000000"/>
                </a:solidFill>
                <a:latin typeface="Helvetica" pitchFamily="2" charset="0"/>
              </a:rPr>
              <a:t>5</a:t>
            </a:r>
            <a:r>
              <a:rPr lang="en-GB" sz="2000" b="1" i="1" dirty="0">
                <a:solidFill>
                  <a:sysClr val="windowText" lastClr="000000"/>
                </a:solidFill>
                <a:latin typeface="Helvetica" pitchFamily="2" charset="0"/>
              </a:rPr>
              <a:t> Milan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Lazecky</a:t>
            </a:r>
            <a:r>
              <a:rPr lang="en-GB" sz="2000" b="1" i="1" baseline="30000" dirty="0">
                <a:solidFill>
                  <a:sysClr val="windowText" lastClr="000000"/>
                </a:solidFill>
                <a:latin typeface="Helvetica" pitchFamily="2" charset="0"/>
              </a:rPr>
              <a:t>2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 Chris Rollins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2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 and Andrew J. Hooper</a:t>
            </a:r>
            <a:r>
              <a:rPr kumimoji="0" lang="en-GB" sz="2000" b="1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2</a:t>
            </a:r>
          </a:p>
          <a:p>
            <a:pPr lvl="0">
              <a:defRPr/>
            </a:pPr>
            <a:endParaRPr lang="en-GB" sz="1600" i="1" baseline="30000" dirty="0">
              <a:solidFill>
                <a:sysClr val="windowText" lastClr="000000"/>
              </a:solidFill>
              <a:latin typeface="Helvetica" pitchFamily="2" charset="0"/>
            </a:endParaRPr>
          </a:p>
          <a:p>
            <a:pPr lvl="0">
              <a:defRPr/>
            </a:pPr>
            <a:r>
              <a:rPr lang="en-GB" sz="1600" i="1" baseline="30000" dirty="0">
                <a:solidFill>
                  <a:sysClr val="windowText" lastClr="000000"/>
                </a:solidFill>
                <a:latin typeface="Helvetica" pitchFamily="2" charset="0"/>
              </a:rPr>
              <a:t>1</a:t>
            </a:r>
            <a:r>
              <a:rPr lang="en-GB" sz="1600" i="1" dirty="0">
                <a:solidFill>
                  <a:sysClr val="windowText" lastClr="000000"/>
                </a:solidFill>
                <a:latin typeface="Helvetica" pitchFamily="2" charset="0"/>
              </a:rPr>
              <a:t>University of Potsdam </a:t>
            </a:r>
            <a:r>
              <a:rPr kumimoji="0" lang="en-GB" sz="1600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2</a:t>
            </a:r>
            <a:r>
              <a:rPr lang="en-GB" sz="1600" i="1" dirty="0">
                <a:solidFill>
                  <a:sysClr val="windowText" lastClr="000000"/>
                </a:solidFill>
                <a:latin typeface="Helvetica" pitchFamily="2" charset="0"/>
              </a:rPr>
              <a:t>COMET, University of Leeds </a:t>
            </a:r>
            <a:r>
              <a:rPr kumimoji="0" lang="en-GB" sz="1600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3</a:t>
            </a:r>
            <a:r>
              <a:rPr lang="en-GB" sz="1600" i="1" dirty="0">
                <a:solidFill>
                  <a:sysClr val="windowText" lastClr="000000"/>
                </a:solidFill>
                <a:latin typeface="Helvetica" pitchFamily="2" charset="0"/>
              </a:rPr>
              <a:t>COMET, University of Durham </a:t>
            </a:r>
          </a:p>
          <a:p>
            <a:pPr lvl="0">
              <a:defRPr/>
            </a:pPr>
            <a:r>
              <a:rPr kumimoji="0" lang="en-GB" sz="1600" i="1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4</a:t>
            </a:r>
            <a:r>
              <a:rPr kumimoji="0" lang="en-GB" sz="160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Geospatial Information Authority of Japan </a:t>
            </a:r>
            <a:r>
              <a:rPr lang="en-GB" sz="1600" i="1" baseline="30000" dirty="0">
                <a:solidFill>
                  <a:sysClr val="windowText" lastClr="000000"/>
                </a:solidFill>
                <a:latin typeface="Helvetica" pitchFamily="2" charset="0"/>
              </a:rPr>
              <a:t>5</a:t>
            </a:r>
            <a:r>
              <a:rPr lang="en-GB" sz="1600" i="1" dirty="0">
                <a:solidFill>
                  <a:sysClr val="windowText" lastClr="000000"/>
                </a:solidFill>
                <a:latin typeface="Helvetica" pitchFamily="2" charset="0"/>
              </a:rPr>
              <a:t>Guangdong University of Technology, China</a:t>
            </a:r>
            <a:endParaRPr kumimoji="0" lang="en-GB" sz="2000" b="1" i="1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CC90AD99-97FD-964C-BF6B-EDEC4F920B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54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FEEC91-9A83-1446-8CB3-2AB8C712D4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23" y="1468363"/>
            <a:ext cx="11597640" cy="5059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03E447-14E2-334D-B2E1-D86004AD6E72}"/>
              </a:ext>
            </a:extLst>
          </p:cNvPr>
          <p:cNvSpPr/>
          <p:nvPr/>
        </p:nvSpPr>
        <p:spPr>
          <a:xfrm>
            <a:off x="975000" y="1024642"/>
            <a:ext cx="10587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Missing acquisitions; critical missing bursts; low-coherency timespans (i.e. winter), …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0D5935-246D-CD47-A9A4-D93FC43BC69F}"/>
              </a:ext>
            </a:extLst>
          </p:cNvPr>
          <p:cNvSpPr txBox="1">
            <a:spLocks/>
          </p:cNvSpPr>
          <p:nvPr/>
        </p:nvSpPr>
        <p:spPr>
          <a:xfrm>
            <a:off x="1630680" y="276939"/>
            <a:ext cx="920496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Baseline network: 116A_05168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(#</a:t>
            </a:r>
            <a:r>
              <a:rPr kumimoji="0" lang="en-GB" sz="2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ifg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=429)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B20495-DE16-814D-AE0F-AE000A62A59B}"/>
              </a:ext>
            </a:extLst>
          </p:cNvPr>
          <p:cNvGrpSpPr/>
          <p:nvPr/>
        </p:nvGrpSpPr>
        <p:grpSpPr>
          <a:xfrm>
            <a:off x="5642829" y="5089174"/>
            <a:ext cx="2366441" cy="525563"/>
            <a:chOff x="5642829" y="5089174"/>
            <a:chExt cx="2366441" cy="5255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4E3F26-62BA-534D-9100-8BD2B22D8E01}"/>
                </a:ext>
              </a:extLst>
            </p:cNvPr>
            <p:cNvSpPr/>
            <p:nvPr/>
          </p:nvSpPr>
          <p:spPr>
            <a:xfrm>
              <a:off x="5642829" y="5089174"/>
              <a:ext cx="73289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S1A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C3AE31-BBE3-C348-8872-7325312A42B8}"/>
                </a:ext>
              </a:extLst>
            </p:cNvPr>
            <p:cNvSpPr/>
            <p:nvPr/>
          </p:nvSpPr>
          <p:spPr>
            <a:xfrm>
              <a:off x="6416270" y="5089175"/>
              <a:ext cx="15930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S1A + S1B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9BB09A-999A-2044-AFFF-01F4D0B75AC2}"/>
                </a:ext>
              </a:extLst>
            </p:cNvPr>
            <p:cNvCxnSpPr>
              <a:cxnSpLocks/>
            </p:cNvCxnSpPr>
            <p:nvPr/>
          </p:nvCxnSpPr>
          <p:spPr>
            <a:xfrm>
              <a:off x="6400228" y="5089175"/>
              <a:ext cx="0" cy="525562"/>
            </a:xfrm>
            <a:prstGeom prst="line">
              <a:avLst/>
            </a:prstGeom>
            <a:ln w="25400">
              <a:solidFill>
                <a:srgbClr val="222222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8314F9-9A97-CD46-84C9-80F23008B8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23" y="447071"/>
            <a:ext cx="4866828" cy="21926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2430B9-8915-424B-ACFB-6B2A6391F356}"/>
              </a:ext>
            </a:extLst>
          </p:cNvPr>
          <p:cNvSpPr/>
          <p:nvPr/>
        </p:nvSpPr>
        <p:spPr>
          <a:xfrm>
            <a:off x="5014799" y="1930028"/>
            <a:ext cx="37433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Calibri" panose="020F0502020204030204" pitchFamily="34" charset="0"/>
              </a:rPr>
              <a:t>←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Calibri" panose="020F0502020204030204" pitchFamily="34" charset="0"/>
              </a:rPr>
              <a:t> Envisat network from Hussain et al.,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22F8AF-2732-334C-A337-1B3C66B3A223}"/>
              </a:ext>
            </a:extLst>
          </p:cNvPr>
          <p:cNvSpPr/>
          <p:nvPr/>
        </p:nvSpPr>
        <p:spPr>
          <a:xfrm>
            <a:off x="1081548" y="5791199"/>
            <a:ext cx="10461523" cy="196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FA4318-4956-7342-AA76-B5284A80708F}"/>
              </a:ext>
            </a:extLst>
          </p:cNvPr>
          <p:cNvSpPr/>
          <p:nvPr/>
        </p:nvSpPr>
        <p:spPr>
          <a:xfrm>
            <a:off x="1142675" y="5044293"/>
            <a:ext cx="1354719" cy="34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37A08559-045D-1947-8068-FD82C25765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913753-61C7-2547-B6B6-A11EC1EDF1C7}"/>
              </a:ext>
            </a:extLst>
          </p:cNvPr>
          <p:cNvGrpSpPr/>
          <p:nvPr/>
        </p:nvGrpSpPr>
        <p:grpSpPr>
          <a:xfrm>
            <a:off x="6051432" y="1257395"/>
            <a:ext cx="4100304" cy="4655268"/>
            <a:chOff x="4085472" y="1074260"/>
            <a:chExt cx="4100304" cy="4655268"/>
          </a:xfrm>
        </p:grpSpPr>
        <p:sp>
          <p:nvSpPr>
            <p:cNvPr id="84" name="Rectangle 83"/>
            <p:cNvSpPr/>
            <p:nvPr/>
          </p:nvSpPr>
          <p:spPr>
            <a:xfrm>
              <a:off x="6738161" y="4581234"/>
              <a:ext cx="1447615" cy="114829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Time-series for each pixel</a:t>
              </a:r>
            </a:p>
          </p:txBody>
        </p:sp>
        <p:sp>
          <p:nvSpPr>
            <p:cNvPr id="87" name="Diamond 86"/>
            <p:cNvSpPr/>
            <p:nvPr/>
          </p:nvSpPr>
          <p:spPr>
            <a:xfrm>
              <a:off x="4756458" y="3193040"/>
              <a:ext cx="2687911" cy="1043680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Time-series processor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085472" y="4581234"/>
              <a:ext cx="1470872" cy="114829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Average velocity map</a:t>
              </a:r>
            </a:p>
          </p:txBody>
        </p:sp>
        <p:cxnSp>
          <p:nvCxnSpPr>
            <p:cNvPr id="89" name="Straight Arrow Connector 88"/>
            <p:cNvCxnSpPr>
              <a:cxnSpLocks/>
              <a:endCxn id="87" idx="0"/>
            </p:cNvCxnSpPr>
            <p:nvPr/>
          </p:nvCxnSpPr>
          <p:spPr>
            <a:xfrm>
              <a:off x="6100414" y="2423160"/>
              <a:ext cx="0" cy="7698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cxnSpLocks/>
            </p:cNvCxnSpPr>
            <p:nvPr/>
          </p:nvCxnSpPr>
          <p:spPr>
            <a:xfrm>
              <a:off x="4756458" y="3730797"/>
              <a:ext cx="0" cy="8504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8597AD-CCA6-734C-9F3B-AA918B6A17C3}"/>
                </a:ext>
              </a:extLst>
            </p:cNvPr>
            <p:cNvSpPr/>
            <p:nvPr/>
          </p:nvSpPr>
          <p:spPr>
            <a:xfrm>
              <a:off x="5310394" y="1257250"/>
              <a:ext cx="1987724" cy="116507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Interferogram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(displacement)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7097F44-A82D-1A41-9B07-347FBEAC4F90}"/>
                </a:ext>
              </a:extLst>
            </p:cNvPr>
            <p:cNvSpPr/>
            <p:nvPr/>
          </p:nvSpPr>
          <p:spPr>
            <a:xfrm>
              <a:off x="5220774" y="1167629"/>
              <a:ext cx="1987724" cy="116507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Interferogram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(displacement)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CB2604-ED20-6E47-8738-42719B06EA2F}"/>
                </a:ext>
              </a:extLst>
            </p:cNvPr>
            <p:cNvSpPr/>
            <p:nvPr/>
          </p:nvSpPr>
          <p:spPr>
            <a:xfrm>
              <a:off x="5106552" y="1074260"/>
              <a:ext cx="1987724" cy="116507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Interferograms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75041F8-25EB-E54E-81B8-C1DEE861F100}"/>
                </a:ext>
              </a:extLst>
            </p:cNvPr>
            <p:cNvCxnSpPr>
              <a:cxnSpLocks/>
            </p:cNvCxnSpPr>
            <p:nvPr/>
          </p:nvCxnSpPr>
          <p:spPr>
            <a:xfrm>
              <a:off x="7444369" y="3730797"/>
              <a:ext cx="0" cy="8504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AB4436-5D00-1744-99E4-21B4F44D36F2}"/>
              </a:ext>
            </a:extLst>
          </p:cNvPr>
          <p:cNvGrpSpPr/>
          <p:nvPr/>
        </p:nvGrpSpPr>
        <p:grpSpPr>
          <a:xfrm>
            <a:off x="2390203" y="1440385"/>
            <a:ext cx="1990731" cy="4187817"/>
            <a:chOff x="2474436" y="1479068"/>
            <a:chExt cx="1990731" cy="4187817"/>
          </a:xfrm>
        </p:grpSpPr>
        <p:sp>
          <p:nvSpPr>
            <p:cNvPr id="137" name="Down Arrow 136">
              <a:extLst>
                <a:ext uri="{FF2B5EF4-FFF2-40B4-BE49-F238E27FC236}">
                  <a16:creationId xmlns:a16="http://schemas.microsoft.com/office/drawing/2014/main" id="{0D9CA2C1-0AB3-0E4E-9CBE-0C6692A9D87C}"/>
                </a:ext>
              </a:extLst>
            </p:cNvPr>
            <p:cNvSpPr/>
            <p:nvPr/>
          </p:nvSpPr>
          <p:spPr>
            <a:xfrm rot="10800000">
              <a:off x="3313857" y="4764369"/>
              <a:ext cx="311880" cy="7389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0" name="Group 24">
              <a:extLst>
                <a:ext uri="{FF2B5EF4-FFF2-40B4-BE49-F238E27FC236}">
                  <a16:creationId xmlns:a16="http://schemas.microsoft.com/office/drawing/2014/main" id="{822C0A92-34AC-7045-9EFA-6EAB1924867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375893" y="2577611"/>
              <a:ext cx="4187817" cy="1990731"/>
              <a:chOff x="302887" y="1585814"/>
              <a:chExt cx="4789485" cy="2278069"/>
            </a:xfrm>
          </p:grpSpPr>
          <p:pic>
            <p:nvPicPr>
              <p:cNvPr id="81" name="Picture 80" descr="amp">
                <a:extLst>
                  <a:ext uri="{FF2B5EF4-FFF2-40B4-BE49-F238E27FC236}">
                    <a16:creationId xmlns:a16="http://schemas.microsoft.com/office/drawing/2014/main" id="{1B0785F9-B69A-8646-B3DA-197764367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887" y="1585815"/>
                <a:ext cx="2198690" cy="2278062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10" name="Picture 109" descr="amp">
                <a:extLst>
                  <a:ext uri="{FF2B5EF4-FFF2-40B4-BE49-F238E27FC236}">
                    <a16:creationId xmlns:a16="http://schemas.microsoft.com/office/drawing/2014/main" id="{66BFDC9B-0157-B942-9C10-9B7909A30D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287" y="1585814"/>
                <a:ext cx="2198690" cy="2278062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11" name="Picture 110" descr="amp">
                <a:extLst>
                  <a:ext uri="{FF2B5EF4-FFF2-40B4-BE49-F238E27FC236}">
                    <a16:creationId xmlns:a16="http://schemas.microsoft.com/office/drawing/2014/main" id="{242CEF83-EAC4-F845-8921-23B4E520DE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687" y="1585815"/>
                <a:ext cx="2198690" cy="2278062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12" name="Picture 111" descr="amp">
                <a:extLst>
                  <a:ext uri="{FF2B5EF4-FFF2-40B4-BE49-F238E27FC236}">
                    <a16:creationId xmlns:a16="http://schemas.microsoft.com/office/drawing/2014/main" id="{52D61CBC-977D-ED43-A54E-B393E1E004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087" y="1585816"/>
                <a:ext cx="2198690" cy="2278062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13" name="Picture 112" descr="amp">
                <a:extLst>
                  <a:ext uri="{FF2B5EF4-FFF2-40B4-BE49-F238E27FC236}">
                    <a16:creationId xmlns:a16="http://schemas.microsoft.com/office/drawing/2014/main" id="{02A73DFC-A49D-6C4A-9132-A1F3EB363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487" y="1585815"/>
                <a:ext cx="2198690" cy="2278062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14" name="Picture 113" descr="amp">
                <a:extLst>
                  <a:ext uri="{FF2B5EF4-FFF2-40B4-BE49-F238E27FC236}">
                    <a16:creationId xmlns:a16="http://schemas.microsoft.com/office/drawing/2014/main" id="{A5B97E72-7202-C64B-A86C-FCA30606C9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887" y="1585816"/>
                <a:ext cx="2198690" cy="2278062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17" name="Picture 116" descr="amp">
                <a:extLst>
                  <a:ext uri="{FF2B5EF4-FFF2-40B4-BE49-F238E27FC236}">
                    <a16:creationId xmlns:a16="http://schemas.microsoft.com/office/drawing/2014/main" id="{3161861F-5C10-5C4A-B3D8-229662CED7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7287" y="1585816"/>
                <a:ext cx="2198690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18" name="Picture 117" descr="amp">
                <a:extLst>
                  <a:ext uri="{FF2B5EF4-FFF2-40B4-BE49-F238E27FC236}">
                    <a16:creationId xmlns:a16="http://schemas.microsoft.com/office/drawing/2014/main" id="{15E33810-9C15-EA4B-87BC-025FC40A6D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9686" y="1585817"/>
                <a:ext cx="2198690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24" name="Picture 123" descr="amp">
                <a:extLst>
                  <a:ext uri="{FF2B5EF4-FFF2-40B4-BE49-F238E27FC236}">
                    <a16:creationId xmlns:a16="http://schemas.microsoft.com/office/drawing/2014/main" id="{8F81B473-BCD0-9E4B-A936-06DAF316B2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2086" y="1585817"/>
                <a:ext cx="2198690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25" name="Picture 124" descr="amp">
                <a:extLst>
                  <a:ext uri="{FF2B5EF4-FFF2-40B4-BE49-F238E27FC236}">
                    <a16:creationId xmlns:a16="http://schemas.microsoft.com/office/drawing/2014/main" id="{EF2986D3-B6DB-E141-B26E-60B14197DD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4487" y="1585817"/>
                <a:ext cx="2198690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26" name="Picture 125" descr="amp">
                <a:extLst>
                  <a:ext uri="{FF2B5EF4-FFF2-40B4-BE49-F238E27FC236}">
                    <a16:creationId xmlns:a16="http://schemas.microsoft.com/office/drawing/2014/main" id="{5CBD031B-70C5-9048-BA8C-C4264EFAD7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6886" y="1585818"/>
                <a:ext cx="2198689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27" name="Picture 126" descr="amp">
                <a:extLst>
                  <a:ext uri="{FF2B5EF4-FFF2-40B4-BE49-F238E27FC236}">
                    <a16:creationId xmlns:a16="http://schemas.microsoft.com/office/drawing/2014/main" id="{F8C1785D-DC12-3041-9BCE-50887FB238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9286" y="1585819"/>
                <a:ext cx="2198689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28" name="Picture 127" descr="amp">
                <a:extLst>
                  <a:ext uri="{FF2B5EF4-FFF2-40B4-BE49-F238E27FC236}">
                    <a16:creationId xmlns:a16="http://schemas.microsoft.com/office/drawing/2014/main" id="{B1D7CDB1-0629-FD43-9662-4A22107224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686" y="1585818"/>
                <a:ext cx="2198689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29" name="Picture 128" descr="amp">
                <a:extLst>
                  <a:ext uri="{FF2B5EF4-FFF2-40B4-BE49-F238E27FC236}">
                    <a16:creationId xmlns:a16="http://schemas.microsoft.com/office/drawing/2014/main" id="{7C7A44AF-A385-6E4F-8E61-A222EE43B4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4086" y="1585819"/>
                <a:ext cx="2198689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30" name="Picture 129" descr="amp">
                <a:extLst>
                  <a:ext uri="{FF2B5EF4-FFF2-40B4-BE49-F238E27FC236}">
                    <a16:creationId xmlns:a16="http://schemas.microsoft.com/office/drawing/2014/main" id="{E6241F46-6275-2C48-B200-DA4899E1D9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6486" y="1585819"/>
                <a:ext cx="2198689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31" name="Picture 130" descr="amp">
                <a:extLst>
                  <a:ext uri="{FF2B5EF4-FFF2-40B4-BE49-F238E27FC236}">
                    <a16:creationId xmlns:a16="http://schemas.microsoft.com/office/drawing/2014/main" id="{FC1D265D-7847-3C45-92AA-1D5589601D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8885" y="1585820"/>
                <a:ext cx="2198688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32" name="Picture 131" descr="amp">
                <a:extLst>
                  <a:ext uri="{FF2B5EF4-FFF2-40B4-BE49-F238E27FC236}">
                    <a16:creationId xmlns:a16="http://schemas.microsoft.com/office/drawing/2014/main" id="{C8E609D8-629B-CA4D-BD3C-56B32F2AD3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1285" y="1585820"/>
                <a:ext cx="2198688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33" name="Picture 132" descr="amp">
                <a:extLst>
                  <a:ext uri="{FF2B5EF4-FFF2-40B4-BE49-F238E27FC236}">
                    <a16:creationId xmlns:a16="http://schemas.microsoft.com/office/drawing/2014/main" id="{D917E5C9-9D9B-B74A-BADC-8CCD21BF9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684" y="1585820"/>
                <a:ext cx="2198688" cy="227806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isometricOffAxis2Right"/>
                <a:lightRig rig="threePt" dir="t"/>
              </a:scene3d>
            </p:spPr>
          </p:pic>
        </p:grp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86F34C31-5DB8-9248-A5A0-0187C0F1FA5F}"/>
                </a:ext>
              </a:extLst>
            </p:cNvPr>
            <p:cNvSpPr/>
            <p:nvPr/>
          </p:nvSpPr>
          <p:spPr>
            <a:xfrm rot="10800000">
              <a:off x="3313858" y="1551871"/>
              <a:ext cx="311880" cy="7389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BA35CC2-3A42-AC4E-B356-6072CCB20A19}"/>
              </a:ext>
            </a:extLst>
          </p:cNvPr>
          <p:cNvSpPr/>
          <p:nvPr/>
        </p:nvSpPr>
        <p:spPr>
          <a:xfrm>
            <a:off x="9889958" y="2739702"/>
            <a:ext cx="1802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In Theory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8533292-F834-5C41-B4D5-4C0D743D2E2D}"/>
              </a:ext>
            </a:extLst>
          </p:cNvPr>
          <p:cNvSpPr txBox="1">
            <a:spLocks/>
          </p:cNvSpPr>
          <p:nvPr/>
        </p:nvSpPr>
        <p:spPr>
          <a:xfrm>
            <a:off x="2922337" y="94059"/>
            <a:ext cx="6347326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i="1" dirty="0">
                <a:latin typeface="Helvetica" pitchFamily="2" charset="0"/>
                <a:cs typeface="Calibri" panose="020F0502020204030204" pitchFamily="34" charset="0"/>
              </a:rPr>
              <a:t>InSAR Time Series &amp; Velocities </a:t>
            </a:r>
          </a:p>
        </p:txBody>
      </p:sp>
      <p:pic>
        <p:nvPicPr>
          <p:cNvPr id="36" name="Picture 35" descr="A drawing of a face&#10;&#10;Description automatically generated">
            <a:extLst>
              <a:ext uri="{FF2B5EF4-FFF2-40B4-BE49-F238E27FC236}">
                <a16:creationId xmlns:a16="http://schemas.microsoft.com/office/drawing/2014/main" id="{C5595CD4-2927-704C-9725-C3D9E4C5CC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85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直線コネクタ 245">
            <a:extLst>
              <a:ext uri="{FF2B5EF4-FFF2-40B4-BE49-F238E27FC236}">
                <a16:creationId xmlns:a16="http://schemas.microsoft.com/office/drawing/2014/main" id="{4CE3CD4B-A12D-4810-B34A-ACC2E1F2CD20}"/>
              </a:ext>
            </a:extLst>
          </p:cNvPr>
          <p:cNvCxnSpPr>
            <a:cxnSpLocks/>
          </p:cNvCxnSpPr>
          <p:nvPr/>
        </p:nvCxnSpPr>
        <p:spPr>
          <a:xfrm>
            <a:off x="5853202" y="4610416"/>
            <a:ext cx="0" cy="122400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48422A3-5583-4C81-80A0-84AD41D6FCDF}"/>
              </a:ext>
            </a:extLst>
          </p:cNvPr>
          <p:cNvSpPr txBox="1"/>
          <p:nvPr/>
        </p:nvSpPr>
        <p:spPr>
          <a:xfrm>
            <a:off x="4514176" y="2828474"/>
            <a:ext cx="88678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NSBAS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435E8E-51A1-455C-A37C-DC4A9342D1BF}"/>
              </a:ext>
            </a:extLst>
          </p:cNvPr>
          <p:cNvSpPr txBox="1"/>
          <p:nvPr/>
        </p:nvSpPr>
        <p:spPr>
          <a:xfrm>
            <a:off x="6219136" y="2828473"/>
            <a:ext cx="92682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Simple inversion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07372603-6426-47FA-AEF9-4FDF5997163A}"/>
              </a:ext>
            </a:extLst>
          </p:cNvPr>
          <p:cNvGrpSpPr/>
          <p:nvPr/>
        </p:nvGrpSpPr>
        <p:grpSpPr>
          <a:xfrm>
            <a:off x="2362130" y="2740587"/>
            <a:ext cx="1440000" cy="468000"/>
            <a:chOff x="974002" y="779311"/>
            <a:chExt cx="1817275" cy="566947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E8CD6F0B-01F8-47C8-9656-AAD925478059}"/>
                </a:ext>
              </a:extLst>
            </p:cNvPr>
            <p:cNvGrpSpPr/>
            <p:nvPr/>
          </p:nvGrpSpPr>
          <p:grpSpPr>
            <a:xfrm>
              <a:off x="974002" y="779311"/>
              <a:ext cx="1817275" cy="566947"/>
              <a:chOff x="4486747" y="1670122"/>
              <a:chExt cx="1817275" cy="566947"/>
            </a:xfrm>
          </p:grpSpPr>
          <p:sp>
            <p:nvSpPr>
              <p:cNvPr id="10" name="フローチャート: データ 9">
                <a:extLst>
                  <a:ext uri="{FF2B5EF4-FFF2-40B4-BE49-F238E27FC236}">
                    <a16:creationId xmlns:a16="http://schemas.microsoft.com/office/drawing/2014/main" id="{D4D60F0F-7AFF-4E2A-83F2-FA24F4FC5AE7}"/>
                  </a:ext>
                </a:extLst>
              </p:cNvPr>
              <p:cNvSpPr/>
              <p:nvPr/>
            </p:nvSpPr>
            <p:spPr>
              <a:xfrm>
                <a:off x="4918842" y="1670122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2" name="フローチャート: データ 21">
                <a:extLst>
                  <a:ext uri="{FF2B5EF4-FFF2-40B4-BE49-F238E27FC236}">
                    <a16:creationId xmlns:a16="http://schemas.microsoft.com/office/drawing/2014/main" id="{5C816BAA-7E49-4318-87C7-A0BC3A28E2F6}"/>
                  </a:ext>
                </a:extLst>
              </p:cNvPr>
              <p:cNvSpPr/>
              <p:nvPr/>
            </p:nvSpPr>
            <p:spPr>
              <a:xfrm>
                <a:off x="4832423" y="1688261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3" name="フローチャート: データ 22">
                <a:extLst>
                  <a:ext uri="{FF2B5EF4-FFF2-40B4-BE49-F238E27FC236}">
                    <a16:creationId xmlns:a16="http://schemas.microsoft.com/office/drawing/2014/main" id="{3C22F4EC-F04B-4665-BFC1-3A7827B809E0}"/>
                  </a:ext>
                </a:extLst>
              </p:cNvPr>
              <p:cNvSpPr/>
              <p:nvPr/>
            </p:nvSpPr>
            <p:spPr>
              <a:xfrm>
                <a:off x="4746004" y="1706400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4" name="フローチャート: データ 23">
                <a:extLst>
                  <a:ext uri="{FF2B5EF4-FFF2-40B4-BE49-F238E27FC236}">
                    <a16:creationId xmlns:a16="http://schemas.microsoft.com/office/drawing/2014/main" id="{FDEDAED8-B5AE-4393-A253-AD49CF849963}"/>
                  </a:ext>
                </a:extLst>
              </p:cNvPr>
              <p:cNvSpPr/>
              <p:nvPr/>
            </p:nvSpPr>
            <p:spPr>
              <a:xfrm>
                <a:off x="4659585" y="1724539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5" name="フローチャート: データ 24">
                <a:extLst>
                  <a:ext uri="{FF2B5EF4-FFF2-40B4-BE49-F238E27FC236}">
                    <a16:creationId xmlns:a16="http://schemas.microsoft.com/office/drawing/2014/main" id="{827CE307-E195-46F6-BBFB-05A3AE429EE6}"/>
                  </a:ext>
                </a:extLst>
              </p:cNvPr>
              <p:cNvSpPr/>
              <p:nvPr/>
            </p:nvSpPr>
            <p:spPr>
              <a:xfrm>
                <a:off x="4573166" y="1742678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6" name="フローチャート: データ 25">
                <a:extLst>
                  <a:ext uri="{FF2B5EF4-FFF2-40B4-BE49-F238E27FC236}">
                    <a16:creationId xmlns:a16="http://schemas.microsoft.com/office/drawing/2014/main" id="{4890FF30-971B-4D26-ADCE-9403E8D9F63A}"/>
                  </a:ext>
                </a:extLst>
              </p:cNvPr>
              <p:cNvSpPr/>
              <p:nvPr/>
            </p:nvSpPr>
            <p:spPr>
              <a:xfrm>
                <a:off x="4486747" y="1760819"/>
                <a:ext cx="1385179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9D1C1FB-6373-468A-A3AC-A1B4058F4622}"/>
                </a:ext>
              </a:extLst>
            </p:cNvPr>
            <p:cNvSpPr txBox="1"/>
            <p:nvPr/>
          </p:nvSpPr>
          <p:spPr>
            <a:xfrm>
              <a:off x="1235515" y="936294"/>
              <a:ext cx="847463" cy="37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*.</a:t>
              </a:r>
              <a:r>
                <a:rPr kumimoji="1" lang="en-US" altLang="ja-JP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unw</a:t>
              </a: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2F41DA5B-0CE9-4945-852A-291C1DFCE2A2}"/>
              </a:ext>
            </a:extLst>
          </p:cNvPr>
          <p:cNvGrpSpPr/>
          <p:nvPr/>
        </p:nvGrpSpPr>
        <p:grpSpPr>
          <a:xfrm>
            <a:off x="5282464" y="1090050"/>
            <a:ext cx="1431883" cy="468000"/>
            <a:chOff x="1361480" y="4833132"/>
            <a:chExt cx="1817275" cy="566947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AA5E05A8-9013-404E-91F8-3E300101B466}"/>
                </a:ext>
              </a:extLst>
            </p:cNvPr>
            <p:cNvGrpSpPr/>
            <p:nvPr/>
          </p:nvGrpSpPr>
          <p:grpSpPr>
            <a:xfrm>
              <a:off x="1361480" y="4833132"/>
              <a:ext cx="1817275" cy="566947"/>
              <a:chOff x="4486747" y="1670122"/>
              <a:chExt cx="1817275" cy="566947"/>
            </a:xfrm>
          </p:grpSpPr>
          <p:sp>
            <p:nvSpPr>
              <p:cNvPr id="30" name="フローチャート: データ 29">
                <a:extLst>
                  <a:ext uri="{FF2B5EF4-FFF2-40B4-BE49-F238E27FC236}">
                    <a16:creationId xmlns:a16="http://schemas.microsoft.com/office/drawing/2014/main" id="{62EE9B9D-7418-4DD8-A438-7BA682FD29AB}"/>
                  </a:ext>
                </a:extLst>
              </p:cNvPr>
              <p:cNvSpPr/>
              <p:nvPr/>
            </p:nvSpPr>
            <p:spPr>
              <a:xfrm>
                <a:off x="4918842" y="1670122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1" name="フローチャート: データ 30">
                <a:extLst>
                  <a:ext uri="{FF2B5EF4-FFF2-40B4-BE49-F238E27FC236}">
                    <a16:creationId xmlns:a16="http://schemas.microsoft.com/office/drawing/2014/main" id="{37C95336-5A92-4F9D-81FB-37171FED2577}"/>
                  </a:ext>
                </a:extLst>
              </p:cNvPr>
              <p:cNvSpPr/>
              <p:nvPr/>
            </p:nvSpPr>
            <p:spPr>
              <a:xfrm>
                <a:off x="4832423" y="1688261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2" name="フローチャート: データ 31">
                <a:extLst>
                  <a:ext uri="{FF2B5EF4-FFF2-40B4-BE49-F238E27FC236}">
                    <a16:creationId xmlns:a16="http://schemas.microsoft.com/office/drawing/2014/main" id="{3DC93B71-EE60-472C-B5B1-1A5EF63B3EA4}"/>
                  </a:ext>
                </a:extLst>
              </p:cNvPr>
              <p:cNvSpPr/>
              <p:nvPr/>
            </p:nvSpPr>
            <p:spPr>
              <a:xfrm>
                <a:off x="4746004" y="1706400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3" name="フローチャート: データ 32">
                <a:extLst>
                  <a:ext uri="{FF2B5EF4-FFF2-40B4-BE49-F238E27FC236}">
                    <a16:creationId xmlns:a16="http://schemas.microsoft.com/office/drawing/2014/main" id="{DB23D26D-FD3F-4207-BE90-B3730BF99926}"/>
                  </a:ext>
                </a:extLst>
              </p:cNvPr>
              <p:cNvSpPr/>
              <p:nvPr/>
            </p:nvSpPr>
            <p:spPr>
              <a:xfrm>
                <a:off x="4659585" y="1724539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4" name="フローチャート: データ 33">
                <a:extLst>
                  <a:ext uri="{FF2B5EF4-FFF2-40B4-BE49-F238E27FC236}">
                    <a16:creationId xmlns:a16="http://schemas.microsoft.com/office/drawing/2014/main" id="{768CFA3C-99AB-4697-9611-4DEF4B9B221C}"/>
                  </a:ext>
                </a:extLst>
              </p:cNvPr>
              <p:cNvSpPr/>
              <p:nvPr/>
            </p:nvSpPr>
            <p:spPr>
              <a:xfrm>
                <a:off x="4573166" y="1742678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5" name="フローチャート: データ 34">
                <a:extLst>
                  <a:ext uri="{FF2B5EF4-FFF2-40B4-BE49-F238E27FC236}">
                    <a16:creationId xmlns:a16="http://schemas.microsoft.com/office/drawing/2014/main" id="{7F418575-70D5-4B3D-887A-1128322BB6AC}"/>
                  </a:ext>
                </a:extLst>
              </p:cNvPr>
              <p:cNvSpPr/>
              <p:nvPr/>
            </p:nvSpPr>
            <p:spPr>
              <a:xfrm>
                <a:off x="4486747" y="1760819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B7CC5E6-B2B7-4C65-A87E-4C81047A7C1E}"/>
                </a:ext>
              </a:extLst>
            </p:cNvPr>
            <p:cNvSpPr txBox="1"/>
            <p:nvPr/>
          </p:nvSpPr>
          <p:spPr>
            <a:xfrm>
              <a:off x="1548732" y="4987022"/>
              <a:ext cx="925775" cy="37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*.</a:t>
              </a:r>
              <a:r>
                <a:rPr kumimoji="1" lang="en-US" altLang="ja-JP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unw</a:t>
              </a: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p:sp>
        <p:nvSpPr>
          <p:cNvPr id="37" name="フローチャート: 判断 36">
            <a:extLst>
              <a:ext uri="{FF2B5EF4-FFF2-40B4-BE49-F238E27FC236}">
                <a16:creationId xmlns:a16="http://schemas.microsoft.com/office/drawing/2014/main" id="{101F46DC-D2FE-494B-A110-D9A036AA0AB3}"/>
              </a:ext>
            </a:extLst>
          </p:cNvPr>
          <p:cNvSpPr/>
          <p:nvPr/>
        </p:nvSpPr>
        <p:spPr>
          <a:xfrm>
            <a:off x="5066037" y="2175317"/>
            <a:ext cx="1520688" cy="427970"/>
          </a:xfrm>
          <a:prstGeom prst="flowChartDecision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Full rank?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C791A006-E286-40B2-842B-0599BA1F04BA}"/>
              </a:ext>
            </a:extLst>
          </p:cNvPr>
          <p:cNvGrpSpPr/>
          <p:nvPr/>
        </p:nvGrpSpPr>
        <p:grpSpPr>
          <a:xfrm>
            <a:off x="5194636" y="4142648"/>
            <a:ext cx="1440000" cy="468000"/>
            <a:chOff x="5647820" y="3981065"/>
            <a:chExt cx="1817275" cy="566947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0F7B04B2-2D50-46CD-9B17-126560853E54}"/>
                </a:ext>
              </a:extLst>
            </p:cNvPr>
            <p:cNvGrpSpPr/>
            <p:nvPr/>
          </p:nvGrpSpPr>
          <p:grpSpPr>
            <a:xfrm>
              <a:off x="5647820" y="3981065"/>
              <a:ext cx="1817275" cy="566947"/>
              <a:chOff x="4486747" y="1670122"/>
              <a:chExt cx="1817275" cy="566947"/>
            </a:xfrm>
          </p:grpSpPr>
          <p:sp>
            <p:nvSpPr>
              <p:cNvPr id="39" name="フローチャート: データ 38">
                <a:extLst>
                  <a:ext uri="{FF2B5EF4-FFF2-40B4-BE49-F238E27FC236}">
                    <a16:creationId xmlns:a16="http://schemas.microsoft.com/office/drawing/2014/main" id="{6BC9C945-3A3D-46F8-B3E4-1F8B45624A2C}"/>
                  </a:ext>
                </a:extLst>
              </p:cNvPr>
              <p:cNvSpPr/>
              <p:nvPr/>
            </p:nvSpPr>
            <p:spPr>
              <a:xfrm>
                <a:off x="4918842" y="1670122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43" name="フローチャート: データ 42">
                <a:extLst>
                  <a:ext uri="{FF2B5EF4-FFF2-40B4-BE49-F238E27FC236}">
                    <a16:creationId xmlns:a16="http://schemas.microsoft.com/office/drawing/2014/main" id="{A1920DE4-A50E-4A7B-BD16-F799E093BB96}"/>
                  </a:ext>
                </a:extLst>
              </p:cNvPr>
              <p:cNvSpPr/>
              <p:nvPr/>
            </p:nvSpPr>
            <p:spPr>
              <a:xfrm>
                <a:off x="4702795" y="1715470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44" name="フローチャート: データ 43">
                <a:extLst>
                  <a:ext uri="{FF2B5EF4-FFF2-40B4-BE49-F238E27FC236}">
                    <a16:creationId xmlns:a16="http://schemas.microsoft.com/office/drawing/2014/main" id="{2FB05A7E-2B6B-4C79-B203-54C249B24604}"/>
                  </a:ext>
                </a:extLst>
              </p:cNvPr>
              <p:cNvSpPr/>
              <p:nvPr/>
            </p:nvSpPr>
            <p:spPr>
              <a:xfrm>
                <a:off x="4486747" y="1760819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p:grp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662457F5-49B1-4A3E-BA09-669DD088782C}"/>
                </a:ext>
              </a:extLst>
            </p:cNvPr>
            <p:cNvSpPr txBox="1"/>
            <p:nvPr/>
          </p:nvSpPr>
          <p:spPr>
            <a:xfrm>
              <a:off x="6016453" y="4101793"/>
              <a:ext cx="705631" cy="37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*.</a:t>
              </a:r>
              <a:r>
                <a:rPr kumimoji="1" lang="en-US" altLang="ja-JP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inc</a:t>
              </a: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2CF801A-B4FC-4BCB-BFE0-96C3E628A6AD}"/>
              </a:ext>
            </a:extLst>
          </p:cNvPr>
          <p:cNvSpPr txBox="1"/>
          <p:nvPr/>
        </p:nvSpPr>
        <p:spPr>
          <a:xfrm>
            <a:off x="7883609" y="1090051"/>
            <a:ext cx="122964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Combine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506385B4-456A-4788-84DF-C25A7D3289C0}"/>
              </a:ext>
            </a:extLst>
          </p:cNvPr>
          <p:cNvGrpSpPr/>
          <p:nvPr/>
        </p:nvGrpSpPr>
        <p:grpSpPr>
          <a:xfrm>
            <a:off x="7954095" y="2110709"/>
            <a:ext cx="1440000" cy="468000"/>
            <a:chOff x="5831455" y="5590151"/>
            <a:chExt cx="1817275" cy="566947"/>
          </a:xfrm>
        </p:grpSpPr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9327DEFB-FBEC-4D15-BF53-5E1B02BE3256}"/>
                </a:ext>
              </a:extLst>
            </p:cNvPr>
            <p:cNvGrpSpPr/>
            <p:nvPr/>
          </p:nvGrpSpPr>
          <p:grpSpPr>
            <a:xfrm>
              <a:off x="5831455" y="5590151"/>
              <a:ext cx="1817275" cy="566947"/>
              <a:chOff x="4486747" y="1670122"/>
              <a:chExt cx="1817275" cy="566947"/>
            </a:xfrm>
          </p:grpSpPr>
          <p:sp>
            <p:nvSpPr>
              <p:cNvPr id="49" name="フローチャート: データ 48">
                <a:extLst>
                  <a:ext uri="{FF2B5EF4-FFF2-40B4-BE49-F238E27FC236}">
                    <a16:creationId xmlns:a16="http://schemas.microsoft.com/office/drawing/2014/main" id="{46860893-3694-458B-840F-A285B7E2A791}"/>
                  </a:ext>
                </a:extLst>
              </p:cNvPr>
              <p:cNvSpPr/>
              <p:nvPr/>
            </p:nvSpPr>
            <p:spPr>
              <a:xfrm>
                <a:off x="4918842" y="1670122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50" name="フローチャート: データ 49">
                <a:extLst>
                  <a:ext uri="{FF2B5EF4-FFF2-40B4-BE49-F238E27FC236}">
                    <a16:creationId xmlns:a16="http://schemas.microsoft.com/office/drawing/2014/main" id="{6FDD5454-ED16-4F61-A74C-DC9ED33B7F2F}"/>
                  </a:ext>
                </a:extLst>
              </p:cNvPr>
              <p:cNvSpPr/>
              <p:nvPr/>
            </p:nvSpPr>
            <p:spPr>
              <a:xfrm>
                <a:off x="4702795" y="1715470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51" name="フローチャート: データ 50">
                <a:extLst>
                  <a:ext uri="{FF2B5EF4-FFF2-40B4-BE49-F238E27FC236}">
                    <a16:creationId xmlns:a16="http://schemas.microsoft.com/office/drawing/2014/main" id="{FC667FD0-3AC7-4169-A079-F72572F7C4E5}"/>
                  </a:ext>
                </a:extLst>
              </p:cNvPr>
              <p:cNvSpPr/>
              <p:nvPr/>
            </p:nvSpPr>
            <p:spPr>
              <a:xfrm>
                <a:off x="4486747" y="1760819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FBD1077-FD86-4CE0-A075-4C1A709436B7}"/>
                </a:ext>
              </a:extLst>
            </p:cNvPr>
            <p:cNvSpPr txBox="1"/>
            <p:nvPr/>
          </p:nvSpPr>
          <p:spPr>
            <a:xfrm>
              <a:off x="6105794" y="5722890"/>
              <a:ext cx="872354" cy="37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*.cum</a:t>
              </a: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24FED8E5-3A76-4288-8280-54BACA32850E}"/>
              </a:ext>
            </a:extLst>
          </p:cNvPr>
          <p:cNvGrpSpPr/>
          <p:nvPr/>
        </p:nvGrpSpPr>
        <p:grpSpPr>
          <a:xfrm>
            <a:off x="7954095" y="3259393"/>
            <a:ext cx="1080000" cy="396000"/>
            <a:chOff x="8158686" y="4601471"/>
            <a:chExt cx="1385180" cy="476250"/>
          </a:xfrm>
        </p:grpSpPr>
        <p:sp>
          <p:nvSpPr>
            <p:cNvPr id="56" name="フローチャート: データ 55">
              <a:extLst>
                <a:ext uri="{FF2B5EF4-FFF2-40B4-BE49-F238E27FC236}">
                  <a16:creationId xmlns:a16="http://schemas.microsoft.com/office/drawing/2014/main" id="{E5FDBE9F-DD46-4B06-B3BA-7794096CBF9D}"/>
                </a:ext>
              </a:extLst>
            </p:cNvPr>
            <p:cNvSpPr/>
            <p:nvPr/>
          </p:nvSpPr>
          <p:spPr>
            <a:xfrm>
              <a:off x="8158686" y="4601471"/>
              <a:ext cx="1385180" cy="476250"/>
            </a:xfrm>
            <a:prstGeom prst="flowChartInputOutpu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C575EE1D-F1B0-4407-9111-0CCE08020179}"/>
                </a:ext>
              </a:extLst>
            </p:cNvPr>
            <p:cNvSpPr txBox="1"/>
            <p:nvPr/>
          </p:nvSpPr>
          <p:spPr>
            <a:xfrm>
              <a:off x="8467998" y="4654930"/>
              <a:ext cx="766557" cy="37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vel</a:t>
              </a: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72AC12C4-7C45-4932-8485-E474E0502D0D}"/>
                  </a:ext>
                </a:extLst>
              </p:cNvPr>
              <p:cNvSpPr txBox="1"/>
              <p:nvPr/>
            </p:nvSpPr>
            <p:spPr>
              <a:xfrm>
                <a:off x="5505714" y="2595523"/>
                <a:ext cx="71692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𝚽</m:t>
                      </m:r>
                      <m:r>
                        <a:rPr kumimoji="1" lang="en-US" altLang="ja-JP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1" lang="en-US" altLang="ja-JP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𝐆𝐦</m:t>
                      </m:r>
                    </m:oMath>
                  </m:oMathPara>
                </a14:m>
                <a:endParaRPr kumimoji="1" lang="ja-JP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mc:Choice>
        <mc:Fallback xmlns="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72AC12C4-7C45-4932-8485-E474E0502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714" y="2595523"/>
                <a:ext cx="716927" cy="215444"/>
              </a:xfrm>
              <a:prstGeom prst="rect">
                <a:avLst/>
              </a:prstGeom>
              <a:blipFill>
                <a:blip r:embed="rId3"/>
                <a:stretch>
                  <a:fillRect l="-4237" r="-3390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282C9DC-DA8B-4963-A83A-10AD7A48CF16}"/>
              </a:ext>
            </a:extLst>
          </p:cNvPr>
          <p:cNvSpPr txBox="1"/>
          <p:nvPr/>
        </p:nvSpPr>
        <p:spPr>
          <a:xfrm>
            <a:off x="5797047" y="1605317"/>
            <a:ext cx="99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point-by-point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A73D7608-E672-41EF-9D38-4D2717A1F70A}"/>
              </a:ext>
            </a:extLst>
          </p:cNvPr>
          <p:cNvCxnSpPr>
            <a:cxnSpLocks/>
            <a:stCxn id="73" idx="2"/>
            <a:endCxn id="111" idx="1"/>
          </p:cNvCxnSpPr>
          <p:nvPr/>
        </p:nvCxnSpPr>
        <p:spPr>
          <a:xfrm>
            <a:off x="2907517" y="4584526"/>
            <a:ext cx="0" cy="1130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0E5C2618-6276-4F02-8CB8-A74E27AFCA30}"/>
              </a:ext>
            </a:extLst>
          </p:cNvPr>
          <p:cNvCxnSpPr>
            <a:cxnSpLocks/>
            <a:stCxn id="26" idx="4"/>
            <a:endCxn id="73" idx="0"/>
          </p:cNvCxnSpPr>
          <p:nvPr/>
        </p:nvCxnSpPr>
        <p:spPr>
          <a:xfrm flipH="1">
            <a:off x="2907517" y="3208588"/>
            <a:ext cx="3418" cy="637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コネクタ: カギ線 85">
            <a:extLst>
              <a:ext uri="{FF2B5EF4-FFF2-40B4-BE49-F238E27FC236}">
                <a16:creationId xmlns:a16="http://schemas.microsoft.com/office/drawing/2014/main" id="{38A346A4-6387-435E-8BEB-363923AA25EE}"/>
              </a:ext>
            </a:extLst>
          </p:cNvPr>
          <p:cNvCxnSpPr>
            <a:cxnSpLocks/>
            <a:stCxn id="37" idx="1"/>
            <a:endCxn id="16" idx="0"/>
          </p:cNvCxnSpPr>
          <p:nvPr/>
        </p:nvCxnSpPr>
        <p:spPr>
          <a:xfrm rot="10800000" flipV="1">
            <a:off x="4957568" y="2389302"/>
            <a:ext cx="108471" cy="43917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コネクタ: カギ線 90">
            <a:extLst>
              <a:ext uri="{FF2B5EF4-FFF2-40B4-BE49-F238E27FC236}">
                <a16:creationId xmlns:a16="http://schemas.microsoft.com/office/drawing/2014/main" id="{219C672B-0F94-4A00-9EF1-16A67A0EE378}"/>
              </a:ext>
            </a:extLst>
          </p:cNvPr>
          <p:cNvCxnSpPr>
            <a:cxnSpLocks/>
            <a:stCxn id="37" idx="3"/>
            <a:endCxn id="17" idx="0"/>
          </p:cNvCxnSpPr>
          <p:nvPr/>
        </p:nvCxnSpPr>
        <p:spPr>
          <a:xfrm>
            <a:off x="6586725" y="2389303"/>
            <a:ext cx="95822" cy="43917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93EC2ADD-D6AE-4BB9-AD8D-C297335C9B62}"/>
              </a:ext>
            </a:extLst>
          </p:cNvPr>
          <p:cNvSpPr txBox="1"/>
          <p:nvPr/>
        </p:nvSpPr>
        <p:spPr>
          <a:xfrm>
            <a:off x="6416577" y="2112477"/>
            <a:ext cx="51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Yes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0C978FAF-3FF6-4A63-86B3-42D8F304817E}"/>
              </a:ext>
            </a:extLst>
          </p:cNvPr>
          <p:cNvSpPr txBox="1"/>
          <p:nvPr/>
        </p:nvSpPr>
        <p:spPr>
          <a:xfrm>
            <a:off x="4766940" y="2112477"/>
            <a:ext cx="51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No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cxnSp>
        <p:nvCxnSpPr>
          <p:cNvPr id="98" name="コネクタ: カギ線 97">
            <a:extLst>
              <a:ext uri="{FF2B5EF4-FFF2-40B4-BE49-F238E27FC236}">
                <a16:creationId xmlns:a16="http://schemas.microsoft.com/office/drawing/2014/main" id="{078EDC31-07F2-41F0-855F-A53D73D8287A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4899444" y="3194374"/>
            <a:ext cx="1006397" cy="890150"/>
          </a:xfrm>
          <a:prstGeom prst="bentConnector3">
            <a:avLst>
              <a:gd name="adj1" fmla="val 60427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コネクタ: カギ線 99">
            <a:extLst>
              <a:ext uri="{FF2B5EF4-FFF2-40B4-BE49-F238E27FC236}">
                <a16:creationId xmlns:a16="http://schemas.microsoft.com/office/drawing/2014/main" id="{238FF409-B3D9-4CB5-BE4B-03C4F4EFA46A}"/>
              </a:ext>
            </a:extLst>
          </p:cNvPr>
          <p:cNvCxnSpPr>
            <a:cxnSpLocks/>
          </p:cNvCxnSpPr>
          <p:nvPr/>
        </p:nvCxnSpPr>
        <p:spPr>
          <a:xfrm rot="5400000">
            <a:off x="6060485" y="3129411"/>
            <a:ext cx="400242" cy="834829"/>
          </a:xfrm>
          <a:prstGeom prst="bentConnector2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75FB0604-7357-473F-8412-5BC8FC40ADE3}"/>
              </a:ext>
            </a:extLst>
          </p:cNvPr>
          <p:cNvSpPr txBox="1"/>
          <p:nvPr/>
        </p:nvSpPr>
        <p:spPr>
          <a:xfrm>
            <a:off x="5544213" y="817551"/>
            <a:ext cx="1091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Good data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cxnSp>
        <p:nvCxnSpPr>
          <p:cNvPr id="107" name="コネクタ: カギ線 106">
            <a:extLst>
              <a:ext uri="{FF2B5EF4-FFF2-40B4-BE49-F238E27FC236}">
                <a16:creationId xmlns:a16="http://schemas.microsoft.com/office/drawing/2014/main" id="{F8D30035-A31C-48F3-B268-2DBF2CF85F66}"/>
              </a:ext>
            </a:extLst>
          </p:cNvPr>
          <p:cNvCxnSpPr>
            <a:stCxn id="39" idx="5"/>
            <a:endCxn id="46" idx="1"/>
          </p:cNvCxnSpPr>
          <p:nvPr/>
        </p:nvCxnSpPr>
        <p:spPr>
          <a:xfrm flipV="1">
            <a:off x="6524875" y="1243940"/>
            <a:ext cx="1358734" cy="3095274"/>
          </a:xfrm>
          <a:prstGeom prst="bentConnector3">
            <a:avLst>
              <a:gd name="adj1" fmla="val 66529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直線矢印コネクタ 112">
            <a:extLst>
              <a:ext uri="{FF2B5EF4-FFF2-40B4-BE49-F238E27FC236}">
                <a16:creationId xmlns:a16="http://schemas.microsoft.com/office/drawing/2014/main" id="{4E26E8BB-BEB5-475C-B708-14251C395796}"/>
              </a:ext>
            </a:extLst>
          </p:cNvPr>
          <p:cNvCxnSpPr>
            <a:cxnSpLocks/>
            <a:stCxn id="46" idx="2"/>
            <a:endCxn id="51" idx="1"/>
          </p:cNvCxnSpPr>
          <p:nvPr/>
        </p:nvCxnSpPr>
        <p:spPr>
          <a:xfrm>
            <a:off x="8498432" y="1397827"/>
            <a:ext cx="4469" cy="7877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直線矢印コネクタ 115">
            <a:extLst>
              <a:ext uri="{FF2B5EF4-FFF2-40B4-BE49-F238E27FC236}">
                <a16:creationId xmlns:a16="http://schemas.microsoft.com/office/drawing/2014/main" id="{9B82785F-51AE-4532-BCA9-2A6B298BA36C}"/>
              </a:ext>
            </a:extLst>
          </p:cNvPr>
          <p:cNvCxnSpPr>
            <a:cxnSpLocks/>
            <a:stCxn id="51" idx="4"/>
            <a:endCxn id="56" idx="1"/>
          </p:cNvCxnSpPr>
          <p:nvPr/>
        </p:nvCxnSpPr>
        <p:spPr>
          <a:xfrm flipH="1">
            <a:off x="8494096" y="2578709"/>
            <a:ext cx="8805" cy="680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05A8F3F3-FBA1-43B0-88EF-44E515C9601D}"/>
              </a:ext>
            </a:extLst>
          </p:cNvPr>
          <p:cNvSpPr txBox="1"/>
          <p:nvPr/>
        </p:nvSpPr>
        <p:spPr>
          <a:xfrm>
            <a:off x="2141211" y="3845862"/>
            <a:ext cx="153261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Identify bad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(coverage, loop closure)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AB8AFB2F-24FB-46AE-8E42-89226A9767E9}"/>
              </a:ext>
            </a:extLst>
          </p:cNvPr>
          <p:cNvSpPr txBox="1"/>
          <p:nvPr/>
        </p:nvSpPr>
        <p:spPr>
          <a:xfrm>
            <a:off x="2365511" y="6145308"/>
            <a:ext cx="1091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Bad data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6DD223D4-FFBF-44E9-9E03-115F79C53969}"/>
              </a:ext>
            </a:extLst>
          </p:cNvPr>
          <p:cNvGrpSpPr/>
          <p:nvPr/>
        </p:nvGrpSpPr>
        <p:grpSpPr>
          <a:xfrm>
            <a:off x="2361806" y="5700257"/>
            <a:ext cx="1159515" cy="408108"/>
            <a:chOff x="1361480" y="4905688"/>
            <a:chExt cx="1471599" cy="494391"/>
          </a:xfrm>
        </p:grpSpPr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0B2BF6E5-0AF9-4CFC-8FAB-2D8E2B12DAFC}"/>
                </a:ext>
              </a:extLst>
            </p:cNvPr>
            <p:cNvGrpSpPr/>
            <p:nvPr/>
          </p:nvGrpSpPr>
          <p:grpSpPr>
            <a:xfrm>
              <a:off x="1361480" y="4905688"/>
              <a:ext cx="1471599" cy="494391"/>
              <a:chOff x="4486747" y="1742678"/>
              <a:chExt cx="1471599" cy="494391"/>
            </a:xfrm>
          </p:grpSpPr>
          <p:sp>
            <p:nvSpPr>
              <p:cNvPr id="110" name="フローチャート: データ 109">
                <a:extLst>
                  <a:ext uri="{FF2B5EF4-FFF2-40B4-BE49-F238E27FC236}">
                    <a16:creationId xmlns:a16="http://schemas.microsoft.com/office/drawing/2014/main" id="{8AFD0424-83C6-4690-89D9-74E7B1416C23}"/>
                  </a:ext>
                </a:extLst>
              </p:cNvPr>
              <p:cNvSpPr/>
              <p:nvPr/>
            </p:nvSpPr>
            <p:spPr>
              <a:xfrm>
                <a:off x="4573166" y="1742678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111" name="フローチャート: データ 110">
                <a:extLst>
                  <a:ext uri="{FF2B5EF4-FFF2-40B4-BE49-F238E27FC236}">
                    <a16:creationId xmlns:a16="http://schemas.microsoft.com/office/drawing/2014/main" id="{8D159105-C3A8-4314-9A30-D1E4B4758AEF}"/>
                  </a:ext>
                </a:extLst>
              </p:cNvPr>
              <p:cNvSpPr/>
              <p:nvPr/>
            </p:nvSpPr>
            <p:spPr>
              <a:xfrm>
                <a:off x="4486747" y="1760819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p:grp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9856AFAC-61C7-43A6-95EB-87CAE2C05FCE}"/>
                </a:ext>
              </a:extLst>
            </p:cNvPr>
            <p:cNvSpPr txBox="1"/>
            <p:nvPr/>
          </p:nvSpPr>
          <p:spPr>
            <a:xfrm>
              <a:off x="1606158" y="4974975"/>
              <a:ext cx="925775" cy="372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*.</a:t>
              </a:r>
              <a:r>
                <a:rPr kumimoji="1" lang="en-US" altLang="ja-JP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unw</a:t>
              </a: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p:sp>
        <p:nvSpPr>
          <p:cNvPr id="125" name="フローチャート: データ 124">
            <a:extLst>
              <a:ext uri="{FF2B5EF4-FFF2-40B4-BE49-F238E27FC236}">
                <a16:creationId xmlns:a16="http://schemas.microsoft.com/office/drawing/2014/main" id="{4CF26E67-153F-4F05-9113-9FF1A39EF2AF}"/>
              </a:ext>
            </a:extLst>
          </p:cNvPr>
          <p:cNvSpPr/>
          <p:nvPr/>
        </p:nvSpPr>
        <p:spPr>
          <a:xfrm>
            <a:off x="5194636" y="4750474"/>
            <a:ext cx="1097610" cy="393132"/>
          </a:xfrm>
          <a:prstGeom prst="flowChartInputOutpu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056160C6-DD6F-4BA3-A28D-E5C8C53EAF8F}"/>
              </a:ext>
            </a:extLst>
          </p:cNvPr>
          <p:cNvSpPr txBox="1"/>
          <p:nvPr/>
        </p:nvSpPr>
        <p:spPr>
          <a:xfrm>
            <a:off x="5245776" y="4786543"/>
            <a:ext cx="964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n_rankdef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29" name="フローチャート: データ 128">
            <a:extLst>
              <a:ext uri="{FF2B5EF4-FFF2-40B4-BE49-F238E27FC236}">
                <a16:creationId xmlns:a16="http://schemas.microsoft.com/office/drawing/2014/main" id="{76E56F57-9A56-4D40-A17C-D97F2278C08C}"/>
              </a:ext>
            </a:extLst>
          </p:cNvPr>
          <p:cNvSpPr/>
          <p:nvPr/>
        </p:nvSpPr>
        <p:spPr>
          <a:xfrm>
            <a:off x="5194636" y="5283432"/>
            <a:ext cx="1097610" cy="393132"/>
          </a:xfrm>
          <a:prstGeom prst="flowChartInputOutpu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BE266F82-51A2-4DDE-9051-DF42DAE55A30}"/>
              </a:ext>
            </a:extLst>
          </p:cNvPr>
          <p:cNvSpPr txBox="1"/>
          <p:nvPr/>
        </p:nvSpPr>
        <p:spPr>
          <a:xfrm>
            <a:off x="5241259" y="5297496"/>
            <a:ext cx="992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n_looperr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31" name="フローチャート: データ 130">
            <a:extLst>
              <a:ext uri="{FF2B5EF4-FFF2-40B4-BE49-F238E27FC236}">
                <a16:creationId xmlns:a16="http://schemas.microsoft.com/office/drawing/2014/main" id="{11DE2B04-A0F4-43C3-B22F-77117867DCF7}"/>
              </a:ext>
            </a:extLst>
          </p:cNvPr>
          <p:cNvSpPr/>
          <p:nvPr/>
        </p:nvSpPr>
        <p:spPr>
          <a:xfrm>
            <a:off x="5194636" y="5816390"/>
            <a:ext cx="1097610" cy="393132"/>
          </a:xfrm>
          <a:prstGeom prst="flowChartInputOutpu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87C19D13-1C8F-49D5-8C5D-2601B4A9F2BC}"/>
              </a:ext>
            </a:extLst>
          </p:cNvPr>
          <p:cNvSpPr txBox="1"/>
          <p:nvPr/>
        </p:nvSpPr>
        <p:spPr>
          <a:xfrm>
            <a:off x="5310890" y="5866618"/>
            <a:ext cx="834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residual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40" name="フローチャート: データ 139">
            <a:extLst>
              <a:ext uri="{FF2B5EF4-FFF2-40B4-BE49-F238E27FC236}">
                <a16:creationId xmlns:a16="http://schemas.microsoft.com/office/drawing/2014/main" id="{EDC384FA-8F10-4715-A4AD-77ACD829CA59}"/>
              </a:ext>
            </a:extLst>
          </p:cNvPr>
          <p:cNvSpPr/>
          <p:nvPr/>
        </p:nvSpPr>
        <p:spPr>
          <a:xfrm>
            <a:off x="7954095" y="4747606"/>
            <a:ext cx="1080000" cy="396000"/>
          </a:xfrm>
          <a:prstGeom prst="flowChartInputOutpu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7962853B-10BB-4A93-8395-1489844B0AB8}"/>
              </a:ext>
            </a:extLst>
          </p:cNvPr>
          <p:cNvSpPr txBox="1"/>
          <p:nvPr/>
        </p:nvSpPr>
        <p:spPr>
          <a:xfrm>
            <a:off x="8049455" y="4791717"/>
            <a:ext cx="888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vel.mskd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grpSp>
        <p:nvGrpSpPr>
          <p:cNvPr id="143" name="グループ化 142">
            <a:extLst>
              <a:ext uri="{FF2B5EF4-FFF2-40B4-BE49-F238E27FC236}">
                <a16:creationId xmlns:a16="http://schemas.microsoft.com/office/drawing/2014/main" id="{4875D0B8-992F-49F5-8C94-F69C0236C8A0}"/>
              </a:ext>
            </a:extLst>
          </p:cNvPr>
          <p:cNvGrpSpPr/>
          <p:nvPr/>
        </p:nvGrpSpPr>
        <p:grpSpPr>
          <a:xfrm>
            <a:off x="8872086" y="3254775"/>
            <a:ext cx="1080000" cy="396000"/>
            <a:chOff x="8158686" y="4601471"/>
            <a:chExt cx="1385180" cy="476250"/>
          </a:xfrm>
        </p:grpSpPr>
        <p:sp>
          <p:nvSpPr>
            <p:cNvPr id="144" name="フローチャート: データ 143">
              <a:extLst>
                <a:ext uri="{FF2B5EF4-FFF2-40B4-BE49-F238E27FC236}">
                  <a16:creationId xmlns:a16="http://schemas.microsoft.com/office/drawing/2014/main" id="{C2194354-7DB6-44F6-9C0D-4697FD2200E8}"/>
                </a:ext>
              </a:extLst>
            </p:cNvPr>
            <p:cNvSpPr/>
            <p:nvPr/>
          </p:nvSpPr>
          <p:spPr>
            <a:xfrm>
              <a:off x="8158686" y="4601471"/>
              <a:ext cx="1385180" cy="476250"/>
            </a:xfrm>
            <a:prstGeom prst="flowChartInputOutp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48AFDC45-B3F6-4ADF-B77B-58B6D2E9B37F}"/>
                </a:ext>
              </a:extLst>
            </p:cNvPr>
            <p:cNvSpPr txBox="1"/>
            <p:nvPr/>
          </p:nvSpPr>
          <p:spPr>
            <a:xfrm>
              <a:off x="8467998" y="4654930"/>
              <a:ext cx="879915" cy="37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drmse</a:t>
              </a: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p:cxnSp>
        <p:nvCxnSpPr>
          <p:cNvPr id="147" name="直線矢印コネクタ 146">
            <a:extLst>
              <a:ext uri="{FF2B5EF4-FFF2-40B4-BE49-F238E27FC236}">
                <a16:creationId xmlns:a16="http://schemas.microsoft.com/office/drawing/2014/main" id="{5C9C9BA7-5417-438E-80CC-A77F1C5EE9F2}"/>
              </a:ext>
            </a:extLst>
          </p:cNvPr>
          <p:cNvCxnSpPr>
            <a:cxnSpLocks/>
            <a:stCxn id="35" idx="4"/>
            <a:endCxn id="37" idx="0"/>
          </p:cNvCxnSpPr>
          <p:nvPr/>
        </p:nvCxnSpPr>
        <p:spPr>
          <a:xfrm flipH="1">
            <a:off x="5826381" y="1558051"/>
            <a:ext cx="1794" cy="6172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テキスト ボックス 149">
                <a:extLst>
                  <a:ext uri="{FF2B5EF4-FFF2-40B4-BE49-F238E27FC236}">
                    <a16:creationId xmlns:a16="http://schemas.microsoft.com/office/drawing/2014/main" id="{71A24CD2-F601-463D-A868-A20AA9AB62F4}"/>
                  </a:ext>
                </a:extLst>
              </p:cNvPr>
              <p:cNvSpPr txBox="1"/>
              <p:nvPr/>
            </p:nvSpPr>
            <p:spPr>
              <a:xfrm>
                <a:off x="6327922" y="3428326"/>
                <a:ext cx="716927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𝚽</m:t>
                      </m:r>
                      <m:r>
                        <a:rPr kumimoji="1" lang="en-US" altLang="ja-JP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1" lang="en-US" altLang="ja-JP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𝐆𝐦</m:t>
                      </m:r>
                    </m:oMath>
                  </m:oMathPara>
                </a14:m>
                <a:endParaRPr kumimoji="1" lang="ja-JP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mc:Choice>
        <mc:Fallback xmlns="">
          <p:sp>
            <p:nvSpPr>
              <p:cNvPr id="150" name="テキスト ボックス 149">
                <a:extLst>
                  <a:ext uri="{FF2B5EF4-FFF2-40B4-BE49-F238E27FC236}">
                    <a16:creationId xmlns:a16="http://schemas.microsoft.com/office/drawing/2014/main" id="{71A24CD2-F601-463D-A868-A20AA9AB6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922" y="3428326"/>
                <a:ext cx="716927" cy="215444"/>
              </a:xfrm>
              <a:prstGeom prst="rect">
                <a:avLst/>
              </a:prstGeom>
              <a:blipFill>
                <a:blip r:embed="rId4"/>
                <a:stretch>
                  <a:fillRect l="-4237" r="-3390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コネクタ: カギ線 151">
            <a:extLst>
              <a:ext uri="{FF2B5EF4-FFF2-40B4-BE49-F238E27FC236}">
                <a16:creationId xmlns:a16="http://schemas.microsoft.com/office/drawing/2014/main" id="{A127B072-4861-4F49-9233-DFDCEBF267DA}"/>
              </a:ext>
            </a:extLst>
          </p:cNvPr>
          <p:cNvCxnSpPr>
            <a:cxnSpLocks/>
            <a:stCxn id="73" idx="2"/>
            <a:endCxn id="35" idx="2"/>
          </p:cNvCxnSpPr>
          <p:nvPr/>
        </p:nvCxnSpPr>
        <p:spPr>
          <a:xfrm rot="5400000" flipH="1" flipV="1">
            <a:off x="2538040" y="1730961"/>
            <a:ext cx="3223042" cy="2484088"/>
          </a:xfrm>
          <a:prstGeom prst="bentConnector4">
            <a:avLst>
              <a:gd name="adj1" fmla="val -20295"/>
              <a:gd name="adj2" fmla="val 51201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直線矢印コネクタ 210">
            <a:extLst>
              <a:ext uri="{FF2B5EF4-FFF2-40B4-BE49-F238E27FC236}">
                <a16:creationId xmlns:a16="http://schemas.microsoft.com/office/drawing/2014/main" id="{720AE846-C875-4724-85A2-72DA68BC6DE5}"/>
              </a:ext>
            </a:extLst>
          </p:cNvPr>
          <p:cNvCxnSpPr>
            <a:cxnSpLocks/>
            <a:stCxn id="56" idx="4"/>
            <a:endCxn id="140" idx="1"/>
          </p:cNvCxnSpPr>
          <p:nvPr/>
        </p:nvCxnSpPr>
        <p:spPr>
          <a:xfrm>
            <a:off x="8494095" y="3655393"/>
            <a:ext cx="0" cy="1092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コネクタ: カギ線 217">
            <a:extLst>
              <a:ext uri="{FF2B5EF4-FFF2-40B4-BE49-F238E27FC236}">
                <a16:creationId xmlns:a16="http://schemas.microsoft.com/office/drawing/2014/main" id="{FB73211B-2054-4FA4-87ED-339680C9E607}"/>
              </a:ext>
            </a:extLst>
          </p:cNvPr>
          <p:cNvCxnSpPr>
            <a:stCxn id="51" idx="4"/>
            <a:endCxn id="144" idx="1"/>
          </p:cNvCxnSpPr>
          <p:nvPr/>
        </p:nvCxnSpPr>
        <p:spPr>
          <a:xfrm rot="16200000" flipH="1">
            <a:off x="8619460" y="2462149"/>
            <a:ext cx="676066" cy="90918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直線矢印コネクタ 219">
            <a:extLst>
              <a:ext uri="{FF2B5EF4-FFF2-40B4-BE49-F238E27FC236}">
                <a16:creationId xmlns:a16="http://schemas.microsoft.com/office/drawing/2014/main" id="{CD4CB728-67F3-46EB-BBF9-2375A807261B}"/>
              </a:ext>
            </a:extLst>
          </p:cNvPr>
          <p:cNvCxnSpPr>
            <a:cxnSpLocks/>
            <a:stCxn id="125" idx="5"/>
            <a:endCxn id="140" idx="2"/>
          </p:cNvCxnSpPr>
          <p:nvPr/>
        </p:nvCxnSpPr>
        <p:spPr>
          <a:xfrm flipV="1">
            <a:off x="6182485" y="4945606"/>
            <a:ext cx="1879610" cy="14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コネクタ: カギ線 233">
            <a:extLst>
              <a:ext uri="{FF2B5EF4-FFF2-40B4-BE49-F238E27FC236}">
                <a16:creationId xmlns:a16="http://schemas.microsoft.com/office/drawing/2014/main" id="{3077142A-6CCD-446B-9264-AFA416599D8A}"/>
              </a:ext>
            </a:extLst>
          </p:cNvPr>
          <p:cNvCxnSpPr>
            <a:cxnSpLocks/>
            <a:stCxn id="129" idx="5"/>
            <a:endCxn id="140" idx="2"/>
          </p:cNvCxnSpPr>
          <p:nvPr/>
        </p:nvCxnSpPr>
        <p:spPr>
          <a:xfrm flipV="1">
            <a:off x="6182485" y="4945606"/>
            <a:ext cx="1879610" cy="53439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コネクタ: カギ線 237">
            <a:extLst>
              <a:ext uri="{FF2B5EF4-FFF2-40B4-BE49-F238E27FC236}">
                <a16:creationId xmlns:a16="http://schemas.microsoft.com/office/drawing/2014/main" id="{24BF9BF2-57FE-4AE7-B981-C6A168DA5E69}"/>
              </a:ext>
            </a:extLst>
          </p:cNvPr>
          <p:cNvCxnSpPr>
            <a:cxnSpLocks/>
            <a:stCxn id="131" idx="5"/>
            <a:endCxn id="140" idx="2"/>
          </p:cNvCxnSpPr>
          <p:nvPr/>
        </p:nvCxnSpPr>
        <p:spPr>
          <a:xfrm flipV="1">
            <a:off x="6182485" y="4945606"/>
            <a:ext cx="1879610" cy="106735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コネクタ: カギ線 241">
            <a:extLst>
              <a:ext uri="{FF2B5EF4-FFF2-40B4-BE49-F238E27FC236}">
                <a16:creationId xmlns:a16="http://schemas.microsoft.com/office/drawing/2014/main" id="{E35F4D86-86FA-4A24-AA67-005475C70B08}"/>
              </a:ext>
            </a:extLst>
          </p:cNvPr>
          <p:cNvCxnSpPr>
            <a:cxnSpLocks/>
            <a:stCxn id="144" idx="4"/>
            <a:endCxn id="140" idx="1"/>
          </p:cNvCxnSpPr>
          <p:nvPr/>
        </p:nvCxnSpPr>
        <p:spPr>
          <a:xfrm rot="5400000">
            <a:off x="8404676" y="3740195"/>
            <a:ext cx="1096831" cy="91799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7" name="グループ化 246">
            <a:extLst>
              <a:ext uri="{FF2B5EF4-FFF2-40B4-BE49-F238E27FC236}">
                <a16:creationId xmlns:a16="http://schemas.microsoft.com/office/drawing/2014/main" id="{A51DE1D7-3952-4D33-BB12-CA07A984C6E9}"/>
              </a:ext>
            </a:extLst>
          </p:cNvPr>
          <p:cNvGrpSpPr/>
          <p:nvPr/>
        </p:nvGrpSpPr>
        <p:grpSpPr>
          <a:xfrm>
            <a:off x="2362130" y="1090050"/>
            <a:ext cx="1440000" cy="468000"/>
            <a:chOff x="974002" y="779311"/>
            <a:chExt cx="1817275" cy="566947"/>
          </a:xfrm>
        </p:grpSpPr>
        <p:grpSp>
          <p:nvGrpSpPr>
            <p:cNvPr id="248" name="グループ化 247">
              <a:extLst>
                <a:ext uri="{FF2B5EF4-FFF2-40B4-BE49-F238E27FC236}">
                  <a16:creationId xmlns:a16="http://schemas.microsoft.com/office/drawing/2014/main" id="{A2B21B15-B557-457D-82E5-7D1E96A1F43E}"/>
                </a:ext>
              </a:extLst>
            </p:cNvPr>
            <p:cNvGrpSpPr/>
            <p:nvPr/>
          </p:nvGrpSpPr>
          <p:grpSpPr>
            <a:xfrm>
              <a:off x="974002" y="779311"/>
              <a:ext cx="1817275" cy="566947"/>
              <a:chOff x="4486747" y="1670122"/>
              <a:chExt cx="1817275" cy="566947"/>
            </a:xfrm>
          </p:grpSpPr>
          <p:sp>
            <p:nvSpPr>
              <p:cNvPr id="250" name="フローチャート: データ 249">
                <a:extLst>
                  <a:ext uri="{FF2B5EF4-FFF2-40B4-BE49-F238E27FC236}">
                    <a16:creationId xmlns:a16="http://schemas.microsoft.com/office/drawing/2014/main" id="{BE9AEED8-EFEF-4258-A511-0CC8F4E1118B}"/>
                  </a:ext>
                </a:extLst>
              </p:cNvPr>
              <p:cNvSpPr/>
              <p:nvPr/>
            </p:nvSpPr>
            <p:spPr>
              <a:xfrm>
                <a:off x="4918842" y="1670122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51" name="フローチャート: データ 250">
                <a:extLst>
                  <a:ext uri="{FF2B5EF4-FFF2-40B4-BE49-F238E27FC236}">
                    <a16:creationId xmlns:a16="http://schemas.microsoft.com/office/drawing/2014/main" id="{6EDFED91-3D71-4FB6-BF31-9291B88520AD}"/>
                  </a:ext>
                </a:extLst>
              </p:cNvPr>
              <p:cNvSpPr/>
              <p:nvPr/>
            </p:nvSpPr>
            <p:spPr>
              <a:xfrm>
                <a:off x="4832423" y="1688261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52" name="フローチャート: データ 251">
                <a:extLst>
                  <a:ext uri="{FF2B5EF4-FFF2-40B4-BE49-F238E27FC236}">
                    <a16:creationId xmlns:a16="http://schemas.microsoft.com/office/drawing/2014/main" id="{D579A6D2-00DF-48D6-B003-88D7F8CA1A48}"/>
                  </a:ext>
                </a:extLst>
              </p:cNvPr>
              <p:cNvSpPr/>
              <p:nvPr/>
            </p:nvSpPr>
            <p:spPr>
              <a:xfrm>
                <a:off x="4746004" y="1706400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53" name="フローチャート: データ 252">
                <a:extLst>
                  <a:ext uri="{FF2B5EF4-FFF2-40B4-BE49-F238E27FC236}">
                    <a16:creationId xmlns:a16="http://schemas.microsoft.com/office/drawing/2014/main" id="{76AF6D88-71CA-4A76-A136-B6A991A321D4}"/>
                  </a:ext>
                </a:extLst>
              </p:cNvPr>
              <p:cNvSpPr/>
              <p:nvPr/>
            </p:nvSpPr>
            <p:spPr>
              <a:xfrm>
                <a:off x="4659585" y="1724539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54" name="フローチャート: データ 253">
                <a:extLst>
                  <a:ext uri="{FF2B5EF4-FFF2-40B4-BE49-F238E27FC236}">
                    <a16:creationId xmlns:a16="http://schemas.microsoft.com/office/drawing/2014/main" id="{E0B7E05F-095D-43FE-AEA2-DF550D67607F}"/>
                  </a:ext>
                </a:extLst>
              </p:cNvPr>
              <p:cNvSpPr/>
              <p:nvPr/>
            </p:nvSpPr>
            <p:spPr>
              <a:xfrm>
                <a:off x="4573166" y="1742678"/>
                <a:ext cx="1385180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55" name="フローチャート: データ 254">
                <a:extLst>
                  <a:ext uri="{FF2B5EF4-FFF2-40B4-BE49-F238E27FC236}">
                    <a16:creationId xmlns:a16="http://schemas.microsoft.com/office/drawing/2014/main" id="{58E97AD6-13A1-4B6D-B699-37B2314DC6E4}"/>
                  </a:ext>
                </a:extLst>
              </p:cNvPr>
              <p:cNvSpPr/>
              <p:nvPr/>
            </p:nvSpPr>
            <p:spPr>
              <a:xfrm>
                <a:off x="4486747" y="1760819"/>
                <a:ext cx="1385179" cy="476250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p:grpSp>
        <p:sp>
          <p:nvSpPr>
            <p:cNvPr id="249" name="テキスト ボックス 248">
              <a:extLst>
                <a:ext uri="{FF2B5EF4-FFF2-40B4-BE49-F238E27FC236}">
                  <a16:creationId xmlns:a16="http://schemas.microsoft.com/office/drawing/2014/main" id="{A842353E-22CA-4076-B45E-6E4113FCEB05}"/>
                </a:ext>
              </a:extLst>
            </p:cNvPr>
            <p:cNvSpPr txBox="1"/>
            <p:nvPr/>
          </p:nvSpPr>
          <p:spPr>
            <a:xfrm>
              <a:off x="1235515" y="936294"/>
              <a:ext cx="847463" cy="37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*.</a:t>
              </a:r>
              <a:r>
                <a:rPr kumimoji="1" lang="en-US" altLang="ja-JP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unw</a:t>
              </a: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p:cxnSp>
        <p:nvCxnSpPr>
          <p:cNvPr id="258" name="直線矢印コネクタ 257">
            <a:extLst>
              <a:ext uri="{FF2B5EF4-FFF2-40B4-BE49-F238E27FC236}">
                <a16:creationId xmlns:a16="http://schemas.microsoft.com/office/drawing/2014/main" id="{7CC7613E-0D64-4C96-A208-4D09EE9C74F8}"/>
              </a:ext>
            </a:extLst>
          </p:cNvPr>
          <p:cNvCxnSpPr>
            <a:cxnSpLocks/>
            <a:stCxn id="255" idx="4"/>
            <a:endCxn id="263" idx="0"/>
          </p:cNvCxnSpPr>
          <p:nvPr/>
        </p:nvCxnSpPr>
        <p:spPr>
          <a:xfrm>
            <a:off x="2910936" y="1558051"/>
            <a:ext cx="1547" cy="594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" name="テキスト ボックス 262">
            <a:extLst>
              <a:ext uri="{FF2B5EF4-FFF2-40B4-BE49-F238E27FC236}">
                <a16:creationId xmlns:a16="http://schemas.microsoft.com/office/drawing/2014/main" id="{0714ED05-B007-4188-B10D-D4E8FE3D78E8}"/>
              </a:ext>
            </a:extLst>
          </p:cNvPr>
          <p:cNvSpPr txBox="1"/>
          <p:nvPr/>
        </p:nvSpPr>
        <p:spPr>
          <a:xfrm>
            <a:off x="2245614" y="2152794"/>
            <a:ext cx="133373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10x10 average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cxnSp>
        <p:nvCxnSpPr>
          <p:cNvPr id="266" name="直線矢印コネクタ 265">
            <a:extLst>
              <a:ext uri="{FF2B5EF4-FFF2-40B4-BE49-F238E27FC236}">
                <a16:creationId xmlns:a16="http://schemas.microsoft.com/office/drawing/2014/main" id="{8107DEEE-2E7F-4CF6-9056-5491B8AA6323}"/>
              </a:ext>
            </a:extLst>
          </p:cNvPr>
          <p:cNvCxnSpPr>
            <a:cxnSpLocks/>
            <a:stCxn id="263" idx="2"/>
            <a:endCxn id="26" idx="1"/>
          </p:cNvCxnSpPr>
          <p:nvPr/>
        </p:nvCxnSpPr>
        <p:spPr>
          <a:xfrm flipH="1">
            <a:off x="2910936" y="2460571"/>
            <a:ext cx="1547" cy="3548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8FB6B83E-61DC-41BB-80E6-2D08BBF19537}"/>
              </a:ext>
            </a:extLst>
          </p:cNvPr>
          <p:cNvSpPr txBox="1"/>
          <p:nvPr/>
        </p:nvSpPr>
        <p:spPr>
          <a:xfrm>
            <a:off x="3739772" y="3910416"/>
            <a:ext cx="9701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GACOS correction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78E7CE-0F49-45E0-8B76-80C99E586B58}"/>
              </a:ext>
            </a:extLst>
          </p:cNvPr>
          <p:cNvSpPr txBox="1"/>
          <p:nvPr/>
        </p:nvSpPr>
        <p:spPr>
          <a:xfrm>
            <a:off x="2278570" y="4969592"/>
            <a:ext cx="127851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Unwrap error correction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12CE254-2E45-5640-869E-FCEC50076DE8}"/>
              </a:ext>
            </a:extLst>
          </p:cNvPr>
          <p:cNvSpPr/>
          <p:nvPr/>
        </p:nvSpPr>
        <p:spPr>
          <a:xfrm>
            <a:off x="9329775" y="5534602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In Practice!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C84378A4-0DD3-4CE1-B54B-0BF65148982E}"/>
                  </a:ext>
                </a:extLst>
              </p:cNvPr>
              <p:cNvSpPr txBox="1"/>
              <p:nvPr/>
            </p:nvSpPr>
            <p:spPr>
              <a:xfrm>
                <a:off x="4305136" y="3304851"/>
                <a:ext cx="1320105" cy="2811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1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11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1" lang="en-US" altLang="ja-JP" sz="11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𝚽</m:t>
                              </m:r>
                            </m:e>
                            <m:e>
                              <m:r>
                                <a:rPr kumimoji="1" lang="en-US" altLang="ja-JP" sz="11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  <m:r>
                        <a:rPr kumimoji="1" lang="en-US" altLang="ja-JP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11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1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a:rPr kumimoji="1" lang="en-US" altLang="ja-JP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𝐆</m:t>
                                </m:r>
                              </m:e>
                              <m:e>
                                <m:r>
                                  <a:rPr kumimoji="1" lang="en-US" altLang="ja-JP" sz="11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𝐋</m:t>
                                </m:r>
                              </m:e>
                              <m:e>
                                <m:r>
                                  <a:rPr kumimoji="1" lang="en-US" altLang="ja-JP" sz="11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1" lang="en-US" altLang="ja-JP" sz="11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∆</m:t>
                                </m:r>
                                <m:r>
                                  <a:rPr kumimoji="1" lang="en-US" altLang="ja-JP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𝐓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ja-JP" sz="11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11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1" lang="en-US" altLang="ja-JP" sz="11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𝐦</m:t>
                              </m:r>
                            </m:e>
                            <m:e>
                              <m:r>
                                <a:rPr kumimoji="1" lang="en-US" altLang="ja-JP" sz="11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𝐕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1" lang="ja-JP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C84378A4-0DD3-4CE1-B54B-0BF651489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136" y="3304851"/>
                <a:ext cx="1320105" cy="281167"/>
              </a:xfrm>
              <a:prstGeom prst="rect">
                <a:avLst/>
              </a:prstGeom>
              <a:blipFill>
                <a:blip r:embed="rId5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BBF8059F-E582-BE41-81AB-837A75CDA32A}"/>
              </a:ext>
            </a:extLst>
          </p:cNvPr>
          <p:cNvGrpSpPr/>
          <p:nvPr/>
        </p:nvGrpSpPr>
        <p:grpSpPr>
          <a:xfrm>
            <a:off x="357783" y="1105023"/>
            <a:ext cx="1413348" cy="2295749"/>
            <a:chOff x="357783" y="1105023"/>
            <a:chExt cx="1413348" cy="2295749"/>
          </a:xfrm>
        </p:grpSpPr>
        <p:sp>
          <p:nvSpPr>
            <p:cNvPr id="148" name="Right Brace 147">
              <a:extLst>
                <a:ext uri="{FF2B5EF4-FFF2-40B4-BE49-F238E27FC236}">
                  <a16:creationId xmlns:a16="http://schemas.microsoft.com/office/drawing/2014/main" id="{95ADA71B-DAF3-B84F-95F8-0A8DA0F7EB42}"/>
                </a:ext>
              </a:extLst>
            </p:cNvPr>
            <p:cNvSpPr/>
            <p:nvPr/>
          </p:nvSpPr>
          <p:spPr>
            <a:xfrm rot="10800000">
              <a:off x="1483099" y="1105023"/>
              <a:ext cx="288032" cy="2295749"/>
            </a:xfrm>
            <a:prstGeom prst="rightBrace">
              <a:avLst>
                <a:gd name="adj1" fmla="val 43014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02860D2-31DF-1545-8481-30FB0FA86D92}"/>
                </a:ext>
              </a:extLst>
            </p:cNvPr>
            <p:cNvSpPr/>
            <p:nvPr/>
          </p:nvSpPr>
          <p:spPr>
            <a:xfrm>
              <a:off x="357783" y="1753152"/>
              <a:ext cx="109998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multi-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look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0936011-0F13-0240-B29E-98A61FCB65DE}"/>
              </a:ext>
            </a:extLst>
          </p:cNvPr>
          <p:cNvGrpSpPr/>
          <p:nvPr/>
        </p:nvGrpSpPr>
        <p:grpSpPr>
          <a:xfrm>
            <a:off x="177719" y="3769479"/>
            <a:ext cx="1593411" cy="2295749"/>
            <a:chOff x="177719" y="3769479"/>
            <a:chExt cx="1593411" cy="2295749"/>
          </a:xfrm>
        </p:grpSpPr>
        <p:sp>
          <p:nvSpPr>
            <p:cNvPr id="149" name="Right Brace 148">
              <a:extLst>
                <a:ext uri="{FF2B5EF4-FFF2-40B4-BE49-F238E27FC236}">
                  <a16:creationId xmlns:a16="http://schemas.microsoft.com/office/drawing/2014/main" id="{55DCC94C-4CAD-1648-8491-EEAAA6AAD875}"/>
                </a:ext>
              </a:extLst>
            </p:cNvPr>
            <p:cNvSpPr/>
            <p:nvPr/>
          </p:nvSpPr>
          <p:spPr>
            <a:xfrm rot="10800000">
              <a:off x="1483098" y="3769479"/>
              <a:ext cx="288032" cy="2295749"/>
            </a:xfrm>
            <a:prstGeom prst="rightBrace">
              <a:avLst>
                <a:gd name="adj1" fmla="val 43014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999F27C-58BE-B543-BCF0-8DD5C336EBF8}"/>
                </a:ext>
              </a:extLst>
            </p:cNvPr>
            <p:cNvSpPr/>
            <p:nvPr/>
          </p:nvSpPr>
          <p:spPr>
            <a:xfrm>
              <a:off x="177719" y="4215889"/>
              <a:ext cx="1252651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discard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data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24EE1E9-A809-894A-93A7-C28FE352D1CA}"/>
              </a:ext>
            </a:extLst>
          </p:cNvPr>
          <p:cNvGrpSpPr/>
          <p:nvPr/>
        </p:nvGrpSpPr>
        <p:grpSpPr>
          <a:xfrm>
            <a:off x="4816484" y="6235819"/>
            <a:ext cx="3818375" cy="523220"/>
            <a:chOff x="4816484" y="6235819"/>
            <a:chExt cx="3818375" cy="523220"/>
          </a:xfrm>
        </p:grpSpPr>
        <p:sp>
          <p:nvSpPr>
            <p:cNvPr id="153" name="Right Brace 152">
              <a:extLst>
                <a:ext uri="{FF2B5EF4-FFF2-40B4-BE49-F238E27FC236}">
                  <a16:creationId xmlns:a16="http://schemas.microsoft.com/office/drawing/2014/main" id="{DF16549A-2155-B341-B117-108846E87D63}"/>
                </a:ext>
              </a:extLst>
            </p:cNvPr>
            <p:cNvSpPr/>
            <p:nvPr/>
          </p:nvSpPr>
          <p:spPr>
            <a:xfrm rot="5400000">
              <a:off x="5820343" y="5295338"/>
              <a:ext cx="288032" cy="2295749"/>
            </a:xfrm>
            <a:prstGeom prst="rightBrace">
              <a:avLst>
                <a:gd name="adj1" fmla="val 43014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3DF9D86-B8E9-054C-96A9-C9C9DB5C4888}"/>
                </a:ext>
              </a:extLst>
            </p:cNvPr>
            <p:cNvSpPr/>
            <p:nvPr/>
          </p:nvSpPr>
          <p:spPr>
            <a:xfrm>
              <a:off x="7044849" y="6235819"/>
              <a:ext cx="159001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inversion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1B8580A-9DC7-EE4A-9F74-B3BABBD8512B}"/>
              </a:ext>
            </a:extLst>
          </p:cNvPr>
          <p:cNvGrpSpPr/>
          <p:nvPr/>
        </p:nvGrpSpPr>
        <p:grpSpPr>
          <a:xfrm>
            <a:off x="9563684" y="1165703"/>
            <a:ext cx="2543112" cy="1897750"/>
            <a:chOff x="9563684" y="1165703"/>
            <a:chExt cx="2543112" cy="1897750"/>
          </a:xfrm>
        </p:grpSpPr>
        <p:sp>
          <p:nvSpPr>
            <p:cNvPr id="155" name="Right Brace 154">
              <a:extLst>
                <a:ext uri="{FF2B5EF4-FFF2-40B4-BE49-F238E27FC236}">
                  <a16:creationId xmlns:a16="http://schemas.microsoft.com/office/drawing/2014/main" id="{CF7B4AB0-B39E-0547-A4A2-F1F9E919BBF7}"/>
                </a:ext>
              </a:extLst>
            </p:cNvPr>
            <p:cNvSpPr/>
            <p:nvPr/>
          </p:nvSpPr>
          <p:spPr>
            <a:xfrm>
              <a:off x="9563684" y="1217082"/>
              <a:ext cx="262568" cy="1846371"/>
            </a:xfrm>
            <a:prstGeom prst="rightBrace">
              <a:avLst>
                <a:gd name="adj1" fmla="val 43014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DB06D05-202B-D84C-961F-47B169AAA1B0}"/>
                </a:ext>
              </a:extLst>
            </p:cNvPr>
            <p:cNvSpPr/>
            <p:nvPr/>
          </p:nvSpPr>
          <p:spPr>
            <a:xfrm>
              <a:off x="9799305" y="1165703"/>
              <a:ext cx="2307491" cy="1815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cumulative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displacements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&amp;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velocities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A5FB0D5-E7A1-F141-B7C2-9D7621A2DB33}"/>
              </a:ext>
            </a:extLst>
          </p:cNvPr>
          <p:cNvGrpSpPr/>
          <p:nvPr/>
        </p:nvGrpSpPr>
        <p:grpSpPr>
          <a:xfrm>
            <a:off x="9563684" y="4061189"/>
            <a:ext cx="1254401" cy="1170013"/>
            <a:chOff x="9563684" y="4061189"/>
            <a:chExt cx="1254401" cy="1170013"/>
          </a:xfrm>
        </p:grpSpPr>
        <p:sp>
          <p:nvSpPr>
            <p:cNvPr id="158" name="Right Brace 157">
              <a:extLst>
                <a:ext uri="{FF2B5EF4-FFF2-40B4-BE49-F238E27FC236}">
                  <a16:creationId xmlns:a16="http://schemas.microsoft.com/office/drawing/2014/main" id="{401C8861-07E1-CF4B-881D-4C6A3D0FD468}"/>
                </a:ext>
              </a:extLst>
            </p:cNvPr>
            <p:cNvSpPr/>
            <p:nvPr/>
          </p:nvSpPr>
          <p:spPr>
            <a:xfrm>
              <a:off x="9563684" y="4061189"/>
              <a:ext cx="224267" cy="1170013"/>
            </a:xfrm>
            <a:prstGeom prst="rightBrace">
              <a:avLst>
                <a:gd name="adj1" fmla="val 43014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561F5CF-B4D2-8245-9224-2483A0C37D11}"/>
                </a:ext>
              </a:extLst>
            </p:cNvPr>
            <p:cNvSpPr/>
            <p:nvPr/>
          </p:nvSpPr>
          <p:spPr>
            <a:xfrm>
              <a:off x="9841536" y="4380236"/>
              <a:ext cx="976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mask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0" name="Title 1">
            <a:extLst>
              <a:ext uri="{FF2B5EF4-FFF2-40B4-BE49-F238E27FC236}">
                <a16:creationId xmlns:a16="http://schemas.microsoft.com/office/drawing/2014/main" id="{311787CF-2F41-7949-B056-762540C4773F}"/>
              </a:ext>
            </a:extLst>
          </p:cNvPr>
          <p:cNvSpPr txBox="1">
            <a:spLocks/>
          </p:cNvSpPr>
          <p:nvPr/>
        </p:nvSpPr>
        <p:spPr>
          <a:xfrm>
            <a:off x="1717761" y="94059"/>
            <a:ext cx="8756479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i="1" dirty="0">
                <a:solidFill>
                  <a:srgbClr val="0070C0"/>
                </a:solidFill>
                <a:latin typeface="Helvetica" pitchFamily="2" charset="0"/>
                <a:cs typeface="Calibri" panose="020F0502020204030204" pitchFamily="34" charset="0"/>
              </a:rPr>
              <a:t>LiCSBAS: </a:t>
            </a:r>
            <a:r>
              <a:rPr lang="en-GB" sz="3200" i="1" dirty="0">
                <a:latin typeface="Helvetica" pitchFamily="2" charset="0"/>
                <a:cs typeface="Calibri" panose="020F0502020204030204" pitchFamily="34" charset="0"/>
              </a:rPr>
              <a:t>LiCSAR Time Series &amp; Velocities 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8FFC641-5CE7-1B41-A9AD-8214D35F1A50}"/>
              </a:ext>
            </a:extLst>
          </p:cNvPr>
          <p:cNvSpPr/>
          <p:nvPr/>
        </p:nvSpPr>
        <p:spPr>
          <a:xfrm>
            <a:off x="81240" y="6469189"/>
            <a:ext cx="3720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Morishita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 et al., Remote Sensing, 2020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19" name="CustomShape 1">
            <a:extLst>
              <a:ext uri="{FF2B5EF4-FFF2-40B4-BE49-F238E27FC236}">
                <a16:creationId xmlns:a16="http://schemas.microsoft.com/office/drawing/2014/main" id="{89EF4A0E-6656-8649-9D1F-5A51B3EFFEC5}"/>
              </a:ext>
            </a:extLst>
          </p:cNvPr>
          <p:cNvSpPr/>
          <p:nvPr/>
        </p:nvSpPr>
        <p:spPr>
          <a:xfrm>
            <a:off x="8814121" y="6250441"/>
            <a:ext cx="3172065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sng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Helvetica" pitchFamily="2" charset="0"/>
                <a:ea typeface="DejaVu Sans"/>
              </a:rPr>
              <a:t>github.com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Helvetica" pitchFamily="2" charset="0"/>
                <a:ea typeface="DejaVu Sans"/>
              </a:rPr>
              <a:t>/</a:t>
            </a:r>
            <a:r>
              <a:rPr kumimoji="0" lang="en-GB" sz="1600" b="0" i="0" u="sng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Helvetica" pitchFamily="2" charset="0"/>
                <a:ea typeface="DejaVu Sans"/>
              </a:rPr>
              <a:t>yumorishita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Helvetica" pitchFamily="2" charset="0"/>
                <a:ea typeface="DejaVu Sans"/>
              </a:rPr>
              <a:t>/LiCSBAS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115" name="Picture 114" descr="A drawing of a face&#10;&#10;Description automatically generated">
            <a:extLst>
              <a:ext uri="{FF2B5EF4-FFF2-40B4-BE49-F238E27FC236}">
                <a16:creationId xmlns:a16="http://schemas.microsoft.com/office/drawing/2014/main" id="{EB19E8AD-9A40-4B44-A00E-D5EA6111A4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0" y="94059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53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CD837-11F7-0147-9CD0-CCAB1F5026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1" y="97549"/>
            <a:ext cx="6427637" cy="33063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37840C-5F18-FF42-91B7-018C47C94A19}"/>
              </a:ext>
            </a:extLst>
          </p:cNvPr>
          <p:cNvGrpSpPr/>
          <p:nvPr/>
        </p:nvGrpSpPr>
        <p:grpSpPr>
          <a:xfrm>
            <a:off x="1898248" y="3968122"/>
            <a:ext cx="8125428" cy="2062288"/>
            <a:chOff x="1898248" y="3968122"/>
            <a:chExt cx="8125428" cy="20622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02EA9D-FA12-B945-A303-CC64C10B34EC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8248" y="3968122"/>
              <a:ext cx="8125428" cy="2062288"/>
            </a:xfrm>
            <a:prstGeom prst="rect">
              <a:avLst/>
            </a:prstGeom>
          </p:spPr>
        </p:pic>
        <p:sp>
          <p:nvSpPr>
            <p:cNvPr id="5" name="テキスト ボックス 32">
              <a:extLst>
                <a:ext uri="{FF2B5EF4-FFF2-40B4-BE49-F238E27FC236}">
                  <a16:creationId xmlns:a16="http://schemas.microsoft.com/office/drawing/2014/main" id="{880BE844-6DCB-B241-85CE-12C1EDB8313D}"/>
                </a:ext>
              </a:extLst>
            </p:cNvPr>
            <p:cNvSpPr txBox="1"/>
            <p:nvPr/>
          </p:nvSpPr>
          <p:spPr>
            <a:xfrm>
              <a:off x="2315346" y="5243942"/>
              <a:ext cx="1214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discarded </a:t>
              </a:r>
              <a:r>
                <a:rPr kumimoji="1" lang="en-US" altLang="ja-JP" sz="1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ifg</a:t>
              </a:r>
              <a:endParaRPr kumimoji="1" lang="en-US" altLang="ja-JP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used </a:t>
              </a:r>
              <a:r>
                <a:rPr kumimoji="1" lang="en-US" altLang="ja-JP" sz="1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ifg</a:t>
              </a:r>
              <a:r>
                <a:rPr kumimoji="1" lang="en-US" altLang="ja-JP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 n=622</a:t>
              </a:r>
            </a:p>
          </p:txBody>
        </p:sp>
        <p:sp>
          <p:nvSpPr>
            <p:cNvPr id="6" name="テキスト ボックス 32">
              <a:extLst>
                <a:ext uri="{FF2B5EF4-FFF2-40B4-BE49-F238E27FC236}">
                  <a16:creationId xmlns:a16="http://schemas.microsoft.com/office/drawing/2014/main" id="{2A344F8C-ED95-804E-99A0-703BBD72A893}"/>
                </a:ext>
              </a:extLst>
            </p:cNvPr>
            <p:cNvSpPr txBox="1"/>
            <p:nvPr/>
          </p:nvSpPr>
          <p:spPr>
            <a:xfrm>
              <a:off x="5548824" y="5359424"/>
              <a:ext cx="4442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1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gap</a:t>
              </a:r>
              <a:endParaRPr kumimoji="1" lang="ja-JP" alt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7" name="テキスト ボックス 32">
              <a:extLst>
                <a:ext uri="{FF2B5EF4-FFF2-40B4-BE49-F238E27FC236}">
                  <a16:creationId xmlns:a16="http://schemas.microsoft.com/office/drawing/2014/main" id="{7B4AC578-EC0B-4A4E-B353-EDFA53ADB6BA}"/>
                </a:ext>
              </a:extLst>
            </p:cNvPr>
            <p:cNvSpPr txBox="1"/>
            <p:nvPr/>
          </p:nvSpPr>
          <p:spPr>
            <a:xfrm>
              <a:off x="8462865" y="5359423"/>
              <a:ext cx="4442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1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gap</a:t>
              </a:r>
              <a:endParaRPr kumimoji="1" lang="ja-JP" alt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sp>
        <p:nvSpPr>
          <p:cNvPr id="8" name="テキスト ボックス 32">
            <a:extLst>
              <a:ext uri="{FF2B5EF4-FFF2-40B4-BE49-F238E27FC236}">
                <a16:creationId xmlns:a16="http://schemas.microsoft.com/office/drawing/2014/main" id="{ACB92B3E-E7DE-7F48-BADD-30C72A72138C}"/>
              </a:ext>
            </a:extLst>
          </p:cNvPr>
          <p:cNvSpPr txBox="1"/>
          <p:nvPr/>
        </p:nvSpPr>
        <p:spPr>
          <a:xfrm>
            <a:off x="6090909" y="1473749"/>
            <a:ext cx="834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Anatolia</a:t>
            </a:r>
          </a:p>
        </p:txBody>
      </p:sp>
      <p:sp>
        <p:nvSpPr>
          <p:cNvPr id="9" name="テキスト ボックス 32">
            <a:extLst>
              <a:ext uri="{FF2B5EF4-FFF2-40B4-BE49-F238E27FC236}">
                <a16:creationId xmlns:a16="http://schemas.microsoft.com/office/drawing/2014/main" id="{D5BF09B0-530F-0449-8DC7-53A0759B0112}"/>
              </a:ext>
            </a:extLst>
          </p:cNvPr>
          <p:cNvSpPr txBox="1"/>
          <p:nvPr/>
        </p:nvSpPr>
        <p:spPr>
          <a:xfrm>
            <a:off x="7459266" y="482497"/>
            <a:ext cx="916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Black Sea</a:t>
            </a:r>
          </a:p>
        </p:txBody>
      </p:sp>
      <p:sp>
        <p:nvSpPr>
          <p:cNvPr id="10" name="テキスト ボックス 32">
            <a:extLst>
              <a:ext uri="{FF2B5EF4-FFF2-40B4-BE49-F238E27FC236}">
                <a16:creationId xmlns:a16="http://schemas.microsoft.com/office/drawing/2014/main" id="{6D1EACAF-2C90-9842-BDA6-696CE1EBD0BB}"/>
              </a:ext>
            </a:extLst>
          </p:cNvPr>
          <p:cNvSpPr txBox="1"/>
          <p:nvPr/>
        </p:nvSpPr>
        <p:spPr>
          <a:xfrm>
            <a:off x="4269950" y="3044112"/>
            <a:ext cx="1634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Mediterranean Sea</a:t>
            </a:r>
          </a:p>
        </p:txBody>
      </p:sp>
      <p:sp>
        <p:nvSpPr>
          <p:cNvPr id="11" name="テキスト ボックス 32">
            <a:extLst>
              <a:ext uri="{FF2B5EF4-FFF2-40B4-BE49-F238E27FC236}">
                <a16:creationId xmlns:a16="http://schemas.microsoft.com/office/drawing/2014/main" id="{BB0E176C-2E90-F343-BEC7-3885284D27CE}"/>
              </a:ext>
            </a:extLst>
          </p:cNvPr>
          <p:cNvSpPr txBox="1"/>
          <p:nvPr/>
        </p:nvSpPr>
        <p:spPr>
          <a:xfrm rot="1024425">
            <a:off x="7365453" y="1064602"/>
            <a:ext cx="551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NAF</a:t>
            </a:r>
          </a:p>
        </p:txBody>
      </p:sp>
      <p:sp>
        <p:nvSpPr>
          <p:cNvPr id="12" name="テキスト ボックス 32">
            <a:extLst>
              <a:ext uri="{FF2B5EF4-FFF2-40B4-BE49-F238E27FC236}">
                <a16:creationId xmlns:a16="http://schemas.microsoft.com/office/drawing/2014/main" id="{BB120196-E3D3-6E4B-AB19-A30B7F68E4AF}"/>
              </a:ext>
            </a:extLst>
          </p:cNvPr>
          <p:cNvSpPr txBox="1"/>
          <p:nvPr/>
        </p:nvSpPr>
        <p:spPr>
          <a:xfrm rot="19920140">
            <a:off x="7671475" y="1868350"/>
            <a:ext cx="551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EAF</a:t>
            </a:r>
          </a:p>
        </p:txBody>
      </p:sp>
      <p:sp>
        <p:nvSpPr>
          <p:cNvPr id="13" name="テキスト ボックス 32">
            <a:extLst>
              <a:ext uri="{FF2B5EF4-FFF2-40B4-BE49-F238E27FC236}">
                <a16:creationId xmlns:a16="http://schemas.microsoft.com/office/drawing/2014/main" id="{18BA626F-D03C-E347-A204-45061956ADE2}"/>
              </a:ext>
            </a:extLst>
          </p:cNvPr>
          <p:cNvSpPr txBox="1"/>
          <p:nvPr/>
        </p:nvSpPr>
        <p:spPr>
          <a:xfrm>
            <a:off x="8045765" y="2290289"/>
            <a:ext cx="834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Arabia</a:t>
            </a:r>
          </a:p>
        </p:txBody>
      </p:sp>
      <p:sp>
        <p:nvSpPr>
          <p:cNvPr id="14" name="テキスト ボックス 32">
            <a:extLst>
              <a:ext uri="{FF2B5EF4-FFF2-40B4-BE49-F238E27FC236}">
                <a16:creationId xmlns:a16="http://schemas.microsoft.com/office/drawing/2014/main" id="{917FD45A-A460-C14C-9266-393DD172553D}"/>
              </a:ext>
            </a:extLst>
          </p:cNvPr>
          <p:cNvSpPr txBox="1"/>
          <p:nvPr/>
        </p:nvSpPr>
        <p:spPr>
          <a:xfrm>
            <a:off x="7865927" y="1042861"/>
            <a:ext cx="834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Eurasia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5AC40E-50D8-FB44-A1CE-C5654749D8F8}"/>
              </a:ext>
            </a:extLst>
          </p:cNvPr>
          <p:cNvSpPr/>
          <p:nvPr/>
        </p:nvSpPr>
        <p:spPr>
          <a:xfrm>
            <a:off x="6508008" y="3414472"/>
            <a:ext cx="2577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Active faults from Emre et al., 2016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2D002251-8DB5-D84D-A763-3E2FB4129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CD837-11F7-0147-9CD0-CCAB1F5026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1" y="97549"/>
            <a:ext cx="6427637" cy="3306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0A1978-349E-6D4D-8276-9AFA4FE2100C}"/>
              </a:ext>
            </a:extLst>
          </p:cNvPr>
          <p:cNvSpPr txBox="1"/>
          <p:nvPr/>
        </p:nvSpPr>
        <p:spPr>
          <a:xfrm>
            <a:off x="2406770" y="3630407"/>
            <a:ext cx="76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Transform the InSAR data to a Eurasia-fixed reference frame using culled GNSS data compilation from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Nocquet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 2012 &amp; England et al., 2016</a:t>
            </a:r>
          </a:p>
        </p:txBody>
      </p:sp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E38BE3A8-4F06-6845-8940-D74DBE755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9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530040-B543-7546-8C76-67413F8B74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1" y="97549"/>
            <a:ext cx="6427637" cy="3306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71769-3FAB-9F43-8636-0F43997AB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1" y="210283"/>
            <a:ext cx="6419088" cy="6326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EEE335-6612-5442-9C54-10E0F45800D2}"/>
              </a:ext>
            </a:extLst>
          </p:cNvPr>
          <p:cNvSpPr/>
          <p:nvPr/>
        </p:nvSpPr>
        <p:spPr>
          <a:xfrm>
            <a:off x="2292263" y="3366368"/>
            <a:ext cx="7415408" cy="3281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318C3-A21D-694E-94D9-C37BFF0780EA}"/>
              </a:ext>
            </a:extLst>
          </p:cNvPr>
          <p:cNvSpPr txBox="1"/>
          <p:nvPr/>
        </p:nvSpPr>
        <p:spPr>
          <a:xfrm>
            <a:off x="2406770" y="3630407"/>
            <a:ext cx="76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Transform the InSAR data to a Eurasia-fixed reference frame using culled GNSS data compilation from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Nocquet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 2012 &amp; England et al., 2016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47975D4-506E-B54A-9285-17F30C81B9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41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530040-B543-7546-8C76-67413F8B74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1" y="97549"/>
            <a:ext cx="6427637" cy="3306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71769-3FAB-9F43-8636-0F43997AB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1" y="210283"/>
            <a:ext cx="6419088" cy="6326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54CB8-7603-EF4B-B9EE-68EFD8E877F9}"/>
              </a:ext>
            </a:extLst>
          </p:cNvPr>
          <p:cNvSpPr txBox="1"/>
          <p:nvPr/>
        </p:nvSpPr>
        <p:spPr>
          <a:xfrm>
            <a:off x="1535518" y="1691755"/>
            <a:ext cx="2491377" cy="3539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Sentinel-1 for Anatolia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2014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→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∼200 images/frame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∼8,000 images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∼800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ifgs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/frame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∼30,000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ifgs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 800,000 km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518A47-25A9-D24B-A8D7-4231B3CAC26C}"/>
              </a:ext>
            </a:extLst>
          </p:cNvPr>
          <p:cNvGrpSpPr/>
          <p:nvPr/>
        </p:nvGrpSpPr>
        <p:grpSpPr>
          <a:xfrm>
            <a:off x="5208223" y="1720840"/>
            <a:ext cx="6059544" cy="3416320"/>
            <a:chOff x="4107011" y="1750747"/>
            <a:chExt cx="6059544" cy="34163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3EA72A-26BB-AC48-830D-BBD228DF090A}"/>
                </a:ext>
              </a:extLst>
            </p:cNvPr>
            <p:cNvSpPr/>
            <p:nvPr/>
          </p:nvSpPr>
          <p:spPr>
            <a:xfrm>
              <a:off x="4107011" y="1750747"/>
              <a:ext cx="6059544" cy="34163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46EFCD-5A4B-F44B-BA18-407C849EF286}"/>
                </a:ext>
              </a:extLst>
            </p:cNvPr>
            <p:cNvGrpSpPr/>
            <p:nvPr/>
          </p:nvGrpSpPr>
          <p:grpSpPr>
            <a:xfrm>
              <a:off x="4322948" y="1940787"/>
              <a:ext cx="5843607" cy="3151786"/>
              <a:chOff x="2597938" y="2037773"/>
              <a:chExt cx="5843607" cy="31517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2761602-5B43-6546-97D0-676C72A095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97938" y="2037773"/>
                <a:ext cx="5843607" cy="278245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F0A76F-6438-D846-B645-F2683B41C8F7}"/>
                  </a:ext>
                </a:extLst>
              </p:cNvPr>
              <p:cNvSpPr txBox="1"/>
              <p:nvPr/>
            </p:nvSpPr>
            <p:spPr>
              <a:xfrm>
                <a:off x="3732400" y="4820227"/>
                <a:ext cx="3973749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8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Verdana" charset="0"/>
                    <a:cs typeface="Calibri" panose="020F0502020204030204" pitchFamily="34" charset="0"/>
                  </a:rPr>
                  <a:t>Line-of-sight accuracy ~2.4 mm/yr</a:t>
                </a:r>
                <a:endParaRPr kumimoji="0" lang="en-US" sz="180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Verdana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735129A8-BA62-6943-88B3-B480250CFD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6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530040-B543-7546-8C76-67413F8B74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1" y="97549"/>
            <a:ext cx="6427637" cy="3306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71769-3FAB-9F43-8636-0F43997AB0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1" y="210283"/>
            <a:ext cx="6419088" cy="63266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F092FF-C814-5740-B13B-782D5B6B9F7C}"/>
              </a:ext>
            </a:extLst>
          </p:cNvPr>
          <p:cNvSpPr/>
          <p:nvPr/>
        </p:nvSpPr>
        <p:spPr>
          <a:xfrm>
            <a:off x="6453352" y="1691755"/>
            <a:ext cx="3605048" cy="3445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7BCBD-DDE9-B441-B063-30E35397209B}"/>
              </a:ext>
            </a:extLst>
          </p:cNvPr>
          <p:cNvSpPr txBox="1"/>
          <p:nvPr/>
        </p:nvSpPr>
        <p:spPr>
          <a:xfrm>
            <a:off x="1535518" y="1691755"/>
            <a:ext cx="2491377" cy="3539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Sentinel-1 for Anatolia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2014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→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∼200 images/frame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∼8,000 images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∼800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ifgs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/frame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∼30,000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ifgs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∼ 800,000 km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7907AED-7FDD-214A-A1E7-F0D04EEDDA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503" y="1984348"/>
            <a:ext cx="3228984" cy="26184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9B82DD-FD49-264B-89A2-EFE3B492621D}"/>
              </a:ext>
            </a:extLst>
          </p:cNvPr>
          <p:cNvSpPr/>
          <p:nvPr/>
        </p:nvSpPr>
        <p:spPr>
          <a:xfrm>
            <a:off x="8996855" y="3184635"/>
            <a:ext cx="704194" cy="39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5B19FA-8E5B-D24F-872E-BE73648CDF7A}"/>
              </a:ext>
            </a:extLst>
          </p:cNvPr>
          <p:cNvSpPr/>
          <p:nvPr/>
        </p:nvSpPr>
        <p:spPr>
          <a:xfrm>
            <a:off x="8949139" y="2176363"/>
            <a:ext cx="704194" cy="484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B4E38-A882-B946-8C56-1128A8E163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503" y="1984348"/>
            <a:ext cx="3228984" cy="26184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612BE44-64B3-B745-ACFB-D1D515E45C6C}"/>
              </a:ext>
            </a:extLst>
          </p:cNvPr>
          <p:cNvGrpSpPr/>
          <p:nvPr/>
        </p:nvGrpSpPr>
        <p:grpSpPr>
          <a:xfrm>
            <a:off x="6484884" y="1984348"/>
            <a:ext cx="5572387" cy="3078318"/>
            <a:chOff x="6484884" y="1984348"/>
            <a:chExt cx="5572387" cy="30783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94E8FA-803C-ED49-9A1C-75E29B10A120}"/>
                </a:ext>
              </a:extLst>
            </p:cNvPr>
            <p:cNvSpPr txBox="1"/>
            <p:nvPr/>
          </p:nvSpPr>
          <p:spPr>
            <a:xfrm>
              <a:off x="6484884" y="4693334"/>
              <a:ext cx="352096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8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Verdana" charset="0"/>
                  <a:cs typeface="Calibri" panose="020F0502020204030204" pitchFamily="34" charset="0"/>
                </a:rPr>
                <a:t>Accuracy ~2.5 mm/yr@100 km</a:t>
              </a:r>
              <a:endParaRPr kumimoji="0" lang="en-US" sz="180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F04F82-35BD-FF40-B67A-3A68473C8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3504" y="1984348"/>
              <a:ext cx="3228982" cy="261846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0A5828-44E4-9141-B835-77CFF38FF944}"/>
                </a:ext>
              </a:extLst>
            </p:cNvPr>
            <p:cNvSpPr/>
            <p:nvPr/>
          </p:nvSpPr>
          <p:spPr>
            <a:xfrm>
              <a:off x="9692521" y="3204322"/>
              <a:ext cx="236475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Zhang et al., JGR, 1997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94FDDEB3-8A87-0C4F-8C84-40B7A93C9C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DC1136-3D2F-9644-8365-6D519AB18C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1" y="210283"/>
            <a:ext cx="6419088" cy="6326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B1940D-1FE3-2141-8D73-1264C1EEF9D1}"/>
              </a:ext>
            </a:extLst>
          </p:cNvPr>
          <p:cNvSpPr txBox="1"/>
          <p:nvPr/>
        </p:nvSpPr>
        <p:spPr>
          <a:xfrm>
            <a:off x="319915" y="5436652"/>
            <a:ext cx="2402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Ambiguity associated with interpreting LOS information</a:t>
            </a:r>
            <a:endParaRPr kumimoji="0" lang="en-US" sz="1600" b="0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61AC31-FEC5-4A44-86C2-C450459277B0}"/>
              </a:ext>
            </a:extLst>
          </p:cNvPr>
          <p:cNvGrpSpPr/>
          <p:nvPr/>
        </p:nvGrpSpPr>
        <p:grpSpPr>
          <a:xfrm>
            <a:off x="319915" y="1818968"/>
            <a:ext cx="4006279" cy="3539613"/>
            <a:chOff x="319915" y="2359742"/>
            <a:chExt cx="4006279" cy="35396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64A8E5D-9A3C-3043-94F5-AC910CAD5F45}"/>
                </a:ext>
              </a:extLst>
            </p:cNvPr>
            <p:cNvSpPr/>
            <p:nvPr/>
          </p:nvSpPr>
          <p:spPr>
            <a:xfrm>
              <a:off x="319915" y="2359742"/>
              <a:ext cx="4006279" cy="35396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E62D8E-1870-9E44-8398-3DD8CACF4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932" y="2546260"/>
              <a:ext cx="3749812" cy="3253129"/>
            </a:xfrm>
            <a:prstGeom prst="rect">
              <a:avLst/>
            </a:prstGeom>
            <a:ln w="38100">
              <a:noFill/>
            </a:ln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53AD84-83E5-C849-8B1F-158F65CBB17F}"/>
              </a:ext>
            </a:extLst>
          </p:cNvPr>
          <p:cNvCxnSpPr>
            <a:cxnSpLocks/>
          </p:cNvCxnSpPr>
          <p:nvPr/>
        </p:nvCxnSpPr>
        <p:spPr>
          <a:xfrm flipV="1">
            <a:off x="4326194" y="2378244"/>
            <a:ext cx="1529174" cy="4612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A56F895-52A3-B149-AB61-D0DD722F8559}"/>
              </a:ext>
            </a:extLst>
          </p:cNvPr>
          <p:cNvSpPr txBox="1"/>
          <p:nvPr/>
        </p:nvSpPr>
        <p:spPr>
          <a:xfrm>
            <a:off x="243829" y="703958"/>
            <a:ext cx="293029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i="1" dirty="0">
                <a:solidFill>
                  <a:prstClr val="black"/>
                </a:solidFill>
                <a:latin typeface="Helvetica" pitchFamily="2" charset="0"/>
                <a:ea typeface="Verdana" charset="0"/>
                <a:cs typeface="Calibri" panose="020F0502020204030204" pitchFamily="34" charset="0"/>
              </a:rPr>
              <a:t>LiCSBAS time series for Konya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Basin from subsiding region (red pixel) relative to </a:t>
            </a:r>
            <a:r>
              <a:rPr lang="en-US" sz="1600" i="1" dirty="0">
                <a:solidFill>
                  <a:prstClr val="black"/>
                </a:solidFill>
                <a:latin typeface="Helvetica" pitchFamily="2" charset="0"/>
                <a:ea typeface="Verdana" charset="0"/>
                <a:cs typeface="Calibri" panose="020F0502020204030204" pitchFamily="34" charset="0"/>
              </a:rPr>
              <a:t>adjacent 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stable” region </a:t>
            </a:r>
            <a:endParaRPr kumimoji="0" lang="en-US" sz="1600" b="0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</p:txBody>
      </p:sp>
      <p:pic>
        <p:nvPicPr>
          <p:cNvPr id="24" name="Picture 23" descr="A drawing of a face&#10;&#10;Description automatically generated">
            <a:extLst>
              <a:ext uri="{FF2B5EF4-FFF2-40B4-BE49-F238E27FC236}">
                <a16:creationId xmlns:a16="http://schemas.microsoft.com/office/drawing/2014/main" id="{5D76D3C4-47FD-2F43-91F3-B191397310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AC9C8A9-6A44-7640-9E3D-4CAB11A07EA6}"/>
              </a:ext>
            </a:extLst>
          </p:cNvPr>
          <p:cNvGrpSpPr/>
          <p:nvPr/>
        </p:nvGrpSpPr>
        <p:grpSpPr>
          <a:xfrm>
            <a:off x="1280702" y="1487517"/>
            <a:ext cx="9436018" cy="2703871"/>
            <a:chOff x="808753" y="1012723"/>
            <a:chExt cx="9436018" cy="270387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E2541F-616D-DF46-A986-21BA9FEA6D14}"/>
                </a:ext>
              </a:extLst>
            </p:cNvPr>
            <p:cNvSpPr/>
            <p:nvPr/>
          </p:nvSpPr>
          <p:spPr>
            <a:xfrm>
              <a:off x="838249" y="1012723"/>
              <a:ext cx="9406522" cy="27038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A8C9A4C-79EE-EB41-8CDF-E6F287EB2911}"/>
                    </a:ext>
                  </a:extLst>
                </p:cNvPr>
                <p:cNvSpPr txBox="1"/>
                <p:nvPr/>
              </p:nvSpPr>
              <p:spPr>
                <a:xfrm>
                  <a:off x="1666009" y="2017628"/>
                  <a:ext cx="7916085" cy="12220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𝐿𝑂𝑆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en-US" sz="2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𝜃</m:t>
                                </m:r>
                                <m:func>
                                  <m:func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𝛼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 −</m:t>
                                    </m:r>
                                  </m:e>
                                </m:func>
                              </m:e>
                            </m:func>
                            <m:func>
                              <m:func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en-US" sz="2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𝜃</m:t>
                                </m:r>
                              </m:e>
                            </m:func>
                            <m:func>
                              <m:func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en-US" sz="2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𝛼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 −</m:t>
                                </m:r>
                                <m:func>
                                  <m:func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func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𝑈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A8C9A4C-79EE-EB41-8CDF-E6F287EB29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6009" y="2017628"/>
                  <a:ext cx="7916085" cy="1222066"/>
                </a:xfrm>
                <a:prstGeom prst="rect">
                  <a:avLst/>
                </a:prstGeom>
                <a:blipFill>
                  <a:blip r:embed="rId6"/>
                  <a:stretch>
                    <a:fillRect b="-61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E020D70-5C31-184B-8510-77D24B5B5D70}"/>
                </a:ext>
              </a:extLst>
            </p:cNvPr>
            <p:cNvSpPr/>
            <p:nvPr/>
          </p:nvSpPr>
          <p:spPr>
            <a:xfrm>
              <a:off x="2981183" y="3233114"/>
              <a:ext cx="1787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incidence angle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082FFA1-DE3D-D645-B4D5-A7F3D633A7FB}"/>
                </a:ext>
              </a:extLst>
            </p:cNvPr>
            <p:cNvSpPr/>
            <p:nvPr/>
          </p:nvSpPr>
          <p:spPr>
            <a:xfrm>
              <a:off x="5883804" y="3240802"/>
              <a:ext cx="1851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satellite heading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40205BB-DF8D-2543-A943-3159E5699C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5444" y="2853124"/>
              <a:ext cx="0" cy="362914"/>
            </a:xfrm>
            <a:prstGeom prst="straightConnector1">
              <a:avLst/>
            </a:prstGeom>
            <a:ln w="25400">
              <a:solidFill>
                <a:srgbClr val="22222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6192C14-F119-234E-8C03-8ABE848AF2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0055" y="2853124"/>
              <a:ext cx="0" cy="390135"/>
            </a:xfrm>
            <a:prstGeom prst="straightConnector1">
              <a:avLst/>
            </a:prstGeom>
            <a:ln w="25400">
              <a:solidFill>
                <a:srgbClr val="22222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AE099FA-0398-DF46-B578-AA77DECC2C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6586" y="1540516"/>
              <a:ext cx="0" cy="362914"/>
            </a:xfrm>
            <a:prstGeom prst="straightConnector1">
              <a:avLst/>
            </a:prstGeom>
            <a:ln w="25400">
              <a:solidFill>
                <a:srgbClr val="22222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929E5A2-CA20-554E-8268-ED8F89F1998D}"/>
                </a:ext>
              </a:extLst>
            </p:cNvPr>
            <p:cNvSpPr/>
            <p:nvPr/>
          </p:nvSpPr>
          <p:spPr>
            <a:xfrm>
              <a:off x="8124385" y="1113098"/>
              <a:ext cx="13131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3D velocity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B3ADAA9-7268-3C4D-8A2A-317F8C0E39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6549" y="2014063"/>
              <a:ext cx="0" cy="362914"/>
            </a:xfrm>
            <a:prstGeom prst="straightConnector1">
              <a:avLst/>
            </a:prstGeom>
            <a:ln w="25400">
              <a:solidFill>
                <a:srgbClr val="22222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38BD4DD-323B-A542-BEA0-C590E4EC059F}"/>
                </a:ext>
              </a:extLst>
            </p:cNvPr>
            <p:cNvSpPr/>
            <p:nvPr/>
          </p:nvSpPr>
          <p:spPr>
            <a:xfrm>
              <a:off x="808753" y="1309038"/>
              <a:ext cx="32752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Line-of-sight velocity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</a:rPr>
                <a:t>(i.e. ascending or descending)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FE1961F-6E93-4540-8D8C-81837968782F}"/>
              </a:ext>
            </a:extLst>
          </p:cNvPr>
          <p:cNvGrpSpPr/>
          <p:nvPr/>
        </p:nvGrpSpPr>
        <p:grpSpPr>
          <a:xfrm>
            <a:off x="9800819" y="2781741"/>
            <a:ext cx="1242337" cy="646331"/>
            <a:chOff x="9800819" y="2781741"/>
            <a:chExt cx="1242337" cy="646331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6AB81A4-4D69-1E49-BF47-5012EC1273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0819" y="3135684"/>
              <a:ext cx="45173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A348456-F40F-A642-92CF-F2DA8E492BAA}"/>
                </a:ext>
              </a:extLst>
            </p:cNvPr>
            <p:cNvSpPr/>
            <p:nvPr/>
          </p:nvSpPr>
          <p:spPr>
            <a:xfrm>
              <a:off x="10204465" y="2781741"/>
              <a:ext cx="83869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from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GNSS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7E891E6-B1E8-9447-BBFA-7354FD26A655}"/>
              </a:ext>
            </a:extLst>
          </p:cNvPr>
          <p:cNvSpPr/>
          <p:nvPr/>
        </p:nvSpPr>
        <p:spPr>
          <a:xfrm>
            <a:off x="9152675" y="4026817"/>
            <a:ext cx="19816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e.g. Wright et al., 2004</a:t>
            </a:r>
          </a:p>
        </p:txBody>
      </p:sp>
    </p:spTree>
    <p:extLst>
      <p:ext uri="{BB962C8B-B14F-4D97-AF65-F5344CB8AC3E}">
        <p14:creationId xmlns:p14="http://schemas.microsoft.com/office/powerpoint/2010/main" val="39278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A79B01F-FBA9-D649-9E18-441C78F9E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79" y="78084"/>
            <a:ext cx="6419088" cy="648512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A653CE-84B5-2B4E-82D8-9E6EA2EC7F1F}"/>
              </a:ext>
            </a:extLst>
          </p:cNvPr>
          <p:cNvCxnSpPr>
            <a:cxnSpLocks/>
          </p:cNvCxnSpPr>
          <p:nvPr/>
        </p:nvCxnSpPr>
        <p:spPr>
          <a:xfrm flipH="1">
            <a:off x="9393382" y="3135684"/>
            <a:ext cx="85917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90F54E2-B1AF-BA4D-9B3C-AC49F130A215}"/>
              </a:ext>
            </a:extLst>
          </p:cNvPr>
          <p:cNvSpPr/>
          <p:nvPr/>
        </p:nvSpPr>
        <p:spPr>
          <a:xfrm>
            <a:off x="10204465" y="2781741"/>
            <a:ext cx="83869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from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GNSS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EE9B89-6DE7-C848-A1F2-66C04894A2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82" cy="63594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B8BAF0-99BD-8143-A5CF-87542AE7AE36}"/>
              </a:ext>
            </a:extLst>
          </p:cNvPr>
          <p:cNvSpPr/>
          <p:nvPr/>
        </p:nvSpPr>
        <p:spPr>
          <a:xfrm>
            <a:off x="2292263" y="3366368"/>
            <a:ext cx="7415408" cy="328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E4AFE19A-FB86-8A4A-AF40-BAD9142A37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9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20282" y="6268323"/>
            <a:ext cx="6905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Tahoma" charset="0"/>
              </a:rPr>
              <a:t>figure from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Tahoma" charset="0"/>
              </a:rPr>
              <a:t>Corné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Tahoma" charset="0"/>
              </a:rPr>
              <a:t>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Tahoma" charset="0"/>
              </a:rPr>
              <a:t>Kreemer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Tahoma" charset="0"/>
              </a:rPr>
              <a:t>, Univ. of Nevada, Reno and the Global Earthquake Model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8C4CC5-1032-E047-803F-0F9C42DC0802}"/>
              </a:ext>
            </a:extLst>
          </p:cNvPr>
          <p:cNvGrpSpPr>
            <a:grpSpLocks noChangeAspect="1"/>
          </p:cNvGrpSpPr>
          <p:nvPr/>
        </p:nvGrpSpPr>
        <p:grpSpPr>
          <a:xfrm>
            <a:off x="-2870065" y="876088"/>
            <a:ext cx="17932130" cy="5314950"/>
            <a:chOff x="-2659342" y="960755"/>
            <a:chExt cx="17482392" cy="5181652"/>
          </a:xfrm>
        </p:grpSpPr>
        <p:grpSp>
          <p:nvGrpSpPr>
            <p:cNvPr id="6" name="Group 5"/>
            <p:cNvGrpSpPr/>
            <p:nvPr/>
          </p:nvGrpSpPr>
          <p:grpSpPr>
            <a:xfrm>
              <a:off x="5941647" y="960755"/>
              <a:ext cx="8881403" cy="5181652"/>
              <a:chOff x="262596" y="1187850"/>
              <a:chExt cx="8881357" cy="5181638"/>
            </a:xfrm>
          </p:grpSpPr>
          <p:pic>
            <p:nvPicPr>
              <p:cNvPr id="31746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596" y="1187850"/>
                <a:ext cx="8881357" cy="518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08975" y="1187850"/>
                <a:ext cx="189780" cy="518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42938" y="5516563"/>
                <a:ext cx="103187" cy="1111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-2659342" y="960755"/>
              <a:ext cx="8881403" cy="5181652"/>
              <a:chOff x="262597" y="1187853"/>
              <a:chExt cx="8881403" cy="5181652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597" y="1187853"/>
                <a:ext cx="8881403" cy="5181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08977" y="1187853"/>
                <a:ext cx="189781" cy="5181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42938" y="5516563"/>
                <a:ext cx="103187" cy="1111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-2659342" y="960755"/>
            <a:ext cx="4440701" cy="5181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14450" y="960755"/>
            <a:ext cx="4408598" cy="5181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0" y="713294"/>
            <a:ext cx="9207076" cy="27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5E9DBF9-6503-BB41-B90D-81503284DDC5}"/>
              </a:ext>
            </a:extLst>
          </p:cNvPr>
          <p:cNvSpPr txBox="1">
            <a:spLocks/>
          </p:cNvSpPr>
          <p:nvPr/>
        </p:nvSpPr>
        <p:spPr>
          <a:xfrm>
            <a:off x="0" y="84669"/>
            <a:ext cx="12192000" cy="730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Strain Rates 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⇔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 Seismicity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419ADF-E4ED-4645-8EDA-E3632F911AEC}"/>
              </a:ext>
            </a:extLst>
          </p:cNvPr>
          <p:cNvSpPr txBox="1"/>
          <p:nvPr/>
        </p:nvSpPr>
        <p:spPr>
          <a:xfrm>
            <a:off x="43244" y="5700042"/>
            <a:ext cx="12105513" cy="830997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If we can measure strain everywhere, we can improve estimates of seismic hazard.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(but we need accuracies of 10 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-8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 yr 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-1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, or 1 mm yr 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-1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 over 100 km)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CBC7CC-A3B4-1E48-8651-1EEB2B09654E}"/>
              </a:ext>
            </a:extLst>
          </p:cNvPr>
          <p:cNvGrpSpPr/>
          <p:nvPr/>
        </p:nvGrpSpPr>
        <p:grpSpPr>
          <a:xfrm>
            <a:off x="229648" y="713294"/>
            <a:ext cx="4506505" cy="4246164"/>
            <a:chOff x="229648" y="713294"/>
            <a:chExt cx="4506505" cy="42461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3A93D7-786E-634A-ADB2-0FC8D95DE6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2566" y="713294"/>
              <a:ext cx="2809473" cy="2362200"/>
              <a:chOff x="3216628" y="892378"/>
              <a:chExt cx="3657600" cy="3075304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4CE202-E443-6D42-97E5-2F8DB93517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6628" y="892378"/>
                <a:ext cx="3657600" cy="307530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077898D-C65B-644F-891D-B87044017F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5359" y="965762"/>
                <a:ext cx="3459480" cy="284988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D6CF6C-52D5-5C4E-873C-2959E055F78B}"/>
                </a:ext>
              </a:extLst>
            </p:cNvPr>
            <p:cNvSpPr/>
            <p:nvPr/>
          </p:nvSpPr>
          <p:spPr>
            <a:xfrm>
              <a:off x="229648" y="3141006"/>
              <a:ext cx="1593706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Tahoma" charset="0"/>
                  <a:cs typeface="Tahoma" charset="0"/>
                </a:rPr>
                <a:t>Smith-Konter et al., 2010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56EE510-1C61-2343-95D4-FFDB237A7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8351" y="4574894"/>
              <a:ext cx="827802" cy="384564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3E913A-7850-B24A-986F-8A2A23110B16}"/>
                </a:ext>
              </a:extLst>
            </p:cNvPr>
            <p:cNvCxnSpPr>
              <a:cxnSpLocks/>
            </p:cNvCxnSpPr>
            <p:nvPr/>
          </p:nvCxnSpPr>
          <p:spPr>
            <a:xfrm>
              <a:off x="1937303" y="3075494"/>
              <a:ext cx="1971048" cy="1793389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A drawing of a face&#10;&#10;Description automatically generated">
            <a:extLst>
              <a:ext uri="{FF2B5EF4-FFF2-40B4-BE49-F238E27FC236}">
                <a16:creationId xmlns:a16="http://schemas.microsoft.com/office/drawing/2014/main" id="{823FEEDB-585F-EE41-8192-437EEF3877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5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EE49C0AC-E8B8-8049-AFBD-6E9E7E0CEF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79" y="78084"/>
            <a:ext cx="6419088" cy="64851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CA4DCC-3941-5245-9572-917C4B5B63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82" cy="63594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2695A5-B070-6342-9FDC-3160000A8869}"/>
              </a:ext>
            </a:extLst>
          </p:cNvPr>
          <p:cNvSpPr/>
          <p:nvPr/>
        </p:nvSpPr>
        <p:spPr>
          <a:xfrm>
            <a:off x="2518811" y="0"/>
            <a:ext cx="678357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099A77-88B2-AA48-8B33-569F51893A8B}"/>
              </a:ext>
            </a:extLst>
          </p:cNvPr>
          <p:cNvGrpSpPr/>
          <p:nvPr/>
        </p:nvGrpSpPr>
        <p:grpSpPr>
          <a:xfrm>
            <a:off x="4104407" y="119022"/>
            <a:ext cx="6393185" cy="3253098"/>
            <a:chOff x="4328796" y="3497918"/>
            <a:chExt cx="6393185" cy="32530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3BB460-9071-AD48-8586-A790B27FCA30}"/>
                </a:ext>
              </a:extLst>
            </p:cNvPr>
            <p:cNvSpPr/>
            <p:nvPr/>
          </p:nvSpPr>
          <p:spPr>
            <a:xfrm>
              <a:off x="8074256" y="4018805"/>
              <a:ext cx="26477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2002-2010 Envisat data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Hussain et al., 2018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FC072C-13EB-7540-9A70-CCA70902ED65}"/>
                </a:ext>
              </a:extLst>
            </p:cNvPr>
            <p:cNvGrpSpPr/>
            <p:nvPr/>
          </p:nvGrpSpPr>
          <p:grpSpPr>
            <a:xfrm>
              <a:off x="4328796" y="3497918"/>
              <a:ext cx="3706368" cy="3253098"/>
              <a:chOff x="247112" y="118475"/>
              <a:chExt cx="5442040" cy="6531355"/>
            </a:xfrm>
          </p:grpSpPr>
          <p:pic>
            <p:nvPicPr>
              <p:cNvPr id="9" name="Picture 2" descr="C:\Users\earrjw\Documents\MobaXterm\home\vels_EU.jpg">
                <a:extLst>
                  <a:ext uri="{FF2B5EF4-FFF2-40B4-BE49-F238E27FC236}">
                    <a16:creationId xmlns:a16="http://schemas.microsoft.com/office/drawing/2014/main" id="{AB05D4A5-3ADC-F64C-A350-FB92D78982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112" y="118475"/>
                <a:ext cx="5442040" cy="6531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3DB9914C-17C5-4F4A-BEC3-54A5FC4BD4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7112" y="3384152"/>
                <a:ext cx="5442040" cy="326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0C579C-EE17-3748-984A-85D6A2885B24}"/>
                </a:ext>
              </a:extLst>
            </p:cNvPr>
            <p:cNvSpPr/>
            <p:nvPr/>
          </p:nvSpPr>
          <p:spPr>
            <a:xfrm>
              <a:off x="8074256" y="5557701"/>
              <a:ext cx="163918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  <a:r>
                <a:rPr kumimoji="0" lang="en-GB" sz="16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st</a:t>
              </a: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1.5 years of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Sentinel-1 data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A15AB21-45B6-FE43-8EA6-0592D50924F7}"/>
              </a:ext>
            </a:extLst>
          </p:cNvPr>
          <p:cNvSpPr/>
          <p:nvPr/>
        </p:nvSpPr>
        <p:spPr>
          <a:xfrm>
            <a:off x="9014604" y="4512503"/>
            <a:ext cx="163918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1</a:t>
            </a:r>
            <a:r>
              <a:rPr kumimoji="0" lang="en-GB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st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 ~ 5 years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Sentinel-1 data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0E7E12-FA7E-E746-B6A4-3EDACAF14579}"/>
              </a:ext>
            </a:extLst>
          </p:cNvPr>
          <p:cNvGrpSpPr/>
          <p:nvPr/>
        </p:nvGrpSpPr>
        <p:grpSpPr>
          <a:xfrm>
            <a:off x="7546049" y="4311518"/>
            <a:ext cx="3755936" cy="1594701"/>
            <a:chOff x="7546049" y="4311518"/>
            <a:chExt cx="3755936" cy="15947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13D9F4-F3F7-7041-B267-6F3A1F569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6049" y="4311518"/>
              <a:ext cx="709626" cy="9998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ECCCB8-1500-E84E-9325-FC0339F45B99}"/>
                </a:ext>
              </a:extLst>
            </p:cNvPr>
            <p:cNvSpPr/>
            <p:nvPr/>
          </p:nvSpPr>
          <p:spPr>
            <a:xfrm>
              <a:off x="9433585" y="5567665"/>
              <a:ext cx="1868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Wright et al., 2001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0857029-C48C-2745-B79C-D9E458CE73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4713" y="5329662"/>
              <a:ext cx="1158872" cy="352416"/>
            </a:xfrm>
            <a:prstGeom prst="straightConnector1">
              <a:avLst/>
            </a:prstGeom>
            <a:ln w="12700">
              <a:solidFill>
                <a:srgbClr val="22222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A drawing of a face&#10;&#10;Description automatically generated">
            <a:extLst>
              <a:ext uri="{FF2B5EF4-FFF2-40B4-BE49-F238E27FC236}">
                <a16:creationId xmlns:a16="http://schemas.microsoft.com/office/drawing/2014/main" id="{EB2BB023-B917-504E-9C2F-21B32880EC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1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1B56594-02A5-7648-8325-05A26D59B3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79" y="78084"/>
            <a:ext cx="6419088" cy="6485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3FFBA-A495-F74B-991C-40F86FE459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82" cy="63594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6D3630-F847-9C43-B617-0668F80F4A2C}"/>
              </a:ext>
            </a:extLst>
          </p:cNvPr>
          <p:cNvSpPr/>
          <p:nvPr/>
        </p:nvSpPr>
        <p:spPr>
          <a:xfrm>
            <a:off x="2518811" y="0"/>
            <a:ext cx="678357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FFC69D-79F9-724A-BB30-5C512A03A6A0}"/>
              </a:ext>
            </a:extLst>
          </p:cNvPr>
          <p:cNvGrpSpPr/>
          <p:nvPr/>
        </p:nvGrpSpPr>
        <p:grpSpPr>
          <a:xfrm>
            <a:off x="919797" y="320445"/>
            <a:ext cx="5804539" cy="4719176"/>
            <a:chOff x="919797" y="320445"/>
            <a:chExt cx="5804539" cy="4719176"/>
          </a:xfrm>
        </p:grpSpPr>
        <p:pic>
          <p:nvPicPr>
            <p:cNvPr id="3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BFBF04E4-9548-E644-B3C7-D65DFE2DC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6" y="320445"/>
              <a:ext cx="5590140" cy="4061072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418561-C24D-2841-8D5C-47D0E5ABD474}"/>
                </a:ext>
              </a:extLst>
            </p:cNvPr>
            <p:cNvSpPr txBox="1"/>
            <p:nvPr/>
          </p:nvSpPr>
          <p:spPr>
            <a:xfrm>
              <a:off x="919797" y="4393290"/>
              <a:ext cx="223011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Verdana" charset="0"/>
                  <a:cs typeface="Calibri" panose="020F0502020204030204" pitchFamily="34" charset="0"/>
                </a:rPr>
                <a:t>Creeping</a:t>
              </a:r>
              <a:r>
                <a:rPr lang="en-US" i="1" dirty="0">
                  <a:solidFill>
                    <a:prstClr val="black"/>
                  </a:solidFill>
                  <a:latin typeface="Helvetica" pitchFamily="2" charset="0"/>
                  <a:ea typeface="Verdana" charset="0"/>
                  <a:cs typeface="Calibri" panose="020F0502020204030204" pitchFamily="34" charset="0"/>
                </a:rPr>
                <a:t> zone from Aslan et al., 2019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2C5D3B-D828-054E-BA44-A36FBB7B134A}"/>
              </a:ext>
            </a:extLst>
          </p:cNvPr>
          <p:cNvGrpSpPr/>
          <p:nvPr/>
        </p:nvGrpSpPr>
        <p:grpSpPr>
          <a:xfrm>
            <a:off x="6808130" y="358161"/>
            <a:ext cx="4440323" cy="4681460"/>
            <a:chOff x="6808130" y="358161"/>
            <a:chExt cx="4440323" cy="46814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BFE11A-19C7-1846-8D56-5F1255C45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8130" y="358161"/>
              <a:ext cx="4249674" cy="3985641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92DA96-ACA6-1643-8190-24BE5D22B678}"/>
                </a:ext>
              </a:extLst>
            </p:cNvPr>
            <p:cNvSpPr txBox="1"/>
            <p:nvPr/>
          </p:nvSpPr>
          <p:spPr>
            <a:xfrm>
              <a:off x="9025251" y="4393290"/>
              <a:ext cx="222320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Verdana" charset="0"/>
                  <a:cs typeface="Calibri" panose="020F0502020204030204" pitchFamily="34" charset="0"/>
                </a:rPr>
                <a:t>Creeping</a:t>
              </a:r>
              <a:r>
                <a:rPr lang="en-US" i="1" dirty="0">
                  <a:solidFill>
                    <a:prstClr val="black"/>
                  </a:solidFill>
                  <a:latin typeface="Helvetica" pitchFamily="2" charset="0"/>
                  <a:ea typeface="Verdana" charset="0"/>
                  <a:cs typeface="Calibri" panose="020F0502020204030204" pitchFamily="34" charset="0"/>
                </a:rPr>
                <a:t> zone from Hussain et al., 2016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709F95AE-023C-894B-9A44-43624C51A3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2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FE798C-CE64-1146-A32D-C49D9D40F4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95" y="41754"/>
            <a:ext cx="6419088" cy="649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AF7B2-5BCA-D746-9644-3C3DFE428C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81" cy="6359436"/>
          </a:xfrm>
          <a:prstGeom prst="rect">
            <a:avLst/>
          </a:prstGeom>
        </p:spPr>
      </p:pic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A4A4E62B-3FBA-F145-8FEE-2457F92C05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78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FE798C-CE64-1146-A32D-C49D9D40F4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95" y="41754"/>
            <a:ext cx="6419088" cy="6498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CE9A13-E5FD-A844-BF52-C945853954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295" y="210447"/>
            <a:ext cx="6419088" cy="3143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AF7B2-5BCA-D746-9644-3C3DFE428C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81" cy="63594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F1BC10-751A-8947-BD70-E846D5A7F9D3}"/>
              </a:ext>
            </a:extLst>
          </p:cNvPr>
          <p:cNvGrpSpPr/>
          <p:nvPr/>
        </p:nvGrpSpPr>
        <p:grpSpPr>
          <a:xfrm>
            <a:off x="2636388" y="2764858"/>
            <a:ext cx="6830650" cy="4028878"/>
            <a:chOff x="2636388" y="2764858"/>
            <a:chExt cx="6830650" cy="40288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8CDBE2-FE0E-2B46-83B3-79AF5018CE54}"/>
                </a:ext>
              </a:extLst>
            </p:cNvPr>
            <p:cNvSpPr/>
            <p:nvPr/>
          </p:nvSpPr>
          <p:spPr>
            <a:xfrm>
              <a:off x="2683466" y="3364736"/>
              <a:ext cx="6783572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3C45025C-0E10-A64C-937B-152627242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6388" y="2764858"/>
              <a:ext cx="4343400" cy="38608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9B09DAF5-C966-9544-9EC5-8E93369135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83B007-A082-F345-8027-CCD4BF6DA422}"/>
              </a:ext>
            </a:extLst>
          </p:cNvPr>
          <p:cNvSpPr txBox="1"/>
          <p:nvPr/>
        </p:nvSpPr>
        <p:spPr>
          <a:xfrm>
            <a:off x="6970613" y="4311855"/>
            <a:ext cx="208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i="1" dirty="0">
                <a:solidFill>
                  <a:prstClr val="black"/>
                </a:solidFill>
                <a:latin typeface="Helvetica" pitchFamily="2" charset="0"/>
                <a:ea typeface="Verdana" charset="0"/>
                <a:cs typeface="Calibri" panose="020F0502020204030204" pitchFamily="34" charset="0"/>
              </a:rPr>
              <a:t>Black regions are subsiding at rates ≥50 mm/yr</a:t>
            </a:r>
            <a:endParaRPr kumimoji="0" lang="en-US" sz="1600" b="0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2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713522" y="4890618"/>
            <a:ext cx="1436522" cy="11256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Strain-rate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</a:t>
            </a:r>
          </a:p>
        </p:txBody>
      </p:sp>
      <p:cxnSp>
        <p:nvCxnSpPr>
          <p:cNvPr id="93" name="Straight Arrow Connector 92"/>
          <p:cNvCxnSpPr>
            <a:cxnSpLocks/>
          </p:cNvCxnSpPr>
          <p:nvPr/>
        </p:nvCxnSpPr>
        <p:spPr>
          <a:xfrm>
            <a:off x="1441064" y="2767591"/>
            <a:ext cx="0" cy="4316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Diamond 93"/>
          <p:cNvSpPr/>
          <p:nvPr/>
        </p:nvSpPr>
        <p:spPr>
          <a:xfrm>
            <a:off x="369357" y="3203557"/>
            <a:ext cx="2143413" cy="1055050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Strain inversion</a:t>
            </a:r>
          </a:p>
        </p:txBody>
      </p:sp>
      <p:cxnSp>
        <p:nvCxnSpPr>
          <p:cNvPr id="95" name="Straight Arrow Connector 94"/>
          <p:cNvCxnSpPr>
            <a:cxnSpLocks/>
            <a:stCxn id="94" idx="2"/>
            <a:endCxn id="85" idx="0"/>
          </p:cNvCxnSpPr>
          <p:nvPr/>
        </p:nvCxnSpPr>
        <p:spPr>
          <a:xfrm flipH="1">
            <a:off x="1431783" y="4258607"/>
            <a:ext cx="9281" cy="6320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cxnSpLocks/>
            <a:stCxn id="103" idx="1"/>
            <a:endCxn id="94" idx="3"/>
          </p:cNvCxnSpPr>
          <p:nvPr/>
        </p:nvCxnSpPr>
        <p:spPr>
          <a:xfrm flipH="1">
            <a:off x="2512770" y="3731082"/>
            <a:ext cx="311334" cy="0"/>
          </a:xfrm>
          <a:prstGeom prst="straightConnector1">
            <a:avLst/>
          </a:prstGeom>
          <a:ln w="25400">
            <a:solidFill>
              <a:srgbClr val="22222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2824104" y="3366450"/>
            <a:ext cx="1112622" cy="7292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velocities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221ED87-6E5C-3E41-B6E7-A98F73304633}"/>
              </a:ext>
            </a:extLst>
          </p:cNvPr>
          <p:cNvSpPr/>
          <p:nvPr/>
        </p:nvSpPr>
        <p:spPr>
          <a:xfrm>
            <a:off x="704224" y="1602465"/>
            <a:ext cx="1470872" cy="114829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Avg. InSAR velocity map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5EA89D78-209B-C04A-9287-7E4F3B7D3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635" y="94059"/>
            <a:ext cx="9478731" cy="764704"/>
          </a:xfrm>
        </p:spPr>
        <p:txBody>
          <a:bodyPr>
            <a:noAutofit/>
          </a:bodyPr>
          <a:lstStyle/>
          <a:p>
            <a:r>
              <a:rPr lang="en-GB" sz="3200" b="1" i="1" dirty="0">
                <a:latin typeface="Helvetica" pitchFamily="2" charset="0"/>
                <a:cs typeface="Calibri" panose="020F0502020204030204" pitchFamily="34" charset="0"/>
              </a:rPr>
              <a:t>Velocity and Strain Rate Inversion with </a:t>
            </a:r>
            <a:r>
              <a:rPr lang="en-GB" sz="3200" b="1" i="1" dirty="0">
                <a:solidFill>
                  <a:srgbClr val="0070C0"/>
                </a:solidFill>
                <a:latin typeface="Helvetica" pitchFamily="2" charset="0"/>
                <a:cs typeface="Calibri" panose="020F0502020204030204" pitchFamily="34" charset="0"/>
              </a:rPr>
              <a:t>VELMAP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FDA73DE5-4A84-844B-A378-EA711EA9C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561" y="1811681"/>
            <a:ext cx="2510834" cy="2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EA6CA51-4F1C-1D49-B122-A1E8B3CF4062}"/>
              </a:ext>
            </a:extLst>
          </p:cNvPr>
          <p:cNvGrpSpPr/>
          <p:nvPr/>
        </p:nvGrpSpPr>
        <p:grpSpPr>
          <a:xfrm>
            <a:off x="3821612" y="4483174"/>
            <a:ext cx="5427362" cy="1379562"/>
            <a:chOff x="3821612" y="4199710"/>
            <a:chExt cx="5427362" cy="1379562"/>
          </a:xfrm>
        </p:grpSpPr>
        <p:pic>
          <p:nvPicPr>
            <p:cNvPr id="19" name="Picture 36">
              <a:extLst>
                <a:ext uri="{FF2B5EF4-FFF2-40B4-BE49-F238E27FC236}">
                  <a16:creationId xmlns:a16="http://schemas.microsoft.com/office/drawing/2014/main" id="{7C95461A-EB67-D24A-B9C5-19A3E0CF3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262" y="4199710"/>
              <a:ext cx="2333625" cy="10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87D23A9-FE7C-BF41-8BFF-236D106BD7C0}"/>
                </a:ext>
              </a:extLst>
            </p:cNvPr>
            <p:cNvGrpSpPr/>
            <p:nvPr/>
          </p:nvGrpSpPr>
          <p:grpSpPr>
            <a:xfrm>
              <a:off x="6684235" y="4945759"/>
              <a:ext cx="1608896" cy="633513"/>
              <a:chOff x="6751529" y="5311036"/>
              <a:chExt cx="1608896" cy="63351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9288D06-4AB1-6B4B-B0C6-8BA758E108B9}"/>
                  </a:ext>
                </a:extLst>
              </p:cNvPr>
              <p:cNvSpPr/>
              <p:nvPr/>
            </p:nvSpPr>
            <p:spPr>
              <a:xfrm>
                <a:off x="6808397" y="5605995"/>
                <a:ext cx="15520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Tahoma" charset="0"/>
                    <a:cs typeface="Calibri" panose="020F0502020204030204" pitchFamily="34" charset="0"/>
                  </a:rPr>
                  <a:t>Shape function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A6EF3705-B806-8C45-B55A-D834A7B1B2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51529" y="5311036"/>
                <a:ext cx="150312" cy="3405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85F8FFB-4474-BC4C-9544-44D91BC2ACA2}"/>
                </a:ext>
              </a:extLst>
            </p:cNvPr>
            <p:cNvGrpSpPr/>
            <p:nvPr/>
          </p:nvGrpSpPr>
          <p:grpSpPr>
            <a:xfrm>
              <a:off x="7204209" y="4542698"/>
              <a:ext cx="2044765" cy="338554"/>
              <a:chOff x="7271503" y="4907975"/>
              <a:chExt cx="2044765" cy="33855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C3E2511-5EC6-D64C-A6E3-87A109D9BC09}"/>
                  </a:ext>
                </a:extLst>
              </p:cNvPr>
              <p:cNvSpPr/>
              <p:nvPr/>
            </p:nvSpPr>
            <p:spPr>
              <a:xfrm>
                <a:off x="7579895" y="4907975"/>
                <a:ext cx="173637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Tahoma" charset="0"/>
                    <a:cs typeface="Calibri" panose="020F0502020204030204" pitchFamily="34" charset="0"/>
                  </a:rPr>
                  <a:t>Velocity at vertex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</a:endParaRP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9CD9A527-B904-F942-9C7F-05621AE092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1503" y="5086708"/>
                <a:ext cx="363256" cy="10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1F99CBC-4A8B-464E-901E-E27F334B29DC}"/>
                </a:ext>
              </a:extLst>
            </p:cNvPr>
            <p:cNvGrpSpPr/>
            <p:nvPr/>
          </p:nvGrpSpPr>
          <p:grpSpPr>
            <a:xfrm>
              <a:off x="3821612" y="4789824"/>
              <a:ext cx="1415772" cy="650421"/>
              <a:chOff x="3888906" y="5155101"/>
              <a:chExt cx="1415772" cy="650421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05E6609-B68A-3548-B7B4-C84BED1B7B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43299" y="5155101"/>
                <a:ext cx="551257" cy="3118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521D395-0362-E048-959C-90724EEC5FF1}"/>
                  </a:ext>
                </a:extLst>
              </p:cNvPr>
              <p:cNvSpPr/>
              <p:nvPr/>
            </p:nvSpPr>
            <p:spPr>
              <a:xfrm>
                <a:off x="3888906" y="5466968"/>
                <a:ext cx="141577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Tahoma" charset="0"/>
                    <a:cs typeface="Calibri" panose="020F0502020204030204" pitchFamily="34" charset="0"/>
                  </a:rPr>
                  <a:t>Velocity (</a:t>
                </a:r>
                <a:r>
                  <a:rPr kumimoji="0" lang="en-US" sz="1600" b="0" i="1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Tahoma" charset="0"/>
                    <a:cs typeface="Calibri" panose="020F0502020204030204" pitchFamily="34" charset="0"/>
                  </a:rPr>
                  <a:t>obs</a:t>
                </a:r>
                <a:r>
                  <a:rPr kumimoji="0" 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Tahoma" charset="0"/>
                    <a:cs typeface="Calibri" panose="020F0502020204030204" pitchFamily="34" charset="0"/>
                  </a:rPr>
                  <a:t>)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C9F433-764C-0244-9244-2C03AE565952}"/>
              </a:ext>
            </a:extLst>
          </p:cNvPr>
          <p:cNvGrpSpPr/>
          <p:nvPr/>
        </p:nvGrpSpPr>
        <p:grpSpPr>
          <a:xfrm>
            <a:off x="7084620" y="2412914"/>
            <a:ext cx="4420155" cy="1305590"/>
            <a:chOff x="7084620" y="2129450"/>
            <a:chExt cx="4420155" cy="1305590"/>
          </a:xfrm>
        </p:grpSpPr>
        <p:pic>
          <p:nvPicPr>
            <p:cNvPr id="29" name="Picture 35">
              <a:extLst>
                <a:ext uri="{FF2B5EF4-FFF2-40B4-BE49-F238E27FC236}">
                  <a16:creationId xmlns:a16="http://schemas.microsoft.com/office/drawing/2014/main" id="{CBA9B221-D25C-EB46-AF83-EB07D6C18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5064" y="2129450"/>
              <a:ext cx="3339711" cy="130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513BD6A-1FEF-2A48-B04E-897BB6148D69}"/>
                </a:ext>
              </a:extLst>
            </p:cNvPr>
            <p:cNvCxnSpPr>
              <a:cxnSpLocks/>
            </p:cNvCxnSpPr>
            <p:nvPr/>
          </p:nvCxnSpPr>
          <p:spPr>
            <a:xfrm>
              <a:off x="7084620" y="2769825"/>
              <a:ext cx="712625" cy="0"/>
            </a:xfrm>
            <a:prstGeom prst="straightConnector1">
              <a:avLst/>
            </a:prstGeom>
            <a:ln w="38100">
              <a:solidFill>
                <a:srgbClr val="22222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53E050-FF34-3048-BCAC-16948AC8252D}"/>
              </a:ext>
            </a:extLst>
          </p:cNvPr>
          <p:cNvSpPr/>
          <p:nvPr/>
        </p:nvSpPr>
        <p:spPr>
          <a:xfrm>
            <a:off x="383643" y="754588"/>
            <a:ext cx="11540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i="1" dirty="0">
                <a:solidFill>
                  <a:prstClr val="black"/>
                </a:solidFill>
                <a:latin typeface="Helvetica" pitchFamily="2" charset="0"/>
                <a:cs typeface="Calibri" panose="020F0502020204030204" pitchFamily="34" charset="0"/>
              </a:rPr>
              <a:t>Wang &amp; Wright, 2012, Wang et al., 2019; </a:t>
            </a:r>
            <a:r>
              <a:rPr lang="en-US" i="1" dirty="0">
                <a:solidFill>
                  <a:prstClr val="black"/>
                </a:solidFill>
                <a:latin typeface="Helvetica" pitchFamily="2" charset="0"/>
                <a:ea typeface="Tahoma" charset="0"/>
                <a:cs typeface="Calibri" panose="020F0502020204030204" pitchFamily="34" charset="0"/>
              </a:rPr>
              <a:t>adapted from England &amp; Molnar 1997, 2005; Savage et al., 2001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6715638-9157-2941-9F03-16BD1078FEC1}"/>
              </a:ext>
            </a:extLst>
          </p:cNvPr>
          <p:cNvGrpSpPr/>
          <p:nvPr/>
        </p:nvGrpSpPr>
        <p:grpSpPr>
          <a:xfrm>
            <a:off x="8542435" y="3575277"/>
            <a:ext cx="2548392" cy="993159"/>
            <a:chOff x="8532613" y="3856616"/>
            <a:chExt cx="2548392" cy="99315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A10AC20-64E5-9841-B0A5-E001D85DB6D2}"/>
                </a:ext>
              </a:extLst>
            </p:cNvPr>
            <p:cNvSpPr/>
            <p:nvPr/>
          </p:nvSpPr>
          <p:spPr>
            <a:xfrm>
              <a:off x="8837184" y="4265000"/>
              <a:ext cx="224382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Tahoma" charset="0"/>
                  <a:cs typeface="Calibri" panose="020F0502020204030204" pitchFamily="34" charset="0"/>
                </a:rPr>
                <a:t>Regularization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Tahoma" charset="0"/>
                  <a:cs typeface="Calibri" panose="020F0502020204030204" pitchFamily="34" charset="0"/>
                </a:rPr>
                <a:t>required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E3F831F-0556-354C-8D58-971D53BA524E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8532613" y="3856616"/>
              <a:ext cx="336370" cy="5373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 descr="A drawing of a face&#10;&#10;Description automatically generated">
            <a:extLst>
              <a:ext uri="{FF2B5EF4-FFF2-40B4-BE49-F238E27FC236}">
                <a16:creationId xmlns:a16="http://schemas.microsoft.com/office/drawing/2014/main" id="{3B3FED9F-CC9E-1C49-A490-3272252AF8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5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E3A8C-D24E-EE44-A465-53EF7B07A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95" y="41754"/>
            <a:ext cx="6419088" cy="6498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A4E69-2AE4-BF46-88EB-A04BBC0B27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81" cy="63594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67E259-97F6-0143-82A0-F2AE2D04719C}"/>
              </a:ext>
            </a:extLst>
          </p:cNvPr>
          <p:cNvGrpSpPr/>
          <p:nvPr/>
        </p:nvGrpSpPr>
        <p:grpSpPr>
          <a:xfrm>
            <a:off x="2274498" y="3364736"/>
            <a:ext cx="7643004" cy="3429000"/>
            <a:chOff x="2274498" y="3364736"/>
            <a:chExt cx="7643004" cy="3429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C3C759-DC25-0F47-A17F-A116F46D63B0}"/>
                </a:ext>
              </a:extLst>
            </p:cNvPr>
            <p:cNvSpPr/>
            <p:nvPr/>
          </p:nvSpPr>
          <p:spPr>
            <a:xfrm>
              <a:off x="2683466" y="3364736"/>
              <a:ext cx="6783572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AE74E1-F057-BD43-82E9-8131213F7B72}"/>
                </a:ext>
              </a:extLst>
            </p:cNvPr>
            <p:cNvSpPr txBox="1"/>
            <p:nvPr/>
          </p:nvSpPr>
          <p:spPr>
            <a:xfrm>
              <a:off x="2274498" y="3546327"/>
              <a:ext cx="7643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Verdana" charset="0"/>
                  <a:cs typeface="Calibri" panose="020F0502020204030204" pitchFamily="34" charset="0"/>
                </a:rPr>
                <a:t>T</a:t>
              </a:r>
              <a:r>
                <a:rPr lang="en-US" i="1" dirty="0" err="1">
                  <a:solidFill>
                    <a:prstClr val="black"/>
                  </a:solidFill>
                  <a:latin typeface="Helvetica" pitchFamily="2" charset="0"/>
                  <a:ea typeface="Verdana" charset="0"/>
                  <a:cs typeface="Calibri" panose="020F0502020204030204" pitchFamily="34" charset="0"/>
                </a:rPr>
                <a:t>riangular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Verdana" charset="0"/>
                  <a:cs typeface="Calibri" panose="020F0502020204030204" pitchFamily="34" charset="0"/>
                </a:rPr>
                <a:t> mesh - 15 km node spacing </a:t>
              </a:r>
            </a:p>
          </p:txBody>
        </p:sp>
      </p:grp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C7B1302C-02B9-1F42-B6B4-1D7F98578D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E3A8C-D24E-EE44-A465-53EF7B07AD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95" y="41754"/>
            <a:ext cx="6419088" cy="6498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A4E69-2AE4-BF46-88EB-A04BBC0B2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80" cy="6359435"/>
          </a:xfrm>
          <a:prstGeom prst="rect">
            <a:avLst/>
          </a:prstGeom>
        </p:spPr>
      </p:pic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93C0F6D0-5018-6643-840D-297130A6E2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1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E3A8C-D24E-EE44-A465-53EF7B07AD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95" y="41754"/>
            <a:ext cx="6419088" cy="6498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A4E69-2AE4-BF46-88EB-A04BBC0B2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80" cy="6359434"/>
          </a:xfrm>
          <a:prstGeom prst="rect">
            <a:avLst/>
          </a:prstGeom>
        </p:spPr>
      </p:pic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DC6BEC88-0F54-8F48-B774-6BF6593001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06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E3A8C-D24E-EE44-A465-53EF7B07AD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95" y="41754"/>
            <a:ext cx="6419088" cy="6498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A4E69-2AE4-BF46-88EB-A04BBC0B2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79" cy="6359434"/>
          </a:xfrm>
          <a:prstGeom prst="rect">
            <a:avLst/>
          </a:prstGeom>
        </p:spPr>
      </p:pic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4409D2D2-D7CC-D34D-BC9D-0BE74C17C4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26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E3A8C-D24E-EE44-A465-53EF7B07AD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95" y="41754"/>
            <a:ext cx="6419088" cy="6498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A4E69-2AE4-BF46-88EB-A04BBC0B2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12" y="185019"/>
            <a:ext cx="5850679" cy="6359433"/>
          </a:xfrm>
          <a:prstGeom prst="rect">
            <a:avLst/>
          </a:prstGeom>
        </p:spPr>
      </p:pic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8907A0CA-06E0-814D-B94E-7742B7A1DE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0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ABB334-B5BD-914A-9B28-13ACCE2A60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7" y="836713"/>
            <a:ext cx="12105513" cy="439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B2AEA-1BCD-9341-9904-0467A30785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7" y="836713"/>
            <a:ext cx="12105513" cy="43925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9D7EC88-9644-E540-98CA-9567F9E56D70}"/>
              </a:ext>
            </a:extLst>
          </p:cNvPr>
          <p:cNvSpPr txBox="1">
            <a:spLocks/>
          </p:cNvSpPr>
          <p:nvPr/>
        </p:nvSpPr>
        <p:spPr>
          <a:xfrm>
            <a:off x="0" y="84669"/>
            <a:ext cx="12192000" cy="730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Why bother with InSAR? GNSS data density is insufficient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9058" y="1685599"/>
            <a:ext cx="9402485" cy="4811939"/>
            <a:chOff x="3784687" y="3871571"/>
            <a:chExt cx="5092355" cy="28013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87" y="3871571"/>
              <a:ext cx="5092355" cy="28013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685" y="6251661"/>
              <a:ext cx="1261155" cy="385546"/>
            </a:xfrm>
            <a:prstGeom prst="rect">
              <a:avLst/>
            </a:prstGeom>
          </p:spPr>
        </p:pic>
      </p:grp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F74FD775-E6E0-BA48-8654-E3C2397C70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7E6EE-B198-6B45-8A9B-33B60C319E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8677" y="872867"/>
            <a:ext cx="6598920" cy="533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F77EAB-874C-C14F-AE78-61CD7EBCAF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8677" y="872867"/>
            <a:ext cx="6598920" cy="5334000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BABBF978-0E47-A84E-A482-DA4538D683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677" y="872867"/>
            <a:ext cx="6598920" cy="5334000"/>
          </a:xfrm>
          <a:prstGeom prst="rect">
            <a:avLst/>
          </a:prstGeom>
        </p:spPr>
      </p:pic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C9EF08CA-75DB-8E4A-8DFE-2329D69EA8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39077-3782-8345-93D2-EE35004B2577}"/>
              </a:ext>
            </a:extLst>
          </p:cNvPr>
          <p:cNvGrpSpPr/>
          <p:nvPr/>
        </p:nvGrpSpPr>
        <p:grpSpPr>
          <a:xfrm>
            <a:off x="1961518" y="1864928"/>
            <a:ext cx="7845465" cy="4798628"/>
            <a:chOff x="1961518" y="1864928"/>
            <a:chExt cx="7845465" cy="47986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0415FF-8C0A-874D-A28A-94C0386BEB23}"/>
                </a:ext>
              </a:extLst>
            </p:cNvPr>
            <p:cNvSpPr/>
            <p:nvPr/>
          </p:nvSpPr>
          <p:spPr>
            <a:xfrm>
              <a:off x="2792627" y="2718486"/>
              <a:ext cx="7014356" cy="1532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DDEB8-2CEB-1849-B01C-7D1CC92DC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0000">
              <a:off x="1961518" y="1864928"/>
              <a:ext cx="7734318" cy="15474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9B0D96-0A60-8546-9C1B-A88BD1923FDA}"/>
                </a:ext>
              </a:extLst>
            </p:cNvPr>
            <p:cNvSpPr txBox="1"/>
            <p:nvPr/>
          </p:nvSpPr>
          <p:spPr>
            <a:xfrm>
              <a:off x="3364119" y="3798856"/>
              <a:ext cx="12993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>
                  <a:latin typeface="Helvetica" pitchFamily="2" charset="0"/>
                </a:rPr>
                <a:t>creeping →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E26E7A-22FD-CF4A-9C27-FD92B0143161}"/>
                </a:ext>
              </a:extLst>
            </p:cNvPr>
            <p:cNvSpPr txBox="1"/>
            <p:nvPr/>
          </p:nvSpPr>
          <p:spPr>
            <a:xfrm>
              <a:off x="8244625" y="3798856"/>
              <a:ext cx="1012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>
                  <a:latin typeface="Helvetica" pitchFamily="2" charset="0"/>
                </a:rPr>
                <a:t>← locked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072629-FA9E-6C46-98DD-0E3F3C2D8A3D}"/>
                </a:ext>
              </a:extLst>
            </p:cNvPr>
            <p:cNvGrpSpPr/>
            <p:nvPr/>
          </p:nvGrpSpPr>
          <p:grpSpPr>
            <a:xfrm>
              <a:off x="3966742" y="3328995"/>
              <a:ext cx="4622041" cy="796155"/>
              <a:chOff x="3966742" y="3786204"/>
              <a:chExt cx="4622041" cy="79615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B0CBE31-4C3A-7243-A739-4C173BAD10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182513" y="1900014"/>
                <a:ext cx="190500" cy="462204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2E48CC-044E-BA4A-AD70-DD5B796C413B}"/>
                  </a:ext>
                </a:extLst>
              </p:cNvPr>
              <p:cNvSpPr txBox="1"/>
              <p:nvPr/>
            </p:nvSpPr>
            <p:spPr>
              <a:xfrm>
                <a:off x="4330174" y="4274582"/>
                <a:ext cx="2498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Helvetica" pitchFamily="2" charset="0"/>
                  </a:rPr>
                  <a:t>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D271E8-EA49-4242-904F-3D130480294C}"/>
                  </a:ext>
                </a:extLst>
              </p:cNvPr>
              <p:cNvSpPr txBox="1"/>
              <p:nvPr/>
            </p:nvSpPr>
            <p:spPr>
              <a:xfrm>
                <a:off x="8094272" y="4274582"/>
                <a:ext cx="2498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Helvetica" pitchFamily="2" charset="0"/>
                  </a:rPr>
                  <a:t>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57E284-30E3-3146-9D14-29CC291DE725}"/>
                  </a:ext>
                </a:extLst>
              </p:cNvPr>
              <p:cNvSpPr txBox="1"/>
              <p:nvPr/>
            </p:nvSpPr>
            <p:spPr>
              <a:xfrm>
                <a:off x="4864226" y="3786204"/>
                <a:ext cx="298114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i="1" dirty="0" err="1">
                    <a:latin typeface="Helvetica" pitchFamily="2" charset="0"/>
                  </a:rPr>
                  <a:t>backslip</a:t>
                </a:r>
                <a:r>
                  <a:rPr lang="en-GB" sz="1600" i="1" dirty="0">
                    <a:latin typeface="Helvetica" pitchFamily="2" charset="0"/>
                  </a:rPr>
                  <a:t>/loading rate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467A95-C309-B049-8E2A-CF9C230DB340}"/>
                </a:ext>
              </a:extLst>
            </p:cNvPr>
            <p:cNvSpPr txBox="1"/>
            <p:nvPr/>
          </p:nvSpPr>
          <p:spPr>
            <a:xfrm>
              <a:off x="4075488" y="6325002"/>
              <a:ext cx="455861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i="1" dirty="0">
                  <a:solidFill>
                    <a:prstClr val="black"/>
                  </a:solidFill>
                  <a:latin typeface="Helvetica" pitchFamily="2" charset="0"/>
                  <a:ea typeface="Verdana" charset="0"/>
                  <a:cs typeface="Calibri" panose="020F0502020204030204" pitchFamily="34" charset="0"/>
                </a:rPr>
                <a:t>Work in progress led by R.J. Walters (Durham) </a:t>
              </a:r>
              <a:endPara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9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A6F17F-4579-2D47-9A61-CB2AEC2920A9}"/>
              </a:ext>
            </a:extLst>
          </p:cNvPr>
          <p:cNvSpPr/>
          <p:nvPr/>
        </p:nvSpPr>
        <p:spPr>
          <a:xfrm>
            <a:off x="312101" y="196025"/>
            <a:ext cx="11567797" cy="1543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latin typeface="Helvetica" pitchFamily="2" charset="0"/>
              </a:rPr>
              <a:t>EGU2020-6144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i="1" dirty="0">
              <a:latin typeface="Helvetica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1" dirty="0">
                <a:latin typeface="Helvetica" pitchFamily="2" charset="0"/>
              </a:rPr>
              <a:t>Converting InSAR- and GNSS-derived strain rate maps into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1" dirty="0">
                <a:latin typeface="Helvetica" pitchFamily="2" charset="0"/>
              </a:rPr>
              <a:t>earthquake hazard models for Anatolia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13D20-B8DE-E84B-9E48-1CEFF6C5B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38092"/>
            <a:ext cx="10905066" cy="3380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66621-073B-244B-BFFD-8B64198B1E1E}"/>
              </a:ext>
            </a:extLst>
          </p:cNvPr>
          <p:cNvSpPr txBox="1"/>
          <p:nvPr/>
        </p:nvSpPr>
        <p:spPr>
          <a:xfrm>
            <a:off x="1738186" y="5419289"/>
            <a:ext cx="8657967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i="1" dirty="0">
                <a:solidFill>
                  <a:prstClr val="black"/>
                </a:solidFill>
                <a:latin typeface="Helvetica" pitchFamily="2" charset="0"/>
                <a:ea typeface="Verdana" charset="0"/>
                <a:cs typeface="Calibri" panose="020F0502020204030204" pitchFamily="34" charset="0"/>
              </a:rPr>
              <a:t>Work in progress led by Chris Rollins (Leeds)</a:t>
            </a:r>
          </a:p>
          <a:p>
            <a:pPr lvl="0" algn="ctr">
              <a:defRPr/>
            </a:pPr>
            <a:endParaRPr lang="en-US" i="1" dirty="0">
              <a:solidFill>
                <a:prstClr val="black"/>
              </a:solidFill>
              <a:latin typeface="Helvetica" pitchFamily="2" charset="0"/>
              <a:ea typeface="Verdana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  <a:latin typeface="Helvetica" pitchFamily="2" charset="0"/>
                <a:ea typeface="Verdana" charset="0"/>
                <a:cs typeface="Calibri" panose="020F0502020204030204" pitchFamily="34" charset="0"/>
              </a:rPr>
              <a:t>https://</a:t>
            </a:r>
            <a:r>
              <a:rPr lang="en-US" sz="1400" i="1" dirty="0" err="1">
                <a:solidFill>
                  <a:prstClr val="black"/>
                </a:solidFill>
                <a:latin typeface="Helvetica" pitchFamily="2" charset="0"/>
                <a:ea typeface="Verdana" charset="0"/>
                <a:cs typeface="Calibri" panose="020F0502020204030204" pitchFamily="34" charset="0"/>
              </a:rPr>
              <a:t>meetingorganizer.copernicus.org</a:t>
            </a:r>
            <a:r>
              <a:rPr lang="en-US" sz="1400" i="1" dirty="0">
                <a:solidFill>
                  <a:prstClr val="black"/>
                </a:solidFill>
                <a:latin typeface="Helvetica" pitchFamily="2" charset="0"/>
                <a:ea typeface="Verdana" charset="0"/>
                <a:cs typeface="Calibri" panose="020F0502020204030204" pitchFamily="34" charset="0"/>
              </a:rPr>
              <a:t>/EGU2020/EGU2020-6144.html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86D8EA07-9C4E-194E-A401-8D9BFD38F5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C071F0-28A9-C644-A2D1-E017E6A83032}"/>
              </a:ext>
            </a:extLst>
          </p:cNvPr>
          <p:cNvSpPr/>
          <p:nvPr/>
        </p:nvSpPr>
        <p:spPr>
          <a:xfrm>
            <a:off x="84731" y="5415691"/>
            <a:ext cx="2831224" cy="123110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For more details</a:t>
            </a:r>
            <a:r>
              <a:rPr kumimoji="0" lang="en-GB" sz="1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 see: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Weiss et al., in review, GRL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EarthArXiv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 preprint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i="1" dirty="0">
                <a:solidFill>
                  <a:prstClr val="black"/>
                </a:solidFill>
                <a:latin typeface="Helvetica" pitchFamily="2" charset="0"/>
                <a:cs typeface="Calibri" panose="020F0502020204030204" pitchFamily="34" charset="0"/>
              </a:rPr>
              <a:t>COMET Webinar</a:t>
            </a:r>
          </a:p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Helvetica" pitchFamily="2" charset="0"/>
              </a:rPr>
              <a:t>https://</a:t>
            </a:r>
            <a:r>
              <a:rPr lang="en-US" sz="1000" dirty="0" err="1">
                <a:solidFill>
                  <a:prstClr val="black"/>
                </a:solidFill>
                <a:latin typeface="Helvetica" pitchFamily="2" charset="0"/>
              </a:rPr>
              <a:t>comet.nerc.ac.uk</a:t>
            </a:r>
            <a:r>
              <a:rPr lang="en-US" sz="1000" dirty="0">
                <a:solidFill>
                  <a:prstClr val="black"/>
                </a:solidFill>
                <a:latin typeface="Helvetica" pitchFamily="2" charset="0"/>
              </a:rPr>
              <a:t>/comet-webinar-series/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A5CF8E1-EABC-5044-9386-228FD10817C4}"/>
              </a:ext>
            </a:extLst>
          </p:cNvPr>
          <p:cNvSpPr txBox="1">
            <a:spLocks/>
          </p:cNvSpPr>
          <p:nvPr/>
        </p:nvSpPr>
        <p:spPr>
          <a:xfrm>
            <a:off x="0" y="84669"/>
            <a:ext cx="12192000" cy="730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Why bother with InSAR? GNSS data density is insufficient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341" y="750831"/>
            <a:ext cx="6281318" cy="59058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33217" y="1861521"/>
            <a:ext cx="1279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synthetic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velocity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33217" y="4834967"/>
            <a:ext cx="12795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synthetic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strain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rate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6C112A-0D2A-4542-8A58-6CD766535445}"/>
              </a:ext>
            </a:extLst>
          </p:cNvPr>
          <p:cNvSpPr/>
          <p:nvPr/>
        </p:nvSpPr>
        <p:spPr>
          <a:xfrm>
            <a:off x="6588262" y="842558"/>
            <a:ext cx="2043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GNSS only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FBEBA-56EE-1047-BA95-113A77554946}"/>
              </a:ext>
            </a:extLst>
          </p:cNvPr>
          <p:cNvSpPr/>
          <p:nvPr/>
        </p:nvSpPr>
        <p:spPr>
          <a:xfrm>
            <a:off x="9149652" y="1861521"/>
            <a:ext cx="1340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ecovered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velocity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D5EDA4-D845-6247-94FD-F6650B909DBE}"/>
              </a:ext>
            </a:extLst>
          </p:cNvPr>
          <p:cNvSpPr/>
          <p:nvPr/>
        </p:nvSpPr>
        <p:spPr>
          <a:xfrm>
            <a:off x="9149652" y="4834967"/>
            <a:ext cx="13404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ecovered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strain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rate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86550F43-F7F7-3F41-8F19-D9338E7AA6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18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512" y="749808"/>
            <a:ext cx="6275974" cy="59007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88262" y="842558"/>
            <a:ext cx="2043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GNSS + 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InSAR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9CD675-E52A-124F-8B62-91411903BBB4}"/>
              </a:ext>
            </a:extLst>
          </p:cNvPr>
          <p:cNvSpPr/>
          <p:nvPr/>
        </p:nvSpPr>
        <p:spPr>
          <a:xfrm>
            <a:off x="1733217" y="1861521"/>
            <a:ext cx="1279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synthetic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velocity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4A733C-91A3-0D40-B50E-849DBB67E5A5}"/>
              </a:ext>
            </a:extLst>
          </p:cNvPr>
          <p:cNvSpPr/>
          <p:nvPr/>
        </p:nvSpPr>
        <p:spPr>
          <a:xfrm>
            <a:off x="1733217" y="4834967"/>
            <a:ext cx="12795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synthetic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strain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rate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5E3612-07CF-DF4D-BE4F-A3B3056C20BD}"/>
              </a:ext>
            </a:extLst>
          </p:cNvPr>
          <p:cNvSpPr/>
          <p:nvPr/>
        </p:nvSpPr>
        <p:spPr>
          <a:xfrm>
            <a:off x="9149652" y="1861521"/>
            <a:ext cx="1340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ecovered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velocity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8764D6-BDBE-4545-A7B8-2622CC63B40F}"/>
              </a:ext>
            </a:extLst>
          </p:cNvPr>
          <p:cNvSpPr/>
          <p:nvPr/>
        </p:nvSpPr>
        <p:spPr>
          <a:xfrm>
            <a:off x="9149652" y="4834967"/>
            <a:ext cx="13404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ecovered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strain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rate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3A017C-E2E5-7041-A925-C8430A2EAF51}"/>
              </a:ext>
            </a:extLst>
          </p:cNvPr>
          <p:cNvSpPr txBox="1">
            <a:spLocks/>
          </p:cNvSpPr>
          <p:nvPr/>
        </p:nvSpPr>
        <p:spPr>
          <a:xfrm>
            <a:off x="0" y="84669"/>
            <a:ext cx="12192000" cy="730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rPr>
              <a:t>Why bother with InSAR? GNSS data density is insufficient</a:t>
            </a: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ABC05D81-3490-5846-AC49-DEE59A1BC5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9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esamultimedia.esa.int/images/EarthObservation/GMES/Sentinel-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6"/>
          <a:stretch>
            <a:fillRect/>
          </a:stretch>
        </p:blipFill>
        <p:spPr bwMode="auto">
          <a:xfrm>
            <a:off x="806450" y="0"/>
            <a:ext cx="10579100" cy="592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676414" y="6045930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GB" sz="1600" b="1" i="1" dirty="0">
                <a:solidFill>
                  <a:srgbClr val="FFFFFF"/>
                </a:solidFill>
                <a:latin typeface="Helvetica" pitchFamily="2" charset="0"/>
              </a:rPr>
              <a:t>Figure from ESA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451" y="4665426"/>
            <a:ext cx="71619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solidFill>
                  <a:srgbClr val="FFFFFF"/>
                </a:solidFill>
                <a:latin typeface="Helvetica" pitchFamily="2" charset="0"/>
              </a:rPr>
              <a:t>Acquiring at least 2 images </a:t>
            </a:r>
          </a:p>
          <a:p>
            <a:pPr defTabSz="457200">
              <a:defRPr/>
            </a:pPr>
            <a:r>
              <a:rPr lang="en-GB" sz="2000" i="1" dirty="0">
                <a:solidFill>
                  <a:srgbClr val="FFFFFF"/>
                </a:solidFill>
                <a:latin typeface="Helvetica" pitchFamily="2" charset="0"/>
              </a:rPr>
              <a:t>     every 12 days for the global tectonic belts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solidFill>
                  <a:srgbClr val="FFFFFF"/>
                </a:solidFill>
                <a:latin typeface="Helvetica" pitchFamily="2" charset="0"/>
              </a:rPr>
              <a:t>Data are </a:t>
            </a:r>
            <a:r>
              <a:rPr lang="en-GB" sz="2000" b="1" i="1" dirty="0">
                <a:solidFill>
                  <a:srgbClr val="FFFFFF"/>
                </a:solidFill>
                <a:latin typeface="Helvetica" pitchFamily="2" charset="0"/>
              </a:rPr>
              <a:t>free</a:t>
            </a:r>
            <a:r>
              <a:rPr lang="en-GB" sz="2000" i="1" dirty="0">
                <a:solidFill>
                  <a:srgbClr val="FFFFFF"/>
                </a:solidFill>
                <a:latin typeface="Helvetica" pitchFamily="2" charset="0"/>
              </a:rPr>
              <a:t> and </a:t>
            </a:r>
            <a:r>
              <a:rPr lang="en-GB" sz="2000" b="1" i="1" dirty="0">
                <a:solidFill>
                  <a:srgbClr val="FFFFFF"/>
                </a:solidFill>
                <a:latin typeface="Helvetica" pitchFamily="2" charset="0"/>
              </a:rPr>
              <a:t>open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solidFill>
                  <a:srgbClr val="FFFFFF"/>
                </a:solidFill>
                <a:latin typeface="Helvetica" pitchFamily="2" charset="0"/>
              </a:rPr>
              <a:t>COMET is mass producing Sentinel-1 interferograms with the primary aim of measuring tectonic strain rates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0E516D-EDB4-2845-8903-CAAD29F9E0A6}"/>
              </a:ext>
            </a:extLst>
          </p:cNvPr>
          <p:cNvSpPr/>
          <p:nvPr/>
        </p:nvSpPr>
        <p:spPr>
          <a:xfrm>
            <a:off x="1225821" y="118499"/>
            <a:ext cx="9740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3200" b="1" i="1" dirty="0">
                <a:solidFill>
                  <a:schemeClr val="bg1"/>
                </a:solidFill>
                <a:latin typeface="Helvetica" pitchFamily="2" charset="0"/>
              </a:rPr>
              <a:t>Sentinel-1 is a Game Changer for Tectonic InSAR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Tahoma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362712D2-EB1C-EB40-A5C2-E50664AAD4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2702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2971" y="936550"/>
            <a:ext cx="10986059" cy="5663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070D3A-6B47-7F49-999B-5B9E0CD43523}"/>
              </a:ext>
            </a:extLst>
          </p:cNvPr>
          <p:cNvSpPr/>
          <p:nvPr/>
        </p:nvSpPr>
        <p:spPr>
          <a:xfrm>
            <a:off x="0" y="6166049"/>
            <a:ext cx="12192000" cy="618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E999F9-8D63-5846-ACD0-C8D06C5B9732}"/>
              </a:ext>
            </a:extLst>
          </p:cNvPr>
          <p:cNvSpPr/>
          <p:nvPr/>
        </p:nvSpPr>
        <p:spPr>
          <a:xfrm>
            <a:off x="2163161" y="118499"/>
            <a:ext cx="7865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Calibri" panose="020F0502020204030204" pitchFamily="34" charset="0"/>
              </a:rPr>
              <a:t>Coverage for the Alpine-Himalayan Belt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F7FBB-33F9-0042-B4FD-022A7A9F018D}"/>
              </a:ext>
            </a:extLst>
          </p:cNvPr>
          <p:cNvSpPr txBox="1"/>
          <p:nvPr/>
        </p:nvSpPr>
        <p:spPr>
          <a:xfrm>
            <a:off x="1696065" y="6285258"/>
            <a:ext cx="8799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b="1" i="1" dirty="0">
                <a:solidFill>
                  <a:prstClr val="black"/>
                </a:solidFill>
                <a:latin typeface="Helvetica" pitchFamily="2" charset="0"/>
                <a:ea typeface="Tahoma" charset="0"/>
                <a:cs typeface="Calibri" panose="020F0502020204030204" pitchFamily="34" charset="0"/>
              </a:rPr>
              <a:t>180,000+ifgs to date: </a:t>
            </a:r>
            <a:r>
              <a:rPr kumimoji="0" lang="en-GB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Calibri" panose="020F0502020204030204" pitchFamily="34" charset="0"/>
                <a:hlinkClick r:id="rId4"/>
              </a:rPr>
              <a:t>http://comet.nerc.ac.uk/COMET-LiCS-portal</a:t>
            </a:r>
            <a:r>
              <a:rPr kumimoji="0" lang="en-GB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013A006E-B4B2-DF40-81AC-6AF9531396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48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2971" y="936550"/>
            <a:ext cx="10986059" cy="5663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070D3A-6B47-7F49-999B-5B9E0CD43523}"/>
              </a:ext>
            </a:extLst>
          </p:cNvPr>
          <p:cNvSpPr/>
          <p:nvPr/>
        </p:nvSpPr>
        <p:spPr>
          <a:xfrm>
            <a:off x="0" y="6166049"/>
            <a:ext cx="12192000" cy="618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97C4D5-0F96-F54A-A95A-00993F33ECD3}"/>
              </a:ext>
            </a:extLst>
          </p:cNvPr>
          <p:cNvSpPr/>
          <p:nvPr/>
        </p:nvSpPr>
        <p:spPr>
          <a:xfrm>
            <a:off x="5289756" y="703274"/>
            <a:ext cx="6299274" cy="561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colorful, man, photo, game&#10;&#10;Description automatically generated">
            <a:extLst>
              <a:ext uri="{FF2B5EF4-FFF2-40B4-BE49-F238E27FC236}">
                <a16:creationId xmlns:a16="http://schemas.microsoft.com/office/drawing/2014/main" id="{DA49820D-E2A6-F440-8209-E5E628DA5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491" y="1097742"/>
            <a:ext cx="6248400" cy="48831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2CA1C9-F6B5-8E4E-B518-750DDE934B8D}"/>
              </a:ext>
            </a:extLst>
          </p:cNvPr>
          <p:cNvCxnSpPr>
            <a:cxnSpLocks/>
          </p:cNvCxnSpPr>
          <p:nvPr/>
        </p:nvCxnSpPr>
        <p:spPr>
          <a:xfrm flipH="1">
            <a:off x="4463846" y="3628103"/>
            <a:ext cx="1199535" cy="2851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97C582-2EA9-A942-A368-FA0C8ED3C2F4}"/>
              </a:ext>
            </a:extLst>
          </p:cNvPr>
          <p:cNvSpPr txBox="1"/>
          <p:nvPr/>
        </p:nvSpPr>
        <p:spPr>
          <a:xfrm>
            <a:off x="5446452" y="909090"/>
            <a:ext cx="3081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2020 M</a:t>
            </a:r>
            <a:r>
              <a:rPr kumimoji="0" lang="en-US" sz="22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w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 6.7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Elaziğ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Verdana" charset="0"/>
                <a:cs typeface="Calibri" panose="020F0502020204030204" pitchFamily="34" charset="0"/>
              </a:rPr>
              <a:t> earthquake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49BB26-5F8E-6647-B5F3-8F25589E34B5}"/>
              </a:ext>
            </a:extLst>
          </p:cNvPr>
          <p:cNvSpPr/>
          <p:nvPr/>
        </p:nvSpPr>
        <p:spPr>
          <a:xfrm>
            <a:off x="9014086" y="5582830"/>
            <a:ext cx="25398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 err="1">
                <a:solidFill>
                  <a:prstClr val="black"/>
                </a:solidFill>
                <a:latin typeface="Helvetica" pitchFamily="2" charset="0"/>
                <a:ea typeface="Verdana" charset="0"/>
                <a:cs typeface="Calibri" panose="020F0502020204030204" pitchFamily="34" charset="0"/>
              </a:rPr>
              <a:t>ifg</a:t>
            </a:r>
            <a:r>
              <a:rPr lang="en-US" sz="1600" i="1" dirty="0">
                <a:solidFill>
                  <a:prstClr val="black"/>
                </a:solidFill>
                <a:latin typeface="Helvetica" pitchFamily="2" charset="0"/>
                <a:ea typeface="Verdana" charset="0"/>
                <a:cs typeface="Calibri" panose="020F0502020204030204" pitchFamily="34" charset="0"/>
              </a:rPr>
              <a:t>: 20200115-20200127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A8547E-47ED-7B44-B45C-FAC9FC0BC3A5}"/>
              </a:ext>
            </a:extLst>
          </p:cNvPr>
          <p:cNvSpPr/>
          <p:nvPr/>
        </p:nvSpPr>
        <p:spPr>
          <a:xfrm>
            <a:off x="2163161" y="118499"/>
            <a:ext cx="7865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Calibri" panose="020F0502020204030204" pitchFamily="34" charset="0"/>
              </a:rPr>
              <a:t>Coverage for the Alpine-Himalayan Belt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5EBA51-0234-C748-927A-2227DC81062B}"/>
              </a:ext>
            </a:extLst>
          </p:cNvPr>
          <p:cNvSpPr txBox="1"/>
          <p:nvPr/>
        </p:nvSpPr>
        <p:spPr>
          <a:xfrm>
            <a:off x="1696065" y="6285258"/>
            <a:ext cx="8799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b="1" i="1" dirty="0">
                <a:solidFill>
                  <a:prstClr val="black"/>
                </a:solidFill>
                <a:latin typeface="Helvetica" pitchFamily="2" charset="0"/>
                <a:ea typeface="Tahoma" charset="0"/>
                <a:cs typeface="Calibri" panose="020F0502020204030204" pitchFamily="34" charset="0"/>
              </a:rPr>
              <a:t>180,000+ifgs to date: </a:t>
            </a:r>
            <a:r>
              <a:rPr kumimoji="0" lang="en-GB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Calibri" panose="020F0502020204030204" pitchFamily="34" charset="0"/>
                <a:hlinkClick r:id="rId5"/>
              </a:rPr>
              <a:t>http://comet.nerc.ac.uk/COMET-LiCS-portal</a:t>
            </a:r>
            <a:r>
              <a:rPr kumimoji="0" lang="en-GB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BB17C3-1BF2-D848-AFEA-0046DF55F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488" y="2008316"/>
            <a:ext cx="1639346" cy="4208144"/>
          </a:xfrm>
          <a:prstGeom prst="rect">
            <a:avLst/>
          </a:prstGeom>
        </p:spPr>
      </p:pic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804B54E7-43B0-C348-BD42-A1382037CE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>
            <a:spLocks noGrp="1"/>
          </p:cNvSpPr>
          <p:nvPr>
            <p:ph type="title"/>
          </p:nvPr>
        </p:nvSpPr>
        <p:spPr>
          <a:xfrm>
            <a:off x="3211535" y="94059"/>
            <a:ext cx="6859565" cy="764704"/>
          </a:xfrm>
        </p:spPr>
        <p:txBody>
          <a:bodyPr>
            <a:noAutofit/>
          </a:bodyPr>
          <a:lstStyle/>
          <a:p>
            <a:r>
              <a:rPr lang="en-GB" sz="3200" b="1" i="1" dirty="0">
                <a:latin typeface="Helvetica" pitchFamily="2" charset="0"/>
                <a:cs typeface="Calibri" panose="020F0502020204030204" pitchFamily="34" charset="0"/>
              </a:rPr>
              <a:t>COMET-</a:t>
            </a:r>
            <a:r>
              <a:rPr lang="en-GB" sz="3200" b="1" i="1" dirty="0" err="1">
                <a:latin typeface="Helvetica" pitchFamily="2" charset="0"/>
                <a:cs typeface="Calibri" panose="020F0502020204030204" pitchFamily="34" charset="0"/>
              </a:rPr>
              <a:t>LiCS</a:t>
            </a:r>
            <a:r>
              <a:rPr lang="en-GB" sz="3200" b="1" i="1" dirty="0">
                <a:latin typeface="Helvetica" pitchFamily="2" charset="0"/>
                <a:cs typeface="Calibri" panose="020F0502020204030204" pitchFamily="34" charset="0"/>
              </a:rPr>
              <a:t> Summary Work Flow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82567" y="4517132"/>
            <a:ext cx="1987724" cy="116507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Interferogram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(displacement)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92947" y="4427511"/>
            <a:ext cx="1987724" cy="116507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Interferogram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(displacement)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575733" y="987113"/>
            <a:ext cx="1792426" cy="8962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 images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78725" y="4334142"/>
            <a:ext cx="1987724" cy="116507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Interferograms</a:t>
            </a:r>
          </a:p>
        </p:txBody>
      </p:sp>
      <p:sp>
        <p:nvSpPr>
          <p:cNvPr id="86" name="Diamond 85"/>
          <p:cNvSpPr/>
          <p:nvPr/>
        </p:nvSpPr>
        <p:spPr>
          <a:xfrm>
            <a:off x="5284467" y="2397914"/>
            <a:ext cx="2374962" cy="1132310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InSAR processor</a:t>
            </a:r>
          </a:p>
        </p:txBody>
      </p:sp>
      <p:cxnSp>
        <p:nvCxnSpPr>
          <p:cNvPr id="90" name="Straight Arrow Connector 89"/>
          <p:cNvCxnSpPr>
            <a:cxnSpLocks/>
            <a:stCxn id="82" idx="2"/>
            <a:endCxn id="86" idx="0"/>
          </p:cNvCxnSpPr>
          <p:nvPr/>
        </p:nvCxnSpPr>
        <p:spPr>
          <a:xfrm>
            <a:off x="6471946" y="1883325"/>
            <a:ext cx="2" cy="5145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cxnSpLocks/>
            <a:stCxn id="86" idx="2"/>
            <a:endCxn id="83" idx="0"/>
          </p:cNvCxnSpPr>
          <p:nvPr/>
        </p:nvCxnSpPr>
        <p:spPr>
          <a:xfrm>
            <a:off x="6471948" y="3530224"/>
            <a:ext cx="639" cy="8039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3019553" y="2597228"/>
            <a:ext cx="1439743" cy="7336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Precise orbits</a:t>
            </a:r>
          </a:p>
        </p:txBody>
      </p:sp>
      <p:sp>
        <p:nvSpPr>
          <p:cNvPr id="97" name="Oval 96"/>
          <p:cNvSpPr/>
          <p:nvPr/>
        </p:nvSpPr>
        <p:spPr>
          <a:xfrm>
            <a:off x="3576645" y="3529681"/>
            <a:ext cx="1765303" cy="7398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Atmospheric correction</a:t>
            </a:r>
          </a:p>
        </p:txBody>
      </p:sp>
      <p:sp>
        <p:nvSpPr>
          <p:cNvPr id="98" name="Oval 97"/>
          <p:cNvSpPr/>
          <p:nvPr/>
        </p:nvSpPr>
        <p:spPr>
          <a:xfrm>
            <a:off x="7524868" y="3568990"/>
            <a:ext cx="1590154" cy="66126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22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unwrap</a:t>
            </a:r>
          </a:p>
        </p:txBody>
      </p:sp>
      <p:cxnSp>
        <p:nvCxnSpPr>
          <p:cNvPr id="99" name="Straight Arrow Connector 98"/>
          <p:cNvCxnSpPr>
            <a:cxnSpLocks/>
            <a:stCxn id="96" idx="6"/>
            <a:endCxn id="86" idx="1"/>
          </p:cNvCxnSpPr>
          <p:nvPr/>
        </p:nvCxnSpPr>
        <p:spPr>
          <a:xfrm>
            <a:off x="4459296" y="2964069"/>
            <a:ext cx="82517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cxnSpLocks/>
          </p:cNvCxnSpPr>
          <p:nvPr/>
        </p:nvCxnSpPr>
        <p:spPr>
          <a:xfrm>
            <a:off x="5341948" y="3901034"/>
            <a:ext cx="113152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cxnSpLocks/>
            <a:stCxn id="98" idx="2"/>
          </p:cNvCxnSpPr>
          <p:nvPr/>
        </p:nvCxnSpPr>
        <p:spPr>
          <a:xfrm flipH="1">
            <a:off x="6463272" y="3899623"/>
            <a:ext cx="1061596" cy="14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itle 1">
            <a:extLst>
              <a:ext uri="{FF2B5EF4-FFF2-40B4-BE49-F238E27FC236}">
                <a16:creationId xmlns:a16="http://schemas.microsoft.com/office/drawing/2014/main" id="{9736D021-D2E1-6C46-A41C-F25A40692BB8}"/>
              </a:ext>
            </a:extLst>
          </p:cNvPr>
          <p:cNvSpPr txBox="1">
            <a:spLocks/>
          </p:cNvSpPr>
          <p:nvPr/>
        </p:nvSpPr>
        <p:spPr>
          <a:xfrm>
            <a:off x="1289051" y="5883499"/>
            <a:ext cx="10223499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rPr>
              <a:t>NERC Centre for Environmental Data Analysis (CEDA)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8AA4E1-D88B-1D49-BCC5-041A5F9AB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06" y="5827619"/>
            <a:ext cx="768903" cy="802701"/>
          </a:xfrm>
          <a:prstGeom prst="rect">
            <a:avLst/>
          </a:prstGeom>
        </p:spPr>
      </p:pic>
      <p:pic>
        <p:nvPicPr>
          <p:cNvPr id="18" name="Picture 17" descr="A drawing of a face&#10;&#10;Description automatically generated">
            <a:extLst>
              <a:ext uri="{FF2B5EF4-FFF2-40B4-BE49-F238E27FC236}">
                <a16:creationId xmlns:a16="http://schemas.microsoft.com/office/drawing/2014/main" id="{E9EB62CD-0B06-1448-9534-FE04E928C3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303" y="635858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69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920</Words>
  <Application>Microsoft Macintosh PowerPoint</Application>
  <PresentationFormat>Widescreen</PresentationFormat>
  <Paragraphs>229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Helvetica</vt:lpstr>
      <vt:lpstr>Segoe UI</vt:lpstr>
      <vt:lpstr>Tahoma</vt:lpstr>
      <vt:lpstr>Times</vt:lpstr>
      <vt:lpstr>Office Theme</vt:lpstr>
      <vt:lpstr>2_Office Theme</vt:lpstr>
      <vt:lpstr>3_Office Theme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COMET-LiCS Summary Work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Velocity and Strain Rate Inversion with VELMAP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Weiss</dc:creator>
  <cp:lastModifiedBy>Jonathan Weiss</cp:lastModifiedBy>
  <cp:revision>11</cp:revision>
  <dcterms:created xsi:type="dcterms:W3CDTF">2020-05-07T04:29:13Z</dcterms:created>
  <dcterms:modified xsi:type="dcterms:W3CDTF">2020-05-07T04:59:13Z</dcterms:modified>
</cp:coreProperties>
</file>