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58" r:id="rId4"/>
    <p:sldId id="260" r:id="rId5"/>
    <p:sldId id="265" r:id="rId6"/>
    <p:sldId id="266" r:id="rId7"/>
    <p:sldId id="261" r:id="rId8"/>
    <p:sldId id="267" r:id="rId9"/>
    <p:sldId id="269" r:id="rId10"/>
    <p:sldId id="270" r:id="rId11"/>
    <p:sldId id="262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5"/>
    <p:restoredTop sz="94608"/>
  </p:normalViewPr>
  <p:slideViewPr>
    <p:cSldViewPr snapToGrid="0" snapToObjects="1">
      <p:cViewPr>
        <p:scale>
          <a:sx n="100" d="100"/>
          <a:sy n="100" d="100"/>
        </p:scale>
        <p:origin x="1176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D865A3-507F-504F-9C90-C1DB952D107E}" type="datetimeFigureOut">
              <a:rPr lang="en-US" smtClean="0"/>
              <a:t>4/30/20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04A86-2504-6645-A722-A8C420547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098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04A86-2504-6645-A722-A8C42054749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3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04A86-2504-6645-A722-A8C4205474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86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8AE6A-0153-2C40-A2DF-5CFF0E705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27FB7C-A32B-EA41-84EF-2DDEAD1FCB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D4FAA-E71E-8249-9704-D66AD985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FF07-5103-A645-B581-340DD32F1B72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BCD09-34FE-464D-A3DE-CC62AACFE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1D5DB-FE52-784A-84EE-919CCFC8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DBEC-79A1-F044-BDFB-F32929AB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31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85570-E07C-EC43-B403-7FF13B2E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AC8FEF-76D8-9145-A1FF-B1B114F2C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DC8F9-2124-1241-BF31-04BB4033F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FF07-5103-A645-B581-340DD32F1B72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CE350-AA15-184A-97CD-9319AC74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26F02-6143-4943-B5BF-34C1A864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DBEC-79A1-F044-BDFB-F32929AB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52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5FB3B0-3163-2F4F-8D17-8C0FE8EFB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14E928-D9E7-AE4C-85FD-228505F1D1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FE97D-029D-B44A-9290-D1040E02F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FF07-5103-A645-B581-340DD32F1B72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C01EF-D20C-424D-A691-2D8BCD7F8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578D0-CD62-C244-B7E9-818173AFC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DBEC-79A1-F044-BDFB-F32929AB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3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4E016-9B9F-1C45-AECC-9807C94FF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D66CD-35CD-DF46-AA08-9E87E5DA3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67662-53F2-7844-B87E-28F800FA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FF07-5103-A645-B581-340DD32F1B72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96F49-A414-C842-98C8-F09DC322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28C71-AA57-494F-96CE-1A9A4CF57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DBEC-79A1-F044-BDFB-F32929AB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62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49138-889E-1E49-8381-DFD5452F0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DEDEE-7470-EF44-BFE5-9FA727957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0F8A8A-EFB5-784A-A21A-67FE9009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FF07-5103-A645-B581-340DD32F1B72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2FF52B-12B6-2649-A230-0D8CFCC08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2844D-D62A-954D-94BF-16C5CDE88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DBEC-79A1-F044-BDFB-F32929AB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17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5D70-4D1F-EC4C-A6C3-42BA28B54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4A7F1-15D7-3B49-A78F-C0EA74C416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9E8E5B-7E91-CB4A-A4D8-B6B9911D89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3FAA8-E9BD-7544-B10A-6A9F54BD1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FF07-5103-A645-B581-340DD32F1B72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1013B-3DA9-F14E-B5A5-1E37CAAC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4B3DC-8376-6649-BDD2-41BDEEA84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DBEC-79A1-F044-BDFB-F32929AB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5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62DC5-D240-014B-97AC-A04BC71A2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F59DB0-DAE1-C94F-8632-D1A46CFE5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7EA6A-3D30-6746-982A-6F3C9A7D5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DEA554-3AF2-CA41-927F-D792A3A1C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93AF9E-4B9A-DC4D-9A51-77F58517AA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BE1435-A829-DD41-BD3F-0865DC3D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FF07-5103-A645-B581-340DD32F1B72}" type="datetimeFigureOut">
              <a:rPr lang="en-US" smtClean="0"/>
              <a:t>4/30/20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7781ED-47D1-2649-9A7D-038C31624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AA5911-3FA9-2B41-81CC-9267792E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DBEC-79A1-F044-BDFB-F32929AB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C7B43-B5FB-514A-B16D-5104F024F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562235-B655-E045-8FC7-A666E92EF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FF07-5103-A645-B581-340DD32F1B72}" type="datetimeFigureOut">
              <a:rPr lang="en-US" smtClean="0"/>
              <a:t>4/30/20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4DDBDE-B16E-4246-9BDB-FF9C387E3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F5E9EE-9AFF-284B-A014-B6B3DF81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DBEC-79A1-F044-BDFB-F32929AB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15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D5983-89E2-F04C-B290-DE68AC487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FF07-5103-A645-B581-340DD32F1B72}" type="datetimeFigureOut">
              <a:rPr lang="en-US" smtClean="0"/>
              <a:t>4/30/20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694BA6-E8AB-774D-8CC6-93903402C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BF8EC-9625-2640-B867-71E9AEBE2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DBEC-79A1-F044-BDFB-F32929AB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83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3D3EB-DD92-E24F-BE5B-B547AE527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95A36-65CD-3944-AC75-3823F6803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A6CF2-CAE0-504F-ADA6-D385A38FC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3A8C9-54DF-0A4D-8A52-CAF96C21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FF07-5103-A645-B581-340DD32F1B72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EED0F-74E2-7F46-8121-89601B8D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BAFB2-11EA-B949-BBC4-9EE32A1B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DBEC-79A1-F044-BDFB-F32929AB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1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8161-B1F7-FE4C-BBDD-C4BCB2276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EEF5F3-AFAE-3C47-89DD-FFB97564B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C8D96-C74E-CE4B-8DCE-88870384BE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1BB66-E23E-824A-A6BA-A0BBC4DFD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BFF07-5103-A645-B581-340DD32F1B72}" type="datetimeFigureOut">
              <a:rPr lang="en-US" smtClean="0"/>
              <a:t>4/30/20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35635-4E50-1245-BACA-D4E910C17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BA2B0A-1DAA-034C-B671-85DB5B01A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DCDBEC-79A1-F044-BDFB-F32929AB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8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9DC432-F939-3A45-9EB2-F8321DA2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FFA98C-92ED-1149-97DD-1525A5E14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24DA-0DCF-104D-A7A2-127040DD8B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BFF07-5103-A645-B581-340DD32F1B72}" type="datetimeFigureOut">
              <a:rPr lang="en-US" smtClean="0"/>
              <a:t>4/30/20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4C361E-13EA-874E-8E43-ED9B84F80E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09F3A3-EE39-E24C-B28B-5AB1430C0F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CDBEC-79A1-F044-BDFB-F32929AB2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4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cktow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b="3915"/>
          <a:stretch/>
        </p:blipFill>
        <p:spPr>
          <a:xfrm>
            <a:off x="0" y="0"/>
            <a:ext cx="12197643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8468" y="5707837"/>
            <a:ext cx="1726601" cy="86852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021667" y="2645648"/>
            <a:ext cx="4064000" cy="0"/>
          </a:xfrm>
          <a:prstGeom prst="line">
            <a:avLst/>
          </a:prstGeom>
          <a:ln>
            <a:solidFill>
              <a:srgbClr val="FFC7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1C88996-9785-B649-A894-628F5FEDA75B}"/>
              </a:ext>
            </a:extLst>
          </p:cNvPr>
          <p:cNvSpPr txBox="1"/>
          <p:nvPr/>
        </p:nvSpPr>
        <p:spPr>
          <a:xfrm>
            <a:off x="867602" y="876223"/>
            <a:ext cx="10462438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Obliquity pacing of Antarctic glaciations during the Quaternary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26EDAA-F30A-B44F-A46C-E3E27AD917C1}"/>
              </a:ext>
            </a:extLst>
          </p:cNvPr>
          <p:cNvSpPr txBox="1"/>
          <p:nvPr/>
        </p:nvSpPr>
        <p:spPr>
          <a:xfrm>
            <a:off x="447616" y="3895028"/>
            <a:ext cx="11302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Christian Ohneiser, Catherine Beltran, Christina </a:t>
            </a:r>
            <a:r>
              <a:rPr lang="en-US" sz="3200" dirty="0" err="1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Hulbe</a:t>
            </a:r>
            <a:r>
              <a:rPr lang="en-US" sz="3200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, Chris Moy, Christina Riesselman, Rachel Worthington, and Donna Condon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F9600C-AD68-1C4F-A12B-82063F393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5764273"/>
            <a:ext cx="2159000" cy="75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58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cktower.jpg">
            <a:extLst>
              <a:ext uri="{FF2B5EF4-FFF2-40B4-BE49-F238E27FC236}">
                <a16:creationId xmlns:a16="http://schemas.microsoft.com/office/drawing/2014/main" id="{E56C650E-2F6B-0445-A9FE-309DB8200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b="3915"/>
          <a:stretch/>
        </p:blipFill>
        <p:spPr>
          <a:xfrm>
            <a:off x="0" y="0"/>
            <a:ext cx="12197643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32D58-AD7B-2148-8BCB-65298E319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5399" y="5891766"/>
            <a:ext cx="1726601" cy="8685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C1CC70-D2BA-9341-BDE5-E2F12539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8821" y="80688"/>
            <a:ext cx="5392967" cy="959804"/>
          </a:xfrm>
        </p:spPr>
        <p:txBody>
          <a:bodyPr>
            <a:normAutofit fontScale="90000"/>
          </a:bodyPr>
          <a:lstStyle/>
          <a:p>
            <a:r>
              <a:rPr lang="en-US" dirty="0"/>
              <a:t>MIS-12, 41kyr-100 kyr transition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1B0C53-B792-B74D-BEDA-1E8A6D1D0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0" y="1173686"/>
            <a:ext cx="6413500" cy="5011214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Eccentricity pacing may have strengthened after MIS-12</a:t>
            </a:r>
            <a:endParaRPr lang="en-NZ" dirty="0">
              <a:effectLst/>
            </a:endParaRPr>
          </a:p>
          <a:p>
            <a:r>
              <a:rPr lang="en-US" dirty="0"/>
              <a:t>Eccentricity pacing of the EAIS was demonstrated from sedimentary records after 400 ka</a:t>
            </a:r>
            <a:r>
              <a:rPr lang="en-US" baseline="30000" dirty="0"/>
              <a:t>2</a:t>
            </a:r>
            <a:r>
              <a:rPr lang="en-US" dirty="0"/>
              <a:t>. </a:t>
            </a:r>
          </a:p>
          <a:p>
            <a:r>
              <a:rPr lang="en-US" dirty="0"/>
              <a:t>At minima in insolation at 400 Ka led to regional cooling (MIS-12) and perhaps establishment of more persistent sea-ice in Ross Sea</a:t>
            </a:r>
            <a:r>
              <a:rPr lang="en-US" baseline="30000" dirty="0"/>
              <a:t>3</a:t>
            </a:r>
            <a:r>
              <a:rPr lang="en-US" dirty="0"/>
              <a:t>.</a:t>
            </a:r>
          </a:p>
          <a:p>
            <a:r>
              <a:rPr lang="en-US" dirty="0"/>
              <a:t>Supporting evidence of a regional cooling comes from ODP Sites 1093 and 1094 with ocean cooling/sea-ice expansion</a:t>
            </a:r>
            <a:r>
              <a:rPr lang="en-US" baseline="30000" dirty="0"/>
              <a:t>4,5</a:t>
            </a:r>
            <a:r>
              <a:rPr lang="en-US" dirty="0"/>
              <a:t> and Dome Fuji and Dome C ice cores which record the coldest temperatures during MIS-12</a:t>
            </a:r>
            <a:r>
              <a:rPr lang="en-US" baseline="30000" dirty="0"/>
              <a:t>6,7</a:t>
            </a:r>
            <a:r>
              <a:rPr lang="en-US" dirty="0"/>
              <a:t> 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F6E9AA-62CF-CA43-BAA5-2E203E17CB33}"/>
              </a:ext>
            </a:extLst>
          </p:cNvPr>
          <p:cNvGrpSpPr/>
          <p:nvPr/>
        </p:nvGrpSpPr>
        <p:grpSpPr>
          <a:xfrm>
            <a:off x="0" y="859995"/>
            <a:ext cx="5765397" cy="5138010"/>
            <a:chOff x="0" y="732587"/>
            <a:chExt cx="7761464" cy="69168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6F40C8-5CCA-564E-979F-5A087F5962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8510"/>
            <a:stretch/>
          </p:blipFill>
          <p:spPr>
            <a:xfrm>
              <a:off x="0" y="732587"/>
              <a:ext cx="2671763" cy="689477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5B126F7-5424-6448-86AE-B1D3965276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0141" r="-937"/>
            <a:stretch/>
          </p:blipFill>
          <p:spPr>
            <a:xfrm>
              <a:off x="2689401" y="754675"/>
              <a:ext cx="5072063" cy="68947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5965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cktower.jpg">
            <a:extLst>
              <a:ext uri="{FF2B5EF4-FFF2-40B4-BE49-F238E27FC236}">
                <a16:creationId xmlns:a16="http://schemas.microsoft.com/office/drawing/2014/main" id="{E56C650E-2F6B-0445-A9FE-309DB8200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b="3915"/>
          <a:stretch/>
        </p:blipFill>
        <p:spPr>
          <a:xfrm>
            <a:off x="0" y="0"/>
            <a:ext cx="12197643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32D58-AD7B-2148-8BCB-65298E319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8468" y="5707837"/>
            <a:ext cx="1726601" cy="8685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C1CC70-D2BA-9341-BDE5-E2F12539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65125"/>
            <a:ext cx="11201400" cy="791229"/>
          </a:xfrm>
        </p:spPr>
        <p:txBody>
          <a:bodyPr>
            <a:normAutofit/>
          </a:bodyPr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2CAE1-F93F-4246-A399-B83868665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56426"/>
            <a:ext cx="10515600" cy="2223374"/>
          </a:xfrm>
        </p:spPr>
        <p:txBody>
          <a:bodyPr/>
          <a:lstStyle/>
          <a:p>
            <a:r>
              <a:rPr lang="en-US" dirty="0"/>
              <a:t>Ross Ice Shelf and by extension the WAIS may have been paced by Obliquity much later into the Quaternary than previously thought.</a:t>
            </a:r>
          </a:p>
          <a:p>
            <a:r>
              <a:rPr lang="en-US" dirty="0"/>
              <a:t>We need more well dated sediment cores from around the Antarctica and in particular near the ice margins which track advance and retreat of the ice front. </a:t>
            </a:r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09D5FBC7-56E0-3A4D-B9B2-2B91CB572F4D}"/>
              </a:ext>
            </a:extLst>
          </p:cNvPr>
          <p:cNvSpPr txBox="1">
            <a:spLocks/>
          </p:cNvSpPr>
          <p:nvPr/>
        </p:nvSpPr>
        <p:spPr>
          <a:xfrm>
            <a:off x="266700" y="3686649"/>
            <a:ext cx="11201400" cy="7912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References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A60B7EA-E23C-254C-B347-4A043F908AB1}"/>
              </a:ext>
            </a:extLst>
          </p:cNvPr>
          <p:cNvSpPr txBox="1">
            <a:spLocks/>
          </p:cNvSpPr>
          <p:nvPr/>
        </p:nvSpPr>
        <p:spPr>
          <a:xfrm>
            <a:off x="609600" y="4423982"/>
            <a:ext cx="10515600" cy="2041745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1. </a:t>
            </a:r>
            <a:r>
              <a:rPr lang="en-US" dirty="0" err="1"/>
              <a:t>Huybers</a:t>
            </a:r>
            <a:r>
              <a:rPr lang="en-US" dirty="0"/>
              <a:t>, P. &amp; Denton, G. Antarctic temperature at orbital timescales controlled by local summer duration. Nat. </a:t>
            </a:r>
            <a:r>
              <a:rPr lang="en-US" dirty="0" err="1"/>
              <a:t>Geosci</a:t>
            </a:r>
            <a:r>
              <a:rPr lang="en-US" dirty="0"/>
              <a:t>. 1, 787–792 (2008).</a:t>
            </a:r>
          </a:p>
          <a:p>
            <a:r>
              <a:rPr lang="en-US" dirty="0"/>
              <a:t>2. </a:t>
            </a:r>
            <a:r>
              <a:rPr lang="en-US" dirty="0" err="1"/>
              <a:t>Massom</a:t>
            </a:r>
            <a:r>
              <a:rPr lang="en-US" dirty="0"/>
              <a:t>, R. A. et al. Antarctic ice shelf disintegration triggered by sea ice loss and ocean swell. Nature 558, 383–389 (2018).</a:t>
            </a:r>
          </a:p>
          <a:p>
            <a:r>
              <a:rPr lang="en-US" dirty="0"/>
              <a:t>3. Wilson, D. J. et al. Ice loss from the East Antarctic Ice Sheet during late Pleistocene </a:t>
            </a:r>
            <a:r>
              <a:rPr lang="en-US" dirty="0" err="1"/>
              <a:t>interglacials</a:t>
            </a:r>
            <a:r>
              <a:rPr lang="en-US" dirty="0"/>
              <a:t>. Nature 561, 383–386 (2018)</a:t>
            </a:r>
          </a:p>
          <a:p>
            <a:r>
              <a:rPr lang="en-US" dirty="0"/>
              <a:t>4. Beltran, C. et al. Southern Ocean temperature records and ice-sheet models demonstrate rapid Antarctic ice sheet retreat under low atmospheric CO2 during Marine Isotope Stage 31. </a:t>
            </a:r>
            <a:r>
              <a:rPr lang="en-US" dirty="0" err="1"/>
              <a:t>Quat</a:t>
            </a:r>
            <a:r>
              <a:rPr lang="en-US" dirty="0"/>
              <a:t>. Sci. Rev. 228, 106069 (2020).</a:t>
            </a:r>
          </a:p>
          <a:p>
            <a:r>
              <a:rPr lang="en-US" dirty="0"/>
              <a:t>5. Kunz-</a:t>
            </a:r>
            <a:r>
              <a:rPr lang="en-US" dirty="0" err="1"/>
              <a:t>Pirrung</a:t>
            </a:r>
            <a:r>
              <a:rPr lang="en-US" dirty="0"/>
              <a:t>, M., </a:t>
            </a:r>
            <a:r>
              <a:rPr lang="en-US" dirty="0" err="1"/>
              <a:t>Gersonde</a:t>
            </a:r>
            <a:r>
              <a:rPr lang="en-US" dirty="0"/>
              <a:t>, R. &amp; </a:t>
            </a:r>
            <a:r>
              <a:rPr lang="en-US" dirty="0" err="1"/>
              <a:t>Hodell</a:t>
            </a:r>
            <a:r>
              <a:rPr lang="en-US" dirty="0"/>
              <a:t>, D. A. Mid-</a:t>
            </a:r>
            <a:r>
              <a:rPr lang="en-US" dirty="0" err="1"/>
              <a:t>Brunhes</a:t>
            </a:r>
            <a:r>
              <a:rPr lang="en-US" dirty="0"/>
              <a:t> century-scale diatom sea surface temperature and sea ice records from the Atlantic sector of the Southern Ocean (ODP Leg 177, sites 1093, 1094 and core PS2089-2). </a:t>
            </a:r>
            <a:r>
              <a:rPr lang="en-US" dirty="0" err="1"/>
              <a:t>Palaeogeogr</a:t>
            </a:r>
            <a:r>
              <a:rPr lang="en-US" dirty="0"/>
              <a:t>. </a:t>
            </a:r>
            <a:r>
              <a:rPr lang="en-US" dirty="0" err="1"/>
              <a:t>Palaeoclimatol</a:t>
            </a:r>
            <a:r>
              <a:rPr lang="en-US" dirty="0"/>
              <a:t>. </a:t>
            </a:r>
            <a:r>
              <a:rPr lang="en-US" dirty="0" err="1"/>
              <a:t>Palaeoecol</a:t>
            </a:r>
            <a:r>
              <a:rPr lang="en-US" dirty="0"/>
              <a:t>. 182, 305–328 (2002).</a:t>
            </a:r>
          </a:p>
          <a:p>
            <a:r>
              <a:rPr lang="en-US" dirty="0"/>
              <a:t>6. </a:t>
            </a:r>
            <a:r>
              <a:rPr lang="en-US" dirty="0" err="1"/>
              <a:t>Jouzel</a:t>
            </a:r>
            <a:r>
              <a:rPr lang="en-US" dirty="0"/>
              <a:t>, J. et al. Orbital and millennial </a:t>
            </a:r>
            <a:r>
              <a:rPr lang="en-US" dirty="0" err="1"/>
              <a:t>antarctic</a:t>
            </a:r>
            <a:r>
              <a:rPr lang="en-US" dirty="0"/>
              <a:t> climate variability over the past 800,000 years. Science 317, 793–796 (2007).</a:t>
            </a:r>
          </a:p>
          <a:p>
            <a:r>
              <a:rPr lang="en-US" dirty="0"/>
              <a:t>7. </a:t>
            </a:r>
            <a:r>
              <a:rPr lang="en-US" dirty="0" err="1"/>
              <a:t>Uemura</a:t>
            </a:r>
            <a:r>
              <a:rPr lang="en-US" dirty="0"/>
              <a:t>, R. et al. Asynchrony between Antarctic temperature and CO2 associated with obliquity over the past 720,000 years. Nat. </a:t>
            </a:r>
            <a:r>
              <a:rPr lang="en-US" dirty="0" err="1"/>
              <a:t>Commun</a:t>
            </a:r>
            <a:r>
              <a:rPr lang="en-US" dirty="0"/>
              <a:t>. 9, 961 (2018).</a:t>
            </a:r>
          </a:p>
        </p:txBody>
      </p:sp>
    </p:spTree>
    <p:extLst>
      <p:ext uri="{BB962C8B-B14F-4D97-AF65-F5344CB8AC3E}">
        <p14:creationId xmlns:p14="http://schemas.microsoft.com/office/powerpoint/2010/main" val="405988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cktower.jpg">
            <a:extLst>
              <a:ext uri="{FF2B5EF4-FFF2-40B4-BE49-F238E27FC236}">
                <a16:creationId xmlns:a16="http://schemas.microsoft.com/office/drawing/2014/main" id="{E56C650E-2F6B-0445-A9FE-309DB8200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b="3915"/>
          <a:stretch/>
        </p:blipFill>
        <p:spPr>
          <a:xfrm>
            <a:off x="0" y="0"/>
            <a:ext cx="12197643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32D58-AD7B-2148-8BCB-65298E319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2535" y="4452553"/>
            <a:ext cx="4352571" cy="218945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C1CC70-D2BA-9341-BDE5-E2F12539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65125"/>
            <a:ext cx="11201400" cy="791229"/>
          </a:xfrm>
        </p:spPr>
        <p:txBody>
          <a:bodyPr>
            <a:normAutofit/>
          </a:bodyPr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2CAE1-F93F-4246-A399-B83868665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56426"/>
            <a:ext cx="10515600" cy="2223374"/>
          </a:xfrm>
        </p:spPr>
        <p:txBody>
          <a:bodyPr/>
          <a:lstStyle/>
          <a:p>
            <a:r>
              <a:rPr lang="en-US" dirty="0"/>
              <a:t>Funding for research was provided by New Zealand Antarctic Research Institute, The University of Otago, and The Antarctic Science Platform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CB9424-816E-D24B-9630-37E47C73A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524" y="3014350"/>
            <a:ext cx="4038600" cy="1258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8B7B92-4A7C-5249-96EB-4C22B5F65D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9" t="8958" r="4063" b="13140"/>
          <a:stretch/>
        </p:blipFill>
        <p:spPr>
          <a:xfrm>
            <a:off x="6610348" y="2993403"/>
            <a:ext cx="4271348" cy="126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cktower.jpg">
            <a:extLst>
              <a:ext uri="{FF2B5EF4-FFF2-40B4-BE49-F238E27FC236}">
                <a16:creationId xmlns:a16="http://schemas.microsoft.com/office/drawing/2014/main" id="{E56C650E-2F6B-0445-A9FE-309DB8200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b="3915"/>
          <a:stretch/>
        </p:blipFill>
        <p:spPr>
          <a:xfrm>
            <a:off x="0" y="0"/>
            <a:ext cx="12197643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3739BC-8A55-164B-A633-4E409F6ED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NZ" dirty="0">
                <a:effectLst/>
              </a:rPr>
              <a:t>The frequency of Antarctic glaciations during the Quaternary are not well understood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8221E-C6FC-8444-9F4E-14292F945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60688"/>
          </a:xfrm>
        </p:spPr>
        <p:txBody>
          <a:bodyPr>
            <a:normAutofit/>
          </a:bodyPr>
          <a:lstStyle/>
          <a:p>
            <a:r>
              <a:rPr lang="en-NZ" dirty="0">
                <a:effectLst/>
              </a:rPr>
              <a:t>D18O and ice core records provide evidence for eccentricity paced global ice volume changes since c. 800 000 years. </a:t>
            </a:r>
          </a:p>
          <a:p>
            <a:r>
              <a:rPr lang="en-NZ" dirty="0">
                <a:effectLst/>
              </a:rPr>
              <a:t>However, the D18O records are a global average – not an Antarctic record. </a:t>
            </a:r>
          </a:p>
          <a:p>
            <a:r>
              <a:rPr lang="en-NZ" dirty="0">
                <a:effectLst/>
              </a:rPr>
              <a:t>Quaternary, sedimentary records proximal to the ice margin are needed to understand better the recent glacial history of Antarctica.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32D58-AD7B-2148-8BCB-65298E319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8468" y="5707837"/>
            <a:ext cx="1726601" cy="86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00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cktower.jpg">
            <a:extLst>
              <a:ext uri="{FF2B5EF4-FFF2-40B4-BE49-F238E27FC236}">
                <a16:creationId xmlns:a16="http://schemas.microsoft.com/office/drawing/2014/main" id="{E56C650E-2F6B-0445-A9FE-309DB8200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b="3915"/>
          <a:stretch/>
        </p:blipFill>
        <p:spPr>
          <a:xfrm>
            <a:off x="0" y="0"/>
            <a:ext cx="12197643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32D58-AD7B-2148-8BCB-65298E319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8468" y="5707837"/>
            <a:ext cx="1726601" cy="8685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C1CC70-D2BA-9341-BDE5-E2F12539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021" y="4996"/>
            <a:ext cx="10515600" cy="804359"/>
          </a:xfrm>
        </p:spPr>
        <p:txBody>
          <a:bodyPr/>
          <a:lstStyle/>
          <a:p>
            <a:r>
              <a:rPr lang="en-US" dirty="0"/>
              <a:t>An old core revisited - NBP03-01A-20PCA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1B0C53-B792-B74D-BEDA-1E8A6D1D0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4746" y="1456919"/>
            <a:ext cx="3990975" cy="4351338"/>
          </a:xfrm>
        </p:spPr>
        <p:txBody>
          <a:bodyPr>
            <a:normAutofit/>
          </a:bodyPr>
          <a:lstStyle/>
          <a:p>
            <a:r>
              <a:rPr lang="en-US" dirty="0"/>
              <a:t>Collected in 2003 from the RV Nathanial Palmer</a:t>
            </a:r>
          </a:p>
          <a:p>
            <a:r>
              <a:rPr lang="en-US" dirty="0"/>
              <a:t>6.21 m long with a record of calving/grounding zone advance/retreat.</a:t>
            </a:r>
          </a:p>
          <a:p>
            <a:r>
              <a:rPr lang="en-US" dirty="0"/>
              <a:t>Arrows indicate ice flow direction – dashes indicate seafloor lineations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02689C-4C12-0A4D-85F4-91165B458E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86" t="3031" r="4055"/>
          <a:stretch/>
        </p:blipFill>
        <p:spPr>
          <a:xfrm>
            <a:off x="233648" y="759737"/>
            <a:ext cx="7248524" cy="60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84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cktower.jpg">
            <a:extLst>
              <a:ext uri="{FF2B5EF4-FFF2-40B4-BE49-F238E27FC236}">
                <a16:creationId xmlns:a16="http://schemas.microsoft.com/office/drawing/2014/main" id="{E56C650E-2F6B-0445-A9FE-309DB8200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b="3915"/>
          <a:stretch/>
        </p:blipFill>
        <p:spPr>
          <a:xfrm>
            <a:off x="0" y="0"/>
            <a:ext cx="12197643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32D58-AD7B-2148-8BCB-65298E319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8468" y="5707837"/>
            <a:ext cx="1726601" cy="8685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C1CC70-D2BA-9341-BDE5-E2F12539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0937" y="248558"/>
            <a:ext cx="3855683" cy="959804"/>
          </a:xfrm>
        </p:spPr>
        <p:txBody>
          <a:bodyPr>
            <a:normAutofit fontScale="90000"/>
          </a:bodyPr>
          <a:lstStyle/>
          <a:p>
            <a:r>
              <a:rPr lang="en-US" dirty="0"/>
              <a:t>Paleomagnetism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1B0C53-B792-B74D-BEDA-1E8A6D1D0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4746" y="1456919"/>
            <a:ext cx="3990975" cy="4351338"/>
          </a:xfrm>
        </p:spPr>
        <p:txBody>
          <a:bodyPr>
            <a:normAutofit/>
          </a:bodyPr>
          <a:lstStyle/>
          <a:p>
            <a:r>
              <a:rPr lang="en-US" dirty="0"/>
              <a:t>Sediments comprise mud with numerous clasts.</a:t>
            </a:r>
          </a:p>
          <a:p>
            <a:r>
              <a:rPr lang="en-US" dirty="0"/>
              <a:t>Paleomagnetic analyses revealed magnetic a reliable magnetization with normal and reversed polarity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6184D9-244E-764C-B6A7-AC8FAFB8E1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17" b="7500"/>
          <a:stretch/>
        </p:blipFill>
        <p:spPr>
          <a:xfrm>
            <a:off x="814388" y="0"/>
            <a:ext cx="5600700" cy="68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47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cktower.jpg">
            <a:extLst>
              <a:ext uri="{FF2B5EF4-FFF2-40B4-BE49-F238E27FC236}">
                <a16:creationId xmlns:a16="http://schemas.microsoft.com/office/drawing/2014/main" id="{E56C650E-2F6B-0445-A9FE-309DB8200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b="3915"/>
          <a:stretch/>
        </p:blipFill>
        <p:spPr>
          <a:xfrm>
            <a:off x="0" y="0"/>
            <a:ext cx="12197643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32D58-AD7B-2148-8BCB-65298E319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8468" y="5707837"/>
            <a:ext cx="1726601" cy="8685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C1CC70-D2BA-9341-BDE5-E2F12539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4746" y="215475"/>
            <a:ext cx="3689473" cy="959804"/>
          </a:xfrm>
        </p:spPr>
        <p:txBody>
          <a:bodyPr>
            <a:normAutofit fontScale="90000"/>
          </a:bodyPr>
          <a:lstStyle/>
          <a:p>
            <a:r>
              <a:rPr lang="en-US" dirty="0"/>
              <a:t>Paleomagnetism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1B0C53-B792-B74D-BEDA-1E8A6D1D0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4746" y="1456919"/>
            <a:ext cx="3990975" cy="4351338"/>
          </a:xfrm>
        </p:spPr>
        <p:txBody>
          <a:bodyPr>
            <a:normAutofit/>
          </a:bodyPr>
          <a:lstStyle/>
          <a:p>
            <a:r>
              <a:rPr lang="en-US" dirty="0"/>
              <a:t>Magnetic mineralogy is detrital magnetite dominated by </a:t>
            </a:r>
            <a:r>
              <a:rPr lang="en-US" dirty="0" err="1"/>
              <a:t>pseudosingle</a:t>
            </a:r>
            <a:r>
              <a:rPr lang="en-US" dirty="0"/>
              <a:t> domain grains with a contribution of Super paramagnetic grains</a:t>
            </a:r>
          </a:p>
          <a:p>
            <a:r>
              <a:rPr lang="en-US" dirty="0"/>
              <a:t>No evidence of alteration since deposition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A1D25B-A502-A945-88EE-FA11ED4CD4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83" b="33750"/>
          <a:stretch/>
        </p:blipFill>
        <p:spPr>
          <a:xfrm>
            <a:off x="-25410" y="0"/>
            <a:ext cx="7561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69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cktower.jpg">
            <a:extLst>
              <a:ext uri="{FF2B5EF4-FFF2-40B4-BE49-F238E27FC236}">
                <a16:creationId xmlns:a16="http://schemas.microsoft.com/office/drawing/2014/main" id="{E56C650E-2F6B-0445-A9FE-309DB8200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b="3915"/>
          <a:stretch/>
        </p:blipFill>
        <p:spPr>
          <a:xfrm>
            <a:off x="0" y="0"/>
            <a:ext cx="12197643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32D58-AD7B-2148-8BCB-65298E319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8468" y="5707837"/>
            <a:ext cx="1726601" cy="8685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C1CC70-D2BA-9341-BDE5-E2F12539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150" y="147285"/>
            <a:ext cx="5282493" cy="959804"/>
          </a:xfrm>
        </p:spPr>
        <p:txBody>
          <a:bodyPr>
            <a:normAutofit fontScale="90000"/>
          </a:bodyPr>
          <a:lstStyle/>
          <a:p>
            <a:r>
              <a:rPr lang="en-US" dirty="0"/>
              <a:t>A 1 Myr record of RIS advance and retreat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1B0C53-B792-B74D-BEDA-1E8A6D1D0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6624" y="1345464"/>
            <a:ext cx="4614862" cy="44009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have generated magnetic  mineral concentration, XRF </a:t>
            </a:r>
            <a:r>
              <a:rPr lang="en-US" dirty="0" err="1"/>
              <a:t>Ti</a:t>
            </a:r>
            <a:r>
              <a:rPr lang="en-US" dirty="0"/>
              <a:t> and IBRD records.</a:t>
            </a:r>
          </a:p>
          <a:p>
            <a:r>
              <a:rPr lang="en-US" dirty="0"/>
              <a:t>XRF </a:t>
            </a:r>
            <a:r>
              <a:rPr lang="en-US" dirty="0" err="1"/>
              <a:t>Ti</a:t>
            </a:r>
            <a:r>
              <a:rPr lang="en-US" dirty="0"/>
              <a:t> and magnetic mineral concentration are controlled by terrigenous vs biogenic variations</a:t>
            </a:r>
          </a:p>
          <a:p>
            <a:r>
              <a:rPr lang="en-US" dirty="0"/>
              <a:t>IBRD tracks ice proximity (calving or grounding zone)</a:t>
            </a:r>
          </a:p>
          <a:p>
            <a:r>
              <a:rPr lang="en-US" dirty="0"/>
              <a:t>We suggest that together these are a record of Ross Ice Shelf advance and retreat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9F5EB1-8CF5-424A-BA77-F68B7BF5D9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958" r="-908" b="15307"/>
          <a:stretch/>
        </p:blipFill>
        <p:spPr>
          <a:xfrm>
            <a:off x="-14288" y="0"/>
            <a:ext cx="6464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84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cktower.jpg">
            <a:extLst>
              <a:ext uri="{FF2B5EF4-FFF2-40B4-BE49-F238E27FC236}">
                <a16:creationId xmlns:a16="http://schemas.microsoft.com/office/drawing/2014/main" id="{E56C650E-2F6B-0445-A9FE-309DB8200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b="3915"/>
          <a:stretch/>
        </p:blipFill>
        <p:spPr>
          <a:xfrm>
            <a:off x="0" y="0"/>
            <a:ext cx="12197643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32D58-AD7B-2148-8BCB-65298E319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8468" y="5707837"/>
            <a:ext cx="1726601" cy="8685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C1CC70-D2BA-9341-BDE5-E2F12539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883" y="0"/>
            <a:ext cx="4831117" cy="1325563"/>
          </a:xfrm>
        </p:spPr>
        <p:txBody>
          <a:bodyPr/>
          <a:lstStyle/>
          <a:p>
            <a:r>
              <a:rPr lang="en-US" dirty="0"/>
              <a:t>Pacing of RIS advance and retreat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1B0C53-B792-B74D-BEDA-1E8A6D1D0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4746" y="1456919"/>
            <a:ext cx="3990975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Time series analyses reveals obliquity cycles in all data</a:t>
            </a:r>
          </a:p>
          <a:p>
            <a:r>
              <a:rPr lang="en-US" dirty="0"/>
              <a:t>Obliquity persists to at least 400 ka (red region at c. 0.024 cycles/kyr)</a:t>
            </a:r>
          </a:p>
          <a:p>
            <a:r>
              <a:rPr lang="en-US" dirty="0"/>
              <a:t>Eccentricity is also present in all data but MTM indicates statistically less significant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C997EB-D35B-CD4B-B4BA-BBFAB1D685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0962"/>
          <a:stretch/>
        </p:blipFill>
        <p:spPr>
          <a:xfrm>
            <a:off x="0" y="0"/>
            <a:ext cx="7340002" cy="689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22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cktower.jpg">
            <a:extLst>
              <a:ext uri="{FF2B5EF4-FFF2-40B4-BE49-F238E27FC236}">
                <a16:creationId xmlns:a16="http://schemas.microsoft.com/office/drawing/2014/main" id="{E56C650E-2F6B-0445-A9FE-309DB8200F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b="3915"/>
          <a:stretch/>
        </p:blipFill>
        <p:spPr>
          <a:xfrm>
            <a:off x="0" y="0"/>
            <a:ext cx="12197643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32D58-AD7B-2148-8BCB-65298E319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68468" y="5707837"/>
            <a:ext cx="1726601" cy="8685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C1CC70-D2BA-9341-BDE5-E2F12539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380" y="0"/>
            <a:ext cx="437762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Pacing of RIS advance and retreat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1B0C53-B792-B74D-BEDA-1E8A6D1D0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4746" y="1456919"/>
            <a:ext cx="3990975" cy="4351338"/>
          </a:xfrm>
        </p:spPr>
        <p:txBody>
          <a:bodyPr>
            <a:normAutofit/>
          </a:bodyPr>
          <a:lstStyle/>
          <a:p>
            <a:r>
              <a:rPr lang="en-US" dirty="0"/>
              <a:t>Different from ice sheet histories derived from D18O records and ice cores</a:t>
            </a:r>
          </a:p>
          <a:p>
            <a:r>
              <a:rPr lang="en-US" dirty="0"/>
              <a:t>Indicates that the Antarctic ice sheets behaved independently of the Northern Hemisphere ice sheets.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C997EB-D35B-CD4B-B4BA-BBFAB1D685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510"/>
          <a:stretch/>
        </p:blipFill>
        <p:spPr>
          <a:xfrm>
            <a:off x="0" y="0"/>
            <a:ext cx="2671763" cy="68947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FC722A-07EF-4141-8700-3FF601ABB0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141" r="-937"/>
          <a:stretch/>
        </p:blipFill>
        <p:spPr>
          <a:xfrm>
            <a:off x="2707040" y="-1"/>
            <a:ext cx="5072063" cy="689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0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cktower.jpg">
            <a:extLst>
              <a:ext uri="{FF2B5EF4-FFF2-40B4-BE49-F238E27FC236}">
                <a16:creationId xmlns:a16="http://schemas.microsoft.com/office/drawing/2014/main" id="{E56C650E-2F6B-0445-A9FE-309DB8200F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b="3915"/>
          <a:stretch/>
        </p:blipFill>
        <p:spPr>
          <a:xfrm>
            <a:off x="0" y="0"/>
            <a:ext cx="12197643" cy="6858000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32D58-AD7B-2148-8BCB-65298E3191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5399" y="5891766"/>
            <a:ext cx="1726601" cy="8685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1C1CC70-D2BA-9341-BDE5-E2F12539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3358" y="80688"/>
            <a:ext cx="7398410" cy="959804"/>
          </a:xfrm>
        </p:spPr>
        <p:txBody>
          <a:bodyPr>
            <a:normAutofit fontScale="90000"/>
          </a:bodyPr>
          <a:lstStyle/>
          <a:p>
            <a:r>
              <a:rPr lang="en-US" dirty="0"/>
              <a:t>Drivers of RIS obliquity fluctuations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1B0C53-B792-B74D-BEDA-1E8A6D1D0A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116" y="1173686"/>
            <a:ext cx="8022370" cy="501121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The obliquity filtered ARM data, which is the most well resolved proxy, show a clear out of phase relationship with the orbital obliquity, where high obliquity (warmer periods) resulted in low ARM (a distal grounding zone or calving line) and vice versa</a:t>
            </a:r>
            <a:r>
              <a:rPr lang="en-NZ" dirty="0"/>
              <a:t>.</a:t>
            </a:r>
            <a:endParaRPr lang="en-NZ" dirty="0">
              <a:effectLst/>
            </a:endParaRPr>
          </a:p>
          <a:p>
            <a:r>
              <a:rPr lang="en-US" dirty="0"/>
              <a:t>Insolation is the principal controller of season length (short winters and long summer reduce sea-ice extent) sea-ice extent may have controlled RIS</a:t>
            </a:r>
            <a:r>
              <a:rPr lang="en-US" baseline="30000" dirty="0"/>
              <a:t>1</a:t>
            </a:r>
            <a:r>
              <a:rPr lang="en-US" dirty="0"/>
              <a:t>. </a:t>
            </a:r>
          </a:p>
          <a:p>
            <a:r>
              <a:rPr lang="en-US" dirty="0"/>
              <a:t>Sea-ice is suggested to be a stabilizer of ice-shelves in Antarctica</a:t>
            </a:r>
            <a:r>
              <a:rPr lang="en-US" baseline="30000" dirty="0"/>
              <a:t>2</a:t>
            </a:r>
          </a:p>
          <a:p>
            <a:r>
              <a:rPr lang="en-US" dirty="0"/>
              <a:t>Obliquity exerts a major influence on insolation at high latitudes therefore sea-ice fluctuations may have paced with obliquity and may have controlled Ross Ice Shelf advance and retreat.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38043E-BAF1-1740-8691-C24624C587E9}"/>
              </a:ext>
            </a:extLst>
          </p:cNvPr>
          <p:cNvGrpSpPr/>
          <p:nvPr/>
        </p:nvGrpSpPr>
        <p:grpSpPr>
          <a:xfrm>
            <a:off x="561546" y="-41127"/>
            <a:ext cx="2940909" cy="6940254"/>
            <a:chOff x="-14287" y="-27418"/>
            <a:chExt cx="2940909" cy="69402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9F5EB1-8CF5-424A-BA77-F68B7BF5D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8958" r="80598" b="15307"/>
            <a:stretch/>
          </p:blipFill>
          <p:spPr>
            <a:xfrm>
              <a:off x="-14287" y="0"/>
              <a:ext cx="1243012" cy="6858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3BE220D-4447-2440-A722-9D7724C6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4794" t="8484" r="46062" b="15175"/>
            <a:stretch/>
          </p:blipFill>
          <p:spPr>
            <a:xfrm>
              <a:off x="1228725" y="-27418"/>
              <a:ext cx="585788" cy="691283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86ADBE-0943-634B-9F5A-5B5468256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028" t="8958" r="13612" b="14701"/>
            <a:stretch/>
          </p:blipFill>
          <p:spPr>
            <a:xfrm>
              <a:off x="1814513" y="0"/>
              <a:ext cx="1112109" cy="6912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4934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865</Words>
  <Application>Microsoft Macintosh PowerPoint</Application>
  <PresentationFormat>Widescreen</PresentationFormat>
  <Paragraphs>53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Open Sans Light</vt:lpstr>
      <vt:lpstr>Office Theme</vt:lpstr>
      <vt:lpstr>PowerPoint Presentation</vt:lpstr>
      <vt:lpstr>The frequency of Antarctic glaciations during the Quaternary are not well understood</vt:lpstr>
      <vt:lpstr>An old core revisited - NBP03-01A-20PCA</vt:lpstr>
      <vt:lpstr>Paleomagnetism</vt:lpstr>
      <vt:lpstr>Paleomagnetism</vt:lpstr>
      <vt:lpstr>A 1 Myr record of RIS advance and retreat</vt:lpstr>
      <vt:lpstr>Pacing of RIS advance and retreat</vt:lpstr>
      <vt:lpstr>Pacing of RIS advance and retreat</vt:lpstr>
      <vt:lpstr>Drivers of RIS obliquity fluctuations</vt:lpstr>
      <vt:lpstr>MIS-12, 41kyr-100 kyr transition</vt:lpstr>
      <vt:lpstr>Conclusions</vt:lpstr>
      <vt:lpstr>Acknowledgments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Obliquity pacing of Antarctic glaciations during the Quaternary</dc:title>
  <dc:creator>Christian</dc:creator>
  <cp:lastModifiedBy>Christian</cp:lastModifiedBy>
  <cp:revision>19</cp:revision>
  <dcterms:created xsi:type="dcterms:W3CDTF">2020-04-30T05:09:57Z</dcterms:created>
  <dcterms:modified xsi:type="dcterms:W3CDTF">2020-04-30T23:16:48Z</dcterms:modified>
</cp:coreProperties>
</file>