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handoutMasterIdLst>
    <p:handoutMasterId r:id="rId10"/>
  </p:handoutMasterIdLst>
  <p:sldIdLst>
    <p:sldId id="256" r:id="rId3"/>
    <p:sldId id="281" r:id="rId4"/>
    <p:sldId id="286" r:id="rId5"/>
    <p:sldId id="300" r:id="rId6"/>
    <p:sldId id="302" r:id="rId7"/>
    <p:sldId id="271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8FC5"/>
    <a:srgbClr val="FF00FF"/>
    <a:srgbClr val="DB0F0F"/>
    <a:srgbClr val="526DDE"/>
    <a:srgbClr val="BB0BB7"/>
    <a:srgbClr val="CCFFCC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9" autoAdjust="0"/>
    <p:restoredTop sz="84015" autoAdjust="0"/>
  </p:normalViewPr>
  <p:slideViewPr>
    <p:cSldViewPr snapToGrid="0">
      <p:cViewPr varScale="1">
        <p:scale>
          <a:sx n="55" d="100"/>
          <a:sy n="55" d="100"/>
        </p:scale>
        <p:origin x="259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257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o0623\Desktop\&#26032;&#24314;%20Microsoft%20Excel%20&#24037;&#20316;&#3492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wally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Sheet1!$A$1:$A$13</c:f>
              <c:numCache>
                <c:formatCode>General</c:formatCode>
                <c:ptCount val="13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  <c:pt idx="7">
                  <c:v>64</c:v>
                </c:pt>
                <c:pt idx="8">
                  <c:v>16</c:v>
                </c:pt>
                <c:pt idx="9">
                  <c:v>32</c:v>
                </c:pt>
                <c:pt idx="10">
                  <c:v>64</c:v>
                </c:pt>
                <c:pt idx="11">
                  <c:v>128</c:v>
                </c:pt>
                <c:pt idx="12">
                  <c:v>256</c:v>
                </c:pt>
              </c:numCache>
            </c:numRef>
          </c:xVal>
          <c:yVal>
            <c:numRef>
              <c:f>Sheet1!$B$1:$B$13</c:f>
              <c:numCache>
                <c:formatCode>General</c:formatCode>
                <c:ptCount val="13"/>
                <c:pt idx="0">
                  <c:v>919</c:v>
                </c:pt>
                <c:pt idx="1">
                  <c:v>801</c:v>
                </c:pt>
                <c:pt idx="2">
                  <c:v>550</c:v>
                </c:pt>
                <c:pt idx="4">
                  <c:v>470</c:v>
                </c:pt>
                <c:pt idx="5">
                  <c:v>286</c:v>
                </c:pt>
                <c:pt idx="6">
                  <c:v>248</c:v>
                </c:pt>
                <c:pt idx="8">
                  <c:v>238</c:v>
                </c:pt>
                <c:pt idx="9">
                  <c:v>153</c:v>
                </c:pt>
                <c:pt idx="10">
                  <c:v>143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C62-49E2-8FFC-DA8BDCB5CAFC}"/>
            </c:ext>
          </c:extLst>
        </c:ser>
        <c:ser>
          <c:idx val="1"/>
          <c:order val="1"/>
          <c:tx>
            <c:v>Helvetios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Sheet1!$A$1:$A$13</c:f>
              <c:numCache>
                <c:formatCode>General</c:formatCode>
                <c:ptCount val="13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  <c:pt idx="7">
                  <c:v>64</c:v>
                </c:pt>
                <c:pt idx="8">
                  <c:v>16</c:v>
                </c:pt>
                <c:pt idx="9">
                  <c:v>32</c:v>
                </c:pt>
                <c:pt idx="10">
                  <c:v>64</c:v>
                </c:pt>
                <c:pt idx="11">
                  <c:v>128</c:v>
                </c:pt>
                <c:pt idx="12">
                  <c:v>256</c:v>
                </c:pt>
              </c:numCache>
            </c:numRef>
          </c:xVal>
          <c:yVal>
            <c:numRef>
              <c:f>Sheet1!$C$1:$C$13</c:f>
              <c:numCache>
                <c:formatCode>General</c:formatCode>
                <c:ptCount val="13"/>
                <c:pt idx="0">
                  <c:v>744</c:v>
                </c:pt>
                <c:pt idx="1">
                  <c:v>397</c:v>
                </c:pt>
                <c:pt idx="2">
                  <c:v>237</c:v>
                </c:pt>
                <c:pt idx="3">
                  <c:v>203</c:v>
                </c:pt>
                <c:pt idx="4">
                  <c:v>375</c:v>
                </c:pt>
                <c:pt idx="5">
                  <c:v>198</c:v>
                </c:pt>
                <c:pt idx="6">
                  <c:v>117</c:v>
                </c:pt>
                <c:pt idx="7">
                  <c:v>102</c:v>
                </c:pt>
                <c:pt idx="10">
                  <c:v>60</c:v>
                </c:pt>
                <c:pt idx="11">
                  <c:v>30</c:v>
                </c:pt>
                <c:pt idx="12">
                  <c:v>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C62-49E2-8FFC-DA8BDCB5C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6776416"/>
        <c:axId val="1406785568"/>
      </c:scatterChart>
      <c:valAx>
        <c:axId val="1406776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2000" baseline="0" dirty="0"/>
                  <a:t>Number of </a:t>
                </a:r>
                <a:r>
                  <a:rPr lang="en-US" altLang="zh-CN" sz="2000" baseline="0" dirty="0" smtClean="0"/>
                  <a:t>core</a:t>
                </a:r>
                <a:endParaRPr lang="zh-CN" altLang="en-US" sz="2000" baseline="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06785568"/>
        <c:crosses val="autoZero"/>
        <c:crossBetween val="midCat"/>
      </c:valAx>
      <c:valAx>
        <c:axId val="1406785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2000" baseline="0"/>
                  <a:t>Runtime (s)</a:t>
                </a:r>
                <a:endParaRPr lang="zh-CN" altLang="en-US" sz="2000" baseline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06776416"/>
        <c:crosses val="autoZero"/>
        <c:crossBetween val="midCat"/>
        <c:majorUnit val="200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727707-CA7C-4F20-B763-ADA7079696E3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4CACE33-5899-4D6F-936B-2555DBA876CF}">
      <dgm:prSet phldrT="[文本]"/>
      <dgm:spPr>
        <a:noFill/>
        <a:ln w="25400">
          <a:solidFill>
            <a:srgbClr val="018FC5"/>
          </a:solidFill>
        </a:ln>
      </dgm:spPr>
      <dgm:t>
        <a:bodyPr/>
        <a:lstStyle/>
        <a:p>
          <a:r>
            <a:rPr lang="en-US" altLang="zh-CN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Preprocessing</a:t>
          </a:r>
        </a:p>
        <a:p>
          <a:r>
            <a:rPr lang="en-US" altLang="zh-CN" dirty="0" smtClean="0">
              <a:solidFill>
                <a:schemeClr val="tx1"/>
              </a:solidFill>
            </a:rPr>
            <a:t>(Mesh size, grid, model parameters)</a:t>
          </a:r>
        </a:p>
      </dgm:t>
    </dgm:pt>
    <dgm:pt modelId="{1A90F725-5CF9-494E-B7AD-1FC257142E79}" type="parTrans" cxnId="{6D0E1742-0214-4350-8652-B50E5C1A1B21}">
      <dgm:prSet/>
      <dgm:spPr/>
      <dgm:t>
        <a:bodyPr/>
        <a:lstStyle/>
        <a:p>
          <a:endParaRPr lang="zh-CN" altLang="en-US"/>
        </a:p>
      </dgm:t>
    </dgm:pt>
    <dgm:pt modelId="{457D2094-443D-4C7C-B1EE-364A0D824751}" type="sibTrans" cxnId="{6D0E1742-0214-4350-8652-B50E5C1A1B21}">
      <dgm:prSet/>
      <dgm:spPr>
        <a:ln w="28575">
          <a:solidFill>
            <a:srgbClr val="018FC5"/>
          </a:solidFill>
        </a:ln>
      </dgm:spPr>
      <dgm:t>
        <a:bodyPr/>
        <a:lstStyle/>
        <a:p>
          <a:endParaRPr lang="zh-CN" altLang="en-US"/>
        </a:p>
      </dgm:t>
    </dgm:pt>
    <dgm:pt modelId="{C006F28A-44B5-4F92-8CD5-D4270A548EA2}">
      <dgm:prSet phldrT="[文本]"/>
      <dgm:spPr>
        <a:noFill/>
        <a:ln w="25400">
          <a:solidFill>
            <a:srgbClr val="018FC5"/>
          </a:solidFill>
        </a:ln>
      </dgm:spPr>
      <dgm:t>
        <a:bodyPr/>
        <a:lstStyle/>
        <a:p>
          <a:r>
            <a:rPr lang="en-US" altLang="zh-CN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Run RANS model</a:t>
          </a:r>
        </a:p>
        <a:p>
          <a:r>
            <a:rPr lang="en-US" altLang="zh-CN" dirty="0" smtClean="0">
              <a:solidFill>
                <a:schemeClr val="tx1"/>
              </a:solidFill>
            </a:rPr>
            <a:t>(A steady state solution to hot start using the DDES)</a:t>
          </a:r>
          <a:endParaRPr lang="zh-CN" altLang="en-US" dirty="0"/>
        </a:p>
      </dgm:t>
    </dgm:pt>
    <dgm:pt modelId="{45A58249-401A-41FB-B112-30E4BC22CD99}" type="parTrans" cxnId="{261F449E-0DA8-4DB1-B14B-96D6A6959224}">
      <dgm:prSet/>
      <dgm:spPr/>
      <dgm:t>
        <a:bodyPr/>
        <a:lstStyle/>
        <a:p>
          <a:endParaRPr lang="zh-CN" altLang="en-US"/>
        </a:p>
      </dgm:t>
    </dgm:pt>
    <dgm:pt modelId="{DF7094E7-F17A-4D17-9FAE-DD3A6E57726C}" type="sibTrans" cxnId="{261F449E-0DA8-4DB1-B14B-96D6A6959224}">
      <dgm:prSet/>
      <dgm:spPr>
        <a:ln w="28575">
          <a:solidFill>
            <a:srgbClr val="018FC5"/>
          </a:solidFill>
        </a:ln>
      </dgm:spPr>
      <dgm:t>
        <a:bodyPr/>
        <a:lstStyle/>
        <a:p>
          <a:endParaRPr lang="zh-CN" altLang="en-US"/>
        </a:p>
      </dgm:t>
    </dgm:pt>
    <dgm:pt modelId="{115D8B56-0D14-4B42-BAA8-B7A9737A6DF1}">
      <dgm:prSet phldrT="[文本]"/>
      <dgm:spPr>
        <a:noFill/>
        <a:ln w="25400">
          <a:solidFill>
            <a:srgbClr val="018FC5"/>
          </a:solidFill>
        </a:ln>
      </dgm:spPr>
      <dgm:t>
        <a:bodyPr/>
        <a:lstStyle/>
        <a:p>
          <a:r>
            <a:rPr lang="en-US" altLang="zh-CN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Run with DDES</a:t>
          </a:r>
        </a:p>
        <a:p>
          <a:r>
            <a:rPr lang="en-US" altLang="zh-CN" dirty="0" smtClean="0">
              <a:solidFill>
                <a:schemeClr val="tx1"/>
              </a:solidFill>
            </a:rPr>
            <a:t>(Detailed description of turbulence; flow separation)</a:t>
          </a:r>
          <a:endParaRPr lang="zh-CN" altLang="en-US" dirty="0">
            <a:solidFill>
              <a:srgbClr val="018FC5"/>
            </a:solidFill>
          </a:endParaRPr>
        </a:p>
      </dgm:t>
    </dgm:pt>
    <dgm:pt modelId="{C1ABBE7C-733B-470E-9FF4-A62E24B07907}" type="parTrans" cxnId="{C73ACAD8-34D5-483E-BE31-F47A7C522C9D}">
      <dgm:prSet/>
      <dgm:spPr/>
      <dgm:t>
        <a:bodyPr/>
        <a:lstStyle/>
        <a:p>
          <a:endParaRPr lang="zh-CN" altLang="en-US"/>
        </a:p>
      </dgm:t>
    </dgm:pt>
    <dgm:pt modelId="{67A05AD0-8299-4860-8A88-6719905096E9}" type="sibTrans" cxnId="{C73ACAD8-34D5-483E-BE31-F47A7C522C9D}">
      <dgm:prSet/>
      <dgm:spPr>
        <a:ln w="28575">
          <a:solidFill>
            <a:srgbClr val="018FC5"/>
          </a:solidFill>
        </a:ln>
      </dgm:spPr>
      <dgm:t>
        <a:bodyPr/>
        <a:lstStyle/>
        <a:p>
          <a:endParaRPr lang="zh-CN" altLang="en-US"/>
        </a:p>
      </dgm:t>
    </dgm:pt>
    <dgm:pt modelId="{D9823FB2-3072-4D83-8002-A3BDF4160E19}">
      <dgm:prSet phldrT="[文本]"/>
      <dgm:spPr>
        <a:noFill/>
        <a:ln w="25400">
          <a:solidFill>
            <a:srgbClr val="018FC5"/>
          </a:solidFill>
        </a:ln>
      </dgm:spPr>
      <dgm:t>
        <a:bodyPr/>
        <a:lstStyle/>
        <a:p>
          <a:r>
            <a:rPr lang="en-US" altLang="zh-CN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Post processing</a:t>
          </a:r>
        </a:p>
        <a:p>
          <a:r>
            <a:rPr lang="en-US" altLang="zh-CN" dirty="0" smtClean="0">
              <a:solidFill>
                <a:schemeClr val="tx1"/>
              </a:solidFill>
            </a:rPr>
            <a:t>(</a:t>
          </a:r>
          <a:r>
            <a:rPr lang="en-US" altLang="zh-CN" dirty="0" err="1" smtClean="0">
              <a:solidFill>
                <a:schemeClr val="tx1"/>
              </a:solidFill>
            </a:rPr>
            <a:t>Paraview</a:t>
          </a:r>
          <a:r>
            <a:rPr lang="en-US" altLang="zh-CN" dirty="0" smtClean="0">
              <a:solidFill>
                <a:schemeClr val="tx1"/>
              </a:solidFill>
            </a:rPr>
            <a:t>; </a:t>
          </a:r>
          <a:r>
            <a:rPr lang="en-US" altLang="zh-CN" dirty="0" err="1" smtClean="0">
              <a:solidFill>
                <a:schemeClr val="tx1"/>
              </a:solidFill>
            </a:rPr>
            <a:t>Matlab</a:t>
          </a:r>
          <a:r>
            <a:rPr lang="en-US" altLang="zh-CN" dirty="0" smtClean="0">
              <a:solidFill>
                <a:schemeClr val="tx1"/>
              </a:solidFill>
            </a:rPr>
            <a:t>; </a:t>
          </a:r>
          <a:r>
            <a:rPr lang="en-US" altLang="zh-CN" dirty="0" err="1" smtClean="0">
              <a:solidFill>
                <a:schemeClr val="tx1"/>
              </a:solidFill>
            </a:rPr>
            <a:t>Tecplot</a:t>
          </a:r>
          <a:r>
            <a:rPr lang="en-US" altLang="zh-CN" dirty="0" smtClean="0">
              <a:solidFill>
                <a:schemeClr val="tx1"/>
              </a:solidFill>
            </a:rPr>
            <a:t>)</a:t>
          </a:r>
          <a:endParaRPr lang="zh-CN" altLang="en-US" dirty="0"/>
        </a:p>
      </dgm:t>
    </dgm:pt>
    <dgm:pt modelId="{43D604AE-53CC-401E-AA6E-F73E57291590}" type="parTrans" cxnId="{4FF1D19D-3BA9-4226-B557-1021F1005142}">
      <dgm:prSet/>
      <dgm:spPr/>
      <dgm:t>
        <a:bodyPr/>
        <a:lstStyle/>
        <a:p>
          <a:endParaRPr lang="zh-CN" altLang="en-US"/>
        </a:p>
      </dgm:t>
    </dgm:pt>
    <dgm:pt modelId="{1DAF5812-3B18-4ED5-9AD7-63429C5D66EA}" type="sibTrans" cxnId="{4FF1D19D-3BA9-4226-B557-1021F1005142}">
      <dgm:prSet/>
      <dgm:spPr>
        <a:ln w="28575">
          <a:solidFill>
            <a:srgbClr val="018FC5"/>
          </a:solidFill>
        </a:ln>
      </dgm:spPr>
      <dgm:t>
        <a:bodyPr/>
        <a:lstStyle/>
        <a:p>
          <a:endParaRPr lang="zh-CN" altLang="en-US"/>
        </a:p>
      </dgm:t>
    </dgm:pt>
    <dgm:pt modelId="{72DEEDD7-188B-421D-910B-8F8A4F9A46AC}">
      <dgm:prSet phldrT="[文本]"/>
      <dgm:spPr>
        <a:noFill/>
        <a:ln w="25400">
          <a:solidFill>
            <a:srgbClr val="018FC5"/>
          </a:solidFill>
        </a:ln>
      </dgm:spPr>
      <dgm:t>
        <a:bodyPr/>
        <a:lstStyle/>
        <a:p>
          <a:r>
            <a:rPr lang="en-US" altLang="zh-CN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Evaluate results</a:t>
          </a:r>
        </a:p>
        <a:p>
          <a:r>
            <a:rPr lang="en-US" altLang="zh-CN" dirty="0" smtClean="0">
              <a:solidFill>
                <a:schemeClr val="tx1"/>
              </a:solidFill>
            </a:rPr>
            <a:t>(Trial and error)</a:t>
          </a:r>
          <a:endParaRPr lang="zh-CN" altLang="en-US" dirty="0"/>
        </a:p>
      </dgm:t>
    </dgm:pt>
    <dgm:pt modelId="{0103A6DA-BE51-4183-B7A6-A9B0CB120A4A}" type="parTrans" cxnId="{A641795E-E062-4DE8-A6DD-76E94184C9A4}">
      <dgm:prSet/>
      <dgm:spPr/>
      <dgm:t>
        <a:bodyPr/>
        <a:lstStyle/>
        <a:p>
          <a:endParaRPr lang="zh-CN" altLang="en-US"/>
        </a:p>
      </dgm:t>
    </dgm:pt>
    <dgm:pt modelId="{2DFD9892-81C0-43DE-B4B6-CFACD9841D53}" type="sibTrans" cxnId="{A641795E-E062-4DE8-A6DD-76E94184C9A4}">
      <dgm:prSet/>
      <dgm:spPr/>
      <dgm:t>
        <a:bodyPr/>
        <a:lstStyle/>
        <a:p>
          <a:endParaRPr lang="zh-CN" altLang="en-US"/>
        </a:p>
      </dgm:t>
    </dgm:pt>
    <dgm:pt modelId="{1E50FEBD-23D3-4733-9A63-EE29472D8462}" type="pres">
      <dgm:prSet presAssocID="{64727707-CA7C-4F20-B763-ADA7079696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EC7CD5B-7C6F-4309-80E5-ABA4149BAEC1}" type="pres">
      <dgm:prSet presAssocID="{E4CACE33-5899-4D6F-936B-2555DBA876C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0B8A764-F0F5-46A5-8C0C-2C9754EF796B}" type="pres">
      <dgm:prSet presAssocID="{457D2094-443D-4C7C-B1EE-364A0D824751}" presName="sibTrans" presStyleLbl="sibTrans1D1" presStyleIdx="0" presStyleCnt="4"/>
      <dgm:spPr/>
      <dgm:t>
        <a:bodyPr/>
        <a:lstStyle/>
        <a:p>
          <a:endParaRPr lang="zh-CN" altLang="en-US"/>
        </a:p>
      </dgm:t>
    </dgm:pt>
    <dgm:pt modelId="{4CA0F661-1341-41D2-81C0-3355258DE316}" type="pres">
      <dgm:prSet presAssocID="{457D2094-443D-4C7C-B1EE-364A0D824751}" presName="connectorText" presStyleLbl="sibTrans1D1" presStyleIdx="0" presStyleCnt="4"/>
      <dgm:spPr/>
      <dgm:t>
        <a:bodyPr/>
        <a:lstStyle/>
        <a:p>
          <a:endParaRPr lang="zh-CN" altLang="en-US"/>
        </a:p>
      </dgm:t>
    </dgm:pt>
    <dgm:pt modelId="{28D7045E-A37A-4FC7-9D7A-ABBB72F3A2AF}" type="pres">
      <dgm:prSet presAssocID="{C006F28A-44B5-4F92-8CD5-D4270A548EA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AC6E574-F46A-446C-A83C-CFB92EC271F7}" type="pres">
      <dgm:prSet presAssocID="{DF7094E7-F17A-4D17-9FAE-DD3A6E57726C}" presName="sibTrans" presStyleLbl="sibTrans1D1" presStyleIdx="1" presStyleCnt="4"/>
      <dgm:spPr/>
      <dgm:t>
        <a:bodyPr/>
        <a:lstStyle/>
        <a:p>
          <a:endParaRPr lang="zh-CN" altLang="en-US"/>
        </a:p>
      </dgm:t>
    </dgm:pt>
    <dgm:pt modelId="{C9BCD650-A45F-4643-A430-3C6F51F95DCE}" type="pres">
      <dgm:prSet presAssocID="{DF7094E7-F17A-4D17-9FAE-DD3A6E57726C}" presName="connectorText" presStyleLbl="sibTrans1D1" presStyleIdx="1" presStyleCnt="4"/>
      <dgm:spPr/>
      <dgm:t>
        <a:bodyPr/>
        <a:lstStyle/>
        <a:p>
          <a:endParaRPr lang="zh-CN" altLang="en-US"/>
        </a:p>
      </dgm:t>
    </dgm:pt>
    <dgm:pt modelId="{04F69BA1-9386-4B93-B0C8-F1A319423909}" type="pres">
      <dgm:prSet presAssocID="{115D8B56-0D14-4B42-BAA8-B7A9737A6DF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91A413F-CFD3-46E4-9E13-DFEF2621C1FB}" type="pres">
      <dgm:prSet presAssocID="{67A05AD0-8299-4860-8A88-6719905096E9}" presName="sibTrans" presStyleLbl="sibTrans1D1" presStyleIdx="2" presStyleCnt="4"/>
      <dgm:spPr/>
      <dgm:t>
        <a:bodyPr/>
        <a:lstStyle/>
        <a:p>
          <a:endParaRPr lang="zh-CN" altLang="en-US"/>
        </a:p>
      </dgm:t>
    </dgm:pt>
    <dgm:pt modelId="{E52CFD08-6014-4AC2-8252-E25B9EB04BCB}" type="pres">
      <dgm:prSet presAssocID="{67A05AD0-8299-4860-8A88-6719905096E9}" presName="connectorText" presStyleLbl="sibTrans1D1" presStyleIdx="2" presStyleCnt="4"/>
      <dgm:spPr/>
      <dgm:t>
        <a:bodyPr/>
        <a:lstStyle/>
        <a:p>
          <a:endParaRPr lang="zh-CN" altLang="en-US"/>
        </a:p>
      </dgm:t>
    </dgm:pt>
    <dgm:pt modelId="{6EBD434F-09D6-48BF-896F-4E3E139B966F}" type="pres">
      <dgm:prSet presAssocID="{D9823FB2-3072-4D83-8002-A3BDF4160E1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0F3A7A2-D5F2-4DCB-9E0C-86D267B103C2}" type="pres">
      <dgm:prSet presAssocID="{1DAF5812-3B18-4ED5-9AD7-63429C5D66EA}" presName="sibTrans" presStyleLbl="sibTrans1D1" presStyleIdx="3" presStyleCnt="4"/>
      <dgm:spPr/>
      <dgm:t>
        <a:bodyPr/>
        <a:lstStyle/>
        <a:p>
          <a:endParaRPr lang="zh-CN" altLang="en-US"/>
        </a:p>
      </dgm:t>
    </dgm:pt>
    <dgm:pt modelId="{C3CA6467-56D0-4537-8889-3BFB18554FAD}" type="pres">
      <dgm:prSet presAssocID="{1DAF5812-3B18-4ED5-9AD7-63429C5D66EA}" presName="connectorText" presStyleLbl="sibTrans1D1" presStyleIdx="3" presStyleCnt="4"/>
      <dgm:spPr/>
      <dgm:t>
        <a:bodyPr/>
        <a:lstStyle/>
        <a:p>
          <a:endParaRPr lang="zh-CN" altLang="en-US"/>
        </a:p>
      </dgm:t>
    </dgm:pt>
    <dgm:pt modelId="{7B91AB61-EB1A-4FDA-AA29-E8652592DBEC}" type="pres">
      <dgm:prSet presAssocID="{72DEEDD7-188B-421D-910B-8F8A4F9A46A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73ACAD8-34D5-483E-BE31-F47A7C522C9D}" srcId="{64727707-CA7C-4F20-B763-ADA7079696E3}" destId="{115D8B56-0D14-4B42-BAA8-B7A9737A6DF1}" srcOrd="2" destOrd="0" parTransId="{C1ABBE7C-733B-470E-9FF4-A62E24B07907}" sibTransId="{67A05AD0-8299-4860-8A88-6719905096E9}"/>
    <dgm:cxn modelId="{974BE654-4C8F-445A-8C30-6CC6BA4C330B}" type="presOf" srcId="{64727707-CA7C-4F20-B763-ADA7079696E3}" destId="{1E50FEBD-23D3-4733-9A63-EE29472D8462}" srcOrd="0" destOrd="0" presId="urn:microsoft.com/office/officeart/2005/8/layout/bProcess3"/>
    <dgm:cxn modelId="{9DFCCF9B-2D24-4CBC-8F2F-E43339476BF1}" type="presOf" srcId="{C006F28A-44B5-4F92-8CD5-D4270A548EA2}" destId="{28D7045E-A37A-4FC7-9D7A-ABBB72F3A2AF}" srcOrd="0" destOrd="0" presId="urn:microsoft.com/office/officeart/2005/8/layout/bProcess3"/>
    <dgm:cxn modelId="{34F738F0-4685-49E6-B94A-87C134EDB3AF}" type="presOf" srcId="{1DAF5812-3B18-4ED5-9AD7-63429C5D66EA}" destId="{D0F3A7A2-D5F2-4DCB-9E0C-86D267B103C2}" srcOrd="0" destOrd="0" presId="urn:microsoft.com/office/officeart/2005/8/layout/bProcess3"/>
    <dgm:cxn modelId="{261F449E-0DA8-4DB1-B14B-96D6A6959224}" srcId="{64727707-CA7C-4F20-B763-ADA7079696E3}" destId="{C006F28A-44B5-4F92-8CD5-D4270A548EA2}" srcOrd="1" destOrd="0" parTransId="{45A58249-401A-41FB-B112-30E4BC22CD99}" sibTransId="{DF7094E7-F17A-4D17-9FAE-DD3A6E57726C}"/>
    <dgm:cxn modelId="{40783F82-174B-43F9-A56C-E5CA673698DF}" type="presOf" srcId="{457D2094-443D-4C7C-B1EE-364A0D824751}" destId="{4CA0F661-1341-41D2-81C0-3355258DE316}" srcOrd="1" destOrd="0" presId="urn:microsoft.com/office/officeart/2005/8/layout/bProcess3"/>
    <dgm:cxn modelId="{A849FB96-ED99-4065-BEB3-227AC0E34F35}" type="presOf" srcId="{457D2094-443D-4C7C-B1EE-364A0D824751}" destId="{F0B8A764-F0F5-46A5-8C0C-2C9754EF796B}" srcOrd="0" destOrd="0" presId="urn:microsoft.com/office/officeart/2005/8/layout/bProcess3"/>
    <dgm:cxn modelId="{80FBDB2B-728D-4C92-BD90-17ED57535BBD}" type="presOf" srcId="{DF7094E7-F17A-4D17-9FAE-DD3A6E57726C}" destId="{C9BCD650-A45F-4643-A430-3C6F51F95DCE}" srcOrd="1" destOrd="0" presId="urn:microsoft.com/office/officeart/2005/8/layout/bProcess3"/>
    <dgm:cxn modelId="{6D4B5419-AB1E-43E6-B1AD-CF3819A033BC}" type="presOf" srcId="{D9823FB2-3072-4D83-8002-A3BDF4160E19}" destId="{6EBD434F-09D6-48BF-896F-4E3E139B966F}" srcOrd="0" destOrd="0" presId="urn:microsoft.com/office/officeart/2005/8/layout/bProcess3"/>
    <dgm:cxn modelId="{1541099D-D12E-41E5-B6B9-C0EB9A788418}" type="presOf" srcId="{E4CACE33-5899-4D6F-936B-2555DBA876CF}" destId="{4EC7CD5B-7C6F-4309-80E5-ABA4149BAEC1}" srcOrd="0" destOrd="0" presId="urn:microsoft.com/office/officeart/2005/8/layout/bProcess3"/>
    <dgm:cxn modelId="{0B06284B-9646-4889-BBF5-57D333266E05}" type="presOf" srcId="{67A05AD0-8299-4860-8A88-6719905096E9}" destId="{E52CFD08-6014-4AC2-8252-E25B9EB04BCB}" srcOrd="1" destOrd="0" presId="urn:microsoft.com/office/officeart/2005/8/layout/bProcess3"/>
    <dgm:cxn modelId="{4AC875AF-31AB-488B-ADF9-E303E43476B3}" type="presOf" srcId="{1DAF5812-3B18-4ED5-9AD7-63429C5D66EA}" destId="{C3CA6467-56D0-4537-8889-3BFB18554FAD}" srcOrd="1" destOrd="0" presId="urn:microsoft.com/office/officeart/2005/8/layout/bProcess3"/>
    <dgm:cxn modelId="{6D0E1742-0214-4350-8652-B50E5C1A1B21}" srcId="{64727707-CA7C-4F20-B763-ADA7079696E3}" destId="{E4CACE33-5899-4D6F-936B-2555DBA876CF}" srcOrd="0" destOrd="0" parTransId="{1A90F725-5CF9-494E-B7AD-1FC257142E79}" sibTransId="{457D2094-443D-4C7C-B1EE-364A0D824751}"/>
    <dgm:cxn modelId="{4FF1D19D-3BA9-4226-B557-1021F1005142}" srcId="{64727707-CA7C-4F20-B763-ADA7079696E3}" destId="{D9823FB2-3072-4D83-8002-A3BDF4160E19}" srcOrd="3" destOrd="0" parTransId="{43D604AE-53CC-401E-AA6E-F73E57291590}" sibTransId="{1DAF5812-3B18-4ED5-9AD7-63429C5D66EA}"/>
    <dgm:cxn modelId="{B27AE17F-A35B-4068-A1DB-CC11B577E50E}" type="presOf" srcId="{DF7094E7-F17A-4D17-9FAE-DD3A6E57726C}" destId="{BAC6E574-F46A-446C-A83C-CFB92EC271F7}" srcOrd="0" destOrd="0" presId="urn:microsoft.com/office/officeart/2005/8/layout/bProcess3"/>
    <dgm:cxn modelId="{A641795E-E062-4DE8-A6DD-76E94184C9A4}" srcId="{64727707-CA7C-4F20-B763-ADA7079696E3}" destId="{72DEEDD7-188B-421D-910B-8F8A4F9A46AC}" srcOrd="4" destOrd="0" parTransId="{0103A6DA-BE51-4183-B7A6-A9B0CB120A4A}" sibTransId="{2DFD9892-81C0-43DE-B4B6-CFACD9841D53}"/>
    <dgm:cxn modelId="{C087E0E6-7977-4D69-B99A-FC1764367395}" type="presOf" srcId="{72DEEDD7-188B-421D-910B-8F8A4F9A46AC}" destId="{7B91AB61-EB1A-4FDA-AA29-E8652592DBEC}" srcOrd="0" destOrd="0" presId="urn:microsoft.com/office/officeart/2005/8/layout/bProcess3"/>
    <dgm:cxn modelId="{768E4723-3630-4FBD-88C2-D7D9C6F37898}" type="presOf" srcId="{115D8B56-0D14-4B42-BAA8-B7A9737A6DF1}" destId="{04F69BA1-9386-4B93-B0C8-F1A319423909}" srcOrd="0" destOrd="0" presId="urn:microsoft.com/office/officeart/2005/8/layout/bProcess3"/>
    <dgm:cxn modelId="{C56A1876-B0B5-49B4-BCBF-C40AFB96A649}" type="presOf" srcId="{67A05AD0-8299-4860-8A88-6719905096E9}" destId="{B91A413F-CFD3-46E4-9E13-DFEF2621C1FB}" srcOrd="0" destOrd="0" presId="urn:microsoft.com/office/officeart/2005/8/layout/bProcess3"/>
    <dgm:cxn modelId="{6E572619-D382-4545-A2DA-2659049C88D3}" type="presParOf" srcId="{1E50FEBD-23D3-4733-9A63-EE29472D8462}" destId="{4EC7CD5B-7C6F-4309-80E5-ABA4149BAEC1}" srcOrd="0" destOrd="0" presId="urn:microsoft.com/office/officeart/2005/8/layout/bProcess3"/>
    <dgm:cxn modelId="{0956D275-51BB-424E-A677-3FD2E3C339A8}" type="presParOf" srcId="{1E50FEBD-23D3-4733-9A63-EE29472D8462}" destId="{F0B8A764-F0F5-46A5-8C0C-2C9754EF796B}" srcOrd="1" destOrd="0" presId="urn:microsoft.com/office/officeart/2005/8/layout/bProcess3"/>
    <dgm:cxn modelId="{16577651-C4E9-44DA-A522-70AB6F6CC844}" type="presParOf" srcId="{F0B8A764-F0F5-46A5-8C0C-2C9754EF796B}" destId="{4CA0F661-1341-41D2-81C0-3355258DE316}" srcOrd="0" destOrd="0" presId="urn:microsoft.com/office/officeart/2005/8/layout/bProcess3"/>
    <dgm:cxn modelId="{809FFC16-BA5B-473C-9155-C1A2CB8E6C2C}" type="presParOf" srcId="{1E50FEBD-23D3-4733-9A63-EE29472D8462}" destId="{28D7045E-A37A-4FC7-9D7A-ABBB72F3A2AF}" srcOrd="2" destOrd="0" presId="urn:microsoft.com/office/officeart/2005/8/layout/bProcess3"/>
    <dgm:cxn modelId="{751A8876-7A34-4AC6-82A6-561FE557DC64}" type="presParOf" srcId="{1E50FEBD-23D3-4733-9A63-EE29472D8462}" destId="{BAC6E574-F46A-446C-A83C-CFB92EC271F7}" srcOrd="3" destOrd="0" presId="urn:microsoft.com/office/officeart/2005/8/layout/bProcess3"/>
    <dgm:cxn modelId="{5E8A432E-3771-465E-AF2F-9738204FB056}" type="presParOf" srcId="{BAC6E574-F46A-446C-A83C-CFB92EC271F7}" destId="{C9BCD650-A45F-4643-A430-3C6F51F95DCE}" srcOrd="0" destOrd="0" presId="urn:microsoft.com/office/officeart/2005/8/layout/bProcess3"/>
    <dgm:cxn modelId="{11894E8D-D0A6-41CB-949E-B601185D1AD7}" type="presParOf" srcId="{1E50FEBD-23D3-4733-9A63-EE29472D8462}" destId="{04F69BA1-9386-4B93-B0C8-F1A319423909}" srcOrd="4" destOrd="0" presId="urn:microsoft.com/office/officeart/2005/8/layout/bProcess3"/>
    <dgm:cxn modelId="{1DA5F933-37F9-4A24-8DEC-2F958AD44F7F}" type="presParOf" srcId="{1E50FEBD-23D3-4733-9A63-EE29472D8462}" destId="{B91A413F-CFD3-46E4-9E13-DFEF2621C1FB}" srcOrd="5" destOrd="0" presId="urn:microsoft.com/office/officeart/2005/8/layout/bProcess3"/>
    <dgm:cxn modelId="{33C7882E-1C4E-428F-9CA5-742AF0985E35}" type="presParOf" srcId="{B91A413F-CFD3-46E4-9E13-DFEF2621C1FB}" destId="{E52CFD08-6014-4AC2-8252-E25B9EB04BCB}" srcOrd="0" destOrd="0" presId="urn:microsoft.com/office/officeart/2005/8/layout/bProcess3"/>
    <dgm:cxn modelId="{B4688395-2A7C-472D-9E72-1D596009753D}" type="presParOf" srcId="{1E50FEBD-23D3-4733-9A63-EE29472D8462}" destId="{6EBD434F-09D6-48BF-896F-4E3E139B966F}" srcOrd="6" destOrd="0" presId="urn:microsoft.com/office/officeart/2005/8/layout/bProcess3"/>
    <dgm:cxn modelId="{4ECF54CD-FB71-4342-BF8B-1248A2DC0283}" type="presParOf" srcId="{1E50FEBD-23D3-4733-9A63-EE29472D8462}" destId="{D0F3A7A2-D5F2-4DCB-9E0C-86D267B103C2}" srcOrd="7" destOrd="0" presId="urn:microsoft.com/office/officeart/2005/8/layout/bProcess3"/>
    <dgm:cxn modelId="{182556BF-727C-46C0-B08E-D9DA3AB6496B}" type="presParOf" srcId="{D0F3A7A2-D5F2-4DCB-9E0C-86D267B103C2}" destId="{C3CA6467-56D0-4537-8889-3BFB18554FAD}" srcOrd="0" destOrd="0" presId="urn:microsoft.com/office/officeart/2005/8/layout/bProcess3"/>
    <dgm:cxn modelId="{67EC2D55-48E6-4E17-8719-DB1E21AB00D7}" type="presParOf" srcId="{1E50FEBD-23D3-4733-9A63-EE29472D8462}" destId="{7B91AB61-EB1A-4FDA-AA29-E8652592DBEC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8A764-F0F5-46A5-8C0C-2C9754EF796B}">
      <dsp:nvSpPr>
        <dsp:cNvPr id="0" name=""/>
        <dsp:cNvSpPr/>
      </dsp:nvSpPr>
      <dsp:spPr>
        <a:xfrm>
          <a:off x="2836850" y="809197"/>
          <a:ext cx="6205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0559" y="45720"/>
              </a:lnTo>
            </a:path>
          </a:pathLst>
        </a:custGeom>
        <a:noFill/>
        <a:ln w="28575" cap="flat" cmpd="sng" algn="ctr">
          <a:solidFill>
            <a:srgbClr val="018FC5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130851" y="851661"/>
        <a:ext cx="32557" cy="6511"/>
      </dsp:txXfrm>
    </dsp:sp>
    <dsp:sp modelId="{4EC7CD5B-7C6F-4309-80E5-ABA4149BAEC1}">
      <dsp:nvSpPr>
        <dsp:cNvPr id="0" name=""/>
        <dsp:cNvSpPr/>
      </dsp:nvSpPr>
      <dsp:spPr>
        <a:xfrm>
          <a:off x="7520" y="5578"/>
          <a:ext cx="2831129" cy="1698677"/>
        </a:xfrm>
        <a:prstGeom prst="rect">
          <a:avLst/>
        </a:prstGeom>
        <a:noFill/>
        <a:ln w="25400" cap="flat" cmpd="sng" algn="ctr">
          <a:solidFill>
            <a:srgbClr val="018FC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Preprocessing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>
              <a:solidFill>
                <a:schemeClr val="tx1"/>
              </a:solidFill>
            </a:rPr>
            <a:t>(Mesh size, grid, model parameters)</a:t>
          </a:r>
        </a:p>
      </dsp:txBody>
      <dsp:txXfrm>
        <a:off x="7520" y="5578"/>
        <a:ext cx="2831129" cy="1698677"/>
      </dsp:txXfrm>
    </dsp:sp>
    <dsp:sp modelId="{BAC6E574-F46A-446C-A83C-CFB92EC271F7}">
      <dsp:nvSpPr>
        <dsp:cNvPr id="0" name=""/>
        <dsp:cNvSpPr/>
      </dsp:nvSpPr>
      <dsp:spPr>
        <a:xfrm>
          <a:off x="6319139" y="809197"/>
          <a:ext cx="6205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0559" y="45720"/>
              </a:lnTo>
            </a:path>
          </a:pathLst>
        </a:custGeom>
        <a:noFill/>
        <a:ln w="28575" cap="flat" cmpd="sng" algn="ctr">
          <a:solidFill>
            <a:srgbClr val="018FC5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6613140" y="851661"/>
        <a:ext cx="32557" cy="6511"/>
      </dsp:txXfrm>
    </dsp:sp>
    <dsp:sp modelId="{28D7045E-A37A-4FC7-9D7A-ABBB72F3A2AF}">
      <dsp:nvSpPr>
        <dsp:cNvPr id="0" name=""/>
        <dsp:cNvSpPr/>
      </dsp:nvSpPr>
      <dsp:spPr>
        <a:xfrm>
          <a:off x="3489810" y="5578"/>
          <a:ext cx="2831129" cy="1698677"/>
        </a:xfrm>
        <a:prstGeom prst="rect">
          <a:avLst/>
        </a:prstGeom>
        <a:noFill/>
        <a:ln w="25400" cap="flat" cmpd="sng" algn="ctr">
          <a:solidFill>
            <a:srgbClr val="018FC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Run RANS model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>
              <a:solidFill>
                <a:schemeClr val="tx1"/>
              </a:solidFill>
            </a:rPr>
            <a:t>(A steady state solution to hot start using the DDES)</a:t>
          </a:r>
          <a:endParaRPr lang="zh-CN" altLang="en-US" sz="2100" kern="1200" dirty="0"/>
        </a:p>
      </dsp:txBody>
      <dsp:txXfrm>
        <a:off x="3489810" y="5578"/>
        <a:ext cx="2831129" cy="1698677"/>
      </dsp:txXfrm>
    </dsp:sp>
    <dsp:sp modelId="{B91A413F-CFD3-46E4-9E13-DFEF2621C1FB}">
      <dsp:nvSpPr>
        <dsp:cNvPr id="0" name=""/>
        <dsp:cNvSpPr/>
      </dsp:nvSpPr>
      <dsp:spPr>
        <a:xfrm>
          <a:off x="1423085" y="1702456"/>
          <a:ext cx="6964578" cy="620559"/>
        </a:xfrm>
        <a:custGeom>
          <a:avLst/>
          <a:gdLst/>
          <a:ahLst/>
          <a:cxnLst/>
          <a:rect l="0" t="0" r="0" b="0"/>
          <a:pathLst>
            <a:path>
              <a:moveTo>
                <a:pt x="6964578" y="0"/>
              </a:moveTo>
              <a:lnTo>
                <a:pt x="6964578" y="327379"/>
              </a:lnTo>
              <a:lnTo>
                <a:pt x="0" y="327379"/>
              </a:lnTo>
              <a:lnTo>
                <a:pt x="0" y="620559"/>
              </a:lnTo>
            </a:path>
          </a:pathLst>
        </a:custGeom>
        <a:noFill/>
        <a:ln w="28575" cap="flat" cmpd="sng" algn="ctr">
          <a:solidFill>
            <a:srgbClr val="018FC5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4730501" y="2009480"/>
        <a:ext cx="349747" cy="6511"/>
      </dsp:txXfrm>
    </dsp:sp>
    <dsp:sp modelId="{04F69BA1-9386-4B93-B0C8-F1A319423909}">
      <dsp:nvSpPr>
        <dsp:cNvPr id="0" name=""/>
        <dsp:cNvSpPr/>
      </dsp:nvSpPr>
      <dsp:spPr>
        <a:xfrm>
          <a:off x="6972099" y="5578"/>
          <a:ext cx="2831129" cy="1698677"/>
        </a:xfrm>
        <a:prstGeom prst="rect">
          <a:avLst/>
        </a:prstGeom>
        <a:noFill/>
        <a:ln w="25400" cap="flat" cmpd="sng" algn="ctr">
          <a:solidFill>
            <a:srgbClr val="018FC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Run with DDES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>
              <a:solidFill>
                <a:schemeClr val="tx1"/>
              </a:solidFill>
            </a:rPr>
            <a:t>(Detailed description of turbulence; flow separation)</a:t>
          </a:r>
          <a:endParaRPr lang="zh-CN" altLang="en-US" sz="2100" kern="1200" dirty="0">
            <a:solidFill>
              <a:srgbClr val="018FC5"/>
            </a:solidFill>
          </a:endParaRPr>
        </a:p>
      </dsp:txBody>
      <dsp:txXfrm>
        <a:off x="6972099" y="5578"/>
        <a:ext cx="2831129" cy="1698677"/>
      </dsp:txXfrm>
    </dsp:sp>
    <dsp:sp modelId="{D0F3A7A2-D5F2-4DCB-9E0C-86D267B103C2}">
      <dsp:nvSpPr>
        <dsp:cNvPr id="0" name=""/>
        <dsp:cNvSpPr/>
      </dsp:nvSpPr>
      <dsp:spPr>
        <a:xfrm>
          <a:off x="2836850" y="3159034"/>
          <a:ext cx="6205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0559" y="45720"/>
              </a:lnTo>
            </a:path>
          </a:pathLst>
        </a:custGeom>
        <a:noFill/>
        <a:ln w="28575" cap="flat" cmpd="sng" algn="ctr">
          <a:solidFill>
            <a:srgbClr val="018FC5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130851" y="3201498"/>
        <a:ext cx="32557" cy="6511"/>
      </dsp:txXfrm>
    </dsp:sp>
    <dsp:sp modelId="{6EBD434F-09D6-48BF-896F-4E3E139B966F}">
      <dsp:nvSpPr>
        <dsp:cNvPr id="0" name=""/>
        <dsp:cNvSpPr/>
      </dsp:nvSpPr>
      <dsp:spPr>
        <a:xfrm>
          <a:off x="7520" y="2355415"/>
          <a:ext cx="2831129" cy="1698677"/>
        </a:xfrm>
        <a:prstGeom prst="rect">
          <a:avLst/>
        </a:prstGeom>
        <a:noFill/>
        <a:ln w="25400" cap="flat" cmpd="sng" algn="ctr">
          <a:solidFill>
            <a:srgbClr val="018FC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Post processing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>
              <a:solidFill>
                <a:schemeClr val="tx1"/>
              </a:solidFill>
            </a:rPr>
            <a:t>(</a:t>
          </a:r>
          <a:r>
            <a:rPr lang="en-US" altLang="zh-CN" sz="2100" kern="1200" dirty="0" err="1" smtClean="0">
              <a:solidFill>
                <a:schemeClr val="tx1"/>
              </a:solidFill>
            </a:rPr>
            <a:t>Paraview</a:t>
          </a:r>
          <a:r>
            <a:rPr lang="en-US" altLang="zh-CN" sz="2100" kern="1200" dirty="0" smtClean="0">
              <a:solidFill>
                <a:schemeClr val="tx1"/>
              </a:solidFill>
            </a:rPr>
            <a:t>; </a:t>
          </a:r>
          <a:r>
            <a:rPr lang="en-US" altLang="zh-CN" sz="2100" kern="1200" dirty="0" err="1" smtClean="0">
              <a:solidFill>
                <a:schemeClr val="tx1"/>
              </a:solidFill>
            </a:rPr>
            <a:t>Matlab</a:t>
          </a:r>
          <a:r>
            <a:rPr lang="en-US" altLang="zh-CN" sz="2100" kern="1200" dirty="0" smtClean="0">
              <a:solidFill>
                <a:schemeClr val="tx1"/>
              </a:solidFill>
            </a:rPr>
            <a:t>; </a:t>
          </a:r>
          <a:r>
            <a:rPr lang="en-US" altLang="zh-CN" sz="2100" kern="1200" dirty="0" err="1" smtClean="0">
              <a:solidFill>
                <a:schemeClr val="tx1"/>
              </a:solidFill>
            </a:rPr>
            <a:t>Tecplot</a:t>
          </a:r>
          <a:r>
            <a:rPr lang="en-US" altLang="zh-CN" sz="2100" kern="1200" dirty="0" smtClean="0">
              <a:solidFill>
                <a:schemeClr val="tx1"/>
              </a:solidFill>
            </a:rPr>
            <a:t>)</a:t>
          </a:r>
          <a:endParaRPr lang="zh-CN" altLang="en-US" sz="2100" kern="1200" dirty="0"/>
        </a:p>
      </dsp:txBody>
      <dsp:txXfrm>
        <a:off x="7520" y="2355415"/>
        <a:ext cx="2831129" cy="1698677"/>
      </dsp:txXfrm>
    </dsp:sp>
    <dsp:sp modelId="{7B91AB61-EB1A-4FDA-AA29-E8652592DBEC}">
      <dsp:nvSpPr>
        <dsp:cNvPr id="0" name=""/>
        <dsp:cNvSpPr/>
      </dsp:nvSpPr>
      <dsp:spPr>
        <a:xfrm>
          <a:off x="3489810" y="2355415"/>
          <a:ext cx="2831129" cy="1698677"/>
        </a:xfrm>
        <a:prstGeom prst="rect">
          <a:avLst/>
        </a:prstGeom>
        <a:noFill/>
        <a:ln w="25400" cap="flat" cmpd="sng" algn="ctr">
          <a:solidFill>
            <a:srgbClr val="018FC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Evaluate results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>
              <a:solidFill>
                <a:schemeClr val="tx1"/>
              </a:solidFill>
            </a:rPr>
            <a:t>(Trial and error)</a:t>
          </a:r>
          <a:endParaRPr lang="zh-CN" altLang="en-US" sz="2100" kern="1200" dirty="0"/>
        </a:p>
      </dsp:txBody>
      <dsp:txXfrm>
        <a:off x="3489810" y="2355415"/>
        <a:ext cx="2831129" cy="1698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63A45-3234-4882-A700-F6DD950972ED}" type="datetimeFigureOut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7DDE3-3F40-421F-A5C5-B1ED557E39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8046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AFB9D-6D1A-4742-BEA9-FD6D3D6A6E14}" type="datetimeFigureOut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4D7D4-4220-427B-939E-19D7AC9377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321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4D7D4-4220-427B-939E-19D7AC9377C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445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4D7D4-4220-427B-939E-19D7AC9377C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991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4D7D4-4220-427B-939E-19D7AC9377C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0861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1A50D-49A5-4E1F-B345-B9669BB2D3F4}" type="datetime1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4455-BE10-4555-A64B-AA4149F5D2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064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D0E4-8B1A-4EDB-B405-05B82AEF564C}" type="datetime1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4455-BE10-4555-A64B-AA4149F5D2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683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6267-D77F-42B0-AA24-CA2CA9CC1014}" type="datetime1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4455-BE10-4555-A64B-AA4149F5D2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041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1194-7B20-4E63-B850-F0630783BBB1}" type="datetime1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CFD-9626-42F7-ACD9-380217121A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3655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9151-4386-45D9-8155-E1DC34EF6857}" type="datetime1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CFD-9626-42F7-ACD9-380217121A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175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B159-E1FC-48D1-95C4-9677CB7BC49B}" type="datetime1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CFD-9626-42F7-ACD9-380217121A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672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9B9A1-9A65-4884-929B-717DFB90364A}" type="datetime1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CFD-9626-42F7-ACD9-380217121A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827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B19D9-68F1-4D82-8F5E-1F9E3A3387F6}" type="datetime1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CFD-9626-42F7-ACD9-380217121A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38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1E5A-CEDC-4E4A-BFF1-82BD6FD6BEFD}" type="datetime1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CFD-9626-42F7-ACD9-380217121A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041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3B67F-570F-4684-8BD0-C706B96D1DB9}" type="datetime1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CFD-9626-42F7-ACD9-380217121A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406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5C7A-F50B-477A-801D-895712D0F15F}" type="datetime1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CFD-9626-42F7-ACD9-380217121A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3100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9224-A1BC-4F66-AA2D-A12FA2EC2469}" type="datetime1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4455-BE10-4555-A64B-AA4149F5D21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3" y="6428075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03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7C2D-84C0-4BC7-A6F0-B9F86C07904F}" type="datetime1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CFD-9626-42F7-ACD9-380217121A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75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248D-D56A-4E60-91FE-4E088A481519}" type="datetime1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CFD-9626-42F7-ACD9-380217121A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9649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132C-9B7C-4DE1-9EF5-1DE0F8DA428A}" type="datetime1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CFD-9626-42F7-ACD9-380217121A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964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4AF8-7BD3-4CE6-8E94-FBB581F16A7E}" type="datetime1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4455-BE10-4555-A64B-AA4149F5D2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7608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0E06-69DC-4816-8275-9CB94713F48F}" type="datetime1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4455-BE10-4555-A64B-AA4149F5D2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60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808B4-CFE4-49EF-8F04-546E324E9305}" type="datetime1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4455-BE10-4555-A64B-AA4149F5D2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03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B57F-E2F4-4C95-B1A3-201997D46E60}" type="datetime1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4455-BE10-4555-A64B-AA4149F5D2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738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BA01-2AA0-4492-B75E-CC22CA8B970D}" type="datetime1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4455-BE10-4555-A64B-AA4149F5D2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02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B97B-DC7A-472C-9FFB-EF26A3912ED5}" type="datetime1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4455-BE10-4555-A64B-AA4149F5D2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41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12707-7FB1-4A21-A408-B8B2D589E502}" type="datetime1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4455-BE10-4555-A64B-AA4149F5D2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640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40F5F-7516-4DB0-A3C4-0C4F67EDF918}" type="datetime1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D4455-BE10-4555-A64B-AA4149F5D21A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806" y="657811"/>
            <a:ext cx="2378245" cy="836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5233988" y="1627784"/>
            <a:ext cx="6119812" cy="36000"/>
          </a:xfrm>
          <a:prstGeom prst="rect">
            <a:avLst/>
          </a:prstGeom>
          <a:solidFill>
            <a:srgbClr val="018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838200" y="6366195"/>
            <a:ext cx="10515600" cy="3600"/>
          </a:xfrm>
          <a:prstGeom prst="rect">
            <a:avLst/>
          </a:prstGeom>
          <a:solidFill>
            <a:srgbClr val="018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27451" y="1532415"/>
            <a:ext cx="5472000" cy="36000"/>
          </a:xfrm>
          <a:prstGeom prst="rect">
            <a:avLst/>
          </a:prstGeom>
          <a:solidFill>
            <a:srgbClr val="018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0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95FE5-B66F-46B8-8C77-CCB002A2F8B5}" type="datetime1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54CFD-9626-42F7-ACD9-380217121A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820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1.xml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tiff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6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08660" y="764667"/>
            <a:ext cx="10774679" cy="2387600"/>
          </a:xfrm>
        </p:spPr>
        <p:txBody>
          <a:bodyPr>
            <a:normAutofit/>
          </a:bodyPr>
          <a:lstStyle/>
          <a:p>
            <a:pPr>
              <a:lnSpc>
                <a:spcPts val="5500"/>
              </a:lnSpc>
            </a:pPr>
            <a:r>
              <a:rPr lang="en-US" altLang="zh-CN" sz="4000" b="1" dirty="0" smtClean="0"/>
              <a:t>Hydraulic modelling of fish-flow interactions</a:t>
            </a:r>
            <a:endParaRPr lang="zh-CN" altLang="en-US" sz="4000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80015" y="3754293"/>
            <a:ext cx="9474979" cy="1393294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Yufang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altLang="zh-CN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and Stuart N. Lane</a:t>
            </a:r>
            <a:r>
              <a:rPr lang="en-US" altLang="zh-CN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altLang="zh-CN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State Key Laboratory of Water Resources and Hydropower Engineering Science, Wuhan University, Wuhan, China</a:t>
            </a:r>
          </a:p>
          <a:p>
            <a:pPr>
              <a:spcBef>
                <a:spcPts val="600"/>
              </a:spcBef>
            </a:pPr>
            <a:r>
              <a:rPr lang="en-US" altLang="zh-CN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Institute of Earth Surface Dynamics,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Faculté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géosciences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et de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l'environnement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Université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de Lausanne, Lausanne, Switzerland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94" y="707036"/>
            <a:ext cx="2413826" cy="8488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316" y="275202"/>
            <a:ext cx="2283313" cy="17124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478" y="5209295"/>
            <a:ext cx="4227398" cy="16692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325" y="5195315"/>
            <a:ext cx="2970939" cy="16606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t="1987" r="2606" b="5741"/>
          <a:stretch/>
        </p:blipFill>
        <p:spPr>
          <a:xfrm>
            <a:off x="2203092" y="5186363"/>
            <a:ext cx="3141169" cy="166963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5"/>
          <a:stretch/>
        </p:blipFill>
        <p:spPr>
          <a:xfrm>
            <a:off x="-14140" y="5186363"/>
            <a:ext cx="2285392" cy="1686678"/>
          </a:xfrm>
          <a:prstGeom prst="rect">
            <a:avLst/>
          </a:prstGeom>
        </p:spPr>
      </p:pic>
      <p:pic>
        <p:nvPicPr>
          <p:cNvPr id="11" name="已录下的声音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91.5873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83339" y="4544833"/>
            <a:ext cx="525104" cy="52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33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372"/>
    </mc:Choice>
    <mc:Fallback>
      <p:transition spd="slow" advTm="363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56" objId="11"/>
        <p14:stopEvt time="36085" objId="11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Methodological model</a:t>
            </a:r>
            <a:endParaRPr lang="zh-CN" altLang="en-US" b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4455-BE10-4555-A64B-AA4149F5D21A}" type="slidenum">
              <a:rPr lang="zh-CN" altLang="en-US" smtClean="0"/>
              <a:t>2</a:t>
            </a:fld>
            <a:endParaRPr lang="zh-CN" altLang="en-US"/>
          </a:p>
        </p:txBody>
      </p:sp>
      <p:graphicFrame>
        <p:nvGraphicFramePr>
          <p:cNvPr id="11" name="内容占位符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4447958"/>
              </p:ext>
            </p:extLst>
          </p:nvPr>
        </p:nvGraphicFramePr>
        <p:xfrm>
          <a:off x="1257298" y="1844670"/>
          <a:ext cx="9810750" cy="4059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21" name="肘形连接符 20"/>
          <p:cNvCxnSpPr/>
          <p:nvPr/>
        </p:nvCxnSpPr>
        <p:spPr>
          <a:xfrm rot="10800000">
            <a:off x="1257298" y="2795584"/>
            <a:ext cx="5176838" cy="3362329"/>
          </a:xfrm>
          <a:prstGeom prst="bentConnector3">
            <a:avLst>
              <a:gd name="adj1" fmla="val 106485"/>
            </a:avLst>
          </a:prstGeom>
          <a:ln w="41275">
            <a:solidFill>
              <a:srgbClr val="018FC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V="1">
            <a:off x="6429374" y="5904342"/>
            <a:ext cx="0" cy="253566"/>
          </a:xfrm>
          <a:prstGeom prst="line">
            <a:avLst/>
          </a:prstGeom>
          <a:ln w="38100">
            <a:solidFill>
              <a:srgbClr val="018F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4448175" y="1738313"/>
            <a:ext cx="6905625" cy="2276476"/>
          </a:xfrm>
          <a:prstGeom prst="rect">
            <a:avLst/>
          </a:prstGeom>
          <a:noFill/>
          <a:ln w="28575">
            <a:solidFill>
              <a:srgbClr val="FF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9743856" y="3562671"/>
            <a:ext cx="159210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dirty="0" err="1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OpenFoam</a:t>
            </a:r>
            <a:endParaRPr lang="zh-CN" altLang="en-US" sz="2100" b="1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292505" y="4642152"/>
            <a:ext cx="2775543" cy="738664"/>
          </a:xfrm>
          <a:prstGeom prst="rect">
            <a:avLst/>
          </a:prstGeom>
          <a:noFill/>
          <a:ln w="28575">
            <a:solidFill>
              <a:srgbClr val="FF00FF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b="1" dirty="0" smtClean="0"/>
              <a:t>HPC clusters of UNIL</a:t>
            </a:r>
          </a:p>
          <a:p>
            <a:pPr algn="ctr"/>
            <a:r>
              <a:rPr lang="en-US" altLang="zh-CN" sz="2100" b="1" dirty="0" smtClean="0">
                <a:solidFill>
                  <a:srgbClr val="018FC5"/>
                </a:solidFill>
              </a:rPr>
              <a:t>wally</a:t>
            </a:r>
            <a:r>
              <a:rPr lang="en-US" altLang="zh-CN" sz="2100" b="1" dirty="0" smtClean="0"/>
              <a:t> </a:t>
            </a:r>
          </a:p>
        </p:txBody>
      </p:sp>
      <p:cxnSp>
        <p:nvCxnSpPr>
          <p:cNvPr id="6" name="直接箭头连接符 5"/>
          <p:cNvCxnSpPr/>
          <p:nvPr/>
        </p:nvCxnSpPr>
        <p:spPr>
          <a:xfrm>
            <a:off x="9617149" y="4021270"/>
            <a:ext cx="0" cy="620882"/>
          </a:xfrm>
          <a:prstGeom prst="straightConnector1">
            <a:avLst/>
          </a:prstGeom>
          <a:ln w="38100">
            <a:solidFill>
              <a:srgbClr val="018FC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8163683" y="5654236"/>
            <a:ext cx="3254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DDES: Delayed detached-eddy simulation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已录下的声音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53.4013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42140" y="6204322"/>
            <a:ext cx="517153" cy="51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32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17"/>
    </mc:Choice>
    <mc:Fallback>
      <p:transition spd="slow" advTm="180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17722" objId="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Fish case descriptions</a:t>
            </a:r>
            <a:endParaRPr lang="zh-CN" altLang="en-US" b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4455-BE10-4555-A64B-AA4149F5D21A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838200" y="1825625"/>
            <a:ext cx="8041849" cy="4351338"/>
          </a:xfrm>
        </p:spPr>
        <p:txBody>
          <a:bodyPr>
            <a:normAutofit/>
          </a:bodyPr>
          <a:lstStyle/>
          <a:p>
            <a:pPr indent="-230400">
              <a:lnSpc>
                <a:spcPts val="3200"/>
              </a:lnSpc>
              <a:spcBef>
                <a:spcPts val="1200"/>
              </a:spcBef>
            </a:pPr>
            <a:r>
              <a:rPr lang="en-US" altLang="zh-CN" b="1" dirty="0" smtClean="0"/>
              <a:t>Computational Domain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	1.28 m wide, 20.48 m long, 2.56 m high</a:t>
            </a:r>
          </a:p>
          <a:p>
            <a:pPr indent="-230400">
              <a:lnSpc>
                <a:spcPts val="3200"/>
              </a:lnSpc>
              <a:spcBef>
                <a:spcPts val="600"/>
              </a:spcBef>
            </a:pPr>
            <a:r>
              <a:rPr lang="en-US" altLang="zh-CN" b="1" dirty="0" smtClean="0"/>
              <a:t>Cuboid </a:t>
            </a:r>
            <a:r>
              <a:rPr lang="en-US" altLang="zh-CN" b="1" dirty="0"/>
              <a:t>fish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	4 </a:t>
            </a:r>
            <a:r>
              <a:rPr lang="en-US" altLang="zh-CN" dirty="0" smtClean="0"/>
              <a:t>cuboids </a:t>
            </a:r>
            <a:r>
              <a:rPr lang="en-US" altLang="zh-CN" dirty="0"/>
              <a:t>(16 cm, 32 cm, 64 cm, 16 cm)</a:t>
            </a:r>
            <a:br>
              <a:rPr lang="en-US" altLang="zh-CN" dirty="0"/>
            </a:br>
            <a:r>
              <a:rPr lang="en-US" altLang="zh-CN" dirty="0"/>
              <a:t>       </a:t>
            </a:r>
            <a:r>
              <a:rPr lang="en-US" altLang="zh-CN" dirty="0" smtClean="0"/>
              <a:t>Width: </a:t>
            </a:r>
            <a:r>
              <a:rPr lang="en-US" altLang="zh-CN" dirty="0" smtClean="0">
                <a:solidFill>
                  <a:srgbClr val="018FC5"/>
                </a:solidFill>
              </a:rPr>
              <a:t>16 cm</a:t>
            </a:r>
            <a:endParaRPr lang="en-US" altLang="zh-CN" dirty="0" smtClean="0"/>
          </a:p>
          <a:p>
            <a:pPr indent="-230400">
              <a:lnSpc>
                <a:spcPts val="3200"/>
              </a:lnSpc>
              <a:spcBef>
                <a:spcPts val="600"/>
              </a:spcBef>
            </a:pPr>
            <a:r>
              <a:rPr lang="en-US" altLang="zh-CN" b="1" dirty="0" smtClean="0"/>
              <a:t>Discharge</a:t>
            </a:r>
            <a:r>
              <a:rPr lang="en-US" altLang="zh-CN" dirty="0"/>
              <a:t> </a:t>
            </a:r>
            <a:r>
              <a:rPr lang="en-US" altLang="zh-CN" dirty="0" smtClean="0"/>
              <a:t>2.6 </a:t>
            </a:r>
            <a:r>
              <a:rPr lang="en-US" altLang="zh-CN" dirty="0"/>
              <a:t>m</a:t>
            </a:r>
            <a:r>
              <a:rPr lang="en-US" altLang="zh-CN" sz="3600" baseline="30000" dirty="0"/>
              <a:t>3</a:t>
            </a:r>
            <a:r>
              <a:rPr lang="en-US" altLang="zh-CN" dirty="0"/>
              <a:t>/s</a:t>
            </a:r>
          </a:p>
          <a:p>
            <a:pPr marL="0" indent="0">
              <a:lnSpc>
                <a:spcPts val="3200"/>
              </a:lnSpc>
              <a:spcBef>
                <a:spcPts val="1200"/>
              </a:spcBef>
              <a:buNone/>
            </a:pPr>
            <a:endParaRPr lang="en-US" altLang="zh-CN" dirty="0" smtClean="0"/>
          </a:p>
          <a:p>
            <a:pPr indent="-230400">
              <a:lnSpc>
                <a:spcPts val="3200"/>
              </a:lnSpc>
              <a:spcBef>
                <a:spcPts val="1200"/>
              </a:spcBef>
            </a:pPr>
            <a:endParaRPr lang="en-US" altLang="zh-CN" dirty="0" smtClean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72432"/>
              </p:ext>
            </p:extLst>
          </p:nvPr>
        </p:nvGraphicFramePr>
        <p:xfrm>
          <a:off x="913613" y="4494716"/>
          <a:ext cx="10169233" cy="1845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689">
                  <a:extLst>
                    <a:ext uri="{9D8B030D-6E8A-4147-A177-3AD203B41FA5}">
                      <a16:colId xmlns:a16="http://schemas.microsoft.com/office/drawing/2014/main" val="1898628447"/>
                    </a:ext>
                  </a:extLst>
                </a:gridCol>
                <a:gridCol w="2583872">
                  <a:extLst>
                    <a:ext uri="{9D8B030D-6E8A-4147-A177-3AD203B41FA5}">
                      <a16:colId xmlns:a16="http://schemas.microsoft.com/office/drawing/2014/main" val="405433251"/>
                    </a:ext>
                  </a:extLst>
                </a:gridCol>
                <a:gridCol w="2417618">
                  <a:extLst>
                    <a:ext uri="{9D8B030D-6E8A-4147-A177-3AD203B41FA5}">
                      <a16:colId xmlns:a16="http://schemas.microsoft.com/office/drawing/2014/main" val="3231035154"/>
                    </a:ext>
                  </a:extLst>
                </a:gridCol>
                <a:gridCol w="3519054">
                  <a:extLst>
                    <a:ext uri="{9D8B030D-6E8A-4147-A177-3AD203B41FA5}">
                      <a16:colId xmlns:a16="http://schemas.microsoft.com/office/drawing/2014/main" val="1399285849"/>
                    </a:ext>
                  </a:extLst>
                </a:gridCol>
              </a:tblGrid>
              <a:tr h="46143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Size (cm)</a:t>
                      </a:r>
                      <a:endParaRPr lang="zh-CN" altLang="en-US" sz="2400" dirty="0"/>
                    </a:p>
                  </a:txBody>
                  <a:tcPr anchor="ctr">
                    <a:solidFill>
                      <a:srgbClr val="018F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Number </a:t>
                      </a:r>
                      <a:r>
                        <a:rPr lang="en-US" altLang="zh-CN" sz="2400" baseline="0" dirty="0" smtClean="0"/>
                        <a:t>of grid</a:t>
                      </a:r>
                      <a:endParaRPr lang="zh-CN" altLang="en-US" sz="2400" dirty="0"/>
                    </a:p>
                  </a:txBody>
                  <a:tcPr anchor="ctr">
                    <a:solidFill>
                      <a:srgbClr val="018F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Run speed</a:t>
                      </a:r>
                      <a:endParaRPr lang="zh-CN" altLang="en-US" sz="2400" dirty="0"/>
                    </a:p>
                  </a:txBody>
                  <a:tcPr anchor="ctr">
                    <a:solidFill>
                      <a:srgbClr val="018F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Estimated runtime</a:t>
                      </a:r>
                      <a:endParaRPr lang="zh-CN" altLang="en-US" sz="2400" dirty="0"/>
                    </a:p>
                  </a:txBody>
                  <a:tcPr anchor="ctr">
                    <a:solidFill>
                      <a:srgbClr val="018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186085"/>
                  </a:ext>
                </a:extLst>
              </a:tr>
              <a:tr h="46143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4 </a:t>
                      </a:r>
                      <a:endParaRPr lang="zh-CN" altLang="en-US" sz="2400" dirty="0"/>
                    </a:p>
                  </a:txBody>
                  <a:tcPr anchor="ctr">
                    <a:solidFill>
                      <a:srgbClr val="018FC5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331904</a:t>
                      </a:r>
                      <a:endParaRPr lang="zh-CN" alt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18FC5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Fast</a:t>
                      </a:r>
                      <a:endParaRPr lang="zh-CN" altLang="en-US" sz="2400" dirty="0"/>
                    </a:p>
                  </a:txBody>
                  <a:tcPr anchor="ctr">
                    <a:solidFill>
                      <a:srgbClr val="018FC5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18FC5">
                        <a:alpha val="3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762535"/>
                  </a:ext>
                </a:extLst>
              </a:tr>
              <a:tr h="46143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2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2655232</a:t>
                      </a:r>
                      <a:endParaRPr lang="zh-CN" alt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Slow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 (= 2</a:t>
                      </a:r>
                      <a:r>
                        <a:rPr lang="en-US" altLang="zh-CN" sz="2400" b="1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altLang="zh-C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2)</a:t>
                      </a:r>
                      <a:endParaRPr lang="zh-CN" alt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210327"/>
                  </a:ext>
                </a:extLst>
              </a:tr>
              <a:tr h="46143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21192704</a:t>
                      </a:r>
                      <a:endParaRPr lang="zh-CN" alt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Very slow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256 (= 16*2</a:t>
                      </a:r>
                      <a:r>
                        <a:rPr lang="en-US" altLang="zh-CN" sz="2400" b="1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altLang="zh-C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*2)</a:t>
                      </a:r>
                      <a:endParaRPr lang="zh-CN" alt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18057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0681329" y="1985833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18FC5"/>
                </a:solidFill>
              </a:rPr>
              <a:t>Head</a:t>
            </a:r>
            <a:endParaRPr lang="zh-CN" altLang="en-US" b="1" dirty="0">
              <a:solidFill>
                <a:srgbClr val="018FC5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13614" y="4950548"/>
            <a:ext cx="10169233" cy="956821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1" t="35553" r="28995" b="32393"/>
          <a:stretch/>
        </p:blipFill>
        <p:spPr>
          <a:xfrm>
            <a:off x="8782247" y="1803270"/>
            <a:ext cx="1968558" cy="136249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482872" y="2836777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18FC5"/>
                </a:solidFill>
              </a:rPr>
              <a:t>Tail</a:t>
            </a:r>
            <a:endParaRPr lang="zh-CN" altLang="en-US" b="1" dirty="0">
              <a:solidFill>
                <a:srgbClr val="018FC5"/>
              </a:solidFill>
            </a:endParaRPr>
          </a:p>
        </p:txBody>
      </p:sp>
      <p:pic>
        <p:nvPicPr>
          <p:cNvPr id="4" name="已录下的声音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91.859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7628" y="6186247"/>
            <a:ext cx="562209" cy="56220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6" t="24933" r="27408" b="16855"/>
          <a:stretch/>
        </p:blipFill>
        <p:spPr>
          <a:xfrm>
            <a:off x="9541140" y="3083137"/>
            <a:ext cx="1847161" cy="135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50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297"/>
    </mc:Choice>
    <mc:Fallback>
      <p:transition spd="slow" advTm="302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4"/>
        <p14:stopEvt time="29534" objId="4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Results with DDES-Velocity</a:t>
            </a:r>
            <a:endParaRPr lang="zh-CN" altLang="en-US" b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4455-BE10-4555-A64B-AA4149F5D21A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31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24354"/>
          </a:xfrm>
        </p:spPr>
        <p:txBody>
          <a:bodyPr/>
          <a:lstStyle/>
          <a:p>
            <a:r>
              <a:rPr lang="en-US" altLang="zh-CN" b="1" dirty="0" smtClean="0"/>
              <a:t>0.7 m downstream of the fish</a:t>
            </a:r>
            <a:endParaRPr lang="zh-CN" altLang="en-US" b="1" dirty="0"/>
          </a:p>
        </p:txBody>
      </p:sp>
      <p:grpSp>
        <p:nvGrpSpPr>
          <p:cNvPr id="36" name="组合 35"/>
          <p:cNvGrpSpPr/>
          <p:nvPr/>
        </p:nvGrpSpPr>
        <p:grpSpPr>
          <a:xfrm>
            <a:off x="554039" y="5374361"/>
            <a:ext cx="684503" cy="630868"/>
            <a:chOff x="3026939" y="2033736"/>
            <a:chExt cx="1117348" cy="1029796"/>
          </a:xfrm>
        </p:grpSpPr>
        <p:sp>
          <p:nvSpPr>
            <p:cNvPr id="37" name="下箭头 36"/>
            <p:cNvSpPr/>
            <p:nvPr/>
          </p:nvSpPr>
          <p:spPr>
            <a:xfrm flipV="1">
              <a:off x="3312564" y="2033736"/>
              <a:ext cx="273049" cy="857251"/>
            </a:xfrm>
            <a:prstGeom prst="downArrow">
              <a:avLst/>
            </a:prstGeom>
            <a:solidFill>
              <a:srgbClr val="526DD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026939" y="2797035"/>
              <a:ext cx="1117348" cy="2664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noAutofit/>
            </a:bodyPr>
            <a:lstStyle/>
            <a:p>
              <a:r>
                <a:rPr lang="en-US" altLang="zh-CN" b="1" dirty="0" smtClean="0"/>
                <a:t>Flow</a:t>
              </a:r>
              <a:endParaRPr lang="zh-CN" altLang="en-US" b="1" dirty="0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943" y="2263225"/>
            <a:ext cx="4596289" cy="3447217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" t="30881" r="79123" b="23207"/>
          <a:stretch/>
        </p:blipFill>
        <p:spPr>
          <a:xfrm>
            <a:off x="1970930" y="5662216"/>
            <a:ext cx="786733" cy="699102"/>
          </a:xfrm>
          <a:prstGeom prst="rect">
            <a:avLst/>
          </a:prstGeom>
        </p:spPr>
      </p:pic>
      <p:sp>
        <p:nvSpPr>
          <p:cNvPr id="55" name="下箭头 54"/>
          <p:cNvSpPr/>
          <p:nvPr/>
        </p:nvSpPr>
        <p:spPr>
          <a:xfrm rot="5400000" flipV="1">
            <a:off x="3055902" y="5486103"/>
            <a:ext cx="153800" cy="395332"/>
          </a:xfrm>
          <a:prstGeom prst="downArrow">
            <a:avLst/>
          </a:prstGeom>
          <a:solidFill>
            <a:srgbClr val="526D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0" t="41168" r="44610" b="37182"/>
          <a:stretch/>
        </p:blipFill>
        <p:spPr>
          <a:xfrm>
            <a:off x="6500888" y="5659291"/>
            <a:ext cx="856810" cy="701027"/>
          </a:xfrm>
          <a:prstGeom prst="rect">
            <a:avLst/>
          </a:prstGeom>
        </p:spPr>
      </p:pic>
      <p:sp>
        <p:nvSpPr>
          <p:cNvPr id="62" name="下箭头 61"/>
          <p:cNvSpPr/>
          <p:nvPr/>
        </p:nvSpPr>
        <p:spPr>
          <a:xfrm rot="5400000" flipV="1">
            <a:off x="7729471" y="5493030"/>
            <a:ext cx="153800" cy="395332"/>
          </a:xfrm>
          <a:prstGeom prst="downArrow">
            <a:avLst/>
          </a:prstGeom>
          <a:solidFill>
            <a:srgbClr val="526D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272594" y="2588120"/>
            <a:ext cx="1032683" cy="23590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620875" y="3316234"/>
            <a:ext cx="337225" cy="119410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00B0F0"/>
                </a:solidFill>
              </a:ln>
              <a:noFill/>
            </a:endParaRPr>
          </a:p>
        </p:txBody>
      </p:sp>
      <p:cxnSp>
        <p:nvCxnSpPr>
          <p:cNvPr id="66" name="直接连接符 65"/>
          <p:cNvCxnSpPr/>
          <p:nvPr/>
        </p:nvCxnSpPr>
        <p:spPr>
          <a:xfrm flipV="1">
            <a:off x="106746" y="3221293"/>
            <a:ext cx="1386492" cy="7943"/>
          </a:xfrm>
          <a:prstGeom prst="line">
            <a:avLst/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flipV="1">
            <a:off x="106746" y="3081564"/>
            <a:ext cx="1386492" cy="7943"/>
          </a:xfrm>
          <a:prstGeom prst="line">
            <a:avLst/>
          </a:prstGeom>
          <a:ln>
            <a:solidFill>
              <a:srgbClr val="018F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flipV="1">
            <a:off x="95689" y="2954625"/>
            <a:ext cx="1386492" cy="7943"/>
          </a:xfrm>
          <a:prstGeom prst="line">
            <a:avLst/>
          </a:prstGeom>
          <a:ln>
            <a:solidFill>
              <a:srgbClr val="018F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V="1">
            <a:off x="95689" y="2814896"/>
            <a:ext cx="1386492" cy="7943"/>
          </a:xfrm>
          <a:prstGeom prst="line">
            <a:avLst/>
          </a:prstGeom>
          <a:ln>
            <a:solidFill>
              <a:srgbClr val="018F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椭圆 69"/>
          <p:cNvSpPr/>
          <p:nvPr/>
        </p:nvSpPr>
        <p:spPr>
          <a:xfrm>
            <a:off x="432847" y="3198899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>
            <a:off x="767498" y="3199077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椭圆 71"/>
          <p:cNvSpPr/>
          <p:nvPr/>
        </p:nvSpPr>
        <p:spPr>
          <a:xfrm>
            <a:off x="1092725" y="3198899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矩形 72"/>
          <p:cNvSpPr/>
          <p:nvPr/>
        </p:nvSpPr>
        <p:spPr>
          <a:xfrm>
            <a:off x="272594" y="2588120"/>
            <a:ext cx="1032683" cy="23590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矩形 73"/>
          <p:cNvSpPr/>
          <p:nvPr/>
        </p:nvSpPr>
        <p:spPr>
          <a:xfrm>
            <a:off x="620875" y="3316234"/>
            <a:ext cx="337225" cy="119410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00B0F0"/>
                </a:solidFill>
              </a:ln>
              <a:noFill/>
            </a:endParaRPr>
          </a:p>
        </p:txBody>
      </p:sp>
      <p:cxnSp>
        <p:nvCxnSpPr>
          <p:cNvPr id="75" name="直接连接符 74"/>
          <p:cNvCxnSpPr/>
          <p:nvPr/>
        </p:nvCxnSpPr>
        <p:spPr>
          <a:xfrm flipV="1">
            <a:off x="106746" y="3221293"/>
            <a:ext cx="1386492" cy="7943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 flipV="1">
            <a:off x="106746" y="3081564"/>
            <a:ext cx="1386492" cy="7943"/>
          </a:xfrm>
          <a:prstGeom prst="line">
            <a:avLst/>
          </a:prstGeom>
          <a:ln>
            <a:solidFill>
              <a:srgbClr val="018F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 flipV="1">
            <a:off x="95689" y="2954625"/>
            <a:ext cx="1386492" cy="7943"/>
          </a:xfrm>
          <a:prstGeom prst="line">
            <a:avLst/>
          </a:prstGeom>
          <a:ln>
            <a:solidFill>
              <a:srgbClr val="018F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 flipV="1">
            <a:off x="95689" y="2814896"/>
            <a:ext cx="1386492" cy="7943"/>
          </a:xfrm>
          <a:prstGeom prst="line">
            <a:avLst/>
          </a:prstGeom>
          <a:ln>
            <a:solidFill>
              <a:srgbClr val="018F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椭圆 78"/>
          <p:cNvSpPr/>
          <p:nvPr/>
        </p:nvSpPr>
        <p:spPr>
          <a:xfrm>
            <a:off x="432847" y="3198899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/>
          <p:cNvSpPr/>
          <p:nvPr/>
        </p:nvSpPr>
        <p:spPr>
          <a:xfrm>
            <a:off x="767498" y="3199077"/>
            <a:ext cx="45719" cy="45719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1092725" y="3198899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>
            <a:off x="428769" y="3053019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763420" y="3053197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椭圆 83"/>
          <p:cNvSpPr/>
          <p:nvPr/>
        </p:nvSpPr>
        <p:spPr>
          <a:xfrm>
            <a:off x="1088647" y="3053019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椭圆 84"/>
          <p:cNvSpPr/>
          <p:nvPr/>
        </p:nvSpPr>
        <p:spPr>
          <a:xfrm>
            <a:off x="774011" y="292198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936191" y="2922798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>
            <a:off x="597975" y="292918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>
            <a:off x="774821" y="2785883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873432" y="2781804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椭圆 89"/>
          <p:cNvSpPr/>
          <p:nvPr/>
        </p:nvSpPr>
        <p:spPr>
          <a:xfrm>
            <a:off x="678656" y="2787505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828311" y="6011767"/>
            <a:ext cx="3372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018FC5"/>
                </a:solidFill>
              </a:rPr>
              <a:t>Streamlined shape (relatively) </a:t>
            </a:r>
            <a:endParaRPr lang="zh-CN" altLang="en-US" b="1" dirty="0">
              <a:solidFill>
                <a:srgbClr val="018FC5"/>
              </a:solidFill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7527395" y="5999679"/>
            <a:ext cx="2678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18FC5"/>
                </a:solidFill>
              </a:rPr>
              <a:t>Non streamlined </a:t>
            </a:r>
            <a:r>
              <a:rPr lang="en-US" altLang="zh-CN" b="1" dirty="0">
                <a:solidFill>
                  <a:srgbClr val="018FC5"/>
                </a:solidFill>
              </a:rPr>
              <a:t>shape </a:t>
            </a:r>
            <a:endParaRPr lang="zh-CN" altLang="en-US" b="1" dirty="0">
              <a:solidFill>
                <a:srgbClr val="018FC5"/>
              </a:solidFill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22" t="26585" r="27701"/>
          <a:stretch/>
        </p:blipFill>
        <p:spPr>
          <a:xfrm>
            <a:off x="10508527" y="2569993"/>
            <a:ext cx="1481287" cy="32769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5" b="3696"/>
          <a:stretch/>
        </p:blipFill>
        <p:spPr>
          <a:xfrm>
            <a:off x="1488997" y="2228899"/>
            <a:ext cx="4560216" cy="3350199"/>
          </a:xfrm>
          <a:prstGeom prst="rect">
            <a:avLst/>
          </a:prstGeom>
        </p:spPr>
      </p:pic>
      <p:cxnSp>
        <p:nvCxnSpPr>
          <p:cNvPr id="34" name="直接箭头连接符 33"/>
          <p:cNvCxnSpPr/>
          <p:nvPr/>
        </p:nvCxnSpPr>
        <p:spPr>
          <a:xfrm flipV="1">
            <a:off x="9826755" y="5703515"/>
            <a:ext cx="561523" cy="296164"/>
          </a:xfrm>
          <a:prstGeom prst="straightConnector1">
            <a:avLst/>
          </a:prstGeom>
          <a:ln w="28575">
            <a:solidFill>
              <a:srgbClr val="018FC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矩形 91"/>
          <p:cNvSpPr/>
          <p:nvPr/>
        </p:nvSpPr>
        <p:spPr>
          <a:xfrm>
            <a:off x="10650219" y="2218536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18FC5"/>
                </a:solidFill>
              </a:rPr>
              <a:t>Vorticity z</a:t>
            </a:r>
            <a:endParaRPr lang="zh-CN" altLang="en-US" b="1" dirty="0">
              <a:solidFill>
                <a:srgbClr val="018FC5"/>
              </a:solidFill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0659750" y="5845919"/>
            <a:ext cx="1218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(planform)</a:t>
            </a:r>
            <a:endParaRPr lang="zh-CN" altLang="en-US" dirty="0"/>
          </a:p>
        </p:txBody>
      </p:sp>
      <p:sp>
        <p:nvSpPr>
          <p:cNvPr id="94" name="矩形 93"/>
          <p:cNvSpPr/>
          <p:nvPr/>
        </p:nvSpPr>
        <p:spPr>
          <a:xfrm>
            <a:off x="179801" y="4968316"/>
            <a:ext cx="1218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(planform)</a:t>
            </a:r>
            <a:endParaRPr lang="zh-CN" altLang="en-US" dirty="0"/>
          </a:p>
        </p:txBody>
      </p:sp>
      <p:sp>
        <p:nvSpPr>
          <p:cNvPr id="95" name="矩形 94"/>
          <p:cNvSpPr/>
          <p:nvPr/>
        </p:nvSpPr>
        <p:spPr>
          <a:xfrm>
            <a:off x="2791304" y="5714859"/>
            <a:ext cx="1218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(side view)</a:t>
            </a:r>
            <a:endParaRPr lang="zh-CN" altLang="en-US" dirty="0"/>
          </a:p>
        </p:txBody>
      </p:sp>
      <p:sp>
        <p:nvSpPr>
          <p:cNvPr id="96" name="矩形 95"/>
          <p:cNvSpPr/>
          <p:nvPr/>
        </p:nvSpPr>
        <p:spPr>
          <a:xfrm>
            <a:off x="7481212" y="5714859"/>
            <a:ext cx="1218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(side view)</a:t>
            </a:r>
            <a:endParaRPr lang="zh-CN" altLang="en-US" dirty="0"/>
          </a:p>
        </p:txBody>
      </p:sp>
      <p:pic>
        <p:nvPicPr>
          <p:cNvPr id="41" name="已录下的声音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749" end="215.4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30111" y="6268768"/>
            <a:ext cx="540288" cy="54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57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645"/>
    </mc:Choice>
    <mc:Fallback>
      <p:transition spd="slow" advTm="39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1"/>
        <p14:stopEvt time="39081" objId="41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Speed test with HPC clusters </a:t>
            </a:r>
            <a:r>
              <a:rPr lang="en-US" altLang="zh-CN" sz="3200" b="1" dirty="0" smtClean="0">
                <a:solidFill>
                  <a:srgbClr val="018FC5"/>
                </a:solidFill>
              </a:rPr>
              <a:t>wally</a:t>
            </a:r>
            <a:endParaRPr lang="zh-CN" altLang="en-US" sz="2400" b="1" dirty="0">
              <a:solidFill>
                <a:srgbClr val="018FC5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4455-BE10-4555-A64B-AA4149F5D21A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068" y="1765102"/>
            <a:ext cx="2226304" cy="163092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689" y="1765101"/>
            <a:ext cx="2016096" cy="16094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236" y="4612007"/>
            <a:ext cx="3817549" cy="1741338"/>
          </a:xfrm>
          <a:prstGeom prst="rect">
            <a:avLst/>
          </a:prstGeom>
        </p:spPr>
      </p:pic>
      <p:sp>
        <p:nvSpPr>
          <p:cNvPr id="10" name="内容占位符 5"/>
          <p:cNvSpPr>
            <a:spLocks noGrp="1"/>
          </p:cNvSpPr>
          <p:nvPr>
            <p:ph idx="1"/>
          </p:nvPr>
        </p:nvSpPr>
        <p:spPr>
          <a:xfrm>
            <a:off x="838199" y="1825625"/>
            <a:ext cx="6423837" cy="2119054"/>
          </a:xfrm>
        </p:spPr>
        <p:txBody>
          <a:bodyPr>
            <a:normAutofit/>
          </a:bodyPr>
          <a:lstStyle/>
          <a:p>
            <a:pPr indent="-230400">
              <a:lnSpc>
                <a:spcPts val="2500"/>
              </a:lnSpc>
              <a:spcBef>
                <a:spcPts val="600"/>
              </a:spcBef>
            </a:pPr>
            <a:r>
              <a:rPr lang="en-US" altLang="zh-CN" sz="2400" dirty="0" smtClean="0"/>
              <a:t>Faster with </a:t>
            </a:r>
            <a:r>
              <a:rPr lang="en-US" altLang="zh-CN" sz="2400" dirty="0"/>
              <a:t>more </a:t>
            </a:r>
            <a:r>
              <a:rPr lang="en-US" altLang="zh-CN" sz="2400" dirty="0" smtClean="0"/>
              <a:t>nodes/cores</a:t>
            </a:r>
          </a:p>
          <a:p>
            <a:pPr indent="-230400">
              <a:lnSpc>
                <a:spcPts val="2500"/>
              </a:lnSpc>
              <a:spcBef>
                <a:spcPts val="600"/>
              </a:spcBef>
            </a:pPr>
            <a:r>
              <a:rPr lang="en-US" altLang="zh-CN" sz="2400" b="1" dirty="0" smtClean="0"/>
              <a:t>MPI </a:t>
            </a:r>
            <a:r>
              <a:rPr lang="en-US" altLang="zh-CN" sz="2400" dirty="0" smtClean="0"/>
              <a:t>communication time (limits)</a:t>
            </a:r>
          </a:p>
          <a:p>
            <a:pPr indent="-230400">
              <a:lnSpc>
                <a:spcPts val="2500"/>
              </a:lnSpc>
              <a:spcBef>
                <a:spcPts val="600"/>
              </a:spcBef>
            </a:pPr>
            <a:r>
              <a:rPr lang="en-US" altLang="zh-CN" sz="2400" b="1" dirty="0" smtClean="0"/>
              <a:t>Case-dependent </a:t>
            </a:r>
            <a:r>
              <a:rPr lang="en-US" altLang="zh-CN" sz="2400" dirty="0" smtClean="0"/>
              <a:t>(case setup/clusters)</a:t>
            </a:r>
          </a:p>
          <a:p>
            <a:pPr indent="-230400">
              <a:lnSpc>
                <a:spcPts val="2500"/>
              </a:lnSpc>
              <a:spcBef>
                <a:spcPts val="600"/>
              </a:spcBef>
            </a:pPr>
            <a:r>
              <a:rPr lang="en-US" altLang="zh-CN" sz="2400" b="1" dirty="0" smtClean="0"/>
              <a:t>Resources-sharing </a:t>
            </a:r>
            <a:r>
              <a:rPr lang="en-US" altLang="zh-CN" sz="2400" dirty="0" smtClean="0"/>
              <a:t>with others (real speed)</a:t>
            </a:r>
            <a:endParaRPr lang="en-US" altLang="zh-CN" sz="2400" dirty="0"/>
          </a:p>
          <a:p>
            <a:pPr indent="-230400">
              <a:lnSpc>
                <a:spcPts val="3200"/>
              </a:lnSpc>
              <a:spcBef>
                <a:spcPts val="1200"/>
              </a:spcBef>
            </a:pPr>
            <a:endParaRPr lang="en-US" altLang="zh-CN" dirty="0" smtClean="0"/>
          </a:p>
        </p:txBody>
      </p:sp>
      <p:graphicFrame>
        <p:nvGraphicFramePr>
          <p:cNvPr id="11" name="图表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3854770"/>
              </p:ext>
            </p:extLst>
          </p:nvPr>
        </p:nvGraphicFramePr>
        <p:xfrm>
          <a:off x="966905" y="3591060"/>
          <a:ext cx="5720974" cy="2930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8418381" y="3406394"/>
            <a:ext cx="293541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b="1" dirty="0" err="1" smtClean="0"/>
              <a:t>Moylesa</a:t>
            </a:r>
            <a:r>
              <a:rPr lang="en-US" altLang="zh-CN" b="1" dirty="0" smtClean="0"/>
              <a:t> et al., 2012, </a:t>
            </a:r>
            <a:r>
              <a:rPr lang="en-US" altLang="zh-CN" b="1" i="1" dirty="0" smtClean="0"/>
              <a:t>PACE</a:t>
            </a:r>
            <a:endParaRPr lang="zh-CN" altLang="en-US" b="1" i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8099237" y="4003069"/>
            <a:ext cx="325456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 smtClean="0"/>
              <a:t>Xu et al., 2017, </a:t>
            </a:r>
            <a:r>
              <a:rPr lang="en-US" altLang="zh-CN" b="1" i="1" dirty="0" smtClean="0"/>
              <a:t>Concurrency </a:t>
            </a:r>
            <a:r>
              <a:rPr lang="en-US" altLang="zh-CN" b="1" i="1" dirty="0" err="1"/>
              <a:t>Computat</a:t>
            </a:r>
            <a:r>
              <a:rPr lang="en-US" altLang="zh-CN" b="1" i="1" dirty="0"/>
              <a:t> </a:t>
            </a:r>
            <a:r>
              <a:rPr lang="en-US" altLang="zh-CN" b="1" i="1" dirty="0" err="1"/>
              <a:t>Pract</a:t>
            </a:r>
            <a:r>
              <a:rPr lang="en-US" altLang="zh-CN" b="1" i="1" dirty="0"/>
              <a:t> </a:t>
            </a:r>
            <a:r>
              <a:rPr lang="en-US" altLang="zh-CN" b="1" i="1" dirty="0" err="1" smtClean="0"/>
              <a:t>Exper</a:t>
            </a:r>
            <a:endParaRPr lang="zh-CN" altLang="en-US" b="1" dirty="0"/>
          </a:p>
        </p:txBody>
      </p:sp>
      <p:pic>
        <p:nvPicPr>
          <p:cNvPr id="6" name="已录下的声音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9" end="193.945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03286" y="6259938"/>
            <a:ext cx="450891" cy="45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10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519"/>
    </mc:Choice>
    <mc:Fallback>
      <p:transition spd="slow" advTm="165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6"/>
        <p14:stopEvt time="15926" objId="6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319" y="707037"/>
            <a:ext cx="2413826" cy="8488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477" y="275203"/>
            <a:ext cx="2283313" cy="1712485"/>
          </a:xfrm>
          <a:prstGeom prst="rect">
            <a:avLst/>
          </a:prstGeom>
        </p:spPr>
      </p:pic>
      <p:sp>
        <p:nvSpPr>
          <p:cNvPr id="12" name="标题 1"/>
          <p:cNvSpPr>
            <a:spLocks noGrp="1"/>
          </p:cNvSpPr>
          <p:nvPr>
            <p:ph type="ctrTitle"/>
          </p:nvPr>
        </p:nvSpPr>
        <p:spPr>
          <a:xfrm>
            <a:off x="1524000" y="2253317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zh-CN" sz="5400" b="1" dirty="0" smtClean="0">
                <a:solidFill>
                  <a:srgbClr val="018FC5"/>
                </a:solidFill>
              </a:rPr>
              <a:t>Thank you for your attention!</a:t>
            </a:r>
            <a:br>
              <a:rPr lang="en-US" altLang="zh-CN" sz="5400" b="1" dirty="0" smtClean="0">
                <a:solidFill>
                  <a:srgbClr val="018FC5"/>
                </a:solidFill>
              </a:rPr>
            </a:br>
            <a:endParaRPr lang="zh-CN" altLang="en-US" sz="5400" b="1" dirty="0">
              <a:solidFill>
                <a:srgbClr val="018FC5"/>
              </a:solidFill>
            </a:endParaRPr>
          </a:p>
        </p:txBody>
      </p:sp>
      <p:pic>
        <p:nvPicPr>
          <p:cNvPr id="2" name="已录下的声音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9" end="349.852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12455" y="6208989"/>
            <a:ext cx="506550" cy="5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09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59"/>
    </mc:Choice>
    <mc:Fallback>
      <p:transition spd="slow" advTm="24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2"/>
        <p14:stopEvt time="1856" objId="2"/>
      </p14:showEvtLst>
    </p:ext>
  </p:extLs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4684</TotalTime>
  <Words>255</Words>
  <Application>Microsoft Office PowerPoint</Application>
  <PresentationFormat>宽屏</PresentationFormat>
  <Paragraphs>68</Paragraphs>
  <Slides>6</Slides>
  <Notes>3</Notes>
  <HiddenSlides>0</HiddenSlides>
  <MMClips>6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等线</vt:lpstr>
      <vt:lpstr>等线 Light</vt:lpstr>
      <vt:lpstr>Arial</vt:lpstr>
      <vt:lpstr>Office 主题​​</vt:lpstr>
      <vt:lpstr>自定义设计方案</vt:lpstr>
      <vt:lpstr>Hydraulic modelling of fish-flow interactions</vt:lpstr>
      <vt:lpstr>Methodological model</vt:lpstr>
      <vt:lpstr>Fish case descriptions</vt:lpstr>
      <vt:lpstr>Results with DDES-Velocity</vt:lpstr>
      <vt:lpstr>Speed test with HPC clusters wally</vt:lpstr>
      <vt:lpstr>Thank you for your attention!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Ni Jenny</dc:creator>
  <cp:lastModifiedBy>Ni Jenny</cp:lastModifiedBy>
  <cp:revision>246</cp:revision>
  <dcterms:created xsi:type="dcterms:W3CDTF">2019-11-25T09:21:08Z</dcterms:created>
  <dcterms:modified xsi:type="dcterms:W3CDTF">2020-05-05T20:58:18Z</dcterms:modified>
</cp:coreProperties>
</file>