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78" r:id="rId2"/>
    <p:sldId id="377" r:id="rId3"/>
    <p:sldId id="380" r:id="rId4"/>
    <p:sldId id="379" r:id="rId5"/>
    <p:sldId id="381" r:id="rId6"/>
    <p:sldId id="394" r:id="rId7"/>
    <p:sldId id="395" r:id="rId8"/>
    <p:sldId id="396" r:id="rId9"/>
    <p:sldId id="397" r:id="rId10"/>
    <p:sldId id="399" r:id="rId11"/>
    <p:sldId id="401" r:id="rId12"/>
    <p:sldId id="400" r:id="rId13"/>
    <p:sldId id="393" r:id="rId14"/>
    <p:sldId id="389" r:id="rId15"/>
    <p:sldId id="390" r:id="rId16"/>
    <p:sldId id="391" r:id="rId17"/>
    <p:sldId id="386" r:id="rId18"/>
    <p:sldId id="388" r:id="rId19"/>
    <p:sldId id="387" r:id="rId20"/>
    <p:sldId id="392" r:id="rId21"/>
    <p:sldId id="382" r:id="rId22"/>
    <p:sldId id="384" r:id="rId23"/>
    <p:sldId id="383" r:id="rId24"/>
    <p:sldId id="398" r:id="rId25"/>
    <p:sldId id="385"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 McCarroll" initials="J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CB"/>
    <a:srgbClr val="009900"/>
    <a:srgbClr val="00FF00"/>
    <a:srgbClr val="FF09D0"/>
    <a:srgbClr val="C55A11"/>
    <a:srgbClr val="7030A0"/>
    <a:srgbClr val="959200"/>
    <a:srgbClr val="A27DB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723"/>
  </p:normalViewPr>
  <p:slideViewPr>
    <p:cSldViewPr snapToGrid="0">
      <p:cViewPr>
        <p:scale>
          <a:sx n="70" d="100"/>
          <a:sy n="70" d="100"/>
        </p:scale>
        <p:origin x="846" y="4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5EB6E-3492-4D3B-B05B-E7FDA9E3C0C6}" type="datetimeFigureOut">
              <a:rPr lang="en-GB" smtClean="0"/>
              <a:t>04/05/2020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C59F3-6B17-4305-894F-7FA59601658A}" type="slidenum">
              <a:rPr lang="en-GB" smtClean="0"/>
              <a:t>‹#›</a:t>
            </a:fld>
            <a:endParaRPr lang="en-GB"/>
          </a:p>
        </p:txBody>
      </p:sp>
    </p:spTree>
    <p:extLst>
      <p:ext uri="{BB962C8B-B14F-4D97-AF65-F5344CB8AC3E}">
        <p14:creationId xmlns:p14="http://schemas.microsoft.com/office/powerpoint/2010/main" val="366237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C59F3-6B17-4305-894F-7FA59601658A}" type="slidenum">
              <a:rPr lang="en-GB" smtClean="0"/>
              <a:t>1</a:t>
            </a:fld>
            <a:endParaRPr lang="en-GB"/>
          </a:p>
        </p:txBody>
      </p:sp>
    </p:spTree>
    <p:extLst>
      <p:ext uri="{BB962C8B-B14F-4D97-AF65-F5344CB8AC3E}">
        <p14:creationId xmlns:p14="http://schemas.microsoft.com/office/powerpoint/2010/main" val="406672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D2A4-41DC-4430-9E2C-1CCFE271E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9E29C8-1154-486D-9BC3-8ACFA207F3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6E0E83-C5E7-4C04-92B7-B8D7A1ECEB34}"/>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5" name="Footer Placeholder 4">
            <a:extLst>
              <a:ext uri="{FF2B5EF4-FFF2-40B4-BE49-F238E27FC236}">
                <a16:creationId xmlns:a16="http://schemas.microsoft.com/office/drawing/2014/main" id="{7377D8CF-924B-4B01-9752-27E9954F7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61C1D1-F483-47B7-A505-BC0388238D32}"/>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259956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D046-06DC-44E3-B350-57593814B7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F0018F-A810-4275-B382-D2B7038BD0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52CF2-8322-4B21-A7FE-795E514E0CB2}"/>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5" name="Footer Placeholder 4">
            <a:extLst>
              <a:ext uri="{FF2B5EF4-FFF2-40B4-BE49-F238E27FC236}">
                <a16:creationId xmlns:a16="http://schemas.microsoft.com/office/drawing/2014/main" id="{33ED77E3-024A-4666-8DBA-576C9B9B4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9D6DB-0813-4DEA-B173-7B70312C1A08}"/>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201259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9D6E2-A64D-4E70-9449-D986A6D702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65D164-3402-4E34-8829-554977A52F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E68600-1880-4170-BFEE-3730343B7053}"/>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5" name="Footer Placeholder 4">
            <a:extLst>
              <a:ext uri="{FF2B5EF4-FFF2-40B4-BE49-F238E27FC236}">
                <a16:creationId xmlns:a16="http://schemas.microsoft.com/office/drawing/2014/main" id="{1F252496-F967-4067-B91C-C92D3C04C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D7935-FF4E-4D2A-84CC-C1595437903F}"/>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31433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0978-FD62-4281-BD86-3E4D41C77E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AD05DD-1829-4A60-B9A8-4BDC94A681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7187E-E9A9-4464-A332-91C4CCAADB83}"/>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5" name="Footer Placeholder 4">
            <a:extLst>
              <a:ext uri="{FF2B5EF4-FFF2-40B4-BE49-F238E27FC236}">
                <a16:creationId xmlns:a16="http://schemas.microsoft.com/office/drawing/2014/main" id="{57907A85-F99A-4D8D-A6D8-385EA2BFCE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CB18F-6190-49F0-8FD5-AE71DE100F3E}"/>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411749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A032-FCC1-4B7E-895D-874C6AAA0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4649D2-2E05-4EBF-8B87-B5FC288AA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5B5691-2288-4342-8089-790B5D147808}"/>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5" name="Footer Placeholder 4">
            <a:extLst>
              <a:ext uri="{FF2B5EF4-FFF2-40B4-BE49-F238E27FC236}">
                <a16:creationId xmlns:a16="http://schemas.microsoft.com/office/drawing/2014/main" id="{BBBCBDCE-60C2-4085-AC9B-CA9975FD6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659FB1-3C82-4674-B0D0-1F9C30683E9F}"/>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346022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EBC1-0147-411C-9B0C-6C39E780F2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0B9DA8-A391-40A3-B085-86345A3959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0D734E-0683-478C-9362-4EB295AE6A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C6E1CB-5957-4789-960F-33650294BACE}"/>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6" name="Footer Placeholder 5">
            <a:extLst>
              <a:ext uri="{FF2B5EF4-FFF2-40B4-BE49-F238E27FC236}">
                <a16:creationId xmlns:a16="http://schemas.microsoft.com/office/drawing/2014/main" id="{2439FB5F-5366-420C-AFB8-251EC145D3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2942D7-AA1B-487B-B820-9AECD81A1D92}"/>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249524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6490-A677-4C90-A430-F8C36F284B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7A289-DBF1-4AF7-BC36-E792151628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4E5F9E-4D0F-4F45-A59C-2C334CF530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267D7C-A068-473C-8067-39273F4C2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C56471-2B1E-4AE1-A8EE-EBF04EA0B9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D685C7-24CF-4019-9A14-4398C630684F}"/>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8" name="Footer Placeholder 7">
            <a:extLst>
              <a:ext uri="{FF2B5EF4-FFF2-40B4-BE49-F238E27FC236}">
                <a16:creationId xmlns:a16="http://schemas.microsoft.com/office/drawing/2014/main" id="{172A54AF-FDA5-4957-8C00-53A14AE022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679881-5CEC-4435-8A81-8831FC3E56A2}"/>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110842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0206-4BD1-4B99-B030-D8D682A218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700653-51B0-4B8A-B329-B3CD6BEAACA3}"/>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4" name="Footer Placeholder 3">
            <a:extLst>
              <a:ext uri="{FF2B5EF4-FFF2-40B4-BE49-F238E27FC236}">
                <a16:creationId xmlns:a16="http://schemas.microsoft.com/office/drawing/2014/main" id="{86611AC4-2FF3-4938-843C-D0E47098EF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255A19-675E-4680-BF68-D6C297C9AC9E}"/>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362494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1E5DB1-1FF2-497C-87D1-485DC7F9D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0295" y="6446425"/>
            <a:ext cx="1255552" cy="308693"/>
          </a:xfrm>
          <a:prstGeom prst="rect">
            <a:avLst/>
          </a:prstGeom>
          <a:noFill/>
        </p:spPr>
      </p:pic>
      <p:pic>
        <p:nvPicPr>
          <p:cNvPr id="4" name="Picture 3" descr="A close up of a logo&#10;&#10;Description automatically generated">
            <a:extLst>
              <a:ext uri="{FF2B5EF4-FFF2-40B4-BE49-F238E27FC236}">
                <a16:creationId xmlns:a16="http://schemas.microsoft.com/office/drawing/2014/main" id="{6671C2F1-2E9C-41F4-821C-9F53F8A5C7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153" y="6029016"/>
            <a:ext cx="1255552" cy="726102"/>
          </a:xfrm>
          <a:prstGeom prst="rect">
            <a:avLst/>
          </a:prstGeom>
          <a:noFill/>
        </p:spPr>
      </p:pic>
      <p:pic>
        <p:nvPicPr>
          <p:cNvPr id="5" name="Picture 4" descr="A drawing of a face&#10;&#10;Description automatically generated">
            <a:extLst>
              <a:ext uri="{FF2B5EF4-FFF2-40B4-BE49-F238E27FC236}">
                <a16:creationId xmlns:a16="http://schemas.microsoft.com/office/drawing/2014/main" id="{3D6067D0-5BB5-4667-8168-254BF7E96D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0295" y="5937127"/>
            <a:ext cx="1227411" cy="429442"/>
          </a:xfrm>
          <a:prstGeom prst="rect">
            <a:avLst/>
          </a:prstGeom>
        </p:spPr>
      </p:pic>
    </p:spTree>
    <p:extLst>
      <p:ext uri="{BB962C8B-B14F-4D97-AF65-F5344CB8AC3E}">
        <p14:creationId xmlns:p14="http://schemas.microsoft.com/office/powerpoint/2010/main" val="5912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9F50-46F3-4EF5-BC44-FCE4B4964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6B41A3-7AC7-4456-8EDC-2B412195F2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2AA9AD-611D-4AF8-AB46-52366B927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1B7817-5BCA-4B3C-9254-C4E8F671AFC9}"/>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6" name="Footer Placeholder 5">
            <a:extLst>
              <a:ext uri="{FF2B5EF4-FFF2-40B4-BE49-F238E27FC236}">
                <a16:creationId xmlns:a16="http://schemas.microsoft.com/office/drawing/2014/main" id="{D9B1E297-00C5-41CD-9104-C0FB720082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85A7EC-7054-4B83-B6AD-082A472B05C1}"/>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359161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E7A1-4901-46B2-ABCD-DBAE6DA3B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8B2F2C-9251-4B97-8171-FF219F268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24CBAB-0F70-4438-B857-3216A8757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B9ED8F-0F17-4E4C-94B5-5EBE46E894FF}"/>
              </a:ext>
            </a:extLst>
          </p:cNvPr>
          <p:cNvSpPr>
            <a:spLocks noGrp="1"/>
          </p:cNvSpPr>
          <p:nvPr>
            <p:ph type="dt" sz="half" idx="10"/>
          </p:nvPr>
        </p:nvSpPr>
        <p:spPr/>
        <p:txBody>
          <a:bodyPr/>
          <a:lstStyle/>
          <a:p>
            <a:fld id="{007BECFE-F9AA-4285-B913-34AF8D5472E1}" type="datetimeFigureOut">
              <a:rPr lang="en-GB" smtClean="0"/>
              <a:t>04/05/2020</a:t>
            </a:fld>
            <a:endParaRPr lang="en-GB"/>
          </a:p>
        </p:txBody>
      </p:sp>
      <p:sp>
        <p:nvSpPr>
          <p:cNvPr id="6" name="Footer Placeholder 5">
            <a:extLst>
              <a:ext uri="{FF2B5EF4-FFF2-40B4-BE49-F238E27FC236}">
                <a16:creationId xmlns:a16="http://schemas.microsoft.com/office/drawing/2014/main" id="{81460FBA-1452-41B0-A026-EB4EEFB6DE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17BC94-4BB4-4340-92DD-08AF8E93044B}"/>
              </a:ext>
            </a:extLst>
          </p:cNvPr>
          <p:cNvSpPr>
            <a:spLocks noGrp="1"/>
          </p:cNvSpPr>
          <p:nvPr>
            <p:ph type="sldNum" sz="quarter" idx="12"/>
          </p:nvPr>
        </p:nvSpPr>
        <p:spPr/>
        <p:txBody>
          <a:bodyPr/>
          <a:lstStyle/>
          <a:p>
            <a:fld id="{39BC1F1B-0EA3-4C74-8DDE-F2369EF4357D}" type="slidenum">
              <a:rPr lang="en-GB" smtClean="0"/>
              <a:t>‹#›</a:t>
            </a:fld>
            <a:endParaRPr lang="en-GB"/>
          </a:p>
        </p:txBody>
      </p:sp>
    </p:spTree>
    <p:extLst>
      <p:ext uri="{BB962C8B-B14F-4D97-AF65-F5344CB8AC3E}">
        <p14:creationId xmlns:p14="http://schemas.microsoft.com/office/powerpoint/2010/main" val="14811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3000">
              <a:schemeClr val="accent1">
                <a:lumMod val="20000"/>
                <a:lumOff val="80000"/>
              </a:schemeClr>
            </a:gs>
            <a:gs pos="92027">
              <a:srgbClr val="F9F2DE"/>
            </a:gs>
            <a:gs pos="83000">
              <a:schemeClr val="bg1">
                <a:lumMod val="95000"/>
              </a:schemeClr>
            </a:gs>
            <a:gs pos="100000">
              <a:srgbClr val="FFF8C5"/>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AE776-20F4-408D-B92E-BDB6FDEFBF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030907-890C-4173-B156-07C1650EB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F0FFDA-D282-4E84-B489-DF16D0FFA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BECFE-F9AA-4285-B913-34AF8D5472E1}" type="datetimeFigureOut">
              <a:rPr lang="en-GB" smtClean="0"/>
              <a:t>04/05/2020</a:t>
            </a:fld>
            <a:endParaRPr lang="en-GB"/>
          </a:p>
        </p:txBody>
      </p:sp>
      <p:sp>
        <p:nvSpPr>
          <p:cNvPr id="5" name="Footer Placeholder 4">
            <a:extLst>
              <a:ext uri="{FF2B5EF4-FFF2-40B4-BE49-F238E27FC236}">
                <a16:creationId xmlns:a16="http://schemas.microsoft.com/office/drawing/2014/main" id="{7FEF54AB-F3DF-442C-86A1-E89A26A1E3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935F14-CCAC-42DF-A0F7-03A680DB2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C1F1B-0EA3-4C74-8DDE-F2369EF4357D}" type="slidenum">
              <a:rPr lang="en-GB" smtClean="0"/>
              <a:t>‹#›</a:t>
            </a:fld>
            <a:endParaRPr lang="en-GB"/>
          </a:p>
        </p:txBody>
      </p:sp>
    </p:spTree>
    <p:extLst>
      <p:ext uri="{BB962C8B-B14F-4D97-AF65-F5344CB8AC3E}">
        <p14:creationId xmlns:p14="http://schemas.microsoft.com/office/powerpoint/2010/main" val="1931095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20.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large body of water&#10;&#10;Description automatically generated">
            <a:extLst>
              <a:ext uri="{FF2B5EF4-FFF2-40B4-BE49-F238E27FC236}">
                <a16:creationId xmlns:a16="http://schemas.microsoft.com/office/drawing/2014/main" id="{56AE3455-DDFC-4A2A-830E-E6AEA1E2C663}"/>
              </a:ext>
            </a:extLst>
          </p:cNvPr>
          <p:cNvPicPr>
            <a:picLocks noChangeAspect="1"/>
          </p:cNvPicPr>
          <p:nvPr/>
        </p:nvPicPr>
        <p:blipFill rotWithShape="1">
          <a:blip r:embed="rId3">
            <a:extLst>
              <a:ext uri="{28A0092B-C50C-407E-A947-70E740481C1C}">
                <a14:useLocalDpi xmlns:a14="http://schemas.microsoft.com/office/drawing/2010/main" val="0"/>
              </a:ext>
            </a:extLst>
          </a:blip>
          <a:srcRect r="15506"/>
          <a:stretch/>
        </p:blipFill>
        <p:spPr>
          <a:xfrm>
            <a:off x="4465911" y="0"/>
            <a:ext cx="7726089" cy="6858000"/>
          </a:xfrm>
          <a:prstGeom prst="rect">
            <a:avLst/>
          </a:prstGeom>
        </p:spPr>
      </p:pic>
      <p:pic>
        <p:nvPicPr>
          <p:cNvPr id="6" name="Picture 5" descr="A large body of water&#10;&#10;Description generated with very high confidence">
            <a:extLst>
              <a:ext uri="{FF2B5EF4-FFF2-40B4-BE49-F238E27FC236}">
                <a16:creationId xmlns:a16="http://schemas.microsoft.com/office/drawing/2014/main" id="{ADE50F71-025D-4FE6-BC1F-2DA74896AA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07" t="-1" r="375" b="29158"/>
          <a:stretch/>
        </p:blipFill>
        <p:spPr>
          <a:xfrm>
            <a:off x="0" y="0"/>
            <a:ext cx="5965371" cy="6858000"/>
          </a:xfrm>
          <a:prstGeom prst="rect">
            <a:avLst/>
          </a:prstGeom>
          <a:solidFill>
            <a:schemeClr val="bg1">
              <a:alpha val="60000"/>
            </a:schemeClr>
          </a:solidFill>
          <a:ln>
            <a:solidFill>
              <a:schemeClr val="bg1">
                <a:lumMod val="75000"/>
              </a:schemeClr>
            </a:solidFill>
          </a:ln>
        </p:spPr>
      </p:pic>
      <p:pic>
        <p:nvPicPr>
          <p:cNvPr id="8" name="Picture 7">
            <a:extLst>
              <a:ext uri="{FF2B5EF4-FFF2-40B4-BE49-F238E27FC236}">
                <a16:creationId xmlns:a16="http://schemas.microsoft.com/office/drawing/2014/main" id="{BE68F847-080C-4507-8F12-370192786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5277" y="6308098"/>
            <a:ext cx="1765255" cy="434010"/>
          </a:xfrm>
          <a:prstGeom prst="rect">
            <a:avLst/>
          </a:prstGeom>
          <a:solidFill>
            <a:schemeClr val="bg1">
              <a:alpha val="84000"/>
            </a:schemeClr>
          </a:solidFill>
          <a:effectLst>
            <a:softEdge rad="0"/>
          </a:effectLst>
        </p:spPr>
      </p:pic>
      <p:pic>
        <p:nvPicPr>
          <p:cNvPr id="5" name="Picture 4" descr="A sandy beach&#10;&#10;Description automatically generated">
            <a:extLst>
              <a:ext uri="{FF2B5EF4-FFF2-40B4-BE49-F238E27FC236}">
                <a16:creationId xmlns:a16="http://schemas.microsoft.com/office/drawing/2014/main" id="{C7935EC9-EDA7-4495-A6D1-52AE1BC9D4E1}"/>
              </a:ext>
            </a:extLst>
          </p:cNvPr>
          <p:cNvPicPr>
            <a:picLocks noChangeAspect="1"/>
          </p:cNvPicPr>
          <p:nvPr/>
        </p:nvPicPr>
        <p:blipFill rotWithShape="1">
          <a:blip r:embed="rId6">
            <a:extLst>
              <a:ext uri="{28A0092B-C50C-407E-A947-70E740481C1C}">
                <a14:useLocalDpi xmlns:a14="http://schemas.microsoft.com/office/drawing/2010/main" val="0"/>
              </a:ext>
            </a:extLst>
          </a:blip>
          <a:srcRect l="11667" r="19583"/>
          <a:stretch/>
        </p:blipFill>
        <p:spPr>
          <a:xfrm>
            <a:off x="-3" y="0"/>
            <a:ext cx="6286500" cy="6858000"/>
          </a:xfrm>
          <a:prstGeom prst="rect">
            <a:avLst/>
          </a:prstGeom>
        </p:spPr>
      </p:pic>
      <p:sp>
        <p:nvSpPr>
          <p:cNvPr id="10" name="Rectangle 9">
            <a:extLst>
              <a:ext uri="{FF2B5EF4-FFF2-40B4-BE49-F238E27FC236}">
                <a16:creationId xmlns:a16="http://schemas.microsoft.com/office/drawing/2014/main" id="{72338BF1-678D-4601-9EC8-20A53EFB5184}"/>
              </a:ext>
            </a:extLst>
          </p:cNvPr>
          <p:cNvSpPr/>
          <p:nvPr/>
        </p:nvSpPr>
        <p:spPr>
          <a:xfrm>
            <a:off x="292646" y="115892"/>
            <a:ext cx="11817805" cy="1384995"/>
          </a:xfrm>
          <a:prstGeom prst="rect">
            <a:avLst/>
          </a:prstGeom>
          <a:solidFill>
            <a:schemeClr val="bg1">
              <a:alpha val="54000"/>
            </a:schemeClr>
          </a:solidFill>
          <a:effectLst>
            <a:softEdge rad="88900"/>
          </a:effectLst>
        </p:spPr>
        <p:txBody>
          <a:bodyPr wrap="square">
            <a:spAutoFit/>
          </a:bodyPr>
          <a:lstStyle/>
          <a:p>
            <a:pPr algn="ctr"/>
            <a:r>
              <a:rPr lang="en-GB" sz="2800" b="1" dirty="0"/>
              <a:t>A novel, rules-based shoreface translation model </a:t>
            </a:r>
          </a:p>
          <a:p>
            <a:pPr algn="ctr"/>
            <a:r>
              <a:rPr lang="en-GB" sz="2800" b="1" dirty="0"/>
              <a:t>for predicting future coastal change to realistic coastlines</a:t>
            </a:r>
          </a:p>
          <a:p>
            <a:pPr algn="ctr"/>
            <a:r>
              <a:rPr lang="en-GB" sz="2800" b="1" dirty="0"/>
              <a:t>(ShoreTrans)</a:t>
            </a:r>
          </a:p>
        </p:txBody>
      </p:sp>
      <p:sp>
        <p:nvSpPr>
          <p:cNvPr id="11" name="TextBox 10">
            <a:extLst>
              <a:ext uri="{FF2B5EF4-FFF2-40B4-BE49-F238E27FC236}">
                <a16:creationId xmlns:a16="http://schemas.microsoft.com/office/drawing/2014/main" id="{F72CB5FE-5911-4BAE-B038-90FF4BFB6858}"/>
              </a:ext>
            </a:extLst>
          </p:cNvPr>
          <p:cNvSpPr txBox="1"/>
          <p:nvPr/>
        </p:nvSpPr>
        <p:spPr>
          <a:xfrm>
            <a:off x="2418866" y="6145768"/>
            <a:ext cx="7354265" cy="646331"/>
          </a:xfrm>
          <a:prstGeom prst="rect">
            <a:avLst/>
          </a:prstGeom>
          <a:solidFill>
            <a:schemeClr val="bg1">
              <a:alpha val="60000"/>
            </a:schemeClr>
          </a:solidFill>
          <a:effectLst>
            <a:softEdge rad="63500"/>
          </a:effectLst>
        </p:spPr>
        <p:txBody>
          <a:bodyPr wrap="square" rtlCol="0">
            <a:spAutoFit/>
          </a:bodyPr>
          <a:lstStyle/>
          <a:p>
            <a:pPr algn="ctr"/>
            <a:r>
              <a:rPr lang="en-AU" dirty="0">
                <a:solidFill>
                  <a:schemeClr val="tx1">
                    <a:lumMod val="75000"/>
                    <a:lumOff val="25000"/>
                  </a:schemeClr>
                </a:solidFill>
              </a:rPr>
              <a:t>Jak McCarroll, Gerd Masselink, Nieves Valiente, Tim Scott, Mark Wiggins, Josie-Alice Kirby, Mark Davidson</a:t>
            </a:r>
          </a:p>
        </p:txBody>
      </p:sp>
      <p:pic>
        <p:nvPicPr>
          <p:cNvPr id="4" name="Picture 3" descr="A close up of a logo&#10;&#10;Description automatically generated">
            <a:extLst>
              <a:ext uri="{FF2B5EF4-FFF2-40B4-BE49-F238E27FC236}">
                <a16:creationId xmlns:a16="http://schemas.microsoft.com/office/drawing/2014/main" id="{52B1EDCC-E5ED-49B5-AB32-D307D3E80A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21" y="5847096"/>
            <a:ext cx="1594299" cy="922004"/>
          </a:xfrm>
          <a:prstGeom prst="rect">
            <a:avLst/>
          </a:prstGeom>
          <a:solidFill>
            <a:schemeClr val="bg1">
              <a:alpha val="68000"/>
            </a:schemeClr>
          </a:solidFill>
        </p:spPr>
      </p:pic>
      <p:sp>
        <p:nvSpPr>
          <p:cNvPr id="7" name="TextBox 6">
            <a:extLst>
              <a:ext uri="{FF2B5EF4-FFF2-40B4-BE49-F238E27FC236}">
                <a16:creationId xmlns:a16="http://schemas.microsoft.com/office/drawing/2014/main" id="{3192C335-14AF-4B36-842F-4B8C94B38DB9}"/>
              </a:ext>
            </a:extLst>
          </p:cNvPr>
          <p:cNvSpPr txBox="1"/>
          <p:nvPr/>
        </p:nvSpPr>
        <p:spPr>
          <a:xfrm>
            <a:off x="96621" y="2844800"/>
            <a:ext cx="1702967" cy="369332"/>
          </a:xfrm>
          <a:prstGeom prst="rect">
            <a:avLst/>
          </a:prstGeom>
          <a:noFill/>
        </p:spPr>
        <p:txBody>
          <a:bodyPr wrap="none" rtlCol="0">
            <a:spAutoFit/>
          </a:bodyPr>
          <a:lstStyle/>
          <a:p>
            <a:r>
              <a:rPr lang="en-AU" dirty="0">
                <a:solidFill>
                  <a:schemeClr val="bg1"/>
                </a:solidFill>
              </a:rPr>
              <a:t>Perranporth,</a:t>
            </a:r>
            <a:r>
              <a:rPr lang="en-GB" dirty="0">
                <a:solidFill>
                  <a:schemeClr val="bg1"/>
                </a:solidFill>
              </a:rPr>
              <a:t> UK</a:t>
            </a:r>
            <a:endParaRPr lang="en-AU" dirty="0">
              <a:solidFill>
                <a:schemeClr val="bg1"/>
              </a:solidFill>
            </a:endParaRPr>
          </a:p>
        </p:txBody>
      </p:sp>
      <p:sp>
        <p:nvSpPr>
          <p:cNvPr id="12" name="TextBox 11">
            <a:extLst>
              <a:ext uri="{FF2B5EF4-FFF2-40B4-BE49-F238E27FC236}">
                <a16:creationId xmlns:a16="http://schemas.microsoft.com/office/drawing/2014/main" id="{33A7EA79-049B-47D6-A4AF-D4ED3F4BA3DD}"/>
              </a:ext>
            </a:extLst>
          </p:cNvPr>
          <p:cNvSpPr txBox="1"/>
          <p:nvPr/>
        </p:nvSpPr>
        <p:spPr>
          <a:xfrm>
            <a:off x="10255277" y="2844800"/>
            <a:ext cx="1382558" cy="369332"/>
          </a:xfrm>
          <a:prstGeom prst="rect">
            <a:avLst/>
          </a:prstGeom>
          <a:noFill/>
        </p:spPr>
        <p:txBody>
          <a:bodyPr wrap="none" rtlCol="0">
            <a:spAutoFit/>
          </a:bodyPr>
          <a:lstStyle/>
          <a:p>
            <a:r>
              <a:rPr lang="en-AU" dirty="0">
                <a:solidFill>
                  <a:schemeClr val="bg1"/>
                </a:solidFill>
              </a:rPr>
              <a:t>Start Bay,</a:t>
            </a:r>
            <a:r>
              <a:rPr lang="en-GB" dirty="0">
                <a:solidFill>
                  <a:schemeClr val="bg1"/>
                </a:solidFill>
              </a:rPr>
              <a:t> UK</a:t>
            </a:r>
            <a:endParaRPr lang="en-AU" dirty="0">
              <a:solidFill>
                <a:schemeClr val="bg1"/>
              </a:solidFill>
            </a:endParaRPr>
          </a:p>
        </p:txBody>
      </p:sp>
      <p:pic>
        <p:nvPicPr>
          <p:cNvPr id="13" name="Picture 12" descr="A drawing of a face&#10;&#10;Description automatically generated">
            <a:extLst>
              <a:ext uri="{FF2B5EF4-FFF2-40B4-BE49-F238E27FC236}">
                <a16:creationId xmlns:a16="http://schemas.microsoft.com/office/drawing/2014/main" id="{B523C113-D6EB-4FFC-B023-B36E25549D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2408" y="5729974"/>
            <a:ext cx="1227411" cy="429442"/>
          </a:xfrm>
          <a:prstGeom prst="rect">
            <a:avLst/>
          </a:prstGeom>
        </p:spPr>
      </p:pic>
    </p:spTree>
    <p:extLst>
      <p:ext uri="{BB962C8B-B14F-4D97-AF65-F5344CB8AC3E}">
        <p14:creationId xmlns:p14="http://schemas.microsoft.com/office/powerpoint/2010/main" val="45157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88BBC-FB44-4E8E-84B5-B9DDA46701E2}"/>
              </a:ext>
            </a:extLst>
          </p:cNvPr>
          <p:cNvSpPr txBox="1"/>
          <p:nvPr/>
        </p:nvSpPr>
        <p:spPr>
          <a:xfrm>
            <a:off x="444500" y="330200"/>
            <a:ext cx="4374916" cy="461665"/>
          </a:xfrm>
          <a:prstGeom prst="rect">
            <a:avLst/>
          </a:prstGeom>
          <a:noFill/>
        </p:spPr>
        <p:txBody>
          <a:bodyPr wrap="none" rtlCol="0">
            <a:spAutoFit/>
          </a:bodyPr>
          <a:lstStyle/>
          <a:p>
            <a:r>
              <a:rPr lang="en-AU" sz="2400" b="1" dirty="0"/>
              <a:t>4. Sediment Budget Components</a:t>
            </a:r>
            <a:endParaRPr lang="en-GB" sz="2400" b="1"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0C316F3-F2B1-4A6D-96E3-F56F34310043}"/>
                  </a:ext>
                </a:extLst>
              </p:cNvPr>
              <p:cNvSpPr/>
              <p:nvPr/>
            </p:nvSpPr>
            <p:spPr>
              <a:xfrm>
                <a:off x="1011450" y="1093127"/>
                <a:ext cx="4848225" cy="3919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V</m:t>
                      </m:r>
                      <m:r>
                        <m:rPr>
                          <m:nor/>
                        </m:rPr>
                        <a:rPr lang="en-AU" b="1" dirty="0" smtClean="0">
                          <a:latin typeface="Times New Roman" panose="02020603050405020304" pitchFamily="18" charset="0"/>
                          <a:cs typeface="Times New Roman" panose="02020603050405020304" pitchFamily="18" charset="0"/>
                        </a:rPr>
                        <m:t> </m:t>
                      </m:r>
                      <m:r>
                        <m:rPr>
                          <m:nor/>
                        </m:rPr>
                        <a:rPr lang="en-AU" b="1" dirty="0" smtClean="0">
                          <a:latin typeface="Times New Roman" panose="02020603050405020304" pitchFamily="18" charset="0"/>
                          <a:cs typeface="Times New Roman" panose="02020603050405020304" pitchFamily="18" charset="0"/>
                        </a:rPr>
                        <m:t>or</m:t>
                      </m:r>
                      <m:r>
                        <m:rPr>
                          <m:nor/>
                        </m:rPr>
                        <a:rPr lang="en-AU" b="1" dirty="0" smtClean="0">
                          <a:latin typeface="Times New Roman" panose="02020603050405020304" pitchFamily="18" charset="0"/>
                          <a:cs typeface="Times New Roman" panose="02020603050405020304" pitchFamily="18" charset="0"/>
                        </a:rPr>
                        <m:t> </m:t>
                      </m:r>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X</m:t>
                      </m:r>
                      <m:r>
                        <a:rPr lang="en-GB" i="0">
                          <a:latin typeface="Cambria Math" panose="02040503050406030204" pitchFamily="18" charset="0"/>
                        </a:rPr>
                        <m:t>=</m:t>
                      </m:r>
                      <m:sSub>
                        <m:sSubPr>
                          <m:ctrlPr>
                            <a:rPr lang="en-GB" b="1" i="1" smtClean="0">
                              <a:solidFill>
                                <a:srgbClr val="009900"/>
                              </a:solidFill>
                              <a:latin typeface="Cambria Math" panose="02040503050406030204" pitchFamily="18" charset="0"/>
                            </a:rPr>
                          </m:ctrlPr>
                        </m:sSubPr>
                        <m:e>
                          <m:r>
                            <a:rPr lang="en-GB" b="1" i="1">
                              <a:solidFill>
                                <a:srgbClr val="009900"/>
                              </a:solidFill>
                              <a:latin typeface="Cambria Math" panose="02040503050406030204" pitchFamily="18" charset="0"/>
                            </a:rPr>
                            <m:t>𝒇</m:t>
                          </m:r>
                        </m:e>
                        <m:sub>
                          <m:r>
                            <a:rPr lang="en-GB" b="1" i="1">
                              <a:solidFill>
                                <a:srgbClr val="009900"/>
                              </a:solidFill>
                              <a:latin typeface="Cambria Math" panose="02040503050406030204" pitchFamily="18" charset="0"/>
                            </a:rPr>
                            <m:t>𝒄𝒓𝒐𝒔𝒔</m:t>
                          </m:r>
                          <m:r>
                            <a:rPr lang="en-GB" b="1" i="0">
                              <a:solidFill>
                                <a:srgbClr val="009900"/>
                              </a:solidFill>
                              <a:latin typeface="Cambria Math" panose="02040503050406030204" pitchFamily="18" charset="0"/>
                            </a:rPr>
                            <m:t>−</m:t>
                          </m:r>
                          <m:r>
                            <a:rPr lang="en-GB" b="1" i="1">
                              <a:solidFill>
                                <a:srgbClr val="009900"/>
                              </a:solidFill>
                              <a:latin typeface="Cambria Math" panose="02040503050406030204" pitchFamily="18" charset="0"/>
                            </a:rPr>
                            <m:t>𝒔𝒉𝒐𝒓𝒆</m:t>
                          </m:r>
                        </m:sub>
                      </m:sSub>
                      <m:r>
                        <a:rPr lang="en-GB" i="0">
                          <a:latin typeface="Cambria Math" panose="02040503050406030204" pitchFamily="18" charset="0"/>
                        </a:rPr>
                        <m:t>+</m:t>
                      </m:r>
                      <m:sSub>
                        <m:sSubPr>
                          <m:ctrlPr>
                            <a:rPr lang="en-GB" b="1" i="1" smtClean="0">
                              <a:solidFill>
                                <a:srgbClr val="0000CB"/>
                              </a:solidFill>
                              <a:latin typeface="Cambria Math" panose="02040503050406030204" pitchFamily="18" charset="0"/>
                            </a:rPr>
                          </m:ctrlPr>
                        </m:sSubPr>
                        <m:e>
                          <m:r>
                            <a:rPr lang="en-GB" b="1" i="1">
                              <a:solidFill>
                                <a:srgbClr val="0000CB"/>
                              </a:solidFill>
                              <a:latin typeface="Cambria Math" panose="02040503050406030204" pitchFamily="18" charset="0"/>
                            </a:rPr>
                            <m:t>𝒇</m:t>
                          </m:r>
                        </m:e>
                        <m:sub>
                          <m:r>
                            <a:rPr lang="en-GB" b="1" i="1">
                              <a:solidFill>
                                <a:srgbClr val="0000CB"/>
                              </a:solidFill>
                              <a:latin typeface="Cambria Math" panose="02040503050406030204" pitchFamily="18" charset="0"/>
                            </a:rPr>
                            <m:t>𝒍𝒐𝒏𝒈𝒔𝒉𝒐𝒓𝒆</m:t>
                          </m:r>
                        </m:sub>
                      </m:sSub>
                      <m:r>
                        <a:rPr lang="en-AU" b="0" i="1" smtClean="0">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𝒇</m:t>
                          </m:r>
                        </m:e>
                        <m:sub>
                          <m:r>
                            <a:rPr lang="en-GB" b="1" i="1">
                              <a:latin typeface="Cambria Math" panose="02040503050406030204" pitchFamily="18" charset="0"/>
                            </a:rPr>
                            <m:t>𝑺𝑳𝑹</m:t>
                          </m:r>
                        </m:sub>
                      </m:sSub>
                    </m:oMath>
                  </m:oMathPara>
                </a14:m>
                <a:endParaRPr lang="en-GB" b="1" dirty="0"/>
              </a:p>
            </p:txBody>
          </p:sp>
        </mc:Choice>
        <mc:Fallback xmlns="">
          <p:sp>
            <p:nvSpPr>
              <p:cNvPr id="18" name="Rectangle 17">
                <a:extLst>
                  <a:ext uri="{FF2B5EF4-FFF2-40B4-BE49-F238E27FC236}">
                    <a16:creationId xmlns:a16="http://schemas.microsoft.com/office/drawing/2014/main" id="{00C316F3-F2B1-4A6D-96E3-F56F34310043}"/>
                  </a:ext>
                </a:extLst>
              </p:cNvPr>
              <p:cNvSpPr>
                <a:spLocks noRot="1" noChangeAspect="1" noMove="1" noResize="1" noEditPoints="1" noAdjustHandles="1" noChangeArrowheads="1" noChangeShapeType="1" noTextEdit="1"/>
              </p:cNvSpPr>
              <p:nvPr/>
            </p:nvSpPr>
            <p:spPr>
              <a:xfrm>
                <a:off x="1011450" y="1093127"/>
                <a:ext cx="4848225" cy="391902"/>
              </a:xfrm>
              <a:prstGeom prst="rect">
                <a:avLst/>
              </a:prstGeom>
              <a:blipFill>
                <a:blip r:embed="rId2"/>
                <a:stretch>
                  <a:fillRect b="-10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8C387097-6309-45D4-BEC2-F0533FDEEE5D}"/>
                  </a:ext>
                </a:extLst>
              </p:cNvPr>
              <p:cNvSpPr/>
              <p:nvPr/>
            </p:nvSpPr>
            <p:spPr>
              <a:xfrm>
                <a:off x="1274958" y="1558649"/>
                <a:ext cx="43815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V</m:t>
                      </m:r>
                      <m:r>
                        <m:rPr>
                          <m:nor/>
                        </m:rPr>
                        <a:rPr lang="en-AU" b="1" dirty="0" smtClean="0">
                          <a:latin typeface="Times New Roman" panose="02020603050405020304" pitchFamily="18" charset="0"/>
                          <a:cs typeface="Times New Roman" panose="02020603050405020304" pitchFamily="18" charset="0"/>
                        </a:rPr>
                        <m:t> </m:t>
                      </m:r>
                      <m:r>
                        <m:rPr>
                          <m:nor/>
                        </m:rPr>
                        <a:rPr lang="en-AU" b="1" dirty="0" smtClean="0">
                          <a:latin typeface="Times New Roman" panose="02020603050405020304" pitchFamily="18" charset="0"/>
                          <a:cs typeface="Times New Roman" panose="02020603050405020304" pitchFamily="18" charset="0"/>
                        </a:rPr>
                        <m:t>or</m:t>
                      </m:r>
                      <m:r>
                        <m:rPr>
                          <m:nor/>
                        </m:rPr>
                        <a:rPr lang="en-AU" b="1" dirty="0" smtClean="0">
                          <a:latin typeface="Times New Roman" panose="02020603050405020304" pitchFamily="18" charset="0"/>
                          <a:cs typeface="Times New Roman" panose="02020603050405020304" pitchFamily="18" charset="0"/>
                        </a:rPr>
                        <m:t> </m:t>
                      </m:r>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X</m:t>
                      </m:r>
                      <m:r>
                        <a:rPr lang="en-GB" i="0">
                          <a:latin typeface="Cambria Math" panose="02040503050406030204" pitchFamily="18" charset="0"/>
                        </a:rPr>
                        <m:t>=</m:t>
                      </m:r>
                      <m:r>
                        <a:rPr lang="en-AU" b="0" i="1" smtClean="0">
                          <a:latin typeface="Cambria Math" panose="02040503050406030204" pitchFamily="18" charset="0"/>
                        </a:rPr>
                        <m:t>𝑇𝑟𝑒𝑛𝑑</m:t>
                      </m:r>
                      <m:r>
                        <a:rPr lang="en-AU" b="0" i="1" smtClean="0">
                          <a:latin typeface="Cambria Math" panose="02040503050406030204" pitchFamily="18" charset="0"/>
                        </a:rPr>
                        <m:t>+</m:t>
                      </m:r>
                      <m:r>
                        <a:rPr lang="en-AU" b="0" i="1" smtClean="0">
                          <a:latin typeface="Cambria Math" panose="02040503050406030204" pitchFamily="18" charset="0"/>
                        </a:rPr>
                        <m:t>𝑉𝑎𝑟𝑖𝑎𝑏𝑖𝑙𝑖𝑡𝑦</m:t>
                      </m:r>
                    </m:oMath>
                  </m:oMathPara>
                </a14:m>
                <a:endParaRPr lang="en-GB" dirty="0"/>
              </a:p>
            </p:txBody>
          </p:sp>
        </mc:Choice>
        <mc:Fallback xmlns="">
          <p:sp>
            <p:nvSpPr>
              <p:cNvPr id="20" name="Rectangle 19">
                <a:extLst>
                  <a:ext uri="{FF2B5EF4-FFF2-40B4-BE49-F238E27FC236}">
                    <a16:creationId xmlns:a16="http://schemas.microsoft.com/office/drawing/2014/main" id="{8C387097-6309-45D4-BEC2-F0533FDEEE5D}"/>
                  </a:ext>
                </a:extLst>
              </p:cNvPr>
              <p:cNvSpPr>
                <a:spLocks noRot="1" noChangeAspect="1" noMove="1" noResize="1" noEditPoints="1" noAdjustHandles="1" noChangeArrowheads="1" noChangeShapeType="1" noTextEdit="1"/>
              </p:cNvSpPr>
              <p:nvPr/>
            </p:nvSpPr>
            <p:spPr>
              <a:xfrm>
                <a:off x="1274958" y="1558649"/>
                <a:ext cx="4381500" cy="369332"/>
              </a:xfrm>
              <a:prstGeom prst="rect">
                <a:avLst/>
              </a:prstGeom>
              <a:blipFill>
                <a:blip r:embed="rId3"/>
                <a:stretch>
                  <a:fillRect b="-13333"/>
                </a:stretch>
              </a:blipFill>
            </p:spPr>
            <p:txBody>
              <a:bodyPr/>
              <a:lstStyle/>
              <a:p>
                <a:r>
                  <a:rPr lang="en-GB">
                    <a:noFill/>
                  </a:rPr>
                  <a:t> </a:t>
                </a:r>
              </a:p>
            </p:txBody>
          </p:sp>
        </mc:Fallback>
      </mc:AlternateContent>
      <p:grpSp>
        <p:nvGrpSpPr>
          <p:cNvPr id="22" name="Group 21">
            <a:extLst>
              <a:ext uri="{FF2B5EF4-FFF2-40B4-BE49-F238E27FC236}">
                <a16:creationId xmlns:a16="http://schemas.microsoft.com/office/drawing/2014/main" id="{C15937D5-AC0F-4A4B-91E3-FD42AE2B21F3}"/>
              </a:ext>
            </a:extLst>
          </p:cNvPr>
          <p:cNvGrpSpPr/>
          <p:nvPr/>
        </p:nvGrpSpPr>
        <p:grpSpPr>
          <a:xfrm>
            <a:off x="7535516" y="333091"/>
            <a:ext cx="4374916" cy="2612874"/>
            <a:chOff x="234949" y="1410227"/>
            <a:chExt cx="6760341" cy="4037545"/>
          </a:xfrm>
        </p:grpSpPr>
        <p:pic>
          <p:nvPicPr>
            <p:cNvPr id="23" name="Picture 22">
              <a:extLst>
                <a:ext uri="{FF2B5EF4-FFF2-40B4-BE49-F238E27FC236}">
                  <a16:creationId xmlns:a16="http://schemas.microsoft.com/office/drawing/2014/main" id="{730368B7-96FB-4016-B31D-4D3D3876CB03}"/>
                </a:ext>
              </a:extLst>
            </p:cNvPr>
            <p:cNvPicPr>
              <a:picLocks noChangeAspect="1"/>
            </p:cNvPicPr>
            <p:nvPr/>
          </p:nvPicPr>
          <p:blipFill>
            <a:blip r:embed="rId4"/>
            <a:stretch>
              <a:fillRect/>
            </a:stretch>
          </p:blipFill>
          <p:spPr>
            <a:xfrm>
              <a:off x="234949" y="1410227"/>
              <a:ext cx="6760341" cy="4037545"/>
            </a:xfrm>
            <a:prstGeom prst="rect">
              <a:avLst/>
            </a:prstGeom>
          </p:spPr>
        </p:pic>
        <p:sp>
          <p:nvSpPr>
            <p:cNvPr id="24" name="Arrow: Curved Left 3">
              <a:extLst>
                <a:ext uri="{FF2B5EF4-FFF2-40B4-BE49-F238E27FC236}">
                  <a16:creationId xmlns:a16="http://schemas.microsoft.com/office/drawing/2014/main" id="{201C85E9-7D0C-4965-BF10-B3173AC97975}"/>
                </a:ext>
              </a:extLst>
            </p:cNvPr>
            <p:cNvSpPr/>
            <p:nvPr/>
          </p:nvSpPr>
          <p:spPr>
            <a:xfrm rot="20764975">
              <a:off x="3902979" y="3074590"/>
              <a:ext cx="567895" cy="458578"/>
            </a:xfrm>
            <a:custGeom>
              <a:avLst/>
              <a:gdLst>
                <a:gd name="connsiteX0" fmla="*/ 0 w 567791"/>
                <a:gd name="connsiteY0" fmla="*/ 742213 h 875828"/>
                <a:gd name="connsiteX1" fmla="*/ 141948 w 567791"/>
                <a:gd name="connsiteY1" fmla="*/ 597940 h 875828"/>
                <a:gd name="connsiteX2" fmla="*/ 141948 w 567791"/>
                <a:gd name="connsiteY2" fmla="*/ 660581 h 875828"/>
                <a:gd name="connsiteX3" fmla="*/ 554950 w 567791"/>
                <a:gd name="connsiteY3" fmla="*/ 406593 h 875828"/>
                <a:gd name="connsiteX4" fmla="*/ 141948 w 567791"/>
                <a:gd name="connsiteY4" fmla="*/ 802529 h 875828"/>
                <a:gd name="connsiteX5" fmla="*/ 141948 w 567791"/>
                <a:gd name="connsiteY5" fmla="*/ 865171 h 875828"/>
                <a:gd name="connsiteX6" fmla="*/ 0 w 567791"/>
                <a:gd name="connsiteY6" fmla="*/ 742213 h 875828"/>
                <a:gd name="connsiteX0" fmla="*/ 567791 w 567791"/>
                <a:gd name="connsiteY0" fmla="*/ 477567 h 875828"/>
                <a:gd name="connsiteX1" fmla="*/ 0 w 567791"/>
                <a:gd name="connsiteY1" fmla="*/ 141948 h 875828"/>
                <a:gd name="connsiteX2" fmla="*/ 0 w 567791"/>
                <a:gd name="connsiteY2" fmla="*/ 0 h 875828"/>
                <a:gd name="connsiteX3" fmla="*/ 567791 w 567791"/>
                <a:gd name="connsiteY3" fmla="*/ 335619 h 875828"/>
                <a:gd name="connsiteX4" fmla="*/ 567791 w 567791"/>
                <a:gd name="connsiteY4" fmla="*/ 477567 h 875828"/>
                <a:gd name="connsiteX0" fmla="*/ 567791 w 567791"/>
                <a:gd name="connsiteY0" fmla="*/ 477567 h 875828"/>
                <a:gd name="connsiteX1" fmla="*/ 0 w 567791"/>
                <a:gd name="connsiteY1" fmla="*/ 141948 h 875828"/>
                <a:gd name="connsiteX2" fmla="*/ 0 w 567791"/>
                <a:gd name="connsiteY2" fmla="*/ 0 h 875828"/>
                <a:gd name="connsiteX3" fmla="*/ 567791 w 567791"/>
                <a:gd name="connsiteY3" fmla="*/ 335619 h 875828"/>
                <a:gd name="connsiteX4" fmla="*/ 567791 w 567791"/>
                <a:gd name="connsiteY4" fmla="*/ 477567 h 875828"/>
                <a:gd name="connsiteX5" fmla="*/ 141948 w 567791"/>
                <a:gd name="connsiteY5" fmla="*/ 802529 h 875828"/>
                <a:gd name="connsiteX6" fmla="*/ 141948 w 567791"/>
                <a:gd name="connsiteY6" fmla="*/ 865171 h 875828"/>
                <a:gd name="connsiteX7" fmla="*/ 0 w 567791"/>
                <a:gd name="connsiteY7" fmla="*/ 742213 h 875828"/>
                <a:gd name="connsiteX8" fmla="*/ 141948 w 567791"/>
                <a:gd name="connsiteY8" fmla="*/ 597940 h 875828"/>
                <a:gd name="connsiteX9" fmla="*/ 141948 w 567791"/>
                <a:gd name="connsiteY9" fmla="*/ 660581 h 875828"/>
                <a:gd name="connsiteX10" fmla="*/ 554950 w 567791"/>
                <a:gd name="connsiteY10" fmla="*/ 406593 h 875828"/>
                <a:gd name="connsiteX0" fmla="*/ 0 w 567895"/>
                <a:gd name="connsiteY0" fmla="*/ 742213 h 865171"/>
                <a:gd name="connsiteX1" fmla="*/ 141948 w 567895"/>
                <a:gd name="connsiteY1" fmla="*/ 597940 h 865171"/>
                <a:gd name="connsiteX2" fmla="*/ 141948 w 567895"/>
                <a:gd name="connsiteY2" fmla="*/ 660581 h 865171"/>
                <a:gd name="connsiteX3" fmla="*/ 554950 w 567895"/>
                <a:gd name="connsiteY3" fmla="*/ 406593 h 865171"/>
                <a:gd name="connsiteX4" fmla="*/ 141948 w 567895"/>
                <a:gd name="connsiteY4" fmla="*/ 802529 h 865171"/>
                <a:gd name="connsiteX5" fmla="*/ 141948 w 567895"/>
                <a:gd name="connsiteY5" fmla="*/ 865171 h 865171"/>
                <a:gd name="connsiteX6" fmla="*/ 0 w 567895"/>
                <a:gd name="connsiteY6" fmla="*/ 742213 h 865171"/>
                <a:gd name="connsiteX0" fmla="*/ 567791 w 567895"/>
                <a:gd name="connsiteY0" fmla="*/ 477567 h 865171"/>
                <a:gd name="connsiteX1" fmla="*/ 0 w 567895"/>
                <a:gd name="connsiteY1" fmla="*/ 141948 h 865171"/>
                <a:gd name="connsiteX2" fmla="*/ 0 w 567895"/>
                <a:gd name="connsiteY2" fmla="*/ 0 h 865171"/>
                <a:gd name="connsiteX3" fmla="*/ 567791 w 567895"/>
                <a:gd name="connsiteY3" fmla="*/ 335619 h 865171"/>
                <a:gd name="connsiteX4" fmla="*/ 567791 w 567895"/>
                <a:gd name="connsiteY4" fmla="*/ 477567 h 865171"/>
                <a:gd name="connsiteX0" fmla="*/ 567791 w 567895"/>
                <a:gd name="connsiteY0" fmla="*/ 477567 h 865171"/>
                <a:gd name="connsiteX1" fmla="*/ 0 w 567895"/>
                <a:gd name="connsiteY1" fmla="*/ 0 h 865171"/>
                <a:gd name="connsiteX2" fmla="*/ 567791 w 567895"/>
                <a:gd name="connsiteY2" fmla="*/ 335619 h 865171"/>
                <a:gd name="connsiteX3" fmla="*/ 567791 w 567895"/>
                <a:gd name="connsiteY3" fmla="*/ 477567 h 865171"/>
                <a:gd name="connsiteX4" fmla="*/ 141948 w 567895"/>
                <a:gd name="connsiteY4" fmla="*/ 802529 h 865171"/>
                <a:gd name="connsiteX5" fmla="*/ 141948 w 567895"/>
                <a:gd name="connsiteY5" fmla="*/ 865171 h 865171"/>
                <a:gd name="connsiteX6" fmla="*/ 0 w 567895"/>
                <a:gd name="connsiteY6" fmla="*/ 742213 h 865171"/>
                <a:gd name="connsiteX7" fmla="*/ 141948 w 567895"/>
                <a:gd name="connsiteY7" fmla="*/ 597940 h 865171"/>
                <a:gd name="connsiteX8" fmla="*/ 141948 w 567895"/>
                <a:gd name="connsiteY8" fmla="*/ 660581 h 865171"/>
                <a:gd name="connsiteX9" fmla="*/ 554950 w 567895"/>
                <a:gd name="connsiteY9" fmla="*/ 406593 h 865171"/>
                <a:gd name="connsiteX0" fmla="*/ 0 w 567895"/>
                <a:gd name="connsiteY0" fmla="*/ 742213 h 865171"/>
                <a:gd name="connsiteX1" fmla="*/ 141948 w 567895"/>
                <a:gd name="connsiteY1" fmla="*/ 597940 h 865171"/>
                <a:gd name="connsiteX2" fmla="*/ 141948 w 567895"/>
                <a:gd name="connsiteY2" fmla="*/ 660581 h 865171"/>
                <a:gd name="connsiteX3" fmla="*/ 554950 w 567895"/>
                <a:gd name="connsiteY3" fmla="*/ 406593 h 865171"/>
                <a:gd name="connsiteX4" fmla="*/ 141948 w 567895"/>
                <a:gd name="connsiteY4" fmla="*/ 802529 h 865171"/>
                <a:gd name="connsiteX5" fmla="*/ 141948 w 567895"/>
                <a:gd name="connsiteY5" fmla="*/ 865171 h 865171"/>
                <a:gd name="connsiteX6" fmla="*/ 0 w 567895"/>
                <a:gd name="connsiteY6" fmla="*/ 742213 h 865171"/>
                <a:gd name="connsiteX0" fmla="*/ 567791 w 567895"/>
                <a:gd name="connsiteY0" fmla="*/ 477567 h 865171"/>
                <a:gd name="connsiteX1" fmla="*/ 0 w 567895"/>
                <a:gd name="connsiteY1" fmla="*/ 141948 h 865171"/>
                <a:gd name="connsiteX2" fmla="*/ 0 w 567895"/>
                <a:gd name="connsiteY2" fmla="*/ 0 h 865171"/>
                <a:gd name="connsiteX3" fmla="*/ 567791 w 567895"/>
                <a:gd name="connsiteY3" fmla="*/ 335619 h 865171"/>
                <a:gd name="connsiteX4" fmla="*/ 567791 w 567895"/>
                <a:gd name="connsiteY4" fmla="*/ 477567 h 865171"/>
                <a:gd name="connsiteX0" fmla="*/ 567791 w 567895"/>
                <a:gd name="connsiteY0" fmla="*/ 477567 h 865171"/>
                <a:gd name="connsiteX1" fmla="*/ 567791 w 567895"/>
                <a:gd name="connsiteY1" fmla="*/ 335619 h 865171"/>
                <a:gd name="connsiteX2" fmla="*/ 567791 w 567895"/>
                <a:gd name="connsiteY2" fmla="*/ 477567 h 865171"/>
                <a:gd name="connsiteX3" fmla="*/ 141948 w 567895"/>
                <a:gd name="connsiteY3" fmla="*/ 802529 h 865171"/>
                <a:gd name="connsiteX4" fmla="*/ 141948 w 567895"/>
                <a:gd name="connsiteY4" fmla="*/ 865171 h 865171"/>
                <a:gd name="connsiteX5" fmla="*/ 0 w 567895"/>
                <a:gd name="connsiteY5" fmla="*/ 742213 h 865171"/>
                <a:gd name="connsiteX6" fmla="*/ 141948 w 567895"/>
                <a:gd name="connsiteY6" fmla="*/ 597940 h 865171"/>
                <a:gd name="connsiteX7" fmla="*/ 141948 w 567895"/>
                <a:gd name="connsiteY7" fmla="*/ 660581 h 865171"/>
                <a:gd name="connsiteX8" fmla="*/ 554950 w 567895"/>
                <a:gd name="connsiteY8" fmla="*/ 406593 h 865171"/>
                <a:gd name="connsiteX0" fmla="*/ 0 w 567895"/>
                <a:gd name="connsiteY0" fmla="*/ 742213 h 865171"/>
                <a:gd name="connsiteX1" fmla="*/ 141948 w 567895"/>
                <a:gd name="connsiteY1" fmla="*/ 597940 h 865171"/>
                <a:gd name="connsiteX2" fmla="*/ 141948 w 567895"/>
                <a:gd name="connsiteY2" fmla="*/ 660581 h 865171"/>
                <a:gd name="connsiteX3" fmla="*/ 554950 w 567895"/>
                <a:gd name="connsiteY3" fmla="*/ 406593 h 865171"/>
                <a:gd name="connsiteX4" fmla="*/ 141948 w 567895"/>
                <a:gd name="connsiteY4" fmla="*/ 802529 h 865171"/>
                <a:gd name="connsiteX5" fmla="*/ 141948 w 567895"/>
                <a:gd name="connsiteY5" fmla="*/ 865171 h 865171"/>
                <a:gd name="connsiteX6" fmla="*/ 0 w 567895"/>
                <a:gd name="connsiteY6" fmla="*/ 742213 h 865171"/>
                <a:gd name="connsiteX0" fmla="*/ 567791 w 567895"/>
                <a:gd name="connsiteY0" fmla="*/ 477567 h 865171"/>
                <a:gd name="connsiteX1" fmla="*/ 0 w 567895"/>
                <a:gd name="connsiteY1" fmla="*/ 0 h 865171"/>
                <a:gd name="connsiteX2" fmla="*/ 567791 w 567895"/>
                <a:gd name="connsiteY2" fmla="*/ 335619 h 865171"/>
                <a:gd name="connsiteX3" fmla="*/ 567791 w 567895"/>
                <a:gd name="connsiteY3" fmla="*/ 477567 h 865171"/>
                <a:gd name="connsiteX0" fmla="*/ 567791 w 567895"/>
                <a:gd name="connsiteY0" fmla="*/ 477567 h 865171"/>
                <a:gd name="connsiteX1" fmla="*/ 567791 w 567895"/>
                <a:gd name="connsiteY1" fmla="*/ 335619 h 865171"/>
                <a:gd name="connsiteX2" fmla="*/ 567791 w 567895"/>
                <a:gd name="connsiteY2" fmla="*/ 477567 h 865171"/>
                <a:gd name="connsiteX3" fmla="*/ 141948 w 567895"/>
                <a:gd name="connsiteY3" fmla="*/ 802529 h 865171"/>
                <a:gd name="connsiteX4" fmla="*/ 141948 w 567895"/>
                <a:gd name="connsiteY4" fmla="*/ 865171 h 865171"/>
                <a:gd name="connsiteX5" fmla="*/ 0 w 567895"/>
                <a:gd name="connsiteY5" fmla="*/ 742213 h 865171"/>
                <a:gd name="connsiteX6" fmla="*/ 141948 w 567895"/>
                <a:gd name="connsiteY6" fmla="*/ 597940 h 865171"/>
                <a:gd name="connsiteX7" fmla="*/ 141948 w 567895"/>
                <a:gd name="connsiteY7" fmla="*/ 660581 h 865171"/>
                <a:gd name="connsiteX8" fmla="*/ 554950 w 567895"/>
                <a:gd name="connsiteY8" fmla="*/ 406593 h 865171"/>
                <a:gd name="connsiteX0" fmla="*/ 0 w 567895"/>
                <a:gd name="connsiteY0" fmla="*/ 406594 h 529552"/>
                <a:gd name="connsiteX1" fmla="*/ 141948 w 567895"/>
                <a:gd name="connsiteY1" fmla="*/ 262321 h 529552"/>
                <a:gd name="connsiteX2" fmla="*/ 141948 w 567895"/>
                <a:gd name="connsiteY2" fmla="*/ 324962 h 529552"/>
                <a:gd name="connsiteX3" fmla="*/ 554950 w 567895"/>
                <a:gd name="connsiteY3" fmla="*/ 70974 h 529552"/>
                <a:gd name="connsiteX4" fmla="*/ 141948 w 567895"/>
                <a:gd name="connsiteY4" fmla="*/ 466910 h 529552"/>
                <a:gd name="connsiteX5" fmla="*/ 141948 w 567895"/>
                <a:gd name="connsiteY5" fmla="*/ 529552 h 529552"/>
                <a:gd name="connsiteX6" fmla="*/ 0 w 567895"/>
                <a:gd name="connsiteY6" fmla="*/ 406594 h 529552"/>
                <a:gd name="connsiteX0" fmla="*/ 567791 w 567895"/>
                <a:gd name="connsiteY0" fmla="*/ 141948 h 529552"/>
                <a:gd name="connsiteX1" fmla="*/ 567791 w 567895"/>
                <a:gd name="connsiteY1" fmla="*/ 0 h 529552"/>
                <a:gd name="connsiteX2" fmla="*/ 567791 w 567895"/>
                <a:gd name="connsiteY2" fmla="*/ 141948 h 529552"/>
                <a:gd name="connsiteX0" fmla="*/ 567791 w 567895"/>
                <a:gd name="connsiteY0" fmla="*/ 141948 h 529552"/>
                <a:gd name="connsiteX1" fmla="*/ 567791 w 567895"/>
                <a:gd name="connsiteY1" fmla="*/ 0 h 529552"/>
                <a:gd name="connsiteX2" fmla="*/ 567791 w 567895"/>
                <a:gd name="connsiteY2" fmla="*/ 141948 h 529552"/>
                <a:gd name="connsiteX3" fmla="*/ 141948 w 567895"/>
                <a:gd name="connsiteY3" fmla="*/ 466910 h 529552"/>
                <a:gd name="connsiteX4" fmla="*/ 141948 w 567895"/>
                <a:gd name="connsiteY4" fmla="*/ 529552 h 529552"/>
                <a:gd name="connsiteX5" fmla="*/ 0 w 567895"/>
                <a:gd name="connsiteY5" fmla="*/ 406594 h 529552"/>
                <a:gd name="connsiteX6" fmla="*/ 141948 w 567895"/>
                <a:gd name="connsiteY6" fmla="*/ 262321 h 529552"/>
                <a:gd name="connsiteX7" fmla="*/ 141948 w 567895"/>
                <a:gd name="connsiteY7" fmla="*/ 324962 h 529552"/>
                <a:gd name="connsiteX8" fmla="*/ 554950 w 567895"/>
                <a:gd name="connsiteY8" fmla="*/ 70974 h 529552"/>
                <a:gd name="connsiteX0" fmla="*/ 0 w 615336"/>
                <a:gd name="connsiteY0" fmla="*/ 406594 h 529552"/>
                <a:gd name="connsiteX1" fmla="*/ 141948 w 615336"/>
                <a:gd name="connsiteY1" fmla="*/ 262321 h 529552"/>
                <a:gd name="connsiteX2" fmla="*/ 141948 w 615336"/>
                <a:gd name="connsiteY2" fmla="*/ 324962 h 529552"/>
                <a:gd name="connsiteX3" fmla="*/ 554950 w 615336"/>
                <a:gd name="connsiteY3" fmla="*/ 70974 h 529552"/>
                <a:gd name="connsiteX4" fmla="*/ 141948 w 615336"/>
                <a:gd name="connsiteY4" fmla="*/ 466910 h 529552"/>
                <a:gd name="connsiteX5" fmla="*/ 141948 w 615336"/>
                <a:gd name="connsiteY5" fmla="*/ 529552 h 529552"/>
                <a:gd name="connsiteX6" fmla="*/ 0 w 615336"/>
                <a:gd name="connsiteY6" fmla="*/ 406594 h 529552"/>
                <a:gd name="connsiteX0" fmla="*/ 567791 w 615336"/>
                <a:gd name="connsiteY0" fmla="*/ 141948 h 529552"/>
                <a:gd name="connsiteX1" fmla="*/ 567791 w 615336"/>
                <a:gd name="connsiteY1" fmla="*/ 0 h 529552"/>
                <a:gd name="connsiteX2" fmla="*/ 567791 w 615336"/>
                <a:gd name="connsiteY2" fmla="*/ 141948 h 529552"/>
                <a:gd name="connsiteX0" fmla="*/ 567791 w 615336"/>
                <a:gd name="connsiteY0" fmla="*/ 141948 h 529552"/>
                <a:gd name="connsiteX1" fmla="*/ 615336 w 615336"/>
                <a:gd name="connsiteY1" fmla="*/ 82603 h 529552"/>
                <a:gd name="connsiteX2" fmla="*/ 567791 w 615336"/>
                <a:gd name="connsiteY2" fmla="*/ 141948 h 529552"/>
                <a:gd name="connsiteX3" fmla="*/ 141948 w 615336"/>
                <a:gd name="connsiteY3" fmla="*/ 466910 h 529552"/>
                <a:gd name="connsiteX4" fmla="*/ 141948 w 615336"/>
                <a:gd name="connsiteY4" fmla="*/ 529552 h 529552"/>
                <a:gd name="connsiteX5" fmla="*/ 0 w 615336"/>
                <a:gd name="connsiteY5" fmla="*/ 406594 h 529552"/>
                <a:gd name="connsiteX6" fmla="*/ 141948 w 615336"/>
                <a:gd name="connsiteY6" fmla="*/ 262321 h 529552"/>
                <a:gd name="connsiteX7" fmla="*/ 141948 w 615336"/>
                <a:gd name="connsiteY7" fmla="*/ 324962 h 529552"/>
                <a:gd name="connsiteX8" fmla="*/ 554950 w 615336"/>
                <a:gd name="connsiteY8" fmla="*/ 70974 h 529552"/>
                <a:gd name="connsiteX0" fmla="*/ 0 w 567895"/>
                <a:gd name="connsiteY0" fmla="*/ 406594 h 529552"/>
                <a:gd name="connsiteX1" fmla="*/ 141948 w 567895"/>
                <a:gd name="connsiteY1" fmla="*/ 262321 h 529552"/>
                <a:gd name="connsiteX2" fmla="*/ 141948 w 567895"/>
                <a:gd name="connsiteY2" fmla="*/ 324962 h 529552"/>
                <a:gd name="connsiteX3" fmla="*/ 554950 w 567895"/>
                <a:gd name="connsiteY3" fmla="*/ 70974 h 529552"/>
                <a:gd name="connsiteX4" fmla="*/ 141948 w 567895"/>
                <a:gd name="connsiteY4" fmla="*/ 466910 h 529552"/>
                <a:gd name="connsiteX5" fmla="*/ 141948 w 567895"/>
                <a:gd name="connsiteY5" fmla="*/ 529552 h 529552"/>
                <a:gd name="connsiteX6" fmla="*/ 0 w 567895"/>
                <a:gd name="connsiteY6" fmla="*/ 406594 h 529552"/>
                <a:gd name="connsiteX0" fmla="*/ 567791 w 567895"/>
                <a:gd name="connsiteY0" fmla="*/ 141948 h 529552"/>
                <a:gd name="connsiteX1" fmla="*/ 567791 w 567895"/>
                <a:gd name="connsiteY1" fmla="*/ 0 h 529552"/>
                <a:gd name="connsiteX2" fmla="*/ 567791 w 567895"/>
                <a:gd name="connsiteY2" fmla="*/ 141948 h 529552"/>
                <a:gd name="connsiteX0" fmla="*/ 567791 w 567895"/>
                <a:gd name="connsiteY0" fmla="*/ 141948 h 529552"/>
                <a:gd name="connsiteX1" fmla="*/ 567791 w 567895"/>
                <a:gd name="connsiteY1" fmla="*/ 141948 h 529552"/>
                <a:gd name="connsiteX2" fmla="*/ 141948 w 567895"/>
                <a:gd name="connsiteY2" fmla="*/ 466910 h 529552"/>
                <a:gd name="connsiteX3" fmla="*/ 141948 w 567895"/>
                <a:gd name="connsiteY3" fmla="*/ 529552 h 529552"/>
                <a:gd name="connsiteX4" fmla="*/ 0 w 567895"/>
                <a:gd name="connsiteY4" fmla="*/ 406594 h 529552"/>
                <a:gd name="connsiteX5" fmla="*/ 141948 w 567895"/>
                <a:gd name="connsiteY5" fmla="*/ 262321 h 529552"/>
                <a:gd name="connsiteX6" fmla="*/ 141948 w 567895"/>
                <a:gd name="connsiteY6" fmla="*/ 324962 h 529552"/>
                <a:gd name="connsiteX7" fmla="*/ 554950 w 567895"/>
                <a:gd name="connsiteY7" fmla="*/ 70974 h 529552"/>
                <a:gd name="connsiteX0" fmla="*/ 0 w 567895"/>
                <a:gd name="connsiteY0" fmla="*/ 335620 h 458578"/>
                <a:gd name="connsiteX1" fmla="*/ 141948 w 567895"/>
                <a:gd name="connsiteY1" fmla="*/ 191347 h 458578"/>
                <a:gd name="connsiteX2" fmla="*/ 141948 w 567895"/>
                <a:gd name="connsiteY2" fmla="*/ 253988 h 458578"/>
                <a:gd name="connsiteX3" fmla="*/ 554950 w 567895"/>
                <a:gd name="connsiteY3" fmla="*/ 0 h 458578"/>
                <a:gd name="connsiteX4" fmla="*/ 141948 w 567895"/>
                <a:gd name="connsiteY4" fmla="*/ 395936 h 458578"/>
                <a:gd name="connsiteX5" fmla="*/ 141948 w 567895"/>
                <a:gd name="connsiteY5" fmla="*/ 458578 h 458578"/>
                <a:gd name="connsiteX6" fmla="*/ 0 w 567895"/>
                <a:gd name="connsiteY6" fmla="*/ 335620 h 458578"/>
                <a:gd name="connsiteX0" fmla="*/ 567791 w 567895"/>
                <a:gd name="connsiteY0" fmla="*/ 70974 h 458578"/>
                <a:gd name="connsiteX1" fmla="*/ 555312 w 567895"/>
                <a:gd name="connsiteY1" fmla="*/ 2519 h 458578"/>
                <a:gd name="connsiteX2" fmla="*/ 567791 w 567895"/>
                <a:gd name="connsiteY2" fmla="*/ 70974 h 458578"/>
                <a:gd name="connsiteX0" fmla="*/ 567791 w 567895"/>
                <a:gd name="connsiteY0" fmla="*/ 70974 h 458578"/>
                <a:gd name="connsiteX1" fmla="*/ 567791 w 567895"/>
                <a:gd name="connsiteY1" fmla="*/ 70974 h 458578"/>
                <a:gd name="connsiteX2" fmla="*/ 141948 w 567895"/>
                <a:gd name="connsiteY2" fmla="*/ 395936 h 458578"/>
                <a:gd name="connsiteX3" fmla="*/ 141948 w 567895"/>
                <a:gd name="connsiteY3" fmla="*/ 458578 h 458578"/>
                <a:gd name="connsiteX4" fmla="*/ 0 w 567895"/>
                <a:gd name="connsiteY4" fmla="*/ 335620 h 458578"/>
                <a:gd name="connsiteX5" fmla="*/ 141948 w 567895"/>
                <a:gd name="connsiteY5" fmla="*/ 191347 h 458578"/>
                <a:gd name="connsiteX6" fmla="*/ 141948 w 567895"/>
                <a:gd name="connsiteY6" fmla="*/ 253988 h 458578"/>
                <a:gd name="connsiteX7" fmla="*/ 554950 w 567895"/>
                <a:gd name="connsiteY7" fmla="*/ 0 h 4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95" h="458578" stroke="0" extrusionOk="0">
                  <a:moveTo>
                    <a:pt x="0" y="335620"/>
                  </a:moveTo>
                  <a:lnTo>
                    <a:pt x="141948" y="191347"/>
                  </a:lnTo>
                  <a:lnTo>
                    <a:pt x="141948" y="253988"/>
                  </a:lnTo>
                  <a:cubicBezTo>
                    <a:pt x="349764" y="222271"/>
                    <a:pt x="509562" y="123999"/>
                    <a:pt x="554950" y="0"/>
                  </a:cubicBezTo>
                  <a:cubicBezTo>
                    <a:pt x="619414" y="176113"/>
                    <a:pt x="437105" y="350889"/>
                    <a:pt x="141948" y="395936"/>
                  </a:cubicBezTo>
                  <a:lnTo>
                    <a:pt x="141948" y="458578"/>
                  </a:lnTo>
                  <a:lnTo>
                    <a:pt x="0" y="335620"/>
                  </a:lnTo>
                  <a:close/>
                </a:path>
                <a:path w="567895" h="458578" fill="darkenLess" stroke="0" extrusionOk="0">
                  <a:moveTo>
                    <a:pt x="567791" y="70974"/>
                  </a:moveTo>
                  <a:lnTo>
                    <a:pt x="555312" y="2519"/>
                  </a:lnTo>
                  <a:lnTo>
                    <a:pt x="567791" y="70974"/>
                  </a:lnTo>
                  <a:close/>
                </a:path>
                <a:path w="567895" h="458578" fill="none" extrusionOk="0">
                  <a:moveTo>
                    <a:pt x="567791" y="70974"/>
                  </a:moveTo>
                  <a:lnTo>
                    <a:pt x="567791" y="70974"/>
                  </a:lnTo>
                  <a:cubicBezTo>
                    <a:pt x="567791" y="224016"/>
                    <a:pt x="392638" y="357675"/>
                    <a:pt x="141948" y="395936"/>
                  </a:cubicBezTo>
                  <a:lnTo>
                    <a:pt x="141948" y="458578"/>
                  </a:lnTo>
                  <a:lnTo>
                    <a:pt x="0" y="335620"/>
                  </a:lnTo>
                  <a:lnTo>
                    <a:pt x="141948" y="191347"/>
                  </a:lnTo>
                  <a:lnTo>
                    <a:pt x="141948" y="253988"/>
                  </a:lnTo>
                  <a:cubicBezTo>
                    <a:pt x="349764" y="222271"/>
                    <a:pt x="509562" y="123999"/>
                    <a:pt x="554950" y="0"/>
                  </a:cubicBezTo>
                </a:path>
              </a:pathLst>
            </a:cu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Arrow: Left-Right 24">
              <a:extLst>
                <a:ext uri="{FF2B5EF4-FFF2-40B4-BE49-F238E27FC236}">
                  <a16:creationId xmlns:a16="http://schemas.microsoft.com/office/drawing/2014/main" id="{A0DD145A-614C-47E4-A09F-BDB7D0AE682F}"/>
                </a:ext>
              </a:extLst>
            </p:cNvPr>
            <p:cNvSpPr/>
            <p:nvPr/>
          </p:nvSpPr>
          <p:spPr>
            <a:xfrm rot="1947794">
              <a:off x="2788096" y="3279748"/>
              <a:ext cx="837905" cy="156391"/>
            </a:xfrm>
            <a:prstGeom prst="leftRight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Left-Right 25">
              <a:extLst>
                <a:ext uri="{FF2B5EF4-FFF2-40B4-BE49-F238E27FC236}">
                  <a16:creationId xmlns:a16="http://schemas.microsoft.com/office/drawing/2014/main" id="{AFB3EEA0-254E-4429-9EF7-1A34349ABB99}"/>
                </a:ext>
              </a:extLst>
            </p:cNvPr>
            <p:cNvSpPr/>
            <p:nvPr/>
          </p:nvSpPr>
          <p:spPr>
            <a:xfrm rot="1502427">
              <a:off x="4187009" y="4033274"/>
              <a:ext cx="784928" cy="161109"/>
            </a:xfrm>
            <a:prstGeom prst="leftRight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5E62799A-8376-4B8B-A9C3-253B8EAD9C48}"/>
              </a:ext>
            </a:extLst>
          </p:cNvPr>
          <p:cNvGrpSpPr/>
          <p:nvPr/>
        </p:nvGrpSpPr>
        <p:grpSpPr>
          <a:xfrm>
            <a:off x="7506303" y="3260638"/>
            <a:ext cx="4433343" cy="2697668"/>
            <a:chOff x="7506303" y="3146338"/>
            <a:chExt cx="4433343" cy="2697668"/>
          </a:xfrm>
        </p:grpSpPr>
        <p:pic>
          <p:nvPicPr>
            <p:cNvPr id="32" name="Picture 31">
              <a:extLst>
                <a:ext uri="{FF2B5EF4-FFF2-40B4-BE49-F238E27FC236}">
                  <a16:creationId xmlns:a16="http://schemas.microsoft.com/office/drawing/2014/main" id="{C0F7B438-91CD-42FB-87EE-C1E2AF2B2353}"/>
                </a:ext>
              </a:extLst>
            </p:cNvPr>
            <p:cNvPicPr/>
            <p:nvPr/>
          </p:nvPicPr>
          <p:blipFill rotWithShape="1">
            <a:blip r:embed="rId5" cstate="print">
              <a:extLst>
                <a:ext uri="{28A0092B-C50C-407E-A947-70E740481C1C}">
                  <a14:useLocalDpi xmlns:a14="http://schemas.microsoft.com/office/drawing/2010/main" val="0"/>
                </a:ext>
              </a:extLst>
            </a:blip>
            <a:srcRect l="4073" t="51662" r="6639" b="4048"/>
            <a:stretch/>
          </p:blipFill>
          <p:spPr bwMode="auto">
            <a:xfrm>
              <a:off x="7506303" y="3370098"/>
              <a:ext cx="4433343" cy="2473908"/>
            </a:xfrm>
            <a:prstGeom prst="rect">
              <a:avLst/>
            </a:prstGeom>
            <a:ln>
              <a:noFill/>
            </a:ln>
            <a:extLst>
              <a:ext uri="{53640926-AAD7-44D8-BBD7-CCE9431645EC}">
                <a14:shadowObscured xmlns:a14="http://schemas.microsoft.com/office/drawing/2010/main"/>
              </a:ext>
            </a:extLst>
          </p:spPr>
        </p:pic>
        <p:sp>
          <p:nvSpPr>
            <p:cNvPr id="33" name="TextBox 32">
              <a:extLst>
                <a:ext uri="{FF2B5EF4-FFF2-40B4-BE49-F238E27FC236}">
                  <a16:creationId xmlns:a16="http://schemas.microsoft.com/office/drawing/2014/main" id="{F843CC50-F830-47D0-AA3B-80763909313A}"/>
                </a:ext>
              </a:extLst>
            </p:cNvPr>
            <p:cNvSpPr txBox="1"/>
            <p:nvPr/>
          </p:nvSpPr>
          <p:spPr>
            <a:xfrm>
              <a:off x="7513587" y="3146338"/>
              <a:ext cx="4418774" cy="307777"/>
            </a:xfrm>
            <a:prstGeom prst="rect">
              <a:avLst/>
            </a:prstGeom>
            <a:solidFill>
              <a:schemeClr val="bg1"/>
            </a:solidFill>
          </p:spPr>
          <p:txBody>
            <a:bodyPr wrap="none" rtlCol="0">
              <a:spAutoFit/>
            </a:bodyPr>
            <a:lstStyle/>
            <a:p>
              <a:r>
                <a:rPr lang="en-AU" sz="1400" dirty="0"/>
                <a:t>Example of adding/removing volume from profile (no SLR)</a:t>
              </a:r>
              <a:endParaRPr lang="en-GB" sz="1400" dirty="0"/>
            </a:p>
          </p:txBody>
        </p:sp>
      </p:grpSp>
      <p:sp>
        <p:nvSpPr>
          <p:cNvPr id="35" name="TextBox 34">
            <a:extLst>
              <a:ext uri="{FF2B5EF4-FFF2-40B4-BE49-F238E27FC236}">
                <a16:creationId xmlns:a16="http://schemas.microsoft.com/office/drawing/2014/main" id="{2DFE93EF-2BE6-4B3A-B393-08ECC86E748E}"/>
              </a:ext>
            </a:extLst>
          </p:cNvPr>
          <p:cNvSpPr txBox="1"/>
          <p:nvPr/>
        </p:nvSpPr>
        <p:spPr>
          <a:xfrm>
            <a:off x="1130300" y="2208742"/>
            <a:ext cx="4855816" cy="369332"/>
          </a:xfrm>
          <a:prstGeom prst="rect">
            <a:avLst/>
          </a:prstGeom>
          <a:noFill/>
        </p:spPr>
        <p:txBody>
          <a:bodyPr wrap="none" rtlCol="0">
            <a:spAutoFit/>
          </a:bodyPr>
          <a:lstStyle/>
          <a:p>
            <a:r>
              <a:rPr lang="en-AU" dirty="0"/>
              <a:t>The following functions are available in the model</a:t>
            </a:r>
            <a:endParaRPr lang="en-GB" dirty="0"/>
          </a:p>
        </p:txBody>
      </p:sp>
      <p:graphicFrame>
        <p:nvGraphicFramePr>
          <p:cNvPr id="36" name="Table 36">
            <a:extLst>
              <a:ext uri="{FF2B5EF4-FFF2-40B4-BE49-F238E27FC236}">
                <a16:creationId xmlns:a16="http://schemas.microsoft.com/office/drawing/2014/main" id="{4DB92C83-CBCE-428A-BE82-04D582EF551E}"/>
              </a:ext>
            </a:extLst>
          </p:cNvPr>
          <p:cNvGraphicFramePr>
            <a:graphicFrameLocks noGrp="1"/>
          </p:cNvGraphicFramePr>
          <p:nvPr>
            <p:extLst>
              <p:ext uri="{D42A27DB-BD31-4B8C-83A1-F6EECF244321}">
                <p14:modId xmlns:p14="http://schemas.microsoft.com/office/powerpoint/2010/main" val="35931422"/>
              </p:ext>
            </p:extLst>
          </p:nvPr>
        </p:nvGraphicFramePr>
        <p:xfrm>
          <a:off x="300356" y="2841527"/>
          <a:ext cx="6849744" cy="3571973"/>
        </p:xfrm>
        <a:graphic>
          <a:graphicData uri="http://schemas.openxmlformats.org/drawingml/2006/table">
            <a:tbl>
              <a:tblPr firstRow="1" bandRow="1">
                <a:tableStyleId>{5C22544A-7EE6-4342-B048-85BDC9FD1C3A}</a:tableStyleId>
              </a:tblPr>
              <a:tblGrid>
                <a:gridCol w="2283248">
                  <a:extLst>
                    <a:ext uri="{9D8B030D-6E8A-4147-A177-3AD203B41FA5}">
                      <a16:colId xmlns:a16="http://schemas.microsoft.com/office/drawing/2014/main" val="292656456"/>
                    </a:ext>
                  </a:extLst>
                </a:gridCol>
                <a:gridCol w="2283248">
                  <a:extLst>
                    <a:ext uri="{9D8B030D-6E8A-4147-A177-3AD203B41FA5}">
                      <a16:colId xmlns:a16="http://schemas.microsoft.com/office/drawing/2014/main" val="1785946204"/>
                    </a:ext>
                  </a:extLst>
                </a:gridCol>
                <a:gridCol w="2283248">
                  <a:extLst>
                    <a:ext uri="{9D8B030D-6E8A-4147-A177-3AD203B41FA5}">
                      <a16:colId xmlns:a16="http://schemas.microsoft.com/office/drawing/2014/main" val="3965446235"/>
                    </a:ext>
                  </a:extLst>
                </a:gridCol>
              </a:tblGrid>
              <a:tr h="709335">
                <a:tc>
                  <a:txBody>
                    <a:bodyPr/>
                    <a:lstStyle/>
                    <a:p>
                      <a:r>
                        <a:rPr lang="en-AU" dirty="0">
                          <a:solidFill>
                            <a:schemeClr val="tx1"/>
                          </a:solidFill>
                        </a:rPr>
                        <a:t>Component</a:t>
                      </a:r>
                      <a:endParaRPr lang="en-GB" dirty="0">
                        <a:solidFill>
                          <a:schemeClr val="tx1"/>
                        </a:solidFill>
                      </a:endParaRPr>
                    </a:p>
                  </a:txBody>
                  <a:tcPr>
                    <a:solidFill>
                      <a:schemeClr val="bg1">
                        <a:lumMod val="95000"/>
                      </a:schemeClr>
                    </a:solidFill>
                  </a:tcPr>
                </a:tc>
                <a:tc>
                  <a:txBody>
                    <a:bodyPr/>
                    <a:lstStyle/>
                    <a:p>
                      <a:r>
                        <a:rPr lang="en-AU" dirty="0">
                          <a:solidFill>
                            <a:schemeClr val="tx1"/>
                          </a:solidFill>
                        </a:rPr>
                        <a:t>Method</a:t>
                      </a:r>
                      <a:endParaRPr lang="en-GB" dirty="0">
                        <a:solidFill>
                          <a:schemeClr val="tx1"/>
                        </a:solidFill>
                      </a:endParaRPr>
                    </a:p>
                  </a:txBody>
                  <a:tcPr>
                    <a:solidFill>
                      <a:schemeClr val="bg1">
                        <a:lumMod val="95000"/>
                      </a:schemeClr>
                    </a:solidFill>
                  </a:tcPr>
                </a:tc>
                <a:tc>
                  <a:txBody>
                    <a:bodyPr/>
                    <a:lstStyle/>
                    <a:p>
                      <a:r>
                        <a:rPr lang="en-AU" dirty="0">
                          <a:solidFill>
                            <a:schemeClr val="tx1"/>
                          </a:solidFill>
                        </a:rPr>
                        <a:t>Processes represented</a:t>
                      </a:r>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144913168"/>
                  </a:ext>
                </a:extLst>
              </a:tr>
              <a:tr h="760002">
                <a:tc>
                  <a:txBody>
                    <a:bodyPr/>
                    <a:lstStyle/>
                    <a:p>
                      <a:r>
                        <a:rPr lang="en-AU" sz="1400" b="1" dirty="0">
                          <a:solidFill>
                            <a:srgbClr val="009900"/>
                          </a:solidFill>
                        </a:rPr>
                        <a:t>Cross-shore trend</a:t>
                      </a:r>
                      <a:endParaRPr lang="en-GB" sz="1400" dirty="0">
                        <a:solidFill>
                          <a:schemeClr val="tx1"/>
                        </a:solidFill>
                      </a:endParaRPr>
                    </a:p>
                  </a:txBody>
                  <a:tcPr>
                    <a:solidFill>
                      <a:schemeClr val="bg1">
                        <a:lumMod val="95000"/>
                      </a:schemeClr>
                    </a:solidFill>
                  </a:tcPr>
                </a:tc>
                <a:tc>
                  <a:txBody>
                    <a:bodyPr/>
                    <a:lstStyle/>
                    <a:p>
                      <a:r>
                        <a:rPr lang="en-AU" sz="1300" dirty="0">
                          <a:solidFill>
                            <a:schemeClr val="tx1"/>
                          </a:solidFill>
                        </a:rPr>
                        <a:t>Volume transferred between lower and upper shoreface at each timestep</a:t>
                      </a:r>
                      <a:endParaRPr lang="en-GB" sz="1300" dirty="0">
                        <a:solidFill>
                          <a:schemeClr val="tx1"/>
                        </a:solidFill>
                      </a:endParaRPr>
                    </a:p>
                  </a:txBody>
                  <a:tcPr>
                    <a:solidFill>
                      <a:schemeClr val="bg1">
                        <a:lumMod val="95000"/>
                      </a:schemeClr>
                    </a:solidFill>
                  </a:tcPr>
                </a:tc>
                <a:tc>
                  <a:txBody>
                    <a:bodyPr/>
                    <a:lstStyle/>
                    <a:p>
                      <a:r>
                        <a:rPr lang="en-AU" sz="1300" dirty="0">
                          <a:solidFill>
                            <a:schemeClr val="tx1"/>
                          </a:solidFill>
                        </a:rPr>
                        <a:t>Gradual onshore transport / mega-rip offshore transport</a:t>
                      </a:r>
                      <a:endParaRPr lang="en-GB" sz="1300" dirty="0">
                        <a:solidFill>
                          <a:schemeClr val="tx1"/>
                        </a:solidFill>
                      </a:endParaRPr>
                    </a:p>
                  </a:txBody>
                  <a:tcPr>
                    <a:solidFill>
                      <a:schemeClr val="bg1">
                        <a:lumMod val="95000"/>
                      </a:schemeClr>
                    </a:solidFill>
                  </a:tcPr>
                </a:tc>
                <a:extLst>
                  <a:ext uri="{0D108BD9-81ED-4DB2-BD59-A6C34878D82A}">
                    <a16:rowId xmlns:a16="http://schemas.microsoft.com/office/drawing/2014/main" val="1171788350"/>
                  </a:ext>
                </a:extLst>
              </a:tr>
              <a:tr h="57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009900"/>
                          </a:solidFill>
                        </a:rPr>
                        <a:t>Cross-shore variability</a:t>
                      </a:r>
                      <a:endParaRPr lang="en-GB" sz="1400" dirty="0">
                        <a:solidFill>
                          <a:schemeClr val="tx1"/>
                        </a:solidFill>
                      </a:endParaRPr>
                    </a:p>
                    <a:p>
                      <a:endParaRPr lang="en-GB" sz="1400" dirty="0">
                        <a:solidFill>
                          <a:schemeClr val="tx1"/>
                        </a:solidFill>
                      </a:endParaRPr>
                    </a:p>
                  </a:txBody>
                  <a:tcPr>
                    <a:solidFill>
                      <a:schemeClr val="bg1">
                        <a:lumMod val="95000"/>
                      </a:schemeClr>
                    </a:solidFill>
                  </a:tcPr>
                </a:tc>
                <a:tc>
                  <a:txBody>
                    <a:bodyPr/>
                    <a:lstStyle/>
                    <a:p>
                      <a:r>
                        <a:rPr lang="en-AU" sz="1300" dirty="0">
                          <a:solidFill>
                            <a:schemeClr val="tx1"/>
                          </a:solidFill>
                        </a:rPr>
                        <a:t>(see next slide)</a:t>
                      </a:r>
                      <a:endParaRPr lang="en-GB" sz="1300" dirty="0">
                        <a:solidFill>
                          <a:schemeClr val="tx1"/>
                        </a:solidFill>
                      </a:endParaRPr>
                    </a:p>
                  </a:txBody>
                  <a:tcPr>
                    <a:solidFill>
                      <a:schemeClr val="bg1">
                        <a:lumMod val="95000"/>
                      </a:schemeClr>
                    </a:solidFill>
                  </a:tcPr>
                </a:tc>
                <a:tc>
                  <a:txBody>
                    <a:bodyPr/>
                    <a:lstStyle/>
                    <a:p>
                      <a:r>
                        <a:rPr lang="en-AU" sz="1300" dirty="0">
                          <a:solidFill>
                            <a:schemeClr val="tx1"/>
                          </a:solidFill>
                        </a:rPr>
                        <a:t>Storm erosion / accretion</a:t>
                      </a:r>
                      <a:endParaRPr lang="en-GB" sz="1300" dirty="0">
                        <a:solidFill>
                          <a:schemeClr val="tx1"/>
                        </a:solidFill>
                      </a:endParaRPr>
                    </a:p>
                  </a:txBody>
                  <a:tcPr>
                    <a:solidFill>
                      <a:schemeClr val="bg1">
                        <a:lumMod val="95000"/>
                      </a:schemeClr>
                    </a:solidFill>
                  </a:tcPr>
                </a:tc>
                <a:extLst>
                  <a:ext uri="{0D108BD9-81ED-4DB2-BD59-A6C34878D82A}">
                    <a16:rowId xmlns:a16="http://schemas.microsoft.com/office/drawing/2014/main" val="2491579664"/>
                  </a:ext>
                </a:extLst>
              </a:tr>
              <a:tr h="979558">
                <a:tc>
                  <a:txBody>
                    <a:bodyPr/>
                    <a:lstStyle/>
                    <a:p>
                      <a:r>
                        <a:rPr lang="en-AU" sz="1400" b="1" dirty="0">
                          <a:solidFill>
                            <a:srgbClr val="0000CB"/>
                          </a:solidFill>
                        </a:rPr>
                        <a:t>Longshore trends</a:t>
                      </a:r>
                      <a:br>
                        <a:rPr lang="en-AU" sz="1400" b="1" dirty="0">
                          <a:solidFill>
                            <a:srgbClr val="0000CB"/>
                          </a:solidFill>
                        </a:rPr>
                      </a:br>
                      <a:r>
                        <a:rPr lang="en-AU" sz="1400" b="1" dirty="0"/>
                        <a:t>(and other sources) </a:t>
                      </a:r>
                      <a:endParaRPr lang="en-GB" sz="1400" dirty="0">
                        <a:solidFill>
                          <a:schemeClr val="tx1"/>
                        </a:solidFill>
                      </a:endParaRPr>
                    </a:p>
                  </a:txBody>
                  <a:tcPr>
                    <a:solidFill>
                      <a:schemeClr val="bg1">
                        <a:lumMod val="95000"/>
                      </a:schemeClr>
                    </a:solidFill>
                  </a:tcPr>
                </a:tc>
                <a:tc>
                  <a:txBody>
                    <a:bodyPr/>
                    <a:lstStyle/>
                    <a:p>
                      <a:r>
                        <a:rPr lang="en-AU" sz="1300" dirty="0">
                          <a:solidFill>
                            <a:schemeClr val="tx1"/>
                          </a:solidFill>
                        </a:rPr>
                        <a:t>Volume added/subtracted from profile at each timestep</a:t>
                      </a:r>
                      <a:endParaRPr lang="en-GB" sz="1300" dirty="0">
                        <a:solidFill>
                          <a:schemeClr val="tx1"/>
                        </a:solidFill>
                      </a:endParaRPr>
                    </a:p>
                  </a:txBody>
                  <a:tcPr>
                    <a:solidFill>
                      <a:schemeClr val="bg1">
                        <a:lumMod val="95000"/>
                      </a:schemeClr>
                    </a:solidFill>
                  </a:tcPr>
                </a:tc>
                <a:tc>
                  <a:txBody>
                    <a:bodyPr/>
                    <a:lstStyle/>
                    <a:p>
                      <a:r>
                        <a:rPr lang="en-AU" sz="1300" dirty="0">
                          <a:solidFill>
                            <a:schemeClr val="tx1"/>
                          </a:solidFill>
                        </a:rPr>
                        <a:t>Longshore gradients, bypassing, estuarine exchange, biogenic production, nourishment</a:t>
                      </a:r>
                      <a:endParaRPr lang="en-GB" sz="1300" dirty="0">
                        <a:solidFill>
                          <a:schemeClr val="tx1"/>
                        </a:solidFill>
                      </a:endParaRPr>
                    </a:p>
                  </a:txBody>
                  <a:tcPr>
                    <a:solidFill>
                      <a:schemeClr val="bg1">
                        <a:lumMod val="95000"/>
                      </a:schemeClr>
                    </a:solidFill>
                  </a:tcPr>
                </a:tc>
                <a:extLst>
                  <a:ext uri="{0D108BD9-81ED-4DB2-BD59-A6C34878D82A}">
                    <a16:rowId xmlns:a16="http://schemas.microsoft.com/office/drawing/2014/main" val="2989916931"/>
                  </a:ext>
                </a:extLst>
              </a:tr>
              <a:tr h="54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srgbClr val="0000CB"/>
                          </a:solidFill>
                        </a:rPr>
                        <a:t>Longshore variability</a:t>
                      </a:r>
                      <a:endParaRPr lang="en-GB" sz="1400" dirty="0">
                        <a:solidFill>
                          <a:schemeClr val="tx1"/>
                        </a:solidFill>
                      </a:endParaRPr>
                    </a:p>
                  </a:txBody>
                  <a:tcPr>
                    <a:solidFill>
                      <a:schemeClr val="bg1">
                        <a:lumMod val="95000"/>
                      </a:schemeClr>
                    </a:solidFill>
                  </a:tcPr>
                </a:tc>
                <a:tc>
                  <a:txBody>
                    <a:bodyPr/>
                    <a:lstStyle/>
                    <a:p>
                      <a:r>
                        <a:rPr lang="en-AU" sz="1300" dirty="0">
                          <a:solidFill>
                            <a:schemeClr val="tx1"/>
                          </a:solidFill>
                        </a:rPr>
                        <a:t>Envelope of min/max change added to trend projection</a:t>
                      </a:r>
                      <a:endParaRPr lang="en-GB" sz="1300" dirty="0">
                        <a:solidFill>
                          <a:schemeClr val="tx1"/>
                        </a:solidFill>
                      </a:endParaRPr>
                    </a:p>
                  </a:txBody>
                  <a:tcPr>
                    <a:solidFill>
                      <a:schemeClr val="bg1">
                        <a:lumMod val="95000"/>
                      </a:schemeClr>
                    </a:solidFill>
                  </a:tcPr>
                </a:tc>
                <a:tc>
                  <a:txBody>
                    <a:bodyPr/>
                    <a:lstStyle/>
                    <a:p>
                      <a:r>
                        <a:rPr lang="en-AU" sz="1300" dirty="0">
                          <a:solidFill>
                            <a:schemeClr val="tx1"/>
                          </a:solidFill>
                        </a:rPr>
                        <a:t>Short-term beach rotation</a:t>
                      </a:r>
                      <a:endParaRPr lang="en-GB" sz="1300" dirty="0">
                        <a:solidFill>
                          <a:schemeClr val="tx1"/>
                        </a:solidFill>
                      </a:endParaRPr>
                    </a:p>
                  </a:txBody>
                  <a:tcPr>
                    <a:solidFill>
                      <a:schemeClr val="bg1">
                        <a:lumMod val="95000"/>
                      </a:schemeClr>
                    </a:solidFill>
                  </a:tcPr>
                </a:tc>
                <a:extLst>
                  <a:ext uri="{0D108BD9-81ED-4DB2-BD59-A6C34878D82A}">
                    <a16:rowId xmlns:a16="http://schemas.microsoft.com/office/drawing/2014/main" val="2174009723"/>
                  </a:ext>
                </a:extLst>
              </a:tr>
            </a:tbl>
          </a:graphicData>
        </a:graphic>
      </p:graphicFrame>
    </p:spTree>
    <p:extLst>
      <p:ext uri="{BB962C8B-B14F-4D97-AF65-F5344CB8AC3E}">
        <p14:creationId xmlns:p14="http://schemas.microsoft.com/office/powerpoint/2010/main" val="246935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88BBC-FB44-4E8E-84B5-B9DDA46701E2}"/>
              </a:ext>
            </a:extLst>
          </p:cNvPr>
          <p:cNvSpPr txBox="1"/>
          <p:nvPr/>
        </p:nvSpPr>
        <p:spPr>
          <a:xfrm>
            <a:off x="444500" y="330200"/>
            <a:ext cx="5535490" cy="461665"/>
          </a:xfrm>
          <a:prstGeom prst="rect">
            <a:avLst/>
          </a:prstGeom>
          <a:noFill/>
        </p:spPr>
        <p:txBody>
          <a:bodyPr wrap="none" rtlCol="0">
            <a:spAutoFit/>
          </a:bodyPr>
          <a:lstStyle/>
          <a:p>
            <a:r>
              <a:rPr lang="en-AU" sz="2400" b="1" dirty="0"/>
              <a:t>5. Cross-shore Variability (Storm Demand)</a:t>
            </a:r>
            <a:endParaRPr lang="en-GB" sz="2400" b="1" dirty="0"/>
          </a:p>
        </p:txBody>
      </p:sp>
      <p:pic>
        <p:nvPicPr>
          <p:cNvPr id="4" name="Picture 3">
            <a:extLst>
              <a:ext uri="{FF2B5EF4-FFF2-40B4-BE49-F238E27FC236}">
                <a16:creationId xmlns:a16="http://schemas.microsoft.com/office/drawing/2014/main" id="{0C4797F6-0D1B-4D4C-9BB7-16A7E1BF34F6}"/>
              </a:ext>
            </a:extLst>
          </p:cNvPr>
          <p:cNvPicPr/>
          <p:nvPr/>
        </p:nvPicPr>
        <p:blipFill rotWithShape="1">
          <a:blip r:embed="rId2" cstate="print">
            <a:extLst>
              <a:ext uri="{28A0092B-C50C-407E-A947-70E740481C1C}">
                <a14:useLocalDpi xmlns:a14="http://schemas.microsoft.com/office/drawing/2010/main" val="0"/>
              </a:ext>
            </a:extLst>
          </a:blip>
          <a:srcRect l="3896" t="4307" r="7045" b="4626"/>
          <a:stretch/>
        </p:blipFill>
        <p:spPr bwMode="auto">
          <a:xfrm>
            <a:off x="6937830" y="330200"/>
            <a:ext cx="4983842" cy="614582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BCE5333-E29D-4CEB-96F9-C849652B2AAD}"/>
                  </a:ext>
                </a:extLst>
              </p:cNvPr>
              <p:cNvSpPr txBox="1"/>
              <p:nvPr/>
            </p:nvSpPr>
            <p:spPr>
              <a:xfrm>
                <a:off x="444500" y="1282700"/>
                <a:ext cx="5880100" cy="1754326"/>
              </a:xfrm>
              <a:prstGeom prst="rect">
                <a:avLst/>
              </a:prstGeom>
              <a:noFill/>
            </p:spPr>
            <p:txBody>
              <a:bodyPr wrap="square" rtlCol="0">
                <a:spAutoFit/>
              </a:bodyPr>
              <a:lstStyle/>
              <a:p>
                <a:r>
                  <a:rPr lang="en-AU" b="1" dirty="0"/>
                  <a:t>Method 1: For bermed profiles</a:t>
                </a:r>
              </a:p>
              <a:p>
                <a:pPr marL="285750" indent="-285750">
                  <a:buFont typeface="Arial" panose="020B0604020202020204" pitchFamily="34" charset="0"/>
                  <a:buChar char="•"/>
                </a:pPr>
                <a:r>
                  <a:rPr lang="en-AU" dirty="0"/>
                  <a:t>Fit a curve (</a:t>
                </a:r>
                <a14:m>
                  <m:oMath xmlns:m="http://schemas.openxmlformats.org/officeDocument/2006/math">
                    <m:r>
                      <a:rPr lang="en-AU" i="1" dirty="0" smtClean="0">
                        <a:latin typeface="Cambria Math" panose="02040503050406030204" pitchFamily="18" charset="0"/>
                      </a:rPr>
                      <m:t>𝑧</m:t>
                    </m:r>
                    <m:r>
                      <a:rPr lang="en-AU" i="1" dirty="0">
                        <a:latin typeface="Cambria Math" panose="02040503050406030204" pitchFamily="18" charset="0"/>
                      </a:rPr>
                      <m:t> </m:t>
                    </m:r>
                    <m:r>
                      <a:rPr lang="en-AU" i="1" dirty="0" smtClean="0">
                        <a:latin typeface="Cambria Math" panose="02040503050406030204" pitchFamily="18" charset="0"/>
                      </a:rPr>
                      <m:t>=</m:t>
                    </m:r>
                    <m:r>
                      <a:rPr lang="en-AU" i="1" dirty="0">
                        <a:latin typeface="Cambria Math" panose="02040503050406030204" pitchFamily="18" charset="0"/>
                      </a:rPr>
                      <m:t> </m:t>
                    </m:r>
                    <m:r>
                      <a:rPr lang="en-AU" i="1" dirty="0" err="1" smtClean="0">
                        <a:latin typeface="Cambria Math" panose="02040503050406030204" pitchFamily="18" charset="0"/>
                      </a:rPr>
                      <m:t>𝐴𝑥</m:t>
                    </m:r>
                    <m:r>
                      <a:rPr lang="en-AU" i="1" baseline="30000" dirty="0" err="1" smtClean="0">
                        <a:latin typeface="Cambria Math" panose="02040503050406030204" pitchFamily="18" charset="0"/>
                      </a:rPr>
                      <m:t>𝑚</m:t>
                    </m:r>
                  </m:oMath>
                </a14:m>
                <a:r>
                  <a:rPr lang="en-AU" dirty="0"/>
                  <a:t>) to remove the berm.</a:t>
                </a:r>
              </a:p>
              <a:p>
                <a:pPr marL="285750" indent="-285750">
                  <a:buFont typeface="Arial" panose="020B0604020202020204" pitchFamily="34" charset="0"/>
                  <a:buChar char="•"/>
                </a:pPr>
                <a:r>
                  <a:rPr lang="en-AU" dirty="0"/>
                  <a:t>Use Kriebel and Dean (1993) approach to translate profile up and onshore until required volume loss is reached (storm erosion is treated as per SLR translation).</a:t>
                </a:r>
              </a:p>
              <a:p>
                <a:endParaRPr lang="en-GB" dirty="0"/>
              </a:p>
            </p:txBody>
          </p:sp>
        </mc:Choice>
        <mc:Fallback xmlns="">
          <p:sp>
            <p:nvSpPr>
              <p:cNvPr id="2" name="TextBox 1">
                <a:extLst>
                  <a:ext uri="{FF2B5EF4-FFF2-40B4-BE49-F238E27FC236}">
                    <a16:creationId xmlns:a16="http://schemas.microsoft.com/office/drawing/2014/main" id="{1BCE5333-E29D-4CEB-96F9-C849652B2AAD}"/>
                  </a:ext>
                </a:extLst>
              </p:cNvPr>
              <p:cNvSpPr txBox="1">
                <a:spLocks noRot="1" noChangeAspect="1" noMove="1" noResize="1" noEditPoints="1" noAdjustHandles="1" noChangeArrowheads="1" noChangeShapeType="1" noTextEdit="1"/>
              </p:cNvSpPr>
              <p:nvPr/>
            </p:nvSpPr>
            <p:spPr>
              <a:xfrm>
                <a:off x="444500" y="1282700"/>
                <a:ext cx="5880100" cy="1754326"/>
              </a:xfrm>
              <a:prstGeom prst="rect">
                <a:avLst/>
              </a:prstGeom>
              <a:blipFill>
                <a:blip r:embed="rId3"/>
                <a:stretch>
                  <a:fillRect l="-933" t="-1736" r="-622"/>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15B3C6B9-F43A-46AD-BE54-4A81C5FBEA9D}"/>
              </a:ext>
            </a:extLst>
          </p:cNvPr>
          <p:cNvSpPr txBox="1"/>
          <p:nvPr/>
        </p:nvSpPr>
        <p:spPr>
          <a:xfrm>
            <a:off x="444500" y="3655012"/>
            <a:ext cx="5880100" cy="1754326"/>
          </a:xfrm>
          <a:prstGeom prst="rect">
            <a:avLst/>
          </a:prstGeom>
          <a:noFill/>
        </p:spPr>
        <p:txBody>
          <a:bodyPr wrap="square" rtlCol="0">
            <a:spAutoFit/>
          </a:bodyPr>
          <a:lstStyle/>
          <a:p>
            <a:r>
              <a:rPr lang="en-AU" b="1" dirty="0"/>
              <a:t>Method 2: For barred or near-linear profiles</a:t>
            </a:r>
          </a:p>
          <a:p>
            <a:pPr marL="285750" indent="-285750">
              <a:buFont typeface="Arial" panose="020B0604020202020204" pitchFamily="34" charset="0"/>
              <a:buChar char="•"/>
            </a:pPr>
            <a:r>
              <a:rPr lang="en-AU" dirty="0"/>
              <a:t>Apply a sediment loss-gain as a simple Sine-curve wavelength from the dune toe to depth of closure.</a:t>
            </a:r>
          </a:p>
          <a:p>
            <a:pPr marL="285750" indent="-285750">
              <a:buFont typeface="Arial" panose="020B0604020202020204" pitchFamily="34" charset="0"/>
              <a:buChar char="•"/>
            </a:pPr>
            <a:r>
              <a:rPr lang="en-AU" dirty="0"/>
              <a:t>Use Kriebel and Dean (1993) approach to translate profile (as per Method 1).</a:t>
            </a:r>
          </a:p>
          <a:p>
            <a:endParaRPr lang="en-GB" dirty="0"/>
          </a:p>
        </p:txBody>
      </p:sp>
    </p:spTree>
    <p:extLst>
      <p:ext uri="{BB962C8B-B14F-4D97-AF65-F5344CB8AC3E}">
        <p14:creationId xmlns:p14="http://schemas.microsoft.com/office/powerpoint/2010/main" val="271895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88BBC-FB44-4E8E-84B5-B9DDA46701E2}"/>
              </a:ext>
            </a:extLst>
          </p:cNvPr>
          <p:cNvSpPr txBox="1"/>
          <p:nvPr/>
        </p:nvSpPr>
        <p:spPr>
          <a:xfrm>
            <a:off x="444500" y="330200"/>
            <a:ext cx="3638817" cy="461665"/>
          </a:xfrm>
          <a:prstGeom prst="rect">
            <a:avLst/>
          </a:prstGeom>
          <a:noFill/>
        </p:spPr>
        <p:txBody>
          <a:bodyPr wrap="none" rtlCol="0">
            <a:spAutoFit/>
          </a:bodyPr>
          <a:lstStyle/>
          <a:p>
            <a:r>
              <a:rPr lang="en-AU" sz="2400" b="1" dirty="0"/>
              <a:t>6. Probabilistic Uncertainty</a:t>
            </a:r>
            <a:endParaRPr lang="en-GB" sz="2400" b="1" dirty="0"/>
          </a:p>
        </p:txBody>
      </p:sp>
      <p:pic>
        <p:nvPicPr>
          <p:cNvPr id="4" name="Picture 3">
            <a:extLst>
              <a:ext uri="{FF2B5EF4-FFF2-40B4-BE49-F238E27FC236}">
                <a16:creationId xmlns:a16="http://schemas.microsoft.com/office/drawing/2014/main" id="{A58CE84E-FD1E-48CD-A059-7FA8858C0368}"/>
              </a:ext>
            </a:extLst>
          </p:cNvPr>
          <p:cNvPicPr/>
          <p:nvPr/>
        </p:nvPicPr>
        <p:blipFill rotWithShape="1">
          <a:blip r:embed="rId2" cstate="print">
            <a:extLst>
              <a:ext uri="{28A0092B-C50C-407E-A947-70E740481C1C}">
                <a14:useLocalDpi xmlns:a14="http://schemas.microsoft.com/office/drawing/2010/main" val="0"/>
              </a:ext>
            </a:extLst>
          </a:blip>
          <a:srcRect l="6949" r="8470"/>
          <a:stretch/>
        </p:blipFill>
        <p:spPr bwMode="auto">
          <a:xfrm>
            <a:off x="262045" y="1142999"/>
            <a:ext cx="7334369" cy="4880429"/>
          </a:xfrm>
          <a:prstGeom prst="rect">
            <a:avLst/>
          </a:prstGeom>
          <a:noFill/>
          <a:ln>
            <a:noFill/>
          </a:ln>
        </p:spPr>
      </p:pic>
      <p:sp>
        <p:nvSpPr>
          <p:cNvPr id="2" name="Rectangle 1">
            <a:extLst>
              <a:ext uri="{FF2B5EF4-FFF2-40B4-BE49-F238E27FC236}">
                <a16:creationId xmlns:a16="http://schemas.microsoft.com/office/drawing/2014/main" id="{08406945-225C-4BF0-839A-E46C863826F2}"/>
              </a:ext>
            </a:extLst>
          </p:cNvPr>
          <p:cNvSpPr/>
          <p:nvPr/>
        </p:nvSpPr>
        <p:spPr>
          <a:xfrm>
            <a:off x="7896109" y="1142999"/>
            <a:ext cx="4033846" cy="3416320"/>
          </a:xfrm>
          <a:prstGeom prst="rect">
            <a:avLst/>
          </a:prstGeom>
        </p:spPr>
        <p:txBody>
          <a:bodyPr wrap="square">
            <a:spAutoFit/>
          </a:bodyPr>
          <a:lstStyle/>
          <a:p>
            <a:r>
              <a:rPr lang="en-AU" dirty="0"/>
              <a:t>Uncertainty is dealt with as per Cowell’s STM and Kinsela et al. (2017).</a:t>
            </a:r>
          </a:p>
          <a:p>
            <a:endParaRPr lang="en-AU" dirty="0"/>
          </a:p>
          <a:p>
            <a:r>
              <a:rPr lang="en-AU" dirty="0"/>
              <a:t>A triangular PDF is used for inputs to the model (e.g., DoC, SLR) to generate a random sample (e.g., n = 1000 cases).</a:t>
            </a:r>
          </a:p>
          <a:p>
            <a:endParaRPr lang="en-AU" dirty="0"/>
          </a:p>
          <a:p>
            <a:r>
              <a:rPr lang="en-AU" dirty="0"/>
              <a:t>The random cases are run with ShoreTrans to generate a distribution of outputs, including an envelope of profiles and shoreline recession predictions.</a:t>
            </a:r>
            <a:endParaRPr lang="en-GB" dirty="0"/>
          </a:p>
        </p:txBody>
      </p:sp>
      <p:sp>
        <p:nvSpPr>
          <p:cNvPr id="5" name="TextBox 4">
            <a:extLst>
              <a:ext uri="{FF2B5EF4-FFF2-40B4-BE49-F238E27FC236}">
                <a16:creationId xmlns:a16="http://schemas.microsoft.com/office/drawing/2014/main" id="{433DCA5C-5CF0-41D3-A941-27634C45DD4E}"/>
              </a:ext>
            </a:extLst>
          </p:cNvPr>
          <p:cNvSpPr txBox="1"/>
          <p:nvPr/>
        </p:nvSpPr>
        <p:spPr>
          <a:xfrm>
            <a:off x="2893506" y="6181085"/>
            <a:ext cx="1845442" cy="307777"/>
          </a:xfrm>
          <a:prstGeom prst="rect">
            <a:avLst/>
          </a:prstGeom>
          <a:noFill/>
        </p:spPr>
        <p:txBody>
          <a:bodyPr wrap="none" rtlCol="0">
            <a:spAutoFit/>
          </a:bodyPr>
          <a:lstStyle/>
          <a:p>
            <a:r>
              <a:rPr lang="en-AU" sz="1400" dirty="0"/>
              <a:t>DoC = depth of closure</a:t>
            </a:r>
            <a:endParaRPr lang="en-GB" sz="1400" dirty="0"/>
          </a:p>
        </p:txBody>
      </p:sp>
    </p:spTree>
    <p:extLst>
      <p:ext uri="{BB962C8B-B14F-4D97-AF65-F5344CB8AC3E}">
        <p14:creationId xmlns:p14="http://schemas.microsoft.com/office/powerpoint/2010/main" val="93037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8C23BE-34C2-41DB-B083-80C6AB3DC10B}"/>
              </a:ext>
            </a:extLst>
          </p:cNvPr>
          <p:cNvSpPr txBox="1"/>
          <p:nvPr/>
        </p:nvSpPr>
        <p:spPr>
          <a:xfrm>
            <a:off x="3436892" y="1389608"/>
            <a:ext cx="5611986" cy="584775"/>
          </a:xfrm>
          <a:prstGeom prst="rect">
            <a:avLst/>
          </a:prstGeom>
          <a:noFill/>
        </p:spPr>
        <p:txBody>
          <a:bodyPr wrap="none" rtlCol="0">
            <a:spAutoFit/>
          </a:bodyPr>
          <a:lstStyle/>
          <a:p>
            <a:r>
              <a:rPr lang="en-AU" sz="3200" b="1" dirty="0"/>
              <a:t>Results: Application to test sites</a:t>
            </a:r>
            <a:endParaRPr lang="en-GB" sz="3200" b="1" dirty="0"/>
          </a:p>
        </p:txBody>
      </p:sp>
      <p:sp>
        <p:nvSpPr>
          <p:cNvPr id="3" name="TextBox 2">
            <a:extLst>
              <a:ext uri="{FF2B5EF4-FFF2-40B4-BE49-F238E27FC236}">
                <a16:creationId xmlns:a16="http://schemas.microsoft.com/office/drawing/2014/main" id="{C5727649-8B8F-43CD-AAE6-D62ADEDAE155}"/>
              </a:ext>
            </a:extLst>
          </p:cNvPr>
          <p:cNvSpPr txBox="1"/>
          <p:nvPr/>
        </p:nvSpPr>
        <p:spPr>
          <a:xfrm>
            <a:off x="2370220" y="2421404"/>
            <a:ext cx="7745330" cy="3046988"/>
          </a:xfrm>
          <a:prstGeom prst="rect">
            <a:avLst/>
          </a:prstGeom>
          <a:noFill/>
        </p:spPr>
        <p:txBody>
          <a:bodyPr wrap="square" rtlCol="0">
            <a:spAutoFit/>
          </a:bodyPr>
          <a:lstStyle/>
          <a:p>
            <a:pPr algn="ctr"/>
            <a:r>
              <a:rPr lang="en-AU" sz="2400" dirty="0"/>
              <a:t>1. Perranporth, Cornwall, UK: Sandy, high-energy, dissipative, high dunes, cross-shore dominant </a:t>
            </a:r>
            <a:br>
              <a:rPr lang="en-AU" sz="2400" dirty="0"/>
            </a:br>
            <a:r>
              <a:rPr lang="en-AU" sz="2400" dirty="0"/>
              <a:t>(using encroachment mode).</a:t>
            </a:r>
          </a:p>
          <a:p>
            <a:pPr algn="ctr"/>
            <a:endParaRPr lang="en-AU" sz="2400" dirty="0"/>
          </a:p>
          <a:p>
            <a:pPr algn="ctr"/>
            <a:r>
              <a:rPr lang="en-AU" sz="2400" dirty="0"/>
              <a:t>2. Start Bay, Devon, UK: Low gravel barrier, moderate-energy, reflective, alongshore dominant </a:t>
            </a:r>
            <a:br>
              <a:rPr lang="en-AU" sz="2400" dirty="0"/>
            </a:br>
            <a:r>
              <a:rPr lang="en-AU" sz="2400" dirty="0"/>
              <a:t>(using rollover mode).</a:t>
            </a:r>
            <a:br>
              <a:rPr lang="en-AU" sz="2400" dirty="0"/>
            </a:br>
            <a:endParaRPr lang="en-GB" sz="2400" dirty="0"/>
          </a:p>
        </p:txBody>
      </p:sp>
      <p:sp>
        <p:nvSpPr>
          <p:cNvPr id="4" name="TextBox 3">
            <a:extLst>
              <a:ext uri="{FF2B5EF4-FFF2-40B4-BE49-F238E27FC236}">
                <a16:creationId xmlns:a16="http://schemas.microsoft.com/office/drawing/2014/main" id="{A79A5B4D-D7EB-4747-8A8D-8465808E4F4B}"/>
              </a:ext>
            </a:extLst>
          </p:cNvPr>
          <p:cNvSpPr txBox="1"/>
          <p:nvPr/>
        </p:nvSpPr>
        <p:spPr>
          <a:xfrm>
            <a:off x="3325258" y="5592247"/>
            <a:ext cx="5723620" cy="646331"/>
          </a:xfrm>
          <a:prstGeom prst="rect">
            <a:avLst/>
          </a:prstGeom>
          <a:noFill/>
        </p:spPr>
        <p:txBody>
          <a:bodyPr wrap="square" rtlCol="0">
            <a:spAutoFit/>
          </a:bodyPr>
          <a:lstStyle/>
          <a:p>
            <a:pPr algn="ctr"/>
            <a:r>
              <a:rPr lang="en-AU" i="1" dirty="0"/>
              <a:t>Most of the examples apply 1-m SLR over 100-years, which is approx. equivalent to extrapolating RCP8.5 out to 2120.</a:t>
            </a:r>
            <a:endParaRPr lang="en-GB" i="1" dirty="0"/>
          </a:p>
        </p:txBody>
      </p:sp>
    </p:spTree>
    <p:extLst>
      <p:ext uri="{BB962C8B-B14F-4D97-AF65-F5344CB8AC3E}">
        <p14:creationId xmlns:p14="http://schemas.microsoft.com/office/powerpoint/2010/main" val="248113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andy beach&#10;&#10;Description automatically generated">
            <a:extLst>
              <a:ext uri="{FF2B5EF4-FFF2-40B4-BE49-F238E27FC236}">
                <a16:creationId xmlns:a16="http://schemas.microsoft.com/office/drawing/2014/main" id="{ADE63000-7438-48E0-85F5-792DE31FA7DB}"/>
              </a:ext>
            </a:extLst>
          </p:cNvPr>
          <p:cNvPicPr>
            <a:picLocks noChangeAspect="1"/>
          </p:cNvPicPr>
          <p:nvPr/>
        </p:nvPicPr>
        <p:blipFill rotWithShape="1">
          <a:blip r:embed="rId2">
            <a:extLst>
              <a:ext uri="{28A0092B-C50C-407E-A947-70E740481C1C}">
                <a14:useLocalDpi xmlns:a14="http://schemas.microsoft.com/office/drawing/2010/main" val="0"/>
              </a:ext>
            </a:extLst>
          </a:blip>
          <a:srcRect l="-209" t="24689" r="-207" b="-2"/>
          <a:stretch/>
        </p:blipFill>
        <p:spPr>
          <a:xfrm>
            <a:off x="0" y="0"/>
            <a:ext cx="12192000" cy="6858000"/>
          </a:xfrm>
          <a:prstGeom prst="rect">
            <a:avLst/>
          </a:prstGeom>
        </p:spPr>
      </p:pic>
      <p:sp>
        <p:nvSpPr>
          <p:cNvPr id="3" name="TextBox 2">
            <a:extLst>
              <a:ext uri="{FF2B5EF4-FFF2-40B4-BE49-F238E27FC236}">
                <a16:creationId xmlns:a16="http://schemas.microsoft.com/office/drawing/2014/main" id="{366071A5-6E74-44A2-A2E0-B7115DF7DB3B}"/>
              </a:ext>
            </a:extLst>
          </p:cNvPr>
          <p:cNvSpPr txBox="1"/>
          <p:nvPr/>
        </p:nvSpPr>
        <p:spPr>
          <a:xfrm>
            <a:off x="368300" y="25400"/>
            <a:ext cx="3115533" cy="461665"/>
          </a:xfrm>
          <a:prstGeom prst="rect">
            <a:avLst/>
          </a:prstGeom>
          <a:noFill/>
        </p:spPr>
        <p:txBody>
          <a:bodyPr wrap="none" rtlCol="0">
            <a:spAutoFit/>
          </a:bodyPr>
          <a:lstStyle/>
          <a:p>
            <a:r>
              <a:rPr lang="en-AU" sz="2400" b="1" dirty="0"/>
              <a:t>Site 1: Perranporth, UK</a:t>
            </a:r>
            <a:endParaRPr lang="en-GB" sz="2400" b="1" dirty="0"/>
          </a:p>
        </p:txBody>
      </p:sp>
      <p:sp>
        <p:nvSpPr>
          <p:cNvPr id="4" name="TextBox 3">
            <a:extLst>
              <a:ext uri="{FF2B5EF4-FFF2-40B4-BE49-F238E27FC236}">
                <a16:creationId xmlns:a16="http://schemas.microsoft.com/office/drawing/2014/main" id="{CF0CDCEE-F8BB-4B6E-A209-7B4D22CEFBEC}"/>
              </a:ext>
            </a:extLst>
          </p:cNvPr>
          <p:cNvSpPr txBox="1"/>
          <p:nvPr/>
        </p:nvSpPr>
        <p:spPr>
          <a:xfrm>
            <a:off x="5588000" y="4974388"/>
            <a:ext cx="6457044"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AU" dirty="0"/>
              <a:t>Cornwall, UK. High-energy, macrotidal.</a:t>
            </a:r>
          </a:p>
          <a:p>
            <a:pPr marL="285750" indent="-285750">
              <a:buFont typeface="Arial" panose="020B0604020202020204" pitchFamily="34" charset="0"/>
              <a:buChar char="•"/>
            </a:pPr>
            <a:r>
              <a:rPr lang="en-AU" dirty="0"/>
              <a:t>Dissipative, low-tide and subtidal bars.</a:t>
            </a:r>
          </a:p>
          <a:p>
            <a:pPr marL="285750" indent="-285750">
              <a:buFont typeface="Arial" panose="020B0604020202020204" pitchFamily="34" charset="0"/>
              <a:buChar char="•"/>
            </a:pPr>
            <a:r>
              <a:rPr lang="en-AU" dirty="0"/>
              <a:t>3.5-km embayment with large headlands.</a:t>
            </a:r>
          </a:p>
          <a:p>
            <a:pPr marL="285750" indent="-285750">
              <a:buFont typeface="Arial" panose="020B0604020202020204" pitchFamily="34" charset="0"/>
              <a:buChar char="•"/>
            </a:pPr>
            <a:r>
              <a:rPr lang="en-AU" dirty="0"/>
              <a:t>Variously backed by dunes, cliffs.</a:t>
            </a:r>
          </a:p>
          <a:p>
            <a:pPr marL="285750" indent="-285750">
              <a:buFont typeface="Arial" panose="020B0604020202020204" pitchFamily="34" charset="0"/>
              <a:buChar char="•"/>
            </a:pPr>
            <a:r>
              <a:rPr lang="en-AU" dirty="0"/>
              <a:t>Open budget (headland bypassing, cross-shore beyond DoC), but dune vegetation line has been relatively stable for 35-years</a:t>
            </a:r>
          </a:p>
        </p:txBody>
      </p:sp>
      <p:cxnSp>
        <p:nvCxnSpPr>
          <p:cNvPr id="5" name="Straight Connector 4">
            <a:extLst>
              <a:ext uri="{FF2B5EF4-FFF2-40B4-BE49-F238E27FC236}">
                <a16:creationId xmlns:a16="http://schemas.microsoft.com/office/drawing/2014/main" id="{ACC70D8F-1596-4EB3-89D5-AE64D4C1BBBB}"/>
              </a:ext>
            </a:extLst>
          </p:cNvPr>
          <p:cNvCxnSpPr>
            <a:cxnSpLocks/>
          </p:cNvCxnSpPr>
          <p:nvPr/>
        </p:nvCxnSpPr>
        <p:spPr>
          <a:xfrm>
            <a:off x="1562100" y="3279679"/>
            <a:ext cx="10629900" cy="6564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486C12-2CCC-4698-B7D6-89C44053E57C}"/>
              </a:ext>
            </a:extLst>
          </p:cNvPr>
          <p:cNvSpPr txBox="1"/>
          <p:nvPr/>
        </p:nvSpPr>
        <p:spPr>
          <a:xfrm>
            <a:off x="7240814" y="3565616"/>
            <a:ext cx="3810274" cy="400110"/>
          </a:xfrm>
          <a:prstGeom prst="rect">
            <a:avLst/>
          </a:prstGeom>
          <a:solidFill>
            <a:schemeClr val="bg1"/>
          </a:solidFill>
        </p:spPr>
        <p:txBody>
          <a:bodyPr wrap="none" rtlCol="0">
            <a:spAutoFit/>
          </a:bodyPr>
          <a:lstStyle/>
          <a:p>
            <a:r>
              <a:rPr lang="en-AU" sz="2000" b="1" dirty="0">
                <a:solidFill>
                  <a:srgbClr val="FF0000"/>
                </a:solidFill>
              </a:rPr>
              <a:t>P1, N Dunes (perched on bedrock)</a:t>
            </a:r>
            <a:endParaRPr lang="en-GB" sz="2000" b="1" dirty="0">
              <a:solidFill>
                <a:srgbClr val="FF0000"/>
              </a:solidFill>
            </a:endParaRPr>
          </a:p>
        </p:txBody>
      </p:sp>
      <p:cxnSp>
        <p:nvCxnSpPr>
          <p:cNvPr id="7" name="Straight Connector 6">
            <a:extLst>
              <a:ext uri="{FF2B5EF4-FFF2-40B4-BE49-F238E27FC236}">
                <a16:creationId xmlns:a16="http://schemas.microsoft.com/office/drawing/2014/main" id="{839D339E-0BD7-43F7-8A48-2BE082B5E3A0}"/>
              </a:ext>
            </a:extLst>
          </p:cNvPr>
          <p:cNvCxnSpPr>
            <a:cxnSpLocks/>
          </p:cNvCxnSpPr>
          <p:nvPr/>
        </p:nvCxnSpPr>
        <p:spPr>
          <a:xfrm>
            <a:off x="4457700" y="1549928"/>
            <a:ext cx="6800850" cy="3426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7E6853E-29DD-41D7-A6F5-4E927538B42A}"/>
              </a:ext>
            </a:extLst>
          </p:cNvPr>
          <p:cNvSpPr txBox="1"/>
          <p:nvPr/>
        </p:nvSpPr>
        <p:spPr>
          <a:xfrm>
            <a:off x="7467600" y="1509696"/>
            <a:ext cx="1581587" cy="400110"/>
          </a:xfrm>
          <a:prstGeom prst="rect">
            <a:avLst/>
          </a:prstGeom>
          <a:solidFill>
            <a:schemeClr val="bg1"/>
          </a:solidFill>
        </p:spPr>
        <p:txBody>
          <a:bodyPr wrap="none" rtlCol="0">
            <a:spAutoFit/>
          </a:bodyPr>
          <a:lstStyle/>
          <a:p>
            <a:r>
              <a:rPr lang="en-AU" sz="2000" b="1" dirty="0">
                <a:solidFill>
                  <a:srgbClr val="FF0000"/>
                </a:solidFill>
              </a:rPr>
              <a:t>P2, Mid Cliffs</a:t>
            </a:r>
            <a:endParaRPr lang="en-GB" sz="2000" b="1" dirty="0">
              <a:solidFill>
                <a:srgbClr val="FF0000"/>
              </a:solidFill>
            </a:endParaRPr>
          </a:p>
        </p:txBody>
      </p:sp>
      <p:sp>
        <p:nvSpPr>
          <p:cNvPr id="10" name="TextBox 9">
            <a:extLst>
              <a:ext uri="{FF2B5EF4-FFF2-40B4-BE49-F238E27FC236}">
                <a16:creationId xmlns:a16="http://schemas.microsoft.com/office/drawing/2014/main" id="{57A900ED-B02D-443A-BE51-DCD889F107C2}"/>
              </a:ext>
            </a:extLst>
          </p:cNvPr>
          <p:cNvSpPr txBox="1"/>
          <p:nvPr/>
        </p:nvSpPr>
        <p:spPr>
          <a:xfrm>
            <a:off x="5110125" y="313830"/>
            <a:ext cx="1423788" cy="400110"/>
          </a:xfrm>
          <a:prstGeom prst="rect">
            <a:avLst/>
          </a:prstGeom>
          <a:solidFill>
            <a:schemeClr val="bg1"/>
          </a:solidFill>
        </p:spPr>
        <p:txBody>
          <a:bodyPr wrap="none" rtlCol="0">
            <a:spAutoFit/>
          </a:bodyPr>
          <a:lstStyle/>
          <a:p>
            <a:r>
              <a:rPr lang="en-AU" sz="2000" b="1" dirty="0">
                <a:solidFill>
                  <a:srgbClr val="FF0000"/>
                </a:solidFill>
              </a:rPr>
              <a:t>P3, S Dunes</a:t>
            </a:r>
            <a:endParaRPr lang="en-GB" sz="2000" b="1" dirty="0">
              <a:solidFill>
                <a:srgbClr val="FF0000"/>
              </a:solidFill>
            </a:endParaRPr>
          </a:p>
        </p:txBody>
      </p:sp>
      <p:cxnSp>
        <p:nvCxnSpPr>
          <p:cNvPr id="19" name="Straight Arrow Connector 18">
            <a:extLst>
              <a:ext uri="{FF2B5EF4-FFF2-40B4-BE49-F238E27FC236}">
                <a16:creationId xmlns:a16="http://schemas.microsoft.com/office/drawing/2014/main" id="{51BFFB29-F6B5-477C-A3F0-7CFCF9046F7E}"/>
              </a:ext>
            </a:extLst>
          </p:cNvPr>
          <p:cNvCxnSpPr/>
          <p:nvPr/>
        </p:nvCxnSpPr>
        <p:spPr>
          <a:xfrm flipH="1">
            <a:off x="4762500" y="487065"/>
            <a:ext cx="285750" cy="821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A226BE5-163D-4669-8D46-013411004241}"/>
              </a:ext>
            </a:extLst>
          </p:cNvPr>
          <p:cNvPicPr/>
          <p:nvPr/>
        </p:nvPicPr>
        <p:blipFill rotWithShape="1">
          <a:blip r:embed="rId3" cstate="print">
            <a:extLst>
              <a:ext uri="{28A0092B-C50C-407E-A947-70E740481C1C}">
                <a14:useLocalDpi xmlns:a14="http://schemas.microsoft.com/office/drawing/2010/main" val="0"/>
              </a:ext>
            </a:extLst>
          </a:blip>
          <a:srcRect l="7598" t="4325" r="53906" b="41517"/>
          <a:stretch/>
        </p:blipFill>
        <p:spPr bwMode="auto">
          <a:xfrm>
            <a:off x="159298" y="512465"/>
            <a:ext cx="2463859" cy="3595078"/>
          </a:xfrm>
          <a:prstGeom prst="rect">
            <a:avLst/>
          </a:prstGeom>
          <a:noFill/>
          <a:ln>
            <a:noFill/>
          </a:ln>
        </p:spPr>
      </p:pic>
      <p:sp>
        <p:nvSpPr>
          <p:cNvPr id="21" name="TextBox 20">
            <a:extLst>
              <a:ext uri="{FF2B5EF4-FFF2-40B4-BE49-F238E27FC236}">
                <a16:creationId xmlns:a16="http://schemas.microsoft.com/office/drawing/2014/main" id="{E061908B-B297-4AD7-8C57-8F99DCC0B063}"/>
              </a:ext>
            </a:extLst>
          </p:cNvPr>
          <p:cNvSpPr txBox="1"/>
          <p:nvPr/>
        </p:nvSpPr>
        <p:spPr>
          <a:xfrm>
            <a:off x="113999" y="6528223"/>
            <a:ext cx="2876349" cy="276999"/>
          </a:xfrm>
          <a:prstGeom prst="rect">
            <a:avLst/>
          </a:prstGeom>
          <a:solidFill>
            <a:schemeClr val="bg1"/>
          </a:solidFill>
        </p:spPr>
        <p:txBody>
          <a:bodyPr wrap="square" rtlCol="0">
            <a:spAutoFit/>
          </a:bodyPr>
          <a:lstStyle/>
          <a:p>
            <a:r>
              <a:rPr lang="en-AU" sz="1200" dirty="0"/>
              <a:t>Looking south, photo by Peter Ganderton.</a:t>
            </a:r>
          </a:p>
        </p:txBody>
      </p:sp>
      <p:cxnSp>
        <p:nvCxnSpPr>
          <p:cNvPr id="24" name="Straight Connector 23">
            <a:extLst>
              <a:ext uri="{FF2B5EF4-FFF2-40B4-BE49-F238E27FC236}">
                <a16:creationId xmlns:a16="http://schemas.microsoft.com/office/drawing/2014/main" id="{B25B60B9-21A2-40C9-9B63-4B0219C4A0BA}"/>
              </a:ext>
            </a:extLst>
          </p:cNvPr>
          <p:cNvCxnSpPr>
            <a:cxnSpLocks/>
          </p:cNvCxnSpPr>
          <p:nvPr/>
        </p:nvCxnSpPr>
        <p:spPr>
          <a:xfrm flipH="1">
            <a:off x="1784530" y="1601781"/>
            <a:ext cx="725714" cy="1004586"/>
          </a:xfrm>
          <a:prstGeom prst="line">
            <a:avLst/>
          </a:prstGeom>
          <a:ln w="57150">
            <a:solidFill>
              <a:srgbClr val="FF09D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EAF6C0B-A736-49F5-910E-ED4E6A8F51D5}"/>
              </a:ext>
            </a:extLst>
          </p:cNvPr>
          <p:cNvCxnSpPr>
            <a:cxnSpLocks/>
          </p:cNvCxnSpPr>
          <p:nvPr/>
        </p:nvCxnSpPr>
        <p:spPr>
          <a:xfrm>
            <a:off x="2497544" y="1601781"/>
            <a:ext cx="272211" cy="1160038"/>
          </a:xfrm>
          <a:prstGeom prst="line">
            <a:avLst/>
          </a:prstGeom>
          <a:ln w="57150">
            <a:solidFill>
              <a:srgbClr val="FF09D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8E848F0-494E-477D-B635-AE7712DA0846}"/>
              </a:ext>
            </a:extLst>
          </p:cNvPr>
          <p:cNvSpPr txBox="1"/>
          <p:nvPr/>
        </p:nvSpPr>
        <p:spPr>
          <a:xfrm>
            <a:off x="1320547" y="1352148"/>
            <a:ext cx="1211037" cy="369332"/>
          </a:xfrm>
          <a:prstGeom prst="rect">
            <a:avLst/>
          </a:prstGeom>
          <a:noFill/>
        </p:spPr>
        <p:txBody>
          <a:bodyPr wrap="none" rtlCol="0">
            <a:spAutoFit/>
          </a:bodyPr>
          <a:lstStyle/>
          <a:p>
            <a:r>
              <a:rPr lang="en-AU" dirty="0">
                <a:solidFill>
                  <a:srgbClr val="FF09D0"/>
                </a:solidFill>
              </a:rPr>
              <a:t>View angle</a:t>
            </a:r>
            <a:endParaRPr lang="en-GB" dirty="0">
              <a:solidFill>
                <a:srgbClr val="FF09D0"/>
              </a:solidFill>
            </a:endParaRPr>
          </a:p>
        </p:txBody>
      </p:sp>
    </p:spTree>
    <p:extLst>
      <p:ext uri="{BB962C8B-B14F-4D97-AF65-F5344CB8AC3E}">
        <p14:creationId xmlns:p14="http://schemas.microsoft.com/office/powerpoint/2010/main" val="372185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andy beach&#10;&#10;Description automatically generated">
            <a:extLst>
              <a:ext uri="{FF2B5EF4-FFF2-40B4-BE49-F238E27FC236}">
                <a16:creationId xmlns:a16="http://schemas.microsoft.com/office/drawing/2014/main" id="{ADE63000-7438-48E0-85F5-792DE31FA7DB}"/>
              </a:ext>
            </a:extLst>
          </p:cNvPr>
          <p:cNvPicPr>
            <a:picLocks noChangeAspect="1"/>
          </p:cNvPicPr>
          <p:nvPr/>
        </p:nvPicPr>
        <p:blipFill rotWithShape="1">
          <a:blip r:embed="rId2">
            <a:extLst>
              <a:ext uri="{28A0092B-C50C-407E-A947-70E740481C1C}">
                <a14:useLocalDpi xmlns:a14="http://schemas.microsoft.com/office/drawing/2010/main" val="0"/>
              </a:ext>
            </a:extLst>
          </a:blip>
          <a:srcRect l="-209" t="24689" r="-207" b="-2"/>
          <a:stretch/>
        </p:blipFill>
        <p:spPr>
          <a:xfrm>
            <a:off x="0" y="0"/>
            <a:ext cx="12192000" cy="6858000"/>
          </a:xfrm>
          <a:prstGeom prst="rect">
            <a:avLst/>
          </a:prstGeom>
        </p:spPr>
      </p:pic>
      <p:sp>
        <p:nvSpPr>
          <p:cNvPr id="3" name="TextBox 2">
            <a:extLst>
              <a:ext uri="{FF2B5EF4-FFF2-40B4-BE49-F238E27FC236}">
                <a16:creationId xmlns:a16="http://schemas.microsoft.com/office/drawing/2014/main" id="{366071A5-6E74-44A2-A2E0-B7115DF7DB3B}"/>
              </a:ext>
            </a:extLst>
          </p:cNvPr>
          <p:cNvSpPr txBox="1"/>
          <p:nvPr/>
        </p:nvSpPr>
        <p:spPr>
          <a:xfrm>
            <a:off x="368300" y="25400"/>
            <a:ext cx="3115533" cy="461665"/>
          </a:xfrm>
          <a:prstGeom prst="rect">
            <a:avLst/>
          </a:prstGeom>
          <a:noFill/>
        </p:spPr>
        <p:txBody>
          <a:bodyPr wrap="none" rtlCol="0">
            <a:spAutoFit/>
          </a:bodyPr>
          <a:lstStyle/>
          <a:p>
            <a:r>
              <a:rPr lang="en-AU" sz="2400" b="1" dirty="0"/>
              <a:t>Site 1: Perranporth, UK</a:t>
            </a:r>
            <a:endParaRPr lang="en-GB" sz="2400" b="1" dirty="0"/>
          </a:p>
        </p:txBody>
      </p:sp>
      <p:sp>
        <p:nvSpPr>
          <p:cNvPr id="6" name="TextBox 5">
            <a:extLst>
              <a:ext uri="{FF2B5EF4-FFF2-40B4-BE49-F238E27FC236}">
                <a16:creationId xmlns:a16="http://schemas.microsoft.com/office/drawing/2014/main" id="{30486C12-2CCC-4698-B7D6-89C44053E57C}"/>
              </a:ext>
            </a:extLst>
          </p:cNvPr>
          <p:cNvSpPr txBox="1"/>
          <p:nvPr/>
        </p:nvSpPr>
        <p:spPr>
          <a:xfrm>
            <a:off x="368300" y="3783205"/>
            <a:ext cx="3810274" cy="400110"/>
          </a:xfrm>
          <a:prstGeom prst="rect">
            <a:avLst/>
          </a:prstGeom>
          <a:solidFill>
            <a:schemeClr val="bg1"/>
          </a:solidFill>
        </p:spPr>
        <p:txBody>
          <a:bodyPr wrap="none" rtlCol="0">
            <a:spAutoFit/>
          </a:bodyPr>
          <a:lstStyle/>
          <a:p>
            <a:r>
              <a:rPr lang="en-AU" sz="2000" b="1" dirty="0">
                <a:solidFill>
                  <a:srgbClr val="FF0000"/>
                </a:solidFill>
              </a:rPr>
              <a:t>P1, N Dunes (perched on bedrock)</a:t>
            </a:r>
            <a:endParaRPr lang="en-GB" sz="2000" b="1" dirty="0">
              <a:solidFill>
                <a:srgbClr val="FF0000"/>
              </a:solidFill>
            </a:endParaRPr>
          </a:p>
        </p:txBody>
      </p:sp>
      <p:sp>
        <p:nvSpPr>
          <p:cNvPr id="8" name="TextBox 7">
            <a:extLst>
              <a:ext uri="{FF2B5EF4-FFF2-40B4-BE49-F238E27FC236}">
                <a16:creationId xmlns:a16="http://schemas.microsoft.com/office/drawing/2014/main" id="{D7E6853E-29DD-41D7-A6F5-4E927538B42A}"/>
              </a:ext>
            </a:extLst>
          </p:cNvPr>
          <p:cNvSpPr txBox="1"/>
          <p:nvPr/>
        </p:nvSpPr>
        <p:spPr>
          <a:xfrm>
            <a:off x="2860020" y="1108520"/>
            <a:ext cx="1581587" cy="400110"/>
          </a:xfrm>
          <a:prstGeom prst="rect">
            <a:avLst/>
          </a:prstGeom>
          <a:solidFill>
            <a:schemeClr val="bg1"/>
          </a:solidFill>
        </p:spPr>
        <p:txBody>
          <a:bodyPr wrap="none" rtlCol="0">
            <a:spAutoFit/>
          </a:bodyPr>
          <a:lstStyle/>
          <a:p>
            <a:r>
              <a:rPr lang="en-AU" sz="2000" b="1" dirty="0">
                <a:solidFill>
                  <a:srgbClr val="FF0000"/>
                </a:solidFill>
              </a:rPr>
              <a:t>P2, Mid Cliffs</a:t>
            </a:r>
            <a:endParaRPr lang="en-GB" sz="2000" b="1" dirty="0">
              <a:solidFill>
                <a:srgbClr val="FF0000"/>
              </a:solidFill>
            </a:endParaRPr>
          </a:p>
        </p:txBody>
      </p:sp>
      <p:sp>
        <p:nvSpPr>
          <p:cNvPr id="10" name="TextBox 9">
            <a:extLst>
              <a:ext uri="{FF2B5EF4-FFF2-40B4-BE49-F238E27FC236}">
                <a16:creationId xmlns:a16="http://schemas.microsoft.com/office/drawing/2014/main" id="{57A900ED-B02D-443A-BE51-DCD889F107C2}"/>
              </a:ext>
            </a:extLst>
          </p:cNvPr>
          <p:cNvSpPr txBox="1"/>
          <p:nvPr/>
        </p:nvSpPr>
        <p:spPr>
          <a:xfrm>
            <a:off x="3852133" y="86955"/>
            <a:ext cx="1423788" cy="400110"/>
          </a:xfrm>
          <a:prstGeom prst="rect">
            <a:avLst/>
          </a:prstGeom>
          <a:solidFill>
            <a:schemeClr val="bg1"/>
          </a:solidFill>
        </p:spPr>
        <p:txBody>
          <a:bodyPr wrap="none" rtlCol="0">
            <a:spAutoFit/>
          </a:bodyPr>
          <a:lstStyle/>
          <a:p>
            <a:r>
              <a:rPr lang="en-AU" sz="2000" b="1" dirty="0">
                <a:solidFill>
                  <a:srgbClr val="FF0000"/>
                </a:solidFill>
              </a:rPr>
              <a:t>P3, S Dunes</a:t>
            </a:r>
            <a:endParaRPr lang="en-GB" sz="2000" b="1" dirty="0">
              <a:solidFill>
                <a:srgbClr val="FF0000"/>
              </a:solidFill>
            </a:endParaRPr>
          </a:p>
        </p:txBody>
      </p:sp>
      <p:cxnSp>
        <p:nvCxnSpPr>
          <p:cNvPr id="19" name="Straight Arrow Connector 18">
            <a:extLst>
              <a:ext uri="{FF2B5EF4-FFF2-40B4-BE49-F238E27FC236}">
                <a16:creationId xmlns:a16="http://schemas.microsoft.com/office/drawing/2014/main" id="{51BFFB29-F6B5-477C-A3F0-7CFCF9046F7E}"/>
              </a:ext>
            </a:extLst>
          </p:cNvPr>
          <p:cNvCxnSpPr/>
          <p:nvPr/>
        </p:nvCxnSpPr>
        <p:spPr>
          <a:xfrm flipH="1">
            <a:off x="4762500" y="487065"/>
            <a:ext cx="285750" cy="821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061908B-B297-4AD7-8C57-8F99DCC0B063}"/>
              </a:ext>
            </a:extLst>
          </p:cNvPr>
          <p:cNvSpPr txBox="1"/>
          <p:nvPr/>
        </p:nvSpPr>
        <p:spPr>
          <a:xfrm>
            <a:off x="113999" y="6528223"/>
            <a:ext cx="2876349" cy="276999"/>
          </a:xfrm>
          <a:prstGeom prst="rect">
            <a:avLst/>
          </a:prstGeom>
          <a:solidFill>
            <a:schemeClr val="bg1"/>
          </a:solidFill>
        </p:spPr>
        <p:txBody>
          <a:bodyPr wrap="square" rtlCol="0">
            <a:spAutoFit/>
          </a:bodyPr>
          <a:lstStyle/>
          <a:p>
            <a:r>
              <a:rPr lang="en-AU" sz="1200" dirty="0"/>
              <a:t>Looking south, photo by Peter Ganderton.</a:t>
            </a:r>
          </a:p>
        </p:txBody>
      </p:sp>
      <p:pic>
        <p:nvPicPr>
          <p:cNvPr id="13" name="Picture 12">
            <a:extLst>
              <a:ext uri="{FF2B5EF4-FFF2-40B4-BE49-F238E27FC236}">
                <a16:creationId xmlns:a16="http://schemas.microsoft.com/office/drawing/2014/main" id="{8CA1049B-FF60-43F0-A15A-DA75287F0164}"/>
              </a:ext>
            </a:extLst>
          </p:cNvPr>
          <p:cNvPicPr/>
          <p:nvPr/>
        </p:nvPicPr>
        <p:blipFill rotWithShape="1">
          <a:blip r:embed="rId3" cstate="print">
            <a:extLst>
              <a:ext uri="{28A0092B-C50C-407E-A947-70E740481C1C}">
                <a14:useLocalDpi xmlns:a14="http://schemas.microsoft.com/office/drawing/2010/main" val="0"/>
              </a:ext>
            </a:extLst>
          </a:blip>
          <a:srcRect l="8083" t="4162" r="7772" b="5831"/>
          <a:stretch/>
        </p:blipFill>
        <p:spPr bwMode="auto">
          <a:xfrm>
            <a:off x="5178643" y="917689"/>
            <a:ext cx="6936856" cy="5909973"/>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FC55DF5-D9B9-41CD-8318-DF5A282F7B26}"/>
              </a:ext>
            </a:extLst>
          </p:cNvPr>
          <p:cNvSpPr txBox="1"/>
          <p:nvPr/>
        </p:nvSpPr>
        <p:spPr>
          <a:xfrm>
            <a:off x="6448209" y="609912"/>
            <a:ext cx="1391086" cy="307777"/>
          </a:xfrm>
          <a:prstGeom prst="rect">
            <a:avLst/>
          </a:prstGeom>
          <a:solidFill>
            <a:schemeClr val="bg1"/>
          </a:solidFill>
        </p:spPr>
        <p:txBody>
          <a:bodyPr wrap="none" rtlCol="0">
            <a:spAutoFit/>
          </a:bodyPr>
          <a:lstStyle/>
          <a:p>
            <a:r>
              <a:rPr lang="en-AU" sz="1400" dirty="0"/>
              <a:t>Profile evolution</a:t>
            </a:r>
            <a:endParaRPr lang="en-GB" sz="1400" dirty="0"/>
          </a:p>
        </p:txBody>
      </p:sp>
      <p:sp>
        <p:nvSpPr>
          <p:cNvPr id="15" name="TextBox 14">
            <a:extLst>
              <a:ext uri="{FF2B5EF4-FFF2-40B4-BE49-F238E27FC236}">
                <a16:creationId xmlns:a16="http://schemas.microsoft.com/office/drawing/2014/main" id="{DE12371A-6795-45B1-97B5-2184B88A49A0}"/>
              </a:ext>
            </a:extLst>
          </p:cNvPr>
          <p:cNvSpPr txBox="1"/>
          <p:nvPr/>
        </p:nvSpPr>
        <p:spPr>
          <a:xfrm>
            <a:off x="8679697" y="813111"/>
            <a:ext cx="1600182" cy="307777"/>
          </a:xfrm>
          <a:prstGeom prst="rect">
            <a:avLst/>
          </a:prstGeom>
          <a:solidFill>
            <a:schemeClr val="bg1"/>
          </a:solidFill>
        </p:spPr>
        <p:txBody>
          <a:bodyPr wrap="none" rtlCol="0">
            <a:spAutoFit/>
          </a:bodyPr>
          <a:lstStyle/>
          <a:p>
            <a:r>
              <a:rPr lang="en-AU" sz="1400" dirty="0"/>
              <a:t>Shoreline recession</a:t>
            </a:r>
            <a:endParaRPr lang="en-GB" sz="1400" dirty="0"/>
          </a:p>
        </p:txBody>
      </p:sp>
      <p:sp>
        <p:nvSpPr>
          <p:cNvPr id="16" name="TextBox 15">
            <a:extLst>
              <a:ext uri="{FF2B5EF4-FFF2-40B4-BE49-F238E27FC236}">
                <a16:creationId xmlns:a16="http://schemas.microsoft.com/office/drawing/2014/main" id="{9ECD2451-DDF9-48B3-8694-6306D0E2AF32}"/>
              </a:ext>
            </a:extLst>
          </p:cNvPr>
          <p:cNvSpPr txBox="1"/>
          <p:nvPr/>
        </p:nvSpPr>
        <p:spPr>
          <a:xfrm>
            <a:off x="10220543" y="813443"/>
            <a:ext cx="1983363" cy="307777"/>
          </a:xfrm>
          <a:prstGeom prst="rect">
            <a:avLst/>
          </a:prstGeom>
          <a:solidFill>
            <a:schemeClr val="bg1"/>
          </a:solidFill>
        </p:spPr>
        <p:txBody>
          <a:bodyPr wrap="none" rtlCol="0">
            <a:spAutoFit/>
          </a:bodyPr>
          <a:lstStyle/>
          <a:p>
            <a:r>
              <a:rPr lang="en-AU" sz="1400" dirty="0"/>
              <a:t>Beach Width Change (%)</a:t>
            </a:r>
            <a:endParaRPr lang="en-GB" sz="1400" dirty="0"/>
          </a:p>
        </p:txBody>
      </p:sp>
      <p:sp>
        <p:nvSpPr>
          <p:cNvPr id="17" name="TextBox 16">
            <a:extLst>
              <a:ext uri="{FF2B5EF4-FFF2-40B4-BE49-F238E27FC236}">
                <a16:creationId xmlns:a16="http://schemas.microsoft.com/office/drawing/2014/main" id="{544D56C2-FFB8-43B6-AA2A-EF4B30143940}"/>
              </a:ext>
            </a:extLst>
          </p:cNvPr>
          <p:cNvSpPr txBox="1"/>
          <p:nvPr/>
        </p:nvSpPr>
        <p:spPr>
          <a:xfrm>
            <a:off x="9264654" y="430623"/>
            <a:ext cx="2165401" cy="307777"/>
          </a:xfrm>
          <a:prstGeom prst="rect">
            <a:avLst/>
          </a:prstGeom>
          <a:solidFill>
            <a:schemeClr val="bg1"/>
          </a:solidFill>
        </p:spPr>
        <p:txBody>
          <a:bodyPr wrap="none" rtlCol="0">
            <a:spAutoFit/>
          </a:bodyPr>
          <a:lstStyle/>
          <a:p>
            <a:r>
              <a:rPr lang="en-AU" sz="1400" dirty="0"/>
              <a:t>For 1-m SLR over 100-years</a:t>
            </a:r>
            <a:endParaRPr lang="en-GB" sz="1400" dirty="0"/>
          </a:p>
        </p:txBody>
      </p:sp>
    </p:spTree>
    <p:extLst>
      <p:ext uri="{BB962C8B-B14F-4D97-AF65-F5344CB8AC3E}">
        <p14:creationId xmlns:p14="http://schemas.microsoft.com/office/powerpoint/2010/main" val="37453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andy beach&#10;&#10;Description automatically generated">
            <a:extLst>
              <a:ext uri="{FF2B5EF4-FFF2-40B4-BE49-F238E27FC236}">
                <a16:creationId xmlns:a16="http://schemas.microsoft.com/office/drawing/2014/main" id="{ADE63000-7438-48E0-85F5-792DE31FA7DB}"/>
              </a:ext>
            </a:extLst>
          </p:cNvPr>
          <p:cNvPicPr>
            <a:picLocks noChangeAspect="1"/>
          </p:cNvPicPr>
          <p:nvPr/>
        </p:nvPicPr>
        <p:blipFill rotWithShape="1">
          <a:blip r:embed="rId2">
            <a:extLst>
              <a:ext uri="{28A0092B-C50C-407E-A947-70E740481C1C}">
                <a14:useLocalDpi xmlns:a14="http://schemas.microsoft.com/office/drawing/2010/main" val="0"/>
              </a:ext>
            </a:extLst>
          </a:blip>
          <a:srcRect l="-209" t="24689" r="-207" b="-2"/>
          <a:stretch/>
        </p:blipFill>
        <p:spPr>
          <a:xfrm>
            <a:off x="0" y="0"/>
            <a:ext cx="12192000" cy="6858000"/>
          </a:xfrm>
          <a:prstGeom prst="rect">
            <a:avLst/>
          </a:prstGeom>
        </p:spPr>
      </p:pic>
      <p:sp>
        <p:nvSpPr>
          <p:cNvPr id="3" name="TextBox 2">
            <a:extLst>
              <a:ext uri="{FF2B5EF4-FFF2-40B4-BE49-F238E27FC236}">
                <a16:creationId xmlns:a16="http://schemas.microsoft.com/office/drawing/2014/main" id="{366071A5-6E74-44A2-A2E0-B7115DF7DB3B}"/>
              </a:ext>
            </a:extLst>
          </p:cNvPr>
          <p:cNvSpPr txBox="1"/>
          <p:nvPr/>
        </p:nvSpPr>
        <p:spPr>
          <a:xfrm>
            <a:off x="368300" y="25400"/>
            <a:ext cx="3115533" cy="461665"/>
          </a:xfrm>
          <a:prstGeom prst="rect">
            <a:avLst/>
          </a:prstGeom>
          <a:noFill/>
        </p:spPr>
        <p:txBody>
          <a:bodyPr wrap="none" rtlCol="0">
            <a:spAutoFit/>
          </a:bodyPr>
          <a:lstStyle/>
          <a:p>
            <a:r>
              <a:rPr lang="en-AU" sz="2400" b="1" dirty="0"/>
              <a:t>Site 1: Perranporth, UK</a:t>
            </a:r>
            <a:endParaRPr lang="en-GB" sz="2400" b="1" dirty="0"/>
          </a:p>
        </p:txBody>
      </p:sp>
      <p:sp>
        <p:nvSpPr>
          <p:cNvPr id="6" name="TextBox 5">
            <a:extLst>
              <a:ext uri="{FF2B5EF4-FFF2-40B4-BE49-F238E27FC236}">
                <a16:creationId xmlns:a16="http://schemas.microsoft.com/office/drawing/2014/main" id="{30486C12-2CCC-4698-B7D6-89C44053E57C}"/>
              </a:ext>
            </a:extLst>
          </p:cNvPr>
          <p:cNvSpPr txBox="1"/>
          <p:nvPr/>
        </p:nvSpPr>
        <p:spPr>
          <a:xfrm>
            <a:off x="4037232" y="345123"/>
            <a:ext cx="4056303" cy="584775"/>
          </a:xfrm>
          <a:prstGeom prst="rect">
            <a:avLst/>
          </a:prstGeom>
          <a:solidFill>
            <a:schemeClr val="bg1"/>
          </a:solidFill>
        </p:spPr>
        <p:txBody>
          <a:bodyPr wrap="none" rtlCol="0">
            <a:spAutoFit/>
          </a:bodyPr>
          <a:lstStyle/>
          <a:p>
            <a:pPr algn="ctr"/>
            <a:r>
              <a:rPr lang="en-AU" sz="1600" b="1" dirty="0"/>
              <a:t>Time series for evolution of P1, North Dunes</a:t>
            </a:r>
            <a:r>
              <a:rPr lang="en-GB" sz="1600" b="1" dirty="0"/>
              <a:t>,</a:t>
            </a:r>
            <a:br>
              <a:rPr lang="en-GB" sz="1600" b="1" dirty="0"/>
            </a:br>
            <a:r>
              <a:rPr lang="en-GB" sz="1600" b="1" dirty="0"/>
              <a:t>for 2-m SLR over 150-years</a:t>
            </a:r>
          </a:p>
        </p:txBody>
      </p:sp>
      <p:sp>
        <p:nvSpPr>
          <p:cNvPr id="21" name="TextBox 20">
            <a:extLst>
              <a:ext uri="{FF2B5EF4-FFF2-40B4-BE49-F238E27FC236}">
                <a16:creationId xmlns:a16="http://schemas.microsoft.com/office/drawing/2014/main" id="{E061908B-B297-4AD7-8C57-8F99DCC0B063}"/>
              </a:ext>
            </a:extLst>
          </p:cNvPr>
          <p:cNvSpPr txBox="1"/>
          <p:nvPr/>
        </p:nvSpPr>
        <p:spPr>
          <a:xfrm>
            <a:off x="113999" y="6528223"/>
            <a:ext cx="2876349" cy="276999"/>
          </a:xfrm>
          <a:prstGeom prst="rect">
            <a:avLst/>
          </a:prstGeom>
          <a:solidFill>
            <a:schemeClr val="bg1"/>
          </a:solidFill>
        </p:spPr>
        <p:txBody>
          <a:bodyPr wrap="square" rtlCol="0">
            <a:spAutoFit/>
          </a:bodyPr>
          <a:lstStyle/>
          <a:p>
            <a:r>
              <a:rPr lang="en-AU" sz="1200" dirty="0"/>
              <a:t>Looking south, photo by Peter Ganderton.</a:t>
            </a:r>
          </a:p>
        </p:txBody>
      </p:sp>
      <p:pic>
        <p:nvPicPr>
          <p:cNvPr id="17" name="Picture 16">
            <a:extLst>
              <a:ext uri="{FF2B5EF4-FFF2-40B4-BE49-F238E27FC236}">
                <a16:creationId xmlns:a16="http://schemas.microsoft.com/office/drawing/2014/main" id="{F10E3050-0BD5-418B-B4C8-27B8AAB16953}"/>
              </a:ext>
            </a:extLst>
          </p:cNvPr>
          <p:cNvPicPr/>
          <p:nvPr/>
        </p:nvPicPr>
        <p:blipFill rotWithShape="1">
          <a:blip r:embed="rId3" cstate="print">
            <a:extLst>
              <a:ext uri="{28A0092B-C50C-407E-A947-70E740481C1C}">
                <a14:useLocalDpi xmlns:a14="http://schemas.microsoft.com/office/drawing/2010/main" val="0"/>
              </a:ext>
            </a:extLst>
          </a:blip>
          <a:srcRect t="7201" b="8146"/>
          <a:stretch/>
        </p:blipFill>
        <p:spPr bwMode="auto">
          <a:xfrm>
            <a:off x="4216735" y="1090076"/>
            <a:ext cx="3597910" cy="4852035"/>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49F49C54-3CDF-4799-8599-7148C304B03E}"/>
              </a:ext>
            </a:extLst>
          </p:cNvPr>
          <p:cNvPicPr/>
          <p:nvPr/>
        </p:nvPicPr>
        <p:blipFill rotWithShape="1">
          <a:blip r:embed="rId4" cstate="print">
            <a:extLst>
              <a:ext uri="{28A0092B-C50C-407E-A947-70E740481C1C}">
                <a14:useLocalDpi xmlns:a14="http://schemas.microsoft.com/office/drawing/2010/main" val="0"/>
              </a:ext>
            </a:extLst>
          </a:blip>
          <a:srcRect l="2538" t="3753" r="6112" b="5030"/>
          <a:stretch/>
        </p:blipFill>
        <p:spPr bwMode="auto">
          <a:xfrm>
            <a:off x="8292478" y="1355802"/>
            <a:ext cx="3819208" cy="3681963"/>
          </a:xfrm>
          <a:prstGeom prst="rect">
            <a:avLst/>
          </a:prstGeom>
          <a:noFill/>
          <a:ln>
            <a:noFill/>
          </a:ln>
          <a:extLst>
            <a:ext uri="{53640926-AAD7-44D8-BBD7-CCE9431645EC}">
              <a14:shadowObscured xmlns:a14="http://schemas.microsoft.com/office/drawing/2010/main"/>
            </a:ext>
          </a:extLst>
        </p:spPr>
      </p:pic>
      <p:cxnSp>
        <p:nvCxnSpPr>
          <p:cNvPr id="20" name="Straight Arrow Connector 19">
            <a:extLst>
              <a:ext uri="{FF2B5EF4-FFF2-40B4-BE49-F238E27FC236}">
                <a16:creationId xmlns:a16="http://schemas.microsoft.com/office/drawing/2014/main" id="{ACD8DD4A-4A61-4BB3-A302-8FF805658DF4}"/>
              </a:ext>
            </a:extLst>
          </p:cNvPr>
          <p:cNvCxnSpPr>
            <a:cxnSpLocks/>
          </p:cNvCxnSpPr>
          <p:nvPr/>
        </p:nvCxnSpPr>
        <p:spPr>
          <a:xfrm flipH="1">
            <a:off x="2786745" y="3976914"/>
            <a:ext cx="14299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57C1A0E-3C74-4671-99FE-99A1DAA867C0}"/>
              </a:ext>
            </a:extLst>
          </p:cNvPr>
          <p:cNvSpPr txBox="1"/>
          <p:nvPr/>
        </p:nvSpPr>
        <p:spPr>
          <a:xfrm>
            <a:off x="8869491" y="312897"/>
            <a:ext cx="2902846" cy="830997"/>
          </a:xfrm>
          <a:prstGeom prst="rect">
            <a:avLst/>
          </a:prstGeom>
          <a:solidFill>
            <a:schemeClr val="bg1"/>
          </a:solidFill>
        </p:spPr>
        <p:txBody>
          <a:bodyPr wrap="none" rtlCol="0">
            <a:spAutoFit/>
          </a:bodyPr>
          <a:lstStyle/>
          <a:p>
            <a:r>
              <a:rPr lang="en-AU" sz="1600" b="1" dirty="0"/>
              <a:t>Summary of shoreline recession</a:t>
            </a:r>
          </a:p>
          <a:p>
            <a:pPr algn="ctr"/>
            <a:r>
              <a:rPr lang="en-AU" sz="1600" b="1" dirty="0"/>
              <a:t>and beach width change</a:t>
            </a:r>
            <a:r>
              <a:rPr lang="en-GB" sz="1600" b="1" dirty="0"/>
              <a:t>,</a:t>
            </a:r>
            <a:br>
              <a:rPr lang="en-GB" sz="1600" b="1" dirty="0"/>
            </a:br>
            <a:r>
              <a:rPr lang="en-GB" sz="1600" b="1" dirty="0"/>
              <a:t>for 1-m SLR over 100-years</a:t>
            </a:r>
            <a:endParaRPr lang="en-AU" sz="1600" b="1" dirty="0"/>
          </a:p>
        </p:txBody>
      </p:sp>
      <p:sp>
        <p:nvSpPr>
          <p:cNvPr id="7" name="TextBox 6">
            <a:extLst>
              <a:ext uri="{FF2B5EF4-FFF2-40B4-BE49-F238E27FC236}">
                <a16:creationId xmlns:a16="http://schemas.microsoft.com/office/drawing/2014/main" id="{322A7361-C2CE-4D79-8D8C-9743B0C2A962}"/>
              </a:ext>
            </a:extLst>
          </p:cNvPr>
          <p:cNvSpPr txBox="1"/>
          <p:nvPr/>
        </p:nvSpPr>
        <p:spPr>
          <a:xfrm>
            <a:off x="8625432" y="5264007"/>
            <a:ext cx="3367314" cy="1384995"/>
          </a:xfrm>
          <a:prstGeom prst="rect">
            <a:avLst/>
          </a:prstGeom>
          <a:solidFill>
            <a:schemeClr val="bg1"/>
          </a:solidFill>
        </p:spPr>
        <p:txBody>
          <a:bodyPr wrap="square" rtlCol="0">
            <a:spAutoFit/>
          </a:bodyPr>
          <a:lstStyle/>
          <a:p>
            <a:r>
              <a:rPr lang="en-AU" sz="1400" dirty="0"/>
              <a:t>Predicted recession rates are compared against the standard Bruun-rule. Green bars include redistribution of eroded dune volume across the full embayment. Pink bars add maximum storm demand (short-term variability) to the long-term trend.</a:t>
            </a:r>
            <a:endParaRPr lang="en-GB" sz="1400" dirty="0"/>
          </a:p>
        </p:txBody>
      </p:sp>
    </p:spTree>
    <p:extLst>
      <p:ext uri="{BB962C8B-B14F-4D97-AF65-F5344CB8AC3E}">
        <p14:creationId xmlns:p14="http://schemas.microsoft.com/office/powerpoint/2010/main" val="375876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view of a large body of water&#10;&#10;Description automatically generated">
            <a:extLst>
              <a:ext uri="{FF2B5EF4-FFF2-40B4-BE49-F238E27FC236}">
                <a16:creationId xmlns:a16="http://schemas.microsoft.com/office/drawing/2014/main" id="{BA88F68D-52AA-425A-9F93-BCF519E42E62}"/>
              </a:ext>
            </a:extLst>
          </p:cNvPr>
          <p:cNvPicPr>
            <a:picLocks noChangeAspect="1"/>
          </p:cNvPicPr>
          <p:nvPr/>
        </p:nvPicPr>
        <p:blipFill rotWithShape="1">
          <a:blip r:embed="rId2">
            <a:extLst>
              <a:ext uri="{28A0092B-C50C-407E-A947-70E740481C1C}">
                <a14:useLocalDpi xmlns:a14="http://schemas.microsoft.com/office/drawing/2010/main" val="0"/>
              </a:ext>
            </a:extLst>
          </a:blip>
          <a:srcRect l="8937" t="14263" r="-160" b="17555"/>
          <a:stretch/>
        </p:blipFill>
        <p:spPr>
          <a:xfrm>
            <a:off x="-87085" y="-15612"/>
            <a:ext cx="12287990" cy="6888125"/>
          </a:xfrm>
          <a:prstGeom prst="rect">
            <a:avLst/>
          </a:prstGeom>
        </p:spPr>
      </p:pic>
      <p:sp>
        <p:nvSpPr>
          <p:cNvPr id="2" name="TextBox 1">
            <a:extLst>
              <a:ext uri="{FF2B5EF4-FFF2-40B4-BE49-F238E27FC236}">
                <a16:creationId xmlns:a16="http://schemas.microsoft.com/office/drawing/2014/main" id="{369B920D-C1DD-47F2-8557-5E1E78C245A4}"/>
              </a:ext>
            </a:extLst>
          </p:cNvPr>
          <p:cNvSpPr txBox="1"/>
          <p:nvPr/>
        </p:nvSpPr>
        <p:spPr>
          <a:xfrm>
            <a:off x="368300" y="25400"/>
            <a:ext cx="2695994" cy="461665"/>
          </a:xfrm>
          <a:prstGeom prst="rect">
            <a:avLst/>
          </a:prstGeom>
          <a:noFill/>
        </p:spPr>
        <p:txBody>
          <a:bodyPr wrap="none" rtlCol="0">
            <a:spAutoFit/>
          </a:bodyPr>
          <a:lstStyle/>
          <a:p>
            <a:r>
              <a:rPr lang="en-AU" sz="2400" b="1" dirty="0"/>
              <a:t>Site 2: Start Bay, UK</a:t>
            </a:r>
            <a:endParaRPr lang="en-GB" sz="2400" b="1" dirty="0"/>
          </a:p>
        </p:txBody>
      </p:sp>
      <p:grpSp>
        <p:nvGrpSpPr>
          <p:cNvPr id="27" name="Group 26">
            <a:extLst>
              <a:ext uri="{FF2B5EF4-FFF2-40B4-BE49-F238E27FC236}">
                <a16:creationId xmlns:a16="http://schemas.microsoft.com/office/drawing/2014/main" id="{95200A00-EE26-4967-8B58-530BBD2BC257}"/>
              </a:ext>
            </a:extLst>
          </p:cNvPr>
          <p:cNvGrpSpPr/>
          <p:nvPr/>
        </p:nvGrpSpPr>
        <p:grpSpPr>
          <a:xfrm>
            <a:off x="229013" y="1120961"/>
            <a:ext cx="2974568" cy="5117656"/>
            <a:chOff x="14182159" y="3873548"/>
            <a:chExt cx="2695994" cy="4638378"/>
          </a:xfrm>
        </p:grpSpPr>
        <p:grpSp>
          <p:nvGrpSpPr>
            <p:cNvPr id="20" name="Group 19">
              <a:extLst>
                <a:ext uri="{FF2B5EF4-FFF2-40B4-BE49-F238E27FC236}">
                  <a16:creationId xmlns:a16="http://schemas.microsoft.com/office/drawing/2014/main" id="{1CEF2AC9-2411-4F19-8223-BB2D3A0DF38B}"/>
                </a:ext>
              </a:extLst>
            </p:cNvPr>
            <p:cNvGrpSpPr/>
            <p:nvPr/>
          </p:nvGrpSpPr>
          <p:grpSpPr>
            <a:xfrm>
              <a:off x="14182159" y="3873548"/>
              <a:ext cx="2695994" cy="4638378"/>
              <a:chOff x="368300" y="1271587"/>
              <a:chExt cx="2507933" cy="4314825"/>
            </a:xfrm>
          </p:grpSpPr>
          <p:pic>
            <p:nvPicPr>
              <p:cNvPr id="3" name="Picture 2">
                <a:extLst>
                  <a:ext uri="{FF2B5EF4-FFF2-40B4-BE49-F238E27FC236}">
                    <a16:creationId xmlns:a16="http://schemas.microsoft.com/office/drawing/2014/main" id="{571DCEDF-BE8F-4F96-AA74-5953935DAD06}"/>
                  </a:ext>
                </a:extLst>
              </p:cNvPr>
              <p:cNvPicPr/>
              <p:nvPr/>
            </p:nvPicPr>
            <p:blipFill rotWithShape="1">
              <a:blip r:embed="rId3">
                <a:extLst>
                  <a:ext uri="{28A0092B-C50C-407E-A947-70E740481C1C}">
                    <a14:useLocalDpi xmlns:a14="http://schemas.microsoft.com/office/drawing/2010/main" val="0"/>
                  </a:ext>
                </a:extLst>
              </a:blip>
              <a:srcRect l="7421" t="6942" r="51542" b="30316"/>
              <a:stretch/>
            </p:blipFill>
            <p:spPr bwMode="auto">
              <a:xfrm>
                <a:off x="368300" y="1271587"/>
                <a:ext cx="2507933" cy="4314825"/>
              </a:xfrm>
              <a:prstGeom prst="rect">
                <a:avLst/>
              </a:prstGeom>
              <a:noFill/>
              <a:ln>
                <a:noFill/>
              </a:ln>
              <a:extLst>
                <a:ext uri="{53640926-AAD7-44D8-BBD7-CCE9431645EC}">
                  <a14:shadowObscured xmlns:a14="http://schemas.microsoft.com/office/drawing/2010/main"/>
                </a:ext>
              </a:extLst>
            </p:spPr>
          </p:pic>
          <p:cxnSp>
            <p:nvCxnSpPr>
              <p:cNvPr id="13" name="Straight Connector 12">
                <a:extLst>
                  <a:ext uri="{FF2B5EF4-FFF2-40B4-BE49-F238E27FC236}">
                    <a16:creationId xmlns:a16="http://schemas.microsoft.com/office/drawing/2014/main" id="{6524C4EF-A076-4B40-9969-791E3F2ED520}"/>
                  </a:ext>
                </a:extLst>
              </p:cNvPr>
              <p:cNvCxnSpPr>
                <a:cxnSpLocks/>
              </p:cNvCxnSpPr>
              <p:nvPr/>
            </p:nvCxnSpPr>
            <p:spPr>
              <a:xfrm>
                <a:off x="1133475" y="2446496"/>
                <a:ext cx="992791" cy="4300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BB1035-BC7B-4465-9D71-DC5EF3DD9654}"/>
                  </a:ext>
                </a:extLst>
              </p:cNvPr>
              <p:cNvCxnSpPr/>
              <p:nvPr/>
            </p:nvCxnSpPr>
            <p:spPr>
              <a:xfrm flipV="1">
                <a:off x="1716297" y="2446496"/>
                <a:ext cx="350628" cy="6365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1B870A-6282-4966-B59E-E93B54940C05}"/>
                  </a:ext>
                </a:extLst>
              </p:cNvPr>
              <p:cNvSpPr txBox="1"/>
              <p:nvPr/>
            </p:nvSpPr>
            <p:spPr>
              <a:xfrm>
                <a:off x="1616276" y="3036023"/>
                <a:ext cx="728747" cy="622786"/>
              </a:xfrm>
              <a:prstGeom prst="rect">
                <a:avLst/>
              </a:prstGeom>
              <a:solidFill>
                <a:schemeClr val="bg1"/>
              </a:solidFill>
              <a:ln>
                <a:solidFill>
                  <a:schemeClr val="tx1"/>
                </a:solidFill>
              </a:ln>
            </p:spPr>
            <p:txBody>
              <a:bodyPr wrap="none" lIns="0" tIns="0" rIns="0" bIns="0" rtlCol="0">
                <a:spAutoFit/>
              </a:bodyPr>
              <a:lstStyle/>
              <a:p>
                <a:pPr algn="ctr"/>
                <a:r>
                  <a:rPr lang="en-AU" sz="1200" dirty="0">
                    <a:solidFill>
                      <a:srgbClr val="FF0000"/>
                    </a:solidFill>
                  </a:rPr>
                  <a:t>Multi-decadal</a:t>
                </a:r>
              </a:p>
              <a:p>
                <a:pPr algn="ctr"/>
                <a:r>
                  <a:rPr lang="en-AU" sz="1200" dirty="0">
                    <a:solidFill>
                      <a:srgbClr val="FF0000"/>
                    </a:solidFill>
                  </a:rPr>
                  <a:t>longshore</a:t>
                </a:r>
              </a:p>
              <a:p>
                <a:pPr algn="ctr"/>
                <a:r>
                  <a:rPr lang="en-AU" sz="1200" dirty="0">
                    <a:solidFill>
                      <a:srgbClr val="FF0000"/>
                    </a:solidFill>
                  </a:rPr>
                  <a:t>transport</a:t>
                </a:r>
              </a:p>
              <a:p>
                <a:pPr algn="ctr"/>
                <a:r>
                  <a:rPr lang="en-AU" sz="1200" dirty="0">
                    <a:solidFill>
                      <a:srgbClr val="FF0000"/>
                    </a:solidFill>
                  </a:rPr>
                  <a:t>trend</a:t>
                </a:r>
                <a:endParaRPr lang="en-GB" sz="1200" dirty="0">
                  <a:solidFill>
                    <a:srgbClr val="FF0000"/>
                  </a:solidFill>
                </a:endParaRPr>
              </a:p>
            </p:txBody>
          </p:sp>
        </p:grpSp>
        <p:pic>
          <p:nvPicPr>
            <p:cNvPr id="22" name="Picture 21">
              <a:extLst>
                <a:ext uri="{FF2B5EF4-FFF2-40B4-BE49-F238E27FC236}">
                  <a16:creationId xmlns:a16="http://schemas.microsoft.com/office/drawing/2014/main" id="{36FEFC5F-03CF-4267-9EC0-A8D68C1F658C}"/>
                </a:ext>
              </a:extLst>
            </p:cNvPr>
            <p:cNvPicPr>
              <a:picLocks noChangeAspect="1"/>
            </p:cNvPicPr>
            <p:nvPr/>
          </p:nvPicPr>
          <p:blipFill rotWithShape="1">
            <a:blip r:embed="rId4">
              <a:extLst>
                <a:ext uri="{28A0092B-C50C-407E-A947-70E740481C1C}">
                  <a14:useLocalDpi xmlns:a14="http://schemas.microsoft.com/office/drawing/2010/main" val="0"/>
                </a:ext>
              </a:extLst>
            </a:blip>
            <a:srcRect l="5141" t="53755" r="3658" b="1383"/>
            <a:stretch/>
          </p:blipFill>
          <p:spPr>
            <a:xfrm>
              <a:off x="14528346" y="4142668"/>
              <a:ext cx="881968" cy="724772"/>
            </a:xfrm>
            <a:prstGeom prst="rect">
              <a:avLst/>
            </a:prstGeom>
          </p:spPr>
        </p:pic>
      </p:grpSp>
      <p:cxnSp>
        <p:nvCxnSpPr>
          <p:cNvPr id="34" name="Straight Connector 33">
            <a:extLst>
              <a:ext uri="{FF2B5EF4-FFF2-40B4-BE49-F238E27FC236}">
                <a16:creationId xmlns:a16="http://schemas.microsoft.com/office/drawing/2014/main" id="{637ED454-A267-4D0E-A9BB-73DE74D304E0}"/>
              </a:ext>
            </a:extLst>
          </p:cNvPr>
          <p:cNvCxnSpPr>
            <a:cxnSpLocks/>
          </p:cNvCxnSpPr>
          <p:nvPr/>
        </p:nvCxnSpPr>
        <p:spPr>
          <a:xfrm>
            <a:off x="5689600" y="3213694"/>
            <a:ext cx="3570514" cy="6471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16840B3-54C9-4C71-A1E0-0876D6C5107B}"/>
              </a:ext>
            </a:extLst>
          </p:cNvPr>
          <p:cNvSpPr txBox="1"/>
          <p:nvPr/>
        </p:nvSpPr>
        <p:spPr>
          <a:xfrm>
            <a:off x="9260114" y="3679789"/>
            <a:ext cx="450764" cy="400110"/>
          </a:xfrm>
          <a:prstGeom prst="rect">
            <a:avLst/>
          </a:prstGeom>
          <a:solidFill>
            <a:schemeClr val="bg1"/>
          </a:solidFill>
        </p:spPr>
        <p:txBody>
          <a:bodyPr wrap="none" rtlCol="0">
            <a:spAutoFit/>
          </a:bodyPr>
          <a:lstStyle/>
          <a:p>
            <a:r>
              <a:rPr lang="en-AU" sz="2000" b="1" dirty="0">
                <a:solidFill>
                  <a:srgbClr val="FF0000"/>
                </a:solidFill>
              </a:rPr>
              <a:t>P0</a:t>
            </a:r>
            <a:endParaRPr lang="en-GB" sz="2000" b="1" dirty="0">
              <a:solidFill>
                <a:srgbClr val="FF0000"/>
              </a:solidFill>
            </a:endParaRPr>
          </a:p>
        </p:txBody>
      </p:sp>
      <p:cxnSp>
        <p:nvCxnSpPr>
          <p:cNvPr id="37" name="Straight Connector 36">
            <a:extLst>
              <a:ext uri="{FF2B5EF4-FFF2-40B4-BE49-F238E27FC236}">
                <a16:creationId xmlns:a16="http://schemas.microsoft.com/office/drawing/2014/main" id="{0A9DBB97-F069-4FDD-BB2F-86775B6D038E}"/>
              </a:ext>
            </a:extLst>
          </p:cNvPr>
          <p:cNvCxnSpPr>
            <a:cxnSpLocks/>
          </p:cNvCxnSpPr>
          <p:nvPr/>
        </p:nvCxnSpPr>
        <p:spPr>
          <a:xfrm>
            <a:off x="6096000" y="1718549"/>
            <a:ext cx="3164114" cy="6763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9F4E665-67CD-4F6D-9B9E-9C1788A1E90C}"/>
              </a:ext>
            </a:extLst>
          </p:cNvPr>
          <p:cNvSpPr txBox="1"/>
          <p:nvPr/>
        </p:nvSpPr>
        <p:spPr>
          <a:xfrm>
            <a:off x="9260114" y="2217551"/>
            <a:ext cx="450764" cy="400110"/>
          </a:xfrm>
          <a:prstGeom prst="rect">
            <a:avLst/>
          </a:prstGeom>
          <a:solidFill>
            <a:schemeClr val="bg1"/>
          </a:solidFill>
        </p:spPr>
        <p:txBody>
          <a:bodyPr wrap="none" rtlCol="0">
            <a:spAutoFit/>
          </a:bodyPr>
          <a:lstStyle/>
          <a:p>
            <a:r>
              <a:rPr lang="en-AU" sz="2000" b="1" dirty="0">
                <a:solidFill>
                  <a:srgbClr val="FF0000"/>
                </a:solidFill>
              </a:rPr>
              <a:t>P1</a:t>
            </a:r>
            <a:endParaRPr lang="en-GB" sz="2000" b="1" dirty="0">
              <a:solidFill>
                <a:srgbClr val="FF0000"/>
              </a:solidFill>
            </a:endParaRPr>
          </a:p>
        </p:txBody>
      </p:sp>
      <p:cxnSp>
        <p:nvCxnSpPr>
          <p:cNvPr id="40" name="Straight Connector 39">
            <a:extLst>
              <a:ext uri="{FF2B5EF4-FFF2-40B4-BE49-F238E27FC236}">
                <a16:creationId xmlns:a16="http://schemas.microsoft.com/office/drawing/2014/main" id="{09FDCF0A-A6CA-4A9F-A0BB-8E9463336433}"/>
              </a:ext>
            </a:extLst>
          </p:cNvPr>
          <p:cNvCxnSpPr>
            <a:cxnSpLocks/>
          </p:cNvCxnSpPr>
          <p:nvPr/>
        </p:nvCxnSpPr>
        <p:spPr>
          <a:xfrm>
            <a:off x="9456468" y="787375"/>
            <a:ext cx="225382" cy="531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C6C1785-34FB-4BD6-8EE6-6ED2E62C34EB}"/>
              </a:ext>
            </a:extLst>
          </p:cNvPr>
          <p:cNvSpPr txBox="1"/>
          <p:nvPr/>
        </p:nvSpPr>
        <p:spPr>
          <a:xfrm>
            <a:off x="9710878" y="1318439"/>
            <a:ext cx="580608" cy="400110"/>
          </a:xfrm>
          <a:prstGeom prst="rect">
            <a:avLst/>
          </a:prstGeom>
          <a:solidFill>
            <a:schemeClr val="bg1"/>
          </a:solidFill>
        </p:spPr>
        <p:txBody>
          <a:bodyPr wrap="none" rtlCol="0">
            <a:spAutoFit/>
          </a:bodyPr>
          <a:lstStyle/>
          <a:p>
            <a:r>
              <a:rPr lang="en-AU" sz="2000" b="1" dirty="0">
                <a:solidFill>
                  <a:srgbClr val="FF0000"/>
                </a:solidFill>
              </a:rPr>
              <a:t>P18</a:t>
            </a:r>
            <a:endParaRPr lang="en-GB" sz="2000" b="1" dirty="0">
              <a:solidFill>
                <a:srgbClr val="FF0000"/>
              </a:solidFill>
            </a:endParaRPr>
          </a:p>
        </p:txBody>
      </p:sp>
      <p:sp>
        <p:nvSpPr>
          <p:cNvPr id="43" name="TextBox 42">
            <a:extLst>
              <a:ext uri="{FF2B5EF4-FFF2-40B4-BE49-F238E27FC236}">
                <a16:creationId xmlns:a16="http://schemas.microsoft.com/office/drawing/2014/main" id="{1778FC2C-A88F-43CB-8265-314FA4C7E9AA}"/>
              </a:ext>
            </a:extLst>
          </p:cNvPr>
          <p:cNvSpPr txBox="1"/>
          <p:nvPr/>
        </p:nvSpPr>
        <p:spPr>
          <a:xfrm>
            <a:off x="5612468" y="5039861"/>
            <a:ext cx="6476587"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AU" dirty="0"/>
              <a:t>Devon, UK. Moderate energy, reflective, macrotidal.</a:t>
            </a:r>
          </a:p>
          <a:p>
            <a:pPr marL="285750" indent="-285750">
              <a:buFont typeface="Arial" panose="020B0604020202020204" pitchFamily="34" charset="0"/>
              <a:buChar char="•"/>
            </a:pPr>
            <a:r>
              <a:rPr lang="en-AU" dirty="0"/>
              <a:t>Multiple gravel barriers, separated by small headlands. </a:t>
            </a:r>
          </a:p>
          <a:p>
            <a:pPr marL="285750" indent="-285750">
              <a:buFont typeface="Arial" panose="020B0604020202020204" pitchFamily="34" charset="0"/>
              <a:buChar char="•"/>
            </a:pPr>
            <a:r>
              <a:rPr lang="en-AU" dirty="0"/>
              <a:t>Slapton Sands (pictured) is the longest at 4-km.</a:t>
            </a:r>
          </a:p>
          <a:p>
            <a:pPr marL="285750" indent="-285750">
              <a:buFont typeface="Arial" panose="020B0604020202020204" pitchFamily="34" charset="0"/>
              <a:buChar char="•"/>
            </a:pPr>
            <a:r>
              <a:rPr lang="en-AU" dirty="0"/>
              <a:t>Variously backed by lagoons, cliffs, sea-walls.</a:t>
            </a:r>
          </a:p>
          <a:p>
            <a:pPr marL="285750" indent="-285750">
              <a:buFont typeface="Arial" panose="020B0604020202020204" pitchFamily="34" charset="0"/>
              <a:buChar char="•"/>
            </a:pPr>
            <a:r>
              <a:rPr lang="en-AU" dirty="0"/>
              <a:t>Multidecadal trend of clockwise rotation (northward transport).</a:t>
            </a:r>
          </a:p>
          <a:p>
            <a:pPr marL="285750" indent="-285750">
              <a:buFont typeface="Arial" panose="020B0604020202020204" pitchFamily="34" charset="0"/>
              <a:buChar char="•"/>
            </a:pPr>
            <a:r>
              <a:rPr lang="en-AU" dirty="0"/>
              <a:t>Short-term variable rotation (bi-directional storms).</a:t>
            </a:r>
            <a:endParaRPr lang="en-GB" dirty="0"/>
          </a:p>
        </p:txBody>
      </p:sp>
      <p:sp>
        <p:nvSpPr>
          <p:cNvPr id="46" name="TextBox 45">
            <a:extLst>
              <a:ext uri="{FF2B5EF4-FFF2-40B4-BE49-F238E27FC236}">
                <a16:creationId xmlns:a16="http://schemas.microsoft.com/office/drawing/2014/main" id="{2C53C212-C765-4534-AF32-D8226523E939}"/>
              </a:ext>
            </a:extLst>
          </p:cNvPr>
          <p:cNvSpPr txBox="1"/>
          <p:nvPr/>
        </p:nvSpPr>
        <p:spPr>
          <a:xfrm>
            <a:off x="0" y="6532290"/>
            <a:ext cx="2974568" cy="276999"/>
          </a:xfrm>
          <a:prstGeom prst="rect">
            <a:avLst/>
          </a:prstGeom>
          <a:solidFill>
            <a:schemeClr val="bg1"/>
          </a:solidFill>
        </p:spPr>
        <p:txBody>
          <a:bodyPr wrap="square" rtlCol="0">
            <a:spAutoFit/>
          </a:bodyPr>
          <a:lstStyle/>
          <a:p>
            <a:r>
              <a:rPr lang="en-AU" sz="1200" dirty="0"/>
              <a:t>Looking north, photo by Peter Ganderton.</a:t>
            </a:r>
          </a:p>
        </p:txBody>
      </p:sp>
    </p:spTree>
    <p:extLst>
      <p:ext uri="{BB962C8B-B14F-4D97-AF65-F5344CB8AC3E}">
        <p14:creationId xmlns:p14="http://schemas.microsoft.com/office/powerpoint/2010/main" val="399527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view of a large body of water&#10;&#10;Description automatically generated">
            <a:extLst>
              <a:ext uri="{FF2B5EF4-FFF2-40B4-BE49-F238E27FC236}">
                <a16:creationId xmlns:a16="http://schemas.microsoft.com/office/drawing/2014/main" id="{BA88F68D-52AA-425A-9F93-BCF519E42E62}"/>
              </a:ext>
            </a:extLst>
          </p:cNvPr>
          <p:cNvPicPr>
            <a:picLocks noChangeAspect="1"/>
          </p:cNvPicPr>
          <p:nvPr/>
        </p:nvPicPr>
        <p:blipFill rotWithShape="1">
          <a:blip r:embed="rId2">
            <a:extLst>
              <a:ext uri="{28A0092B-C50C-407E-A947-70E740481C1C}">
                <a14:useLocalDpi xmlns:a14="http://schemas.microsoft.com/office/drawing/2010/main" val="0"/>
              </a:ext>
            </a:extLst>
          </a:blip>
          <a:srcRect l="8937" t="14263" r="-160" b="17555"/>
          <a:stretch/>
        </p:blipFill>
        <p:spPr>
          <a:xfrm>
            <a:off x="-87085" y="-15612"/>
            <a:ext cx="12287990" cy="6888125"/>
          </a:xfrm>
          <a:prstGeom prst="rect">
            <a:avLst/>
          </a:prstGeom>
        </p:spPr>
      </p:pic>
      <p:sp>
        <p:nvSpPr>
          <p:cNvPr id="2" name="TextBox 1">
            <a:extLst>
              <a:ext uri="{FF2B5EF4-FFF2-40B4-BE49-F238E27FC236}">
                <a16:creationId xmlns:a16="http://schemas.microsoft.com/office/drawing/2014/main" id="{369B920D-C1DD-47F2-8557-5E1E78C245A4}"/>
              </a:ext>
            </a:extLst>
          </p:cNvPr>
          <p:cNvSpPr txBox="1"/>
          <p:nvPr/>
        </p:nvSpPr>
        <p:spPr>
          <a:xfrm>
            <a:off x="368300" y="25400"/>
            <a:ext cx="2695994" cy="461665"/>
          </a:xfrm>
          <a:prstGeom prst="rect">
            <a:avLst/>
          </a:prstGeom>
          <a:noFill/>
        </p:spPr>
        <p:txBody>
          <a:bodyPr wrap="none" rtlCol="0">
            <a:spAutoFit/>
          </a:bodyPr>
          <a:lstStyle/>
          <a:p>
            <a:r>
              <a:rPr lang="en-AU" sz="2400" b="1" dirty="0"/>
              <a:t>Site 2: Start Bay, UK</a:t>
            </a:r>
            <a:endParaRPr lang="en-GB" sz="2400" b="1" dirty="0"/>
          </a:p>
        </p:txBody>
      </p:sp>
      <p:sp>
        <p:nvSpPr>
          <p:cNvPr id="9" name="TextBox 8">
            <a:extLst>
              <a:ext uri="{FF2B5EF4-FFF2-40B4-BE49-F238E27FC236}">
                <a16:creationId xmlns:a16="http://schemas.microsoft.com/office/drawing/2014/main" id="{C88CCA4F-F154-4B18-9226-4F1BF6AA60F4}"/>
              </a:ext>
            </a:extLst>
          </p:cNvPr>
          <p:cNvSpPr txBox="1"/>
          <p:nvPr/>
        </p:nvSpPr>
        <p:spPr>
          <a:xfrm>
            <a:off x="5280767" y="5951776"/>
            <a:ext cx="2693430" cy="861774"/>
          </a:xfrm>
          <a:prstGeom prst="rect">
            <a:avLst/>
          </a:prstGeom>
          <a:solidFill>
            <a:schemeClr val="bg1"/>
          </a:solidFill>
        </p:spPr>
        <p:txBody>
          <a:bodyPr wrap="none" rtlCol="0">
            <a:spAutoFit/>
          </a:bodyPr>
          <a:lstStyle/>
          <a:p>
            <a:r>
              <a:rPr lang="en-AU" sz="1400" dirty="0"/>
              <a:t>P0</a:t>
            </a:r>
          </a:p>
          <a:p>
            <a:pPr marL="285750" indent="-285750">
              <a:buFont typeface="Arial" panose="020B0604020202020204" pitchFamily="34" charset="0"/>
              <a:buChar char="•"/>
            </a:pPr>
            <a:r>
              <a:rPr lang="en-AU" sz="1200" dirty="0"/>
              <a:t>Sea-wall backed</a:t>
            </a:r>
          </a:p>
          <a:p>
            <a:pPr marL="285750" indent="-285750">
              <a:buFont typeface="Arial" panose="020B0604020202020204" pitchFamily="34" charset="0"/>
              <a:buChar char="•"/>
            </a:pPr>
            <a:r>
              <a:rPr lang="en-AU" sz="1200" dirty="0"/>
              <a:t>-0.2 m</a:t>
            </a:r>
            <a:r>
              <a:rPr lang="en-AU" sz="1200" baseline="30000" dirty="0"/>
              <a:t>3</a:t>
            </a:r>
            <a:r>
              <a:rPr lang="en-AU" sz="1200" dirty="0"/>
              <a:t>/m/yr trend</a:t>
            </a:r>
          </a:p>
          <a:p>
            <a:pPr marL="285750" indent="-285750">
              <a:buFont typeface="Arial" panose="020B0604020202020204" pitchFamily="34" charset="0"/>
              <a:buChar char="•"/>
            </a:pPr>
            <a:r>
              <a:rPr lang="en-AU" sz="1200" dirty="0"/>
              <a:t>Beach is predicted to erode entirely</a:t>
            </a:r>
            <a:endParaRPr lang="en-GB" sz="1200" dirty="0"/>
          </a:p>
        </p:txBody>
      </p:sp>
      <p:pic>
        <p:nvPicPr>
          <p:cNvPr id="28" name="Picture 27">
            <a:extLst>
              <a:ext uri="{FF2B5EF4-FFF2-40B4-BE49-F238E27FC236}">
                <a16:creationId xmlns:a16="http://schemas.microsoft.com/office/drawing/2014/main" id="{42382779-6C8C-4F8E-B626-9EFBF0C15630}"/>
              </a:ext>
            </a:extLst>
          </p:cNvPr>
          <p:cNvPicPr/>
          <p:nvPr/>
        </p:nvPicPr>
        <p:blipFill rotWithShape="1">
          <a:blip r:embed="rId3" cstate="print">
            <a:extLst>
              <a:ext uri="{28A0092B-C50C-407E-A947-70E740481C1C}">
                <a14:useLocalDpi xmlns:a14="http://schemas.microsoft.com/office/drawing/2010/main" val="0"/>
              </a:ext>
            </a:extLst>
          </a:blip>
          <a:srcRect l="7051" t="4075" r="7412" b="66361"/>
          <a:stretch/>
        </p:blipFill>
        <p:spPr bwMode="auto">
          <a:xfrm>
            <a:off x="-8795" y="5064442"/>
            <a:ext cx="5294630" cy="1749108"/>
          </a:xfrm>
          <a:prstGeom prst="rect">
            <a:avLst/>
          </a:prstGeom>
          <a:solidFill>
            <a:schemeClr val="bg1"/>
          </a:solidFill>
          <a:ln>
            <a:noFill/>
          </a:ln>
          <a:extLst>
            <a:ext uri="{53640926-AAD7-44D8-BBD7-CCE9431645EC}">
              <a14:shadowObscured xmlns:a14="http://schemas.microsoft.com/office/drawing/2010/main"/>
            </a:ext>
          </a:extLst>
        </p:spPr>
      </p:pic>
      <p:grpSp>
        <p:nvGrpSpPr>
          <p:cNvPr id="16" name="Group 15">
            <a:extLst>
              <a:ext uri="{FF2B5EF4-FFF2-40B4-BE49-F238E27FC236}">
                <a16:creationId xmlns:a16="http://schemas.microsoft.com/office/drawing/2014/main" id="{9D590DD8-96C1-458C-869C-20DD077C217A}"/>
              </a:ext>
            </a:extLst>
          </p:cNvPr>
          <p:cNvGrpSpPr/>
          <p:nvPr/>
        </p:nvGrpSpPr>
        <p:grpSpPr>
          <a:xfrm>
            <a:off x="9405474" y="1844152"/>
            <a:ext cx="2693945" cy="4949141"/>
            <a:chOff x="9405474" y="1748902"/>
            <a:chExt cx="2693945" cy="4949141"/>
          </a:xfrm>
        </p:grpSpPr>
        <p:sp>
          <p:nvSpPr>
            <p:cNvPr id="11" name="TextBox 10">
              <a:extLst>
                <a:ext uri="{FF2B5EF4-FFF2-40B4-BE49-F238E27FC236}">
                  <a16:creationId xmlns:a16="http://schemas.microsoft.com/office/drawing/2014/main" id="{3183ECD2-CB3B-4015-9107-250F5B4D775D}"/>
                </a:ext>
              </a:extLst>
            </p:cNvPr>
            <p:cNvSpPr txBox="1"/>
            <p:nvPr/>
          </p:nvSpPr>
          <p:spPr>
            <a:xfrm>
              <a:off x="9405475" y="5282271"/>
              <a:ext cx="2693943" cy="1415772"/>
            </a:xfrm>
            <a:prstGeom prst="rect">
              <a:avLst/>
            </a:prstGeom>
            <a:solidFill>
              <a:schemeClr val="bg1"/>
            </a:solidFill>
          </p:spPr>
          <p:txBody>
            <a:bodyPr wrap="square" rtlCol="0">
              <a:spAutoFit/>
            </a:bodyPr>
            <a:lstStyle/>
            <a:p>
              <a:r>
                <a:rPr lang="en-AU" sz="1400" dirty="0"/>
                <a:t>P18</a:t>
              </a:r>
            </a:p>
            <a:p>
              <a:pPr marL="285750" indent="-285750">
                <a:buFont typeface="Arial" panose="020B0604020202020204" pitchFamily="34" charset="0"/>
                <a:buChar char="•"/>
              </a:pPr>
              <a:r>
                <a:rPr lang="en-AU" sz="1200" dirty="0" err="1"/>
                <a:t>Cliffed</a:t>
              </a:r>
              <a:r>
                <a:rPr lang="en-AU" sz="1200" dirty="0"/>
                <a:t>-backed prograding barrier</a:t>
              </a:r>
            </a:p>
            <a:p>
              <a:pPr marL="285750" indent="-285750">
                <a:buFont typeface="Arial" panose="020B0604020202020204" pitchFamily="34" charset="0"/>
                <a:buChar char="•"/>
              </a:pPr>
              <a:r>
                <a:rPr lang="en-AU" sz="1200" dirty="0"/>
                <a:t>Rollover mode</a:t>
              </a:r>
            </a:p>
            <a:p>
              <a:pPr marL="285750" indent="-285750">
                <a:buFont typeface="Arial" panose="020B0604020202020204" pitchFamily="34" charset="0"/>
                <a:buChar char="•"/>
              </a:pPr>
              <a:r>
                <a:rPr lang="en-AU" sz="1200" dirty="0"/>
                <a:t>+1 m</a:t>
              </a:r>
              <a:r>
                <a:rPr lang="en-AU" sz="1200" baseline="30000" dirty="0"/>
                <a:t>3</a:t>
              </a:r>
              <a:r>
                <a:rPr lang="en-AU" sz="1200" dirty="0"/>
                <a:t>/m/yr trend</a:t>
              </a:r>
            </a:p>
            <a:p>
              <a:pPr marL="285750" indent="-285750">
                <a:buFont typeface="Arial" panose="020B0604020202020204" pitchFamily="34" charset="0"/>
                <a:buChar char="•"/>
              </a:pPr>
              <a:r>
                <a:rPr lang="en-AU" sz="1200" dirty="0"/>
                <a:t>SLR only = 20 m recession </a:t>
              </a:r>
              <a:br>
                <a:rPr lang="en-AU" sz="1200" dirty="0"/>
              </a:br>
              <a:r>
                <a:rPr lang="en-AU" sz="1200" dirty="0"/>
                <a:t>(50% less than lagoon-backed prof.)</a:t>
              </a:r>
            </a:p>
            <a:p>
              <a:pPr marL="285750" indent="-285750">
                <a:buFont typeface="Arial" panose="020B0604020202020204" pitchFamily="34" charset="0"/>
                <a:buChar char="•"/>
              </a:pPr>
              <a:r>
                <a:rPr lang="en-AU" sz="1200" dirty="0"/>
                <a:t>SLR + TREND = 90 m progradation</a:t>
              </a:r>
              <a:endParaRPr lang="en-GB" sz="1200" dirty="0"/>
            </a:p>
          </p:txBody>
        </p:sp>
        <p:pic>
          <p:nvPicPr>
            <p:cNvPr id="30" name="Picture 29">
              <a:extLst>
                <a:ext uri="{FF2B5EF4-FFF2-40B4-BE49-F238E27FC236}">
                  <a16:creationId xmlns:a16="http://schemas.microsoft.com/office/drawing/2014/main" id="{674447E7-07B5-4217-B212-EE2CD23F2E2D}"/>
                </a:ext>
              </a:extLst>
            </p:cNvPr>
            <p:cNvPicPr/>
            <p:nvPr/>
          </p:nvPicPr>
          <p:blipFill rotWithShape="1">
            <a:blip r:embed="rId3" cstate="print">
              <a:extLst>
                <a:ext uri="{28A0092B-C50C-407E-A947-70E740481C1C}">
                  <a14:useLocalDpi xmlns:a14="http://schemas.microsoft.com/office/drawing/2010/main" val="0"/>
                </a:ext>
              </a:extLst>
            </a:blip>
            <a:srcRect l="6155" t="64497" r="50324" b="5673"/>
            <a:stretch/>
          </p:blipFill>
          <p:spPr bwMode="auto">
            <a:xfrm>
              <a:off x="9405474" y="1748902"/>
              <a:ext cx="2693944" cy="1764881"/>
            </a:xfrm>
            <a:prstGeom prst="rect">
              <a:avLst/>
            </a:prstGeom>
            <a:solidFill>
              <a:schemeClr val="bg1"/>
            </a:solidFill>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id="{B7ABF913-C252-4531-9BE6-63ADD826A760}"/>
                </a:ext>
              </a:extLst>
            </p:cNvPr>
            <p:cNvPicPr/>
            <p:nvPr/>
          </p:nvPicPr>
          <p:blipFill rotWithShape="1">
            <a:blip r:embed="rId3" cstate="print">
              <a:extLst>
                <a:ext uri="{28A0092B-C50C-407E-A947-70E740481C1C}">
                  <a14:useLocalDpi xmlns:a14="http://schemas.microsoft.com/office/drawing/2010/main" val="0"/>
                </a:ext>
              </a:extLst>
            </a:blip>
            <a:srcRect l="49066" t="64497" r="7412" b="5673"/>
            <a:stretch/>
          </p:blipFill>
          <p:spPr bwMode="auto">
            <a:xfrm>
              <a:off x="9405475" y="3513783"/>
              <a:ext cx="2693944" cy="1764881"/>
            </a:xfrm>
            <a:prstGeom prst="rect">
              <a:avLst/>
            </a:prstGeom>
            <a:solidFill>
              <a:schemeClr val="bg1"/>
            </a:solidFill>
            <a:ln>
              <a:noFill/>
            </a:ln>
            <a:extLst>
              <a:ext uri="{53640926-AAD7-44D8-BBD7-CCE9431645EC}">
                <a14:shadowObscured xmlns:a14="http://schemas.microsoft.com/office/drawing/2010/main"/>
              </a:ext>
            </a:extLst>
          </p:spPr>
        </p:pic>
      </p:grpSp>
      <p:sp>
        <p:nvSpPr>
          <p:cNvPr id="6" name="TextBox 5">
            <a:extLst>
              <a:ext uri="{FF2B5EF4-FFF2-40B4-BE49-F238E27FC236}">
                <a16:creationId xmlns:a16="http://schemas.microsoft.com/office/drawing/2014/main" id="{E69822D1-3292-489A-B7EB-A768F32703D7}"/>
              </a:ext>
            </a:extLst>
          </p:cNvPr>
          <p:cNvSpPr txBox="1"/>
          <p:nvPr/>
        </p:nvSpPr>
        <p:spPr>
          <a:xfrm>
            <a:off x="139700" y="6571944"/>
            <a:ext cx="4302781" cy="246221"/>
          </a:xfrm>
          <a:prstGeom prst="rect">
            <a:avLst/>
          </a:prstGeom>
          <a:solidFill>
            <a:schemeClr val="bg1"/>
          </a:solidFill>
        </p:spPr>
        <p:txBody>
          <a:bodyPr wrap="none" rtlCol="0">
            <a:spAutoFit/>
          </a:bodyPr>
          <a:lstStyle/>
          <a:p>
            <a:r>
              <a:rPr lang="en-AU" sz="1000" dirty="0">
                <a:solidFill>
                  <a:srgbClr val="FF0000"/>
                </a:solidFill>
              </a:rPr>
              <a:t>*** Extreme scouring in front of wall is unrealistic, this will be capped at MLWS</a:t>
            </a:r>
            <a:endParaRPr lang="en-GB" sz="1000" dirty="0">
              <a:solidFill>
                <a:srgbClr val="FF0000"/>
              </a:solidFill>
            </a:endParaRPr>
          </a:p>
        </p:txBody>
      </p:sp>
      <p:cxnSp>
        <p:nvCxnSpPr>
          <p:cNvPr id="34" name="Straight Connector 33">
            <a:extLst>
              <a:ext uri="{FF2B5EF4-FFF2-40B4-BE49-F238E27FC236}">
                <a16:creationId xmlns:a16="http://schemas.microsoft.com/office/drawing/2014/main" id="{9B94C0AA-A29B-47FD-9291-F9A32531583C}"/>
              </a:ext>
            </a:extLst>
          </p:cNvPr>
          <p:cNvCxnSpPr>
            <a:cxnSpLocks/>
          </p:cNvCxnSpPr>
          <p:nvPr/>
        </p:nvCxnSpPr>
        <p:spPr>
          <a:xfrm>
            <a:off x="5689600" y="3213694"/>
            <a:ext cx="2825750" cy="5877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4DD8786-D1E7-4609-B3C9-0EE93A5C83ED}"/>
              </a:ext>
            </a:extLst>
          </p:cNvPr>
          <p:cNvSpPr txBox="1"/>
          <p:nvPr/>
        </p:nvSpPr>
        <p:spPr>
          <a:xfrm>
            <a:off x="5601802" y="3428450"/>
            <a:ext cx="450764" cy="400110"/>
          </a:xfrm>
          <a:prstGeom prst="rect">
            <a:avLst/>
          </a:prstGeom>
          <a:solidFill>
            <a:schemeClr val="bg1"/>
          </a:solidFill>
        </p:spPr>
        <p:txBody>
          <a:bodyPr wrap="none" rtlCol="0">
            <a:spAutoFit/>
          </a:bodyPr>
          <a:lstStyle/>
          <a:p>
            <a:r>
              <a:rPr lang="en-AU" sz="2000" b="1" dirty="0">
                <a:solidFill>
                  <a:srgbClr val="FF0000"/>
                </a:solidFill>
              </a:rPr>
              <a:t>P0</a:t>
            </a:r>
            <a:endParaRPr lang="en-GB" sz="2000" b="1" dirty="0">
              <a:solidFill>
                <a:srgbClr val="FF0000"/>
              </a:solidFill>
            </a:endParaRPr>
          </a:p>
        </p:txBody>
      </p:sp>
      <p:cxnSp>
        <p:nvCxnSpPr>
          <p:cNvPr id="36" name="Straight Connector 35">
            <a:extLst>
              <a:ext uri="{FF2B5EF4-FFF2-40B4-BE49-F238E27FC236}">
                <a16:creationId xmlns:a16="http://schemas.microsoft.com/office/drawing/2014/main" id="{305ADAB5-B5FB-40C5-A945-81B39A676B16}"/>
              </a:ext>
            </a:extLst>
          </p:cNvPr>
          <p:cNvCxnSpPr>
            <a:cxnSpLocks/>
          </p:cNvCxnSpPr>
          <p:nvPr/>
        </p:nvCxnSpPr>
        <p:spPr>
          <a:xfrm>
            <a:off x="6422572" y="1817720"/>
            <a:ext cx="2092778" cy="4826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3BD2D66-E962-4508-974E-B7FC80D20489}"/>
              </a:ext>
            </a:extLst>
          </p:cNvPr>
          <p:cNvSpPr txBox="1"/>
          <p:nvPr/>
        </p:nvSpPr>
        <p:spPr>
          <a:xfrm>
            <a:off x="5849249" y="1568041"/>
            <a:ext cx="450764" cy="400110"/>
          </a:xfrm>
          <a:prstGeom prst="rect">
            <a:avLst/>
          </a:prstGeom>
          <a:solidFill>
            <a:schemeClr val="bg1"/>
          </a:solidFill>
        </p:spPr>
        <p:txBody>
          <a:bodyPr wrap="none" rtlCol="0">
            <a:spAutoFit/>
          </a:bodyPr>
          <a:lstStyle/>
          <a:p>
            <a:r>
              <a:rPr lang="en-AU" sz="2000" b="1" dirty="0">
                <a:solidFill>
                  <a:srgbClr val="FF0000"/>
                </a:solidFill>
              </a:rPr>
              <a:t>P1</a:t>
            </a:r>
            <a:endParaRPr lang="en-GB" sz="2000" b="1" dirty="0">
              <a:solidFill>
                <a:srgbClr val="FF0000"/>
              </a:solidFill>
            </a:endParaRPr>
          </a:p>
        </p:txBody>
      </p:sp>
      <p:cxnSp>
        <p:nvCxnSpPr>
          <p:cNvPr id="38" name="Straight Connector 37">
            <a:extLst>
              <a:ext uri="{FF2B5EF4-FFF2-40B4-BE49-F238E27FC236}">
                <a16:creationId xmlns:a16="http://schemas.microsoft.com/office/drawing/2014/main" id="{FB1D7ADA-76EC-4AC5-BF69-98D1AC3FD9AB}"/>
              </a:ext>
            </a:extLst>
          </p:cNvPr>
          <p:cNvCxnSpPr>
            <a:cxnSpLocks/>
          </p:cNvCxnSpPr>
          <p:nvPr/>
        </p:nvCxnSpPr>
        <p:spPr>
          <a:xfrm>
            <a:off x="9456468" y="787375"/>
            <a:ext cx="225382" cy="531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4972E88-79E1-41C8-AC1F-05BBEF87FC67}"/>
              </a:ext>
            </a:extLst>
          </p:cNvPr>
          <p:cNvSpPr txBox="1"/>
          <p:nvPr/>
        </p:nvSpPr>
        <p:spPr>
          <a:xfrm>
            <a:off x="8824866" y="535461"/>
            <a:ext cx="580608" cy="400110"/>
          </a:xfrm>
          <a:prstGeom prst="rect">
            <a:avLst/>
          </a:prstGeom>
          <a:solidFill>
            <a:schemeClr val="bg1"/>
          </a:solidFill>
        </p:spPr>
        <p:txBody>
          <a:bodyPr wrap="none" rtlCol="0">
            <a:spAutoFit/>
          </a:bodyPr>
          <a:lstStyle/>
          <a:p>
            <a:r>
              <a:rPr lang="en-AU" sz="2000" b="1" dirty="0">
                <a:solidFill>
                  <a:srgbClr val="FF0000"/>
                </a:solidFill>
              </a:rPr>
              <a:t>P18</a:t>
            </a:r>
            <a:endParaRPr lang="en-GB" sz="2000" b="1" dirty="0">
              <a:solidFill>
                <a:srgbClr val="FF0000"/>
              </a:solidFill>
            </a:endParaRPr>
          </a:p>
        </p:txBody>
      </p:sp>
      <p:sp>
        <p:nvSpPr>
          <p:cNvPr id="40" name="TextBox 39">
            <a:extLst>
              <a:ext uri="{FF2B5EF4-FFF2-40B4-BE49-F238E27FC236}">
                <a16:creationId xmlns:a16="http://schemas.microsoft.com/office/drawing/2014/main" id="{25FC4F02-FF36-4EE8-AF62-824BD25FB56C}"/>
              </a:ext>
            </a:extLst>
          </p:cNvPr>
          <p:cNvSpPr txBox="1"/>
          <p:nvPr/>
        </p:nvSpPr>
        <p:spPr>
          <a:xfrm>
            <a:off x="1199261" y="4859772"/>
            <a:ext cx="450764" cy="400110"/>
          </a:xfrm>
          <a:prstGeom prst="rect">
            <a:avLst/>
          </a:prstGeom>
          <a:solidFill>
            <a:schemeClr val="bg1"/>
          </a:solidFill>
        </p:spPr>
        <p:txBody>
          <a:bodyPr wrap="none" rtlCol="0">
            <a:spAutoFit/>
          </a:bodyPr>
          <a:lstStyle/>
          <a:p>
            <a:r>
              <a:rPr lang="en-AU" sz="2000" b="1" dirty="0">
                <a:solidFill>
                  <a:srgbClr val="FF0000"/>
                </a:solidFill>
              </a:rPr>
              <a:t>P0</a:t>
            </a:r>
            <a:endParaRPr lang="en-GB" sz="2000" b="1" dirty="0">
              <a:solidFill>
                <a:srgbClr val="FF0000"/>
              </a:solidFill>
            </a:endParaRPr>
          </a:p>
        </p:txBody>
      </p:sp>
      <p:grpSp>
        <p:nvGrpSpPr>
          <p:cNvPr id="15" name="Group 14">
            <a:extLst>
              <a:ext uri="{FF2B5EF4-FFF2-40B4-BE49-F238E27FC236}">
                <a16:creationId xmlns:a16="http://schemas.microsoft.com/office/drawing/2014/main" id="{2D417DA0-CDFC-4518-A2DB-C2CF8AD5E172}"/>
              </a:ext>
            </a:extLst>
          </p:cNvPr>
          <p:cNvGrpSpPr/>
          <p:nvPr/>
        </p:nvGrpSpPr>
        <p:grpSpPr>
          <a:xfrm>
            <a:off x="154772" y="753765"/>
            <a:ext cx="5294630" cy="3044368"/>
            <a:chOff x="307172" y="487065"/>
            <a:chExt cx="5294630" cy="3044368"/>
          </a:xfrm>
        </p:grpSpPr>
        <p:sp>
          <p:nvSpPr>
            <p:cNvPr id="10" name="TextBox 9">
              <a:extLst>
                <a:ext uri="{FF2B5EF4-FFF2-40B4-BE49-F238E27FC236}">
                  <a16:creationId xmlns:a16="http://schemas.microsoft.com/office/drawing/2014/main" id="{DF603FC7-CED2-49D2-9EE4-39F1AD981AB3}"/>
                </a:ext>
              </a:extLst>
            </p:cNvPr>
            <p:cNvSpPr txBox="1"/>
            <p:nvPr/>
          </p:nvSpPr>
          <p:spPr>
            <a:xfrm>
              <a:off x="307172" y="2300327"/>
              <a:ext cx="2639569" cy="1231106"/>
            </a:xfrm>
            <a:prstGeom prst="rect">
              <a:avLst/>
            </a:prstGeom>
            <a:solidFill>
              <a:schemeClr val="bg1"/>
            </a:solidFill>
          </p:spPr>
          <p:txBody>
            <a:bodyPr wrap="none" rtlCol="0">
              <a:spAutoFit/>
            </a:bodyPr>
            <a:lstStyle/>
            <a:p>
              <a:r>
                <a:rPr lang="en-AU" sz="1400" dirty="0"/>
                <a:t>P1</a:t>
              </a:r>
            </a:p>
            <a:p>
              <a:pPr marL="285750" indent="-285750">
                <a:buFont typeface="Arial" panose="020B0604020202020204" pitchFamily="34" charset="0"/>
                <a:buChar char="•"/>
              </a:pPr>
              <a:r>
                <a:rPr lang="en-AU" sz="1200" dirty="0"/>
                <a:t>Lagoon-backed receding barrier</a:t>
              </a:r>
            </a:p>
            <a:p>
              <a:pPr marL="285750" indent="-285750">
                <a:buFont typeface="Arial" panose="020B0604020202020204" pitchFamily="34" charset="0"/>
                <a:buChar char="•"/>
              </a:pPr>
              <a:r>
                <a:rPr lang="en-AU" sz="1200" dirty="0"/>
                <a:t>Rollover mode (onshore transport)</a:t>
              </a:r>
            </a:p>
            <a:p>
              <a:pPr marL="285750" indent="-285750">
                <a:buFont typeface="Arial" panose="020B0604020202020204" pitchFamily="34" charset="0"/>
                <a:buChar char="•"/>
              </a:pPr>
              <a:r>
                <a:rPr lang="en-AU" sz="1200" dirty="0"/>
                <a:t>-0.7 m</a:t>
              </a:r>
              <a:r>
                <a:rPr lang="en-AU" sz="1200" baseline="30000" dirty="0"/>
                <a:t>3</a:t>
              </a:r>
              <a:r>
                <a:rPr lang="en-AU" sz="1200" dirty="0"/>
                <a:t>/m/yr trend</a:t>
              </a:r>
            </a:p>
            <a:p>
              <a:pPr marL="285750" indent="-285750">
                <a:buFont typeface="Arial" panose="020B0604020202020204" pitchFamily="34" charset="0"/>
                <a:buChar char="•"/>
              </a:pPr>
              <a:r>
                <a:rPr lang="en-AU" sz="1200" dirty="0"/>
                <a:t>SLR only = 30 m recession</a:t>
              </a:r>
            </a:p>
            <a:p>
              <a:pPr marL="285750" indent="-285750">
                <a:buFont typeface="Arial" panose="020B0604020202020204" pitchFamily="34" charset="0"/>
                <a:buChar char="•"/>
              </a:pPr>
              <a:r>
                <a:rPr lang="en-AU" sz="1200" dirty="0"/>
                <a:t>SLR + TREND &gt; 100 m recession</a:t>
              </a:r>
              <a:endParaRPr lang="en-GB" sz="1200" dirty="0"/>
            </a:p>
          </p:txBody>
        </p:sp>
        <p:pic>
          <p:nvPicPr>
            <p:cNvPr id="25" name="Picture 24">
              <a:extLst>
                <a:ext uri="{FF2B5EF4-FFF2-40B4-BE49-F238E27FC236}">
                  <a16:creationId xmlns:a16="http://schemas.microsoft.com/office/drawing/2014/main" id="{AD71269A-78A6-48B8-B557-AB5D39FFE60A}"/>
                </a:ext>
              </a:extLst>
            </p:cNvPr>
            <p:cNvPicPr/>
            <p:nvPr/>
          </p:nvPicPr>
          <p:blipFill rotWithShape="1">
            <a:blip r:embed="rId3" cstate="print">
              <a:extLst>
                <a:ext uri="{28A0092B-C50C-407E-A947-70E740481C1C}">
                  <a14:useLocalDpi xmlns:a14="http://schemas.microsoft.com/office/drawing/2010/main" val="0"/>
                </a:ext>
              </a:extLst>
            </a:blip>
            <a:srcRect l="7051" t="35251" r="7412" b="37497"/>
            <a:stretch/>
          </p:blipFill>
          <p:spPr bwMode="auto">
            <a:xfrm>
              <a:off x="307172" y="729875"/>
              <a:ext cx="5294630" cy="1612321"/>
            </a:xfrm>
            <a:prstGeom prst="rect">
              <a:avLst/>
            </a:prstGeom>
            <a:solidFill>
              <a:schemeClr val="bg1"/>
            </a:solidFill>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id="{5D3EF20C-6CCB-4083-BFAE-74D14FB6F363}"/>
                </a:ext>
              </a:extLst>
            </p:cNvPr>
            <p:cNvSpPr txBox="1"/>
            <p:nvPr/>
          </p:nvSpPr>
          <p:spPr>
            <a:xfrm>
              <a:off x="954482" y="514983"/>
              <a:ext cx="1391086" cy="307777"/>
            </a:xfrm>
            <a:prstGeom prst="rect">
              <a:avLst/>
            </a:prstGeom>
            <a:solidFill>
              <a:schemeClr val="bg1"/>
            </a:solidFill>
          </p:spPr>
          <p:txBody>
            <a:bodyPr wrap="none" rtlCol="0">
              <a:spAutoFit/>
            </a:bodyPr>
            <a:lstStyle/>
            <a:p>
              <a:r>
                <a:rPr lang="en-AU" sz="1400" dirty="0"/>
                <a:t>Profile evolution</a:t>
              </a:r>
              <a:endParaRPr lang="en-GB" sz="1400" dirty="0"/>
            </a:p>
          </p:txBody>
        </p:sp>
        <p:sp>
          <p:nvSpPr>
            <p:cNvPr id="33" name="TextBox 32">
              <a:extLst>
                <a:ext uri="{FF2B5EF4-FFF2-40B4-BE49-F238E27FC236}">
                  <a16:creationId xmlns:a16="http://schemas.microsoft.com/office/drawing/2014/main" id="{5AA8CD3C-2821-4D99-91D9-C90E7AF8E7F6}"/>
                </a:ext>
              </a:extLst>
            </p:cNvPr>
            <p:cNvSpPr txBox="1"/>
            <p:nvPr/>
          </p:nvSpPr>
          <p:spPr>
            <a:xfrm>
              <a:off x="3669107" y="487065"/>
              <a:ext cx="1600182" cy="307777"/>
            </a:xfrm>
            <a:prstGeom prst="rect">
              <a:avLst/>
            </a:prstGeom>
            <a:solidFill>
              <a:schemeClr val="bg1"/>
            </a:solidFill>
          </p:spPr>
          <p:txBody>
            <a:bodyPr wrap="none" rtlCol="0">
              <a:spAutoFit/>
            </a:bodyPr>
            <a:lstStyle/>
            <a:p>
              <a:r>
                <a:rPr lang="en-AU" sz="1400" dirty="0"/>
                <a:t>Shoreline recession</a:t>
              </a:r>
              <a:endParaRPr lang="en-GB" sz="1400" dirty="0"/>
            </a:p>
          </p:txBody>
        </p:sp>
        <p:sp>
          <p:nvSpPr>
            <p:cNvPr id="41" name="TextBox 40">
              <a:extLst>
                <a:ext uri="{FF2B5EF4-FFF2-40B4-BE49-F238E27FC236}">
                  <a16:creationId xmlns:a16="http://schemas.microsoft.com/office/drawing/2014/main" id="{DC68134B-770C-4912-BEA9-6259DCC67F5F}"/>
                </a:ext>
              </a:extLst>
            </p:cNvPr>
            <p:cNvSpPr txBox="1"/>
            <p:nvPr/>
          </p:nvSpPr>
          <p:spPr>
            <a:xfrm>
              <a:off x="729100" y="1701122"/>
              <a:ext cx="450764" cy="400110"/>
            </a:xfrm>
            <a:prstGeom prst="rect">
              <a:avLst/>
            </a:prstGeom>
            <a:solidFill>
              <a:schemeClr val="bg1"/>
            </a:solidFill>
          </p:spPr>
          <p:txBody>
            <a:bodyPr wrap="none" rtlCol="0">
              <a:spAutoFit/>
            </a:bodyPr>
            <a:lstStyle/>
            <a:p>
              <a:r>
                <a:rPr lang="en-AU" sz="2000" b="1" dirty="0">
                  <a:solidFill>
                    <a:srgbClr val="FF0000"/>
                  </a:solidFill>
                </a:rPr>
                <a:t>P1</a:t>
              </a:r>
              <a:endParaRPr lang="en-GB" sz="2000" b="1" dirty="0">
                <a:solidFill>
                  <a:srgbClr val="FF0000"/>
                </a:solidFill>
              </a:endParaRPr>
            </a:p>
          </p:txBody>
        </p:sp>
      </p:grpSp>
      <p:sp>
        <p:nvSpPr>
          <p:cNvPr id="42" name="TextBox 41">
            <a:extLst>
              <a:ext uri="{FF2B5EF4-FFF2-40B4-BE49-F238E27FC236}">
                <a16:creationId xmlns:a16="http://schemas.microsoft.com/office/drawing/2014/main" id="{792E7113-0555-4E8F-AC66-E0551E5ED64C}"/>
              </a:ext>
            </a:extLst>
          </p:cNvPr>
          <p:cNvSpPr txBox="1"/>
          <p:nvPr/>
        </p:nvSpPr>
        <p:spPr>
          <a:xfrm>
            <a:off x="10500242" y="1590756"/>
            <a:ext cx="580608" cy="400110"/>
          </a:xfrm>
          <a:prstGeom prst="rect">
            <a:avLst/>
          </a:prstGeom>
          <a:solidFill>
            <a:schemeClr val="bg1"/>
          </a:solidFill>
        </p:spPr>
        <p:txBody>
          <a:bodyPr wrap="none" rtlCol="0">
            <a:spAutoFit/>
          </a:bodyPr>
          <a:lstStyle/>
          <a:p>
            <a:r>
              <a:rPr lang="en-AU" sz="2000" b="1" dirty="0">
                <a:solidFill>
                  <a:srgbClr val="FF0000"/>
                </a:solidFill>
              </a:rPr>
              <a:t>P18</a:t>
            </a:r>
            <a:endParaRPr lang="en-GB" sz="2000" b="1" dirty="0">
              <a:solidFill>
                <a:srgbClr val="FF0000"/>
              </a:solidFill>
            </a:endParaRPr>
          </a:p>
        </p:txBody>
      </p:sp>
      <p:sp>
        <p:nvSpPr>
          <p:cNvPr id="27" name="TextBox 26">
            <a:extLst>
              <a:ext uri="{FF2B5EF4-FFF2-40B4-BE49-F238E27FC236}">
                <a16:creationId xmlns:a16="http://schemas.microsoft.com/office/drawing/2014/main" id="{42429A78-ECC9-440C-AD2D-C92D68948547}"/>
              </a:ext>
            </a:extLst>
          </p:cNvPr>
          <p:cNvSpPr txBox="1"/>
          <p:nvPr/>
        </p:nvSpPr>
        <p:spPr>
          <a:xfrm>
            <a:off x="5339871" y="102343"/>
            <a:ext cx="2194319" cy="307777"/>
          </a:xfrm>
          <a:prstGeom prst="rect">
            <a:avLst/>
          </a:prstGeom>
          <a:solidFill>
            <a:schemeClr val="bg1"/>
          </a:solidFill>
        </p:spPr>
        <p:txBody>
          <a:bodyPr wrap="none" rtlCol="0">
            <a:spAutoFit/>
          </a:bodyPr>
          <a:lstStyle/>
          <a:p>
            <a:r>
              <a:rPr lang="en-AU" sz="1400" b="1" dirty="0"/>
              <a:t>For 1-m SLR over 100-years</a:t>
            </a:r>
            <a:endParaRPr lang="en-GB" sz="1400" b="1" dirty="0"/>
          </a:p>
        </p:txBody>
      </p:sp>
    </p:spTree>
    <p:extLst>
      <p:ext uri="{BB962C8B-B14F-4D97-AF65-F5344CB8AC3E}">
        <p14:creationId xmlns:p14="http://schemas.microsoft.com/office/powerpoint/2010/main" val="319983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large body of water&#10;&#10;Description automatically generated">
            <a:extLst>
              <a:ext uri="{FF2B5EF4-FFF2-40B4-BE49-F238E27FC236}">
                <a16:creationId xmlns:a16="http://schemas.microsoft.com/office/drawing/2014/main" id="{4683F035-47D0-4289-AA96-3C09EE4E3138}"/>
              </a:ext>
            </a:extLst>
          </p:cNvPr>
          <p:cNvPicPr>
            <a:picLocks noChangeAspect="1"/>
          </p:cNvPicPr>
          <p:nvPr/>
        </p:nvPicPr>
        <p:blipFill rotWithShape="1">
          <a:blip r:embed="rId2">
            <a:extLst>
              <a:ext uri="{28A0092B-C50C-407E-A947-70E740481C1C}">
                <a14:useLocalDpi xmlns:a14="http://schemas.microsoft.com/office/drawing/2010/main" val="0"/>
              </a:ext>
            </a:extLst>
          </a:blip>
          <a:srcRect l="8937" t="14263" r="-160" b="17555"/>
          <a:stretch/>
        </p:blipFill>
        <p:spPr>
          <a:xfrm>
            <a:off x="-87085" y="-15612"/>
            <a:ext cx="12287990" cy="6888125"/>
          </a:xfrm>
          <a:prstGeom prst="rect">
            <a:avLst/>
          </a:prstGeom>
        </p:spPr>
      </p:pic>
      <p:sp>
        <p:nvSpPr>
          <p:cNvPr id="2" name="TextBox 1">
            <a:extLst>
              <a:ext uri="{FF2B5EF4-FFF2-40B4-BE49-F238E27FC236}">
                <a16:creationId xmlns:a16="http://schemas.microsoft.com/office/drawing/2014/main" id="{DA6BCE80-0656-42C8-BEE5-E209AECB82D1}"/>
              </a:ext>
            </a:extLst>
          </p:cNvPr>
          <p:cNvSpPr txBox="1"/>
          <p:nvPr/>
        </p:nvSpPr>
        <p:spPr>
          <a:xfrm>
            <a:off x="368300" y="6350"/>
            <a:ext cx="2695994" cy="461665"/>
          </a:xfrm>
          <a:prstGeom prst="rect">
            <a:avLst/>
          </a:prstGeom>
          <a:noFill/>
        </p:spPr>
        <p:txBody>
          <a:bodyPr wrap="none" rtlCol="0">
            <a:spAutoFit/>
          </a:bodyPr>
          <a:lstStyle/>
          <a:p>
            <a:r>
              <a:rPr lang="en-AU" sz="2400" b="1" dirty="0"/>
              <a:t>Site 2: Start Bay, UK</a:t>
            </a:r>
            <a:endParaRPr lang="en-GB" sz="2400" b="1" dirty="0"/>
          </a:p>
        </p:txBody>
      </p:sp>
      <p:grpSp>
        <p:nvGrpSpPr>
          <p:cNvPr id="14" name="Group 13">
            <a:extLst>
              <a:ext uri="{FF2B5EF4-FFF2-40B4-BE49-F238E27FC236}">
                <a16:creationId xmlns:a16="http://schemas.microsoft.com/office/drawing/2014/main" id="{5083C196-8CC0-499F-ADD8-027AE7BC1293}"/>
              </a:ext>
            </a:extLst>
          </p:cNvPr>
          <p:cNvGrpSpPr/>
          <p:nvPr/>
        </p:nvGrpSpPr>
        <p:grpSpPr>
          <a:xfrm>
            <a:off x="126891" y="1511300"/>
            <a:ext cx="3112519" cy="5130800"/>
            <a:chOff x="126891" y="1109044"/>
            <a:chExt cx="3356537" cy="5533056"/>
          </a:xfrm>
        </p:grpSpPr>
        <p:pic>
          <p:nvPicPr>
            <p:cNvPr id="3" name="Picture 2">
              <a:extLst>
                <a:ext uri="{FF2B5EF4-FFF2-40B4-BE49-F238E27FC236}">
                  <a16:creationId xmlns:a16="http://schemas.microsoft.com/office/drawing/2014/main" id="{B74B1179-78FB-44DA-8139-D04D83D6EDA5}"/>
                </a:ext>
              </a:extLst>
            </p:cNvPr>
            <p:cNvPicPr/>
            <p:nvPr/>
          </p:nvPicPr>
          <p:blipFill rotWithShape="1">
            <a:blip r:embed="rId3" cstate="print">
              <a:extLst>
                <a:ext uri="{28A0092B-C50C-407E-A947-70E740481C1C}">
                  <a14:useLocalDpi xmlns:a14="http://schemas.microsoft.com/office/drawing/2010/main" val="0"/>
                </a:ext>
              </a:extLst>
            </a:blip>
            <a:srcRect t="6543" b="6297"/>
            <a:stretch/>
          </p:blipFill>
          <p:spPr bwMode="auto">
            <a:xfrm>
              <a:off x="126891" y="1981435"/>
              <a:ext cx="3356537" cy="4660665"/>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66A9103-B898-477F-A697-CC1D2A47E2B1}"/>
                </a:ext>
              </a:extLst>
            </p:cNvPr>
            <p:cNvSpPr txBox="1"/>
            <p:nvPr/>
          </p:nvSpPr>
          <p:spPr>
            <a:xfrm>
              <a:off x="126893" y="1109044"/>
              <a:ext cx="3356535" cy="896147"/>
            </a:xfrm>
            <a:prstGeom prst="rect">
              <a:avLst/>
            </a:prstGeom>
            <a:solidFill>
              <a:schemeClr val="bg1"/>
            </a:solidFill>
          </p:spPr>
          <p:txBody>
            <a:bodyPr wrap="square" rtlCol="0">
              <a:spAutoFit/>
            </a:bodyPr>
            <a:lstStyle/>
            <a:p>
              <a:pPr algn="ctr"/>
              <a:r>
                <a:rPr lang="en-AU" sz="1600" dirty="0"/>
                <a:t>Time series of profile change for </a:t>
              </a:r>
              <a:br>
                <a:rPr lang="en-AU" sz="1600" dirty="0"/>
              </a:br>
              <a:r>
                <a:rPr lang="en-AU" sz="1600" dirty="0"/>
                <a:t>1-m SLR over 100-years, for a sea-wall backed profile (P0)</a:t>
              </a:r>
              <a:endParaRPr lang="en-GB" sz="1600" dirty="0"/>
            </a:p>
          </p:txBody>
        </p:sp>
      </p:grpSp>
      <p:cxnSp>
        <p:nvCxnSpPr>
          <p:cNvPr id="8" name="Straight Arrow Connector 7">
            <a:extLst>
              <a:ext uri="{FF2B5EF4-FFF2-40B4-BE49-F238E27FC236}">
                <a16:creationId xmlns:a16="http://schemas.microsoft.com/office/drawing/2014/main" id="{B4A52459-F446-416D-815A-25EB41235F27}"/>
              </a:ext>
            </a:extLst>
          </p:cNvPr>
          <p:cNvCxnSpPr>
            <a:cxnSpLocks/>
            <a:stCxn id="6" idx="3"/>
          </p:cNvCxnSpPr>
          <p:nvPr/>
        </p:nvCxnSpPr>
        <p:spPr>
          <a:xfrm>
            <a:off x="3239410" y="1926799"/>
            <a:ext cx="2513690" cy="976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31128F4-61DA-455A-BD0F-129A0AE98768}"/>
              </a:ext>
            </a:extLst>
          </p:cNvPr>
          <p:cNvGrpSpPr/>
          <p:nvPr/>
        </p:nvGrpSpPr>
        <p:grpSpPr>
          <a:xfrm>
            <a:off x="7613921" y="4272642"/>
            <a:ext cx="4475629" cy="2536164"/>
            <a:chOff x="7861298" y="3899378"/>
            <a:chExt cx="4228252" cy="2395985"/>
          </a:xfrm>
        </p:grpSpPr>
        <p:pic>
          <p:nvPicPr>
            <p:cNvPr id="11" name="Picture 10">
              <a:extLst>
                <a:ext uri="{FF2B5EF4-FFF2-40B4-BE49-F238E27FC236}">
                  <a16:creationId xmlns:a16="http://schemas.microsoft.com/office/drawing/2014/main" id="{FE210B10-CE95-4F31-8619-F992C14D6F46}"/>
                </a:ext>
              </a:extLst>
            </p:cNvPr>
            <p:cNvPicPr/>
            <p:nvPr/>
          </p:nvPicPr>
          <p:blipFill rotWithShape="1">
            <a:blip r:embed="rId4" cstate="print">
              <a:extLst>
                <a:ext uri="{28A0092B-C50C-407E-A947-70E740481C1C}">
                  <a14:useLocalDpi xmlns:a14="http://schemas.microsoft.com/office/drawing/2010/main" val="0"/>
                </a:ext>
              </a:extLst>
            </a:blip>
            <a:srcRect l="5550" t="50967" r="790" b="4265"/>
            <a:stretch/>
          </p:blipFill>
          <p:spPr bwMode="auto">
            <a:xfrm>
              <a:off x="7861298" y="4344453"/>
              <a:ext cx="4228252" cy="195091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DF1F9644-A979-47DD-93D5-6292945A67DC}"/>
                </a:ext>
              </a:extLst>
            </p:cNvPr>
            <p:cNvSpPr txBox="1"/>
            <p:nvPr/>
          </p:nvSpPr>
          <p:spPr>
            <a:xfrm>
              <a:off x="7861298" y="3899378"/>
              <a:ext cx="4228252" cy="584775"/>
            </a:xfrm>
            <a:prstGeom prst="rect">
              <a:avLst/>
            </a:prstGeom>
            <a:solidFill>
              <a:schemeClr val="bg1"/>
            </a:solidFill>
          </p:spPr>
          <p:txBody>
            <a:bodyPr wrap="square" rtlCol="0">
              <a:spAutoFit/>
            </a:bodyPr>
            <a:lstStyle/>
            <a:p>
              <a:pPr algn="ctr"/>
              <a:r>
                <a:rPr lang="en-AU" sz="1600" dirty="0"/>
                <a:t>Shoreline recession due to SLR ONLY</a:t>
              </a:r>
              <a:br>
                <a:rPr lang="en-AU" sz="1600" dirty="0"/>
              </a:br>
              <a:r>
                <a:rPr lang="en-AU" sz="1600" dirty="0"/>
                <a:t>(</a:t>
              </a:r>
              <a:r>
                <a:rPr lang="el-GR" sz="1600" dirty="0"/>
                <a:t>Δ</a:t>
              </a:r>
              <a:r>
                <a:rPr lang="en-AU" sz="1600" dirty="0"/>
                <a:t>S = 1 m, trend = 0)</a:t>
              </a:r>
              <a:endParaRPr lang="en-GB" sz="1600" dirty="0"/>
            </a:p>
          </p:txBody>
        </p:sp>
      </p:grpSp>
      <p:grpSp>
        <p:nvGrpSpPr>
          <p:cNvPr id="13" name="Group 12">
            <a:extLst>
              <a:ext uri="{FF2B5EF4-FFF2-40B4-BE49-F238E27FC236}">
                <a16:creationId xmlns:a16="http://schemas.microsoft.com/office/drawing/2014/main" id="{75C03386-98F8-46E2-897D-01A6F078AEB7}"/>
              </a:ext>
            </a:extLst>
          </p:cNvPr>
          <p:cNvGrpSpPr/>
          <p:nvPr/>
        </p:nvGrpSpPr>
        <p:grpSpPr>
          <a:xfrm>
            <a:off x="7599711" y="1678210"/>
            <a:ext cx="4489842" cy="2514122"/>
            <a:chOff x="7861299" y="279400"/>
            <a:chExt cx="4228253" cy="2367643"/>
          </a:xfrm>
        </p:grpSpPr>
        <p:pic>
          <p:nvPicPr>
            <p:cNvPr id="4" name="Picture 3">
              <a:extLst>
                <a:ext uri="{FF2B5EF4-FFF2-40B4-BE49-F238E27FC236}">
                  <a16:creationId xmlns:a16="http://schemas.microsoft.com/office/drawing/2014/main" id="{423F461A-486E-4476-9BCE-66407BD24517}"/>
                </a:ext>
              </a:extLst>
            </p:cNvPr>
            <p:cNvPicPr/>
            <p:nvPr/>
          </p:nvPicPr>
          <p:blipFill rotWithShape="1">
            <a:blip r:embed="rId4" cstate="print">
              <a:extLst>
                <a:ext uri="{28A0092B-C50C-407E-A947-70E740481C1C}">
                  <a14:useLocalDpi xmlns:a14="http://schemas.microsoft.com/office/drawing/2010/main" val="0"/>
                </a:ext>
              </a:extLst>
            </a:blip>
            <a:srcRect l="5550" t="3594" r="790" b="52225"/>
            <a:stretch/>
          </p:blipFill>
          <p:spPr bwMode="auto">
            <a:xfrm>
              <a:off x="7861300" y="721754"/>
              <a:ext cx="4228252" cy="1925289"/>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1DDCD12A-640F-4E83-BF11-EB1AA1ED3AC7}"/>
                </a:ext>
              </a:extLst>
            </p:cNvPr>
            <p:cNvSpPr txBox="1"/>
            <p:nvPr/>
          </p:nvSpPr>
          <p:spPr>
            <a:xfrm>
              <a:off x="7861299" y="279400"/>
              <a:ext cx="4228251" cy="584775"/>
            </a:xfrm>
            <a:prstGeom prst="rect">
              <a:avLst/>
            </a:prstGeom>
            <a:solidFill>
              <a:schemeClr val="bg1"/>
            </a:solidFill>
          </p:spPr>
          <p:txBody>
            <a:bodyPr wrap="square" rtlCol="0">
              <a:spAutoFit/>
            </a:bodyPr>
            <a:lstStyle/>
            <a:p>
              <a:pPr algn="ctr"/>
              <a:r>
                <a:rPr lang="en-AU" sz="1600" dirty="0"/>
                <a:t>Annual longshore sediment budget</a:t>
              </a:r>
              <a:br>
                <a:rPr lang="en-AU" sz="1600" dirty="0"/>
              </a:br>
              <a:r>
                <a:rPr lang="en-AU" sz="1600" dirty="0"/>
                <a:t>(1985-2020 trend), no SLR</a:t>
              </a:r>
              <a:endParaRPr lang="en-GB" sz="1600" dirty="0"/>
            </a:p>
          </p:txBody>
        </p:sp>
      </p:grpSp>
      <p:sp>
        <p:nvSpPr>
          <p:cNvPr id="7" name="TextBox 6">
            <a:extLst>
              <a:ext uri="{FF2B5EF4-FFF2-40B4-BE49-F238E27FC236}">
                <a16:creationId xmlns:a16="http://schemas.microsoft.com/office/drawing/2014/main" id="{45BFD77E-DB3C-462C-AAD7-D7A023622301}"/>
              </a:ext>
            </a:extLst>
          </p:cNvPr>
          <p:cNvSpPr txBox="1"/>
          <p:nvPr/>
        </p:nvSpPr>
        <p:spPr>
          <a:xfrm>
            <a:off x="8004078" y="2386471"/>
            <a:ext cx="422747" cy="215444"/>
          </a:xfrm>
          <a:prstGeom prst="rect">
            <a:avLst/>
          </a:prstGeom>
          <a:solidFill>
            <a:schemeClr val="bg1"/>
          </a:solidFill>
        </p:spPr>
        <p:txBody>
          <a:bodyPr wrap="square" lIns="0" tIns="0" rIns="0" bIns="0" rtlCol="0">
            <a:spAutoFit/>
          </a:bodyPr>
          <a:lstStyle/>
          <a:p>
            <a:r>
              <a:rPr lang="en-AU" sz="1400" dirty="0"/>
              <a:t>south</a:t>
            </a:r>
            <a:endParaRPr lang="en-GB" sz="1400" dirty="0"/>
          </a:p>
        </p:txBody>
      </p:sp>
      <p:sp>
        <p:nvSpPr>
          <p:cNvPr id="15" name="TextBox 14">
            <a:extLst>
              <a:ext uri="{FF2B5EF4-FFF2-40B4-BE49-F238E27FC236}">
                <a16:creationId xmlns:a16="http://schemas.microsoft.com/office/drawing/2014/main" id="{AE5B7447-B905-4192-AC3D-AF1E6F8BBFC2}"/>
              </a:ext>
            </a:extLst>
          </p:cNvPr>
          <p:cNvSpPr txBox="1"/>
          <p:nvPr/>
        </p:nvSpPr>
        <p:spPr>
          <a:xfrm>
            <a:off x="11235854" y="2355277"/>
            <a:ext cx="422746" cy="215444"/>
          </a:xfrm>
          <a:prstGeom prst="rect">
            <a:avLst/>
          </a:prstGeom>
          <a:solidFill>
            <a:schemeClr val="bg1"/>
          </a:solidFill>
        </p:spPr>
        <p:txBody>
          <a:bodyPr wrap="square" lIns="0" tIns="0" rIns="0" bIns="0" rtlCol="0">
            <a:spAutoFit/>
          </a:bodyPr>
          <a:lstStyle/>
          <a:p>
            <a:r>
              <a:rPr lang="en-AU" sz="1400" dirty="0"/>
              <a:t>north</a:t>
            </a:r>
            <a:endParaRPr lang="en-GB" sz="1400" dirty="0"/>
          </a:p>
        </p:txBody>
      </p:sp>
    </p:spTree>
    <p:extLst>
      <p:ext uri="{BB962C8B-B14F-4D97-AF65-F5344CB8AC3E}">
        <p14:creationId xmlns:p14="http://schemas.microsoft.com/office/powerpoint/2010/main" val="86818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F982EA-E5FD-4BD1-BB8E-149CC082C695}"/>
              </a:ext>
            </a:extLst>
          </p:cNvPr>
          <p:cNvSpPr/>
          <p:nvPr/>
        </p:nvSpPr>
        <p:spPr>
          <a:xfrm>
            <a:off x="558800" y="1285733"/>
            <a:ext cx="5765800" cy="2450094"/>
          </a:xfrm>
          <a:prstGeom prst="rect">
            <a:avLst/>
          </a:prstGeom>
          <a:noFill/>
        </p:spPr>
        <p:txBody>
          <a:bodyPr wrap="square">
            <a:spAutoFit/>
          </a:bodyPr>
          <a:lstStyle/>
          <a:p>
            <a:pPr marL="457200" lvl="0" indent="-457200">
              <a:lnSpc>
                <a:spcPct val="107000"/>
              </a:lnSpc>
              <a:spcAft>
                <a:spcPts val="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It’s unsatisfying to simply apply Bruun and get a recession rate.</a:t>
            </a:r>
          </a:p>
          <a:p>
            <a:pPr marL="457200" lvl="0" indent="-457200">
              <a:lnSpc>
                <a:spcPct val="107000"/>
              </a:lnSpc>
              <a:spcAft>
                <a:spcPts val="0"/>
              </a:spcAft>
              <a:buFont typeface="Arial" panose="020B0604020202020204" pitchFamily="34" charset="0"/>
              <a:buChar char="•"/>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Rather, our concern is:</a:t>
            </a:r>
            <a:br>
              <a:rPr lang="en-AU" dirty="0">
                <a:latin typeface="Calibri" panose="020F0502020204030204" pitchFamily="34" charset="0"/>
                <a:ea typeface="Calibri" panose="020F0502020204030204" pitchFamily="34" charset="0"/>
                <a:cs typeface="Times New Roman" panose="02020603050405020304" pitchFamily="18" charset="0"/>
              </a:rPr>
            </a:br>
            <a:r>
              <a:rPr lang="en-AU" dirty="0">
                <a:latin typeface="Calibri" panose="020F0502020204030204" pitchFamily="34" charset="0"/>
                <a:ea typeface="Calibri" panose="020F0502020204030204" pitchFamily="34" charset="0"/>
                <a:cs typeface="Times New Roman" panose="02020603050405020304" pitchFamily="18" charset="0"/>
              </a:rPr>
              <a:t>“How will </a:t>
            </a:r>
            <a:r>
              <a:rPr lang="en-AU" b="1" i="1" dirty="0">
                <a:latin typeface="Calibri" panose="020F0502020204030204" pitchFamily="34" charset="0"/>
                <a:ea typeface="Calibri" panose="020F0502020204030204" pitchFamily="34" charset="0"/>
                <a:cs typeface="Times New Roman" panose="02020603050405020304" pitchFamily="18" charset="0"/>
              </a:rPr>
              <a:t>real</a:t>
            </a:r>
            <a:r>
              <a:rPr lang="en-AU" dirty="0">
                <a:latin typeface="Calibri" panose="020F0502020204030204" pitchFamily="34" charset="0"/>
                <a:ea typeface="Calibri" panose="020F0502020204030204" pitchFamily="34" charset="0"/>
                <a:cs typeface="Times New Roman" panose="02020603050405020304" pitchFamily="18" charset="0"/>
              </a:rPr>
              <a:t> profiles, with real-world complexity (irregular dunes, walls, rocks, open sediment budgets), translate under SLR?”</a:t>
            </a:r>
          </a:p>
          <a:p>
            <a:pPr marL="457200" lvl="0" indent="-457200">
              <a:lnSpc>
                <a:spcPct val="107000"/>
              </a:lnSpc>
              <a:spcAft>
                <a:spcPts val="0"/>
              </a:spcAft>
              <a:buFont typeface="Arial" panose="020B0604020202020204" pitchFamily="34" charset="0"/>
              <a:buChar char="•"/>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DFB9CE7-1F7F-4F73-BD9D-216319B762F4}"/>
              </a:ext>
            </a:extLst>
          </p:cNvPr>
          <p:cNvSpPr txBox="1"/>
          <p:nvPr/>
        </p:nvSpPr>
        <p:spPr>
          <a:xfrm>
            <a:off x="558800" y="330200"/>
            <a:ext cx="6454844" cy="461665"/>
          </a:xfrm>
          <a:prstGeom prst="rect">
            <a:avLst/>
          </a:prstGeom>
          <a:noFill/>
        </p:spPr>
        <p:txBody>
          <a:bodyPr wrap="none" rtlCol="0">
            <a:spAutoFit/>
          </a:bodyPr>
          <a:lstStyle/>
          <a:p>
            <a:r>
              <a:rPr lang="en-AU" sz="2400" b="1" dirty="0"/>
              <a:t>Motivation: How Will Beaches Look in 100 years?</a:t>
            </a:r>
            <a:endParaRPr lang="en-GB" sz="2400" b="1" dirty="0"/>
          </a:p>
        </p:txBody>
      </p:sp>
      <p:pic>
        <p:nvPicPr>
          <p:cNvPr id="2" name="Picture 1">
            <a:extLst>
              <a:ext uri="{FF2B5EF4-FFF2-40B4-BE49-F238E27FC236}">
                <a16:creationId xmlns:a16="http://schemas.microsoft.com/office/drawing/2014/main" id="{D3104978-02AC-44E6-B9A7-0976F1D473BD}"/>
              </a:ext>
            </a:extLst>
          </p:cNvPr>
          <p:cNvPicPr>
            <a:picLocks noChangeAspect="1"/>
          </p:cNvPicPr>
          <p:nvPr/>
        </p:nvPicPr>
        <p:blipFill>
          <a:blip r:embed="rId2"/>
          <a:stretch>
            <a:fillRect/>
          </a:stretch>
        </p:blipFill>
        <p:spPr>
          <a:xfrm>
            <a:off x="6715124" y="1113162"/>
            <a:ext cx="5122974" cy="1630037"/>
          </a:xfrm>
          <a:prstGeom prst="rect">
            <a:avLst/>
          </a:prstGeom>
        </p:spPr>
      </p:pic>
      <p:pic>
        <p:nvPicPr>
          <p:cNvPr id="3" name="Picture 2">
            <a:extLst>
              <a:ext uri="{FF2B5EF4-FFF2-40B4-BE49-F238E27FC236}">
                <a16:creationId xmlns:a16="http://schemas.microsoft.com/office/drawing/2014/main" id="{F3011687-B782-4F76-B65F-6D4FFB69D43F}"/>
              </a:ext>
            </a:extLst>
          </p:cNvPr>
          <p:cNvPicPr>
            <a:picLocks noChangeAspect="1"/>
          </p:cNvPicPr>
          <p:nvPr/>
        </p:nvPicPr>
        <p:blipFill>
          <a:blip r:embed="rId3"/>
          <a:stretch>
            <a:fillRect/>
          </a:stretch>
        </p:blipFill>
        <p:spPr>
          <a:xfrm>
            <a:off x="6715123" y="3064496"/>
            <a:ext cx="5123111" cy="1391390"/>
          </a:xfrm>
          <a:prstGeom prst="rect">
            <a:avLst/>
          </a:prstGeom>
        </p:spPr>
      </p:pic>
    </p:spTree>
    <p:extLst>
      <p:ext uri="{BB962C8B-B14F-4D97-AF65-F5344CB8AC3E}">
        <p14:creationId xmlns:p14="http://schemas.microsoft.com/office/powerpoint/2010/main" val="2909734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8C23BE-34C2-41DB-B083-80C6AB3DC10B}"/>
              </a:ext>
            </a:extLst>
          </p:cNvPr>
          <p:cNvSpPr txBox="1"/>
          <p:nvPr/>
        </p:nvSpPr>
        <p:spPr>
          <a:xfrm>
            <a:off x="3415769" y="1397000"/>
            <a:ext cx="6126805" cy="646331"/>
          </a:xfrm>
          <a:prstGeom prst="rect">
            <a:avLst/>
          </a:prstGeom>
          <a:noFill/>
        </p:spPr>
        <p:txBody>
          <a:bodyPr wrap="none" rtlCol="0">
            <a:spAutoFit/>
          </a:bodyPr>
          <a:lstStyle/>
          <a:p>
            <a:r>
              <a:rPr lang="en-AU" sz="3600" b="1" dirty="0"/>
              <a:t>Discussion: Conceptual Models</a:t>
            </a:r>
            <a:endParaRPr lang="en-GB" sz="3600" b="1" dirty="0"/>
          </a:p>
        </p:txBody>
      </p:sp>
      <p:sp>
        <p:nvSpPr>
          <p:cNvPr id="3" name="TextBox 2">
            <a:extLst>
              <a:ext uri="{FF2B5EF4-FFF2-40B4-BE49-F238E27FC236}">
                <a16:creationId xmlns:a16="http://schemas.microsoft.com/office/drawing/2014/main" id="{C5727649-8B8F-43CD-AAE6-D62ADEDAE155}"/>
              </a:ext>
            </a:extLst>
          </p:cNvPr>
          <p:cNvSpPr txBox="1"/>
          <p:nvPr/>
        </p:nvSpPr>
        <p:spPr>
          <a:xfrm>
            <a:off x="2370220" y="2421404"/>
            <a:ext cx="7745330" cy="2677656"/>
          </a:xfrm>
          <a:prstGeom prst="rect">
            <a:avLst/>
          </a:prstGeom>
          <a:noFill/>
        </p:spPr>
        <p:txBody>
          <a:bodyPr wrap="square" rtlCol="0">
            <a:spAutoFit/>
          </a:bodyPr>
          <a:lstStyle/>
          <a:p>
            <a:pPr algn="ctr"/>
            <a:r>
              <a:rPr lang="en-AU" sz="2400" dirty="0"/>
              <a:t>ShoreTrans is applied to idealised profiles to investigate the relative impact of varying inputs on shoreline recession and beach width reduction rates.</a:t>
            </a:r>
          </a:p>
          <a:p>
            <a:pPr algn="ctr"/>
            <a:br>
              <a:rPr lang="en-AU" sz="2400" dirty="0"/>
            </a:br>
            <a:r>
              <a:rPr lang="en-AU" sz="2400" dirty="0"/>
              <a:t>Inputs to be tested: profile shape, translation type, sediment budget, wall location, storm demand.</a:t>
            </a:r>
            <a:br>
              <a:rPr lang="en-AU" sz="2400" dirty="0"/>
            </a:br>
            <a:endParaRPr lang="en-GB" sz="2400" dirty="0"/>
          </a:p>
        </p:txBody>
      </p:sp>
    </p:spTree>
    <p:extLst>
      <p:ext uri="{BB962C8B-B14F-4D97-AF65-F5344CB8AC3E}">
        <p14:creationId xmlns:p14="http://schemas.microsoft.com/office/powerpoint/2010/main" val="269693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5CEAFB-5732-4D55-816F-67F2595EDCF3}"/>
              </a:ext>
            </a:extLst>
          </p:cNvPr>
          <p:cNvSpPr txBox="1"/>
          <p:nvPr/>
        </p:nvSpPr>
        <p:spPr>
          <a:xfrm>
            <a:off x="444500" y="330200"/>
            <a:ext cx="2942216" cy="461665"/>
          </a:xfrm>
          <a:prstGeom prst="rect">
            <a:avLst/>
          </a:prstGeom>
          <a:noFill/>
        </p:spPr>
        <p:txBody>
          <a:bodyPr wrap="none" rtlCol="0">
            <a:spAutoFit/>
          </a:bodyPr>
          <a:lstStyle/>
          <a:p>
            <a:r>
              <a:rPr lang="en-AU" sz="2400" b="1" dirty="0"/>
              <a:t>Conceptual Model (1)</a:t>
            </a:r>
            <a:endParaRPr lang="en-GB" sz="2400" b="1" dirty="0"/>
          </a:p>
        </p:txBody>
      </p:sp>
      <p:sp>
        <p:nvSpPr>
          <p:cNvPr id="3" name="TextBox 2">
            <a:extLst>
              <a:ext uri="{FF2B5EF4-FFF2-40B4-BE49-F238E27FC236}">
                <a16:creationId xmlns:a16="http://schemas.microsoft.com/office/drawing/2014/main" id="{06D2A659-7304-4496-AFEC-3E29A64DBD85}"/>
              </a:ext>
            </a:extLst>
          </p:cNvPr>
          <p:cNvSpPr txBox="1"/>
          <p:nvPr/>
        </p:nvSpPr>
        <p:spPr>
          <a:xfrm>
            <a:off x="3942179" y="174366"/>
            <a:ext cx="7688062" cy="646331"/>
          </a:xfrm>
          <a:prstGeom prst="rect">
            <a:avLst/>
          </a:prstGeom>
          <a:noFill/>
        </p:spPr>
        <p:txBody>
          <a:bodyPr wrap="square" rtlCol="0">
            <a:spAutoFit/>
          </a:bodyPr>
          <a:lstStyle/>
          <a:p>
            <a:pPr algn="ctr"/>
            <a:r>
              <a:rPr lang="en-AU" dirty="0"/>
              <a:t>What are the relative impacts to shoreline recession, for </a:t>
            </a:r>
            <a:r>
              <a:rPr lang="en-AU" b="1" dirty="0"/>
              <a:t>1-m SLR over 100-yrs</a:t>
            </a:r>
            <a:r>
              <a:rPr lang="en-AU" dirty="0"/>
              <a:t>, of changes to the </a:t>
            </a:r>
            <a:r>
              <a:rPr lang="en-AU" b="1" dirty="0"/>
              <a:t>profile shape </a:t>
            </a:r>
            <a:r>
              <a:rPr lang="en-AU" dirty="0"/>
              <a:t>and </a:t>
            </a:r>
            <a:r>
              <a:rPr lang="en-AU" b="1" dirty="0"/>
              <a:t>translation type</a:t>
            </a:r>
            <a:r>
              <a:rPr lang="en-AU" dirty="0"/>
              <a:t>?</a:t>
            </a:r>
            <a:endParaRPr lang="en-GB" dirty="0"/>
          </a:p>
        </p:txBody>
      </p:sp>
      <p:pic>
        <p:nvPicPr>
          <p:cNvPr id="4" name="Picture 3">
            <a:extLst>
              <a:ext uri="{FF2B5EF4-FFF2-40B4-BE49-F238E27FC236}">
                <a16:creationId xmlns:a16="http://schemas.microsoft.com/office/drawing/2014/main" id="{DFB8A7A6-B802-4EA2-80A5-65CB5ADB4D9E}"/>
              </a:ext>
            </a:extLst>
          </p:cNvPr>
          <p:cNvPicPr/>
          <p:nvPr/>
        </p:nvPicPr>
        <p:blipFill rotWithShape="1">
          <a:blip r:embed="rId2" cstate="print">
            <a:extLst>
              <a:ext uri="{28A0092B-C50C-407E-A947-70E740481C1C}">
                <a14:useLocalDpi xmlns:a14="http://schemas.microsoft.com/office/drawing/2010/main" val="0"/>
              </a:ext>
            </a:extLst>
          </a:blip>
          <a:srcRect b="43198"/>
          <a:stretch/>
        </p:blipFill>
        <p:spPr bwMode="auto">
          <a:xfrm>
            <a:off x="55403" y="978549"/>
            <a:ext cx="6235493" cy="5705085"/>
          </a:xfrm>
          <a:prstGeom prst="rect">
            <a:avLst/>
          </a:prstGeom>
          <a:noFill/>
          <a:ln>
            <a:noFill/>
          </a:ln>
        </p:spPr>
      </p:pic>
      <p:sp>
        <p:nvSpPr>
          <p:cNvPr id="6" name="Rectangle 5">
            <a:extLst>
              <a:ext uri="{FF2B5EF4-FFF2-40B4-BE49-F238E27FC236}">
                <a16:creationId xmlns:a16="http://schemas.microsoft.com/office/drawing/2014/main" id="{FFA836A0-B0D0-4E9E-ACE4-515BE76274E5}"/>
              </a:ext>
            </a:extLst>
          </p:cNvPr>
          <p:cNvSpPr/>
          <p:nvPr/>
        </p:nvSpPr>
        <p:spPr>
          <a:xfrm>
            <a:off x="7443109" y="6410906"/>
            <a:ext cx="1643399" cy="307777"/>
          </a:xfrm>
          <a:prstGeom prst="rect">
            <a:avLst/>
          </a:prstGeom>
        </p:spPr>
        <p:txBody>
          <a:bodyPr wrap="none">
            <a:spAutoFit/>
          </a:bodyPr>
          <a:lstStyle/>
          <a:p>
            <a:r>
              <a:rPr lang="en-AU" sz="1400" i="1" dirty="0">
                <a:latin typeface="Calibri" panose="020F0502020204030204" pitchFamily="34" charset="0"/>
                <a:ea typeface="Calibri" panose="020F0502020204030204" pitchFamily="34" charset="0"/>
                <a:cs typeface="Times New Roman" panose="02020603050405020304" pitchFamily="18" charset="0"/>
              </a:rPr>
              <a:t>(A </a:t>
            </a:r>
            <a:r>
              <a:rPr lang="en-AU" sz="1400" dirty="0">
                <a:latin typeface="Calibri" panose="020F0502020204030204" pitchFamily="34" charset="0"/>
                <a:ea typeface="Calibri" panose="020F0502020204030204" pitchFamily="34" charset="0"/>
                <a:cs typeface="Times New Roman" panose="02020603050405020304" pitchFamily="18" charset="0"/>
              </a:rPr>
              <a:t>= 0.25,  </a:t>
            </a:r>
            <a:r>
              <a:rPr lang="en-AU" sz="1400" i="1" dirty="0">
                <a:latin typeface="Calibri" panose="020F0502020204030204" pitchFamily="34" charset="0"/>
                <a:ea typeface="Calibri" panose="020F0502020204030204" pitchFamily="34" charset="0"/>
                <a:cs typeface="Times New Roman" panose="02020603050405020304" pitchFamily="18" charset="0"/>
              </a:rPr>
              <a:t>m </a:t>
            </a:r>
            <a:r>
              <a:rPr lang="en-AU" sz="1400" dirty="0">
                <a:latin typeface="Calibri" panose="020F0502020204030204" pitchFamily="34" charset="0"/>
                <a:ea typeface="Calibri" panose="020F0502020204030204" pitchFamily="34" charset="0"/>
                <a:cs typeface="Times New Roman" panose="02020603050405020304" pitchFamily="18" charset="0"/>
              </a:rPr>
              <a:t>= 0.67)</a:t>
            </a:r>
            <a:endParaRPr lang="en-GB" sz="1400"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C606D23-871D-4B40-90DD-E1E7723CE050}"/>
                  </a:ext>
                </a:extLst>
              </p:cNvPr>
              <p:cNvSpPr/>
              <p:nvPr/>
            </p:nvSpPr>
            <p:spPr>
              <a:xfrm>
                <a:off x="6545588" y="6054028"/>
                <a:ext cx="343844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𝑅𝑒𝑓𝑒𝑟𝑒𝑛𝑐𝑒</m:t>
                      </m:r>
                      <m:r>
                        <a:rPr lang="en-AU" sz="1400" b="0" i="1" smtClean="0">
                          <a:latin typeface="Cambria Math" panose="02040503050406030204" pitchFamily="18" charset="0"/>
                        </a:rPr>
                        <m:t> </m:t>
                      </m:r>
                      <m:r>
                        <a:rPr lang="en-AU" sz="1400" b="0" i="1" smtClean="0">
                          <a:latin typeface="Cambria Math" panose="02040503050406030204" pitchFamily="18" charset="0"/>
                        </a:rPr>
                        <m:t>𝑐𝑎𝑠𝑒</m:t>
                      </m:r>
                      <m:r>
                        <a:rPr lang="en-AU" sz="1400" b="0" i="1" smtClean="0">
                          <a:latin typeface="Cambria Math" panose="02040503050406030204" pitchFamily="18" charset="0"/>
                        </a:rPr>
                        <m:t>: </m:t>
                      </m:r>
                      <m:r>
                        <a:rPr lang="en-GB" sz="1400" i="1" smtClean="0">
                          <a:latin typeface="Cambria Math" panose="02040503050406030204" pitchFamily="18" charset="0"/>
                        </a:rPr>
                        <m:t>𝑧</m:t>
                      </m:r>
                      <m:r>
                        <a:rPr lang="en-GB" sz="1400" i="0">
                          <a:latin typeface="Cambria Math" panose="02040503050406030204" pitchFamily="18" charset="0"/>
                        </a:rPr>
                        <m:t>=</m:t>
                      </m:r>
                      <m:r>
                        <a:rPr lang="en-AU" sz="1400" b="0" i="0" smtClean="0">
                          <a:latin typeface="Cambria Math" panose="02040503050406030204" pitchFamily="18" charset="0"/>
                        </a:rPr>
                        <m:t>50 </m:t>
                      </m:r>
                      <m:r>
                        <m:rPr>
                          <m:sty m:val="p"/>
                        </m:rPr>
                        <a:rPr lang="en-AU" sz="1400" b="0" i="0" smtClean="0">
                          <a:latin typeface="Cambria Math" panose="02040503050406030204" pitchFamily="18" charset="0"/>
                        </a:rPr>
                        <m:t>m</m:t>
                      </m:r>
                      <m:r>
                        <a:rPr lang="en-AU" sz="1400" b="0" i="0" smtClean="0">
                          <a:latin typeface="Cambria Math" panose="02040503050406030204" pitchFamily="18" charset="0"/>
                        </a:rPr>
                        <m:t> </m:t>
                      </m:r>
                      <m:r>
                        <m:rPr>
                          <m:sty m:val="p"/>
                        </m:rPr>
                        <a:rPr lang="en-AU" sz="1400" b="0" i="0" smtClean="0">
                          <a:latin typeface="Cambria Math" panose="02040503050406030204" pitchFamily="18" charset="0"/>
                        </a:rPr>
                        <m:t>berm</m:t>
                      </m:r>
                      <m:r>
                        <a:rPr lang="en-AU" sz="1400" b="0" i="0" smtClean="0">
                          <a:latin typeface="Cambria Math" panose="02040503050406030204" pitchFamily="18" charset="0"/>
                        </a:rPr>
                        <m:t>+  </m:t>
                      </m:r>
                      <m:r>
                        <a:rPr lang="en-GB" sz="1400" i="1">
                          <a:latin typeface="Cambria Math" panose="02040503050406030204" pitchFamily="18" charset="0"/>
                        </a:rPr>
                        <m:t>𝐴</m:t>
                      </m:r>
                      <m:r>
                        <a:rPr lang="en-GB" sz="1400" i="0">
                          <a:latin typeface="Cambria Math" panose="02040503050406030204" pitchFamily="18" charset="0"/>
                        </a:rPr>
                        <m:t> </m:t>
                      </m:r>
                      <m:sSup>
                        <m:sSupPr>
                          <m:ctrlPr>
                            <a:rPr lang="en-GB" sz="1400" i="1">
                              <a:latin typeface="Cambria Math" panose="02040503050406030204" pitchFamily="18" charset="0"/>
                            </a:rPr>
                          </m:ctrlPr>
                        </m:sSupPr>
                        <m:e>
                          <m:r>
                            <a:rPr lang="en-GB" sz="1400" i="1">
                              <a:latin typeface="Cambria Math" panose="02040503050406030204" pitchFamily="18" charset="0"/>
                            </a:rPr>
                            <m:t>𝑥</m:t>
                          </m:r>
                        </m:e>
                        <m:sup>
                          <m:r>
                            <a:rPr lang="en-GB" sz="1400" i="1">
                              <a:latin typeface="Cambria Math" panose="02040503050406030204" pitchFamily="18" charset="0"/>
                            </a:rPr>
                            <m:t>𝑚</m:t>
                          </m:r>
                        </m:sup>
                      </m:sSup>
                    </m:oMath>
                  </m:oMathPara>
                </a14:m>
                <a:endParaRPr lang="en-GB" sz="1400" dirty="0"/>
              </a:p>
            </p:txBody>
          </p:sp>
        </mc:Choice>
        <mc:Fallback xmlns="">
          <p:sp>
            <p:nvSpPr>
              <p:cNvPr id="7" name="Rectangle 6">
                <a:extLst>
                  <a:ext uri="{FF2B5EF4-FFF2-40B4-BE49-F238E27FC236}">
                    <a16:creationId xmlns:a16="http://schemas.microsoft.com/office/drawing/2014/main" id="{5C606D23-871D-4B40-90DD-E1E7723CE050}"/>
                  </a:ext>
                </a:extLst>
              </p:cNvPr>
              <p:cNvSpPr>
                <a:spLocks noRot="1" noChangeAspect="1" noMove="1" noResize="1" noEditPoints="1" noAdjustHandles="1" noChangeArrowheads="1" noChangeShapeType="1" noTextEdit="1"/>
              </p:cNvSpPr>
              <p:nvPr/>
            </p:nvSpPr>
            <p:spPr>
              <a:xfrm>
                <a:off x="6545588" y="6054028"/>
                <a:ext cx="3438442" cy="307777"/>
              </a:xfrm>
              <a:prstGeom prst="rect">
                <a:avLst/>
              </a:prstGeom>
              <a:blipFill>
                <a:blip r:embed="rId3"/>
                <a:stretch>
                  <a:fillRect b="-5882"/>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8F5FF97D-BF47-4AAB-83F3-9D2B070DC95B}"/>
              </a:ext>
            </a:extLst>
          </p:cNvPr>
          <p:cNvSpPr/>
          <p:nvPr/>
        </p:nvSpPr>
        <p:spPr>
          <a:xfrm>
            <a:off x="5493159" y="3290500"/>
            <a:ext cx="617477" cy="276999"/>
          </a:xfrm>
          <a:prstGeom prst="rect">
            <a:avLst/>
          </a:prstGeom>
        </p:spPr>
        <p:txBody>
          <a:bodyPr wrap="none">
            <a:spAutoFit/>
          </a:bodyPr>
          <a:lstStyle/>
          <a:p>
            <a:r>
              <a:rPr lang="en-AU" sz="1200" i="1" dirty="0">
                <a:latin typeface="Calibri" panose="020F0502020204030204" pitchFamily="34" charset="0"/>
                <a:ea typeface="Calibri" panose="020F0502020204030204" pitchFamily="34" charset="0"/>
                <a:cs typeface="Times New Roman" panose="02020603050405020304" pitchFamily="18" charset="0"/>
              </a:rPr>
              <a:t>A </a:t>
            </a:r>
            <a:r>
              <a:rPr lang="en-AU" sz="1200" dirty="0">
                <a:latin typeface="Calibri" panose="020F0502020204030204" pitchFamily="34" charset="0"/>
                <a:ea typeface="Calibri" panose="020F0502020204030204" pitchFamily="34" charset="0"/>
                <a:cs typeface="Times New Roman" panose="02020603050405020304" pitchFamily="18" charset="0"/>
              </a:rPr>
              <a:t>= 0.3</a:t>
            </a:r>
            <a:endParaRPr lang="en-GB" sz="12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42FF2DD-4806-442B-9FD9-F0A58AC68872}"/>
                  </a:ext>
                </a:extLst>
              </p:cNvPr>
              <p:cNvSpPr txBox="1"/>
              <p:nvPr/>
            </p:nvSpPr>
            <p:spPr>
              <a:xfrm>
                <a:off x="6773956" y="2123085"/>
                <a:ext cx="4954696" cy="2985433"/>
              </a:xfrm>
              <a:prstGeom prst="rect">
                <a:avLst/>
              </a:prstGeom>
              <a:noFill/>
            </p:spPr>
            <p:txBody>
              <a:bodyPr wrap="square" rtlCol="0">
                <a:spAutoFit/>
              </a:bodyPr>
              <a:lstStyle/>
              <a:p>
                <a:pPr algn="ctr"/>
                <a:r>
                  <a:rPr lang="en-AU" sz="1600" dirty="0"/>
                  <a:t>Max increase in recession:</a:t>
                </a:r>
                <a:br>
                  <a:rPr lang="en-AU" sz="1600" dirty="0"/>
                </a:br>
                <a:r>
                  <a:rPr lang="en-AU" sz="1600" dirty="0"/>
                  <a:t>Full barrier rollover increases recession by ~50%.</a:t>
                </a:r>
              </a:p>
              <a:p>
                <a:pPr marL="285750" indent="-285750" algn="ctr">
                  <a:buFont typeface="Arial" panose="020B0604020202020204" pitchFamily="34" charset="0"/>
                  <a:buChar char="•"/>
                </a:pPr>
                <a:endParaRPr lang="en-AU" sz="1600" dirty="0"/>
              </a:p>
              <a:p>
                <a:pPr algn="ctr"/>
                <a:r>
                  <a:rPr lang="en-AU" sz="1600" dirty="0"/>
                  <a:t>Max decrease in recession: </a:t>
                </a:r>
                <a:br>
                  <a:rPr lang="en-AU" sz="1600" dirty="0"/>
                </a:br>
                <a:r>
                  <a:rPr lang="en-AU" sz="1600" dirty="0"/>
                  <a:t>20% increase in steepness produces ~20% decrease in recession</a:t>
                </a:r>
                <a:br>
                  <a:rPr lang="en-AU" sz="1600" dirty="0"/>
                </a:br>
                <a:r>
                  <a:rPr lang="en-AU" sz="1400" dirty="0"/>
                  <a:t>(</a:t>
                </a:r>
                <a14:m>
                  <m:oMath xmlns:m="http://schemas.openxmlformats.org/officeDocument/2006/math">
                    <m:r>
                      <m:rPr>
                        <m:sty m:val="p"/>
                      </m:rPr>
                      <a:rPr lang="en-AU" sz="1400" b="0" i="0" smtClean="0">
                        <a:latin typeface="Cambria Math" panose="02040503050406030204" pitchFamily="18" charset="0"/>
                      </a:rPr>
                      <m:t>z</m:t>
                    </m:r>
                    <m:r>
                      <a:rPr lang="en-AU" sz="1400" b="0" i="1" smtClean="0">
                        <a:latin typeface="Cambria Math" panose="02040503050406030204" pitchFamily="18" charset="0"/>
                      </a:rPr>
                      <m:t>= </m:t>
                    </m:r>
                    <m:r>
                      <a:rPr lang="en-GB" sz="1400" i="1">
                        <a:latin typeface="Cambria Math" panose="02040503050406030204" pitchFamily="18" charset="0"/>
                      </a:rPr>
                      <m:t>𝐴</m:t>
                    </m:r>
                    <m:r>
                      <a:rPr lang="en-GB" sz="1400">
                        <a:latin typeface="Cambria Math" panose="02040503050406030204" pitchFamily="18" charset="0"/>
                      </a:rPr>
                      <m:t> </m:t>
                    </m:r>
                    <m:sSup>
                      <m:sSupPr>
                        <m:ctrlPr>
                          <a:rPr lang="en-GB" sz="1400" i="1">
                            <a:latin typeface="Cambria Math" panose="02040503050406030204" pitchFamily="18" charset="0"/>
                          </a:rPr>
                        </m:ctrlPr>
                      </m:sSupPr>
                      <m:e>
                        <m:r>
                          <a:rPr lang="en-GB" sz="1400" i="1">
                            <a:latin typeface="Cambria Math" panose="02040503050406030204" pitchFamily="18" charset="0"/>
                          </a:rPr>
                          <m:t>𝑥</m:t>
                        </m:r>
                      </m:e>
                      <m:sup>
                        <m:r>
                          <a:rPr lang="en-GB" sz="1400" i="1">
                            <a:latin typeface="Cambria Math" panose="02040503050406030204" pitchFamily="18" charset="0"/>
                          </a:rPr>
                          <m:t>𝑚</m:t>
                        </m:r>
                      </m:sup>
                    </m:sSup>
                    <m:r>
                      <a:rPr lang="en-AU" sz="1400" b="0" i="1" smtClean="0">
                        <a:latin typeface="Cambria Math" panose="02040503050406030204" pitchFamily="18" charset="0"/>
                      </a:rPr>
                      <m:t>;</m:t>
                    </m:r>
                    <m:r>
                      <a:rPr lang="en-AU" sz="1400" b="0" i="1" smtClean="0">
                        <a:latin typeface="Cambria Math" panose="02040503050406030204" pitchFamily="18" charset="0"/>
                      </a:rPr>
                      <m:t>𝐴</m:t>
                    </m:r>
                    <m:r>
                      <a:rPr lang="en-AU" sz="1400" b="0" i="1" smtClean="0">
                        <a:latin typeface="Cambria Math" panose="02040503050406030204" pitchFamily="18" charset="0"/>
                      </a:rPr>
                      <m:t>:0.25 →0.3)</m:t>
                    </m:r>
                  </m:oMath>
                </a14:m>
                <a:r>
                  <a:rPr lang="en-GB" sz="1600" dirty="0"/>
                  <a:t>.</a:t>
                </a:r>
              </a:p>
              <a:p>
                <a:pPr algn="ctr"/>
                <a:endParaRPr lang="en-GB" sz="1600" dirty="0"/>
              </a:p>
              <a:p>
                <a:pPr algn="ctr"/>
                <a:r>
                  <a:rPr lang="en-GB" sz="1600" dirty="0"/>
                  <a:t>Depth of Closure (DoC) estimates vary widely and may be a large component of uncertainty </a:t>
                </a:r>
                <a:br>
                  <a:rPr lang="en-GB" sz="1600" dirty="0"/>
                </a:br>
                <a:r>
                  <a:rPr lang="en-GB" sz="1400" dirty="0"/>
                  <a:t>(This example uses DoC = -10 m. The bars marked “110%” and “90%” in the histogram represent changes to DoC).</a:t>
                </a:r>
                <a:endParaRPr lang="en-GB" sz="1600" dirty="0"/>
              </a:p>
            </p:txBody>
          </p:sp>
        </mc:Choice>
        <mc:Fallback>
          <p:sp>
            <p:nvSpPr>
              <p:cNvPr id="10" name="TextBox 9">
                <a:extLst>
                  <a:ext uri="{FF2B5EF4-FFF2-40B4-BE49-F238E27FC236}">
                    <a16:creationId xmlns:a16="http://schemas.microsoft.com/office/drawing/2014/main" id="{242FF2DD-4806-442B-9FD9-F0A58AC68872}"/>
                  </a:ext>
                </a:extLst>
              </p:cNvPr>
              <p:cNvSpPr txBox="1">
                <a:spLocks noRot="1" noChangeAspect="1" noMove="1" noResize="1" noEditPoints="1" noAdjustHandles="1" noChangeArrowheads="1" noChangeShapeType="1" noTextEdit="1"/>
              </p:cNvSpPr>
              <p:nvPr/>
            </p:nvSpPr>
            <p:spPr>
              <a:xfrm>
                <a:off x="6773956" y="2123085"/>
                <a:ext cx="4954696" cy="2985433"/>
              </a:xfrm>
              <a:prstGeom prst="rect">
                <a:avLst/>
              </a:prstGeom>
              <a:blipFill>
                <a:blip r:embed="rId4"/>
                <a:stretch>
                  <a:fillRect l="-123" t="-612" r="-1230" b="-1224"/>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7E70C6DD-8628-461B-9109-275F90EF2286}"/>
              </a:ext>
            </a:extLst>
          </p:cNvPr>
          <p:cNvSpPr/>
          <p:nvPr/>
        </p:nvSpPr>
        <p:spPr>
          <a:xfrm>
            <a:off x="5264791" y="1783283"/>
            <a:ext cx="891591" cy="261610"/>
          </a:xfrm>
          <a:prstGeom prst="rect">
            <a:avLst/>
          </a:prstGeom>
        </p:spPr>
        <p:txBody>
          <a:bodyPr wrap="none">
            <a:spAutoFit/>
          </a:bodyPr>
          <a:lstStyle/>
          <a:p>
            <a:r>
              <a:rPr lang="en-AU" sz="1100" i="1" dirty="0">
                <a:latin typeface="Calibri" panose="020F0502020204030204" pitchFamily="34" charset="0"/>
                <a:ea typeface="Calibri" panose="020F0502020204030204" pitchFamily="34" charset="0"/>
                <a:cs typeface="Times New Roman" panose="02020603050405020304" pitchFamily="18" charset="0"/>
              </a:rPr>
              <a:t>dune </a:t>
            </a:r>
            <a:r>
              <a:rPr lang="en-AU" sz="1100" dirty="0">
                <a:latin typeface="Calibri" panose="020F0502020204030204" pitchFamily="34" charset="0"/>
                <a:ea typeface="Calibri" panose="020F0502020204030204" pitchFamily="34" charset="0"/>
                <a:cs typeface="Times New Roman" panose="02020603050405020304" pitchFamily="18" charset="0"/>
              </a:rPr>
              <a:t>= 10 m</a:t>
            </a:r>
            <a:endParaRPr lang="en-GB" sz="11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3C341C-89DA-41B9-8C50-4D77BFDD2E6A}"/>
                  </a:ext>
                </a:extLst>
              </p:cNvPr>
              <p:cNvSpPr txBox="1"/>
              <p:nvPr/>
            </p:nvSpPr>
            <p:spPr>
              <a:xfrm>
                <a:off x="3127429" y="2872740"/>
                <a:ext cx="592726" cy="1384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900" b="0" i="1" smtClean="0">
                              <a:latin typeface="Cambria Math" panose="02040503050406030204" pitchFamily="18" charset="0"/>
                            </a:rPr>
                          </m:ctrlPr>
                        </m:sSubPr>
                        <m:e>
                          <m:r>
                            <a:rPr lang="en-AU" sz="900" b="0" i="1" smtClean="0">
                              <a:latin typeface="Cambria Math" panose="02040503050406030204" pitchFamily="18" charset="0"/>
                            </a:rPr>
                            <m:t>𝑊</m:t>
                          </m:r>
                        </m:e>
                        <m:sub>
                          <m:r>
                            <a:rPr lang="en-AU" sz="900" b="0" i="1" smtClean="0">
                              <a:latin typeface="Cambria Math" panose="02040503050406030204" pitchFamily="18" charset="0"/>
                            </a:rPr>
                            <m:t>∗</m:t>
                          </m:r>
                        </m:sub>
                      </m:sSub>
                      <m:r>
                        <a:rPr lang="en-AU" sz="900" b="0" i="1" smtClean="0">
                          <a:latin typeface="Cambria Math" panose="02040503050406030204" pitchFamily="18" charset="0"/>
                        </a:rPr>
                        <m:t> (300 </m:t>
                      </m:r>
                      <m:r>
                        <a:rPr lang="en-AU" sz="900" b="0" i="1" smtClean="0">
                          <a:latin typeface="Cambria Math" panose="02040503050406030204" pitchFamily="18" charset="0"/>
                        </a:rPr>
                        <m:t>𝑚</m:t>
                      </m:r>
                      <m:r>
                        <a:rPr lang="en-AU" sz="900" b="0" i="1" smtClean="0">
                          <a:latin typeface="Cambria Math" panose="02040503050406030204" pitchFamily="18" charset="0"/>
                        </a:rPr>
                        <m:t>)</m:t>
                      </m:r>
                    </m:oMath>
                  </m:oMathPara>
                </a14:m>
                <a:endParaRPr lang="en-GB" sz="900" dirty="0"/>
              </a:p>
            </p:txBody>
          </p:sp>
        </mc:Choice>
        <mc:Fallback xmlns="">
          <p:sp>
            <p:nvSpPr>
              <p:cNvPr id="5" name="TextBox 4">
                <a:extLst>
                  <a:ext uri="{FF2B5EF4-FFF2-40B4-BE49-F238E27FC236}">
                    <a16:creationId xmlns:a16="http://schemas.microsoft.com/office/drawing/2014/main" id="{5A3C341C-89DA-41B9-8C50-4D77BFDD2E6A}"/>
                  </a:ext>
                </a:extLst>
              </p:cNvPr>
              <p:cNvSpPr txBox="1">
                <a:spLocks noRot="1" noChangeAspect="1" noMove="1" noResize="1" noEditPoints="1" noAdjustHandles="1" noChangeArrowheads="1" noChangeShapeType="1" noTextEdit="1"/>
              </p:cNvSpPr>
              <p:nvPr/>
            </p:nvSpPr>
            <p:spPr>
              <a:xfrm>
                <a:off x="3127429" y="2872740"/>
                <a:ext cx="592726" cy="138499"/>
              </a:xfrm>
              <a:prstGeom prst="rect">
                <a:avLst/>
              </a:prstGeom>
              <a:blipFill>
                <a:blip r:embed="rId5"/>
                <a:stretch>
                  <a:fillRect l="-4124" r="-7216" b="-34783"/>
                </a:stretch>
              </a:blipFill>
            </p:spPr>
            <p:txBody>
              <a:bodyPr/>
              <a:lstStyle/>
              <a:p>
                <a:r>
                  <a:rPr lang="en-GB">
                    <a:noFill/>
                  </a:rPr>
                  <a:t> </a:t>
                </a:r>
              </a:p>
            </p:txBody>
          </p:sp>
        </mc:Fallback>
      </mc:AlternateContent>
    </p:spTree>
    <p:extLst>
      <p:ext uri="{BB962C8B-B14F-4D97-AF65-F5344CB8AC3E}">
        <p14:creationId xmlns:p14="http://schemas.microsoft.com/office/powerpoint/2010/main" val="3467522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5CEAFB-5732-4D55-816F-67F2595EDCF3}"/>
              </a:ext>
            </a:extLst>
          </p:cNvPr>
          <p:cNvSpPr txBox="1"/>
          <p:nvPr/>
        </p:nvSpPr>
        <p:spPr>
          <a:xfrm>
            <a:off x="444500" y="330200"/>
            <a:ext cx="2942216" cy="461665"/>
          </a:xfrm>
          <a:prstGeom prst="rect">
            <a:avLst/>
          </a:prstGeom>
          <a:noFill/>
        </p:spPr>
        <p:txBody>
          <a:bodyPr wrap="none" rtlCol="0">
            <a:spAutoFit/>
          </a:bodyPr>
          <a:lstStyle/>
          <a:p>
            <a:r>
              <a:rPr lang="en-AU" sz="2400" b="1" dirty="0"/>
              <a:t>Conceptual Model (2)</a:t>
            </a:r>
            <a:endParaRPr lang="en-GB" sz="2400" b="1" dirty="0"/>
          </a:p>
        </p:txBody>
      </p:sp>
      <p:sp>
        <p:nvSpPr>
          <p:cNvPr id="3" name="TextBox 2">
            <a:extLst>
              <a:ext uri="{FF2B5EF4-FFF2-40B4-BE49-F238E27FC236}">
                <a16:creationId xmlns:a16="http://schemas.microsoft.com/office/drawing/2014/main" id="{06D2A659-7304-4496-AFEC-3E29A64DBD85}"/>
              </a:ext>
            </a:extLst>
          </p:cNvPr>
          <p:cNvSpPr txBox="1"/>
          <p:nvPr/>
        </p:nvSpPr>
        <p:spPr>
          <a:xfrm>
            <a:off x="3942179" y="374391"/>
            <a:ext cx="7688062" cy="369332"/>
          </a:xfrm>
          <a:prstGeom prst="rect">
            <a:avLst/>
          </a:prstGeom>
          <a:noFill/>
        </p:spPr>
        <p:txBody>
          <a:bodyPr wrap="square" rtlCol="0">
            <a:spAutoFit/>
          </a:bodyPr>
          <a:lstStyle/>
          <a:p>
            <a:pPr algn="ctr"/>
            <a:r>
              <a:rPr lang="en-AU" dirty="0"/>
              <a:t>What are the relative impacts to shoreline recession, for 1-m SLR over 100-yrs…. </a:t>
            </a:r>
            <a:endParaRPr lang="en-GB" dirty="0"/>
          </a:p>
        </p:txBody>
      </p:sp>
      <p:pic>
        <p:nvPicPr>
          <p:cNvPr id="5" name="Picture 4">
            <a:extLst>
              <a:ext uri="{FF2B5EF4-FFF2-40B4-BE49-F238E27FC236}">
                <a16:creationId xmlns:a16="http://schemas.microsoft.com/office/drawing/2014/main" id="{A12994E7-0DB1-4A0E-9B17-358115705F3F}"/>
              </a:ext>
            </a:extLst>
          </p:cNvPr>
          <p:cNvPicPr/>
          <p:nvPr/>
        </p:nvPicPr>
        <p:blipFill rotWithShape="1">
          <a:blip r:embed="rId2" cstate="print">
            <a:extLst>
              <a:ext uri="{28A0092B-C50C-407E-A947-70E740481C1C}">
                <a14:useLocalDpi xmlns:a14="http://schemas.microsoft.com/office/drawing/2010/main" val="0"/>
              </a:ext>
            </a:extLst>
          </a:blip>
          <a:srcRect t="57378"/>
          <a:stretch/>
        </p:blipFill>
        <p:spPr bwMode="auto">
          <a:xfrm>
            <a:off x="596900" y="1123773"/>
            <a:ext cx="6312912" cy="4334052"/>
          </a:xfrm>
          <a:prstGeom prst="rect">
            <a:avLst/>
          </a:prstGeom>
          <a:noFill/>
          <a:ln>
            <a:noFill/>
          </a:ln>
        </p:spPr>
      </p:pic>
      <p:sp>
        <p:nvSpPr>
          <p:cNvPr id="6" name="Rectangle 5">
            <a:extLst>
              <a:ext uri="{FF2B5EF4-FFF2-40B4-BE49-F238E27FC236}">
                <a16:creationId xmlns:a16="http://schemas.microsoft.com/office/drawing/2014/main" id="{FFA836A0-B0D0-4E9E-ACE4-515BE76274E5}"/>
              </a:ext>
            </a:extLst>
          </p:cNvPr>
          <p:cNvSpPr/>
          <p:nvPr/>
        </p:nvSpPr>
        <p:spPr>
          <a:xfrm>
            <a:off x="7009747" y="6357314"/>
            <a:ext cx="1643399" cy="307777"/>
          </a:xfrm>
          <a:prstGeom prst="rect">
            <a:avLst/>
          </a:prstGeom>
        </p:spPr>
        <p:txBody>
          <a:bodyPr wrap="none">
            <a:spAutoFit/>
          </a:bodyPr>
          <a:lstStyle/>
          <a:p>
            <a:r>
              <a:rPr lang="en-AU" sz="1400" i="1" dirty="0">
                <a:latin typeface="Calibri" panose="020F0502020204030204" pitchFamily="34" charset="0"/>
                <a:ea typeface="Calibri" panose="020F0502020204030204" pitchFamily="34" charset="0"/>
                <a:cs typeface="Times New Roman" panose="02020603050405020304" pitchFamily="18" charset="0"/>
              </a:rPr>
              <a:t>(A </a:t>
            </a:r>
            <a:r>
              <a:rPr lang="en-AU" sz="1400" dirty="0">
                <a:latin typeface="Calibri" panose="020F0502020204030204" pitchFamily="34" charset="0"/>
                <a:ea typeface="Calibri" panose="020F0502020204030204" pitchFamily="34" charset="0"/>
                <a:cs typeface="Times New Roman" panose="02020603050405020304" pitchFamily="18" charset="0"/>
              </a:rPr>
              <a:t>= 0.25,  </a:t>
            </a:r>
            <a:r>
              <a:rPr lang="en-AU" sz="1400" i="1" dirty="0">
                <a:latin typeface="Calibri" panose="020F0502020204030204" pitchFamily="34" charset="0"/>
                <a:ea typeface="Calibri" panose="020F0502020204030204" pitchFamily="34" charset="0"/>
                <a:cs typeface="Times New Roman" panose="02020603050405020304" pitchFamily="18" charset="0"/>
              </a:rPr>
              <a:t>m </a:t>
            </a:r>
            <a:r>
              <a:rPr lang="en-AU" sz="1400" dirty="0">
                <a:latin typeface="Calibri" panose="020F0502020204030204" pitchFamily="34" charset="0"/>
                <a:ea typeface="Calibri" panose="020F0502020204030204" pitchFamily="34" charset="0"/>
                <a:cs typeface="Times New Roman" panose="02020603050405020304" pitchFamily="18" charset="0"/>
              </a:rPr>
              <a:t>= 0.67)</a:t>
            </a:r>
            <a:endParaRPr lang="en-GB" sz="1400"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C606D23-871D-4B40-90DD-E1E7723CE050}"/>
                  </a:ext>
                </a:extLst>
              </p:cNvPr>
              <p:cNvSpPr/>
              <p:nvPr/>
            </p:nvSpPr>
            <p:spPr>
              <a:xfrm>
                <a:off x="3316613" y="6360798"/>
                <a:ext cx="343844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𝑅𝑒𝑓𝑒𝑟𝑒𝑛𝑐𝑒</m:t>
                      </m:r>
                      <m:r>
                        <a:rPr lang="en-AU" sz="1400" b="0" i="1" smtClean="0">
                          <a:latin typeface="Cambria Math" panose="02040503050406030204" pitchFamily="18" charset="0"/>
                        </a:rPr>
                        <m:t> </m:t>
                      </m:r>
                      <m:r>
                        <a:rPr lang="en-AU" sz="1400" b="0" i="1" smtClean="0">
                          <a:latin typeface="Cambria Math" panose="02040503050406030204" pitchFamily="18" charset="0"/>
                        </a:rPr>
                        <m:t>𝑐𝑎𝑠𝑒</m:t>
                      </m:r>
                      <m:r>
                        <a:rPr lang="en-AU" sz="1400" b="0" i="1" smtClean="0">
                          <a:latin typeface="Cambria Math" panose="02040503050406030204" pitchFamily="18" charset="0"/>
                        </a:rPr>
                        <m:t>: </m:t>
                      </m:r>
                      <m:r>
                        <a:rPr lang="en-GB" sz="1400" i="1" smtClean="0">
                          <a:latin typeface="Cambria Math" panose="02040503050406030204" pitchFamily="18" charset="0"/>
                        </a:rPr>
                        <m:t>𝑧</m:t>
                      </m:r>
                      <m:r>
                        <a:rPr lang="en-GB" sz="1400" i="0">
                          <a:latin typeface="Cambria Math" panose="02040503050406030204" pitchFamily="18" charset="0"/>
                        </a:rPr>
                        <m:t>=</m:t>
                      </m:r>
                      <m:r>
                        <a:rPr lang="en-AU" sz="1400" b="0" i="0" smtClean="0">
                          <a:latin typeface="Cambria Math" panose="02040503050406030204" pitchFamily="18" charset="0"/>
                        </a:rPr>
                        <m:t>50 </m:t>
                      </m:r>
                      <m:r>
                        <m:rPr>
                          <m:sty m:val="p"/>
                        </m:rPr>
                        <a:rPr lang="en-AU" sz="1400" b="0" i="0" smtClean="0">
                          <a:latin typeface="Cambria Math" panose="02040503050406030204" pitchFamily="18" charset="0"/>
                        </a:rPr>
                        <m:t>m</m:t>
                      </m:r>
                      <m:r>
                        <a:rPr lang="en-AU" sz="1400" b="0" i="0" smtClean="0">
                          <a:latin typeface="Cambria Math" panose="02040503050406030204" pitchFamily="18" charset="0"/>
                        </a:rPr>
                        <m:t> </m:t>
                      </m:r>
                      <m:r>
                        <m:rPr>
                          <m:sty m:val="p"/>
                        </m:rPr>
                        <a:rPr lang="en-AU" sz="1400" b="0" i="0" smtClean="0">
                          <a:latin typeface="Cambria Math" panose="02040503050406030204" pitchFamily="18" charset="0"/>
                        </a:rPr>
                        <m:t>berm</m:t>
                      </m:r>
                      <m:r>
                        <a:rPr lang="en-AU" sz="1400" b="0" i="0" smtClean="0">
                          <a:latin typeface="Cambria Math" panose="02040503050406030204" pitchFamily="18" charset="0"/>
                        </a:rPr>
                        <m:t>+  </m:t>
                      </m:r>
                      <m:r>
                        <a:rPr lang="en-GB" sz="1400" i="1">
                          <a:latin typeface="Cambria Math" panose="02040503050406030204" pitchFamily="18" charset="0"/>
                        </a:rPr>
                        <m:t>𝐴</m:t>
                      </m:r>
                      <m:r>
                        <a:rPr lang="en-GB" sz="1400" i="0">
                          <a:latin typeface="Cambria Math" panose="02040503050406030204" pitchFamily="18" charset="0"/>
                        </a:rPr>
                        <m:t> </m:t>
                      </m:r>
                      <m:sSup>
                        <m:sSupPr>
                          <m:ctrlPr>
                            <a:rPr lang="en-GB" sz="1400" i="1">
                              <a:latin typeface="Cambria Math" panose="02040503050406030204" pitchFamily="18" charset="0"/>
                            </a:rPr>
                          </m:ctrlPr>
                        </m:sSupPr>
                        <m:e>
                          <m:r>
                            <a:rPr lang="en-GB" sz="1400" i="1">
                              <a:latin typeface="Cambria Math" panose="02040503050406030204" pitchFamily="18" charset="0"/>
                            </a:rPr>
                            <m:t>𝑥</m:t>
                          </m:r>
                        </m:e>
                        <m:sup>
                          <m:r>
                            <a:rPr lang="en-GB" sz="1400" i="1">
                              <a:latin typeface="Cambria Math" panose="02040503050406030204" pitchFamily="18" charset="0"/>
                            </a:rPr>
                            <m:t>𝑚</m:t>
                          </m:r>
                        </m:sup>
                      </m:sSup>
                    </m:oMath>
                  </m:oMathPara>
                </a14:m>
                <a:endParaRPr lang="en-GB" sz="1400" dirty="0"/>
              </a:p>
            </p:txBody>
          </p:sp>
        </mc:Choice>
        <mc:Fallback xmlns="">
          <p:sp>
            <p:nvSpPr>
              <p:cNvPr id="7" name="Rectangle 6">
                <a:extLst>
                  <a:ext uri="{FF2B5EF4-FFF2-40B4-BE49-F238E27FC236}">
                    <a16:creationId xmlns:a16="http://schemas.microsoft.com/office/drawing/2014/main" id="{5C606D23-871D-4B40-90DD-E1E7723CE050}"/>
                  </a:ext>
                </a:extLst>
              </p:cNvPr>
              <p:cNvSpPr>
                <a:spLocks noRot="1" noChangeAspect="1" noMove="1" noResize="1" noEditPoints="1" noAdjustHandles="1" noChangeArrowheads="1" noChangeShapeType="1" noTextEdit="1"/>
              </p:cNvSpPr>
              <p:nvPr/>
            </p:nvSpPr>
            <p:spPr>
              <a:xfrm>
                <a:off x="3316613" y="6360798"/>
                <a:ext cx="3438442" cy="307777"/>
              </a:xfrm>
              <a:prstGeom prst="rect">
                <a:avLst/>
              </a:prstGeom>
              <a:blipFill>
                <a:blip r:embed="rId3"/>
                <a:stretch>
                  <a:fillRect b="-588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FCBA9338-764B-4CE4-9797-72DB895CE209}"/>
                  </a:ext>
                </a:extLst>
              </p:cNvPr>
              <p:cNvSpPr/>
              <p:nvPr/>
            </p:nvSpPr>
            <p:spPr>
              <a:xfrm>
                <a:off x="7902624" y="1941533"/>
                <a:ext cx="3270960" cy="544636"/>
              </a:xfrm>
              <a:prstGeom prst="rect">
                <a:avLst/>
              </a:prstGeom>
            </p:spPr>
            <p:txBody>
              <a:bodyPr wrap="none">
                <a:spAutoFit/>
              </a:bodyPr>
              <a:lstStyle/>
              <a:p>
                <a:pPr algn="ctr"/>
                <a14:m>
                  <m:oMath xmlns:m="http://schemas.openxmlformats.org/officeDocument/2006/math">
                    <m:sSub>
                      <m:sSubPr>
                        <m:ctrlPr>
                          <a:rPr lang="en-GB" sz="1200" i="1" smtClean="0">
                            <a:latin typeface="Cambria Math" panose="02040503050406030204" pitchFamily="18" charset="0"/>
                          </a:rPr>
                        </m:ctrlPr>
                      </m:sSubPr>
                      <m:e>
                        <m:r>
                          <m:rPr>
                            <m:sty m:val="p"/>
                          </m:rPr>
                          <a:rPr lang="en-GB" sz="1200">
                            <a:latin typeface="Cambria Math" panose="02040503050406030204" pitchFamily="18" charset="0"/>
                          </a:rPr>
                          <m:t>Δ</m:t>
                        </m:r>
                        <m:r>
                          <a:rPr lang="en-GB" sz="1200" i="1">
                            <a:latin typeface="Cambria Math" panose="02040503050406030204" pitchFamily="18" charset="0"/>
                          </a:rPr>
                          <m:t>𝑉</m:t>
                        </m:r>
                      </m:e>
                      <m:sub>
                        <m:r>
                          <a:rPr lang="en-GB" sz="1200" i="1">
                            <a:latin typeface="Cambria Math" panose="02040503050406030204" pitchFamily="18" charset="0"/>
                          </a:rPr>
                          <m:t>𝑆𝐿𝑅</m:t>
                        </m:r>
                        <m:r>
                          <a:rPr lang="en-GB" sz="1200" i="0">
                            <a:latin typeface="Cambria Math" panose="02040503050406030204" pitchFamily="18" charset="0"/>
                          </a:rPr>
                          <m:t> </m:t>
                        </m:r>
                        <m:r>
                          <a:rPr lang="en-GB" sz="1200" i="1">
                            <a:latin typeface="Cambria Math" panose="02040503050406030204" pitchFamily="18" charset="0"/>
                          </a:rPr>
                          <m:t>𝑜𝑓𝑓𝑠𝑒𝑡</m:t>
                        </m:r>
                      </m:sub>
                    </m:sSub>
                    <m:r>
                      <a:rPr lang="en-GB" sz="1200" i="0">
                        <a:latin typeface="Cambria Math" panose="02040503050406030204" pitchFamily="18" charset="0"/>
                      </a:rPr>
                      <m:t>= </m:t>
                    </m:r>
                    <m:f>
                      <m:fPr>
                        <m:ctrlPr>
                          <a:rPr lang="en-GB" sz="1200" i="1">
                            <a:latin typeface="Cambria Math" panose="02040503050406030204" pitchFamily="18" charset="0"/>
                          </a:rPr>
                        </m:ctrlPr>
                      </m:fPr>
                      <m:num>
                        <m:r>
                          <m:rPr>
                            <m:sty m:val="p"/>
                          </m:rPr>
                          <a:rPr lang="en-GB" sz="1200" i="0">
                            <a:latin typeface="Cambria Math" panose="02040503050406030204" pitchFamily="18" charset="0"/>
                          </a:rPr>
                          <m:t>Δ</m:t>
                        </m:r>
                        <m:r>
                          <a:rPr lang="en-GB" sz="1200" i="1">
                            <a:latin typeface="Cambria Math" panose="02040503050406030204" pitchFamily="18" charset="0"/>
                          </a:rPr>
                          <m:t>𝑆</m:t>
                        </m:r>
                      </m:num>
                      <m:den>
                        <m:r>
                          <m:rPr>
                            <m:sty m:val="p"/>
                          </m:rPr>
                          <a:rPr lang="en-GB" sz="1200" i="0">
                            <a:latin typeface="Cambria Math" panose="02040503050406030204" pitchFamily="18" charset="0"/>
                          </a:rPr>
                          <m:t>Δ</m:t>
                        </m:r>
                        <m:r>
                          <a:rPr lang="en-GB" sz="1200" i="1">
                            <a:latin typeface="Cambria Math" panose="02040503050406030204" pitchFamily="18" charset="0"/>
                          </a:rPr>
                          <m:t>𝑡</m:t>
                        </m:r>
                      </m:den>
                    </m:f>
                    <m:sSub>
                      <m:sSubPr>
                        <m:ctrlPr>
                          <a:rPr lang="en-GB" sz="1200" i="1">
                            <a:latin typeface="Cambria Math" panose="02040503050406030204" pitchFamily="18" charset="0"/>
                          </a:rPr>
                        </m:ctrlPr>
                      </m:sSubPr>
                      <m:e>
                        <m:r>
                          <a:rPr lang="en-GB" sz="1200" i="1">
                            <a:latin typeface="Cambria Math" panose="02040503050406030204" pitchFamily="18" charset="0"/>
                          </a:rPr>
                          <m:t>𝑊</m:t>
                        </m:r>
                      </m:e>
                      <m:sub>
                        <m:r>
                          <a:rPr lang="en-GB" sz="1200" i="0">
                            <a:latin typeface="Cambria Math" panose="02040503050406030204" pitchFamily="18" charset="0"/>
                          </a:rPr>
                          <m:t>∗</m:t>
                        </m:r>
                      </m:sub>
                    </m:sSub>
                    <m:r>
                      <a:rPr lang="en-AU" sz="1200" b="0" i="1" smtClean="0">
                        <a:latin typeface="Cambria Math" panose="02040503050406030204" pitchFamily="18" charset="0"/>
                      </a:rPr>
                      <m:t>=</m:t>
                    </m:r>
                    <m:f>
                      <m:fPr>
                        <m:ctrlPr>
                          <a:rPr lang="en-AU" sz="1200" b="0" i="1" smtClean="0">
                            <a:latin typeface="Cambria Math" panose="02040503050406030204" pitchFamily="18" charset="0"/>
                          </a:rPr>
                        </m:ctrlPr>
                      </m:fPr>
                      <m:num>
                        <m:r>
                          <a:rPr lang="en-AU" sz="1200" b="0" i="1" smtClean="0">
                            <a:latin typeface="Cambria Math" panose="02040503050406030204" pitchFamily="18" charset="0"/>
                          </a:rPr>
                          <m:t>1</m:t>
                        </m:r>
                      </m:num>
                      <m:den>
                        <m:r>
                          <a:rPr lang="en-AU" sz="1200" b="0" i="1" smtClean="0">
                            <a:latin typeface="Cambria Math" panose="02040503050406030204" pitchFamily="18" charset="0"/>
                          </a:rPr>
                          <m:t>100</m:t>
                        </m:r>
                      </m:den>
                    </m:f>
                    <m:r>
                      <a:rPr lang="en-AU" sz="1200" b="0" i="1" smtClean="0">
                        <a:latin typeface="Cambria Math" panose="02040503050406030204" pitchFamily="18" charset="0"/>
                      </a:rPr>
                      <m:t> 300=3</m:t>
                    </m:r>
                  </m:oMath>
                </a14:m>
                <a:r>
                  <a:rPr lang="en-AU" sz="1200" b="0" i="1" dirty="0">
                    <a:latin typeface="Cambria Math" panose="02040503050406030204" pitchFamily="18" charset="0"/>
                  </a:rPr>
                  <a:t> </a:t>
                </a:r>
                <a:r>
                  <a:rPr lang="en-AU" sz="1200" b="0" dirty="0">
                    <a:latin typeface="Cambria Math" panose="02040503050406030204" pitchFamily="18" charset="0"/>
                  </a:rPr>
                  <a:t>m</a:t>
                </a:r>
                <a:r>
                  <a:rPr lang="en-AU" sz="1200" b="0" baseline="30000" dirty="0">
                    <a:latin typeface="Cambria Math" panose="02040503050406030204" pitchFamily="18" charset="0"/>
                  </a:rPr>
                  <a:t>3</a:t>
                </a:r>
                <a:r>
                  <a:rPr lang="en-AU" sz="1200" b="0" dirty="0">
                    <a:latin typeface="Cambria Math" panose="02040503050406030204" pitchFamily="18" charset="0"/>
                  </a:rPr>
                  <a:t>/m/yr</a:t>
                </a:r>
                <a:endParaRPr lang="en-AU" sz="1200" b="0" i="1" dirty="0">
                  <a:latin typeface="Cambria Math" panose="02040503050406030204" pitchFamily="18" charset="0"/>
                </a:endParaRPr>
              </a:p>
              <a:p>
                <a:pPr algn="ctr"/>
                <a:r>
                  <a:rPr lang="en-AU" sz="1200" b="0" dirty="0"/>
                  <a:t>(For a 300 m wide active shoreface)</a:t>
                </a:r>
                <a14:m>
                  <m:oMath xmlns:m="http://schemas.openxmlformats.org/officeDocument/2006/math">
                    <m:r>
                      <a:rPr lang="en-AU" sz="1200" b="0" i="1" smtClean="0">
                        <a:latin typeface="Cambria Math" panose="02040503050406030204" pitchFamily="18" charset="0"/>
                      </a:rPr>
                      <m:t> </m:t>
                    </m:r>
                  </m:oMath>
                </a14:m>
                <a:endParaRPr lang="en-GB" sz="1200" dirty="0"/>
              </a:p>
            </p:txBody>
          </p:sp>
        </mc:Choice>
        <mc:Fallback>
          <p:sp>
            <p:nvSpPr>
              <p:cNvPr id="9" name="Rectangle 8">
                <a:extLst>
                  <a:ext uri="{FF2B5EF4-FFF2-40B4-BE49-F238E27FC236}">
                    <a16:creationId xmlns:a16="http://schemas.microsoft.com/office/drawing/2014/main" id="{FCBA9338-764B-4CE4-9797-72DB895CE209}"/>
                  </a:ext>
                </a:extLst>
              </p:cNvPr>
              <p:cNvSpPr>
                <a:spLocks noRot="1" noChangeAspect="1" noMove="1" noResize="1" noEditPoints="1" noAdjustHandles="1" noChangeArrowheads="1" noChangeShapeType="1" noTextEdit="1"/>
              </p:cNvSpPr>
              <p:nvPr/>
            </p:nvSpPr>
            <p:spPr>
              <a:xfrm>
                <a:off x="7902624" y="1941533"/>
                <a:ext cx="3270960" cy="544636"/>
              </a:xfrm>
              <a:prstGeom prst="rect">
                <a:avLst/>
              </a:prstGeom>
              <a:blipFill>
                <a:blip r:embed="rId4"/>
                <a:stretch>
                  <a:fillRect b="-7778"/>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D5B9FD93-9858-46DD-A163-07A7FAA49810}"/>
              </a:ext>
            </a:extLst>
          </p:cNvPr>
          <p:cNvSpPr/>
          <p:nvPr/>
        </p:nvSpPr>
        <p:spPr>
          <a:xfrm>
            <a:off x="7212402" y="1142602"/>
            <a:ext cx="3330655" cy="369332"/>
          </a:xfrm>
          <a:prstGeom prst="rect">
            <a:avLst/>
          </a:prstGeom>
        </p:spPr>
        <p:txBody>
          <a:bodyPr wrap="none">
            <a:spAutoFit/>
          </a:bodyPr>
          <a:lstStyle/>
          <a:p>
            <a:r>
              <a:rPr lang="en-AU" dirty="0"/>
              <a:t>For changes to </a:t>
            </a:r>
            <a:r>
              <a:rPr lang="en-AU" b="1" dirty="0"/>
              <a:t>sediment budget</a:t>
            </a:r>
            <a:r>
              <a:rPr lang="en-AU" dirty="0"/>
              <a:t>?</a:t>
            </a:r>
            <a:endParaRPr lang="en-GB" dirty="0"/>
          </a:p>
        </p:txBody>
      </p:sp>
      <p:sp>
        <p:nvSpPr>
          <p:cNvPr id="11" name="Rectangle 10">
            <a:extLst>
              <a:ext uri="{FF2B5EF4-FFF2-40B4-BE49-F238E27FC236}">
                <a16:creationId xmlns:a16="http://schemas.microsoft.com/office/drawing/2014/main" id="{6AA2B425-072C-465F-9187-0F9B95D498D7}"/>
              </a:ext>
            </a:extLst>
          </p:cNvPr>
          <p:cNvSpPr/>
          <p:nvPr/>
        </p:nvSpPr>
        <p:spPr>
          <a:xfrm>
            <a:off x="7144913" y="3472970"/>
            <a:ext cx="3943772" cy="369332"/>
          </a:xfrm>
          <a:prstGeom prst="rect">
            <a:avLst/>
          </a:prstGeom>
        </p:spPr>
        <p:txBody>
          <a:bodyPr wrap="none">
            <a:spAutoFit/>
          </a:bodyPr>
          <a:lstStyle/>
          <a:p>
            <a:r>
              <a:rPr lang="en-AU" dirty="0"/>
              <a:t>For presence and location of a </a:t>
            </a:r>
            <a:r>
              <a:rPr lang="en-AU" b="1" dirty="0"/>
              <a:t>sea-wall?</a:t>
            </a:r>
            <a:endParaRPr lang="en-GB" b="1" dirty="0"/>
          </a:p>
        </p:txBody>
      </p:sp>
      <p:cxnSp>
        <p:nvCxnSpPr>
          <p:cNvPr id="13" name="Straight Connector 12">
            <a:extLst>
              <a:ext uri="{FF2B5EF4-FFF2-40B4-BE49-F238E27FC236}">
                <a16:creationId xmlns:a16="http://schemas.microsoft.com/office/drawing/2014/main" id="{147A4EF6-C30A-4E16-83E0-01BFE663FBCF}"/>
              </a:ext>
            </a:extLst>
          </p:cNvPr>
          <p:cNvCxnSpPr>
            <a:cxnSpLocks/>
          </p:cNvCxnSpPr>
          <p:nvPr/>
        </p:nvCxnSpPr>
        <p:spPr>
          <a:xfrm>
            <a:off x="7009747" y="3362325"/>
            <a:ext cx="516940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3A0B58F-7D46-453C-B026-575158C31E1C}"/>
              </a:ext>
            </a:extLst>
          </p:cNvPr>
          <p:cNvSpPr txBox="1"/>
          <p:nvPr/>
        </p:nvSpPr>
        <p:spPr>
          <a:xfrm>
            <a:off x="7786210" y="1629127"/>
            <a:ext cx="2661178" cy="307777"/>
          </a:xfrm>
          <a:prstGeom prst="rect">
            <a:avLst/>
          </a:prstGeom>
          <a:noFill/>
        </p:spPr>
        <p:txBody>
          <a:bodyPr wrap="none" rtlCol="0">
            <a:spAutoFit/>
          </a:bodyPr>
          <a:lstStyle/>
          <a:p>
            <a:r>
              <a:rPr lang="en-AU" sz="1400" dirty="0"/>
              <a:t>Positive budget to fully offset SLR:</a:t>
            </a:r>
            <a:endParaRPr lang="en-GB" sz="1400"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54549EA-6E81-4DAE-9256-3B814F098414}"/>
                  </a:ext>
                </a:extLst>
              </p:cNvPr>
              <p:cNvSpPr/>
              <p:nvPr/>
            </p:nvSpPr>
            <p:spPr>
              <a:xfrm>
                <a:off x="7731950" y="2735157"/>
                <a:ext cx="4074449" cy="2727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GB" sz="1200" smtClean="0">
                          <a:latin typeface="Cambria Math" panose="02040503050406030204" pitchFamily="18" charset="0"/>
                        </a:rPr>
                        <m:t>Δ</m:t>
                      </m:r>
                      <m:r>
                        <a:rPr lang="en-GB" sz="1200" i="1">
                          <a:latin typeface="Cambria Math" panose="02040503050406030204" pitchFamily="18" charset="0"/>
                        </a:rPr>
                        <m:t>𝑆</m:t>
                      </m:r>
                      <m:r>
                        <a:rPr lang="en-AU" sz="1200" b="0" i="1" smtClean="0">
                          <a:latin typeface="Cambria Math" panose="02040503050406030204" pitchFamily="18" charset="0"/>
                        </a:rPr>
                        <m:t>=</m:t>
                      </m:r>
                      <m:r>
                        <a:rPr lang="en-AU" sz="1200" b="0" i="1" smtClean="0">
                          <a:latin typeface="Cambria Math" panose="02040503050406030204" pitchFamily="18" charset="0"/>
                        </a:rPr>
                        <m:t>𝑠𝑒𝑎</m:t>
                      </m:r>
                      <m:r>
                        <a:rPr lang="en-AU" sz="1200" b="0" i="1" smtClean="0">
                          <a:latin typeface="Cambria Math" panose="02040503050406030204" pitchFamily="18" charset="0"/>
                        </a:rPr>
                        <m:t>−</m:t>
                      </m:r>
                      <m:r>
                        <a:rPr lang="en-AU" sz="1200" b="0" i="1" smtClean="0">
                          <a:latin typeface="Cambria Math" panose="02040503050406030204" pitchFamily="18" charset="0"/>
                        </a:rPr>
                        <m:t>𝑙𝑒𝑣𝑒𝑙</m:t>
                      </m:r>
                      <m:r>
                        <a:rPr lang="en-AU" sz="1200" b="0" i="1" smtClean="0">
                          <a:latin typeface="Cambria Math" panose="02040503050406030204" pitchFamily="18" charset="0"/>
                        </a:rPr>
                        <m:t>; </m:t>
                      </m:r>
                      <m:r>
                        <m:rPr>
                          <m:sty m:val="p"/>
                        </m:rPr>
                        <a:rPr lang="en-GB" sz="1200">
                          <a:latin typeface="Cambria Math" panose="02040503050406030204" pitchFamily="18" charset="0"/>
                        </a:rPr>
                        <m:t>Δ</m:t>
                      </m:r>
                      <m:r>
                        <m:rPr>
                          <m:sty m:val="p"/>
                        </m:rPr>
                        <a:rPr lang="en-AU" sz="1200" b="0" i="0" smtClean="0">
                          <a:latin typeface="Cambria Math" panose="02040503050406030204" pitchFamily="18" charset="0"/>
                        </a:rPr>
                        <m:t>t</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years</m:t>
                      </m:r>
                      <m:r>
                        <a:rPr lang="en-AU" sz="1200" b="0" i="0" smtClean="0">
                          <a:latin typeface="Cambria Math" panose="02040503050406030204" pitchFamily="18" charset="0"/>
                        </a:rPr>
                        <m:t>;</m:t>
                      </m:r>
                      <m:sSub>
                        <m:sSubPr>
                          <m:ctrlPr>
                            <a:rPr lang="en-AU" sz="1200" b="0" i="1" smtClean="0">
                              <a:latin typeface="Cambria Math" panose="02040503050406030204" pitchFamily="18" charset="0"/>
                            </a:rPr>
                          </m:ctrlPr>
                        </m:sSubPr>
                        <m:e>
                          <m:r>
                            <m:rPr>
                              <m:sty m:val="p"/>
                            </m:rPr>
                            <a:rPr lang="en-AU" sz="1200" b="0" i="0" smtClean="0">
                              <a:latin typeface="Cambria Math" panose="02040503050406030204" pitchFamily="18" charset="0"/>
                            </a:rPr>
                            <m:t>W</m:t>
                          </m:r>
                        </m:e>
                        <m:sub>
                          <m:r>
                            <a:rPr lang="en-AU" sz="1200" b="0" i="0" smtClean="0">
                              <a:latin typeface="Cambria Math" panose="02040503050406030204" pitchFamily="18" charset="0"/>
                            </a:rPr>
                            <m:t>∗</m:t>
                          </m:r>
                        </m:sub>
                      </m:sSub>
                      <m:r>
                        <a:rPr lang="en-AU" sz="1200" b="0" i="0" smtClean="0">
                          <a:latin typeface="Cambria Math" panose="02040503050406030204" pitchFamily="18" charset="0"/>
                        </a:rPr>
                        <m:t>=</m:t>
                      </m:r>
                      <m:r>
                        <m:rPr>
                          <m:sty m:val="p"/>
                        </m:rPr>
                        <a:rPr lang="en-AU" sz="1200" b="0" i="0" smtClean="0">
                          <a:latin typeface="Cambria Math" panose="02040503050406030204" pitchFamily="18" charset="0"/>
                        </a:rPr>
                        <m:t>active</m:t>
                      </m:r>
                      <m:r>
                        <a:rPr lang="en-AU" sz="1200" b="0" i="0" smtClean="0">
                          <a:latin typeface="Cambria Math" panose="02040503050406030204" pitchFamily="18" charset="0"/>
                        </a:rPr>
                        <m:t> </m:t>
                      </m:r>
                      <m:r>
                        <m:rPr>
                          <m:sty m:val="p"/>
                        </m:rPr>
                        <a:rPr lang="en-AU" sz="1200" b="0" i="0" smtClean="0">
                          <a:latin typeface="Cambria Math" panose="02040503050406030204" pitchFamily="18" charset="0"/>
                        </a:rPr>
                        <m:t>shoreface</m:t>
                      </m:r>
                      <m:r>
                        <a:rPr lang="en-AU" sz="1200" b="0" i="0" smtClean="0">
                          <a:latin typeface="Cambria Math" panose="02040503050406030204" pitchFamily="18" charset="0"/>
                        </a:rPr>
                        <m:t> </m:t>
                      </m:r>
                      <m:r>
                        <m:rPr>
                          <m:sty m:val="p"/>
                        </m:rPr>
                        <a:rPr lang="en-AU" sz="1200" b="0" i="0" smtClean="0">
                          <a:latin typeface="Cambria Math" panose="02040503050406030204" pitchFamily="18" charset="0"/>
                        </a:rPr>
                        <m:t>width</m:t>
                      </m:r>
                      <m:r>
                        <a:rPr lang="en-AU" sz="1200" b="0" i="0" smtClean="0">
                          <a:latin typeface="Cambria Math" panose="02040503050406030204" pitchFamily="18" charset="0"/>
                        </a:rPr>
                        <m:t> </m:t>
                      </m:r>
                    </m:oMath>
                  </m:oMathPara>
                </a14:m>
                <a:endParaRPr lang="en-GB" sz="1200" baseline="-25000" dirty="0"/>
              </a:p>
            </p:txBody>
          </p:sp>
        </mc:Choice>
        <mc:Fallback xmlns="">
          <p:sp>
            <p:nvSpPr>
              <p:cNvPr id="16" name="Rectangle 15">
                <a:extLst>
                  <a:ext uri="{FF2B5EF4-FFF2-40B4-BE49-F238E27FC236}">
                    <a16:creationId xmlns:a16="http://schemas.microsoft.com/office/drawing/2014/main" id="{254549EA-6E81-4DAE-9256-3B814F098414}"/>
                  </a:ext>
                </a:extLst>
              </p:cNvPr>
              <p:cNvSpPr>
                <a:spLocks noRot="1" noChangeAspect="1" noMove="1" noResize="1" noEditPoints="1" noAdjustHandles="1" noChangeArrowheads="1" noChangeShapeType="1" noTextEdit="1"/>
              </p:cNvSpPr>
              <p:nvPr/>
            </p:nvSpPr>
            <p:spPr>
              <a:xfrm>
                <a:off x="7731950" y="2735157"/>
                <a:ext cx="4074449" cy="272767"/>
              </a:xfrm>
              <a:prstGeom prst="rect">
                <a:avLst/>
              </a:prstGeom>
              <a:blipFill>
                <a:blip r:embed="rId5"/>
                <a:stretch>
                  <a:fillRect b="-2273"/>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6EED3765-CA19-4C39-97B4-A5B8273BD885}"/>
              </a:ext>
            </a:extLst>
          </p:cNvPr>
          <p:cNvSpPr txBox="1"/>
          <p:nvPr/>
        </p:nvSpPr>
        <p:spPr>
          <a:xfrm>
            <a:off x="7361927" y="4335095"/>
            <a:ext cx="3509743" cy="523220"/>
          </a:xfrm>
          <a:prstGeom prst="rect">
            <a:avLst/>
          </a:prstGeom>
          <a:noFill/>
        </p:spPr>
        <p:txBody>
          <a:bodyPr wrap="none" rtlCol="0">
            <a:spAutoFit/>
          </a:bodyPr>
          <a:lstStyle/>
          <a:p>
            <a:pPr marL="285750" indent="-285750">
              <a:buFont typeface="Arial" panose="020B0604020202020204" pitchFamily="34" charset="0"/>
              <a:buChar char="•"/>
            </a:pPr>
            <a:r>
              <a:rPr lang="en-AU" sz="1400" dirty="0"/>
              <a:t>50% beach width loss for wall at dune toe</a:t>
            </a:r>
          </a:p>
          <a:p>
            <a:pPr marL="285750" indent="-285750">
              <a:buFont typeface="Arial" panose="020B0604020202020204" pitchFamily="34" charset="0"/>
              <a:buChar char="•"/>
            </a:pPr>
            <a:r>
              <a:rPr lang="en-AU" sz="1400" dirty="0"/>
              <a:t>100% beach loss for wall at berm crest</a:t>
            </a:r>
            <a:endParaRPr lang="en-GB" sz="1400" dirty="0"/>
          </a:p>
        </p:txBody>
      </p:sp>
      <p:cxnSp>
        <p:nvCxnSpPr>
          <p:cNvPr id="8" name="Straight Arrow Connector 7">
            <a:extLst>
              <a:ext uri="{FF2B5EF4-FFF2-40B4-BE49-F238E27FC236}">
                <a16:creationId xmlns:a16="http://schemas.microsoft.com/office/drawing/2014/main" id="{7FC25FF9-98F9-4CD5-9651-B4FC10659C73}"/>
              </a:ext>
            </a:extLst>
          </p:cNvPr>
          <p:cNvCxnSpPr/>
          <p:nvPr/>
        </p:nvCxnSpPr>
        <p:spPr>
          <a:xfrm>
            <a:off x="3597442" y="2910187"/>
            <a:ext cx="115503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097037B-21EF-4CD4-8FB5-7208266F7004}"/>
                  </a:ext>
                </a:extLst>
              </p:cNvPr>
              <p:cNvSpPr txBox="1"/>
              <p:nvPr/>
            </p:nvSpPr>
            <p:spPr>
              <a:xfrm>
                <a:off x="3768104" y="2802290"/>
                <a:ext cx="592726" cy="1384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sz="900" b="0" i="1" smtClean="0">
                              <a:latin typeface="Cambria Math" panose="02040503050406030204" pitchFamily="18" charset="0"/>
                            </a:rPr>
                          </m:ctrlPr>
                        </m:sSubPr>
                        <m:e>
                          <m:r>
                            <a:rPr lang="en-AU" sz="900" b="0" i="1" smtClean="0">
                              <a:latin typeface="Cambria Math" panose="02040503050406030204" pitchFamily="18" charset="0"/>
                            </a:rPr>
                            <m:t>𝑊</m:t>
                          </m:r>
                        </m:e>
                        <m:sub>
                          <m:r>
                            <a:rPr lang="en-AU" sz="900" b="0" i="1" smtClean="0">
                              <a:latin typeface="Cambria Math" panose="02040503050406030204" pitchFamily="18" charset="0"/>
                            </a:rPr>
                            <m:t>∗</m:t>
                          </m:r>
                        </m:sub>
                      </m:sSub>
                      <m:r>
                        <a:rPr lang="en-AU" sz="900" b="0" i="1" smtClean="0">
                          <a:latin typeface="Cambria Math" panose="02040503050406030204" pitchFamily="18" charset="0"/>
                        </a:rPr>
                        <m:t> (300 </m:t>
                      </m:r>
                      <m:r>
                        <a:rPr lang="en-AU" sz="900" b="0" i="1" smtClean="0">
                          <a:latin typeface="Cambria Math" panose="02040503050406030204" pitchFamily="18" charset="0"/>
                        </a:rPr>
                        <m:t>𝑚</m:t>
                      </m:r>
                      <m:r>
                        <a:rPr lang="en-AU" sz="900" b="0" i="1" smtClean="0">
                          <a:latin typeface="Cambria Math" panose="02040503050406030204" pitchFamily="18" charset="0"/>
                        </a:rPr>
                        <m:t>)</m:t>
                      </m:r>
                    </m:oMath>
                  </m:oMathPara>
                </a14:m>
                <a:endParaRPr lang="en-GB" sz="900" dirty="0"/>
              </a:p>
            </p:txBody>
          </p:sp>
        </mc:Choice>
        <mc:Fallback>
          <p:sp>
            <p:nvSpPr>
              <p:cNvPr id="14" name="TextBox 13">
                <a:extLst>
                  <a:ext uri="{FF2B5EF4-FFF2-40B4-BE49-F238E27FC236}">
                    <a16:creationId xmlns:a16="http://schemas.microsoft.com/office/drawing/2014/main" id="{B097037B-21EF-4CD4-8FB5-7208266F7004}"/>
                  </a:ext>
                </a:extLst>
              </p:cNvPr>
              <p:cNvSpPr txBox="1">
                <a:spLocks noRot="1" noChangeAspect="1" noMove="1" noResize="1" noEditPoints="1" noAdjustHandles="1" noChangeArrowheads="1" noChangeShapeType="1" noTextEdit="1"/>
              </p:cNvSpPr>
              <p:nvPr/>
            </p:nvSpPr>
            <p:spPr>
              <a:xfrm>
                <a:off x="3768104" y="2802290"/>
                <a:ext cx="592726" cy="138499"/>
              </a:xfrm>
              <a:prstGeom prst="rect">
                <a:avLst/>
              </a:prstGeom>
              <a:blipFill>
                <a:blip r:embed="rId6"/>
                <a:stretch>
                  <a:fillRect l="-4124" r="-7216" b="-40909"/>
                </a:stretch>
              </a:blipFill>
            </p:spPr>
            <p:txBody>
              <a:bodyPr/>
              <a:lstStyle/>
              <a:p>
                <a:r>
                  <a:rPr lang="en-GB">
                    <a:noFill/>
                  </a:rPr>
                  <a:t> </a:t>
                </a:r>
              </a:p>
            </p:txBody>
          </p:sp>
        </mc:Fallback>
      </mc:AlternateContent>
    </p:spTree>
    <p:extLst>
      <p:ext uri="{BB962C8B-B14F-4D97-AF65-F5344CB8AC3E}">
        <p14:creationId xmlns:p14="http://schemas.microsoft.com/office/powerpoint/2010/main" val="25014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61932-42C9-4536-98A4-7E197B24F4CA}"/>
              </a:ext>
            </a:extLst>
          </p:cNvPr>
          <p:cNvSpPr txBox="1"/>
          <p:nvPr/>
        </p:nvSpPr>
        <p:spPr>
          <a:xfrm>
            <a:off x="444500" y="330200"/>
            <a:ext cx="2942216" cy="461665"/>
          </a:xfrm>
          <a:prstGeom prst="rect">
            <a:avLst/>
          </a:prstGeom>
          <a:noFill/>
        </p:spPr>
        <p:txBody>
          <a:bodyPr wrap="none" rtlCol="0">
            <a:spAutoFit/>
          </a:bodyPr>
          <a:lstStyle/>
          <a:p>
            <a:r>
              <a:rPr lang="en-AU" sz="2400" b="1" dirty="0"/>
              <a:t>Conceptual Model (3)</a:t>
            </a:r>
            <a:endParaRPr lang="en-GB" sz="2400" b="1" dirty="0"/>
          </a:p>
        </p:txBody>
      </p:sp>
      <p:sp>
        <p:nvSpPr>
          <p:cNvPr id="3" name="TextBox 2">
            <a:extLst>
              <a:ext uri="{FF2B5EF4-FFF2-40B4-BE49-F238E27FC236}">
                <a16:creationId xmlns:a16="http://schemas.microsoft.com/office/drawing/2014/main" id="{BC2B3573-3C40-4BA0-942D-2DC676E6614F}"/>
              </a:ext>
            </a:extLst>
          </p:cNvPr>
          <p:cNvSpPr txBox="1"/>
          <p:nvPr/>
        </p:nvSpPr>
        <p:spPr>
          <a:xfrm>
            <a:off x="4008638" y="237866"/>
            <a:ext cx="7688062" cy="646331"/>
          </a:xfrm>
          <a:prstGeom prst="rect">
            <a:avLst/>
          </a:prstGeom>
          <a:noFill/>
        </p:spPr>
        <p:txBody>
          <a:bodyPr wrap="square" rtlCol="0">
            <a:spAutoFit/>
          </a:bodyPr>
          <a:lstStyle/>
          <a:p>
            <a:pPr algn="ctr"/>
            <a:r>
              <a:rPr lang="en-AU" dirty="0"/>
              <a:t>How large is the impact of </a:t>
            </a:r>
            <a:r>
              <a:rPr lang="en-AU" b="1" dirty="0"/>
              <a:t>short term x-shore variability </a:t>
            </a:r>
            <a:r>
              <a:rPr lang="en-AU" dirty="0"/>
              <a:t>(</a:t>
            </a:r>
            <a:r>
              <a:rPr lang="en-AU" b="1" dirty="0"/>
              <a:t>storm cut</a:t>
            </a:r>
            <a:r>
              <a:rPr lang="en-AU" dirty="0"/>
              <a:t>),</a:t>
            </a:r>
          </a:p>
          <a:p>
            <a:pPr algn="ctr"/>
            <a:r>
              <a:rPr lang="en-AU" dirty="0"/>
              <a:t>relative to SLR translation?</a:t>
            </a:r>
            <a:endParaRPr lang="en-GB" dirty="0"/>
          </a:p>
        </p:txBody>
      </p:sp>
      <p:pic>
        <p:nvPicPr>
          <p:cNvPr id="4" name="Picture 3">
            <a:extLst>
              <a:ext uri="{FF2B5EF4-FFF2-40B4-BE49-F238E27FC236}">
                <a16:creationId xmlns:a16="http://schemas.microsoft.com/office/drawing/2014/main" id="{7746F236-7A88-486E-9CE4-E2E798829641}"/>
              </a:ext>
            </a:extLst>
          </p:cNvPr>
          <p:cNvPicPr/>
          <p:nvPr/>
        </p:nvPicPr>
        <p:blipFill rotWithShape="1">
          <a:blip r:embed="rId2" cstate="print">
            <a:extLst>
              <a:ext uri="{28A0092B-C50C-407E-A947-70E740481C1C}">
                <a14:useLocalDpi xmlns:a14="http://schemas.microsoft.com/office/drawing/2010/main" val="0"/>
              </a:ext>
            </a:extLst>
          </a:blip>
          <a:srcRect l="7858" r="7365"/>
          <a:stretch/>
        </p:blipFill>
        <p:spPr bwMode="auto">
          <a:xfrm>
            <a:off x="1394675" y="1135697"/>
            <a:ext cx="9760852" cy="3995103"/>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0ACD5F5F-E736-4672-8C67-29390CA1FF73}"/>
              </a:ext>
            </a:extLst>
          </p:cNvPr>
          <p:cNvSpPr txBox="1"/>
          <p:nvPr/>
        </p:nvSpPr>
        <p:spPr>
          <a:xfrm>
            <a:off x="2431070" y="5537637"/>
            <a:ext cx="7688062" cy="646331"/>
          </a:xfrm>
          <a:prstGeom prst="rect">
            <a:avLst/>
          </a:prstGeom>
          <a:noFill/>
        </p:spPr>
        <p:txBody>
          <a:bodyPr wrap="square" rtlCol="0">
            <a:spAutoFit/>
          </a:bodyPr>
          <a:lstStyle/>
          <a:p>
            <a:pPr algn="ctr"/>
            <a:r>
              <a:rPr lang="en-AU" dirty="0"/>
              <a:t>For this example profile, a 200 m</a:t>
            </a:r>
            <a:r>
              <a:rPr lang="en-AU" baseline="30000" dirty="0"/>
              <a:t>3</a:t>
            </a:r>
            <a:r>
              <a:rPr lang="en-AU" dirty="0"/>
              <a:t>/m storm cut generates the same amount of shoreline recession as 1-m SLR.</a:t>
            </a:r>
            <a:endParaRPr lang="en-GB" dirty="0"/>
          </a:p>
        </p:txBody>
      </p:sp>
      <p:sp>
        <p:nvSpPr>
          <p:cNvPr id="6" name="Rectangle 5">
            <a:extLst>
              <a:ext uri="{FF2B5EF4-FFF2-40B4-BE49-F238E27FC236}">
                <a16:creationId xmlns:a16="http://schemas.microsoft.com/office/drawing/2014/main" id="{FBFB1974-179D-4D88-B824-96045D11C183}"/>
              </a:ext>
            </a:extLst>
          </p:cNvPr>
          <p:cNvSpPr/>
          <p:nvPr/>
        </p:nvSpPr>
        <p:spPr>
          <a:xfrm>
            <a:off x="2084713" y="4349234"/>
            <a:ext cx="1534394" cy="307777"/>
          </a:xfrm>
          <a:prstGeom prst="rect">
            <a:avLst/>
          </a:prstGeom>
        </p:spPr>
        <p:txBody>
          <a:bodyPr wrap="none">
            <a:spAutoFit/>
          </a:bodyPr>
          <a:lstStyle/>
          <a:p>
            <a:r>
              <a:rPr lang="en-AU" sz="1400" i="1" dirty="0">
                <a:latin typeface="Calibri" panose="020F0502020204030204" pitchFamily="34" charset="0"/>
                <a:ea typeface="Calibri" panose="020F0502020204030204" pitchFamily="34" charset="0"/>
                <a:cs typeface="Times New Roman" panose="02020603050405020304" pitchFamily="18" charset="0"/>
              </a:rPr>
              <a:t>A </a:t>
            </a:r>
            <a:r>
              <a:rPr lang="en-AU" sz="1400" dirty="0">
                <a:latin typeface="Calibri" panose="020F0502020204030204" pitchFamily="34" charset="0"/>
                <a:ea typeface="Calibri" panose="020F0502020204030204" pitchFamily="34" charset="0"/>
                <a:cs typeface="Times New Roman" panose="02020603050405020304" pitchFamily="18" charset="0"/>
              </a:rPr>
              <a:t>= 0.25,  </a:t>
            </a:r>
            <a:r>
              <a:rPr lang="en-AU" sz="1400" i="1" dirty="0">
                <a:latin typeface="Calibri" panose="020F0502020204030204" pitchFamily="34" charset="0"/>
                <a:ea typeface="Calibri" panose="020F0502020204030204" pitchFamily="34" charset="0"/>
                <a:cs typeface="Times New Roman" panose="02020603050405020304" pitchFamily="18" charset="0"/>
              </a:rPr>
              <a:t>m </a:t>
            </a:r>
            <a:r>
              <a:rPr lang="en-AU" sz="1400" dirty="0">
                <a:latin typeface="Calibri" panose="020F0502020204030204" pitchFamily="34" charset="0"/>
                <a:ea typeface="Calibri" panose="020F0502020204030204" pitchFamily="34" charset="0"/>
                <a:cs typeface="Times New Roman" panose="02020603050405020304" pitchFamily="18" charset="0"/>
              </a:rPr>
              <a:t>= 0.67</a:t>
            </a:r>
            <a:endParaRPr lang="en-GB" sz="1400"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3B2CA86-1D71-48D0-9609-71A5C7445EC1}"/>
                  </a:ext>
                </a:extLst>
              </p:cNvPr>
              <p:cNvSpPr/>
              <p:nvPr/>
            </p:nvSpPr>
            <p:spPr>
              <a:xfrm>
                <a:off x="2084713" y="4064218"/>
                <a:ext cx="207326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rPr>
                        <m:t>𝑧</m:t>
                      </m:r>
                      <m:r>
                        <a:rPr lang="en-GB" sz="1400" i="0">
                          <a:latin typeface="Cambria Math" panose="02040503050406030204" pitchFamily="18" charset="0"/>
                        </a:rPr>
                        <m:t>=</m:t>
                      </m:r>
                      <m:r>
                        <a:rPr lang="en-AU" sz="1400" b="0" i="0" smtClean="0">
                          <a:latin typeface="Cambria Math" panose="02040503050406030204" pitchFamily="18" charset="0"/>
                        </a:rPr>
                        <m:t>50 </m:t>
                      </m:r>
                      <m:r>
                        <m:rPr>
                          <m:sty m:val="p"/>
                        </m:rPr>
                        <a:rPr lang="en-AU" sz="1400" b="0" i="0" smtClean="0">
                          <a:latin typeface="Cambria Math" panose="02040503050406030204" pitchFamily="18" charset="0"/>
                        </a:rPr>
                        <m:t>m</m:t>
                      </m:r>
                      <m:r>
                        <a:rPr lang="en-AU" sz="1400" b="0" i="0" smtClean="0">
                          <a:latin typeface="Cambria Math" panose="02040503050406030204" pitchFamily="18" charset="0"/>
                        </a:rPr>
                        <m:t> </m:t>
                      </m:r>
                      <m:r>
                        <m:rPr>
                          <m:sty m:val="p"/>
                        </m:rPr>
                        <a:rPr lang="en-AU" sz="1400" b="0" i="0" smtClean="0">
                          <a:latin typeface="Cambria Math" panose="02040503050406030204" pitchFamily="18" charset="0"/>
                        </a:rPr>
                        <m:t>berm</m:t>
                      </m:r>
                      <m:r>
                        <a:rPr lang="en-AU" sz="1400" b="0" i="0" smtClean="0">
                          <a:latin typeface="Cambria Math" panose="02040503050406030204" pitchFamily="18" charset="0"/>
                        </a:rPr>
                        <m:t>+  </m:t>
                      </m:r>
                      <m:r>
                        <a:rPr lang="en-GB" sz="1400" i="1">
                          <a:latin typeface="Cambria Math" panose="02040503050406030204" pitchFamily="18" charset="0"/>
                        </a:rPr>
                        <m:t>𝐴</m:t>
                      </m:r>
                      <m:r>
                        <a:rPr lang="en-GB" sz="1400" i="0">
                          <a:latin typeface="Cambria Math" panose="02040503050406030204" pitchFamily="18" charset="0"/>
                        </a:rPr>
                        <m:t> </m:t>
                      </m:r>
                      <m:sSup>
                        <m:sSupPr>
                          <m:ctrlPr>
                            <a:rPr lang="en-GB" sz="1400" i="1">
                              <a:latin typeface="Cambria Math" panose="02040503050406030204" pitchFamily="18" charset="0"/>
                            </a:rPr>
                          </m:ctrlPr>
                        </m:sSupPr>
                        <m:e>
                          <m:r>
                            <a:rPr lang="en-GB" sz="1400" i="1">
                              <a:latin typeface="Cambria Math" panose="02040503050406030204" pitchFamily="18" charset="0"/>
                            </a:rPr>
                            <m:t>𝑥</m:t>
                          </m:r>
                        </m:e>
                        <m:sup>
                          <m:r>
                            <a:rPr lang="en-GB" sz="1400" i="1">
                              <a:latin typeface="Cambria Math" panose="02040503050406030204" pitchFamily="18" charset="0"/>
                            </a:rPr>
                            <m:t>𝑚</m:t>
                          </m:r>
                        </m:sup>
                      </m:sSup>
                    </m:oMath>
                  </m:oMathPara>
                </a14:m>
                <a:endParaRPr lang="en-GB" sz="1400" dirty="0"/>
              </a:p>
            </p:txBody>
          </p:sp>
        </mc:Choice>
        <mc:Fallback xmlns="">
          <p:sp>
            <p:nvSpPr>
              <p:cNvPr id="7" name="Rectangle 6">
                <a:extLst>
                  <a:ext uri="{FF2B5EF4-FFF2-40B4-BE49-F238E27FC236}">
                    <a16:creationId xmlns:a16="http://schemas.microsoft.com/office/drawing/2014/main" id="{13B2CA86-1D71-48D0-9609-71A5C7445EC1}"/>
                  </a:ext>
                </a:extLst>
              </p:cNvPr>
              <p:cNvSpPr>
                <a:spLocks noRot="1" noChangeAspect="1" noMove="1" noResize="1" noEditPoints="1" noAdjustHandles="1" noChangeArrowheads="1" noChangeShapeType="1" noTextEdit="1"/>
              </p:cNvSpPr>
              <p:nvPr/>
            </p:nvSpPr>
            <p:spPr>
              <a:xfrm>
                <a:off x="2084713" y="4064218"/>
                <a:ext cx="2073260" cy="307777"/>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6640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8C899-6038-466C-BDB2-F3AA681F5C76}"/>
              </a:ext>
            </a:extLst>
          </p:cNvPr>
          <p:cNvSpPr txBox="1"/>
          <p:nvPr/>
        </p:nvSpPr>
        <p:spPr>
          <a:xfrm>
            <a:off x="520700" y="349250"/>
            <a:ext cx="1523174" cy="461665"/>
          </a:xfrm>
          <a:prstGeom prst="rect">
            <a:avLst/>
          </a:prstGeom>
          <a:noFill/>
        </p:spPr>
        <p:txBody>
          <a:bodyPr wrap="none" rtlCol="0">
            <a:spAutoFit/>
          </a:bodyPr>
          <a:lstStyle/>
          <a:p>
            <a:r>
              <a:rPr lang="en-AU" sz="2400" b="1" dirty="0"/>
              <a:t>Discussion</a:t>
            </a:r>
            <a:endParaRPr lang="en-GB" sz="2400" b="1" dirty="0"/>
          </a:p>
        </p:txBody>
      </p:sp>
      <p:sp>
        <p:nvSpPr>
          <p:cNvPr id="3" name="TextBox 2">
            <a:extLst>
              <a:ext uri="{FF2B5EF4-FFF2-40B4-BE49-F238E27FC236}">
                <a16:creationId xmlns:a16="http://schemas.microsoft.com/office/drawing/2014/main" id="{F497E728-69AC-42FE-8DC3-20CD99C63779}"/>
              </a:ext>
            </a:extLst>
          </p:cNvPr>
          <p:cNvSpPr txBox="1"/>
          <p:nvPr/>
        </p:nvSpPr>
        <p:spPr>
          <a:xfrm>
            <a:off x="2053837" y="1089898"/>
            <a:ext cx="8084325" cy="4678204"/>
          </a:xfrm>
          <a:prstGeom prst="rect">
            <a:avLst/>
          </a:prstGeom>
          <a:noFill/>
        </p:spPr>
        <p:txBody>
          <a:bodyPr wrap="square" rtlCol="0">
            <a:spAutoFit/>
          </a:bodyPr>
          <a:lstStyle/>
          <a:p>
            <a:pPr algn="ctr"/>
            <a:r>
              <a:rPr lang="en-GB" dirty="0"/>
              <a:t>Bruun-rule may be suitable for a first-pass assessment for some coastlines,  </a:t>
            </a:r>
            <a:r>
              <a:rPr lang="en-GB" i="1" dirty="0"/>
              <a:t>if….</a:t>
            </a:r>
          </a:p>
          <a:p>
            <a:pPr algn="ctr"/>
            <a:endParaRPr lang="en-GB" i="1" dirty="0"/>
          </a:p>
          <a:p>
            <a:pPr marL="342900" indent="-342900" algn="ctr">
              <a:spcAft>
                <a:spcPts val="600"/>
              </a:spcAft>
              <a:buFont typeface="+mj-lt"/>
              <a:buAutoNum type="arabicPeriod"/>
            </a:pPr>
            <a:r>
              <a:rPr lang="en-GB" sz="1400" dirty="0"/>
              <a:t>The fundamental assumption of profile translation is accepted (probably OK over ≤ 100 year time frames; e.g., Dean and Houston, 2016; Wolinsky and Murray, 2009).</a:t>
            </a:r>
          </a:p>
          <a:p>
            <a:pPr marL="342900" indent="-342900" algn="ctr">
              <a:spcAft>
                <a:spcPts val="600"/>
              </a:spcAft>
              <a:buFont typeface="+mj-lt"/>
              <a:buAutoNum type="arabicPeriod"/>
            </a:pPr>
            <a:r>
              <a:rPr lang="en-GB" sz="1400" dirty="0"/>
              <a:t>Rollover (overwash) is accounted for with low barriers (‘modified Bruun rule’, Dean and </a:t>
            </a:r>
            <a:r>
              <a:rPr lang="en-GB" sz="1400" dirty="0" err="1"/>
              <a:t>Maurmeyer</a:t>
            </a:r>
            <a:r>
              <a:rPr lang="en-GB" sz="1400" dirty="0"/>
              <a:t>, 1983; Rosati et al., 2013)</a:t>
            </a:r>
          </a:p>
          <a:p>
            <a:pPr marL="342900" indent="-342900" algn="ctr">
              <a:spcAft>
                <a:spcPts val="600"/>
              </a:spcAft>
              <a:buFont typeface="+mj-lt"/>
              <a:buAutoNum type="arabicPeriod"/>
            </a:pPr>
            <a:r>
              <a:rPr lang="en-GB" sz="1400" dirty="0"/>
              <a:t>Other budget components are accounted for (longshore and cross-shore).</a:t>
            </a:r>
          </a:p>
          <a:p>
            <a:pPr marL="342900" indent="-342900" algn="ctr">
              <a:spcAft>
                <a:spcPts val="600"/>
              </a:spcAft>
              <a:buFont typeface="+mj-lt"/>
              <a:buAutoNum type="arabicPeriod"/>
            </a:pPr>
            <a:r>
              <a:rPr lang="en-GB" sz="1400" dirty="0"/>
              <a:t>The profile has onshore accommodation space and minimal unerodable sections (walls, cliffs, exposed rocky substrate, etc).</a:t>
            </a:r>
          </a:p>
          <a:p>
            <a:pPr marL="342900" indent="-342900" algn="ctr">
              <a:buFont typeface="+mj-lt"/>
              <a:buAutoNum type="arabicPeriod"/>
            </a:pPr>
            <a:endParaRPr lang="en-GB" dirty="0"/>
          </a:p>
          <a:p>
            <a:pPr algn="ctr"/>
            <a:r>
              <a:rPr lang="en-GB" dirty="0"/>
              <a:t>But… on it’s own, basic Bruun gives no sense of uncertainty and relative importance of different inputs (e.g., “</a:t>
            </a:r>
            <a:r>
              <a:rPr lang="en-GB" i="1" dirty="0"/>
              <a:t>I don’t trust Bruun, because of the size of that dune</a:t>
            </a:r>
            <a:r>
              <a:rPr lang="en-GB" dirty="0"/>
              <a:t>”). </a:t>
            </a:r>
          </a:p>
          <a:p>
            <a:pPr algn="ctr"/>
            <a:endParaRPr lang="en-GB" dirty="0"/>
          </a:p>
          <a:p>
            <a:pPr algn="ctr"/>
            <a:r>
              <a:rPr lang="en-GB" dirty="0"/>
              <a:t>The method shown here is not necessarily right (in a deterministic sense). Instead, it gives an easy method to compare the relative importance of different morphological features, processes and assumptions. This has the potential to give greater confidence in future shoreface predictions.</a:t>
            </a:r>
          </a:p>
        </p:txBody>
      </p:sp>
    </p:spTree>
    <p:extLst>
      <p:ext uri="{BB962C8B-B14F-4D97-AF65-F5344CB8AC3E}">
        <p14:creationId xmlns:p14="http://schemas.microsoft.com/office/powerpoint/2010/main" val="125642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8C899-6038-466C-BDB2-F3AA681F5C76}"/>
              </a:ext>
            </a:extLst>
          </p:cNvPr>
          <p:cNvSpPr txBox="1"/>
          <p:nvPr/>
        </p:nvSpPr>
        <p:spPr>
          <a:xfrm>
            <a:off x="444500" y="330200"/>
            <a:ext cx="1699504" cy="461665"/>
          </a:xfrm>
          <a:prstGeom prst="rect">
            <a:avLst/>
          </a:prstGeom>
          <a:noFill/>
        </p:spPr>
        <p:txBody>
          <a:bodyPr wrap="none" rtlCol="0">
            <a:spAutoFit/>
          </a:bodyPr>
          <a:lstStyle/>
          <a:p>
            <a:r>
              <a:rPr lang="en-AU" sz="2400" b="1" dirty="0"/>
              <a:t>Conclusions</a:t>
            </a:r>
            <a:endParaRPr lang="en-GB" sz="2400" b="1" dirty="0"/>
          </a:p>
        </p:txBody>
      </p:sp>
      <p:sp>
        <p:nvSpPr>
          <p:cNvPr id="3" name="TextBox 2">
            <a:extLst>
              <a:ext uri="{FF2B5EF4-FFF2-40B4-BE49-F238E27FC236}">
                <a16:creationId xmlns:a16="http://schemas.microsoft.com/office/drawing/2014/main" id="{F497E728-69AC-42FE-8DC3-20CD99C63779}"/>
              </a:ext>
            </a:extLst>
          </p:cNvPr>
          <p:cNvSpPr txBox="1"/>
          <p:nvPr/>
        </p:nvSpPr>
        <p:spPr>
          <a:xfrm>
            <a:off x="2144004" y="1274564"/>
            <a:ext cx="8020050" cy="4308872"/>
          </a:xfrm>
          <a:prstGeom prst="rect">
            <a:avLst/>
          </a:prstGeom>
          <a:noFill/>
        </p:spPr>
        <p:txBody>
          <a:bodyPr wrap="square" rtlCol="0">
            <a:spAutoFit/>
          </a:bodyPr>
          <a:lstStyle/>
          <a:p>
            <a:pPr marL="285750" indent="-285750">
              <a:buFont typeface="Arial" panose="020B0604020202020204" pitchFamily="34" charset="0"/>
              <a:buChar char="•"/>
            </a:pPr>
            <a:r>
              <a:rPr lang="en-AU" dirty="0"/>
              <a:t>The novel translation model (ShoreTrans) is based on existing models (e.g. Cowell’s STM), but is tailored to addressing realistic, complex profile translation, and sediment budgeting, across embayments (or open coasts), over 10-100 year time-frames, including short-term variability, and long-term trends.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GB" dirty="0"/>
              <a:t>Application to 2 field sites (Perranporth and Start Bay, UK), and a conceptual model demonstrate:</a:t>
            </a:r>
          </a:p>
          <a:p>
            <a:pPr marL="742950" lvl="1" indent="-285750">
              <a:buFont typeface="Arial" panose="020B0604020202020204" pitchFamily="34" charset="0"/>
              <a:buChar char="•"/>
            </a:pPr>
            <a:r>
              <a:rPr lang="en-GB" sz="1600" dirty="0"/>
              <a:t>Recession rates vary by ±50% (relative to the standard Bruun rule), based on changes in to profile shape and translation type.</a:t>
            </a:r>
          </a:p>
          <a:p>
            <a:pPr marL="742950" lvl="1" indent="-285750">
              <a:buFont typeface="Arial" panose="020B0604020202020204" pitchFamily="34" charset="0"/>
              <a:buChar char="•"/>
            </a:pPr>
            <a:r>
              <a:rPr lang="en-GB" sz="1600" dirty="0"/>
              <a:t>Inputs/outputs to sediment budgets and short term variability may equal/exceed SLR effects; the model can be used to explore these effects.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ShoreTrans projects loss of BEACH WIDTH as well as shoreline recession. </a:t>
            </a:r>
          </a:p>
          <a:p>
            <a:pPr marL="742950" lvl="1" indent="-285750">
              <a:buFont typeface="Arial" panose="020B0604020202020204" pitchFamily="34" charset="0"/>
              <a:buChar char="•"/>
            </a:pPr>
            <a:r>
              <a:rPr lang="en-GB" sz="1600" dirty="0"/>
              <a:t>Projections indicate wall and hard-rock cliff-backed profiles are at imminent risk of disappearing under projected SLR.</a:t>
            </a:r>
          </a:p>
          <a:p>
            <a:pPr marL="742950" lvl="1"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56447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a:extLst>
              <a:ext uri="{FF2B5EF4-FFF2-40B4-BE49-F238E27FC236}">
                <a16:creationId xmlns:a16="http://schemas.microsoft.com/office/drawing/2014/main" id="{387ECA9F-6D55-405A-8EEA-FBB93EDFA971}"/>
              </a:ext>
            </a:extLst>
          </p:cNvPr>
          <p:cNvSpPr txBox="1">
            <a:spLocks noChangeArrowheads="1"/>
          </p:cNvSpPr>
          <p:nvPr/>
        </p:nvSpPr>
        <p:spPr bwMode="auto">
          <a:xfrm>
            <a:off x="4302421" y="1429531"/>
            <a:ext cx="3967849" cy="185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3023" tIns="307558" rIns="123023" bIns="307558"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en-GB" sz="4000" dirty="0">
                <a:solidFill>
                  <a:schemeClr val="tx1">
                    <a:lumMod val="65000"/>
                    <a:lumOff val="35000"/>
                  </a:schemeClr>
                </a:solidFill>
              </a:rPr>
              <a:t>That’s it,</a:t>
            </a:r>
          </a:p>
          <a:p>
            <a:pPr algn="ctr"/>
            <a:r>
              <a:rPr lang="en-GB" sz="4000" dirty="0">
                <a:solidFill>
                  <a:schemeClr val="tx1">
                    <a:lumMod val="65000"/>
                    <a:lumOff val="35000"/>
                  </a:schemeClr>
                </a:solidFill>
              </a:rPr>
              <a:t>thank you!</a:t>
            </a:r>
            <a:endParaRPr lang="en-AU" sz="4000" dirty="0">
              <a:solidFill>
                <a:schemeClr val="tx1">
                  <a:lumMod val="65000"/>
                  <a:lumOff val="35000"/>
                </a:schemeClr>
              </a:solidFill>
            </a:endParaRPr>
          </a:p>
        </p:txBody>
      </p:sp>
      <p:sp>
        <p:nvSpPr>
          <p:cNvPr id="2" name="TextBox 1">
            <a:extLst>
              <a:ext uri="{FF2B5EF4-FFF2-40B4-BE49-F238E27FC236}">
                <a16:creationId xmlns:a16="http://schemas.microsoft.com/office/drawing/2014/main" id="{6D8295C7-B4BC-4538-9A9D-E4125F8F6D8D}"/>
              </a:ext>
            </a:extLst>
          </p:cNvPr>
          <p:cNvSpPr txBox="1"/>
          <p:nvPr/>
        </p:nvSpPr>
        <p:spPr>
          <a:xfrm>
            <a:off x="2547891" y="4502354"/>
            <a:ext cx="7341834" cy="954107"/>
          </a:xfrm>
          <a:prstGeom prst="rect">
            <a:avLst/>
          </a:prstGeom>
          <a:noFill/>
        </p:spPr>
        <p:txBody>
          <a:bodyPr wrap="square" rtlCol="0">
            <a:spAutoFit/>
          </a:bodyPr>
          <a:lstStyle/>
          <a:p>
            <a:pPr algn="ctr"/>
            <a:r>
              <a:rPr lang="en-AU" sz="1400" dirty="0"/>
              <a:t>A publication based on the content of this presentation will be made available on a preprint server by end of May 2020. The Matlab code will be made freely available soon (maybe June 2020). </a:t>
            </a:r>
          </a:p>
          <a:p>
            <a:pPr algn="ctr"/>
            <a:endParaRPr lang="en-AU" sz="1400" dirty="0"/>
          </a:p>
          <a:p>
            <a:pPr algn="ctr"/>
            <a:r>
              <a:rPr lang="en-AU" sz="1400" dirty="0"/>
              <a:t>Please contact me if you are interested in using ShoreTrans (jak.mccarroll@Plymouth.ac.uk).</a:t>
            </a:r>
          </a:p>
        </p:txBody>
      </p:sp>
    </p:spTree>
    <p:extLst>
      <p:ext uri="{BB962C8B-B14F-4D97-AF65-F5344CB8AC3E}">
        <p14:creationId xmlns:p14="http://schemas.microsoft.com/office/powerpoint/2010/main" val="39440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427578B-8064-4D51-8C34-0BAC590E59B4}"/>
                  </a:ext>
                </a:extLst>
              </p:cNvPr>
              <p:cNvSpPr/>
              <p:nvPr/>
            </p:nvSpPr>
            <p:spPr>
              <a:xfrm>
                <a:off x="7067550" y="1522805"/>
                <a:ext cx="4848225" cy="3919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V</m:t>
                      </m:r>
                      <m:r>
                        <m:rPr>
                          <m:nor/>
                        </m:rPr>
                        <a:rPr lang="en-AU" b="1" dirty="0" smtClean="0">
                          <a:latin typeface="Times New Roman" panose="02020603050405020304" pitchFamily="18" charset="0"/>
                          <a:cs typeface="Times New Roman" panose="02020603050405020304" pitchFamily="18" charset="0"/>
                        </a:rPr>
                        <m:t> </m:t>
                      </m:r>
                      <m:r>
                        <m:rPr>
                          <m:nor/>
                        </m:rPr>
                        <a:rPr lang="en-AU" b="1" dirty="0" smtClean="0">
                          <a:latin typeface="Times New Roman" panose="02020603050405020304" pitchFamily="18" charset="0"/>
                          <a:cs typeface="Times New Roman" panose="02020603050405020304" pitchFamily="18" charset="0"/>
                        </a:rPr>
                        <m:t>or</m:t>
                      </m:r>
                      <m:r>
                        <m:rPr>
                          <m:nor/>
                        </m:rPr>
                        <a:rPr lang="en-AU" b="1" dirty="0" smtClean="0">
                          <a:latin typeface="Times New Roman" panose="02020603050405020304" pitchFamily="18" charset="0"/>
                          <a:cs typeface="Times New Roman" panose="02020603050405020304" pitchFamily="18" charset="0"/>
                        </a:rPr>
                        <m:t> </m:t>
                      </m:r>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X</m:t>
                      </m:r>
                      <m:r>
                        <a:rPr lang="en-GB" i="0">
                          <a:latin typeface="Cambria Math" panose="02040503050406030204" pitchFamily="18" charset="0"/>
                        </a:rPr>
                        <m:t>=</m:t>
                      </m:r>
                      <m:sSub>
                        <m:sSubPr>
                          <m:ctrlPr>
                            <a:rPr lang="en-GB" b="1" i="1" smtClean="0">
                              <a:solidFill>
                                <a:srgbClr val="009900"/>
                              </a:solidFill>
                              <a:latin typeface="Cambria Math" panose="02040503050406030204" pitchFamily="18" charset="0"/>
                            </a:rPr>
                          </m:ctrlPr>
                        </m:sSubPr>
                        <m:e>
                          <m:r>
                            <a:rPr lang="en-GB" b="1" i="1">
                              <a:solidFill>
                                <a:srgbClr val="009900"/>
                              </a:solidFill>
                              <a:latin typeface="Cambria Math" panose="02040503050406030204" pitchFamily="18" charset="0"/>
                            </a:rPr>
                            <m:t>𝒇</m:t>
                          </m:r>
                        </m:e>
                        <m:sub>
                          <m:r>
                            <a:rPr lang="en-GB" b="1" i="1">
                              <a:solidFill>
                                <a:srgbClr val="009900"/>
                              </a:solidFill>
                              <a:latin typeface="Cambria Math" panose="02040503050406030204" pitchFamily="18" charset="0"/>
                            </a:rPr>
                            <m:t>𝒄𝒓𝒐𝒔𝒔</m:t>
                          </m:r>
                          <m:r>
                            <a:rPr lang="en-GB" b="1" i="0">
                              <a:solidFill>
                                <a:srgbClr val="009900"/>
                              </a:solidFill>
                              <a:latin typeface="Cambria Math" panose="02040503050406030204" pitchFamily="18" charset="0"/>
                            </a:rPr>
                            <m:t>−</m:t>
                          </m:r>
                          <m:r>
                            <a:rPr lang="en-GB" b="1" i="1">
                              <a:solidFill>
                                <a:srgbClr val="009900"/>
                              </a:solidFill>
                              <a:latin typeface="Cambria Math" panose="02040503050406030204" pitchFamily="18" charset="0"/>
                            </a:rPr>
                            <m:t>𝒔𝒉𝒐𝒓𝒆</m:t>
                          </m:r>
                        </m:sub>
                      </m:sSub>
                      <m:r>
                        <a:rPr lang="en-GB" i="0">
                          <a:latin typeface="Cambria Math" panose="02040503050406030204" pitchFamily="18" charset="0"/>
                        </a:rPr>
                        <m:t>+</m:t>
                      </m:r>
                      <m:sSub>
                        <m:sSubPr>
                          <m:ctrlPr>
                            <a:rPr lang="en-GB" b="1" i="1" smtClean="0">
                              <a:solidFill>
                                <a:srgbClr val="0000CB"/>
                              </a:solidFill>
                              <a:latin typeface="Cambria Math" panose="02040503050406030204" pitchFamily="18" charset="0"/>
                            </a:rPr>
                          </m:ctrlPr>
                        </m:sSubPr>
                        <m:e>
                          <m:r>
                            <a:rPr lang="en-GB" b="1" i="1">
                              <a:solidFill>
                                <a:srgbClr val="0000CB"/>
                              </a:solidFill>
                              <a:latin typeface="Cambria Math" panose="02040503050406030204" pitchFamily="18" charset="0"/>
                            </a:rPr>
                            <m:t>𝒇</m:t>
                          </m:r>
                        </m:e>
                        <m:sub>
                          <m:r>
                            <a:rPr lang="en-GB" b="1" i="1">
                              <a:solidFill>
                                <a:srgbClr val="0000CB"/>
                              </a:solidFill>
                              <a:latin typeface="Cambria Math" panose="02040503050406030204" pitchFamily="18" charset="0"/>
                            </a:rPr>
                            <m:t>𝒍𝒐𝒏𝒈𝒔𝒉𝒐𝒓𝒆</m:t>
                          </m:r>
                        </m:sub>
                      </m:sSub>
                      <m:r>
                        <a:rPr lang="en-AU" b="0" i="1" smtClean="0">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𝒇</m:t>
                          </m:r>
                        </m:e>
                        <m:sub>
                          <m:r>
                            <a:rPr lang="en-GB" b="1" i="1">
                              <a:latin typeface="Cambria Math" panose="02040503050406030204" pitchFamily="18" charset="0"/>
                            </a:rPr>
                            <m:t>𝑺𝑳𝑹</m:t>
                          </m:r>
                        </m:sub>
                      </m:sSub>
                    </m:oMath>
                  </m:oMathPara>
                </a14:m>
                <a:endParaRPr lang="en-GB" b="1" dirty="0"/>
              </a:p>
            </p:txBody>
          </p:sp>
        </mc:Choice>
        <mc:Fallback xmlns="">
          <p:sp>
            <p:nvSpPr>
              <p:cNvPr id="8" name="Rectangle 7">
                <a:extLst>
                  <a:ext uri="{FF2B5EF4-FFF2-40B4-BE49-F238E27FC236}">
                    <a16:creationId xmlns:a16="http://schemas.microsoft.com/office/drawing/2014/main" id="{A427578B-8064-4D51-8C34-0BAC590E59B4}"/>
                  </a:ext>
                </a:extLst>
              </p:cNvPr>
              <p:cNvSpPr>
                <a:spLocks noRot="1" noChangeAspect="1" noMove="1" noResize="1" noEditPoints="1" noAdjustHandles="1" noChangeArrowheads="1" noChangeShapeType="1" noTextEdit="1"/>
              </p:cNvSpPr>
              <p:nvPr/>
            </p:nvSpPr>
            <p:spPr>
              <a:xfrm>
                <a:off x="7067550" y="1522805"/>
                <a:ext cx="4848225" cy="391902"/>
              </a:xfrm>
              <a:prstGeom prst="rect">
                <a:avLst/>
              </a:prstGeom>
              <a:blipFill>
                <a:blip r:embed="rId2"/>
                <a:stretch>
                  <a:fillRect b="-1093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6DA7D089-E96C-42A2-B80E-89DBDE8941E0}"/>
              </a:ext>
            </a:extLst>
          </p:cNvPr>
          <p:cNvSpPr txBox="1"/>
          <p:nvPr/>
        </p:nvSpPr>
        <p:spPr>
          <a:xfrm>
            <a:off x="444500" y="330200"/>
            <a:ext cx="3068982" cy="461665"/>
          </a:xfrm>
          <a:prstGeom prst="rect">
            <a:avLst/>
          </a:prstGeom>
          <a:noFill/>
        </p:spPr>
        <p:txBody>
          <a:bodyPr wrap="none" rtlCol="0">
            <a:spAutoFit/>
          </a:bodyPr>
          <a:lstStyle/>
          <a:p>
            <a:r>
              <a:rPr lang="en-AU" sz="2400" b="1" dirty="0"/>
              <a:t>Total Sediment Budget</a:t>
            </a:r>
            <a:endParaRPr lang="en-GB" sz="2400" b="1"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AB72D5D-9716-404B-9B1D-CE46F898BB37}"/>
                  </a:ext>
                </a:extLst>
              </p:cNvPr>
              <p:cNvSpPr/>
              <p:nvPr/>
            </p:nvSpPr>
            <p:spPr>
              <a:xfrm>
                <a:off x="7331058" y="1988327"/>
                <a:ext cx="43815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V</m:t>
                      </m:r>
                      <m:r>
                        <m:rPr>
                          <m:nor/>
                        </m:rPr>
                        <a:rPr lang="en-AU" b="1" dirty="0" smtClean="0">
                          <a:latin typeface="Times New Roman" panose="02020603050405020304" pitchFamily="18" charset="0"/>
                          <a:cs typeface="Times New Roman" panose="02020603050405020304" pitchFamily="18" charset="0"/>
                        </a:rPr>
                        <m:t> </m:t>
                      </m:r>
                      <m:r>
                        <m:rPr>
                          <m:nor/>
                        </m:rPr>
                        <a:rPr lang="en-AU" b="1" dirty="0" smtClean="0">
                          <a:latin typeface="Times New Roman" panose="02020603050405020304" pitchFamily="18" charset="0"/>
                          <a:cs typeface="Times New Roman" panose="02020603050405020304" pitchFamily="18" charset="0"/>
                        </a:rPr>
                        <m:t>or</m:t>
                      </m:r>
                      <m:r>
                        <m:rPr>
                          <m:nor/>
                        </m:rPr>
                        <a:rPr lang="en-AU" b="1" dirty="0" smtClean="0">
                          <a:latin typeface="Times New Roman" panose="02020603050405020304" pitchFamily="18" charset="0"/>
                          <a:cs typeface="Times New Roman" panose="02020603050405020304" pitchFamily="18" charset="0"/>
                        </a:rPr>
                        <m:t> </m:t>
                      </m:r>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X</m:t>
                      </m:r>
                      <m:r>
                        <a:rPr lang="en-GB" i="0">
                          <a:latin typeface="Cambria Math" panose="02040503050406030204" pitchFamily="18" charset="0"/>
                        </a:rPr>
                        <m:t>=</m:t>
                      </m:r>
                      <m:r>
                        <a:rPr lang="en-AU" b="0" i="1" smtClean="0">
                          <a:latin typeface="Cambria Math" panose="02040503050406030204" pitchFamily="18" charset="0"/>
                        </a:rPr>
                        <m:t>𝑇𝑟𝑒𝑛𝑑</m:t>
                      </m:r>
                      <m:r>
                        <a:rPr lang="en-AU" b="0" i="1" smtClean="0">
                          <a:latin typeface="Cambria Math" panose="02040503050406030204" pitchFamily="18" charset="0"/>
                        </a:rPr>
                        <m:t>+</m:t>
                      </m:r>
                      <m:r>
                        <a:rPr lang="en-AU" b="0" i="1" smtClean="0">
                          <a:latin typeface="Cambria Math" panose="02040503050406030204" pitchFamily="18" charset="0"/>
                        </a:rPr>
                        <m:t>𝑉𝑎𝑟𝑖𝑎𝑏𝑖𝑙𝑖𝑡𝑦</m:t>
                      </m:r>
                    </m:oMath>
                  </m:oMathPara>
                </a14:m>
                <a:endParaRPr lang="en-GB" dirty="0"/>
              </a:p>
            </p:txBody>
          </p:sp>
        </mc:Choice>
        <mc:Fallback xmlns="">
          <p:sp>
            <p:nvSpPr>
              <p:cNvPr id="10" name="Rectangle 9">
                <a:extLst>
                  <a:ext uri="{FF2B5EF4-FFF2-40B4-BE49-F238E27FC236}">
                    <a16:creationId xmlns:a16="http://schemas.microsoft.com/office/drawing/2014/main" id="{EAB72D5D-9716-404B-9B1D-CE46F898BB37}"/>
                  </a:ext>
                </a:extLst>
              </p:cNvPr>
              <p:cNvSpPr>
                <a:spLocks noRot="1" noChangeAspect="1" noMove="1" noResize="1" noEditPoints="1" noAdjustHandles="1" noChangeArrowheads="1" noChangeShapeType="1" noTextEdit="1"/>
              </p:cNvSpPr>
              <p:nvPr/>
            </p:nvSpPr>
            <p:spPr>
              <a:xfrm>
                <a:off x="7331058" y="1988327"/>
                <a:ext cx="4381500" cy="369332"/>
              </a:xfrm>
              <a:prstGeom prst="rect">
                <a:avLst/>
              </a:prstGeom>
              <a:blipFill>
                <a:blip r:embed="rId3"/>
                <a:stretch>
                  <a:fillRect b="-1311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714F64D-3132-4E2C-BDC3-ED8E5ACD637C}"/>
                  </a:ext>
                </a:extLst>
              </p:cNvPr>
              <p:cNvSpPr txBox="1"/>
              <p:nvPr/>
            </p:nvSpPr>
            <p:spPr>
              <a:xfrm>
                <a:off x="6686516" y="354101"/>
                <a:ext cx="5327684" cy="923330"/>
              </a:xfrm>
              <a:prstGeom prst="rect">
                <a:avLst/>
              </a:prstGeom>
              <a:noFill/>
            </p:spPr>
            <p:txBody>
              <a:bodyPr wrap="square" rtlCol="0">
                <a:spAutoFit/>
              </a:bodyPr>
              <a:lstStyle/>
              <a:p>
                <a:pPr algn="ctr"/>
                <a:r>
                  <a:rPr lang="en-AU" dirty="0"/>
                  <a:t>The profile volume (</a:t>
                </a:r>
                <a14:m>
                  <m:oMath xmlns:m="http://schemas.openxmlformats.org/officeDocument/2006/math">
                    <m:r>
                      <m:rPr>
                        <m:nor/>
                      </m:rPr>
                      <a:rPr lang="en-AU" b="1" i="1" dirty="0">
                        <a:latin typeface="Times New Roman" panose="02020603050405020304" pitchFamily="18" charset="0"/>
                        <a:cs typeface="Times New Roman" panose="02020603050405020304" pitchFamily="18" charset="0"/>
                      </a:rPr>
                      <m:t>V</m:t>
                    </m:r>
                    <m:r>
                      <m:rPr>
                        <m:nor/>
                      </m:rPr>
                      <a:rPr lang="en-AU" b="1" dirty="0">
                        <a:latin typeface="Times New Roman" panose="02020603050405020304" pitchFamily="18" charset="0"/>
                        <a:cs typeface="Times New Roman" panose="02020603050405020304" pitchFamily="18" charset="0"/>
                      </a:rPr>
                      <m:t> </m:t>
                    </m:r>
                  </m:oMath>
                </a14:m>
                <a:r>
                  <a:rPr lang="en-AU" dirty="0"/>
                  <a:t>) or shoreline position (</a:t>
                </a:r>
                <a14:m>
                  <m:oMath xmlns:m="http://schemas.openxmlformats.org/officeDocument/2006/math">
                    <m:r>
                      <m:rPr>
                        <m:nor/>
                      </m:rPr>
                      <a:rPr lang="en-AU" b="1" i="1" dirty="0">
                        <a:latin typeface="Times New Roman" panose="02020603050405020304" pitchFamily="18" charset="0"/>
                        <a:cs typeface="Times New Roman" panose="02020603050405020304" pitchFamily="18" charset="0"/>
                      </a:rPr>
                      <m:t>X</m:t>
                    </m:r>
                    <m:r>
                      <m:rPr>
                        <m:nor/>
                      </m:rPr>
                      <a:rPr lang="en-AU" b="1" i="1" dirty="0">
                        <a:latin typeface="Times New Roman" panose="02020603050405020304" pitchFamily="18" charset="0"/>
                        <a:cs typeface="Times New Roman" panose="02020603050405020304" pitchFamily="18" charset="0"/>
                      </a:rPr>
                      <m:t> </m:t>
                    </m:r>
                  </m:oMath>
                </a14:m>
                <a:r>
                  <a:rPr lang="en-AU" dirty="0"/>
                  <a:t>) is a function of cross- and longshore gains/losses, including trend and fluctuating components.</a:t>
                </a:r>
                <a:endParaRPr lang="en-GB" dirty="0"/>
              </a:p>
            </p:txBody>
          </p:sp>
        </mc:Choice>
        <mc:Fallback>
          <p:sp>
            <p:nvSpPr>
              <p:cNvPr id="3" name="TextBox 2">
                <a:extLst>
                  <a:ext uri="{FF2B5EF4-FFF2-40B4-BE49-F238E27FC236}">
                    <a16:creationId xmlns:a16="http://schemas.microsoft.com/office/drawing/2014/main" id="{D714F64D-3132-4E2C-BDC3-ED8E5ACD637C}"/>
                  </a:ext>
                </a:extLst>
              </p:cNvPr>
              <p:cNvSpPr txBox="1">
                <a:spLocks noRot="1" noChangeAspect="1" noMove="1" noResize="1" noEditPoints="1" noAdjustHandles="1" noChangeArrowheads="1" noChangeShapeType="1" noTextEdit="1"/>
              </p:cNvSpPr>
              <p:nvPr/>
            </p:nvSpPr>
            <p:spPr>
              <a:xfrm>
                <a:off x="6686516" y="354101"/>
                <a:ext cx="5327684" cy="923330"/>
              </a:xfrm>
              <a:prstGeom prst="rect">
                <a:avLst/>
              </a:prstGeom>
              <a:blipFill>
                <a:blip r:embed="rId4"/>
                <a:stretch>
                  <a:fillRect l="-915" t="-3289" r="-1487" b="-9211"/>
                </a:stretch>
              </a:blipFill>
            </p:spPr>
            <p:txBody>
              <a:bodyPr/>
              <a:lstStyle/>
              <a:p>
                <a:r>
                  <a:rPr lang="en-GB">
                    <a:noFill/>
                  </a:rPr>
                  <a:t> </a:t>
                </a:r>
              </a:p>
            </p:txBody>
          </p:sp>
        </mc:Fallback>
      </mc:AlternateContent>
      <p:grpSp>
        <p:nvGrpSpPr>
          <p:cNvPr id="14" name="Group 13">
            <a:extLst>
              <a:ext uri="{FF2B5EF4-FFF2-40B4-BE49-F238E27FC236}">
                <a16:creationId xmlns:a16="http://schemas.microsoft.com/office/drawing/2014/main" id="{DB9A1886-001B-4E94-8938-B636558BD7DD}"/>
              </a:ext>
            </a:extLst>
          </p:cNvPr>
          <p:cNvGrpSpPr/>
          <p:nvPr/>
        </p:nvGrpSpPr>
        <p:grpSpPr>
          <a:xfrm>
            <a:off x="147928" y="1410227"/>
            <a:ext cx="6760341" cy="4037545"/>
            <a:chOff x="234949" y="1410227"/>
            <a:chExt cx="6760341" cy="4037545"/>
          </a:xfrm>
        </p:grpSpPr>
        <p:pic>
          <p:nvPicPr>
            <p:cNvPr id="2" name="Picture 1">
              <a:extLst>
                <a:ext uri="{FF2B5EF4-FFF2-40B4-BE49-F238E27FC236}">
                  <a16:creationId xmlns:a16="http://schemas.microsoft.com/office/drawing/2014/main" id="{10CA6263-5650-4C5F-A73A-96B67805C18F}"/>
                </a:ext>
              </a:extLst>
            </p:cNvPr>
            <p:cNvPicPr>
              <a:picLocks noChangeAspect="1"/>
            </p:cNvPicPr>
            <p:nvPr/>
          </p:nvPicPr>
          <p:blipFill>
            <a:blip r:embed="rId5"/>
            <a:stretch>
              <a:fillRect/>
            </a:stretch>
          </p:blipFill>
          <p:spPr>
            <a:xfrm>
              <a:off x="234949" y="1410227"/>
              <a:ext cx="6760341" cy="4037545"/>
            </a:xfrm>
            <a:prstGeom prst="rect">
              <a:avLst/>
            </a:prstGeom>
          </p:spPr>
        </p:pic>
        <p:sp>
          <p:nvSpPr>
            <p:cNvPr id="4" name="Arrow: Curved Left 3">
              <a:extLst>
                <a:ext uri="{FF2B5EF4-FFF2-40B4-BE49-F238E27FC236}">
                  <a16:creationId xmlns:a16="http://schemas.microsoft.com/office/drawing/2014/main" id="{98CEF18A-0E23-448B-AD71-757EA2557947}"/>
                </a:ext>
              </a:extLst>
            </p:cNvPr>
            <p:cNvSpPr/>
            <p:nvPr/>
          </p:nvSpPr>
          <p:spPr>
            <a:xfrm rot="20764975">
              <a:off x="3902979" y="3074590"/>
              <a:ext cx="567895" cy="458578"/>
            </a:xfrm>
            <a:custGeom>
              <a:avLst/>
              <a:gdLst>
                <a:gd name="connsiteX0" fmla="*/ 0 w 567791"/>
                <a:gd name="connsiteY0" fmla="*/ 742213 h 875828"/>
                <a:gd name="connsiteX1" fmla="*/ 141948 w 567791"/>
                <a:gd name="connsiteY1" fmla="*/ 597940 h 875828"/>
                <a:gd name="connsiteX2" fmla="*/ 141948 w 567791"/>
                <a:gd name="connsiteY2" fmla="*/ 660581 h 875828"/>
                <a:gd name="connsiteX3" fmla="*/ 554950 w 567791"/>
                <a:gd name="connsiteY3" fmla="*/ 406593 h 875828"/>
                <a:gd name="connsiteX4" fmla="*/ 141948 w 567791"/>
                <a:gd name="connsiteY4" fmla="*/ 802529 h 875828"/>
                <a:gd name="connsiteX5" fmla="*/ 141948 w 567791"/>
                <a:gd name="connsiteY5" fmla="*/ 865171 h 875828"/>
                <a:gd name="connsiteX6" fmla="*/ 0 w 567791"/>
                <a:gd name="connsiteY6" fmla="*/ 742213 h 875828"/>
                <a:gd name="connsiteX0" fmla="*/ 567791 w 567791"/>
                <a:gd name="connsiteY0" fmla="*/ 477567 h 875828"/>
                <a:gd name="connsiteX1" fmla="*/ 0 w 567791"/>
                <a:gd name="connsiteY1" fmla="*/ 141948 h 875828"/>
                <a:gd name="connsiteX2" fmla="*/ 0 w 567791"/>
                <a:gd name="connsiteY2" fmla="*/ 0 h 875828"/>
                <a:gd name="connsiteX3" fmla="*/ 567791 w 567791"/>
                <a:gd name="connsiteY3" fmla="*/ 335619 h 875828"/>
                <a:gd name="connsiteX4" fmla="*/ 567791 w 567791"/>
                <a:gd name="connsiteY4" fmla="*/ 477567 h 875828"/>
                <a:gd name="connsiteX0" fmla="*/ 567791 w 567791"/>
                <a:gd name="connsiteY0" fmla="*/ 477567 h 875828"/>
                <a:gd name="connsiteX1" fmla="*/ 0 w 567791"/>
                <a:gd name="connsiteY1" fmla="*/ 141948 h 875828"/>
                <a:gd name="connsiteX2" fmla="*/ 0 w 567791"/>
                <a:gd name="connsiteY2" fmla="*/ 0 h 875828"/>
                <a:gd name="connsiteX3" fmla="*/ 567791 w 567791"/>
                <a:gd name="connsiteY3" fmla="*/ 335619 h 875828"/>
                <a:gd name="connsiteX4" fmla="*/ 567791 w 567791"/>
                <a:gd name="connsiteY4" fmla="*/ 477567 h 875828"/>
                <a:gd name="connsiteX5" fmla="*/ 141948 w 567791"/>
                <a:gd name="connsiteY5" fmla="*/ 802529 h 875828"/>
                <a:gd name="connsiteX6" fmla="*/ 141948 w 567791"/>
                <a:gd name="connsiteY6" fmla="*/ 865171 h 875828"/>
                <a:gd name="connsiteX7" fmla="*/ 0 w 567791"/>
                <a:gd name="connsiteY7" fmla="*/ 742213 h 875828"/>
                <a:gd name="connsiteX8" fmla="*/ 141948 w 567791"/>
                <a:gd name="connsiteY8" fmla="*/ 597940 h 875828"/>
                <a:gd name="connsiteX9" fmla="*/ 141948 w 567791"/>
                <a:gd name="connsiteY9" fmla="*/ 660581 h 875828"/>
                <a:gd name="connsiteX10" fmla="*/ 554950 w 567791"/>
                <a:gd name="connsiteY10" fmla="*/ 406593 h 875828"/>
                <a:gd name="connsiteX0" fmla="*/ 0 w 567895"/>
                <a:gd name="connsiteY0" fmla="*/ 742213 h 865171"/>
                <a:gd name="connsiteX1" fmla="*/ 141948 w 567895"/>
                <a:gd name="connsiteY1" fmla="*/ 597940 h 865171"/>
                <a:gd name="connsiteX2" fmla="*/ 141948 w 567895"/>
                <a:gd name="connsiteY2" fmla="*/ 660581 h 865171"/>
                <a:gd name="connsiteX3" fmla="*/ 554950 w 567895"/>
                <a:gd name="connsiteY3" fmla="*/ 406593 h 865171"/>
                <a:gd name="connsiteX4" fmla="*/ 141948 w 567895"/>
                <a:gd name="connsiteY4" fmla="*/ 802529 h 865171"/>
                <a:gd name="connsiteX5" fmla="*/ 141948 w 567895"/>
                <a:gd name="connsiteY5" fmla="*/ 865171 h 865171"/>
                <a:gd name="connsiteX6" fmla="*/ 0 w 567895"/>
                <a:gd name="connsiteY6" fmla="*/ 742213 h 865171"/>
                <a:gd name="connsiteX0" fmla="*/ 567791 w 567895"/>
                <a:gd name="connsiteY0" fmla="*/ 477567 h 865171"/>
                <a:gd name="connsiteX1" fmla="*/ 0 w 567895"/>
                <a:gd name="connsiteY1" fmla="*/ 141948 h 865171"/>
                <a:gd name="connsiteX2" fmla="*/ 0 w 567895"/>
                <a:gd name="connsiteY2" fmla="*/ 0 h 865171"/>
                <a:gd name="connsiteX3" fmla="*/ 567791 w 567895"/>
                <a:gd name="connsiteY3" fmla="*/ 335619 h 865171"/>
                <a:gd name="connsiteX4" fmla="*/ 567791 w 567895"/>
                <a:gd name="connsiteY4" fmla="*/ 477567 h 865171"/>
                <a:gd name="connsiteX0" fmla="*/ 567791 w 567895"/>
                <a:gd name="connsiteY0" fmla="*/ 477567 h 865171"/>
                <a:gd name="connsiteX1" fmla="*/ 0 w 567895"/>
                <a:gd name="connsiteY1" fmla="*/ 0 h 865171"/>
                <a:gd name="connsiteX2" fmla="*/ 567791 w 567895"/>
                <a:gd name="connsiteY2" fmla="*/ 335619 h 865171"/>
                <a:gd name="connsiteX3" fmla="*/ 567791 w 567895"/>
                <a:gd name="connsiteY3" fmla="*/ 477567 h 865171"/>
                <a:gd name="connsiteX4" fmla="*/ 141948 w 567895"/>
                <a:gd name="connsiteY4" fmla="*/ 802529 h 865171"/>
                <a:gd name="connsiteX5" fmla="*/ 141948 w 567895"/>
                <a:gd name="connsiteY5" fmla="*/ 865171 h 865171"/>
                <a:gd name="connsiteX6" fmla="*/ 0 w 567895"/>
                <a:gd name="connsiteY6" fmla="*/ 742213 h 865171"/>
                <a:gd name="connsiteX7" fmla="*/ 141948 w 567895"/>
                <a:gd name="connsiteY7" fmla="*/ 597940 h 865171"/>
                <a:gd name="connsiteX8" fmla="*/ 141948 w 567895"/>
                <a:gd name="connsiteY8" fmla="*/ 660581 h 865171"/>
                <a:gd name="connsiteX9" fmla="*/ 554950 w 567895"/>
                <a:gd name="connsiteY9" fmla="*/ 406593 h 865171"/>
                <a:gd name="connsiteX0" fmla="*/ 0 w 567895"/>
                <a:gd name="connsiteY0" fmla="*/ 742213 h 865171"/>
                <a:gd name="connsiteX1" fmla="*/ 141948 w 567895"/>
                <a:gd name="connsiteY1" fmla="*/ 597940 h 865171"/>
                <a:gd name="connsiteX2" fmla="*/ 141948 w 567895"/>
                <a:gd name="connsiteY2" fmla="*/ 660581 h 865171"/>
                <a:gd name="connsiteX3" fmla="*/ 554950 w 567895"/>
                <a:gd name="connsiteY3" fmla="*/ 406593 h 865171"/>
                <a:gd name="connsiteX4" fmla="*/ 141948 w 567895"/>
                <a:gd name="connsiteY4" fmla="*/ 802529 h 865171"/>
                <a:gd name="connsiteX5" fmla="*/ 141948 w 567895"/>
                <a:gd name="connsiteY5" fmla="*/ 865171 h 865171"/>
                <a:gd name="connsiteX6" fmla="*/ 0 w 567895"/>
                <a:gd name="connsiteY6" fmla="*/ 742213 h 865171"/>
                <a:gd name="connsiteX0" fmla="*/ 567791 w 567895"/>
                <a:gd name="connsiteY0" fmla="*/ 477567 h 865171"/>
                <a:gd name="connsiteX1" fmla="*/ 0 w 567895"/>
                <a:gd name="connsiteY1" fmla="*/ 141948 h 865171"/>
                <a:gd name="connsiteX2" fmla="*/ 0 w 567895"/>
                <a:gd name="connsiteY2" fmla="*/ 0 h 865171"/>
                <a:gd name="connsiteX3" fmla="*/ 567791 w 567895"/>
                <a:gd name="connsiteY3" fmla="*/ 335619 h 865171"/>
                <a:gd name="connsiteX4" fmla="*/ 567791 w 567895"/>
                <a:gd name="connsiteY4" fmla="*/ 477567 h 865171"/>
                <a:gd name="connsiteX0" fmla="*/ 567791 w 567895"/>
                <a:gd name="connsiteY0" fmla="*/ 477567 h 865171"/>
                <a:gd name="connsiteX1" fmla="*/ 567791 w 567895"/>
                <a:gd name="connsiteY1" fmla="*/ 335619 h 865171"/>
                <a:gd name="connsiteX2" fmla="*/ 567791 w 567895"/>
                <a:gd name="connsiteY2" fmla="*/ 477567 h 865171"/>
                <a:gd name="connsiteX3" fmla="*/ 141948 w 567895"/>
                <a:gd name="connsiteY3" fmla="*/ 802529 h 865171"/>
                <a:gd name="connsiteX4" fmla="*/ 141948 w 567895"/>
                <a:gd name="connsiteY4" fmla="*/ 865171 h 865171"/>
                <a:gd name="connsiteX5" fmla="*/ 0 w 567895"/>
                <a:gd name="connsiteY5" fmla="*/ 742213 h 865171"/>
                <a:gd name="connsiteX6" fmla="*/ 141948 w 567895"/>
                <a:gd name="connsiteY6" fmla="*/ 597940 h 865171"/>
                <a:gd name="connsiteX7" fmla="*/ 141948 w 567895"/>
                <a:gd name="connsiteY7" fmla="*/ 660581 h 865171"/>
                <a:gd name="connsiteX8" fmla="*/ 554950 w 567895"/>
                <a:gd name="connsiteY8" fmla="*/ 406593 h 865171"/>
                <a:gd name="connsiteX0" fmla="*/ 0 w 567895"/>
                <a:gd name="connsiteY0" fmla="*/ 742213 h 865171"/>
                <a:gd name="connsiteX1" fmla="*/ 141948 w 567895"/>
                <a:gd name="connsiteY1" fmla="*/ 597940 h 865171"/>
                <a:gd name="connsiteX2" fmla="*/ 141948 w 567895"/>
                <a:gd name="connsiteY2" fmla="*/ 660581 h 865171"/>
                <a:gd name="connsiteX3" fmla="*/ 554950 w 567895"/>
                <a:gd name="connsiteY3" fmla="*/ 406593 h 865171"/>
                <a:gd name="connsiteX4" fmla="*/ 141948 w 567895"/>
                <a:gd name="connsiteY4" fmla="*/ 802529 h 865171"/>
                <a:gd name="connsiteX5" fmla="*/ 141948 w 567895"/>
                <a:gd name="connsiteY5" fmla="*/ 865171 h 865171"/>
                <a:gd name="connsiteX6" fmla="*/ 0 w 567895"/>
                <a:gd name="connsiteY6" fmla="*/ 742213 h 865171"/>
                <a:gd name="connsiteX0" fmla="*/ 567791 w 567895"/>
                <a:gd name="connsiteY0" fmla="*/ 477567 h 865171"/>
                <a:gd name="connsiteX1" fmla="*/ 0 w 567895"/>
                <a:gd name="connsiteY1" fmla="*/ 0 h 865171"/>
                <a:gd name="connsiteX2" fmla="*/ 567791 w 567895"/>
                <a:gd name="connsiteY2" fmla="*/ 335619 h 865171"/>
                <a:gd name="connsiteX3" fmla="*/ 567791 w 567895"/>
                <a:gd name="connsiteY3" fmla="*/ 477567 h 865171"/>
                <a:gd name="connsiteX0" fmla="*/ 567791 w 567895"/>
                <a:gd name="connsiteY0" fmla="*/ 477567 h 865171"/>
                <a:gd name="connsiteX1" fmla="*/ 567791 w 567895"/>
                <a:gd name="connsiteY1" fmla="*/ 335619 h 865171"/>
                <a:gd name="connsiteX2" fmla="*/ 567791 w 567895"/>
                <a:gd name="connsiteY2" fmla="*/ 477567 h 865171"/>
                <a:gd name="connsiteX3" fmla="*/ 141948 w 567895"/>
                <a:gd name="connsiteY3" fmla="*/ 802529 h 865171"/>
                <a:gd name="connsiteX4" fmla="*/ 141948 w 567895"/>
                <a:gd name="connsiteY4" fmla="*/ 865171 h 865171"/>
                <a:gd name="connsiteX5" fmla="*/ 0 w 567895"/>
                <a:gd name="connsiteY5" fmla="*/ 742213 h 865171"/>
                <a:gd name="connsiteX6" fmla="*/ 141948 w 567895"/>
                <a:gd name="connsiteY6" fmla="*/ 597940 h 865171"/>
                <a:gd name="connsiteX7" fmla="*/ 141948 w 567895"/>
                <a:gd name="connsiteY7" fmla="*/ 660581 h 865171"/>
                <a:gd name="connsiteX8" fmla="*/ 554950 w 567895"/>
                <a:gd name="connsiteY8" fmla="*/ 406593 h 865171"/>
                <a:gd name="connsiteX0" fmla="*/ 0 w 567895"/>
                <a:gd name="connsiteY0" fmla="*/ 406594 h 529552"/>
                <a:gd name="connsiteX1" fmla="*/ 141948 w 567895"/>
                <a:gd name="connsiteY1" fmla="*/ 262321 h 529552"/>
                <a:gd name="connsiteX2" fmla="*/ 141948 w 567895"/>
                <a:gd name="connsiteY2" fmla="*/ 324962 h 529552"/>
                <a:gd name="connsiteX3" fmla="*/ 554950 w 567895"/>
                <a:gd name="connsiteY3" fmla="*/ 70974 h 529552"/>
                <a:gd name="connsiteX4" fmla="*/ 141948 w 567895"/>
                <a:gd name="connsiteY4" fmla="*/ 466910 h 529552"/>
                <a:gd name="connsiteX5" fmla="*/ 141948 w 567895"/>
                <a:gd name="connsiteY5" fmla="*/ 529552 h 529552"/>
                <a:gd name="connsiteX6" fmla="*/ 0 w 567895"/>
                <a:gd name="connsiteY6" fmla="*/ 406594 h 529552"/>
                <a:gd name="connsiteX0" fmla="*/ 567791 w 567895"/>
                <a:gd name="connsiteY0" fmla="*/ 141948 h 529552"/>
                <a:gd name="connsiteX1" fmla="*/ 567791 w 567895"/>
                <a:gd name="connsiteY1" fmla="*/ 0 h 529552"/>
                <a:gd name="connsiteX2" fmla="*/ 567791 w 567895"/>
                <a:gd name="connsiteY2" fmla="*/ 141948 h 529552"/>
                <a:gd name="connsiteX0" fmla="*/ 567791 w 567895"/>
                <a:gd name="connsiteY0" fmla="*/ 141948 h 529552"/>
                <a:gd name="connsiteX1" fmla="*/ 567791 w 567895"/>
                <a:gd name="connsiteY1" fmla="*/ 0 h 529552"/>
                <a:gd name="connsiteX2" fmla="*/ 567791 w 567895"/>
                <a:gd name="connsiteY2" fmla="*/ 141948 h 529552"/>
                <a:gd name="connsiteX3" fmla="*/ 141948 w 567895"/>
                <a:gd name="connsiteY3" fmla="*/ 466910 h 529552"/>
                <a:gd name="connsiteX4" fmla="*/ 141948 w 567895"/>
                <a:gd name="connsiteY4" fmla="*/ 529552 h 529552"/>
                <a:gd name="connsiteX5" fmla="*/ 0 w 567895"/>
                <a:gd name="connsiteY5" fmla="*/ 406594 h 529552"/>
                <a:gd name="connsiteX6" fmla="*/ 141948 w 567895"/>
                <a:gd name="connsiteY6" fmla="*/ 262321 h 529552"/>
                <a:gd name="connsiteX7" fmla="*/ 141948 w 567895"/>
                <a:gd name="connsiteY7" fmla="*/ 324962 h 529552"/>
                <a:gd name="connsiteX8" fmla="*/ 554950 w 567895"/>
                <a:gd name="connsiteY8" fmla="*/ 70974 h 529552"/>
                <a:gd name="connsiteX0" fmla="*/ 0 w 615336"/>
                <a:gd name="connsiteY0" fmla="*/ 406594 h 529552"/>
                <a:gd name="connsiteX1" fmla="*/ 141948 w 615336"/>
                <a:gd name="connsiteY1" fmla="*/ 262321 h 529552"/>
                <a:gd name="connsiteX2" fmla="*/ 141948 w 615336"/>
                <a:gd name="connsiteY2" fmla="*/ 324962 h 529552"/>
                <a:gd name="connsiteX3" fmla="*/ 554950 w 615336"/>
                <a:gd name="connsiteY3" fmla="*/ 70974 h 529552"/>
                <a:gd name="connsiteX4" fmla="*/ 141948 w 615336"/>
                <a:gd name="connsiteY4" fmla="*/ 466910 h 529552"/>
                <a:gd name="connsiteX5" fmla="*/ 141948 w 615336"/>
                <a:gd name="connsiteY5" fmla="*/ 529552 h 529552"/>
                <a:gd name="connsiteX6" fmla="*/ 0 w 615336"/>
                <a:gd name="connsiteY6" fmla="*/ 406594 h 529552"/>
                <a:gd name="connsiteX0" fmla="*/ 567791 w 615336"/>
                <a:gd name="connsiteY0" fmla="*/ 141948 h 529552"/>
                <a:gd name="connsiteX1" fmla="*/ 567791 w 615336"/>
                <a:gd name="connsiteY1" fmla="*/ 0 h 529552"/>
                <a:gd name="connsiteX2" fmla="*/ 567791 w 615336"/>
                <a:gd name="connsiteY2" fmla="*/ 141948 h 529552"/>
                <a:gd name="connsiteX0" fmla="*/ 567791 w 615336"/>
                <a:gd name="connsiteY0" fmla="*/ 141948 h 529552"/>
                <a:gd name="connsiteX1" fmla="*/ 615336 w 615336"/>
                <a:gd name="connsiteY1" fmla="*/ 82603 h 529552"/>
                <a:gd name="connsiteX2" fmla="*/ 567791 w 615336"/>
                <a:gd name="connsiteY2" fmla="*/ 141948 h 529552"/>
                <a:gd name="connsiteX3" fmla="*/ 141948 w 615336"/>
                <a:gd name="connsiteY3" fmla="*/ 466910 h 529552"/>
                <a:gd name="connsiteX4" fmla="*/ 141948 w 615336"/>
                <a:gd name="connsiteY4" fmla="*/ 529552 h 529552"/>
                <a:gd name="connsiteX5" fmla="*/ 0 w 615336"/>
                <a:gd name="connsiteY5" fmla="*/ 406594 h 529552"/>
                <a:gd name="connsiteX6" fmla="*/ 141948 w 615336"/>
                <a:gd name="connsiteY6" fmla="*/ 262321 h 529552"/>
                <a:gd name="connsiteX7" fmla="*/ 141948 w 615336"/>
                <a:gd name="connsiteY7" fmla="*/ 324962 h 529552"/>
                <a:gd name="connsiteX8" fmla="*/ 554950 w 615336"/>
                <a:gd name="connsiteY8" fmla="*/ 70974 h 529552"/>
                <a:gd name="connsiteX0" fmla="*/ 0 w 567895"/>
                <a:gd name="connsiteY0" fmla="*/ 406594 h 529552"/>
                <a:gd name="connsiteX1" fmla="*/ 141948 w 567895"/>
                <a:gd name="connsiteY1" fmla="*/ 262321 h 529552"/>
                <a:gd name="connsiteX2" fmla="*/ 141948 w 567895"/>
                <a:gd name="connsiteY2" fmla="*/ 324962 h 529552"/>
                <a:gd name="connsiteX3" fmla="*/ 554950 w 567895"/>
                <a:gd name="connsiteY3" fmla="*/ 70974 h 529552"/>
                <a:gd name="connsiteX4" fmla="*/ 141948 w 567895"/>
                <a:gd name="connsiteY4" fmla="*/ 466910 h 529552"/>
                <a:gd name="connsiteX5" fmla="*/ 141948 w 567895"/>
                <a:gd name="connsiteY5" fmla="*/ 529552 h 529552"/>
                <a:gd name="connsiteX6" fmla="*/ 0 w 567895"/>
                <a:gd name="connsiteY6" fmla="*/ 406594 h 529552"/>
                <a:gd name="connsiteX0" fmla="*/ 567791 w 567895"/>
                <a:gd name="connsiteY0" fmla="*/ 141948 h 529552"/>
                <a:gd name="connsiteX1" fmla="*/ 567791 w 567895"/>
                <a:gd name="connsiteY1" fmla="*/ 0 h 529552"/>
                <a:gd name="connsiteX2" fmla="*/ 567791 w 567895"/>
                <a:gd name="connsiteY2" fmla="*/ 141948 h 529552"/>
                <a:gd name="connsiteX0" fmla="*/ 567791 w 567895"/>
                <a:gd name="connsiteY0" fmla="*/ 141948 h 529552"/>
                <a:gd name="connsiteX1" fmla="*/ 567791 w 567895"/>
                <a:gd name="connsiteY1" fmla="*/ 141948 h 529552"/>
                <a:gd name="connsiteX2" fmla="*/ 141948 w 567895"/>
                <a:gd name="connsiteY2" fmla="*/ 466910 h 529552"/>
                <a:gd name="connsiteX3" fmla="*/ 141948 w 567895"/>
                <a:gd name="connsiteY3" fmla="*/ 529552 h 529552"/>
                <a:gd name="connsiteX4" fmla="*/ 0 w 567895"/>
                <a:gd name="connsiteY4" fmla="*/ 406594 h 529552"/>
                <a:gd name="connsiteX5" fmla="*/ 141948 w 567895"/>
                <a:gd name="connsiteY5" fmla="*/ 262321 h 529552"/>
                <a:gd name="connsiteX6" fmla="*/ 141948 w 567895"/>
                <a:gd name="connsiteY6" fmla="*/ 324962 h 529552"/>
                <a:gd name="connsiteX7" fmla="*/ 554950 w 567895"/>
                <a:gd name="connsiteY7" fmla="*/ 70974 h 529552"/>
                <a:gd name="connsiteX0" fmla="*/ 0 w 567895"/>
                <a:gd name="connsiteY0" fmla="*/ 335620 h 458578"/>
                <a:gd name="connsiteX1" fmla="*/ 141948 w 567895"/>
                <a:gd name="connsiteY1" fmla="*/ 191347 h 458578"/>
                <a:gd name="connsiteX2" fmla="*/ 141948 w 567895"/>
                <a:gd name="connsiteY2" fmla="*/ 253988 h 458578"/>
                <a:gd name="connsiteX3" fmla="*/ 554950 w 567895"/>
                <a:gd name="connsiteY3" fmla="*/ 0 h 458578"/>
                <a:gd name="connsiteX4" fmla="*/ 141948 w 567895"/>
                <a:gd name="connsiteY4" fmla="*/ 395936 h 458578"/>
                <a:gd name="connsiteX5" fmla="*/ 141948 w 567895"/>
                <a:gd name="connsiteY5" fmla="*/ 458578 h 458578"/>
                <a:gd name="connsiteX6" fmla="*/ 0 w 567895"/>
                <a:gd name="connsiteY6" fmla="*/ 335620 h 458578"/>
                <a:gd name="connsiteX0" fmla="*/ 567791 w 567895"/>
                <a:gd name="connsiteY0" fmla="*/ 70974 h 458578"/>
                <a:gd name="connsiteX1" fmla="*/ 555312 w 567895"/>
                <a:gd name="connsiteY1" fmla="*/ 2519 h 458578"/>
                <a:gd name="connsiteX2" fmla="*/ 567791 w 567895"/>
                <a:gd name="connsiteY2" fmla="*/ 70974 h 458578"/>
                <a:gd name="connsiteX0" fmla="*/ 567791 w 567895"/>
                <a:gd name="connsiteY0" fmla="*/ 70974 h 458578"/>
                <a:gd name="connsiteX1" fmla="*/ 567791 w 567895"/>
                <a:gd name="connsiteY1" fmla="*/ 70974 h 458578"/>
                <a:gd name="connsiteX2" fmla="*/ 141948 w 567895"/>
                <a:gd name="connsiteY2" fmla="*/ 395936 h 458578"/>
                <a:gd name="connsiteX3" fmla="*/ 141948 w 567895"/>
                <a:gd name="connsiteY3" fmla="*/ 458578 h 458578"/>
                <a:gd name="connsiteX4" fmla="*/ 0 w 567895"/>
                <a:gd name="connsiteY4" fmla="*/ 335620 h 458578"/>
                <a:gd name="connsiteX5" fmla="*/ 141948 w 567895"/>
                <a:gd name="connsiteY5" fmla="*/ 191347 h 458578"/>
                <a:gd name="connsiteX6" fmla="*/ 141948 w 567895"/>
                <a:gd name="connsiteY6" fmla="*/ 253988 h 458578"/>
                <a:gd name="connsiteX7" fmla="*/ 554950 w 567895"/>
                <a:gd name="connsiteY7" fmla="*/ 0 h 4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95" h="458578" stroke="0" extrusionOk="0">
                  <a:moveTo>
                    <a:pt x="0" y="335620"/>
                  </a:moveTo>
                  <a:lnTo>
                    <a:pt x="141948" y="191347"/>
                  </a:lnTo>
                  <a:lnTo>
                    <a:pt x="141948" y="253988"/>
                  </a:lnTo>
                  <a:cubicBezTo>
                    <a:pt x="349764" y="222271"/>
                    <a:pt x="509562" y="123999"/>
                    <a:pt x="554950" y="0"/>
                  </a:cubicBezTo>
                  <a:cubicBezTo>
                    <a:pt x="619414" y="176113"/>
                    <a:pt x="437105" y="350889"/>
                    <a:pt x="141948" y="395936"/>
                  </a:cubicBezTo>
                  <a:lnTo>
                    <a:pt x="141948" y="458578"/>
                  </a:lnTo>
                  <a:lnTo>
                    <a:pt x="0" y="335620"/>
                  </a:lnTo>
                  <a:close/>
                </a:path>
                <a:path w="567895" h="458578" fill="darkenLess" stroke="0" extrusionOk="0">
                  <a:moveTo>
                    <a:pt x="567791" y="70974"/>
                  </a:moveTo>
                  <a:lnTo>
                    <a:pt x="555312" y="2519"/>
                  </a:lnTo>
                  <a:lnTo>
                    <a:pt x="567791" y="70974"/>
                  </a:lnTo>
                  <a:close/>
                </a:path>
                <a:path w="567895" h="458578" fill="none" extrusionOk="0">
                  <a:moveTo>
                    <a:pt x="567791" y="70974"/>
                  </a:moveTo>
                  <a:lnTo>
                    <a:pt x="567791" y="70974"/>
                  </a:lnTo>
                  <a:cubicBezTo>
                    <a:pt x="567791" y="224016"/>
                    <a:pt x="392638" y="357675"/>
                    <a:pt x="141948" y="395936"/>
                  </a:cubicBezTo>
                  <a:lnTo>
                    <a:pt x="141948" y="458578"/>
                  </a:lnTo>
                  <a:lnTo>
                    <a:pt x="0" y="335620"/>
                  </a:lnTo>
                  <a:lnTo>
                    <a:pt x="141948" y="191347"/>
                  </a:lnTo>
                  <a:lnTo>
                    <a:pt x="141948" y="253988"/>
                  </a:lnTo>
                  <a:cubicBezTo>
                    <a:pt x="349764" y="222271"/>
                    <a:pt x="509562" y="123999"/>
                    <a:pt x="554950" y="0"/>
                  </a:cubicBezTo>
                </a:path>
              </a:pathLst>
            </a:cu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Left-Right 10">
              <a:extLst>
                <a:ext uri="{FF2B5EF4-FFF2-40B4-BE49-F238E27FC236}">
                  <a16:creationId xmlns:a16="http://schemas.microsoft.com/office/drawing/2014/main" id="{07B9C258-9336-419F-8B89-4F580997F4FD}"/>
                </a:ext>
              </a:extLst>
            </p:cNvPr>
            <p:cNvSpPr/>
            <p:nvPr/>
          </p:nvSpPr>
          <p:spPr>
            <a:xfrm rot="1947794">
              <a:off x="2788096" y="3279748"/>
              <a:ext cx="837905" cy="156391"/>
            </a:xfrm>
            <a:prstGeom prst="leftRight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Left-Right 12">
              <a:extLst>
                <a:ext uri="{FF2B5EF4-FFF2-40B4-BE49-F238E27FC236}">
                  <a16:creationId xmlns:a16="http://schemas.microsoft.com/office/drawing/2014/main" id="{F5693A45-000E-45BD-A3F1-7BFF146767FE}"/>
                </a:ext>
              </a:extLst>
            </p:cNvPr>
            <p:cNvSpPr/>
            <p:nvPr/>
          </p:nvSpPr>
          <p:spPr>
            <a:xfrm rot="1502427">
              <a:off x="4187009" y="4033274"/>
              <a:ext cx="784928" cy="161109"/>
            </a:xfrm>
            <a:prstGeom prst="leftRight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D9C6CFA0-23E4-4452-B687-973E2BF7C005}"/>
              </a:ext>
            </a:extLst>
          </p:cNvPr>
          <p:cNvSpPr txBox="1"/>
          <p:nvPr/>
        </p:nvSpPr>
        <p:spPr>
          <a:xfrm>
            <a:off x="7337271" y="2626771"/>
            <a:ext cx="4706801" cy="1354217"/>
          </a:xfrm>
          <a:prstGeom prst="rect">
            <a:avLst/>
          </a:prstGeom>
          <a:noFill/>
        </p:spPr>
        <p:txBody>
          <a:bodyPr wrap="none" rtlCol="0">
            <a:spAutoFit/>
          </a:bodyPr>
          <a:lstStyle/>
          <a:p>
            <a:r>
              <a:rPr lang="en-AU" b="1" dirty="0">
                <a:solidFill>
                  <a:srgbClr val="009900"/>
                </a:solidFill>
              </a:rPr>
              <a:t>Cross-shore fluxes:</a:t>
            </a:r>
          </a:p>
          <a:p>
            <a:pPr marL="285750" indent="-285750">
              <a:buFont typeface="Arial" panose="020B0604020202020204" pitchFamily="34" charset="0"/>
              <a:buChar char="•"/>
            </a:pPr>
            <a:r>
              <a:rPr lang="en-GB" sz="1600" dirty="0"/>
              <a:t>Fluctuating storm erosion/accretion</a:t>
            </a:r>
          </a:p>
          <a:p>
            <a:pPr marL="285750" indent="-285750">
              <a:buFont typeface="Arial" panose="020B0604020202020204" pitchFamily="34" charset="0"/>
              <a:buChar char="•"/>
            </a:pPr>
            <a:r>
              <a:rPr lang="en-GB" sz="1600" dirty="0"/>
              <a:t>Barrier rollover / dune accretion</a:t>
            </a:r>
          </a:p>
          <a:p>
            <a:pPr marL="285750" indent="-285750">
              <a:buFont typeface="Arial" panose="020B0604020202020204" pitchFamily="34" charset="0"/>
              <a:buChar char="•"/>
            </a:pPr>
            <a:r>
              <a:rPr lang="en-AU" sz="1600" dirty="0"/>
              <a:t>Trend onshore transport from the lower shoreface </a:t>
            </a:r>
            <a:br>
              <a:rPr lang="en-AU" sz="1600" dirty="0"/>
            </a:br>
            <a:r>
              <a:rPr lang="en-AU" sz="1600" dirty="0"/>
              <a:t>(or </a:t>
            </a:r>
            <a:r>
              <a:rPr lang="en-AU" sz="1600" dirty="0" err="1"/>
              <a:t>megarip</a:t>
            </a:r>
            <a:r>
              <a:rPr lang="en-AU" sz="1600" dirty="0"/>
              <a:t> transport to lower shoreface)</a:t>
            </a:r>
            <a:endParaRPr lang="en-GB" sz="1600" dirty="0"/>
          </a:p>
        </p:txBody>
      </p:sp>
      <p:sp>
        <p:nvSpPr>
          <p:cNvPr id="16" name="TextBox 15">
            <a:extLst>
              <a:ext uri="{FF2B5EF4-FFF2-40B4-BE49-F238E27FC236}">
                <a16:creationId xmlns:a16="http://schemas.microsoft.com/office/drawing/2014/main" id="{6853D7B1-F633-4AFD-AE9F-BEC6772DE9B8}"/>
              </a:ext>
            </a:extLst>
          </p:cNvPr>
          <p:cNvSpPr txBox="1"/>
          <p:nvPr/>
        </p:nvSpPr>
        <p:spPr>
          <a:xfrm>
            <a:off x="7353885" y="4088634"/>
            <a:ext cx="2986459" cy="1107996"/>
          </a:xfrm>
          <a:prstGeom prst="rect">
            <a:avLst/>
          </a:prstGeom>
          <a:noFill/>
        </p:spPr>
        <p:txBody>
          <a:bodyPr wrap="none" rtlCol="0">
            <a:spAutoFit/>
          </a:bodyPr>
          <a:lstStyle/>
          <a:p>
            <a:r>
              <a:rPr lang="en-AU" b="1" dirty="0">
                <a:solidFill>
                  <a:srgbClr val="0000CB"/>
                </a:solidFill>
              </a:rPr>
              <a:t>Longshore fluxes:</a:t>
            </a:r>
          </a:p>
          <a:p>
            <a:pPr marL="285750" indent="-285750">
              <a:buFont typeface="Arial" panose="020B0604020202020204" pitchFamily="34" charset="0"/>
              <a:buChar char="•"/>
            </a:pPr>
            <a:r>
              <a:rPr lang="en-AU" sz="1600" dirty="0"/>
              <a:t>Longshore transport gradients</a:t>
            </a:r>
          </a:p>
          <a:p>
            <a:pPr marL="285750" indent="-285750">
              <a:buFont typeface="Arial" panose="020B0604020202020204" pitchFamily="34" charset="0"/>
              <a:buChar char="•"/>
            </a:pPr>
            <a:r>
              <a:rPr lang="en-GB" sz="1600" dirty="0"/>
              <a:t>Headland bypassing</a:t>
            </a:r>
          </a:p>
          <a:p>
            <a:pPr marL="285750" indent="-285750">
              <a:buFont typeface="Arial" panose="020B0604020202020204" pitchFamily="34" charset="0"/>
              <a:buChar char="•"/>
            </a:pPr>
            <a:r>
              <a:rPr lang="en-GB" sz="1600" dirty="0"/>
              <a:t>Estuarine exchange</a:t>
            </a:r>
          </a:p>
        </p:txBody>
      </p:sp>
      <p:sp>
        <p:nvSpPr>
          <p:cNvPr id="17" name="TextBox 16">
            <a:extLst>
              <a:ext uri="{FF2B5EF4-FFF2-40B4-BE49-F238E27FC236}">
                <a16:creationId xmlns:a16="http://schemas.microsoft.com/office/drawing/2014/main" id="{D9E33CBC-2540-40F9-8CF0-7CE59A8895F1}"/>
              </a:ext>
            </a:extLst>
          </p:cNvPr>
          <p:cNvSpPr txBox="1"/>
          <p:nvPr/>
        </p:nvSpPr>
        <p:spPr>
          <a:xfrm>
            <a:off x="7353885" y="5348850"/>
            <a:ext cx="3508525" cy="861774"/>
          </a:xfrm>
          <a:prstGeom prst="rect">
            <a:avLst/>
          </a:prstGeom>
          <a:noFill/>
        </p:spPr>
        <p:txBody>
          <a:bodyPr wrap="none" rtlCol="0">
            <a:spAutoFit/>
          </a:bodyPr>
          <a:lstStyle/>
          <a:p>
            <a:r>
              <a:rPr lang="en-AU" dirty="0"/>
              <a:t>Other inputs </a:t>
            </a:r>
            <a:r>
              <a:rPr lang="en-AU" sz="1200" dirty="0"/>
              <a:t>(treated as per longshore inputs):</a:t>
            </a:r>
            <a:endParaRPr lang="en-AU" dirty="0"/>
          </a:p>
          <a:p>
            <a:pPr marL="285750" indent="-285750">
              <a:buFont typeface="Arial" panose="020B0604020202020204" pitchFamily="34" charset="0"/>
              <a:buChar char="•"/>
            </a:pPr>
            <a:r>
              <a:rPr lang="en-AU" sz="1600" dirty="0"/>
              <a:t>Nourishment</a:t>
            </a:r>
          </a:p>
          <a:p>
            <a:pPr marL="285750" indent="-285750">
              <a:buFont typeface="Arial" panose="020B0604020202020204" pitchFamily="34" charset="0"/>
              <a:buChar char="•"/>
            </a:pPr>
            <a:r>
              <a:rPr lang="en-AU" sz="1600" dirty="0"/>
              <a:t>Biogenic production</a:t>
            </a:r>
            <a:endParaRPr lang="en-GB" sz="1600" dirty="0"/>
          </a:p>
        </p:txBody>
      </p:sp>
      <p:sp>
        <p:nvSpPr>
          <p:cNvPr id="18" name="TextBox 17">
            <a:extLst>
              <a:ext uri="{FF2B5EF4-FFF2-40B4-BE49-F238E27FC236}">
                <a16:creationId xmlns:a16="http://schemas.microsoft.com/office/drawing/2014/main" id="{5CBCB411-5838-4F8A-B3BA-1F7236DD3E6C}"/>
              </a:ext>
            </a:extLst>
          </p:cNvPr>
          <p:cNvSpPr txBox="1"/>
          <p:nvPr/>
        </p:nvSpPr>
        <p:spPr>
          <a:xfrm rot="1659778">
            <a:off x="3418198" y="3643092"/>
            <a:ext cx="659027" cy="276999"/>
          </a:xfrm>
          <a:prstGeom prst="rect">
            <a:avLst/>
          </a:prstGeom>
          <a:noFill/>
        </p:spPr>
        <p:txBody>
          <a:bodyPr wrap="none" rtlCol="0">
            <a:spAutoFit/>
          </a:bodyPr>
          <a:lstStyle/>
          <a:p>
            <a:r>
              <a:rPr lang="en-AU" sz="1200" b="1" dirty="0">
                <a:solidFill>
                  <a:srgbClr val="009900"/>
                </a:solidFill>
              </a:rPr>
              <a:t>x-shore</a:t>
            </a:r>
          </a:p>
        </p:txBody>
      </p:sp>
      <p:sp>
        <p:nvSpPr>
          <p:cNvPr id="19" name="TextBox 18">
            <a:extLst>
              <a:ext uri="{FF2B5EF4-FFF2-40B4-BE49-F238E27FC236}">
                <a16:creationId xmlns:a16="http://schemas.microsoft.com/office/drawing/2014/main" id="{62D8053D-75DF-4F06-A8B2-216DF7ADE273}"/>
              </a:ext>
            </a:extLst>
          </p:cNvPr>
          <p:cNvSpPr txBox="1"/>
          <p:nvPr/>
        </p:nvSpPr>
        <p:spPr>
          <a:xfrm rot="18808100">
            <a:off x="4020201" y="3148016"/>
            <a:ext cx="820930" cy="276999"/>
          </a:xfrm>
          <a:prstGeom prst="rect">
            <a:avLst/>
          </a:prstGeom>
          <a:noFill/>
        </p:spPr>
        <p:txBody>
          <a:bodyPr wrap="none" rtlCol="0">
            <a:spAutoFit/>
          </a:bodyPr>
          <a:lstStyle/>
          <a:p>
            <a:r>
              <a:rPr lang="en-AU" sz="1200" b="1" dirty="0">
                <a:solidFill>
                  <a:srgbClr val="0066FF"/>
                </a:solidFill>
              </a:rPr>
              <a:t>longshore</a:t>
            </a:r>
          </a:p>
        </p:txBody>
      </p:sp>
    </p:spTree>
    <p:extLst>
      <p:ext uri="{BB962C8B-B14F-4D97-AF65-F5344CB8AC3E}">
        <p14:creationId xmlns:p14="http://schemas.microsoft.com/office/powerpoint/2010/main" val="129161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B74F2-413B-4AB1-A76F-D6DD14B3B413}"/>
              </a:ext>
            </a:extLst>
          </p:cNvPr>
          <p:cNvSpPr txBox="1"/>
          <p:nvPr/>
        </p:nvSpPr>
        <p:spPr>
          <a:xfrm>
            <a:off x="558800" y="330200"/>
            <a:ext cx="4345485" cy="461665"/>
          </a:xfrm>
          <a:prstGeom prst="rect">
            <a:avLst/>
          </a:prstGeom>
          <a:noFill/>
        </p:spPr>
        <p:txBody>
          <a:bodyPr wrap="none" rtlCol="0">
            <a:spAutoFit/>
          </a:bodyPr>
          <a:lstStyle/>
          <a:p>
            <a:r>
              <a:rPr lang="en-AU" sz="2400" b="1" dirty="0"/>
              <a:t>Shoreface Translation due to SLR</a:t>
            </a:r>
            <a:endParaRPr lang="en-GB" sz="2400" b="1" dirty="0"/>
          </a:p>
        </p:txBody>
      </p:sp>
      <p:pic>
        <p:nvPicPr>
          <p:cNvPr id="3" name="Picture 2">
            <a:extLst>
              <a:ext uri="{FF2B5EF4-FFF2-40B4-BE49-F238E27FC236}">
                <a16:creationId xmlns:a16="http://schemas.microsoft.com/office/drawing/2014/main" id="{7345F02A-C9EA-46BA-ABFA-1A9AEB1D1651}"/>
              </a:ext>
            </a:extLst>
          </p:cNvPr>
          <p:cNvPicPr>
            <a:picLocks noChangeAspect="1"/>
          </p:cNvPicPr>
          <p:nvPr/>
        </p:nvPicPr>
        <p:blipFill>
          <a:blip r:embed="rId2">
            <a:duotone>
              <a:prstClr val="black"/>
              <a:schemeClr val="accent6">
                <a:tint val="45000"/>
                <a:satMod val="400000"/>
              </a:schemeClr>
            </a:duotone>
          </a:blip>
          <a:stretch>
            <a:fillRect/>
          </a:stretch>
        </p:blipFill>
        <p:spPr>
          <a:xfrm>
            <a:off x="8071996" y="225661"/>
            <a:ext cx="4031104" cy="6018401"/>
          </a:xfrm>
          <a:prstGeom prst="rect">
            <a:avLst/>
          </a:prstGeom>
        </p:spPr>
      </p:pic>
      <p:sp>
        <p:nvSpPr>
          <p:cNvPr id="4" name="TextBox 3">
            <a:extLst>
              <a:ext uri="{FF2B5EF4-FFF2-40B4-BE49-F238E27FC236}">
                <a16:creationId xmlns:a16="http://schemas.microsoft.com/office/drawing/2014/main" id="{D6C85515-A6FA-499D-A2AC-C804DBB045E4}"/>
              </a:ext>
            </a:extLst>
          </p:cNvPr>
          <p:cNvSpPr txBox="1"/>
          <p:nvPr/>
        </p:nvSpPr>
        <p:spPr>
          <a:xfrm>
            <a:off x="7131157" y="791863"/>
            <a:ext cx="964303" cy="584775"/>
          </a:xfrm>
          <a:prstGeom prst="rect">
            <a:avLst/>
          </a:prstGeom>
          <a:solidFill>
            <a:schemeClr val="bg1"/>
          </a:solidFill>
        </p:spPr>
        <p:txBody>
          <a:bodyPr wrap="none" rtlCol="0">
            <a:spAutoFit/>
          </a:bodyPr>
          <a:lstStyle/>
          <a:p>
            <a:pPr algn="ctr"/>
            <a:r>
              <a:rPr lang="en-AU" sz="1600" dirty="0"/>
              <a:t>Onshore</a:t>
            </a:r>
          </a:p>
          <a:p>
            <a:pPr algn="ctr"/>
            <a:r>
              <a:rPr lang="en-AU" sz="1600" dirty="0"/>
              <a:t>transport</a:t>
            </a:r>
            <a:endParaRPr lang="en-GB" sz="1600" dirty="0"/>
          </a:p>
        </p:txBody>
      </p:sp>
      <p:sp>
        <p:nvSpPr>
          <p:cNvPr id="5" name="TextBox 4">
            <a:extLst>
              <a:ext uri="{FF2B5EF4-FFF2-40B4-BE49-F238E27FC236}">
                <a16:creationId xmlns:a16="http://schemas.microsoft.com/office/drawing/2014/main" id="{8C5BD0BD-AFA6-4D36-B776-DF0217E27433}"/>
              </a:ext>
            </a:extLst>
          </p:cNvPr>
          <p:cNvSpPr txBox="1"/>
          <p:nvPr/>
        </p:nvSpPr>
        <p:spPr>
          <a:xfrm>
            <a:off x="5865397" y="791863"/>
            <a:ext cx="1347164" cy="584775"/>
          </a:xfrm>
          <a:prstGeom prst="rect">
            <a:avLst/>
          </a:prstGeom>
          <a:solidFill>
            <a:schemeClr val="bg1"/>
          </a:solidFill>
        </p:spPr>
        <p:txBody>
          <a:bodyPr wrap="none" rtlCol="0">
            <a:spAutoFit/>
          </a:bodyPr>
          <a:lstStyle/>
          <a:p>
            <a:pPr algn="ctr"/>
            <a:r>
              <a:rPr lang="en-AU" sz="1600" dirty="0"/>
              <a:t>Low substrate</a:t>
            </a:r>
          </a:p>
          <a:p>
            <a:pPr algn="ctr"/>
            <a:r>
              <a:rPr lang="en-AU" sz="1600" dirty="0"/>
              <a:t>gradient</a:t>
            </a:r>
            <a:endParaRPr lang="en-GB" sz="1600" dirty="0"/>
          </a:p>
        </p:txBody>
      </p:sp>
      <p:sp>
        <p:nvSpPr>
          <p:cNvPr id="8" name="TextBox 7">
            <a:extLst>
              <a:ext uri="{FF2B5EF4-FFF2-40B4-BE49-F238E27FC236}">
                <a16:creationId xmlns:a16="http://schemas.microsoft.com/office/drawing/2014/main" id="{6FE10FCF-626C-4E85-B7BF-74C61A8426FF}"/>
              </a:ext>
            </a:extLst>
          </p:cNvPr>
          <p:cNvSpPr txBox="1"/>
          <p:nvPr/>
        </p:nvSpPr>
        <p:spPr>
          <a:xfrm>
            <a:off x="5799548" y="4652663"/>
            <a:ext cx="1478867" cy="584775"/>
          </a:xfrm>
          <a:prstGeom prst="rect">
            <a:avLst/>
          </a:prstGeom>
          <a:solidFill>
            <a:schemeClr val="bg1"/>
          </a:solidFill>
        </p:spPr>
        <p:txBody>
          <a:bodyPr wrap="none" rtlCol="0">
            <a:spAutoFit/>
          </a:bodyPr>
          <a:lstStyle/>
          <a:p>
            <a:pPr algn="ctr"/>
            <a:r>
              <a:rPr lang="en-AU" sz="1600" dirty="0"/>
              <a:t>Steep substrate</a:t>
            </a:r>
          </a:p>
          <a:p>
            <a:pPr algn="ctr"/>
            <a:r>
              <a:rPr lang="en-AU" sz="1600" dirty="0"/>
              <a:t>gradient</a:t>
            </a:r>
            <a:endParaRPr lang="en-GB" sz="1600" dirty="0"/>
          </a:p>
        </p:txBody>
      </p:sp>
      <p:sp>
        <p:nvSpPr>
          <p:cNvPr id="9" name="TextBox 8">
            <a:extLst>
              <a:ext uri="{FF2B5EF4-FFF2-40B4-BE49-F238E27FC236}">
                <a16:creationId xmlns:a16="http://schemas.microsoft.com/office/drawing/2014/main" id="{7D248A78-0AFA-4FFF-AC0C-09075D791668}"/>
              </a:ext>
            </a:extLst>
          </p:cNvPr>
          <p:cNvSpPr txBox="1"/>
          <p:nvPr/>
        </p:nvSpPr>
        <p:spPr>
          <a:xfrm>
            <a:off x="7200665" y="4652662"/>
            <a:ext cx="964303" cy="584775"/>
          </a:xfrm>
          <a:prstGeom prst="rect">
            <a:avLst/>
          </a:prstGeom>
          <a:solidFill>
            <a:schemeClr val="bg1"/>
          </a:solidFill>
        </p:spPr>
        <p:txBody>
          <a:bodyPr wrap="none" rtlCol="0">
            <a:spAutoFit/>
          </a:bodyPr>
          <a:lstStyle/>
          <a:p>
            <a:pPr algn="ctr"/>
            <a:r>
              <a:rPr lang="en-AU" sz="1600" dirty="0"/>
              <a:t>Offshore</a:t>
            </a:r>
          </a:p>
          <a:p>
            <a:pPr algn="ctr"/>
            <a:r>
              <a:rPr lang="en-AU" sz="1600" dirty="0"/>
              <a:t>transport</a:t>
            </a:r>
            <a:endParaRPr lang="en-GB" sz="1600" dirty="0"/>
          </a:p>
        </p:txBody>
      </p:sp>
      <p:cxnSp>
        <p:nvCxnSpPr>
          <p:cNvPr id="11" name="Straight Arrow Connector 10">
            <a:extLst>
              <a:ext uri="{FF2B5EF4-FFF2-40B4-BE49-F238E27FC236}">
                <a16:creationId xmlns:a16="http://schemas.microsoft.com/office/drawing/2014/main" id="{75C69D3D-7B31-4F0F-B08A-AC6080EFB913}"/>
              </a:ext>
            </a:extLst>
          </p:cNvPr>
          <p:cNvCxnSpPr>
            <a:stCxn id="5" idx="2"/>
            <a:endCxn id="8" idx="0"/>
          </p:cNvCxnSpPr>
          <p:nvPr/>
        </p:nvCxnSpPr>
        <p:spPr>
          <a:xfrm>
            <a:off x="6538979" y="1376638"/>
            <a:ext cx="3" cy="3276025"/>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ED1570-8AF8-4E9A-815E-7EC7354E805F}"/>
              </a:ext>
            </a:extLst>
          </p:cNvPr>
          <p:cNvCxnSpPr/>
          <p:nvPr/>
        </p:nvCxnSpPr>
        <p:spPr>
          <a:xfrm>
            <a:off x="7682816" y="1376637"/>
            <a:ext cx="3" cy="3276025"/>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35E8EA1-C51A-4C20-A98B-9F9A45F0DC34}"/>
              </a:ext>
            </a:extLst>
          </p:cNvPr>
          <p:cNvSpPr txBox="1"/>
          <p:nvPr/>
        </p:nvSpPr>
        <p:spPr>
          <a:xfrm>
            <a:off x="511803" y="1860487"/>
            <a:ext cx="4883342" cy="2308324"/>
          </a:xfrm>
          <a:prstGeom prst="rect">
            <a:avLst/>
          </a:prstGeom>
          <a:noFill/>
        </p:spPr>
        <p:txBody>
          <a:bodyPr wrap="square" rtlCol="0">
            <a:spAutoFit/>
          </a:bodyPr>
          <a:lstStyle/>
          <a:p>
            <a:pPr marL="285750" indent="-285750">
              <a:buFont typeface="Arial" panose="020B0604020202020204" pitchFamily="34" charset="0"/>
              <a:buChar char="•"/>
            </a:pPr>
            <a:r>
              <a:rPr lang="en-AU" dirty="0"/>
              <a:t>Inspiration from original Shoreface Translation Model (STM; Cowell et al., 1995, 2006 etc) and others (e.g., Kinsela et al., 2017)</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Recent lab models (Atkinson et al., 2018; </a:t>
            </a:r>
            <a:r>
              <a:rPr lang="en-AU" dirty="0" err="1"/>
              <a:t>Beuzen</a:t>
            </a:r>
            <a:r>
              <a:rPr lang="en-AU" dirty="0"/>
              <a:t> et al., 2018) provide basis for translating real surveyed profiles and adjust erosion for presence of sea-walls</a:t>
            </a:r>
            <a:endParaRPr lang="en-GB" dirty="0"/>
          </a:p>
        </p:txBody>
      </p:sp>
      <p:sp>
        <p:nvSpPr>
          <p:cNvPr id="6" name="TextBox 5">
            <a:extLst>
              <a:ext uri="{FF2B5EF4-FFF2-40B4-BE49-F238E27FC236}">
                <a16:creationId xmlns:a16="http://schemas.microsoft.com/office/drawing/2014/main" id="{DE961935-6702-480B-B221-83699CAA4F77}"/>
              </a:ext>
            </a:extLst>
          </p:cNvPr>
          <p:cNvSpPr txBox="1"/>
          <p:nvPr/>
        </p:nvSpPr>
        <p:spPr>
          <a:xfrm>
            <a:off x="7911581" y="6247618"/>
            <a:ext cx="4191519" cy="577081"/>
          </a:xfrm>
          <a:prstGeom prst="rect">
            <a:avLst/>
          </a:prstGeom>
          <a:solidFill>
            <a:schemeClr val="bg1"/>
          </a:solidFill>
        </p:spPr>
        <p:txBody>
          <a:bodyPr wrap="square" rtlCol="0">
            <a:spAutoFit/>
          </a:bodyPr>
          <a:lstStyle/>
          <a:p>
            <a:r>
              <a:rPr lang="en-GB" sz="1050" dirty="0"/>
              <a:t>Modified from: Cowell, P. J., Thom, B. G., Jones, R. A., Everts, C. H., &amp; </a:t>
            </a:r>
            <a:r>
              <a:rPr lang="en-GB" sz="1050" dirty="0" err="1"/>
              <a:t>Simanovic</a:t>
            </a:r>
            <a:r>
              <a:rPr lang="en-GB" sz="1050" dirty="0"/>
              <a:t>, D. (2006). Management of uncertainty in predicting climate-change impacts on beaches. Journal of Coastal Research, 232-245.</a:t>
            </a: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C49E8844-B8A1-46DE-B0E8-F557C76CBC8A}"/>
                  </a:ext>
                </a:extLst>
              </p:cNvPr>
              <p:cNvSpPr/>
              <p:nvPr/>
            </p:nvSpPr>
            <p:spPr>
              <a:xfrm>
                <a:off x="446294" y="1081645"/>
                <a:ext cx="4848225" cy="3919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V</m:t>
                      </m:r>
                      <m:r>
                        <m:rPr>
                          <m:nor/>
                        </m:rPr>
                        <a:rPr lang="en-AU" b="1" dirty="0" smtClean="0">
                          <a:latin typeface="Times New Roman" panose="02020603050405020304" pitchFamily="18" charset="0"/>
                          <a:cs typeface="Times New Roman" panose="02020603050405020304" pitchFamily="18" charset="0"/>
                        </a:rPr>
                        <m:t> </m:t>
                      </m:r>
                      <m:r>
                        <m:rPr>
                          <m:nor/>
                        </m:rPr>
                        <a:rPr lang="en-AU" b="1" dirty="0" smtClean="0">
                          <a:latin typeface="Times New Roman" panose="02020603050405020304" pitchFamily="18" charset="0"/>
                          <a:cs typeface="Times New Roman" panose="02020603050405020304" pitchFamily="18" charset="0"/>
                        </a:rPr>
                        <m:t>or</m:t>
                      </m:r>
                      <m:r>
                        <m:rPr>
                          <m:nor/>
                        </m:rPr>
                        <a:rPr lang="en-AU" b="1" dirty="0" smtClean="0">
                          <a:latin typeface="Times New Roman" panose="02020603050405020304" pitchFamily="18" charset="0"/>
                          <a:cs typeface="Times New Roman" panose="02020603050405020304" pitchFamily="18" charset="0"/>
                        </a:rPr>
                        <m:t> </m:t>
                      </m:r>
                      <m:r>
                        <m:rPr>
                          <m:nor/>
                        </m:rPr>
                        <a:rPr lang="el-GR" b="1" i="1" dirty="0" smtClean="0">
                          <a:latin typeface="Times New Roman" panose="02020603050405020304" pitchFamily="18" charset="0"/>
                          <a:cs typeface="Times New Roman" panose="02020603050405020304" pitchFamily="18" charset="0"/>
                        </a:rPr>
                        <m:t>Δ</m:t>
                      </m:r>
                      <m:r>
                        <m:rPr>
                          <m:nor/>
                        </m:rPr>
                        <a:rPr lang="en-AU" b="1" i="1" dirty="0" smtClean="0">
                          <a:latin typeface="Times New Roman" panose="02020603050405020304" pitchFamily="18" charset="0"/>
                          <a:cs typeface="Times New Roman" panose="02020603050405020304" pitchFamily="18" charset="0"/>
                        </a:rPr>
                        <m:t>X</m:t>
                      </m:r>
                      <m:r>
                        <a:rPr lang="en-GB" i="0">
                          <a:latin typeface="Cambria Math" panose="02040503050406030204" pitchFamily="18" charset="0"/>
                        </a:rPr>
                        <m:t>=</m:t>
                      </m:r>
                      <m:sSub>
                        <m:sSubPr>
                          <m:ctrlPr>
                            <a:rPr lang="en-GB" i="1" smtClean="0">
                              <a:solidFill>
                                <a:schemeClr val="tx1"/>
                              </a:solidFill>
                              <a:latin typeface="Cambria Math" panose="02040503050406030204" pitchFamily="18" charset="0"/>
                            </a:rPr>
                          </m:ctrlPr>
                        </m:sSubPr>
                        <m:e>
                          <m:r>
                            <a:rPr lang="en-GB" b="0" i="1">
                              <a:solidFill>
                                <a:schemeClr val="tx1"/>
                              </a:solidFill>
                              <a:latin typeface="Cambria Math" panose="02040503050406030204" pitchFamily="18" charset="0"/>
                            </a:rPr>
                            <m:t>𝑓</m:t>
                          </m:r>
                        </m:e>
                        <m:sub>
                          <m:r>
                            <a:rPr lang="en-GB" b="0" i="1">
                              <a:solidFill>
                                <a:schemeClr val="tx1"/>
                              </a:solidFill>
                              <a:latin typeface="Cambria Math" panose="02040503050406030204" pitchFamily="18" charset="0"/>
                            </a:rPr>
                            <m:t>𝑐𝑟𝑜𝑠𝑠</m:t>
                          </m:r>
                          <m:r>
                            <a:rPr lang="en-GB" b="0" i="0">
                              <a:solidFill>
                                <a:schemeClr val="tx1"/>
                              </a:solidFill>
                              <a:latin typeface="Cambria Math" panose="02040503050406030204" pitchFamily="18" charset="0"/>
                            </a:rPr>
                            <m:t>−</m:t>
                          </m:r>
                          <m:r>
                            <a:rPr lang="en-GB" b="0" i="1">
                              <a:solidFill>
                                <a:schemeClr val="tx1"/>
                              </a:solidFill>
                              <a:latin typeface="Cambria Math" panose="02040503050406030204" pitchFamily="18" charset="0"/>
                            </a:rPr>
                            <m:t>𝑠h𝑜𝑟𝑒</m:t>
                          </m:r>
                        </m:sub>
                      </m:sSub>
                      <m:r>
                        <a:rPr lang="en-GB" b="0" i="0">
                          <a:solidFill>
                            <a:schemeClr val="tx1"/>
                          </a:solidFill>
                          <a:latin typeface="Cambria Math" panose="02040503050406030204" pitchFamily="18" charset="0"/>
                        </a:rPr>
                        <m:t>+</m:t>
                      </m:r>
                      <m:sSub>
                        <m:sSubPr>
                          <m:ctrlPr>
                            <a:rPr lang="en-GB" i="1" smtClean="0">
                              <a:solidFill>
                                <a:schemeClr val="tx1"/>
                              </a:solidFill>
                              <a:latin typeface="Cambria Math" panose="02040503050406030204" pitchFamily="18" charset="0"/>
                            </a:rPr>
                          </m:ctrlPr>
                        </m:sSubPr>
                        <m:e>
                          <m:r>
                            <a:rPr lang="en-GB" b="0" i="1">
                              <a:solidFill>
                                <a:schemeClr val="tx1"/>
                              </a:solidFill>
                              <a:latin typeface="Cambria Math" panose="02040503050406030204" pitchFamily="18" charset="0"/>
                            </a:rPr>
                            <m:t>𝑓</m:t>
                          </m:r>
                        </m:e>
                        <m:sub>
                          <m:r>
                            <a:rPr lang="en-GB" b="0" i="1">
                              <a:solidFill>
                                <a:schemeClr val="tx1"/>
                              </a:solidFill>
                              <a:latin typeface="Cambria Math" panose="02040503050406030204" pitchFamily="18" charset="0"/>
                            </a:rPr>
                            <m:t>𝑙𝑜𝑛𝑔𝑠h𝑜𝑟𝑒</m:t>
                          </m:r>
                        </m:sub>
                      </m:sSub>
                      <m:r>
                        <a:rPr lang="en-AU" b="0" i="1" smtClean="0">
                          <a:latin typeface="Cambria Math" panose="02040503050406030204" pitchFamily="18" charset="0"/>
                        </a:rPr>
                        <m:t>+</m:t>
                      </m:r>
                      <m:sSub>
                        <m:sSubPr>
                          <m:ctrlPr>
                            <a:rPr lang="en-GB" b="1" i="1" smtClean="0">
                              <a:solidFill>
                                <a:srgbClr val="FF0000"/>
                              </a:solidFill>
                              <a:latin typeface="Cambria Math" panose="02040503050406030204" pitchFamily="18" charset="0"/>
                            </a:rPr>
                          </m:ctrlPr>
                        </m:sSubPr>
                        <m:e>
                          <m:r>
                            <a:rPr lang="en-GB" b="1" i="1">
                              <a:solidFill>
                                <a:srgbClr val="FF0000"/>
                              </a:solidFill>
                              <a:latin typeface="Cambria Math" panose="02040503050406030204" pitchFamily="18" charset="0"/>
                            </a:rPr>
                            <m:t>𝒇</m:t>
                          </m:r>
                        </m:e>
                        <m:sub>
                          <m:r>
                            <a:rPr lang="en-GB" b="1" i="1">
                              <a:solidFill>
                                <a:srgbClr val="FF0000"/>
                              </a:solidFill>
                              <a:latin typeface="Cambria Math" panose="02040503050406030204" pitchFamily="18" charset="0"/>
                            </a:rPr>
                            <m:t>𝑺𝑳𝑹</m:t>
                          </m:r>
                        </m:sub>
                      </m:sSub>
                    </m:oMath>
                  </m:oMathPara>
                </a14:m>
                <a:endParaRPr lang="en-GB" b="1" dirty="0"/>
              </a:p>
            </p:txBody>
          </p:sp>
        </mc:Choice>
        <mc:Fallback>
          <p:sp>
            <p:nvSpPr>
              <p:cNvPr id="14" name="Rectangle 13">
                <a:extLst>
                  <a:ext uri="{FF2B5EF4-FFF2-40B4-BE49-F238E27FC236}">
                    <a16:creationId xmlns:a16="http://schemas.microsoft.com/office/drawing/2014/main" id="{C49E8844-B8A1-46DE-B0E8-F557C76CBC8A}"/>
                  </a:ext>
                </a:extLst>
              </p:cNvPr>
              <p:cNvSpPr>
                <a:spLocks noRot="1" noChangeAspect="1" noMove="1" noResize="1" noEditPoints="1" noAdjustHandles="1" noChangeArrowheads="1" noChangeShapeType="1" noTextEdit="1"/>
              </p:cNvSpPr>
              <p:nvPr/>
            </p:nvSpPr>
            <p:spPr>
              <a:xfrm>
                <a:off x="446294" y="1081645"/>
                <a:ext cx="4848225" cy="391902"/>
              </a:xfrm>
              <a:prstGeom prst="rect">
                <a:avLst/>
              </a:prstGeom>
              <a:blipFill>
                <a:blip r:embed="rId3"/>
                <a:stretch>
                  <a:fillRect b="-9231"/>
                </a:stretch>
              </a:blipFill>
            </p:spPr>
            <p:txBody>
              <a:bodyPr/>
              <a:lstStyle/>
              <a:p>
                <a:r>
                  <a:rPr lang="en-GB">
                    <a:noFill/>
                  </a:rPr>
                  <a:t> </a:t>
                </a:r>
              </a:p>
            </p:txBody>
          </p:sp>
        </mc:Fallback>
      </mc:AlternateContent>
    </p:spTree>
    <p:extLst>
      <p:ext uri="{BB962C8B-B14F-4D97-AF65-F5344CB8AC3E}">
        <p14:creationId xmlns:p14="http://schemas.microsoft.com/office/powerpoint/2010/main" val="334576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CDE26-E585-4D5F-AD28-53FD7F0DB434}"/>
              </a:ext>
            </a:extLst>
          </p:cNvPr>
          <p:cNvSpPr txBox="1"/>
          <p:nvPr/>
        </p:nvSpPr>
        <p:spPr>
          <a:xfrm>
            <a:off x="444500" y="330200"/>
            <a:ext cx="819455" cy="461665"/>
          </a:xfrm>
          <a:prstGeom prst="rect">
            <a:avLst/>
          </a:prstGeom>
          <a:noFill/>
        </p:spPr>
        <p:txBody>
          <a:bodyPr wrap="none" rtlCol="0">
            <a:spAutoFit/>
          </a:bodyPr>
          <a:lstStyle/>
          <a:p>
            <a:r>
              <a:rPr lang="en-AU" sz="2400" b="1" dirty="0"/>
              <a:t>Aims</a:t>
            </a:r>
            <a:endParaRPr lang="en-GB" sz="2400" b="1" dirty="0"/>
          </a:p>
        </p:txBody>
      </p:sp>
      <p:sp>
        <p:nvSpPr>
          <p:cNvPr id="3" name="TextBox 2">
            <a:extLst>
              <a:ext uri="{FF2B5EF4-FFF2-40B4-BE49-F238E27FC236}">
                <a16:creationId xmlns:a16="http://schemas.microsoft.com/office/drawing/2014/main" id="{3B92F09A-0CA9-42E7-88B7-815231794AC3}"/>
              </a:ext>
            </a:extLst>
          </p:cNvPr>
          <p:cNvSpPr txBox="1"/>
          <p:nvPr/>
        </p:nvSpPr>
        <p:spPr>
          <a:xfrm>
            <a:off x="1790700" y="1298476"/>
            <a:ext cx="9169400" cy="3693319"/>
          </a:xfrm>
          <a:prstGeom prst="rect">
            <a:avLst/>
          </a:prstGeom>
          <a:noFill/>
        </p:spPr>
        <p:txBody>
          <a:bodyPr wrap="square" rtlCol="0">
            <a:spAutoFit/>
          </a:bodyPr>
          <a:lstStyle/>
          <a:p>
            <a:pPr marL="285750" indent="-285750">
              <a:buFont typeface="Arial" panose="020B0604020202020204" pitchFamily="34" charset="0"/>
              <a:buChar char="•"/>
            </a:pPr>
            <a:r>
              <a:rPr lang="en-AU" dirty="0"/>
              <a:t>Introduce the translation model (</a:t>
            </a:r>
            <a:r>
              <a:rPr lang="en-AU" b="1" dirty="0"/>
              <a:t>ShoreTrans</a:t>
            </a:r>
            <a:r>
              <a:rPr lang="en-AU" dirty="0"/>
              <a:t>), that:</a:t>
            </a:r>
          </a:p>
          <a:p>
            <a:pPr marL="742950" lvl="1" indent="-285750">
              <a:buFont typeface="Arial" panose="020B0604020202020204" pitchFamily="34" charset="0"/>
              <a:buChar char="•"/>
            </a:pPr>
            <a:r>
              <a:rPr lang="en-AU" dirty="0"/>
              <a:t>Uses the real (unparameterized), surveyed profile, including unerodable surfaces.</a:t>
            </a:r>
          </a:p>
          <a:p>
            <a:pPr marL="742950" lvl="1" indent="-285750">
              <a:buFont typeface="Arial" panose="020B0604020202020204" pitchFamily="34" charset="0"/>
              <a:buChar char="•"/>
            </a:pPr>
            <a:r>
              <a:rPr lang="en-AU" dirty="0"/>
              <a:t>Includes previously established morphodynamic rules.</a:t>
            </a:r>
          </a:p>
          <a:p>
            <a:pPr marL="742950" lvl="1" indent="-285750">
              <a:buFont typeface="Arial" panose="020B0604020202020204" pitchFamily="34" charset="0"/>
              <a:buChar char="•"/>
            </a:pPr>
            <a:r>
              <a:rPr lang="en-AU" dirty="0"/>
              <a:t>Incorporates all components of the sediment budget.</a:t>
            </a:r>
          </a:p>
          <a:p>
            <a:pPr marL="742950" lvl="1" indent="-285750">
              <a:buFont typeface="Arial" panose="020B0604020202020204" pitchFamily="34" charset="0"/>
              <a:buChar char="•"/>
            </a:pPr>
            <a:r>
              <a:rPr lang="en-AU" dirty="0"/>
              <a:t>Is suited to 10-100 year timescales.</a:t>
            </a:r>
          </a:p>
          <a:p>
            <a:pPr marL="742950" lvl="1" indent="-285750">
              <a:buFont typeface="Arial" panose="020B0604020202020204" pitchFamily="34" charset="0"/>
              <a:buChar char="•"/>
            </a:pPr>
            <a:r>
              <a:rPr lang="en-AU" dirty="0"/>
              <a:t>Can determine change in </a:t>
            </a:r>
            <a:r>
              <a:rPr lang="en-AU" b="1" dirty="0"/>
              <a:t>BEACH WIDTH </a:t>
            </a:r>
            <a:r>
              <a:rPr lang="en-AU" dirty="0"/>
              <a:t>as well as </a:t>
            </a:r>
            <a:r>
              <a:rPr lang="en-AU" b="1" dirty="0"/>
              <a:t>SHORELINE RECESSION.</a:t>
            </a:r>
          </a:p>
          <a:p>
            <a:pPr marL="742950" lvl="1"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Apply the model to two extensively researched, macrotidal UK sites:</a:t>
            </a:r>
          </a:p>
          <a:p>
            <a:pPr marL="742950" lvl="1" indent="-285750">
              <a:buFont typeface="Arial" panose="020B0604020202020204" pitchFamily="34" charset="0"/>
              <a:buChar char="•"/>
            </a:pPr>
            <a:r>
              <a:rPr lang="en-AU" dirty="0"/>
              <a:t>Perranporth (sandy, dissipative, large dunes)</a:t>
            </a:r>
          </a:p>
          <a:p>
            <a:pPr marL="742950" lvl="1" indent="-285750">
              <a:buFont typeface="Arial" panose="020B0604020202020204" pitchFamily="34" charset="0"/>
              <a:buChar char="•"/>
            </a:pPr>
            <a:r>
              <a:rPr lang="en-AU" dirty="0"/>
              <a:t>Start Bay (low and steep gravel barrier, moderate energy)</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Use the model to provide a conceptual framework for the relative importance of the primary controls on coastal change.</a:t>
            </a:r>
            <a:endParaRPr lang="en-GB" dirty="0"/>
          </a:p>
        </p:txBody>
      </p:sp>
    </p:spTree>
    <p:extLst>
      <p:ext uri="{BB962C8B-B14F-4D97-AF65-F5344CB8AC3E}">
        <p14:creationId xmlns:p14="http://schemas.microsoft.com/office/powerpoint/2010/main" val="296737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8C23BE-34C2-41DB-B083-80C6AB3DC10B}"/>
              </a:ext>
            </a:extLst>
          </p:cNvPr>
          <p:cNvSpPr txBox="1"/>
          <p:nvPr/>
        </p:nvSpPr>
        <p:spPr>
          <a:xfrm>
            <a:off x="4428716" y="1237208"/>
            <a:ext cx="3334567" cy="584775"/>
          </a:xfrm>
          <a:prstGeom prst="rect">
            <a:avLst/>
          </a:prstGeom>
          <a:noFill/>
        </p:spPr>
        <p:txBody>
          <a:bodyPr wrap="none" rtlCol="0">
            <a:spAutoFit/>
          </a:bodyPr>
          <a:lstStyle/>
          <a:p>
            <a:r>
              <a:rPr lang="en-AU" sz="3200" b="1" dirty="0"/>
              <a:t>Model Description</a:t>
            </a:r>
            <a:endParaRPr lang="en-GB" sz="3200" b="1" dirty="0"/>
          </a:p>
        </p:txBody>
      </p:sp>
      <p:sp>
        <p:nvSpPr>
          <p:cNvPr id="3" name="TextBox 2">
            <a:extLst>
              <a:ext uri="{FF2B5EF4-FFF2-40B4-BE49-F238E27FC236}">
                <a16:creationId xmlns:a16="http://schemas.microsoft.com/office/drawing/2014/main" id="{C5727649-8B8F-43CD-AAE6-D62ADEDAE155}"/>
              </a:ext>
            </a:extLst>
          </p:cNvPr>
          <p:cNvSpPr txBox="1"/>
          <p:nvPr/>
        </p:nvSpPr>
        <p:spPr>
          <a:xfrm>
            <a:off x="2223334" y="2269004"/>
            <a:ext cx="7745330" cy="2308324"/>
          </a:xfrm>
          <a:prstGeom prst="rect">
            <a:avLst/>
          </a:prstGeom>
          <a:noFill/>
        </p:spPr>
        <p:txBody>
          <a:bodyPr wrap="square" rtlCol="0">
            <a:spAutoFit/>
          </a:bodyPr>
          <a:lstStyle/>
          <a:p>
            <a:pPr marL="457200" indent="-457200" algn="ctr">
              <a:buAutoNum type="arabicPeriod"/>
            </a:pPr>
            <a:r>
              <a:rPr lang="en-AU" sz="2400" dirty="0"/>
              <a:t>Basic translation mechanism</a:t>
            </a:r>
          </a:p>
          <a:p>
            <a:pPr marL="457200" indent="-457200" algn="ctr">
              <a:buAutoNum type="arabicPeriod"/>
            </a:pPr>
            <a:r>
              <a:rPr lang="en-AU" sz="2400" dirty="0"/>
              <a:t>Walls and rocks</a:t>
            </a:r>
          </a:p>
          <a:p>
            <a:pPr marL="457200" indent="-457200" algn="ctr">
              <a:buAutoNum type="arabicPeriod"/>
            </a:pPr>
            <a:r>
              <a:rPr lang="en-AU" sz="2400" dirty="0"/>
              <a:t>Translation modes: ‘Rollover’ and ‘Encroachment’</a:t>
            </a:r>
          </a:p>
          <a:p>
            <a:pPr marL="457200" indent="-457200" algn="ctr">
              <a:buAutoNum type="arabicPeriod"/>
            </a:pPr>
            <a:r>
              <a:rPr lang="en-AU" sz="2400" dirty="0"/>
              <a:t>Sediment budget</a:t>
            </a:r>
          </a:p>
          <a:p>
            <a:pPr marL="457200" indent="-457200" algn="ctr">
              <a:buAutoNum type="arabicPeriod"/>
            </a:pPr>
            <a:r>
              <a:rPr lang="en-AU" sz="2400" dirty="0"/>
              <a:t>Cross-shore variability (storm demand)</a:t>
            </a:r>
          </a:p>
          <a:p>
            <a:pPr marL="457200" indent="-457200" algn="ctr">
              <a:buAutoNum type="arabicPeriod"/>
            </a:pPr>
            <a:r>
              <a:rPr lang="en-AU" sz="2400" dirty="0"/>
              <a:t>Probabilistic uncertainty</a:t>
            </a:r>
            <a:endParaRPr lang="en-GB" sz="2400" dirty="0"/>
          </a:p>
        </p:txBody>
      </p:sp>
    </p:spTree>
    <p:extLst>
      <p:ext uri="{BB962C8B-B14F-4D97-AF65-F5344CB8AC3E}">
        <p14:creationId xmlns:p14="http://schemas.microsoft.com/office/powerpoint/2010/main" val="55038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84D280-EBB1-43CD-A759-5F8DB4B82C42}"/>
              </a:ext>
            </a:extLst>
          </p:cNvPr>
          <p:cNvSpPr txBox="1"/>
          <p:nvPr/>
        </p:nvSpPr>
        <p:spPr>
          <a:xfrm>
            <a:off x="444500" y="330200"/>
            <a:ext cx="4182812" cy="461665"/>
          </a:xfrm>
          <a:prstGeom prst="rect">
            <a:avLst/>
          </a:prstGeom>
          <a:noFill/>
        </p:spPr>
        <p:txBody>
          <a:bodyPr wrap="none" rtlCol="0">
            <a:spAutoFit/>
          </a:bodyPr>
          <a:lstStyle/>
          <a:p>
            <a:r>
              <a:rPr lang="en-AU" sz="2400" b="1" dirty="0"/>
              <a:t>1. Basic Translation Mechanism</a:t>
            </a:r>
            <a:endParaRPr lang="en-GB" sz="2400" b="1" dirty="0"/>
          </a:p>
        </p:txBody>
      </p:sp>
      <p:pic>
        <p:nvPicPr>
          <p:cNvPr id="3" name="Picture 2">
            <a:extLst>
              <a:ext uri="{FF2B5EF4-FFF2-40B4-BE49-F238E27FC236}">
                <a16:creationId xmlns:a16="http://schemas.microsoft.com/office/drawing/2014/main" id="{986B39BA-4CCD-4FD0-A80D-1DEE28534166}"/>
              </a:ext>
            </a:extLst>
          </p:cNvPr>
          <p:cNvPicPr/>
          <p:nvPr/>
        </p:nvPicPr>
        <p:blipFill rotWithShape="1">
          <a:blip r:embed="rId2">
            <a:extLst>
              <a:ext uri="{28A0092B-C50C-407E-A947-70E740481C1C}">
                <a14:useLocalDpi xmlns:a14="http://schemas.microsoft.com/office/drawing/2010/main" val="0"/>
              </a:ext>
            </a:extLst>
          </a:blip>
          <a:srcRect l="6838" t="6721" r="4682" b="5687"/>
          <a:stretch/>
        </p:blipFill>
        <p:spPr bwMode="auto">
          <a:xfrm>
            <a:off x="5442857" y="330200"/>
            <a:ext cx="6619966" cy="626305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97BCCD2-82A4-4F10-8C65-14D7E85D7563}"/>
              </a:ext>
            </a:extLst>
          </p:cNvPr>
          <p:cNvSpPr txBox="1"/>
          <p:nvPr/>
        </p:nvSpPr>
        <p:spPr>
          <a:xfrm>
            <a:off x="467155" y="1905000"/>
            <a:ext cx="4160157" cy="1200329"/>
          </a:xfrm>
          <a:prstGeom prst="rect">
            <a:avLst/>
          </a:prstGeom>
          <a:noFill/>
        </p:spPr>
        <p:txBody>
          <a:bodyPr wrap="square" rtlCol="0">
            <a:spAutoFit/>
          </a:bodyPr>
          <a:lstStyle/>
          <a:p>
            <a:r>
              <a:rPr lang="en-AU" dirty="0"/>
              <a:t>The basic mechanism is as per Bruun (and Atkinson et al., 2018). The profile is raised by the change in sea-level and is shifted onshore until the volume balances.</a:t>
            </a:r>
            <a:endParaRPr lang="en-GB" dirty="0"/>
          </a:p>
        </p:txBody>
      </p:sp>
    </p:spTree>
    <p:extLst>
      <p:ext uri="{BB962C8B-B14F-4D97-AF65-F5344CB8AC3E}">
        <p14:creationId xmlns:p14="http://schemas.microsoft.com/office/powerpoint/2010/main" val="419747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84D280-EBB1-43CD-A759-5F8DB4B82C42}"/>
              </a:ext>
            </a:extLst>
          </p:cNvPr>
          <p:cNvSpPr txBox="1"/>
          <p:nvPr/>
        </p:nvSpPr>
        <p:spPr>
          <a:xfrm>
            <a:off x="444500" y="330200"/>
            <a:ext cx="2534861" cy="461665"/>
          </a:xfrm>
          <a:prstGeom prst="rect">
            <a:avLst/>
          </a:prstGeom>
          <a:noFill/>
        </p:spPr>
        <p:txBody>
          <a:bodyPr wrap="none" rtlCol="0">
            <a:spAutoFit/>
          </a:bodyPr>
          <a:lstStyle/>
          <a:p>
            <a:r>
              <a:rPr lang="en-AU" sz="2400" b="1" dirty="0"/>
              <a:t>2. Walls and Rocks</a:t>
            </a:r>
            <a:endParaRPr lang="en-GB" sz="2400" b="1" dirty="0"/>
          </a:p>
        </p:txBody>
      </p:sp>
      <p:pic>
        <p:nvPicPr>
          <p:cNvPr id="3" name="Picture 2">
            <a:extLst>
              <a:ext uri="{FF2B5EF4-FFF2-40B4-BE49-F238E27FC236}">
                <a16:creationId xmlns:a16="http://schemas.microsoft.com/office/drawing/2014/main" id="{5CC41217-328E-48D4-B506-4C9D3AD9C013}"/>
              </a:ext>
            </a:extLst>
          </p:cNvPr>
          <p:cNvPicPr/>
          <p:nvPr/>
        </p:nvPicPr>
        <p:blipFill rotWithShape="1">
          <a:blip r:embed="rId2" cstate="print">
            <a:extLst>
              <a:ext uri="{28A0092B-C50C-407E-A947-70E740481C1C}">
                <a14:useLocalDpi xmlns:a14="http://schemas.microsoft.com/office/drawing/2010/main" val="0"/>
              </a:ext>
            </a:extLst>
          </a:blip>
          <a:srcRect l="7792" t="4119" r="6680" b="6084"/>
          <a:stretch/>
        </p:blipFill>
        <p:spPr bwMode="auto">
          <a:xfrm>
            <a:off x="5326743" y="302668"/>
            <a:ext cx="6611665" cy="62526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F822D2F-5146-4C2F-B4E4-831B4E5F9523}"/>
              </a:ext>
            </a:extLst>
          </p:cNvPr>
          <p:cNvSpPr txBox="1"/>
          <p:nvPr/>
        </p:nvSpPr>
        <p:spPr>
          <a:xfrm>
            <a:off x="444500" y="1244600"/>
            <a:ext cx="4160157" cy="1754326"/>
          </a:xfrm>
          <a:prstGeom prst="rect">
            <a:avLst/>
          </a:prstGeom>
          <a:noFill/>
        </p:spPr>
        <p:txBody>
          <a:bodyPr wrap="square" rtlCol="0">
            <a:spAutoFit/>
          </a:bodyPr>
          <a:lstStyle/>
          <a:p>
            <a:pPr algn="just"/>
            <a:r>
              <a:rPr lang="en-AU" dirty="0"/>
              <a:t>Walls are dealt with as per </a:t>
            </a:r>
            <a:r>
              <a:rPr lang="en-AU" dirty="0" err="1"/>
              <a:t>Beuzen</a:t>
            </a:r>
            <a:r>
              <a:rPr lang="en-AU" dirty="0"/>
              <a:t> et al. (2018). The translation is initially calculated as if the wall were not present, then the wall is inserted and the potential erosion behind the wall (wall demand volume), is transferred in front of the wall.</a:t>
            </a:r>
            <a:endParaRPr lang="en-GB" dirty="0"/>
          </a:p>
        </p:txBody>
      </p:sp>
      <p:sp>
        <p:nvSpPr>
          <p:cNvPr id="5" name="TextBox 4">
            <a:extLst>
              <a:ext uri="{FF2B5EF4-FFF2-40B4-BE49-F238E27FC236}">
                <a16:creationId xmlns:a16="http://schemas.microsoft.com/office/drawing/2014/main" id="{E79F23FD-05E2-4751-87EB-87DEE8076FCC}"/>
              </a:ext>
            </a:extLst>
          </p:cNvPr>
          <p:cNvSpPr txBox="1"/>
          <p:nvPr/>
        </p:nvSpPr>
        <p:spPr>
          <a:xfrm>
            <a:off x="444500" y="3451661"/>
            <a:ext cx="4160157" cy="1754326"/>
          </a:xfrm>
          <a:prstGeom prst="rect">
            <a:avLst/>
          </a:prstGeom>
          <a:noFill/>
        </p:spPr>
        <p:txBody>
          <a:bodyPr wrap="square" rtlCol="0">
            <a:spAutoFit/>
          </a:bodyPr>
          <a:lstStyle/>
          <a:p>
            <a:pPr algn="just"/>
            <a:r>
              <a:rPr lang="en-AU" dirty="0" err="1"/>
              <a:t>Unerodible</a:t>
            </a:r>
            <a:r>
              <a:rPr lang="en-AU" dirty="0"/>
              <a:t> sub-horizontal surfaces (e.g., rocks) are dealt similarly to Cowell’s STM and Kinsela et al. (2017). Rocks act to fill potential accommodation space. Offshore reefs may therefore reduce potential recession.</a:t>
            </a:r>
            <a:endParaRPr lang="en-GB" dirty="0"/>
          </a:p>
        </p:txBody>
      </p:sp>
    </p:spTree>
    <p:extLst>
      <p:ext uri="{BB962C8B-B14F-4D97-AF65-F5344CB8AC3E}">
        <p14:creationId xmlns:p14="http://schemas.microsoft.com/office/powerpoint/2010/main" val="163867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88BBC-FB44-4E8E-84B5-B9DDA46701E2}"/>
              </a:ext>
            </a:extLst>
          </p:cNvPr>
          <p:cNvSpPr txBox="1"/>
          <p:nvPr/>
        </p:nvSpPr>
        <p:spPr>
          <a:xfrm>
            <a:off x="444500" y="330200"/>
            <a:ext cx="6824817" cy="461665"/>
          </a:xfrm>
          <a:prstGeom prst="rect">
            <a:avLst/>
          </a:prstGeom>
          <a:noFill/>
        </p:spPr>
        <p:txBody>
          <a:bodyPr wrap="none" rtlCol="0">
            <a:spAutoFit/>
          </a:bodyPr>
          <a:lstStyle/>
          <a:p>
            <a:r>
              <a:rPr lang="en-AU" sz="2400" b="1" dirty="0"/>
              <a:t>3. Translation Modes: ‘Rollover’ and ‘Encroachment’</a:t>
            </a:r>
            <a:endParaRPr lang="en-GB" sz="2400" b="1" dirty="0"/>
          </a:p>
        </p:txBody>
      </p:sp>
      <p:pic>
        <p:nvPicPr>
          <p:cNvPr id="4" name="Picture 3">
            <a:extLst>
              <a:ext uri="{FF2B5EF4-FFF2-40B4-BE49-F238E27FC236}">
                <a16:creationId xmlns:a16="http://schemas.microsoft.com/office/drawing/2014/main" id="{ADEEAB1E-6272-46AE-AC96-C45C726803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 y="1207905"/>
            <a:ext cx="7349558" cy="4728438"/>
          </a:xfrm>
          <a:prstGeom prst="rect">
            <a:avLst/>
          </a:prstGeom>
          <a:noFill/>
          <a:ln>
            <a:noFill/>
          </a:ln>
        </p:spPr>
      </p:pic>
      <p:sp>
        <p:nvSpPr>
          <p:cNvPr id="2" name="TextBox 1">
            <a:extLst>
              <a:ext uri="{FF2B5EF4-FFF2-40B4-BE49-F238E27FC236}">
                <a16:creationId xmlns:a16="http://schemas.microsoft.com/office/drawing/2014/main" id="{EE77287B-6F2C-4BBD-A5B9-42B0D82B27A7}"/>
              </a:ext>
            </a:extLst>
          </p:cNvPr>
          <p:cNvSpPr txBox="1"/>
          <p:nvPr/>
        </p:nvSpPr>
        <p:spPr>
          <a:xfrm>
            <a:off x="7814231" y="1207905"/>
            <a:ext cx="4187269" cy="5016758"/>
          </a:xfrm>
          <a:prstGeom prst="rect">
            <a:avLst/>
          </a:prstGeom>
          <a:noFill/>
        </p:spPr>
        <p:txBody>
          <a:bodyPr wrap="square" rtlCol="0">
            <a:spAutoFit/>
          </a:bodyPr>
          <a:lstStyle/>
          <a:p>
            <a:r>
              <a:rPr lang="en-AU" sz="1600" dirty="0"/>
              <a:t>This basis of this approach is similar to Cowell’s STM. Using the surveyed (unparameterized) profile. The mode is set manually</a:t>
            </a:r>
          </a:p>
          <a:p>
            <a:endParaRPr lang="en-AU" sz="1600" dirty="0"/>
          </a:p>
          <a:p>
            <a:r>
              <a:rPr lang="en-AU" sz="1600" b="1" dirty="0"/>
              <a:t>Type 1: Rollover </a:t>
            </a:r>
            <a:r>
              <a:rPr lang="en-AU" sz="1600" dirty="0"/>
              <a:t>=&gt; typical for low barriers (low substrate gradient), where overwash generates </a:t>
            </a:r>
            <a:r>
              <a:rPr lang="en-AU" sz="1600" b="1" dirty="0"/>
              <a:t>onshore transport</a:t>
            </a:r>
            <a:r>
              <a:rPr lang="en-AU" sz="1600" dirty="0"/>
              <a:t>. Increased recession rate relative to standard Bruun-rule.</a:t>
            </a:r>
          </a:p>
          <a:p>
            <a:endParaRPr lang="en-AU" sz="1600" dirty="0"/>
          </a:p>
          <a:p>
            <a:r>
              <a:rPr lang="en-AU" sz="1600" b="1" dirty="0"/>
              <a:t>Type 2: </a:t>
            </a:r>
            <a:r>
              <a:rPr lang="en-AU" sz="1600" dirty="0"/>
              <a:t>Intermediate mode, barrier height capped to initial height.</a:t>
            </a:r>
          </a:p>
          <a:p>
            <a:endParaRPr lang="en-AU" sz="1600" dirty="0"/>
          </a:p>
          <a:p>
            <a:r>
              <a:rPr lang="en-AU" sz="1600" b="1" dirty="0"/>
              <a:t>Type 3: Encroachment </a:t>
            </a:r>
            <a:r>
              <a:rPr lang="en-AU" sz="1600" dirty="0"/>
              <a:t>=&gt; typical for dune-backed profiles (high substrate gradient), where eroded dunes generate </a:t>
            </a:r>
            <a:r>
              <a:rPr lang="en-AU" sz="1600" b="1" dirty="0"/>
              <a:t>offshore transport</a:t>
            </a:r>
            <a:r>
              <a:rPr lang="en-AU" sz="1600" dirty="0"/>
              <a:t>. Equivalent to standard Bruun-rule.</a:t>
            </a:r>
          </a:p>
          <a:p>
            <a:endParaRPr lang="en-AU" sz="1600" dirty="0"/>
          </a:p>
          <a:p>
            <a:r>
              <a:rPr lang="en-AU" sz="1600" b="1" dirty="0"/>
              <a:t>Dune accretion </a:t>
            </a:r>
            <a:r>
              <a:rPr lang="en-AU" sz="1600" dirty="0"/>
              <a:t>and </a:t>
            </a:r>
            <a:r>
              <a:rPr lang="en-AU" sz="1600" b="1" dirty="0"/>
              <a:t>slumping</a:t>
            </a:r>
            <a:r>
              <a:rPr lang="en-AU" sz="1600" dirty="0"/>
              <a:t> can be applied when in Encroachment mode.</a:t>
            </a:r>
            <a:endParaRPr lang="en-GB" sz="1600" dirty="0"/>
          </a:p>
          <a:p>
            <a:endParaRPr lang="en-GB" sz="1600" dirty="0"/>
          </a:p>
        </p:txBody>
      </p:sp>
    </p:spTree>
    <p:extLst>
      <p:ext uri="{BB962C8B-B14F-4D97-AF65-F5344CB8AC3E}">
        <p14:creationId xmlns:p14="http://schemas.microsoft.com/office/powerpoint/2010/main" val="1957859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7518</TotalTime>
  <Words>2385</Words>
  <Application>Microsoft Office PowerPoint</Application>
  <PresentationFormat>Widescreen</PresentationFormat>
  <Paragraphs>249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 McCarroll</dc:creator>
  <cp:lastModifiedBy>Jak McCarroll</cp:lastModifiedBy>
  <cp:revision>558</cp:revision>
  <dcterms:created xsi:type="dcterms:W3CDTF">2018-04-09T07:58:26Z</dcterms:created>
  <dcterms:modified xsi:type="dcterms:W3CDTF">2020-05-04T01:59:52Z</dcterms:modified>
</cp:coreProperties>
</file>