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3">
  <p:sldMasterIdLst>
    <p:sldMasterId id="2147483660" r:id="rId1"/>
    <p:sldMasterId id="2147483672" r:id="rId2"/>
  </p:sldMasterIdLst>
  <p:notesMasterIdLst>
    <p:notesMasterId r:id="rId28"/>
  </p:notesMasterIdLst>
  <p:sldIdLst>
    <p:sldId id="256" r:id="rId3"/>
    <p:sldId id="516" r:id="rId4"/>
    <p:sldId id="569" r:id="rId5"/>
    <p:sldId id="521" r:id="rId6"/>
    <p:sldId id="574" r:id="rId7"/>
    <p:sldId id="575" r:id="rId8"/>
    <p:sldId id="577" r:id="rId9"/>
    <p:sldId id="578" r:id="rId10"/>
    <p:sldId id="579" r:id="rId11"/>
    <p:sldId id="580" r:id="rId12"/>
    <p:sldId id="528" r:id="rId13"/>
    <p:sldId id="573" r:id="rId14"/>
    <p:sldId id="539" r:id="rId15"/>
    <p:sldId id="541" r:id="rId16"/>
    <p:sldId id="568" r:id="rId17"/>
    <p:sldId id="549" r:id="rId18"/>
    <p:sldId id="550" r:id="rId19"/>
    <p:sldId id="551" r:id="rId20"/>
    <p:sldId id="553" r:id="rId21"/>
    <p:sldId id="554" r:id="rId22"/>
    <p:sldId id="576" r:id="rId23"/>
    <p:sldId id="556" r:id="rId24"/>
    <p:sldId id="559" r:id="rId25"/>
    <p:sldId id="561" r:id="rId26"/>
    <p:sldId id="45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s Reijmerink" initials="BR" lastIdx="18" clrIdx="0"/>
  <p:cmAuthor id="1" name="Teni Maroudi" initials="T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9771" autoAdjust="0"/>
  </p:normalViewPr>
  <p:slideViewPr>
    <p:cSldViewPr>
      <p:cViewPr>
        <p:scale>
          <a:sx n="130" d="100"/>
          <a:sy n="130" d="100"/>
        </p:scale>
        <p:origin x="-125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9A3A9-E569-49A1-A9BB-6A6C7B052354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D2995-7B75-4433-A136-6A8E1D483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6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D2995-7B75-4433-A136-6A8E1D4835D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98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D2A7-C9D3-48C9-BE5A-AC69D0CB1ECB}" type="datetime1">
              <a:rPr lang="el-GR" smtClean="0"/>
              <a:t>5/5/2020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231F-69DA-4FF4-975A-043B4D9E5228}" type="datetime1">
              <a:rPr lang="el-GR" smtClean="0"/>
              <a:t>5/5/2020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AD06C-53A1-4253-942C-99BEA3E39526}" type="datetime1">
              <a:rPr lang="el-GR" smtClean="0"/>
              <a:t>5/5/2020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91A7-AECE-438A-83C9-5A5BBECC43A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2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8059-6D3B-4785-B6B5-0F53B3170D8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9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343BC-4BA7-4564-87C0-7DA493045C2E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08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0058-BE17-4082-A44F-3CE8698DF6D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40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5074D-F204-451A-B2A1-70221268B109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50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2BD9-F49A-45A6-B6DD-FA5260F8F5A7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80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6070-A0BD-4685-B15F-C2AF67A9B504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CAAB-087D-46D1-BE7D-CECA47F2A343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64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4BF2-E227-4C9B-820E-18AA1FFCB21C}" type="datetime1">
              <a:rPr lang="el-GR" smtClean="0"/>
              <a:t>5/5/2020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7A14-60F9-4434-A7F4-B88FC7B49C68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98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A970B-A19C-4E6E-99BB-9F61B6F8A640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00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7A72-DCF7-425C-87BD-D6368E233EAF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8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8D96-35EC-4591-90D0-BBDD9C4E44A5}" type="datetime1">
              <a:rPr lang="el-GR" smtClean="0"/>
              <a:t>5/5/2020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74D3-CF3F-4CAB-9396-7FB4E9AA9BBC}" type="datetime1">
              <a:rPr lang="el-GR" smtClean="0"/>
              <a:t>5/5/2020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A0B21-DF21-4B88-A8E8-F5F24B5C771A}" type="datetime1">
              <a:rPr lang="el-GR" smtClean="0"/>
              <a:t>5/5/2020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5448-F9CD-4999-8A35-12646EB79DFE}" type="datetime1">
              <a:rPr lang="el-GR" smtClean="0"/>
              <a:t>5/5/2020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8607A-70A7-4167-A6A5-A254366C1982}" type="datetime1">
              <a:rPr lang="el-GR" smtClean="0"/>
              <a:t>5/5/2020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E5484-0B65-40CD-ABDD-132C17EE7F56}" type="datetime1">
              <a:rPr lang="el-GR" smtClean="0"/>
              <a:t>5/5/2020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9740-35F1-4FB1-B595-69E09D44EB04}" type="datetime1">
              <a:rPr lang="el-GR" smtClean="0"/>
              <a:t>5/5/2020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17EC866-3033-454B-B8E1-9F5F9421810A}" type="datetime1">
              <a:rPr lang="el-GR" smtClean="0"/>
              <a:t>5/5/2020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F79881A-AE75-47CE-8A88-B6FF7B42A20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A00E8-4571-43B9-8A5B-7907C54C164C}" type="datetime1">
              <a:rPr lang="el-GR" smtClean="0">
                <a:solidFill>
                  <a:prstClr val="black">
                    <a:tint val="75000"/>
                  </a:prstClr>
                </a:solidFill>
              </a:rPr>
              <a:t>5/5/2020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2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iciliammare.it/porti-tirrenia-traffico-merci-catania-cresciuto-del-46_1490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avi"/><Relationship Id="rId7" Type="http://schemas.openxmlformats.org/officeDocument/2006/relationships/image" Target="../media/image3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11" Type="http://schemas.openxmlformats.org/officeDocument/2006/relationships/image" Target="../media/image22.em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6.jpeg"/><Relationship Id="rId4" Type="http://schemas.openxmlformats.org/officeDocument/2006/relationships/video" Target="../media/media2.avi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aroudi\Pictures\Porto-di-Catania- Presentation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r="2" b="259"/>
          <a:stretch/>
        </p:blipFill>
        <p:spPr bwMode="auto">
          <a:xfrm>
            <a:off x="224288" y="188641"/>
            <a:ext cx="8712000" cy="50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601" y="404664"/>
            <a:ext cx="7772400" cy="144016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modelling of wave penetration in ports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5" y="5519496"/>
            <a:ext cx="1534621" cy="946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9" b="10230"/>
          <a:stretch/>
        </p:blipFill>
        <p:spPr bwMode="auto">
          <a:xfrm>
            <a:off x="1835696" y="5588824"/>
            <a:ext cx="1765781" cy="87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39552" y="3284983"/>
            <a:ext cx="8208912" cy="20882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Konstantina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Aikaterini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MAROUDI, Delft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Technology MSc graduate, The Netherlands 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Sebastiaan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REIJMERINK, 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Deltares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Netherlands</a:t>
            </a:r>
            <a:endParaRPr lang="nl-NL" sz="14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5238598"/>
            <a:ext cx="396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Picture: Porto di Catania, Sicily, Italy,  </a:t>
            </a:r>
            <a:r>
              <a:rPr lang="en-GB" sz="1200" dirty="0"/>
              <a:t>Downloaded </a:t>
            </a:r>
            <a:r>
              <a:rPr lang="en-GB" sz="1200" dirty="0" smtClean="0"/>
              <a:t>from </a:t>
            </a:r>
            <a:r>
              <a:rPr lang="en-GB" sz="1200" u="sng" dirty="0">
                <a:hlinkClick r:id="rId6"/>
              </a:rPr>
              <a:t>https://siciliammare.it/porti-tirrenia-traffico-merci-catania-cresciuto-del-46_1490</a:t>
            </a:r>
            <a:r>
              <a:rPr lang="en-GB" sz="1200" u="sng" dirty="0" smtClean="0">
                <a:hlinkClick r:id="rId6"/>
              </a:rPr>
              <a:t>/</a:t>
            </a:r>
            <a:endParaRPr lang="en-GB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881A-AE75-47CE-8A88-B6FF7B42A2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85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747744"/>
            <a:ext cx="7272808" cy="55834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 </a:t>
            </a:r>
            <a:r>
              <a:rPr lang="en-GB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SWASH models wave penetration per wave process, 	separately (simplified models) and combined (full harbour layout)</a:t>
            </a: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outer gravel slope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concrete harbour wall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harbour end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Diffraction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Introduction-Wave processes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87100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6331231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bottom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Brace 19"/>
          <p:cNvSpPr/>
          <p:nvPr/>
        </p:nvSpPr>
        <p:spPr>
          <a:xfrm>
            <a:off x="6467134" y="1620429"/>
            <a:ext cx="216024" cy="1376523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Brace 20"/>
          <p:cNvSpPr/>
          <p:nvPr/>
        </p:nvSpPr>
        <p:spPr>
          <a:xfrm>
            <a:off x="6479336" y="2996952"/>
            <a:ext cx="216024" cy="1512168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2016302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Inside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4248" y="3460648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Outside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131" y="1412776"/>
            <a:ext cx="381776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Ορθογώνιο 26"/>
          <p:cNvSpPr/>
          <p:nvPr/>
        </p:nvSpPr>
        <p:spPr>
          <a:xfrm>
            <a:off x="4278631" y="2779909"/>
            <a:ext cx="221361" cy="216327"/>
          </a:xfrm>
          <a:prstGeom prst="rect">
            <a:avLst/>
          </a:prstGeom>
          <a:pattFill prst="wave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Ορθογώνιο 27"/>
          <p:cNvSpPr/>
          <p:nvPr/>
        </p:nvSpPr>
        <p:spPr>
          <a:xfrm>
            <a:off x="4788024" y="2780625"/>
            <a:ext cx="221361" cy="216327"/>
          </a:xfrm>
          <a:prstGeom prst="rect">
            <a:avLst/>
          </a:prstGeom>
          <a:pattFill prst="wave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Ορθογώνιο 28"/>
          <p:cNvSpPr/>
          <p:nvPr/>
        </p:nvSpPr>
        <p:spPr>
          <a:xfrm>
            <a:off x="4278631" y="2384750"/>
            <a:ext cx="221361" cy="216327"/>
          </a:xfrm>
          <a:prstGeom prst="rect">
            <a:avLst/>
          </a:prstGeom>
          <a:pattFill prst="wave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Ορθογώνιο 29"/>
          <p:cNvSpPr/>
          <p:nvPr/>
        </p:nvSpPr>
        <p:spPr>
          <a:xfrm>
            <a:off x="4767222" y="2384750"/>
            <a:ext cx="221361" cy="216327"/>
          </a:xfrm>
          <a:prstGeom prst="rect">
            <a:avLst/>
          </a:prstGeom>
          <a:pattFill prst="wave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Ορθογώνιο 30"/>
          <p:cNvSpPr/>
          <p:nvPr/>
        </p:nvSpPr>
        <p:spPr>
          <a:xfrm>
            <a:off x="4277603" y="2016302"/>
            <a:ext cx="221361" cy="216327"/>
          </a:xfrm>
          <a:prstGeom prst="rect">
            <a:avLst/>
          </a:prstGeom>
          <a:pattFill prst="wave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Ορθογώνιο 31"/>
          <p:cNvSpPr/>
          <p:nvPr/>
        </p:nvSpPr>
        <p:spPr>
          <a:xfrm>
            <a:off x="4767220" y="2016302"/>
            <a:ext cx="221361" cy="216327"/>
          </a:xfrm>
          <a:prstGeom prst="rect">
            <a:avLst/>
          </a:prstGeom>
          <a:pattFill prst="wave">
            <a:fgClr>
              <a:srgbClr val="7030A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20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Introduction-The selected dataset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9228" y="2053911"/>
            <a:ext cx="1565853" cy="779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8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kd </a:t>
            </a: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929908"/>
              </p:ext>
            </p:extLst>
          </p:nvPr>
        </p:nvGraphicFramePr>
        <p:xfrm>
          <a:off x="3357090" y="1579804"/>
          <a:ext cx="5472607" cy="3528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068"/>
                <a:gridCol w="532059"/>
                <a:gridCol w="608068"/>
                <a:gridCol w="1748195"/>
                <a:gridCol w="760085"/>
                <a:gridCol w="1216132"/>
              </a:tblGrid>
              <a:tr h="392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[m]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kd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 conditions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H/L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Wave breaking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89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225.59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Intermediate/shallow water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89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T012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197.05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Intermediate/shallow water</a:t>
                      </a:r>
                      <a:endParaRPr lang="en-GB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0.014</a:t>
                      </a:r>
                      <a:endParaRPr lang="en-GB" sz="18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80.48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water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120.74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water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T011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104.71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1.19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water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89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T010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39.38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3.16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Deep/Intermediate water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89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T013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Deep water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 to the breaking limit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9" name="AutoShape 4" descr="ÎÏÎ¿ÏÎ­Î»ÎµÏÎ¼Î± ÎµÎ¹ÎºÏÎ½Î±Ï Î³Î¹Î± wave steepn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258303" y="1939845"/>
            <a:ext cx="5688632" cy="100811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733502" y="3235988"/>
            <a:ext cx="1386475" cy="7070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group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kd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754590" y="4237627"/>
            <a:ext cx="1344301" cy="828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8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group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kd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58303" y="2934965"/>
            <a:ext cx="5688632" cy="116512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258303" y="4100085"/>
            <a:ext cx="5688632" cy="100811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419872" y="5589240"/>
            <a:ext cx="552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! For consistency reasons, the graphs in the next slides are those of the representative test T002 </a:t>
            </a:r>
            <a:r>
              <a:rPr lang="en-US" dirty="0" smtClean="0">
                <a:solidFill>
                  <a:srgbClr val="002060"/>
                </a:solidFill>
              </a:rPr>
              <a:t>!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3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24" grpId="0" animBg="1"/>
      <p:bldP spid="24" grpId="1" animBg="1"/>
      <p:bldP spid="29" grpId="0"/>
      <p:bldP spid="29" grpId="1"/>
      <p:bldP spid="30" grpId="0"/>
      <p:bldP spid="31" grpId="0" animBg="1"/>
      <p:bldP spid="31" grpId="1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Methodology-4 SWASH Models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24" b="16116"/>
          <a:stretch/>
        </p:blipFill>
        <p:spPr bwMode="auto">
          <a:xfrm>
            <a:off x="1547664" y="1412774"/>
            <a:ext cx="4728679" cy="14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62" b="18162"/>
          <a:stretch/>
        </p:blipFill>
        <p:spPr bwMode="auto">
          <a:xfrm>
            <a:off x="1272885" y="3938823"/>
            <a:ext cx="2364339" cy="156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19673" y="839669"/>
            <a:ext cx="4896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scale model: Cross section A 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Model A, 		               Cross section B Model B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l-G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6" b="19483"/>
          <a:stretch/>
        </p:blipFill>
        <p:spPr bwMode="auto">
          <a:xfrm>
            <a:off x="6457950" y="1471734"/>
            <a:ext cx="2471321" cy="140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588224" y="839669"/>
            <a:ext cx="2555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 Model A: 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a gravel slope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03686" y="3192274"/>
            <a:ext cx="27120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 Model B: Reflection off 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harbour end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l-G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5" b="16546"/>
          <a:stretch/>
        </p:blipFill>
        <p:spPr bwMode="auto">
          <a:xfrm>
            <a:off x="6618830" y="3938823"/>
            <a:ext cx="2395768" cy="15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8" r="33451" b="18162"/>
          <a:stretch/>
        </p:blipFill>
        <p:spPr bwMode="auto">
          <a:xfrm>
            <a:off x="3912003" y="3954271"/>
            <a:ext cx="2408464" cy="156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257846" y="3192774"/>
            <a:ext cx="2834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Simplified Model 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concrete wall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Diffraction	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l-G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20272" y="3192274"/>
            <a:ext cx="22721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Final Model D: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wave penetration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l-G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91680" y="908720"/>
                <a:ext cx="7272808" cy="4608512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Reflection </a:t>
                </a: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Locations: </a:t>
                </a:r>
              </a:p>
              <a:p>
                <a:pPr marL="342900" indent="-342900">
                  <a:buAutoNum type="arabicParenR"/>
                </a:pPr>
                <a:r>
                  <a:rPr lang="en-GB" sz="18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Harbour entrance</a:t>
                </a:r>
              </a:p>
              <a:p>
                <a:pPr marL="342900" indent="-342900">
                  <a:buAutoNum type="arabicParenR"/>
                </a:pPr>
                <a:r>
                  <a:rPr lang="en-GB" sz="1800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Harbour end</a:t>
                </a:r>
              </a:p>
              <a:p>
                <a:pPr marL="342900" indent="-342900">
                  <a:buAutoNum type="arabicParenR"/>
                </a:pPr>
                <a:r>
                  <a:rPr lang="en-GB" sz="1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maker </a:t>
                </a:r>
                <a:endParaRPr lang="en-GB" sz="180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Characteristic </a:t>
                </a:r>
              </a:p>
              <a:p>
                <a:pPr marL="0" indent="0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moments </a:t>
                </a:r>
              </a:p>
              <a:p>
                <a:pPr marL="0" indent="0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time</a:t>
                </a:r>
              </a:p>
              <a:p>
                <a:pPr mar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1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/>
                        <m:sub/>
                      </m:sSub>
                    </m:oMath>
                  </m:oMathPara>
                </a14:m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arabicPeriod"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1680" y="908720"/>
                <a:ext cx="7272808" cy="4608512"/>
              </a:xfrm>
              <a:blipFill rotWithShape="1">
                <a:blip r:embed="rId2"/>
                <a:stretch>
                  <a:fillRect l="-587" t="-132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Picture 17" descr="P:\1209490-golfindringing-havens\TM\legend_outsid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t="68533" r="18589" b="13867"/>
          <a:stretch/>
        </p:blipFill>
        <p:spPr bwMode="auto">
          <a:xfrm>
            <a:off x="3864342" y="6088250"/>
            <a:ext cx="4274845" cy="68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2"/>
          <a:stretch/>
        </p:blipFill>
        <p:spPr bwMode="auto">
          <a:xfrm>
            <a:off x="3412648" y="3852985"/>
            <a:ext cx="5715364" cy="22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15772"/>
            <a:ext cx="3401235" cy="28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Up Arrow 5"/>
          <p:cNvSpPr/>
          <p:nvPr/>
        </p:nvSpPr>
        <p:spPr>
          <a:xfrm>
            <a:off x="4752553" y="3140968"/>
            <a:ext cx="260457" cy="2566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Up Arrow 12"/>
          <p:cNvSpPr/>
          <p:nvPr/>
        </p:nvSpPr>
        <p:spPr>
          <a:xfrm>
            <a:off x="4752553" y="2758379"/>
            <a:ext cx="260457" cy="2566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Up Arrow 14"/>
          <p:cNvSpPr/>
          <p:nvPr/>
        </p:nvSpPr>
        <p:spPr>
          <a:xfrm>
            <a:off x="4752552" y="2348880"/>
            <a:ext cx="260457" cy="2566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Up Arrow 15"/>
          <p:cNvSpPr/>
          <p:nvPr/>
        </p:nvSpPr>
        <p:spPr>
          <a:xfrm flipV="1">
            <a:off x="4752553" y="2348880"/>
            <a:ext cx="260457" cy="2566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Up Arrow 20"/>
          <p:cNvSpPr/>
          <p:nvPr/>
        </p:nvSpPr>
        <p:spPr>
          <a:xfrm flipV="1">
            <a:off x="4752554" y="2758379"/>
            <a:ext cx="260457" cy="2566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151791" y="3013826"/>
            <a:ext cx="243599" cy="2542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573256" y="3852985"/>
            <a:ext cx="439755" cy="19522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619672" y="5589240"/>
                <a:ext cx="1872208" cy="108012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𝑖𝑛𝑐𝑜𝑚𝑖𝑛𝑔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n-US" b="0" dirty="0" smtClean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GB" dirty="0" smtClean="0">
                    <a:solidFill>
                      <a:srgbClr val="002060"/>
                    </a:solidFill>
                  </a:rPr>
                  <a:t>&lt;</a:t>
                </a:r>
                <a:r>
                  <a:rPr lang="en-GB" dirty="0" smtClean="0">
                    <a:solidFill>
                      <a:srgbClr val="002060"/>
                    </a:solidFill>
                  </a:rPr>
                  <a:t>2% deviation</a:t>
                </a:r>
              </a:p>
              <a:p>
                <a:pPr algn="ctr"/>
                <a:r>
                  <a:rPr lang="en-GB" dirty="0">
                    <a:solidFill>
                      <a:srgbClr val="002060"/>
                    </a:solidFill>
                  </a:rPr>
                  <a:t>f</a:t>
                </a:r>
                <a:r>
                  <a:rPr lang="en-GB" dirty="0" smtClean="0">
                    <a:solidFill>
                      <a:srgbClr val="002060"/>
                    </a:solidFill>
                  </a:rPr>
                  <a:t>rom wave maker</a:t>
                </a: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589240"/>
                <a:ext cx="1872208" cy="1080120"/>
              </a:xfrm>
              <a:prstGeom prst="rect">
                <a:avLst/>
              </a:prstGeom>
              <a:blipFill rotWithShape="1">
                <a:blip r:embed="rId7"/>
                <a:stretch>
                  <a:fillRect l="-971" r="-324" b="-223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endCxn id="9" idx="3"/>
          </p:cNvCxnSpPr>
          <p:nvPr/>
        </p:nvCxnSpPr>
        <p:spPr>
          <a:xfrm flipH="1">
            <a:off x="3491880" y="5373216"/>
            <a:ext cx="1081376" cy="75608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2120" y="1784210"/>
            <a:ext cx="0" cy="4649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/>
          <p:cNvSpPr/>
          <p:nvPr/>
        </p:nvSpPr>
        <p:spPr>
          <a:xfrm>
            <a:off x="7164288" y="815772"/>
            <a:ext cx="1728192" cy="26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Assume linear wave celerity,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calculate when the reflected waves arrive at a each point, draw vertical lines</a:t>
            </a:r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Ευθύγραμμο βέλος σύνδεσης 16"/>
          <p:cNvCxnSpPr/>
          <p:nvPr/>
        </p:nvCxnSpPr>
        <p:spPr>
          <a:xfrm flipH="1">
            <a:off x="6828281" y="3397578"/>
            <a:ext cx="631213" cy="60748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9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2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l-GR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747745"/>
            <a:ext cx="7272808" cy="6110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diffraction trends</a:t>
            </a:r>
            <a:endParaRPr lang="el-GR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Time interval influenced only by diffraction</a:t>
            </a:r>
            <a:endParaRPr lang="en-US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trends: Synchronize 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SWASH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ater 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time series</a:t>
            </a: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152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7" descr="T002_Point_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t="6134" r="7545" b="31725"/>
          <a:stretch>
            <a:fillRect/>
          </a:stretch>
        </p:blipFill>
        <p:spPr bwMode="auto">
          <a:xfrm>
            <a:off x="1630382" y="1065042"/>
            <a:ext cx="4966701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/>
          <a:stretch/>
        </p:blipFill>
        <p:spPr bwMode="auto">
          <a:xfrm>
            <a:off x="6514316" y="102732"/>
            <a:ext cx="2632142" cy="223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/>
          <p:cNvSpPr/>
          <p:nvPr/>
        </p:nvSpPr>
        <p:spPr>
          <a:xfrm>
            <a:off x="7812360" y="938776"/>
            <a:ext cx="200455" cy="2160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768826" y="1081066"/>
            <a:ext cx="227868" cy="1692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8600" descr="Point24_all_lin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r="7018" b="36555"/>
          <a:stretch/>
        </p:blipFill>
        <p:spPr bwMode="auto">
          <a:xfrm>
            <a:off x="1575732" y="3968554"/>
            <a:ext cx="5076000" cy="18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5922963"/>
            <a:ext cx="402907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6"/>
              <p:cNvSpPr/>
              <p:nvPr/>
            </p:nvSpPr>
            <p:spPr>
              <a:xfrm>
                <a:off x="6804248" y="3943503"/>
                <a:ext cx="2339752" cy="19794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 smtClean="0"/>
              </a:p>
              <a:p>
                <a:pPr algn="ctr"/>
                <a:r>
                  <a:rPr lang="en-US" sz="1400" b="0" dirty="0" smtClean="0"/>
                  <a:t>Steady state: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</a:rPr>
                        <m:t>Spatial</m:t>
                      </m:r>
                      <m:r>
                        <a:rPr lang="en-US" sz="1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</a:rPr>
                        <m:t>trends</m:t>
                      </m:r>
                      <m:r>
                        <a:rPr lang="en-US" sz="1400" b="0" i="0" smtClean="0">
                          <a:latin typeface="Cambria Math"/>
                        </a:rPr>
                        <m:t>: </m:t>
                      </m:r>
                    </m:oMath>
                  </m:oMathPara>
                </a14:m>
                <a:endParaRPr lang="en-US" sz="1400" b="0" i="0" dirty="0" smtClean="0">
                  <a:latin typeface="Cambria Math"/>
                </a:endParaRPr>
              </a:p>
              <a:p>
                <a:pPr algn="ctr"/>
                <a:endParaRPr lang="en-US" sz="1400" b="0" i="0" dirty="0" smtClean="0">
                  <a:latin typeface="Cambria Math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sz="1400" smtClean="0">
                          <a:latin typeface="Cambria Math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/>
                        </a:rPr>
                        <m:t>iff</m:t>
                      </m:r>
                      <m:r>
                        <a:rPr lang="pl-PL"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l-GR" sz="1400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l-GR" sz="1400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140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pl-PL" sz="1400">
                                      <a:latin typeface="Cambria Math"/>
                                    </a:rPr>
                                    <m:t>SWASH</m:t>
                                  </m:r>
                                </m:sub>
                              </m:sSub>
                            </m:e>
                          </m:acc>
                          <m:r>
                            <a:rPr lang="pl-PL" sz="14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l-GR" sz="1400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140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pl-PL" sz="1400">
                                      <a:latin typeface="Cambria Math"/>
                                    </a:rPr>
                                    <m:t>measured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el-GR" sz="1400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l-GR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pl-PL" sz="140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pl-PL" sz="1400">
                                      <a:latin typeface="Cambria Math"/>
                                    </a:rPr>
                                    <m:t>measured</m:t>
                                  </m:r>
                                </m:sub>
                              </m:sSub>
                            </m:e>
                          </m:acc>
                        </m:den>
                      </m:f>
                    </m:oMath>
                  </m:oMathPara>
                </a14:m>
                <a:endParaRPr lang="el-GR" sz="1400" dirty="0"/>
              </a:p>
            </p:txBody>
          </p:sp>
        </mc:Choice>
        <mc:Fallback xmlns="">
          <p:sp>
            <p:nvSpPr>
              <p:cNvPr id="7" name="Ορθογώνιο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3943503"/>
                <a:ext cx="2339752" cy="197946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Ορθογώνιο 10"/>
          <p:cNvSpPr/>
          <p:nvPr/>
        </p:nvSpPr>
        <p:spPr>
          <a:xfrm>
            <a:off x="4427984" y="3968554"/>
            <a:ext cx="2223748" cy="19544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Results-Model A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484784"/>
            <a:ext cx="7272808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Gravel slope -10%Reflection </a:t>
            </a: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Concrete wall-100%reflection</a:t>
            </a:r>
            <a:endParaRPr lang="en-GB" sz="18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AutoNum type="arabicPeriod"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AutoNum type="arabicPeriod"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31"/>
          <a:stretch/>
        </p:blipFill>
        <p:spPr>
          <a:xfrm>
            <a:off x="1619672" y="1791666"/>
            <a:ext cx="3697408" cy="2593726"/>
          </a:xfrm>
          <a:prstGeom prst="rect">
            <a:avLst/>
          </a:prstGeom>
        </p:spPr>
      </p:pic>
      <p:pic>
        <p:nvPicPr>
          <p:cNvPr id="13" name="movi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6431"/>
          <a:stretch/>
        </p:blipFill>
        <p:spPr>
          <a:xfrm>
            <a:off x="5369413" y="1812141"/>
            <a:ext cx="3697410" cy="2593726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7784" y="4385392"/>
            <a:ext cx="2232248" cy="197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"/>
          <a:stretch/>
        </p:blipFill>
        <p:spPr bwMode="auto">
          <a:xfrm>
            <a:off x="6320146" y="4385392"/>
            <a:ext cx="2195203" cy="197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139952" y="3501008"/>
            <a:ext cx="0" cy="1368152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84368" y="3501008"/>
            <a:ext cx="0" cy="1368152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6" b="19483"/>
          <a:stretch/>
        </p:blipFill>
        <p:spPr bwMode="auto">
          <a:xfrm>
            <a:off x="6372200" y="0"/>
            <a:ext cx="2471321" cy="140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7837" y="793503"/>
            <a:ext cx="428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the envelope of water level in time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Representation of the standing waves pattern</a:t>
            </a:r>
            <a:endParaRPr lang="el-G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Results-Model B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908719"/>
            <a:ext cx="7272808" cy="5949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 the basin</a:t>
            </a: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Inside the basin</a:t>
            </a: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29707" descr="Point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6839" b="30917"/>
          <a:stretch/>
        </p:blipFill>
        <p:spPr bwMode="auto">
          <a:xfrm>
            <a:off x="1787535" y="1268758"/>
            <a:ext cx="5806702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563" descr="Point_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6622" r="6500" b="30881"/>
          <a:stretch/>
        </p:blipFill>
        <p:spPr bwMode="auto">
          <a:xfrm>
            <a:off x="1823276" y="4641784"/>
            <a:ext cx="538535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614" descr="Point_2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t="68729" r="21836" b="13905"/>
          <a:stretch/>
        </p:blipFill>
        <p:spPr bwMode="auto">
          <a:xfrm>
            <a:off x="2964765" y="3350550"/>
            <a:ext cx="3214469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/>
              <p:cNvSpPr/>
              <p:nvPr/>
            </p:nvSpPr>
            <p:spPr>
              <a:xfrm>
                <a:off x="7130476" y="5229200"/>
                <a:ext cx="1944217" cy="1212784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steady</m:t>
                          </m:r>
                          <m:r>
                            <a:rPr lang="en-GB" sz="14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state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sz="1400" dirty="0" smtClean="0"/>
              </a:p>
              <a:p>
                <a:pPr algn="ctr"/>
                <a:r>
                  <a:rPr lang="en-GB" sz="1400" dirty="0" smtClean="0"/>
                  <a:t>Smaller deviations!</a:t>
                </a:r>
              </a:p>
              <a:p>
                <a:pPr algn="ctr"/>
                <a:r>
                  <a:rPr lang="en-GB" sz="1400" dirty="0" smtClean="0"/>
                  <a:t>Max Differences from 12 to 40%</a:t>
                </a:r>
                <a:endParaRPr lang="en-GB" sz="1400" dirty="0"/>
              </a:p>
            </p:txBody>
          </p:sp>
        </mc:Choice>
        <mc:Fallback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476" y="5229200"/>
                <a:ext cx="1944217" cy="1212784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0"/>
            <a:ext cx="236537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Ευθεία γραμμή σύνδεσης 6"/>
          <p:cNvCxnSpPr/>
          <p:nvPr/>
        </p:nvCxnSpPr>
        <p:spPr>
          <a:xfrm>
            <a:off x="8244408" y="0"/>
            <a:ext cx="0" cy="162880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16842" y="1595184"/>
            <a:ext cx="1455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Basin entrance</a:t>
            </a:r>
            <a:endParaRPr lang="el-GR" sz="16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4237" y="363751"/>
            <a:ext cx="1167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 Out          In</a:t>
            </a:r>
            <a:endParaRPr lang="el-GR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ounded Rectangle 7"/>
              <p:cNvSpPr/>
              <p:nvPr/>
            </p:nvSpPr>
            <p:spPr>
              <a:xfrm>
                <a:off x="7141753" y="1942559"/>
                <a:ext cx="1944217" cy="1198409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steady</m:t>
                          </m:r>
                          <m:r>
                            <a:rPr lang="en-GB" sz="14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1400">
                              <a:latin typeface="Cambria Math"/>
                            </a:rPr>
                            <m:t>state</m:t>
                          </m:r>
                        </m:sub>
                      </m:sSub>
                      <m:r>
                        <a:rPr lang="en-GB" sz="1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sz="1400" dirty="0" smtClean="0"/>
              </a:p>
              <a:p>
                <a:pPr algn="ctr"/>
                <a:r>
                  <a:rPr lang="en-GB" sz="1400" dirty="0" smtClean="0"/>
                  <a:t>High deviations!</a:t>
                </a:r>
              </a:p>
              <a:p>
                <a:pPr algn="ctr"/>
                <a:r>
                  <a:rPr lang="en-GB" sz="1400" dirty="0" smtClean="0"/>
                  <a:t>Max Differences from 13 to 90% !</a:t>
                </a:r>
                <a:endParaRPr lang="en-GB" sz="1400" dirty="0"/>
              </a:p>
            </p:txBody>
          </p:sp>
        </mc:Choice>
        <mc:Fallback>
          <p:sp>
            <p:nvSpPr>
              <p:cNvPr id="1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753" y="1942559"/>
                <a:ext cx="1944217" cy="1198409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1754" y="3665192"/>
            <a:ext cx="205421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Influence of reflection off the </a:t>
            </a:r>
            <a:r>
              <a:rPr lang="en-US" sz="1600" dirty="0" err="1" smtClean="0"/>
              <a:t>harbour</a:t>
            </a:r>
            <a:r>
              <a:rPr lang="en-US" sz="1600" dirty="0" smtClean="0"/>
              <a:t> end</a:t>
            </a:r>
            <a:endParaRPr lang="el-GR" sz="1600" dirty="0"/>
          </a:p>
        </p:txBody>
      </p:sp>
      <p:cxnSp>
        <p:nvCxnSpPr>
          <p:cNvPr id="22" name="Ευθύγραμμο βέλος σύνδεσης 21"/>
          <p:cNvCxnSpPr>
            <a:stCxn id="6" idx="2"/>
          </p:cNvCxnSpPr>
          <p:nvPr/>
        </p:nvCxnSpPr>
        <p:spPr>
          <a:xfrm>
            <a:off x="8058862" y="4249967"/>
            <a:ext cx="0" cy="7632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>
            <a:stCxn id="6" idx="0"/>
          </p:cNvCxnSpPr>
          <p:nvPr/>
        </p:nvCxnSpPr>
        <p:spPr>
          <a:xfrm flipV="1">
            <a:off x="8058862" y="3212976"/>
            <a:ext cx="0" cy="4522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169742" y="3304115"/>
            <a:ext cx="482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</a:t>
            </a:r>
            <a:endParaRPr lang="el-GR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204208" y="4487895"/>
            <a:ext cx="51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6021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Results-Model C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908719"/>
            <a:ext cx="7272808" cy="5949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outside-Diffraction inside the harbour</a:t>
            </a: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992" r="6490"/>
          <a:stretch/>
        </p:blipFill>
        <p:spPr>
          <a:xfrm>
            <a:off x="1617921" y="1556792"/>
            <a:ext cx="7526079" cy="44186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04" y="-32512"/>
            <a:ext cx="240823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Results-Model C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908719"/>
            <a:ext cx="4968552" cy="5949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 the harbour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basin,</a:t>
            </a: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eflection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 the concrete head walls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dominant process!</a:t>
            </a: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 descr="D:\maroudi\Desktop\TM_Progress_every week\My pictures for the report\simplify the con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1" t="6608" r="25745" b="4978"/>
          <a:stretch/>
        </p:blipFill>
        <p:spPr bwMode="auto">
          <a:xfrm>
            <a:off x="5518814" y="968958"/>
            <a:ext cx="3394368" cy="3276000"/>
          </a:xfrm>
          <a:prstGeom prst="rect">
            <a:avLst/>
          </a:prstGeom>
          <a:ln>
            <a:tailEnd type="arrow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P:\1209490-golfindringing-havens\TM\Swash\Comparison\diffraction_to_measurements\T002\extra_Point_24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7094" r="8114" b="21760"/>
          <a:stretch/>
        </p:blipFill>
        <p:spPr bwMode="auto">
          <a:xfrm>
            <a:off x="1584626" y="4330414"/>
            <a:ext cx="5740843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7164288" y="3104964"/>
            <a:ext cx="322362" cy="360040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>
            <a:stCxn id="7" idx="3"/>
          </p:cNvCxnSpPr>
          <p:nvPr/>
        </p:nvCxnSpPr>
        <p:spPr>
          <a:xfrm flipH="1">
            <a:off x="6457950" y="3412277"/>
            <a:ext cx="753547" cy="98685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04" y="-32512"/>
            <a:ext cx="2408237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7586" y="4834025"/>
            <a:ext cx="170424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Green: reflection off </a:t>
            </a:r>
          </a:p>
          <a:p>
            <a:r>
              <a:rPr lang="en-US" sz="1400" dirty="0" err="1" smtClean="0">
                <a:solidFill>
                  <a:srgbClr val="00B050"/>
                </a:solidFill>
              </a:rPr>
              <a:t>harbour</a:t>
            </a:r>
            <a:r>
              <a:rPr lang="en-US" sz="1400" dirty="0" smtClean="0">
                <a:solidFill>
                  <a:srgbClr val="00B050"/>
                </a:solidFill>
              </a:rPr>
              <a:t> end</a:t>
            </a:r>
          </a:p>
          <a:p>
            <a:endParaRPr lang="en-US" sz="1400" dirty="0" smtClean="0"/>
          </a:p>
          <a:p>
            <a:r>
              <a:rPr lang="en-US" sz="1400" dirty="0" smtClean="0">
                <a:solidFill>
                  <a:srgbClr val="FF0000"/>
                </a:solidFill>
              </a:rPr>
              <a:t>Red: reflection off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concrete head walls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Results-Model 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91680" y="908719"/>
                <a:ext cx="7272808" cy="594928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GB" sz="18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Diffraction inside the </a:t>
                </a:r>
                <a:r>
                  <a:rPr lang="en-GB" sz="18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harbour</a:t>
                </a:r>
                <a:endParaRPr lang="en-GB" sz="14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Measurements: Limited information</a:t>
                </a: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just">
                  <a:buNone/>
                </a:pPr>
                <a:r>
                  <a:rPr lang="en-GB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SWASH </a:t>
                </a: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</a:t>
                </a:r>
                <a:r>
                  <a:rPr lang="en-GB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</a:t>
                </a: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trends identified</a:t>
                </a: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GB" sz="1800" dirty="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dirty="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dirty="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steady</m:t>
                        </m:r>
                        <m:r>
                          <a:rPr lang="en-US" sz="1800" b="0" i="0" dirty="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800" b="0" i="0" dirty="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state</m:t>
                        </m:r>
                      </m:sub>
                    </m:sSub>
                    <m:r>
                      <a:rPr lang="en-GB" sz="1800" i="0" dirty="0" smtClean="0">
                        <a:solidFill>
                          <a:srgbClr val="00206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comparable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rgbClr val="00206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measured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</a:t>
                </a: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</a:p>
              <a:p>
                <a:pPr marL="0" indent="0" algn="just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  significant role of diffraction</a:t>
                </a: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r>
                  <a:rPr lang="en-GB" sz="1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en-GB" sz="1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GB" sz="1400" b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Interval influenced</a:t>
                </a:r>
              </a:p>
              <a:p>
                <a:pPr marL="0" lvl="0" indent="0">
                  <a:buNone/>
                </a:pPr>
                <a:r>
                  <a:rPr lang="en-GB" sz="14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400" b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by diffraction</a:t>
                </a:r>
                <a:r>
                  <a:rPr lang="en-GB" sz="1400" b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</a:t>
                </a:r>
                <a:endParaRPr lang="en-GB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GB" sz="1800" b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Initial </a:t>
                </a:r>
                <a:r>
                  <a:rPr lang="en-GB" sz="1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</a:t>
                </a:r>
                <a:r>
                  <a:rPr lang="en-GB" sz="1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0" lvl="0" indent="0">
                  <a:lnSpc>
                    <a:spcPct val="100000"/>
                  </a:lnSpc>
                  <a:buNone/>
                </a:pPr>
                <a:r>
                  <a:rPr lang="en-GB" sz="1800" b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diffraction trends</a:t>
                </a: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arabicPeriod"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1680" y="908719"/>
                <a:ext cx="7272808" cy="5949281"/>
              </a:xfrm>
              <a:blipFill rotWithShape="1">
                <a:blip r:embed="rId2"/>
                <a:stretch>
                  <a:fillRect l="-754" t="-92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9" name="Picture 8" descr="D:\maroudi\Desktop\TM_Progress_every week\My pictures for the report\simplify the con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1" t="6608" r="25745" b="4978"/>
          <a:stretch/>
        </p:blipFill>
        <p:spPr bwMode="auto">
          <a:xfrm>
            <a:off x="5563094" y="760693"/>
            <a:ext cx="3394368" cy="3276000"/>
          </a:xfrm>
          <a:prstGeom prst="rect">
            <a:avLst/>
          </a:prstGeom>
          <a:ln>
            <a:tailEnd type="arrow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7196633" y="2025705"/>
            <a:ext cx="322362" cy="360040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70270" y="2333017"/>
            <a:ext cx="1273573" cy="169072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:\1209490-golfindringing-havens\TM\Swash\Comparison\diffraction_to_measurements\T002\extra_Point_1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6995" r="7935" b="31161"/>
          <a:stretch/>
        </p:blipFill>
        <p:spPr bwMode="auto">
          <a:xfrm>
            <a:off x="2145751" y="4006580"/>
            <a:ext cx="6558734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P:\1209490-golfindringing-havens\TM\Swash\Full_model\Full_T010_dx0.07\Process\1a and 1b only\T010_Point1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2" t="68167" r="22816" b="24862"/>
          <a:stretch/>
        </p:blipFill>
        <p:spPr bwMode="auto">
          <a:xfrm>
            <a:off x="3275856" y="6521605"/>
            <a:ext cx="4363596" cy="32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47864" y="4036693"/>
            <a:ext cx="864096" cy="216024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Overview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124744"/>
            <a:ext cx="7166620" cy="532859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 Recommendations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" name="Picture 2" descr="D:\maroudi\Pictures\Porto-di-Catania- Presentation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r="45438"/>
          <a:stretch/>
        </p:blipFill>
        <p:spPr bwMode="auto">
          <a:xfrm>
            <a:off x="-36512" y="-27384"/>
            <a:ext cx="1620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3" y="319120"/>
            <a:ext cx="1228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6"/>
          <a:stretch/>
        </p:blipFill>
        <p:spPr bwMode="auto">
          <a:xfrm>
            <a:off x="32047" y="5949280"/>
            <a:ext cx="1410079" cy="77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86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Results-Model C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91680" y="908719"/>
                <a:ext cx="7272808" cy="594928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Top view-Ratio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1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sz="1800" b="0" i="1">
                                <a:latin typeface="Cambria Math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GB" sz="1800" b="0" i="1">
                            <a:latin typeface="Cambria Math"/>
                          </a:rPr>
                          <m:t>steady</m:t>
                        </m:r>
                        <m:r>
                          <a:rPr lang="en-GB" sz="1800" b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800" b="0" i="1">
                            <a:latin typeface="Cambria Math"/>
                          </a:rPr>
                          <m:t>state</m:t>
                        </m:r>
                        <m:r>
                          <a:rPr lang="en-GB" sz="1800" b="0">
                            <a:latin typeface="Cambria Math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GB" sz="1800" b="0" i="1">
                            <a:latin typeface="Cambria Math"/>
                          </a:rPr>
                          <m:t>model</m:t>
                        </m:r>
                        <m:r>
                          <a:rPr lang="en-GB" sz="1800" b="0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1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800" b="0" i="1">
                            <a:latin typeface="Cambria Math"/>
                          </a:rPr>
                          <m:t>incoming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r>
                  <a:rPr lang="en-GB" sz="1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</a:t>
                </a:r>
                <a:endParaRPr lang="en-GB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arabicPeriod"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1680" y="908719"/>
                <a:ext cx="7272808" cy="5949281"/>
              </a:xfrm>
              <a:blipFill rotWithShape="1">
                <a:blip r:embed="rId2"/>
                <a:stretch>
                  <a:fillRect l="-754" t="-8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1" name="Picture 10" descr="P:\1209490-golfindringing-havens\TM\Steady state\T002_extra_simple_al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2" t="6168" r="22389" b="4286"/>
          <a:stretch/>
        </p:blipFill>
        <p:spPr bwMode="auto">
          <a:xfrm>
            <a:off x="2963253" y="1330102"/>
            <a:ext cx="4780448" cy="410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8191"/>
              </p:ext>
            </p:extLst>
          </p:nvPr>
        </p:nvGraphicFramePr>
        <p:xfrm>
          <a:off x="6031529" y="0"/>
          <a:ext cx="3137055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145"/>
                <a:gridCol w="1161955"/>
                <a:gridCol w="1161955"/>
              </a:tblGrid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0.43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1.29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T011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1.28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T012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4139952" y="1412776"/>
            <a:ext cx="2232248" cy="208823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120172" y="1412776"/>
            <a:ext cx="504056" cy="53818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327080"/>
              </p:ext>
            </p:extLst>
          </p:nvPr>
        </p:nvGraphicFramePr>
        <p:xfrm>
          <a:off x="1691680" y="5364480"/>
          <a:ext cx="3137055" cy="1493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145"/>
                <a:gridCol w="1161955"/>
                <a:gridCol w="1161955"/>
              </a:tblGrid>
              <a:tr h="1812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Outside the </a:t>
                      </a:r>
                      <a:r>
                        <a:rPr lang="en-GB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basin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12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0.77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1.41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T003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0.51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T011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0.78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1.36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1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T012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Έλλειψη 6"/>
          <p:cNvSpPr/>
          <p:nvPr/>
        </p:nvSpPr>
        <p:spPr>
          <a:xfrm>
            <a:off x="2843808" y="3382102"/>
            <a:ext cx="4464496" cy="1559066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Straight Arrow Connector 9"/>
          <p:cNvCxnSpPr/>
          <p:nvPr/>
        </p:nvCxnSpPr>
        <p:spPr>
          <a:xfrm flipH="1">
            <a:off x="2555776" y="4634195"/>
            <a:ext cx="701226" cy="66701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8344" y="1514878"/>
            <a:ext cx="147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Diffraction’s influence on H</a:t>
            </a:r>
            <a:endParaRPr lang="el-GR" sz="16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0236" y="5589240"/>
            <a:ext cx="2356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Influence of Reflection off concrete walls on H</a:t>
            </a:r>
            <a:endParaRPr lang="el-GR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Results-2D models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908719"/>
            <a:ext cx="7272808" cy="5949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instabilities :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relatively high waves (H/d&gt;0.2)</a:t>
            </a:r>
            <a:r>
              <a:rPr lang="pl-PL" sz="1800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pl-PL" sz="1800" dirty="0" smtClean="0">
                <a:solidFill>
                  <a:srgbClr val="002060"/>
                </a:solidFill>
              </a:rPr>
              <a:t>and/or </a:t>
            </a:r>
            <a:r>
              <a:rPr lang="en-US" sz="1800" dirty="0" smtClean="0">
                <a:solidFill>
                  <a:srgbClr val="002060"/>
                </a:solidFill>
              </a:rPr>
              <a:t>		           </a:t>
            </a:r>
            <a:r>
              <a:rPr lang="pl-PL" sz="1800" dirty="0" smtClean="0">
                <a:solidFill>
                  <a:srgbClr val="002060"/>
                </a:solidFill>
              </a:rPr>
              <a:t>breaking </a:t>
            </a:r>
            <a:r>
              <a:rPr lang="pl-PL" sz="1800" dirty="0">
                <a:solidFill>
                  <a:srgbClr val="002060"/>
                </a:solidFill>
              </a:rPr>
              <a:t>waves</a:t>
            </a: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of vertical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no improvement</a:t>
            </a: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275424" y="2924944"/>
                <a:ext cx="1766145" cy="2160240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𝑃</m:t>
                      </m:r>
                      <m:r>
                        <a:rPr lang="en-US" b="0" i="1" smtClean="0">
                          <a:latin typeface="Cambria Math"/>
                        </a:rPr>
                        <m:t>𝑟𝑜𝑝𝑜𝑠𝑎𝑙</m:t>
                      </m:r>
                      <m:r>
                        <a:rPr lang="en-US" b="0" i="0" smtClean="0"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n-US" b="0" i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</a:t>
                </a:r>
              </a:p>
              <a:p>
                <a:pPr algn="ctr"/>
                <a:r>
                  <a:rPr lang="en-GB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Resolution</a:t>
                </a:r>
              </a:p>
              <a:p>
                <a:pPr algn="ctr"/>
                <a:r>
                  <a:rPr lang="en-GB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(number of cells per L)</a:t>
                </a: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424" y="2924944"/>
                <a:ext cx="1766145" cy="2160240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8572" descr="T010_Point2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6075" r="7333" b="31438"/>
          <a:stretch/>
        </p:blipFill>
        <p:spPr bwMode="auto">
          <a:xfrm>
            <a:off x="1780925" y="1628800"/>
            <a:ext cx="5385141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:\1209490-golfindringing-havens\TM\Swash\Full_model\Full_T010_dx0.07\Process\1a and 1b only\T010_Point1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2" t="68167" r="22816" b="24862"/>
          <a:stretch/>
        </p:blipFill>
        <p:spPr bwMode="auto">
          <a:xfrm>
            <a:off x="2390202" y="6327803"/>
            <a:ext cx="4363596" cy="32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8573" descr="Point2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5791" r="6400" b="31667"/>
          <a:stretch/>
        </p:blipFill>
        <p:spPr bwMode="auto">
          <a:xfrm>
            <a:off x="1779505" y="4149080"/>
            <a:ext cx="5482816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5" b="16546"/>
          <a:stretch/>
        </p:blipFill>
        <p:spPr bwMode="auto">
          <a:xfrm>
            <a:off x="6790088" y="0"/>
            <a:ext cx="2395768" cy="15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Results-Final Model D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747745"/>
            <a:ext cx="7272808" cy="6110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 the basin</a:t>
            </a: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</a:t>
            </a: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Inside the basin</a:t>
            </a: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18600" descr="Point24_all_lin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r="7018" b="36555"/>
          <a:stretch/>
        </p:blipFill>
        <p:spPr bwMode="auto">
          <a:xfrm>
            <a:off x="1643447" y="1154593"/>
            <a:ext cx="5608829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-7630" r="17055" b="-2647"/>
          <a:stretch/>
        </p:blipFill>
        <p:spPr bwMode="auto">
          <a:xfrm>
            <a:off x="2558249" y="3251131"/>
            <a:ext cx="4027501" cy="7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P:\1209490-golfindringing-havens\TM\Swash\Comparison\full_model_measurements\T002\Measurement_2D_Simple\New colours\Point11_all_lines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7003" r="6752" b="31051"/>
          <a:stretch/>
        </p:blipFill>
        <p:spPr bwMode="auto">
          <a:xfrm>
            <a:off x="1589784" y="4590969"/>
            <a:ext cx="5685372" cy="2130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6263681" y="3056118"/>
                <a:ext cx="2880319" cy="206357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Temporal trends:</a:t>
                </a:r>
              </a:p>
              <a:p>
                <a:pPr marL="285750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l-GR" sz="14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𝑖𝑛𝑐𝑜𝑚𝑖𝑛𝑔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error 4-6%</a:t>
                </a:r>
              </a:p>
              <a:p>
                <a:pPr marL="285750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 height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changes/trends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due to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reflection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diffraction identified</a:t>
                </a:r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Steady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 reached</a:t>
                </a:r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681" y="3056118"/>
                <a:ext cx="2880319" cy="206357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38100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Ευθύγραμμο βέλος σύνδεσης 7"/>
          <p:cNvCxnSpPr/>
          <p:nvPr/>
        </p:nvCxnSpPr>
        <p:spPr>
          <a:xfrm flipV="1">
            <a:off x="2915816" y="1268760"/>
            <a:ext cx="360040" cy="3269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15816" y="991107"/>
            <a:ext cx="20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 smtClean="0"/>
              <a:t>Increase due to reflection</a:t>
            </a:r>
            <a:endParaRPr lang="el-GR" sz="1200" dirty="0"/>
          </a:p>
        </p:txBody>
      </p:sp>
      <p:cxnSp>
        <p:nvCxnSpPr>
          <p:cNvPr id="15" name="Ευθύγραμμο βέλος σύνδεσης 14"/>
          <p:cNvCxnSpPr/>
          <p:nvPr/>
        </p:nvCxnSpPr>
        <p:spPr>
          <a:xfrm>
            <a:off x="3059832" y="4869160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58249" y="4365104"/>
            <a:ext cx="213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 smtClean="0"/>
              <a:t>Good match for diffraction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4978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344816" cy="864096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2D SWASH model for Layout </a:t>
            </a:r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91680" y="908719"/>
                <a:ext cx="7272808" cy="594928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Ratio</a:t>
                </a: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1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sz="1800" i="1">
                                <a:latin typeface="Cambria Math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GB" sz="1800" i="1">
                            <a:latin typeface="Cambria Math"/>
                          </a:rPr>
                          <m:t>steady</m:t>
                        </m:r>
                        <m:r>
                          <a:rPr lang="en-GB" sz="180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1800" i="1">
                            <a:latin typeface="Cambria Math"/>
                          </a:rPr>
                          <m:t>state</m:t>
                        </m:r>
                        <m:r>
                          <a:rPr lang="en-GB" sz="1800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GB" sz="1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𝑖𝑛𝑐𝑜𝑚𝑖𝑛𝑔</m:t>
                        </m:r>
                      </m:sub>
                    </m:sSub>
                  </m:oMath>
                </a14:m>
                <a:r>
                  <a:rPr lang="en-GB" sz="1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Difference (%)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1800" i="1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l-GR" sz="1800" i="1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pl-PL" sz="1800">
                                    <a:latin typeface="Cambria Math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pl-PL" sz="1800">
                                    <a:latin typeface="Cambria Math"/>
                                  </a:rPr>
                                  <m:t>SWASH</m:t>
                                </m:r>
                              </m:sub>
                            </m:sSub>
                          </m:e>
                        </m:acc>
                        <m:r>
                          <a:rPr lang="pl-PL" sz="1800" i="1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l-GR" sz="1800" i="1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pl-PL" sz="1800">
                                    <a:latin typeface="Cambria Math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pl-PL" sz="1800">
                                    <a:latin typeface="Cambria Math"/>
                                  </a:rPr>
                                  <m:t>measured</m:t>
                                </m:r>
                              </m:sub>
                            </m:sSub>
                          </m:e>
                        </m:acc>
                      </m:num>
                      <m:den>
                        <m:acc>
                          <m:accPr>
                            <m:chr m:val="̅"/>
                            <m:ctrlPr>
                              <a:rPr lang="el-GR" sz="1800" i="1">
                                <a:latin typeface="Cambria Math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pl-PL" sz="1800">
                                    <a:latin typeface="Cambria Math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pl-PL" sz="1800">
                                    <a:latin typeface="Cambria Math"/>
                                  </a:rPr>
                                  <m:t>measured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endParaRPr lang="en-GB" sz="1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r>
                  <a:rPr lang="en-GB" sz="18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</a:t>
                </a:r>
              </a:p>
              <a:p>
                <a:pPr marL="0" lvl="0" indent="0"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buNone/>
                </a:pPr>
                <a:endParaRPr lang="en-GB" sz="1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GB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Steady state wave height -Spatial trends: </a:t>
                </a: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Overall Agreement sufficiently well (trends, colours)</a:t>
                </a:r>
              </a:p>
              <a:p>
                <a:pPr algn="just"/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Good agreement(&lt;10%): Close to the wave maker &amp; When waves enter the harbour</a:t>
                </a:r>
              </a:p>
              <a:p>
                <a:pPr algn="just"/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Insufficient agreement (&gt;31%) near the harbour entrance , in front of the concrete walls. </a:t>
                </a:r>
                <a:r>
                  <a:rPr lang="en-GB" sz="18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Explanation: Strong standing wave pattern, the wave height changes fast close to a specific output point</a:t>
                </a:r>
                <a:endParaRPr lang="en-GB" sz="1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arabicPeriod"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1680" y="908719"/>
                <a:ext cx="7272808" cy="5949281"/>
              </a:xfrm>
              <a:blipFill rotWithShape="1">
                <a:blip r:embed="rId2"/>
                <a:stretch>
                  <a:fillRect l="-754" r="-6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0"/>
          <a:stretch/>
        </p:blipFill>
        <p:spPr bwMode="auto">
          <a:xfrm>
            <a:off x="1385888" y="1484784"/>
            <a:ext cx="7842272" cy="281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25" y="1700808"/>
            <a:ext cx="2990250" cy="26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 Recommendations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747745"/>
            <a:ext cx="7416824" cy="6110255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en-GB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reflection and diffraction in SWASH: sufficiently well for </a:t>
            </a:r>
            <a:r>
              <a:rPr lang="en-GB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el-GR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purposes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importance of wave processes contributing to wave penetration</a:t>
            </a:r>
            <a:endParaRPr lang="en-GB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Outside 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harbour 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harbour head walls </a:t>
            </a:r>
            <a:endParaRPr lang="en-GB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eflection off gravel slope</a:t>
            </a:r>
          </a:p>
          <a:p>
            <a:pPr lvl="1" algn="just"/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eflection off the harbour end</a:t>
            </a:r>
          </a:p>
          <a:p>
            <a:pPr lvl="0" algn="just">
              <a:buFont typeface="Wingdings" panose="05000000000000000000" pitchFamily="2" charset="2"/>
              <a:buChar char="q"/>
            </a:pP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nside 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harbour 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 the harbour 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  <a:p>
            <a:pPr lvl="1" algn="just"/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diffraction</a:t>
            </a:r>
            <a:endParaRPr lang="en-GB" sz="1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Tackle numerical 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instabilities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Examine the area close to the output 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and not only the specific coordinates</a:t>
            </a:r>
            <a:endParaRPr lang="en-GB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 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celerity: Linearity Assumption </a:t>
            </a:r>
            <a:r>
              <a:rPr lang="en-GB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GB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 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Stoke theory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 the research approach on: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GB" sz="19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</a:t>
            </a:r>
            <a:r>
              <a:rPr lang="en-GB" sz="19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(different </a:t>
            </a:r>
            <a:r>
              <a:rPr lang="en-GB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 of incoming waves, complex layouts)</a:t>
            </a:r>
          </a:p>
          <a:p>
            <a:pPr marL="457200" lvl="1" indent="0" algn="just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092280" y="2996952"/>
            <a:ext cx="216024" cy="28803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901174" y="2996952"/>
            <a:ext cx="216024" cy="28803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00292" y="321297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walls</a:t>
            </a:r>
            <a:endParaRPr lang="en-GB" sz="1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aroudi\Pictures\Porto-di-Catania- Presentation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18005"/>
          <a:stretch/>
        </p:blipFill>
        <p:spPr bwMode="auto">
          <a:xfrm>
            <a:off x="1547664" y="0"/>
            <a:ext cx="75963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9752" y="733490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 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4272677"/>
            <a:ext cx="39707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will be happy to answer your questions in the discussion or the chat or by email: marouditeni@gmail.com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Introduction-Wave penetration</a:t>
            </a:r>
            <a:endParaRPr lang="en-GB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124744"/>
            <a:ext cx="716662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studying wave penetration</a:t>
            </a: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l-GR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 sailing and mooring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 downtime, when port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operations c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an/ cannot take place</a:t>
            </a:r>
            <a:endParaRPr lang="el-GR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GB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study wave penetration </a:t>
            </a: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GB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Physcial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                              VS          Numerical model</a:t>
            </a: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                                                    Less accurate but cheap &amp;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expensive, time consuming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to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alternative designs</a:t>
            </a: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85" r="352" b="-174"/>
          <a:stretch/>
        </p:blipFill>
        <p:spPr bwMode="auto">
          <a:xfrm>
            <a:off x="1787538" y="3808600"/>
            <a:ext cx="3151200" cy="2133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79" y="3645024"/>
            <a:ext cx="3568577" cy="242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47745"/>
            <a:ext cx="2952328" cy="196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0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747745"/>
            <a:ext cx="7272808" cy="5608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of wave penetration with the non-hydrostatic model </a:t>
            </a: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SWASH</a:t>
            </a: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resolving model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ydrostatic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non-hydrostatic water pressure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orizontal &amp; Vertical Discretisation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e.g. 1D model 35-250 cells per L,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model 10-75 cells per L, 2 vertical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layers)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Validation:   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open benchmark dataset, consisting of physical scale        	       model tests of schematic port layouts (</a:t>
            </a:r>
            <a:r>
              <a:rPr lang="en-GB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Deltares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2016) </a:t>
            </a:r>
            <a:r>
              <a:rPr lang="en-GB" sz="1800" dirty="0"/>
              <a:t>	</a:t>
            </a:r>
            <a:r>
              <a:rPr lang="en-GB" sz="1800" dirty="0"/>
              <a:t> </a:t>
            </a:r>
            <a:r>
              <a:rPr lang="en-GB" sz="1800" dirty="0" smtClean="0"/>
              <a:t>             	       (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GB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slide)</a:t>
            </a: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/>
          <a:stretch/>
        </p:blipFill>
        <p:spPr bwMode="auto">
          <a:xfrm>
            <a:off x="6138024" y="1049815"/>
            <a:ext cx="2115772" cy="266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Introduction-SWASH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87100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9389"/>
            <a:ext cx="3672408" cy="173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4288" y="6331231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bottom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452320" y="1326872"/>
            <a:ext cx="360040" cy="510530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79188" y="1049815"/>
            <a:ext cx="1349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66FF"/>
                </a:solidFill>
              </a:rPr>
              <a:t>Water surface</a:t>
            </a:r>
            <a:endParaRPr lang="en-GB" sz="1600" dirty="0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3522" y="1673492"/>
            <a:ext cx="5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Port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724128" y="263695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x</a:t>
            </a:r>
            <a:endParaRPr lang="el-GR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8169" y="1837402"/>
            <a:ext cx="855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Layer 1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Layer 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359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91680" y="747745"/>
                <a:ext cx="7272808" cy="560860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resolving model</a:t>
                </a:r>
              </a:p>
              <a:p>
                <a:pPr mar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000" dirty="0" smtClean="0"/>
                  <a:t>The physical scale model of a simple port layout  (Deltares,2016)</a:t>
                </a:r>
                <a:endParaRPr lang="en-US" sz="1000" dirty="0" smtClean="0"/>
              </a:p>
              <a:p>
                <a:pPr marL="0" indent="0">
                  <a:buNone/>
                </a:pPr>
                <a:endParaRPr lang="en-US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Previous work: </a:t>
                </a:r>
                <a:r>
                  <a:rPr lang="pl-PL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</a:t>
                </a:r>
                <a:r>
                  <a:rPr lang="pl-PL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most complex harbour layout </a:t>
                </a:r>
                <a:r>
                  <a:rPr lang="pl-PL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showed </a:t>
                </a:r>
                <a:r>
                  <a:rPr lang="pl-PL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SWASH can model primary waves resulting from a JONSWAP spectrum with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800" i="1" dirty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800" i="1" dirty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1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𝑒𝑟𝑟𝑜𝑟</m:t>
                        </m:r>
                        <m:r>
                          <a:rPr lang="en-US" sz="1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1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𝑝𝑟𝑖𝑚𝑎𝑟𝑦</m:t>
                        </m:r>
                        <m:r>
                          <a:rPr lang="en-US" sz="1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1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𝑤𝑎𝑣𝑒𝑠</m:t>
                        </m:r>
                        <m:r>
                          <a:rPr lang="en-US" sz="1800" i="1" dirty="0">
                            <a:solidFill>
                              <a:srgbClr val="002060"/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pl-PL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pl-PL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This can be</a:t>
                </a:r>
                <a:r>
                  <a:rPr lang="en-GB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attributed to a group of wave processes </a:t>
                </a:r>
                <a:r>
                  <a:rPr lang="pl-PL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(Van Mierlo, 2014). </a:t>
                </a:r>
                <a:endParaRPr lang="en-US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identify the role of each wave process on the model accuracy, </a:t>
                </a:r>
                <a:r>
                  <a:rPr lang="en-US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pl-PL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his </a:t>
                </a:r>
                <a:r>
                  <a:rPr lang="pl-PL" sz="1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research addresses regular waves conditions and a simple layout of a harbour </a:t>
                </a:r>
                <a:r>
                  <a:rPr lang="pl-PL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basin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1800" dirty="0"/>
              </a:p>
              <a:p>
                <a:pPr mar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1680" y="747745"/>
                <a:ext cx="7272808" cy="5608606"/>
              </a:xfrm>
              <a:blipFill rotWithShape="1">
                <a:blip r:embed="rId2"/>
                <a:stretch>
                  <a:fillRect l="-754" r="-100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Introduction-The physical scale model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87100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6331231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bottom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85" r="352" b="-174"/>
          <a:stretch/>
        </p:blipFill>
        <p:spPr bwMode="auto">
          <a:xfrm>
            <a:off x="1619672" y="1185017"/>
            <a:ext cx="3521293" cy="2573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98" y="747745"/>
            <a:ext cx="392817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747744"/>
            <a:ext cx="7272808" cy="5583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 </a:t>
            </a:r>
            <a:r>
              <a:rPr lang="en-GB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SWASH models wave penetration per wave process, 	separately (simplified models) and combined (full harbour layout)</a:t>
            </a: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Introduction-Wave processes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87100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6331231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bottom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Right Brace 19"/>
          <p:cNvSpPr/>
          <p:nvPr/>
        </p:nvSpPr>
        <p:spPr>
          <a:xfrm>
            <a:off x="6467134" y="1620429"/>
            <a:ext cx="216024" cy="1376523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Brace 20"/>
          <p:cNvSpPr/>
          <p:nvPr/>
        </p:nvSpPr>
        <p:spPr>
          <a:xfrm>
            <a:off x="6479336" y="2996952"/>
            <a:ext cx="216024" cy="1512168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04248" y="2016302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Inside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04248" y="3460648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Outside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131" y="1412776"/>
            <a:ext cx="381776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747744"/>
            <a:ext cx="7272808" cy="55834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 </a:t>
            </a:r>
            <a:r>
              <a:rPr lang="en-GB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SWASH models wave penetration per wave process, 	separately (simplified models) and combined (full harbour layout)</a:t>
            </a:r>
          </a:p>
          <a:p>
            <a:pPr marL="0" indent="0">
              <a:buNone/>
            </a:pPr>
            <a:endParaRPr lang="en-GB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outer gravel slope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concrete harbor wall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harbor end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Diffraction </a:t>
            </a:r>
            <a:endParaRPr lang="en-GB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Introduction-Wave processes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87100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6331231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bottom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ight Brace 19"/>
          <p:cNvSpPr/>
          <p:nvPr/>
        </p:nvSpPr>
        <p:spPr>
          <a:xfrm>
            <a:off x="6467134" y="1620429"/>
            <a:ext cx="216024" cy="1376523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Brace 20"/>
          <p:cNvSpPr/>
          <p:nvPr/>
        </p:nvSpPr>
        <p:spPr>
          <a:xfrm>
            <a:off x="6479336" y="2996952"/>
            <a:ext cx="216024" cy="1512168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4248" y="2016302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Inside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04248" y="3460648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Outside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131" y="1412776"/>
            <a:ext cx="381776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"/>
          <a:stretch/>
        </p:blipFill>
        <p:spPr bwMode="auto">
          <a:xfrm>
            <a:off x="2689200" y="1422000"/>
            <a:ext cx="3766048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508105" y="4873330"/>
                <a:ext cx="3456384" cy="646331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assumption for diffraction angle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15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(linear theory) , but…</a:t>
                </a:r>
                <a:endParaRPr lang="el-G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5" y="4873330"/>
                <a:ext cx="3456384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406" t="-3704" b="-1296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Ευθύγραμμο βέλος σύνδεσης 7"/>
          <p:cNvCxnSpPr/>
          <p:nvPr/>
        </p:nvCxnSpPr>
        <p:spPr>
          <a:xfrm>
            <a:off x="5508105" y="3356992"/>
            <a:ext cx="1296143" cy="1485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0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747744"/>
            <a:ext cx="7272808" cy="55834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 </a:t>
            </a:r>
            <a:r>
              <a:rPr lang="en-GB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SWASH models wave penetration per wave process, 	separately (simplified models) and combined (full harbour layout)</a:t>
            </a: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outer gravel slope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concrete harbour wall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harbor 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Diffraction </a:t>
            </a:r>
            <a:endParaRPr lang="en-GB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Introduction-Wave processes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87100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6331231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bottom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Brace 19"/>
          <p:cNvSpPr/>
          <p:nvPr/>
        </p:nvSpPr>
        <p:spPr>
          <a:xfrm>
            <a:off x="6467134" y="1620429"/>
            <a:ext cx="216024" cy="1376523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Brace 20"/>
          <p:cNvSpPr/>
          <p:nvPr/>
        </p:nvSpPr>
        <p:spPr>
          <a:xfrm>
            <a:off x="6479336" y="2996952"/>
            <a:ext cx="216024" cy="1512168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2016302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Inside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4248" y="3460648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Outside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131" y="1412776"/>
            <a:ext cx="381776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r="1"/>
          <a:stretch/>
        </p:blipFill>
        <p:spPr bwMode="auto">
          <a:xfrm>
            <a:off x="2719449" y="1412776"/>
            <a:ext cx="3775442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Ευθεία γραμμή σύνδεσης 7"/>
          <p:cNvCxnSpPr/>
          <p:nvPr/>
        </p:nvCxnSpPr>
        <p:spPr>
          <a:xfrm flipH="1">
            <a:off x="3131840" y="2996952"/>
            <a:ext cx="648072" cy="64807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εία γραμμή σύνδεσης 26"/>
          <p:cNvCxnSpPr/>
          <p:nvPr/>
        </p:nvCxnSpPr>
        <p:spPr>
          <a:xfrm flipH="1">
            <a:off x="4427984" y="2996952"/>
            <a:ext cx="806099" cy="8116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εία γραμμή σύνδεσης 27"/>
          <p:cNvCxnSpPr/>
          <p:nvPr/>
        </p:nvCxnSpPr>
        <p:spPr>
          <a:xfrm rot="5400000" flipH="1">
            <a:off x="5514263" y="2996952"/>
            <a:ext cx="648072" cy="64807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Ευθεία γραμμή σύνδεσης 28"/>
          <p:cNvCxnSpPr/>
          <p:nvPr/>
        </p:nvCxnSpPr>
        <p:spPr>
          <a:xfrm rot="5400000" flipH="1">
            <a:off x="4070718" y="3012485"/>
            <a:ext cx="806099" cy="8116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6012159" y="4873330"/>
                <a:ext cx="2952329" cy="646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diffraction angle was proven at least equal to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45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𝑜</m:t>
                        </m:r>
                      </m:sup>
                    </m:sSup>
                    <m:r>
                      <a:rPr lang="en-US" b="0" i="0" dirty="0" smtClean="0">
                        <a:latin typeface="Cambria Math"/>
                      </a:rPr>
                      <m:t>.</m:t>
                    </m:r>
                  </m:oMath>
                </a14:m>
                <a:endParaRPr lang="el-G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59" y="4873330"/>
                <a:ext cx="2952329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437" t="-3704" b="-129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Ευθύγραμμο βέλος σύνδεσης 9"/>
          <p:cNvCxnSpPr/>
          <p:nvPr/>
        </p:nvCxnSpPr>
        <p:spPr>
          <a:xfrm>
            <a:off x="6084168" y="3645024"/>
            <a:ext cx="720080" cy="12283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02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747744"/>
            <a:ext cx="7272808" cy="55834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  </a:t>
            </a:r>
            <a:r>
              <a:rPr lang="en-GB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SWASH models wave penetration per wave process, 	separately (simplified models) and combined (full harbour layout)</a:t>
            </a: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outer gravel slope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concrete harbour wall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off the harbour end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Diffraction </a:t>
            </a:r>
            <a:endParaRPr lang="en-GB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116633"/>
            <a:ext cx="7166620" cy="864096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Introduction-Wave processes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24136" cy="83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4"/>
          <p:cNvSpPr txBox="1">
            <a:spLocks/>
          </p:cNvSpPr>
          <p:nvPr/>
        </p:nvSpPr>
        <p:spPr>
          <a:xfrm>
            <a:off x="687100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9AEAAA-9543-4A00-96E4-50362A8DCD0F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4288" y="6331231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bottom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0" y="1844824"/>
            <a:ext cx="1619672" cy="392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14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 &amp;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Brace 19"/>
          <p:cNvSpPr/>
          <p:nvPr/>
        </p:nvSpPr>
        <p:spPr>
          <a:xfrm>
            <a:off x="6467134" y="1620429"/>
            <a:ext cx="216024" cy="1376523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Brace 20"/>
          <p:cNvSpPr/>
          <p:nvPr/>
        </p:nvSpPr>
        <p:spPr>
          <a:xfrm>
            <a:off x="6479336" y="2996952"/>
            <a:ext cx="216024" cy="1512168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2016302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Inside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4248" y="3460648"/>
            <a:ext cx="134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Outside the </a:t>
            </a:r>
          </a:p>
          <a:p>
            <a:r>
              <a:rPr lang="en-GB" sz="1600" dirty="0" smtClean="0">
                <a:solidFill>
                  <a:srgbClr val="002060"/>
                </a:solidFill>
              </a:rPr>
              <a:t>harbour basin</a:t>
            </a:r>
            <a:endParaRPr lang="en-GB" sz="1600" dirty="0">
              <a:solidFill>
                <a:srgbClr val="00206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131" y="1412776"/>
            <a:ext cx="381776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00" y="1411200"/>
            <a:ext cx="3812842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0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10666</TotalTime>
  <Words>1333</Words>
  <Application>Microsoft Office PowerPoint</Application>
  <PresentationFormat>Προβολή στην οθόνη (4:3)</PresentationFormat>
  <Paragraphs>832</Paragraphs>
  <Slides>25</Slides>
  <Notes>1</Notes>
  <HiddenSlides>0</HiddenSlides>
  <MMClips>3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25</vt:i4>
      </vt:variant>
    </vt:vector>
  </HeadingPairs>
  <TitlesOfParts>
    <vt:vector size="27" baseType="lpstr">
      <vt:lpstr>Waveform</vt:lpstr>
      <vt:lpstr>1_Office Theme</vt:lpstr>
      <vt:lpstr>Advanced modelling of wave penetration in ports</vt:lpstr>
      <vt:lpstr>Content Overview</vt:lpstr>
      <vt:lpstr>Introduction-Wave penetration</vt:lpstr>
      <vt:lpstr>Introduction-SWASH</vt:lpstr>
      <vt:lpstr>Introduction-The physical scale model</vt:lpstr>
      <vt:lpstr>Introduction-Wave processes</vt:lpstr>
      <vt:lpstr>Introduction-Wave processes</vt:lpstr>
      <vt:lpstr>Introduction-Wave processes</vt:lpstr>
      <vt:lpstr>Introduction-Wave processes</vt:lpstr>
      <vt:lpstr>Introduction-Wave processes</vt:lpstr>
      <vt:lpstr>Introduction-The selected dataset</vt:lpstr>
      <vt:lpstr>Methodology-4 SWASH Models</vt:lpstr>
      <vt:lpstr>Methodology</vt:lpstr>
      <vt:lpstr>Methodology</vt:lpstr>
      <vt:lpstr>Results-Model A</vt:lpstr>
      <vt:lpstr>Results-Model B</vt:lpstr>
      <vt:lpstr>Results-Model C</vt:lpstr>
      <vt:lpstr>Results-Model C</vt:lpstr>
      <vt:lpstr>Results-Model C</vt:lpstr>
      <vt:lpstr>Results-Model C</vt:lpstr>
      <vt:lpstr>Results-2D models</vt:lpstr>
      <vt:lpstr>Results-Final Model D</vt:lpstr>
      <vt:lpstr>Final 2D SWASH model for Layout 1(2)</vt:lpstr>
      <vt:lpstr>Conclusions &amp; Recommendations</vt:lpstr>
      <vt:lpstr>Παρουσίαση του PowerPoint</vt:lpstr>
    </vt:vector>
  </TitlesOfParts>
  <Company>Stichting Deltares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Teni Maroudi</dc:creator>
  <cp:lastModifiedBy>ΑΡΙΣΤΕΑ</cp:lastModifiedBy>
  <cp:revision>651</cp:revision>
  <dcterms:created xsi:type="dcterms:W3CDTF">2018-04-03T11:41:43Z</dcterms:created>
  <dcterms:modified xsi:type="dcterms:W3CDTF">2020-05-05T12:38:04Z</dcterms:modified>
</cp:coreProperties>
</file>