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15"/>
  </p:notesMasterIdLst>
  <p:handoutMasterIdLst>
    <p:handoutMasterId r:id="rId16"/>
  </p:handoutMasterIdLst>
  <p:sldIdLst>
    <p:sldId id="256" r:id="rId2"/>
    <p:sldId id="257" r:id="rId3"/>
    <p:sldId id="258" r:id="rId4"/>
    <p:sldId id="259" r:id="rId5"/>
    <p:sldId id="260" r:id="rId6"/>
    <p:sldId id="261" r:id="rId7"/>
    <p:sldId id="262" r:id="rId8"/>
    <p:sldId id="263" r:id="rId9"/>
    <p:sldId id="264" r:id="rId10"/>
    <p:sldId id="266" r:id="rId11"/>
    <p:sldId id="268" r:id="rId12"/>
    <p:sldId id="269" r:id="rId13"/>
    <p:sldId id="26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05"/>
    <p:restoredTop sz="95928"/>
  </p:normalViewPr>
  <p:slideViewPr>
    <p:cSldViewPr snapToGrid="0" snapToObjects="1">
      <p:cViewPr varScale="1">
        <p:scale>
          <a:sx n="115" d="100"/>
          <a:sy n="115" d="100"/>
        </p:scale>
        <p:origin x="344"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97E344-4027-6D48-BBA8-2AFF17499CB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567A365-6B7D-334F-BBEA-33CEA2CC03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C21634-07AA-4B47-954F-022D8A7EC69B}" type="datetimeFigureOut">
              <a:rPr lang="en-GB" smtClean="0"/>
              <a:t>07/05/2020</a:t>
            </a:fld>
            <a:endParaRPr lang="en-GB"/>
          </a:p>
        </p:txBody>
      </p:sp>
      <p:sp>
        <p:nvSpPr>
          <p:cNvPr id="4" name="Footer Placeholder 3">
            <a:extLst>
              <a:ext uri="{FF2B5EF4-FFF2-40B4-BE49-F238E27FC236}">
                <a16:creationId xmlns:a16="http://schemas.microsoft.com/office/drawing/2014/main" id="{79687F9A-0544-F240-93ED-D96F01377DD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iliass.loudiyi@uliege.be</a:t>
            </a:r>
          </a:p>
        </p:txBody>
      </p:sp>
      <p:sp>
        <p:nvSpPr>
          <p:cNvPr id="5" name="Slide Number Placeholder 4">
            <a:extLst>
              <a:ext uri="{FF2B5EF4-FFF2-40B4-BE49-F238E27FC236}">
                <a16:creationId xmlns:a16="http://schemas.microsoft.com/office/drawing/2014/main" id="{F2579DDE-07B1-FF4D-B9A5-3A22E4B236A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F6D263-B990-7240-B8C5-C014E416FFB0}" type="slidenum">
              <a:rPr lang="en-GB" smtClean="0"/>
              <a:t>‹#›</a:t>
            </a:fld>
            <a:endParaRPr lang="en-GB"/>
          </a:p>
        </p:txBody>
      </p:sp>
    </p:spTree>
    <p:extLst>
      <p:ext uri="{BB962C8B-B14F-4D97-AF65-F5344CB8AC3E}">
        <p14:creationId xmlns:p14="http://schemas.microsoft.com/office/powerpoint/2010/main" val="3606694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320017-7EF6-E544-9074-3D701D043430}" type="datetimeFigureOut">
              <a:rPr lang="en-GB" smtClean="0"/>
              <a:t>07/05/2020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iliass.loudiyi@uliege.be</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108C0E-F93C-4B4B-A378-C673E963B9BD}" type="slidenum">
              <a:rPr lang="en-GB" smtClean="0"/>
              <a:t>‹#›</a:t>
            </a:fld>
            <a:endParaRPr lang="en-GB"/>
          </a:p>
        </p:txBody>
      </p:sp>
    </p:spTree>
    <p:extLst>
      <p:ext uri="{BB962C8B-B14F-4D97-AF65-F5344CB8AC3E}">
        <p14:creationId xmlns:p14="http://schemas.microsoft.com/office/powerpoint/2010/main" val="304698394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67E87A-58D5-004F-836C-4F09EE580123}" type="datetime1">
              <a:rPr lang="en-US" smtClean="0"/>
              <a:t>5/7/20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735789-C427-F04F-B152-4F071A50364B}" type="slidenum">
              <a:rPr lang="en-GB" smtClean="0"/>
              <a:t>‹#›</a:t>
            </a:fld>
            <a:endParaRPr lang="en-GB"/>
          </a:p>
        </p:txBody>
      </p:sp>
    </p:spTree>
    <p:extLst>
      <p:ext uri="{BB962C8B-B14F-4D97-AF65-F5344CB8AC3E}">
        <p14:creationId xmlns:p14="http://schemas.microsoft.com/office/powerpoint/2010/main" val="3891964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72168" y="1297621"/>
            <a:ext cx="10937913" cy="982872"/>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343920" cy="308789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B3DAB6-717F-B741-9BF8-C11BE6132F87}" type="datetime1">
              <a:rPr lang="en-US" smtClean="0"/>
              <a:t>5/7/20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735789-C427-F04F-B152-4F071A50364B}" type="slidenum">
              <a:rPr lang="en-GB" smtClean="0"/>
              <a:t>‹#›</a:t>
            </a:fld>
            <a:endParaRPr lang="en-GB"/>
          </a:p>
        </p:txBody>
      </p:sp>
    </p:spTree>
    <p:extLst>
      <p:ext uri="{BB962C8B-B14F-4D97-AF65-F5344CB8AC3E}">
        <p14:creationId xmlns:p14="http://schemas.microsoft.com/office/powerpoint/2010/main" val="1516166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EB63A2-E428-5740-B227-4328E17C5121}" type="datetime1">
              <a:rPr lang="en-US" smtClean="0"/>
              <a:t>5/7/20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735789-C427-F04F-B152-4F071A50364B}" type="slidenum">
              <a:rPr lang="en-GB" smtClean="0"/>
              <a:t>‹#›</a:t>
            </a:fld>
            <a:endParaRPr lang="en-GB"/>
          </a:p>
        </p:txBody>
      </p:sp>
    </p:spTree>
    <p:extLst>
      <p:ext uri="{BB962C8B-B14F-4D97-AF65-F5344CB8AC3E}">
        <p14:creationId xmlns:p14="http://schemas.microsoft.com/office/powerpoint/2010/main" val="2023936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2168" y="1297621"/>
            <a:ext cx="10937913" cy="982872"/>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343920" cy="308789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633A5B-DF2C-0E48-8330-BFD295CE0336}" type="datetime1">
              <a:rPr lang="en-US" smtClean="0"/>
              <a:t>5/7/20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735789-C427-F04F-B152-4F071A50364B}" type="slidenum">
              <a:rPr lang="en-GB" smtClean="0"/>
              <a:t>‹#›</a:t>
            </a:fld>
            <a:endParaRPr lang="en-GB"/>
          </a:p>
        </p:txBody>
      </p:sp>
    </p:spTree>
    <p:extLst>
      <p:ext uri="{BB962C8B-B14F-4D97-AF65-F5344CB8AC3E}">
        <p14:creationId xmlns:p14="http://schemas.microsoft.com/office/powerpoint/2010/main" val="153174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79C62C-EE60-7B47-B31D-D0721415ECA6}" type="datetime1">
              <a:rPr lang="en-US" smtClean="0"/>
              <a:t>5/7/20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735789-C427-F04F-B152-4F071A50364B}" type="slidenum">
              <a:rPr lang="en-GB" smtClean="0"/>
              <a:t>‹#›</a:t>
            </a:fld>
            <a:endParaRPr lang="en-GB"/>
          </a:p>
        </p:txBody>
      </p:sp>
    </p:spTree>
    <p:extLst>
      <p:ext uri="{BB962C8B-B14F-4D97-AF65-F5344CB8AC3E}">
        <p14:creationId xmlns:p14="http://schemas.microsoft.com/office/powerpoint/2010/main" val="2334077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72168" y="1297621"/>
            <a:ext cx="10937913" cy="982872"/>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9E3E2-35CB-DF46-9164-58163EDF767D}" type="datetime1">
              <a:rPr lang="en-US" smtClean="0"/>
              <a:t>5/7/20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735789-C427-F04F-B152-4F071A50364B}" type="slidenum">
              <a:rPr lang="en-GB" smtClean="0"/>
              <a:t>‹#›</a:t>
            </a:fld>
            <a:endParaRPr lang="en-GB"/>
          </a:p>
        </p:txBody>
      </p:sp>
    </p:spTree>
    <p:extLst>
      <p:ext uri="{BB962C8B-B14F-4D97-AF65-F5344CB8AC3E}">
        <p14:creationId xmlns:p14="http://schemas.microsoft.com/office/powerpoint/2010/main" val="2107122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E35D2F-3F5D-E048-BF65-9366A603B2D7}" type="datetime1">
              <a:rPr lang="en-US" smtClean="0"/>
              <a:t>5/7/20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735789-C427-F04F-B152-4F071A50364B}" type="slidenum">
              <a:rPr lang="en-GB" smtClean="0"/>
              <a:t>‹#›</a:t>
            </a:fld>
            <a:endParaRPr lang="en-GB"/>
          </a:p>
        </p:txBody>
      </p:sp>
    </p:spTree>
    <p:extLst>
      <p:ext uri="{BB962C8B-B14F-4D97-AF65-F5344CB8AC3E}">
        <p14:creationId xmlns:p14="http://schemas.microsoft.com/office/powerpoint/2010/main" val="1909509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2168" y="1297621"/>
            <a:ext cx="10937913" cy="982872"/>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7646CB-2F5D-A24B-A1B4-9837A30586A6}" type="datetime1">
              <a:rPr lang="en-US" smtClean="0"/>
              <a:t>5/7/20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735789-C427-F04F-B152-4F071A50364B}" type="slidenum">
              <a:rPr lang="en-GB" smtClean="0"/>
              <a:t>‹#›</a:t>
            </a:fld>
            <a:endParaRPr lang="en-GB"/>
          </a:p>
        </p:txBody>
      </p:sp>
    </p:spTree>
    <p:extLst>
      <p:ext uri="{BB962C8B-B14F-4D97-AF65-F5344CB8AC3E}">
        <p14:creationId xmlns:p14="http://schemas.microsoft.com/office/powerpoint/2010/main" val="2729975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C54E05-3272-184B-9CF4-BFB7FD255DC4}" type="datetime1">
              <a:rPr lang="en-US" smtClean="0"/>
              <a:t>5/7/20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735789-C427-F04F-B152-4F071A50364B}" type="slidenum">
              <a:rPr lang="en-GB" smtClean="0"/>
              <a:t>‹#›</a:t>
            </a:fld>
            <a:endParaRPr lang="en-GB"/>
          </a:p>
        </p:txBody>
      </p:sp>
    </p:spTree>
    <p:extLst>
      <p:ext uri="{BB962C8B-B14F-4D97-AF65-F5344CB8AC3E}">
        <p14:creationId xmlns:p14="http://schemas.microsoft.com/office/powerpoint/2010/main" val="3824459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F33E2B-3C60-4043-BEBD-9FD9F2172EF0}" type="datetime1">
              <a:rPr lang="en-US" smtClean="0"/>
              <a:t>5/7/20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735789-C427-F04F-B152-4F071A50364B}" type="slidenum">
              <a:rPr lang="en-GB" smtClean="0"/>
              <a:t>‹#›</a:t>
            </a:fld>
            <a:endParaRPr lang="en-GB"/>
          </a:p>
        </p:txBody>
      </p:sp>
    </p:spTree>
    <p:extLst>
      <p:ext uri="{BB962C8B-B14F-4D97-AF65-F5344CB8AC3E}">
        <p14:creationId xmlns:p14="http://schemas.microsoft.com/office/powerpoint/2010/main" val="26591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7B424F-2C70-9B4C-BB2E-5BE0D550C374}" type="datetime1">
              <a:rPr lang="en-US" smtClean="0"/>
              <a:t>5/7/20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735789-C427-F04F-B152-4F071A50364B}" type="slidenum">
              <a:rPr lang="en-GB" smtClean="0"/>
              <a:t>‹#›</a:t>
            </a:fld>
            <a:endParaRPr lang="en-GB"/>
          </a:p>
        </p:txBody>
      </p:sp>
    </p:spTree>
    <p:extLst>
      <p:ext uri="{BB962C8B-B14F-4D97-AF65-F5344CB8AC3E}">
        <p14:creationId xmlns:p14="http://schemas.microsoft.com/office/powerpoint/2010/main" val="1210871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C93A0-1E20-2049-88AD-D7EFACB96FA7}" type="datetime1">
              <a:rPr lang="en-US" smtClean="0"/>
              <a:t>5/7/20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735789-C427-F04F-B152-4F071A50364B}" type="slidenum">
              <a:rPr lang="en-GB" smtClean="0"/>
              <a:t>‹#›</a:t>
            </a:fld>
            <a:endParaRPr lang="en-GB"/>
          </a:p>
        </p:txBody>
      </p:sp>
      <p:pic>
        <p:nvPicPr>
          <p:cNvPr id="8" name="Picture 7">
            <a:extLst>
              <a:ext uri="{FF2B5EF4-FFF2-40B4-BE49-F238E27FC236}">
                <a16:creationId xmlns:a16="http://schemas.microsoft.com/office/drawing/2014/main" id="{C0DA4A18-AA36-D54A-A8DF-093A689A874E}"/>
              </a:ext>
            </a:extLst>
          </p:cNvPr>
          <p:cNvPicPr>
            <a:picLocks noChangeAspect="1"/>
          </p:cNvPicPr>
          <p:nvPr userDrawn="1"/>
        </p:nvPicPr>
        <p:blipFill>
          <a:blip r:embed="rId13"/>
          <a:stretch>
            <a:fillRect/>
          </a:stretch>
        </p:blipFill>
        <p:spPr>
          <a:xfrm>
            <a:off x="10167440" y="135587"/>
            <a:ext cx="720910" cy="687637"/>
          </a:xfrm>
          <a:prstGeom prst="rect">
            <a:avLst/>
          </a:prstGeom>
        </p:spPr>
      </p:pic>
      <p:pic>
        <p:nvPicPr>
          <p:cNvPr id="10" name="Picture 9">
            <a:extLst>
              <a:ext uri="{FF2B5EF4-FFF2-40B4-BE49-F238E27FC236}">
                <a16:creationId xmlns:a16="http://schemas.microsoft.com/office/drawing/2014/main" id="{468EDEA2-73A8-5448-85DA-E31C814B45F2}"/>
              </a:ext>
            </a:extLst>
          </p:cNvPr>
          <p:cNvPicPr>
            <a:picLocks noChangeAspect="1"/>
          </p:cNvPicPr>
          <p:nvPr userDrawn="1"/>
        </p:nvPicPr>
        <p:blipFill>
          <a:blip r:embed="rId14"/>
          <a:stretch>
            <a:fillRect/>
          </a:stretch>
        </p:blipFill>
        <p:spPr>
          <a:xfrm>
            <a:off x="1488891" y="81950"/>
            <a:ext cx="720909" cy="699064"/>
          </a:xfrm>
          <a:prstGeom prst="rect">
            <a:avLst/>
          </a:prstGeom>
        </p:spPr>
      </p:pic>
      <p:pic>
        <p:nvPicPr>
          <p:cNvPr id="12" name="Picture 11">
            <a:extLst>
              <a:ext uri="{FF2B5EF4-FFF2-40B4-BE49-F238E27FC236}">
                <a16:creationId xmlns:a16="http://schemas.microsoft.com/office/drawing/2014/main" id="{DFBFE2C7-CA07-4D4C-B15F-9E88FC1BF9C0}"/>
              </a:ext>
            </a:extLst>
          </p:cNvPr>
          <p:cNvPicPr>
            <a:picLocks noChangeAspect="1"/>
          </p:cNvPicPr>
          <p:nvPr userDrawn="1"/>
        </p:nvPicPr>
        <p:blipFill>
          <a:blip r:embed="rId15"/>
          <a:stretch>
            <a:fillRect/>
          </a:stretch>
        </p:blipFill>
        <p:spPr>
          <a:xfrm>
            <a:off x="10954452" y="165253"/>
            <a:ext cx="1096680" cy="628306"/>
          </a:xfrm>
          <a:prstGeom prst="rect">
            <a:avLst/>
          </a:prstGeom>
        </p:spPr>
      </p:pic>
      <p:pic>
        <p:nvPicPr>
          <p:cNvPr id="14" name="Picture 13">
            <a:extLst>
              <a:ext uri="{FF2B5EF4-FFF2-40B4-BE49-F238E27FC236}">
                <a16:creationId xmlns:a16="http://schemas.microsoft.com/office/drawing/2014/main" id="{787FC6A0-CD34-B442-9776-6944DEBD8ADD}"/>
              </a:ext>
            </a:extLst>
          </p:cNvPr>
          <p:cNvPicPr>
            <a:picLocks noChangeAspect="1"/>
          </p:cNvPicPr>
          <p:nvPr userDrawn="1"/>
        </p:nvPicPr>
        <p:blipFill>
          <a:blip r:embed="rId16"/>
          <a:stretch>
            <a:fillRect/>
          </a:stretch>
        </p:blipFill>
        <p:spPr>
          <a:xfrm>
            <a:off x="170260" y="148052"/>
            <a:ext cx="1096680" cy="475552"/>
          </a:xfrm>
          <a:prstGeom prst="rect">
            <a:avLst/>
          </a:prstGeom>
        </p:spPr>
      </p:pic>
      <p:pic>
        <p:nvPicPr>
          <p:cNvPr id="3" name="Picture 2">
            <a:extLst>
              <a:ext uri="{FF2B5EF4-FFF2-40B4-BE49-F238E27FC236}">
                <a16:creationId xmlns:a16="http://schemas.microsoft.com/office/drawing/2014/main" id="{6AD06DD7-ECBC-844A-BBB6-C12EC86D8258}"/>
              </a:ext>
            </a:extLst>
          </p:cNvPr>
          <p:cNvPicPr>
            <a:picLocks noChangeAspect="1"/>
          </p:cNvPicPr>
          <p:nvPr userDrawn="1"/>
        </p:nvPicPr>
        <p:blipFill>
          <a:blip r:embed="rId17"/>
          <a:stretch>
            <a:fillRect/>
          </a:stretch>
        </p:blipFill>
        <p:spPr>
          <a:xfrm>
            <a:off x="5358285" y="51610"/>
            <a:ext cx="1062179" cy="365124"/>
          </a:xfrm>
          <a:prstGeom prst="rect">
            <a:avLst/>
          </a:prstGeom>
        </p:spPr>
      </p:pic>
    </p:spTree>
    <p:extLst>
      <p:ext uri="{BB962C8B-B14F-4D97-AF65-F5344CB8AC3E}">
        <p14:creationId xmlns:p14="http://schemas.microsoft.com/office/powerpoint/2010/main" val="23519812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A8DB3-8765-2643-8D20-E9EC9DA60D8D}"/>
              </a:ext>
            </a:extLst>
          </p:cNvPr>
          <p:cNvSpPr>
            <a:spLocks noGrp="1"/>
          </p:cNvSpPr>
          <p:nvPr>
            <p:ph type="ctrTitle"/>
          </p:nvPr>
        </p:nvSpPr>
        <p:spPr>
          <a:xfrm>
            <a:off x="1583473" y="1401763"/>
            <a:ext cx="9025054" cy="1899617"/>
          </a:xfrm>
        </p:spPr>
        <p:txBody>
          <a:bodyPr>
            <a:normAutofit/>
          </a:bodyPr>
          <a:lstStyle/>
          <a:p>
            <a:r>
              <a:rPr lang="en-US" sz="3200" dirty="0">
                <a:latin typeface="Times New Roman" panose="02020603050405020304" pitchFamily="18" charset="0"/>
                <a:cs typeface="Times New Roman" panose="02020603050405020304" pitchFamily="18" charset="0"/>
              </a:rPr>
              <a:t>Simulating crop yields in Morocco using the CARAIB dynamic vegetation model driven by WorldClim and interpolated anomalies from Climate Research Unit</a:t>
            </a:r>
            <a:endParaRPr lang="en-GB" sz="3200" dirty="0"/>
          </a:p>
        </p:txBody>
      </p:sp>
      <p:sp>
        <p:nvSpPr>
          <p:cNvPr id="3" name="Subtitle 2">
            <a:extLst>
              <a:ext uri="{FF2B5EF4-FFF2-40B4-BE49-F238E27FC236}">
                <a16:creationId xmlns:a16="http://schemas.microsoft.com/office/drawing/2014/main" id="{3427A2EB-3EE1-5F43-A8C0-2508039D2011}"/>
              </a:ext>
            </a:extLst>
          </p:cNvPr>
          <p:cNvSpPr>
            <a:spLocks noGrp="1"/>
          </p:cNvSpPr>
          <p:nvPr>
            <p:ph type="subTitle" idx="1"/>
          </p:nvPr>
        </p:nvSpPr>
        <p:spPr>
          <a:xfrm>
            <a:off x="1583473" y="3800475"/>
            <a:ext cx="9144000" cy="1655762"/>
          </a:xfrm>
        </p:spPr>
        <p:txBody>
          <a:bodyPr>
            <a:normAutofit fontScale="47500" lnSpcReduction="20000"/>
          </a:bodyPr>
          <a:lstStyle/>
          <a:p>
            <a:r>
              <a:rPr lang="en-US" sz="2900" dirty="0">
                <a:latin typeface="Times New Roman" panose="02020603050405020304" pitchFamily="18" charset="0"/>
                <a:cs typeface="Times New Roman" panose="02020603050405020304" pitchFamily="18" charset="0"/>
              </a:rPr>
              <a:t>I. Loudiyi </a:t>
            </a:r>
            <a:r>
              <a:rPr lang="nl-NL" sz="2900" baseline="30000" dirty="0">
                <a:latin typeface="Times New Roman" panose="02020603050405020304" pitchFamily="18" charset="0"/>
                <a:cs typeface="Times New Roman" panose="02020603050405020304" pitchFamily="18" charset="0"/>
              </a:rPr>
              <a:t>1</a:t>
            </a:r>
            <a:r>
              <a:rPr lang="en-US" sz="2900" dirty="0">
                <a:latin typeface="Times New Roman" panose="02020603050405020304" pitchFamily="18" charset="0"/>
                <a:cs typeface="Times New Roman" panose="02020603050405020304" pitchFamily="18" charset="0"/>
              </a:rPr>
              <a:t>, I. Jacquemin</a:t>
            </a:r>
            <a:r>
              <a:rPr lang="nl-NL" sz="2900" baseline="30000" dirty="0">
                <a:latin typeface="Times New Roman" panose="02020603050405020304" pitchFamily="18" charset="0"/>
                <a:cs typeface="Times New Roman" panose="02020603050405020304" pitchFamily="18" charset="0"/>
              </a:rPr>
              <a:t> 2</a:t>
            </a:r>
            <a:r>
              <a:rPr lang="en-US" sz="2900" dirty="0">
                <a:latin typeface="Times New Roman" panose="02020603050405020304" pitchFamily="18" charset="0"/>
                <a:cs typeface="Times New Roman" panose="02020603050405020304" pitchFamily="18" charset="0"/>
              </a:rPr>
              <a:t>, B. Tychon</a:t>
            </a:r>
            <a:r>
              <a:rPr lang="nl-NL" sz="2900" baseline="30000" dirty="0">
                <a:latin typeface="Times New Roman" panose="02020603050405020304" pitchFamily="18" charset="0"/>
                <a:cs typeface="Times New Roman" panose="02020603050405020304" pitchFamily="18" charset="0"/>
              </a:rPr>
              <a:t> 2</a:t>
            </a:r>
            <a:r>
              <a:rPr lang="en-US" sz="2900" dirty="0">
                <a:latin typeface="Times New Roman" panose="02020603050405020304" pitchFamily="18" charset="0"/>
                <a:cs typeface="Times New Roman" panose="02020603050405020304" pitchFamily="18" charset="0"/>
              </a:rPr>
              <a:t>, L. Francois</a:t>
            </a:r>
            <a:r>
              <a:rPr lang="nl-NL" sz="2900" baseline="30000" dirty="0">
                <a:latin typeface="Times New Roman" panose="02020603050405020304" pitchFamily="18" charset="0"/>
                <a:cs typeface="Times New Roman" panose="02020603050405020304" pitchFamily="18" charset="0"/>
              </a:rPr>
              <a:t> 2</a:t>
            </a:r>
            <a:r>
              <a:rPr lang="en-US" sz="2900" dirty="0">
                <a:latin typeface="Times New Roman" panose="02020603050405020304" pitchFamily="18" charset="0"/>
                <a:cs typeface="Times New Roman" panose="02020603050405020304" pitchFamily="18" charset="0"/>
              </a:rPr>
              <a:t>, M. Lahlou</a:t>
            </a:r>
            <a:r>
              <a:rPr lang="nl-NL" sz="2900" baseline="30000" dirty="0">
                <a:latin typeface="Times New Roman" panose="02020603050405020304" pitchFamily="18" charset="0"/>
                <a:cs typeface="Times New Roman" panose="02020603050405020304" pitchFamily="18" charset="0"/>
              </a:rPr>
              <a:t> 3</a:t>
            </a:r>
            <a:r>
              <a:rPr lang="en-US" sz="2900" dirty="0">
                <a:latin typeface="Times New Roman" panose="02020603050405020304" pitchFamily="18" charset="0"/>
                <a:cs typeface="Times New Roman" panose="02020603050405020304" pitchFamily="18" charset="0"/>
              </a:rPr>
              <a:t>, J. Wellens</a:t>
            </a:r>
            <a:r>
              <a:rPr lang="nl-NL" sz="2900" baseline="30000" dirty="0">
                <a:latin typeface="Times New Roman" panose="02020603050405020304" pitchFamily="18" charset="0"/>
                <a:cs typeface="Times New Roman" panose="02020603050405020304" pitchFamily="18" charset="0"/>
              </a:rPr>
              <a:t> 2</a:t>
            </a:r>
            <a:r>
              <a:rPr lang="en-US" sz="2900" dirty="0">
                <a:latin typeface="Times New Roman" panose="02020603050405020304" pitchFamily="18" charset="0"/>
                <a:cs typeface="Times New Roman" panose="02020603050405020304" pitchFamily="18" charset="0"/>
              </a:rPr>
              <a:t>, and R. Balaghi</a:t>
            </a:r>
            <a:r>
              <a:rPr lang="nl-NL" sz="2900" baseline="30000" dirty="0">
                <a:latin typeface="Times New Roman" panose="02020603050405020304" pitchFamily="18" charset="0"/>
                <a:cs typeface="Times New Roman" panose="02020603050405020304" pitchFamily="18" charset="0"/>
              </a:rPr>
              <a:t> 4</a:t>
            </a:r>
            <a:endParaRPr lang="en-US" sz="2900" dirty="0">
              <a:latin typeface="Times New Roman" panose="02020603050405020304" pitchFamily="18" charset="0"/>
              <a:cs typeface="Times New Roman" panose="02020603050405020304" pitchFamily="18" charset="0"/>
            </a:endParaRPr>
          </a:p>
          <a:p>
            <a:r>
              <a:rPr lang="nl-NL" sz="2900" baseline="30000" dirty="0">
                <a:latin typeface="Times New Roman" panose="02020603050405020304" pitchFamily="18" charset="0"/>
                <a:cs typeface="Times New Roman" panose="02020603050405020304" pitchFamily="18" charset="0"/>
              </a:rPr>
              <a:t>1</a:t>
            </a:r>
            <a:r>
              <a:rPr lang="en-US" sz="2900" dirty="0">
                <a:latin typeface="Times New Roman" panose="02020603050405020304" pitchFamily="18" charset="0"/>
                <a:cs typeface="Times New Roman" panose="02020603050405020304" pitchFamily="18" charset="0"/>
              </a:rPr>
              <a:t>Institute of Astrophysics and Geophysics, University of Liège, Belgium</a:t>
            </a:r>
          </a:p>
          <a:p>
            <a:r>
              <a:rPr lang="nl-NL" sz="2900" baseline="30000" dirty="0">
                <a:latin typeface="Times New Roman" panose="02020603050405020304" pitchFamily="18" charset="0"/>
                <a:cs typeface="Times New Roman" panose="02020603050405020304" pitchFamily="18" charset="0"/>
              </a:rPr>
              <a:t>2</a:t>
            </a:r>
            <a:r>
              <a:rPr lang="en-US" sz="2900" dirty="0">
                <a:latin typeface="Times New Roman" panose="02020603050405020304" pitchFamily="18" charset="0"/>
                <a:cs typeface="Times New Roman" panose="02020603050405020304" pitchFamily="18" charset="0"/>
              </a:rPr>
              <a:t>Research Unit : SPHERES, University of Liège, Belgium</a:t>
            </a:r>
          </a:p>
          <a:p>
            <a:r>
              <a:rPr lang="nl-NL" sz="2900" baseline="30000" dirty="0">
                <a:latin typeface="Times New Roman" panose="02020603050405020304" pitchFamily="18" charset="0"/>
                <a:cs typeface="Times New Roman" panose="02020603050405020304" pitchFamily="18" charset="0"/>
              </a:rPr>
              <a:t>3</a:t>
            </a:r>
            <a:r>
              <a:rPr lang="en-US" sz="2900" dirty="0">
                <a:latin typeface="Times New Roman" panose="02020603050405020304" pitchFamily="18" charset="0"/>
                <a:cs typeface="Times New Roman" panose="02020603050405020304" pitchFamily="18" charset="0"/>
              </a:rPr>
              <a:t>The Agronomic and Veterinary Institute Hassan 2, Morocco</a:t>
            </a:r>
          </a:p>
          <a:p>
            <a:r>
              <a:rPr lang="nl-NL" sz="2900" baseline="30000" dirty="0">
                <a:latin typeface="Times New Roman" panose="02020603050405020304" pitchFamily="18" charset="0"/>
                <a:cs typeface="Times New Roman" panose="02020603050405020304" pitchFamily="18" charset="0"/>
              </a:rPr>
              <a:t>4</a:t>
            </a:r>
            <a:r>
              <a:rPr lang="en-US" sz="2900" dirty="0">
                <a:latin typeface="Times New Roman" panose="02020603050405020304" pitchFamily="18" charset="0"/>
                <a:cs typeface="Times New Roman" panose="02020603050405020304" pitchFamily="18" charset="0"/>
              </a:rPr>
              <a:t>National Institute of Agronomic Research, Morocco</a:t>
            </a:r>
          </a:p>
          <a:p>
            <a:r>
              <a:rPr lang="en-US" sz="2900" dirty="0">
                <a:latin typeface="Times New Roman" panose="02020603050405020304" pitchFamily="18" charset="0"/>
                <a:cs typeface="Times New Roman" panose="02020603050405020304" pitchFamily="18" charset="0"/>
              </a:rPr>
              <a:t>Iliass.loudiyi@uliege.be</a:t>
            </a:r>
          </a:p>
          <a:p>
            <a:endParaRPr lang="en-GB" dirty="0"/>
          </a:p>
        </p:txBody>
      </p:sp>
    </p:spTree>
    <p:extLst>
      <p:ext uri="{BB962C8B-B14F-4D97-AF65-F5344CB8AC3E}">
        <p14:creationId xmlns:p14="http://schemas.microsoft.com/office/powerpoint/2010/main" val="649067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B9692AD-7BC0-5D43-B386-4475BA8CF84A}"/>
              </a:ext>
            </a:extLst>
          </p:cNvPr>
          <p:cNvSpPr>
            <a:spLocks noGrp="1"/>
          </p:cNvSpPr>
          <p:nvPr>
            <p:ph type="sldNum" sz="quarter" idx="12"/>
          </p:nvPr>
        </p:nvSpPr>
        <p:spPr/>
        <p:txBody>
          <a:bodyPr/>
          <a:lstStyle/>
          <a:p>
            <a:fld id="{FB735789-C427-F04F-B152-4F071A50364B}" type="slidenum">
              <a:rPr lang="en-GB" smtClean="0"/>
              <a:t>10</a:t>
            </a:fld>
            <a:endParaRPr lang="en-GB"/>
          </a:p>
        </p:txBody>
      </p:sp>
      <p:sp>
        <p:nvSpPr>
          <p:cNvPr id="6" name="TextBox 5">
            <a:extLst>
              <a:ext uri="{FF2B5EF4-FFF2-40B4-BE49-F238E27FC236}">
                <a16:creationId xmlns:a16="http://schemas.microsoft.com/office/drawing/2014/main" id="{15255375-0EF8-7043-91A6-E73E1E79908D}"/>
              </a:ext>
            </a:extLst>
          </p:cNvPr>
          <p:cNvSpPr txBox="1"/>
          <p:nvPr/>
        </p:nvSpPr>
        <p:spPr>
          <a:xfrm>
            <a:off x="3008349" y="702882"/>
            <a:ext cx="7373257" cy="400110"/>
          </a:xfrm>
          <a:prstGeom prst="rect">
            <a:avLst/>
          </a:prstGeom>
          <a:noFill/>
        </p:spPr>
        <p:txBody>
          <a:bodyPr wrap="square" rtlCol="0">
            <a:spAutoFit/>
          </a:bodyPr>
          <a:lstStyle/>
          <a:p>
            <a:pPr lvl="0"/>
            <a:r>
              <a:rPr lang="en-GB" sz="2000" b="1" dirty="0">
                <a:solidFill>
                  <a:prstClr val="black"/>
                </a:solidFill>
                <a:latin typeface="Times New Roman" panose="02020603050405020304" pitchFamily="18" charset="0"/>
                <a:cs typeface="Times New Roman" panose="02020603050405020304" pitchFamily="18" charset="0"/>
              </a:rPr>
              <a:t>Preliminary results of soil water content : Past period  </a:t>
            </a:r>
          </a:p>
        </p:txBody>
      </p:sp>
      <p:pic>
        <p:nvPicPr>
          <p:cNvPr id="5" name="Picture 4">
            <a:extLst>
              <a:ext uri="{FF2B5EF4-FFF2-40B4-BE49-F238E27FC236}">
                <a16:creationId xmlns:a16="http://schemas.microsoft.com/office/drawing/2014/main" id="{0DEAC3C9-81D4-5B4B-B6FE-9496936518C4}"/>
              </a:ext>
            </a:extLst>
          </p:cNvPr>
          <p:cNvPicPr>
            <a:picLocks noChangeAspect="1"/>
          </p:cNvPicPr>
          <p:nvPr/>
        </p:nvPicPr>
        <p:blipFill>
          <a:blip r:embed="rId2"/>
          <a:stretch>
            <a:fillRect/>
          </a:stretch>
        </p:blipFill>
        <p:spPr>
          <a:xfrm>
            <a:off x="1419925" y="2026322"/>
            <a:ext cx="8961681" cy="3477273"/>
          </a:xfrm>
          <a:prstGeom prst="rect">
            <a:avLst/>
          </a:prstGeom>
        </p:spPr>
      </p:pic>
      <p:sp>
        <p:nvSpPr>
          <p:cNvPr id="7" name="TextBox 6">
            <a:extLst>
              <a:ext uri="{FF2B5EF4-FFF2-40B4-BE49-F238E27FC236}">
                <a16:creationId xmlns:a16="http://schemas.microsoft.com/office/drawing/2014/main" id="{FA92A7AF-4DC0-0842-9A61-4E596117B502}"/>
              </a:ext>
            </a:extLst>
          </p:cNvPr>
          <p:cNvSpPr txBox="1"/>
          <p:nvPr/>
        </p:nvSpPr>
        <p:spPr>
          <a:xfrm>
            <a:off x="598620" y="1102992"/>
            <a:ext cx="10604292" cy="923330"/>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The soil water  (SW)  is allowed to vary between the wilting point (WP)  and the saturation. Below, the soil water content will be expressed in relative units, as the fraction of the water available for plant growth  (ASW) at  field capacity (FC) : ASW = (SW-WP)/(FC WP). In the literature, it is also called relative extractable water</a:t>
            </a:r>
          </a:p>
        </p:txBody>
      </p:sp>
      <p:sp>
        <p:nvSpPr>
          <p:cNvPr id="10" name="TextBox 9">
            <a:extLst>
              <a:ext uri="{FF2B5EF4-FFF2-40B4-BE49-F238E27FC236}">
                <a16:creationId xmlns:a16="http://schemas.microsoft.com/office/drawing/2014/main" id="{C1F90035-DD9F-044B-A184-A2435523B2DC}"/>
              </a:ext>
            </a:extLst>
          </p:cNvPr>
          <p:cNvSpPr txBox="1"/>
          <p:nvPr/>
        </p:nvSpPr>
        <p:spPr>
          <a:xfrm>
            <a:off x="598620" y="5338584"/>
            <a:ext cx="11210521" cy="1200329"/>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Precipitations are the only prescribed water flux in CARAIB. Indeed, this graph illustrate the soil water content for the four zones in Morocco, the amplitude of the north zone is important rather than the south , for the west and center the amplitude varies modestly. If we take the difference between the soil water content of  dry year 1999 and the wet year 2009 for example, we can see there is a significative difference.</a:t>
            </a:r>
          </a:p>
        </p:txBody>
      </p:sp>
    </p:spTree>
    <p:extLst>
      <p:ext uri="{BB962C8B-B14F-4D97-AF65-F5344CB8AC3E}">
        <p14:creationId xmlns:p14="http://schemas.microsoft.com/office/powerpoint/2010/main" val="4176227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40326-CD37-0F44-BF44-8F609771CD5B}"/>
              </a:ext>
            </a:extLst>
          </p:cNvPr>
          <p:cNvSpPr>
            <a:spLocks noGrp="1"/>
          </p:cNvSpPr>
          <p:nvPr>
            <p:ph type="title"/>
          </p:nvPr>
        </p:nvSpPr>
        <p:spPr>
          <a:xfrm>
            <a:off x="2785274" y="697697"/>
            <a:ext cx="6621452" cy="345815"/>
          </a:xfrm>
        </p:spPr>
        <p:txBody>
          <a:bodyPr/>
          <a:lstStyle/>
          <a:p>
            <a:r>
              <a:rPr lang="en-US" sz="2000" dirty="0">
                <a:latin typeface="Times New Roman" panose="02020603050405020304" pitchFamily="18" charset="0"/>
                <a:cs typeface="Times New Roman" panose="02020603050405020304" pitchFamily="18" charset="0"/>
              </a:rPr>
              <a:t>Comparison between observed yields and model results :</a:t>
            </a:r>
            <a:endParaRPr lang="en-GB" sz="2000"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D9C9C43A-49AC-994E-AD82-1788350D566C}"/>
              </a:ext>
            </a:extLst>
          </p:cNvPr>
          <p:cNvSpPr>
            <a:spLocks noGrp="1"/>
          </p:cNvSpPr>
          <p:nvPr>
            <p:ph type="sldNum" sz="quarter" idx="12"/>
          </p:nvPr>
        </p:nvSpPr>
        <p:spPr/>
        <p:txBody>
          <a:bodyPr/>
          <a:lstStyle/>
          <a:p>
            <a:fld id="{FB735789-C427-F04F-B152-4F071A50364B}" type="slidenum">
              <a:rPr lang="en-GB" smtClean="0"/>
              <a:t>11</a:t>
            </a:fld>
            <a:endParaRPr lang="en-GB"/>
          </a:p>
        </p:txBody>
      </p:sp>
      <p:pic>
        <p:nvPicPr>
          <p:cNvPr id="4" name="Picture 3">
            <a:extLst>
              <a:ext uri="{FF2B5EF4-FFF2-40B4-BE49-F238E27FC236}">
                <a16:creationId xmlns:a16="http://schemas.microsoft.com/office/drawing/2014/main" id="{3FE92659-AED4-8E42-84F0-EAEC5B4E6FB8}"/>
              </a:ext>
            </a:extLst>
          </p:cNvPr>
          <p:cNvPicPr>
            <a:picLocks noChangeAspect="1"/>
          </p:cNvPicPr>
          <p:nvPr/>
        </p:nvPicPr>
        <p:blipFill>
          <a:blip r:embed="rId2"/>
          <a:stretch>
            <a:fillRect/>
          </a:stretch>
        </p:blipFill>
        <p:spPr>
          <a:xfrm>
            <a:off x="838200" y="1415088"/>
            <a:ext cx="8423788" cy="2360954"/>
          </a:xfrm>
          <a:prstGeom prst="rect">
            <a:avLst/>
          </a:prstGeom>
        </p:spPr>
      </p:pic>
      <p:sp>
        <p:nvSpPr>
          <p:cNvPr id="8" name="TextBox 7">
            <a:extLst>
              <a:ext uri="{FF2B5EF4-FFF2-40B4-BE49-F238E27FC236}">
                <a16:creationId xmlns:a16="http://schemas.microsoft.com/office/drawing/2014/main" id="{3C09F656-309D-F742-BD4E-200F1E9CE512}"/>
              </a:ext>
            </a:extLst>
          </p:cNvPr>
          <p:cNvSpPr txBox="1"/>
          <p:nvPr/>
        </p:nvSpPr>
        <p:spPr>
          <a:xfrm>
            <a:off x="9748683" y="3776042"/>
            <a:ext cx="1961536" cy="400110"/>
          </a:xfrm>
          <a:prstGeom prst="rect">
            <a:avLst/>
          </a:prstGeom>
          <a:noFill/>
        </p:spPr>
        <p:txBody>
          <a:bodyPr wrap="square" rtlCol="0">
            <a:spAutoFit/>
          </a:bodyPr>
          <a:lstStyle/>
          <a:p>
            <a:r>
              <a:rPr lang="en-US" sz="2000" dirty="0">
                <a:solidFill>
                  <a:prstClr val="black"/>
                </a:solidFill>
                <a:latin typeface="Times New Roman" panose="02020603050405020304" pitchFamily="18" charset="0"/>
                <a:ea typeface="+mj-ea"/>
                <a:cs typeface="Times New Roman" panose="02020603050405020304" pitchFamily="18" charset="0"/>
              </a:rPr>
              <a:t>Observed yields</a:t>
            </a:r>
            <a:endParaRPr lang="en-GB" dirty="0">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940F5A25-671A-D143-B133-55310D2F3D94}"/>
              </a:ext>
            </a:extLst>
          </p:cNvPr>
          <p:cNvPicPr>
            <a:picLocks noChangeAspect="1"/>
          </p:cNvPicPr>
          <p:nvPr/>
        </p:nvPicPr>
        <p:blipFill>
          <a:blip r:embed="rId3"/>
          <a:stretch>
            <a:fillRect/>
          </a:stretch>
        </p:blipFill>
        <p:spPr>
          <a:xfrm>
            <a:off x="838198" y="4173380"/>
            <a:ext cx="8423787" cy="2584392"/>
          </a:xfrm>
          <a:prstGeom prst="rect">
            <a:avLst/>
          </a:prstGeom>
        </p:spPr>
      </p:pic>
    </p:spTree>
    <p:extLst>
      <p:ext uri="{BB962C8B-B14F-4D97-AF65-F5344CB8AC3E}">
        <p14:creationId xmlns:p14="http://schemas.microsoft.com/office/powerpoint/2010/main" val="2494001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40326-CD37-0F44-BF44-8F609771CD5B}"/>
              </a:ext>
            </a:extLst>
          </p:cNvPr>
          <p:cNvSpPr>
            <a:spLocks noGrp="1"/>
          </p:cNvSpPr>
          <p:nvPr>
            <p:ph type="title"/>
          </p:nvPr>
        </p:nvSpPr>
        <p:spPr>
          <a:xfrm>
            <a:off x="2968597" y="802760"/>
            <a:ext cx="6086193" cy="401572"/>
          </a:xfrm>
        </p:spPr>
        <p:txBody>
          <a:bodyPr/>
          <a:lstStyle/>
          <a:p>
            <a:r>
              <a:rPr lang="en-US" sz="2000" dirty="0">
                <a:latin typeface="Times New Roman" panose="02020603050405020304" pitchFamily="18" charset="0"/>
                <a:cs typeface="Times New Roman" panose="02020603050405020304" pitchFamily="18" charset="0"/>
              </a:rPr>
              <a:t>Comparison between observed yields and model results :</a:t>
            </a:r>
            <a:endParaRPr lang="en-GB" sz="2000"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D9C9C43A-49AC-994E-AD82-1788350D566C}"/>
              </a:ext>
            </a:extLst>
          </p:cNvPr>
          <p:cNvSpPr>
            <a:spLocks noGrp="1"/>
          </p:cNvSpPr>
          <p:nvPr>
            <p:ph type="sldNum" sz="quarter" idx="12"/>
          </p:nvPr>
        </p:nvSpPr>
        <p:spPr/>
        <p:txBody>
          <a:bodyPr/>
          <a:lstStyle/>
          <a:p>
            <a:fld id="{FB735789-C427-F04F-B152-4F071A50364B}" type="slidenum">
              <a:rPr lang="en-GB" smtClean="0"/>
              <a:t>12</a:t>
            </a:fld>
            <a:endParaRPr lang="en-GB"/>
          </a:p>
        </p:txBody>
      </p:sp>
      <p:pic>
        <p:nvPicPr>
          <p:cNvPr id="10" name="Picture 9">
            <a:extLst>
              <a:ext uri="{FF2B5EF4-FFF2-40B4-BE49-F238E27FC236}">
                <a16:creationId xmlns:a16="http://schemas.microsoft.com/office/drawing/2014/main" id="{753EB673-1C1B-4B45-B13D-030E485C523A}"/>
              </a:ext>
            </a:extLst>
          </p:cNvPr>
          <p:cNvPicPr>
            <a:picLocks noChangeAspect="1"/>
          </p:cNvPicPr>
          <p:nvPr/>
        </p:nvPicPr>
        <p:blipFill>
          <a:blip r:embed="rId2"/>
          <a:stretch>
            <a:fillRect/>
          </a:stretch>
        </p:blipFill>
        <p:spPr>
          <a:xfrm>
            <a:off x="377624" y="1510890"/>
            <a:ext cx="5484762" cy="3459451"/>
          </a:xfrm>
          <a:prstGeom prst="rect">
            <a:avLst/>
          </a:prstGeom>
        </p:spPr>
      </p:pic>
      <p:pic>
        <p:nvPicPr>
          <p:cNvPr id="18" name="Picture 17">
            <a:extLst>
              <a:ext uri="{FF2B5EF4-FFF2-40B4-BE49-F238E27FC236}">
                <a16:creationId xmlns:a16="http://schemas.microsoft.com/office/drawing/2014/main" id="{E9C27DF7-0916-0147-B7FD-9885EF04A3B4}"/>
              </a:ext>
            </a:extLst>
          </p:cNvPr>
          <p:cNvPicPr>
            <a:picLocks noChangeAspect="1"/>
          </p:cNvPicPr>
          <p:nvPr/>
        </p:nvPicPr>
        <p:blipFill>
          <a:blip r:embed="rId3"/>
          <a:stretch>
            <a:fillRect/>
          </a:stretch>
        </p:blipFill>
        <p:spPr>
          <a:xfrm>
            <a:off x="6011693" y="1502696"/>
            <a:ext cx="5902144" cy="3459450"/>
          </a:xfrm>
          <a:prstGeom prst="rect">
            <a:avLst/>
          </a:prstGeom>
        </p:spPr>
      </p:pic>
      <p:sp>
        <p:nvSpPr>
          <p:cNvPr id="20" name="TextBox 19">
            <a:extLst>
              <a:ext uri="{FF2B5EF4-FFF2-40B4-BE49-F238E27FC236}">
                <a16:creationId xmlns:a16="http://schemas.microsoft.com/office/drawing/2014/main" id="{3B7F9490-0106-6B42-AB5B-00127713270C}"/>
              </a:ext>
            </a:extLst>
          </p:cNvPr>
          <p:cNvSpPr txBox="1"/>
          <p:nvPr/>
        </p:nvSpPr>
        <p:spPr>
          <a:xfrm>
            <a:off x="377624" y="5123016"/>
            <a:ext cx="11210521" cy="1477328"/>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The values of yield results obtained using CARAIB are much higher than the observed ones, in order to bridge the gap between the two yields, some input parameter related to the hydrological module and stomatal regulation must be adjusted.</a:t>
            </a:r>
          </a:p>
          <a:p>
            <a:pPr algn="just"/>
            <a:r>
              <a:rPr lang="en-US" dirty="0">
                <a:latin typeface="Times New Roman" panose="02020603050405020304" pitchFamily="18" charset="0"/>
                <a:cs typeface="Times New Roman" panose="02020603050405020304" pitchFamily="18" charset="0"/>
              </a:rPr>
              <a:t>In fact, we going to use soil texture parameters (clay, silt and sand) at the depth 30-60 cm instead of 15-30 cm to increase the hydrological stress and automatically decrease the yields.</a:t>
            </a:r>
          </a:p>
        </p:txBody>
      </p:sp>
    </p:spTree>
    <p:extLst>
      <p:ext uri="{BB962C8B-B14F-4D97-AF65-F5344CB8AC3E}">
        <p14:creationId xmlns:p14="http://schemas.microsoft.com/office/powerpoint/2010/main" val="1940353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B9692AD-7BC0-5D43-B386-4475BA8CF84A}"/>
              </a:ext>
            </a:extLst>
          </p:cNvPr>
          <p:cNvSpPr>
            <a:spLocks noGrp="1"/>
          </p:cNvSpPr>
          <p:nvPr>
            <p:ph type="sldNum" sz="quarter" idx="12"/>
          </p:nvPr>
        </p:nvSpPr>
        <p:spPr/>
        <p:txBody>
          <a:bodyPr/>
          <a:lstStyle/>
          <a:p>
            <a:fld id="{FB735789-C427-F04F-B152-4F071A50364B}" type="slidenum">
              <a:rPr lang="en-GB" smtClean="0"/>
              <a:t>13</a:t>
            </a:fld>
            <a:endParaRPr lang="en-GB"/>
          </a:p>
        </p:txBody>
      </p:sp>
      <p:sp>
        <p:nvSpPr>
          <p:cNvPr id="6" name="TextBox 5">
            <a:extLst>
              <a:ext uri="{FF2B5EF4-FFF2-40B4-BE49-F238E27FC236}">
                <a16:creationId xmlns:a16="http://schemas.microsoft.com/office/drawing/2014/main" id="{15255375-0EF8-7043-91A6-E73E1E79908D}"/>
              </a:ext>
            </a:extLst>
          </p:cNvPr>
          <p:cNvSpPr txBox="1"/>
          <p:nvPr/>
        </p:nvSpPr>
        <p:spPr>
          <a:xfrm>
            <a:off x="5177282" y="1871877"/>
            <a:ext cx="3770313" cy="400110"/>
          </a:xfrm>
          <a:prstGeom prst="rect">
            <a:avLst/>
          </a:prstGeom>
          <a:noFill/>
        </p:spPr>
        <p:txBody>
          <a:bodyPr wrap="square" rtlCol="0">
            <a:spAutoFit/>
          </a:bodyPr>
          <a:lstStyle/>
          <a:p>
            <a:pPr lvl="0"/>
            <a:r>
              <a:rPr lang="en-GB" sz="2000" b="1" dirty="0">
                <a:solidFill>
                  <a:prstClr val="black"/>
                </a:solidFill>
                <a:latin typeface="Times New Roman" panose="02020603050405020304" pitchFamily="18" charset="0"/>
                <a:cs typeface="Times New Roman" panose="02020603050405020304" pitchFamily="18" charset="0"/>
              </a:rPr>
              <a:t>Conclusion :</a:t>
            </a:r>
          </a:p>
        </p:txBody>
      </p:sp>
      <p:sp>
        <p:nvSpPr>
          <p:cNvPr id="2" name="TextBox 1">
            <a:extLst>
              <a:ext uri="{FF2B5EF4-FFF2-40B4-BE49-F238E27FC236}">
                <a16:creationId xmlns:a16="http://schemas.microsoft.com/office/drawing/2014/main" id="{63F0FED6-8AF7-2740-9D53-E5215B219BB5}"/>
              </a:ext>
            </a:extLst>
          </p:cNvPr>
          <p:cNvSpPr txBox="1"/>
          <p:nvPr/>
        </p:nvSpPr>
        <p:spPr>
          <a:xfrm>
            <a:off x="230458" y="2363576"/>
            <a:ext cx="11391900" cy="1477328"/>
          </a:xfrm>
          <a:prstGeom prst="rect">
            <a:avLst/>
          </a:prstGeom>
          <a:noFill/>
        </p:spPr>
        <p:txBody>
          <a:bodyPr wrap="square" rtlCol="0">
            <a:spAutoFit/>
          </a:bodyPr>
          <a:lstStyle/>
          <a:p>
            <a:pPr algn="just"/>
            <a:r>
              <a:rPr lang="en-GB" dirty="0">
                <a:latin typeface="Times New Roman" panose="02020603050405020304" pitchFamily="18" charset="0"/>
                <a:cs typeface="Times New Roman" panose="02020603050405020304" pitchFamily="18" charset="0"/>
              </a:rPr>
              <a:t>These preliminary results appear to be encouraging. In fact after adjusting the inputs, and validating the results of the past period, we are going to simulate </a:t>
            </a:r>
            <a:r>
              <a:rPr lang="en-US" dirty="0">
                <a:latin typeface="Times New Roman" panose="02020603050405020304" pitchFamily="18" charset="0"/>
                <a:cs typeface="Times New Roman" panose="02020603050405020304" pitchFamily="18" charset="0"/>
              </a:rPr>
              <a:t>the future period by using the coupled climate model HadGEM2-AO for the Coupled Model Intercomparison Project phase 5 (CMIP5). The RCPs (RCP 2,6, RCP 4,5 and RCP 8,5) are selected as standard scenarios for the IPCC Fifth Assessment Report and these scenarios include time paths for emissions and concentrations of greenhouse gas and aerosols and land-use/land cover. </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5420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35CA62-4C9E-4746-A539-855679345AA7}"/>
              </a:ext>
            </a:extLst>
          </p:cNvPr>
          <p:cNvSpPr>
            <a:spLocks noGrp="1"/>
          </p:cNvSpPr>
          <p:nvPr>
            <p:ph type="sldNum" sz="quarter" idx="12"/>
          </p:nvPr>
        </p:nvSpPr>
        <p:spPr/>
        <p:txBody>
          <a:bodyPr/>
          <a:lstStyle/>
          <a:p>
            <a:fld id="{FB735789-C427-F04F-B152-4F071A50364B}" type="slidenum">
              <a:rPr lang="en-GB" smtClean="0"/>
              <a:t>2</a:t>
            </a:fld>
            <a:endParaRPr lang="en-GB"/>
          </a:p>
        </p:txBody>
      </p:sp>
      <p:sp>
        <p:nvSpPr>
          <p:cNvPr id="6" name="TextBox 5">
            <a:extLst>
              <a:ext uri="{FF2B5EF4-FFF2-40B4-BE49-F238E27FC236}">
                <a16:creationId xmlns:a16="http://schemas.microsoft.com/office/drawing/2014/main" id="{7048B424-9EC4-A844-8639-734E2D36AA46}"/>
              </a:ext>
            </a:extLst>
          </p:cNvPr>
          <p:cNvSpPr txBox="1"/>
          <p:nvPr/>
        </p:nvSpPr>
        <p:spPr>
          <a:xfrm>
            <a:off x="102219" y="1078298"/>
            <a:ext cx="11896493" cy="1508105"/>
          </a:xfrm>
          <a:prstGeom prst="rect">
            <a:avLst/>
          </a:prstGeom>
          <a:noFill/>
        </p:spPr>
        <p:txBody>
          <a:bodyPr wrap="square" rtlCol="0">
            <a:spAutoFit/>
          </a:bodyPr>
          <a:lstStyle/>
          <a:p>
            <a:r>
              <a:rPr lang="en-GB" sz="2000" b="1" dirty="0">
                <a:latin typeface="Times New Roman" panose="02020603050405020304" pitchFamily="18" charset="0"/>
                <a:cs typeface="Times New Roman" panose="02020603050405020304" pitchFamily="18" charset="0"/>
              </a:rPr>
              <a:t>Overview</a:t>
            </a:r>
            <a:r>
              <a:rPr lang="fr-FR" sz="2000" b="1" dirty="0">
                <a:latin typeface="Times New Roman" panose="02020603050405020304" pitchFamily="18" charset="0"/>
                <a:cs typeface="Times New Roman" panose="02020603050405020304" pitchFamily="18" charset="0"/>
              </a:rPr>
              <a:t> :</a:t>
            </a:r>
          </a:p>
          <a:p>
            <a:pPr algn="just"/>
            <a:r>
              <a:rPr lang="en-US" dirty="0">
                <a:latin typeface="Times New Roman" panose="02020603050405020304" pitchFamily="18" charset="0"/>
                <a:cs typeface="Times New Roman" panose="02020603050405020304" pitchFamily="18" charset="0"/>
              </a:rPr>
              <a:t>Morocco, by its geographical position and its climate, is strongly affected by climate change and presents an ever-increasing vulnerability. In fact, the country's economy, being very dependent on agriculture, would be greatly affected. It is therefore necessary to further simulate and </a:t>
            </a:r>
            <a:r>
              <a:rPr lang="en-GB" dirty="0">
                <a:latin typeface="Times New Roman" panose="02020603050405020304" pitchFamily="18" charset="0"/>
                <a:cs typeface="Times New Roman" panose="02020603050405020304" pitchFamily="18" charset="0"/>
              </a:rPr>
              <a:t>analyse</a:t>
            </a:r>
            <a:r>
              <a:rPr lang="en-US" dirty="0">
                <a:latin typeface="Times New Roman" panose="02020603050405020304" pitchFamily="18" charset="0"/>
                <a:cs typeface="Times New Roman" panose="02020603050405020304" pitchFamily="18" charset="0"/>
              </a:rPr>
              <a:t> past crop yields in order to develop knowledge about climate change and strengthen forecasting systems to predict it impacts on agriculture.</a:t>
            </a:r>
          </a:p>
        </p:txBody>
      </p:sp>
      <p:sp>
        <p:nvSpPr>
          <p:cNvPr id="8" name="TextBox 7">
            <a:extLst>
              <a:ext uri="{FF2B5EF4-FFF2-40B4-BE49-F238E27FC236}">
                <a16:creationId xmlns:a16="http://schemas.microsoft.com/office/drawing/2014/main" id="{050628FA-18F5-3749-8CD1-640DDFB2F088}"/>
              </a:ext>
            </a:extLst>
          </p:cNvPr>
          <p:cNvSpPr txBox="1"/>
          <p:nvPr/>
        </p:nvSpPr>
        <p:spPr>
          <a:xfrm>
            <a:off x="102219" y="2640393"/>
            <a:ext cx="11896493" cy="1508105"/>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Moroccan Agriculture </a:t>
            </a:r>
            <a:r>
              <a:rPr lang="fr-FR" sz="2000" b="1" dirty="0">
                <a:latin typeface="Times New Roman" panose="02020603050405020304" pitchFamily="18" charset="0"/>
                <a:cs typeface="Times New Roman" panose="02020603050405020304" pitchFamily="18" charset="0"/>
              </a:rPr>
              <a:t>:</a:t>
            </a:r>
          </a:p>
          <a:p>
            <a:pPr algn="just"/>
            <a:r>
              <a:rPr lang="en-US" dirty="0">
                <a:latin typeface="Times New Roman" panose="02020603050405020304" pitchFamily="18" charset="0"/>
                <a:cs typeface="Times New Roman" panose="02020603050405020304" pitchFamily="18" charset="0"/>
              </a:rPr>
              <a:t>Cereal crops are the most dominant agricultural activities in Morocco, particularly in rainfed regions, since it occupies more than half of the area. Graph 1 shows about 59% of arable land is devoted to cereals, 16% to plantation crops (olives, almonds, citrus, grapes, dates), 5% to forage, 3% to vegetables, 5% to other crops (sugar beets, sugar cane, cotton and oilseeds), and 12% is fallow.</a:t>
            </a:r>
          </a:p>
        </p:txBody>
      </p:sp>
      <p:pic>
        <p:nvPicPr>
          <p:cNvPr id="13" name="Picture 12">
            <a:extLst>
              <a:ext uri="{FF2B5EF4-FFF2-40B4-BE49-F238E27FC236}">
                <a16:creationId xmlns:a16="http://schemas.microsoft.com/office/drawing/2014/main" id="{EC51F29F-D135-5941-83C0-03D7CEABE2C6}"/>
              </a:ext>
            </a:extLst>
          </p:cNvPr>
          <p:cNvPicPr>
            <a:picLocks noChangeAspect="1"/>
          </p:cNvPicPr>
          <p:nvPr/>
        </p:nvPicPr>
        <p:blipFill>
          <a:blip r:embed="rId2"/>
          <a:stretch>
            <a:fillRect/>
          </a:stretch>
        </p:blipFill>
        <p:spPr>
          <a:xfrm>
            <a:off x="6985000" y="3855602"/>
            <a:ext cx="4052130" cy="2485143"/>
          </a:xfrm>
          <a:prstGeom prst="rect">
            <a:avLst/>
          </a:prstGeom>
        </p:spPr>
      </p:pic>
      <p:sp>
        <p:nvSpPr>
          <p:cNvPr id="14" name="TextBox 13">
            <a:extLst>
              <a:ext uri="{FF2B5EF4-FFF2-40B4-BE49-F238E27FC236}">
                <a16:creationId xmlns:a16="http://schemas.microsoft.com/office/drawing/2014/main" id="{B6719537-289D-A245-9BDF-106EA69F538F}"/>
              </a:ext>
            </a:extLst>
          </p:cNvPr>
          <p:cNvSpPr txBox="1"/>
          <p:nvPr/>
        </p:nvSpPr>
        <p:spPr>
          <a:xfrm>
            <a:off x="6438900" y="6486796"/>
            <a:ext cx="4737100" cy="276999"/>
          </a:xfrm>
          <a:prstGeom prst="rect">
            <a:avLst/>
          </a:prstGeom>
          <a:noFill/>
        </p:spPr>
        <p:txBody>
          <a:bodyPr wrap="square" rtlCol="0">
            <a:spAutoFit/>
          </a:bodyPr>
          <a:lstStyle/>
          <a:p>
            <a:r>
              <a:rPr lang="en-US" sz="1200" dirty="0"/>
              <a:t>Graph 2 : Distribution of agricultural area by water sources in Morocco</a:t>
            </a:r>
          </a:p>
        </p:txBody>
      </p:sp>
      <p:sp>
        <p:nvSpPr>
          <p:cNvPr id="15" name="TextBox 14">
            <a:extLst>
              <a:ext uri="{FF2B5EF4-FFF2-40B4-BE49-F238E27FC236}">
                <a16:creationId xmlns:a16="http://schemas.microsoft.com/office/drawing/2014/main" id="{FCC72D56-5EA9-CF47-8CA0-FE1C7F81C0A7}"/>
              </a:ext>
            </a:extLst>
          </p:cNvPr>
          <p:cNvSpPr txBox="1"/>
          <p:nvPr/>
        </p:nvSpPr>
        <p:spPr>
          <a:xfrm>
            <a:off x="102219" y="6455511"/>
            <a:ext cx="4737100" cy="276999"/>
          </a:xfrm>
          <a:prstGeom prst="rect">
            <a:avLst/>
          </a:prstGeom>
          <a:noFill/>
        </p:spPr>
        <p:txBody>
          <a:bodyPr wrap="square" rtlCol="0">
            <a:spAutoFit/>
          </a:bodyPr>
          <a:lstStyle/>
          <a:p>
            <a:r>
              <a:rPr lang="en-US" sz="1200" dirty="0"/>
              <a:t>Graph 1 :  Distribution of agricultural area in Morocco</a:t>
            </a:r>
          </a:p>
        </p:txBody>
      </p:sp>
      <p:pic>
        <p:nvPicPr>
          <p:cNvPr id="18" name="Picture 17">
            <a:extLst>
              <a:ext uri="{FF2B5EF4-FFF2-40B4-BE49-F238E27FC236}">
                <a16:creationId xmlns:a16="http://schemas.microsoft.com/office/drawing/2014/main" id="{D26E88EF-4BEA-3546-80BF-E057D313FEFB}"/>
              </a:ext>
            </a:extLst>
          </p:cNvPr>
          <p:cNvPicPr>
            <a:picLocks noChangeAspect="1"/>
          </p:cNvPicPr>
          <p:nvPr/>
        </p:nvPicPr>
        <p:blipFill>
          <a:blip r:embed="rId3"/>
          <a:stretch>
            <a:fillRect/>
          </a:stretch>
        </p:blipFill>
        <p:spPr>
          <a:xfrm>
            <a:off x="1473200" y="4038600"/>
            <a:ext cx="3910638" cy="2473596"/>
          </a:xfrm>
          <a:prstGeom prst="rect">
            <a:avLst/>
          </a:prstGeom>
        </p:spPr>
      </p:pic>
    </p:spTree>
    <p:extLst>
      <p:ext uri="{BB962C8B-B14F-4D97-AF65-F5344CB8AC3E}">
        <p14:creationId xmlns:p14="http://schemas.microsoft.com/office/powerpoint/2010/main" val="2281107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B9692AD-7BC0-5D43-B386-4475BA8CF84A}"/>
              </a:ext>
            </a:extLst>
          </p:cNvPr>
          <p:cNvSpPr>
            <a:spLocks noGrp="1"/>
          </p:cNvSpPr>
          <p:nvPr>
            <p:ph type="sldNum" sz="quarter" idx="12"/>
          </p:nvPr>
        </p:nvSpPr>
        <p:spPr/>
        <p:txBody>
          <a:bodyPr/>
          <a:lstStyle/>
          <a:p>
            <a:fld id="{FB735789-C427-F04F-B152-4F071A50364B}" type="slidenum">
              <a:rPr lang="en-GB" smtClean="0"/>
              <a:t>3</a:t>
            </a:fld>
            <a:endParaRPr lang="en-GB"/>
          </a:p>
        </p:txBody>
      </p:sp>
      <p:sp>
        <p:nvSpPr>
          <p:cNvPr id="4" name="TextBox 3">
            <a:extLst>
              <a:ext uri="{FF2B5EF4-FFF2-40B4-BE49-F238E27FC236}">
                <a16:creationId xmlns:a16="http://schemas.microsoft.com/office/drawing/2014/main" id="{D5EEEA82-C9FE-0249-8501-9C765F0C08F4}"/>
              </a:ext>
            </a:extLst>
          </p:cNvPr>
          <p:cNvSpPr txBox="1"/>
          <p:nvPr/>
        </p:nvSpPr>
        <p:spPr>
          <a:xfrm>
            <a:off x="315892" y="1667910"/>
            <a:ext cx="11560213" cy="1477328"/>
          </a:xfrm>
          <a:prstGeom prst="rect">
            <a:avLst/>
          </a:prstGeom>
          <a:noFill/>
          <a:ln>
            <a:noFill/>
          </a:ln>
        </p:spPr>
        <p:txBody>
          <a:bodyPr wrap="square" rtlCol="0">
            <a:spAutoFit/>
          </a:bodyPr>
          <a:lstStyle/>
          <a:p>
            <a:pPr algn="just"/>
            <a:r>
              <a:rPr lang="en-US" dirty="0">
                <a:latin typeface="Times New Roman" panose="02020603050405020304" pitchFamily="18" charset="0"/>
                <a:cs typeface="Times New Roman" panose="02020603050405020304" pitchFamily="18" charset="0"/>
              </a:rPr>
              <a:t>This spatial model developed within the Unit for Modelling of Climate and Biogeochemical Cycles (UMCCB) of the University of Liège, includes crops and natural vegetation and may react dynamically to land use changes. Originally constructed to study vegetation dynamics and carbon cycle, it includes coupled hydrological, biogeochemical, biogeographical and fire modules. For crops, a specific module describes basic management (sowing, harvest, rotation) and phenological phases.</a:t>
            </a:r>
          </a:p>
        </p:txBody>
      </p:sp>
      <p:graphicFrame>
        <p:nvGraphicFramePr>
          <p:cNvPr id="5" name="Table 4">
            <a:extLst>
              <a:ext uri="{FF2B5EF4-FFF2-40B4-BE49-F238E27FC236}">
                <a16:creationId xmlns:a16="http://schemas.microsoft.com/office/drawing/2014/main" id="{45BBA697-9952-A84B-B39B-D6367823FB01}"/>
              </a:ext>
            </a:extLst>
          </p:cNvPr>
          <p:cNvGraphicFramePr>
            <a:graphicFrameLocks noGrp="1"/>
          </p:cNvGraphicFramePr>
          <p:nvPr>
            <p:extLst>
              <p:ext uri="{D42A27DB-BD31-4B8C-83A1-F6EECF244321}">
                <p14:modId xmlns:p14="http://schemas.microsoft.com/office/powerpoint/2010/main" val="2707234440"/>
              </p:ext>
            </p:extLst>
          </p:nvPr>
        </p:nvGraphicFramePr>
        <p:xfrm>
          <a:off x="1143191" y="3433363"/>
          <a:ext cx="9905614" cy="2633184"/>
        </p:xfrm>
        <a:graphic>
          <a:graphicData uri="http://schemas.openxmlformats.org/drawingml/2006/table">
            <a:tbl>
              <a:tblPr firstRow="1" bandRow="1">
                <a:tableStyleId>{3B4B98B0-60AC-42C2-AFA5-B58CD77FA1E5}</a:tableStyleId>
              </a:tblPr>
              <a:tblGrid>
                <a:gridCol w="4952807">
                  <a:extLst>
                    <a:ext uri="{9D8B030D-6E8A-4147-A177-3AD203B41FA5}">
                      <a16:colId xmlns:a16="http://schemas.microsoft.com/office/drawing/2014/main" val="1771602697"/>
                    </a:ext>
                  </a:extLst>
                </a:gridCol>
                <a:gridCol w="4952807">
                  <a:extLst>
                    <a:ext uri="{9D8B030D-6E8A-4147-A177-3AD203B41FA5}">
                      <a16:colId xmlns:a16="http://schemas.microsoft.com/office/drawing/2014/main" val="191661691"/>
                    </a:ext>
                  </a:extLst>
                </a:gridCol>
              </a:tblGrid>
              <a:tr h="384529">
                <a:tc>
                  <a:txBody>
                    <a:bodyPr/>
                    <a:lstStyle/>
                    <a:p>
                      <a:r>
                        <a:rPr lang="en-GB" sz="1800" dirty="0">
                          <a:latin typeface="Times New Roman" panose="02020603050405020304" pitchFamily="18" charset="0"/>
                          <a:cs typeface="Times New Roman" panose="02020603050405020304" pitchFamily="18" charset="0"/>
                        </a:rPr>
                        <a:t>Main Inputs</a:t>
                      </a:r>
                    </a:p>
                  </a:txBody>
                  <a:tcPr/>
                </a:tc>
                <a:tc>
                  <a:txBody>
                    <a:bodyPr/>
                    <a:lstStyle/>
                    <a:p>
                      <a:r>
                        <a:rPr lang="en-GB" sz="1800" dirty="0">
                          <a:latin typeface="Times New Roman" panose="02020603050405020304" pitchFamily="18" charset="0"/>
                          <a:cs typeface="Times New Roman" panose="02020603050405020304" pitchFamily="18" charset="0"/>
                        </a:rPr>
                        <a:t>Main Outputs</a:t>
                      </a:r>
                    </a:p>
                  </a:txBody>
                  <a:tcPr/>
                </a:tc>
                <a:extLst>
                  <a:ext uri="{0D108BD9-81ED-4DB2-BD59-A6C34878D82A}">
                    <a16:rowId xmlns:a16="http://schemas.microsoft.com/office/drawing/2014/main" val="878159780"/>
                  </a:ext>
                </a:extLst>
              </a:tr>
              <a:tr h="2248655">
                <a:tc>
                  <a:txBody>
                    <a:bodyPr/>
                    <a:lstStyle/>
                    <a:p>
                      <a:pPr marL="457200" indent="-457200">
                        <a:buFont typeface="Arial" panose="020B0604020202020204" pitchFamily="34" charset="0"/>
                        <a:buChar char="•"/>
                      </a:pPr>
                      <a:r>
                        <a:rPr lang="en-GB" sz="1800" dirty="0">
                          <a:latin typeface="Times New Roman" panose="02020603050405020304" pitchFamily="18" charset="0"/>
                          <a:cs typeface="Times New Roman" panose="02020603050405020304" pitchFamily="18" charset="0"/>
                        </a:rPr>
                        <a:t>Meteorological variables </a:t>
                      </a:r>
                    </a:p>
                    <a:p>
                      <a:pPr marL="457200" indent="-457200">
                        <a:buFont typeface="Arial" panose="020B0604020202020204" pitchFamily="34" charset="0"/>
                        <a:buChar char="•"/>
                      </a:pPr>
                      <a:r>
                        <a:rPr lang="en-GB" sz="1800" dirty="0">
                          <a:latin typeface="Times New Roman" panose="02020603050405020304" pitchFamily="18" charset="0"/>
                          <a:cs typeface="Times New Roman" panose="02020603050405020304" pitchFamily="18" charset="0"/>
                        </a:rPr>
                        <a:t>Soil parameter</a:t>
                      </a:r>
                    </a:p>
                    <a:p>
                      <a:pPr marL="457200" indent="-457200">
                        <a:buFont typeface="Arial" panose="020B0604020202020204" pitchFamily="34" charset="0"/>
                        <a:buChar char="•"/>
                      </a:pPr>
                      <a:r>
                        <a:rPr lang="en-GB" sz="1800" dirty="0">
                          <a:latin typeface="Times New Roman" panose="02020603050405020304" pitchFamily="18" charset="0"/>
                          <a:cs typeface="Times New Roman" panose="02020603050405020304" pitchFamily="18" charset="0"/>
                        </a:rPr>
                        <a:t>Elevation</a:t>
                      </a:r>
                    </a:p>
                    <a:p>
                      <a:pPr marL="457200" indent="-457200">
                        <a:buFont typeface="Arial" panose="020B0604020202020204" pitchFamily="34" charset="0"/>
                        <a:buChar char="•"/>
                      </a:pPr>
                      <a:r>
                        <a:rPr lang="en-GB" sz="1800" dirty="0">
                          <a:latin typeface="Times New Roman" panose="02020603050405020304" pitchFamily="18" charset="0"/>
                          <a:cs typeface="Times New Roman" panose="02020603050405020304" pitchFamily="18" charset="0"/>
                        </a:rPr>
                        <a:t>Morpho-physiological parameter</a:t>
                      </a:r>
                    </a:p>
                    <a:p>
                      <a:pPr marL="457200" indent="-457200">
                        <a:buFont typeface="Arial" panose="020B0604020202020204" pitchFamily="34" charset="0"/>
                        <a:buChar char="•"/>
                      </a:pPr>
                      <a:r>
                        <a:rPr lang="en-GB" sz="1800" dirty="0">
                          <a:latin typeface="Times New Roman" panose="02020603050405020304" pitchFamily="18" charset="0"/>
                          <a:cs typeface="Times New Roman" panose="02020603050405020304" pitchFamily="18" charset="0"/>
                        </a:rPr>
                        <a:t>Phenological phases</a:t>
                      </a:r>
                    </a:p>
                    <a:p>
                      <a:pPr marL="457200" indent="-45720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Basic crops management (sowing, harvest, rotation)</a:t>
                      </a:r>
                      <a:endParaRPr lang="en-GB" sz="1800" dirty="0">
                        <a:latin typeface="Times New Roman" panose="02020603050405020304" pitchFamily="18" charset="0"/>
                        <a:cs typeface="Times New Roman" panose="02020603050405020304" pitchFamily="18" charset="0"/>
                      </a:endParaRPr>
                    </a:p>
                  </a:txBody>
                  <a:tcPr/>
                </a:tc>
                <a:tc>
                  <a:txBody>
                    <a:bodyPr/>
                    <a:lstStyle/>
                    <a:p>
                      <a:pPr marL="457200" indent="-457200">
                        <a:buFont typeface="Arial" panose="020B0604020202020204" pitchFamily="34" charset="0"/>
                        <a:buChar char="•"/>
                      </a:pPr>
                      <a:r>
                        <a:rPr lang="en-GB" sz="1800" dirty="0">
                          <a:latin typeface="Times New Roman" panose="02020603050405020304" pitchFamily="18" charset="0"/>
                          <a:cs typeface="Times New Roman" panose="02020603050405020304" pitchFamily="18" charset="0"/>
                        </a:rPr>
                        <a:t>Soil hydrology</a:t>
                      </a:r>
                    </a:p>
                    <a:p>
                      <a:pPr marL="457200" indent="-457200">
                        <a:buFont typeface="Arial" panose="020B0604020202020204" pitchFamily="34" charset="0"/>
                        <a:buChar char="•"/>
                      </a:pPr>
                      <a:r>
                        <a:rPr lang="en-GB" sz="1800" dirty="0">
                          <a:latin typeface="Times New Roman" panose="02020603050405020304" pitchFamily="18" charset="0"/>
                          <a:cs typeface="Times New Roman" panose="02020603050405020304" pitchFamily="18" charset="0"/>
                        </a:rPr>
                        <a:t>Surface energy budget</a:t>
                      </a:r>
                    </a:p>
                    <a:p>
                      <a:pPr marL="457200" indent="-457200">
                        <a:buFont typeface="Arial" panose="020B0604020202020204" pitchFamily="34" charset="0"/>
                        <a:buChar char="•"/>
                      </a:pPr>
                      <a:r>
                        <a:rPr lang="en-GB" sz="1800" dirty="0">
                          <a:latin typeface="Times New Roman" panose="02020603050405020304" pitchFamily="18" charset="0"/>
                          <a:cs typeface="Times New Roman" panose="02020603050405020304" pitchFamily="18" charset="0"/>
                        </a:rPr>
                        <a:t>Yield, gross and net primary productivity</a:t>
                      </a:r>
                    </a:p>
                    <a:p>
                      <a:pPr marL="457200" indent="-457200">
                        <a:buFont typeface="Arial" panose="020B0604020202020204" pitchFamily="34" charset="0"/>
                        <a:buChar char="•"/>
                      </a:pPr>
                      <a:r>
                        <a:rPr lang="en-GB" sz="1800" dirty="0">
                          <a:latin typeface="Times New Roman" panose="02020603050405020304" pitchFamily="18" charset="0"/>
                          <a:cs typeface="Times New Roman" panose="02020603050405020304" pitchFamily="18" charset="0"/>
                        </a:rPr>
                        <a:t>Cover fraction for simulated species</a:t>
                      </a:r>
                    </a:p>
                    <a:p>
                      <a:pPr marL="457200" indent="-457200">
                        <a:buFont typeface="Arial" panose="020B0604020202020204" pitchFamily="34" charset="0"/>
                        <a:buChar char="•"/>
                      </a:pPr>
                      <a:r>
                        <a:rPr lang="en-GB" sz="1800" dirty="0">
                          <a:latin typeface="Times New Roman" panose="02020603050405020304" pitchFamily="18" charset="0"/>
                          <a:cs typeface="Times New Roman" panose="02020603050405020304" pitchFamily="18" charset="0"/>
                        </a:rPr>
                        <a:t>Biome distribution</a:t>
                      </a:r>
                    </a:p>
                    <a:p>
                      <a:pPr marL="457200" indent="-457200">
                        <a:buFont typeface="Arial" panose="020B0604020202020204" pitchFamily="34" charset="0"/>
                        <a:buChar char="•"/>
                      </a:pPr>
                      <a:r>
                        <a:rPr lang="en-GB" sz="1800" dirty="0">
                          <a:latin typeface="Times New Roman" panose="02020603050405020304" pitchFamily="18" charset="0"/>
                          <a:cs typeface="Times New Roman" panose="02020603050405020304" pitchFamily="18" charset="0"/>
                        </a:rPr>
                        <a:t>Soil heterotrophic respiration</a:t>
                      </a:r>
                    </a:p>
                    <a:p>
                      <a:pPr marL="457200" indent="-457200">
                        <a:buFont typeface="Arial" panose="020B0604020202020204" pitchFamily="34" charset="0"/>
                        <a:buChar char="•"/>
                      </a:pPr>
                      <a:r>
                        <a:rPr lang="en-GB" sz="1800" dirty="0">
                          <a:latin typeface="Times New Roman" panose="02020603050405020304" pitchFamily="18" charset="0"/>
                          <a:cs typeface="Times New Roman" panose="02020603050405020304" pitchFamily="18" charset="0"/>
                        </a:rPr>
                        <a:t>Carbon sequestration</a:t>
                      </a:r>
                    </a:p>
                  </a:txBody>
                  <a:tcPr/>
                </a:tc>
                <a:extLst>
                  <a:ext uri="{0D108BD9-81ED-4DB2-BD59-A6C34878D82A}">
                    <a16:rowId xmlns:a16="http://schemas.microsoft.com/office/drawing/2014/main" val="2253593946"/>
                  </a:ext>
                </a:extLst>
              </a:tr>
            </a:tbl>
          </a:graphicData>
        </a:graphic>
      </p:graphicFrame>
      <p:sp>
        <p:nvSpPr>
          <p:cNvPr id="6" name="TextBox 5">
            <a:extLst>
              <a:ext uri="{FF2B5EF4-FFF2-40B4-BE49-F238E27FC236}">
                <a16:creationId xmlns:a16="http://schemas.microsoft.com/office/drawing/2014/main" id="{15255375-0EF8-7043-91A6-E73E1E79908D}"/>
              </a:ext>
            </a:extLst>
          </p:cNvPr>
          <p:cNvSpPr txBox="1"/>
          <p:nvPr/>
        </p:nvSpPr>
        <p:spPr>
          <a:xfrm>
            <a:off x="160395" y="1130561"/>
            <a:ext cx="9161405" cy="400110"/>
          </a:xfrm>
          <a:prstGeom prst="rect">
            <a:avLst/>
          </a:prstGeom>
          <a:noFill/>
        </p:spPr>
        <p:txBody>
          <a:bodyPr wrap="square" rtlCol="0">
            <a:spAutoFit/>
          </a:bodyPr>
          <a:lstStyle/>
          <a:p>
            <a:pPr lvl="0" algn="ctr"/>
            <a:r>
              <a:rPr lang="en-GB" sz="2000" b="1" dirty="0">
                <a:solidFill>
                  <a:prstClr val="black"/>
                </a:solidFill>
                <a:latin typeface="Times New Roman" panose="02020603050405020304" pitchFamily="18" charset="0"/>
                <a:cs typeface="Times New Roman" panose="02020603050405020304" pitchFamily="18" charset="0"/>
              </a:rPr>
              <a:t>Dynamic</a:t>
            </a:r>
            <a:r>
              <a:rPr lang="fr-FR" sz="2000" b="1" dirty="0">
                <a:solidFill>
                  <a:prstClr val="black"/>
                </a:solidFill>
                <a:latin typeface="Times New Roman" panose="02020603050405020304" pitchFamily="18" charset="0"/>
                <a:cs typeface="Times New Roman" panose="02020603050405020304" pitchFamily="18" charset="0"/>
              </a:rPr>
              <a:t> </a:t>
            </a:r>
            <a:r>
              <a:rPr lang="en-GB" sz="2000" b="1" dirty="0">
                <a:solidFill>
                  <a:prstClr val="black"/>
                </a:solidFill>
                <a:latin typeface="Times New Roman" panose="02020603050405020304" pitchFamily="18" charset="0"/>
                <a:cs typeface="Times New Roman" panose="02020603050405020304" pitchFamily="18" charset="0"/>
              </a:rPr>
              <a:t>Vegetation</a:t>
            </a:r>
            <a:r>
              <a:rPr lang="fr-FR" sz="2000" b="1" dirty="0">
                <a:solidFill>
                  <a:prstClr val="black"/>
                </a:solidFill>
                <a:latin typeface="Times New Roman" panose="02020603050405020304" pitchFamily="18" charset="0"/>
                <a:cs typeface="Times New Roman" panose="02020603050405020304" pitchFamily="18" charset="0"/>
              </a:rPr>
              <a:t> Model CARAIB </a:t>
            </a:r>
            <a:r>
              <a:rPr lang="en-US" sz="2000" b="1" dirty="0">
                <a:solidFill>
                  <a:prstClr val="black"/>
                </a:solidFill>
                <a:latin typeface="Times New Roman" panose="02020603050405020304" pitchFamily="18" charset="0"/>
                <a:cs typeface="Times New Roman" panose="02020603050405020304" pitchFamily="18" charset="0"/>
              </a:rPr>
              <a:t>(CARbon Assimilation In the Biosphere)  :</a:t>
            </a:r>
            <a:endParaRPr lang="fr-FR" sz="20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9694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B9692AD-7BC0-5D43-B386-4475BA8CF84A}"/>
              </a:ext>
            </a:extLst>
          </p:cNvPr>
          <p:cNvSpPr>
            <a:spLocks noGrp="1"/>
          </p:cNvSpPr>
          <p:nvPr>
            <p:ph type="sldNum" sz="quarter" idx="12"/>
          </p:nvPr>
        </p:nvSpPr>
        <p:spPr/>
        <p:txBody>
          <a:bodyPr/>
          <a:lstStyle/>
          <a:p>
            <a:fld id="{FB735789-C427-F04F-B152-4F071A50364B}" type="slidenum">
              <a:rPr lang="en-GB" smtClean="0"/>
              <a:t>4</a:t>
            </a:fld>
            <a:endParaRPr lang="en-GB"/>
          </a:p>
        </p:txBody>
      </p:sp>
      <p:sp>
        <p:nvSpPr>
          <p:cNvPr id="6" name="TextBox 5">
            <a:extLst>
              <a:ext uri="{FF2B5EF4-FFF2-40B4-BE49-F238E27FC236}">
                <a16:creationId xmlns:a16="http://schemas.microsoft.com/office/drawing/2014/main" id="{15255375-0EF8-7043-91A6-E73E1E79908D}"/>
              </a:ext>
            </a:extLst>
          </p:cNvPr>
          <p:cNvSpPr txBox="1"/>
          <p:nvPr/>
        </p:nvSpPr>
        <p:spPr>
          <a:xfrm>
            <a:off x="0" y="965461"/>
            <a:ext cx="9161405" cy="400110"/>
          </a:xfrm>
          <a:prstGeom prst="rect">
            <a:avLst/>
          </a:prstGeom>
          <a:noFill/>
        </p:spPr>
        <p:txBody>
          <a:bodyPr wrap="square" rtlCol="0">
            <a:spAutoFit/>
          </a:bodyPr>
          <a:lstStyle/>
          <a:p>
            <a:pPr lvl="0" algn="ctr"/>
            <a:r>
              <a:rPr lang="en-GB" sz="2000" b="1" dirty="0">
                <a:solidFill>
                  <a:prstClr val="black"/>
                </a:solidFill>
                <a:latin typeface="Times New Roman" panose="02020603050405020304" pitchFamily="18" charset="0"/>
                <a:cs typeface="Times New Roman" panose="02020603050405020304" pitchFamily="18" charset="0"/>
              </a:rPr>
              <a:t>Dynamic</a:t>
            </a:r>
            <a:r>
              <a:rPr lang="fr-FR" sz="2000" b="1" dirty="0">
                <a:solidFill>
                  <a:prstClr val="black"/>
                </a:solidFill>
                <a:latin typeface="Times New Roman" panose="02020603050405020304" pitchFamily="18" charset="0"/>
                <a:cs typeface="Times New Roman" panose="02020603050405020304" pitchFamily="18" charset="0"/>
              </a:rPr>
              <a:t> </a:t>
            </a:r>
            <a:r>
              <a:rPr lang="en-GB" sz="2000" b="1" dirty="0">
                <a:solidFill>
                  <a:prstClr val="black"/>
                </a:solidFill>
                <a:latin typeface="Times New Roman" panose="02020603050405020304" pitchFamily="18" charset="0"/>
                <a:cs typeface="Times New Roman" panose="02020603050405020304" pitchFamily="18" charset="0"/>
              </a:rPr>
              <a:t>Vegetation</a:t>
            </a:r>
            <a:r>
              <a:rPr lang="fr-FR" sz="2000" b="1" dirty="0">
                <a:solidFill>
                  <a:prstClr val="black"/>
                </a:solidFill>
                <a:latin typeface="Times New Roman" panose="02020603050405020304" pitchFamily="18" charset="0"/>
                <a:cs typeface="Times New Roman" panose="02020603050405020304" pitchFamily="18" charset="0"/>
              </a:rPr>
              <a:t> Model CARAIB </a:t>
            </a:r>
            <a:r>
              <a:rPr lang="en-US" sz="2000" b="1" dirty="0">
                <a:solidFill>
                  <a:prstClr val="black"/>
                </a:solidFill>
                <a:latin typeface="Times New Roman" panose="02020603050405020304" pitchFamily="18" charset="0"/>
                <a:cs typeface="Times New Roman" panose="02020603050405020304" pitchFamily="18" charset="0"/>
              </a:rPr>
              <a:t>(CARbon Assimilation In the Biosphere)  :</a:t>
            </a:r>
            <a:endParaRPr lang="fr-FR" sz="2000" b="1" dirty="0">
              <a:solidFill>
                <a:prstClr val="black"/>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CF8A2706-F4C3-5F49-8235-3D5A8318F6FC}"/>
              </a:ext>
            </a:extLst>
          </p:cNvPr>
          <p:cNvPicPr>
            <a:picLocks noChangeAspect="1"/>
          </p:cNvPicPr>
          <p:nvPr/>
        </p:nvPicPr>
        <p:blipFill>
          <a:blip r:embed="rId2"/>
          <a:stretch>
            <a:fillRect/>
          </a:stretch>
        </p:blipFill>
        <p:spPr>
          <a:xfrm>
            <a:off x="2097664" y="1520985"/>
            <a:ext cx="7996671" cy="4679950"/>
          </a:xfrm>
          <a:prstGeom prst="rect">
            <a:avLst/>
          </a:prstGeom>
        </p:spPr>
      </p:pic>
    </p:spTree>
    <p:extLst>
      <p:ext uri="{BB962C8B-B14F-4D97-AF65-F5344CB8AC3E}">
        <p14:creationId xmlns:p14="http://schemas.microsoft.com/office/powerpoint/2010/main" val="3662904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35CA62-4C9E-4746-A539-855679345AA7}"/>
              </a:ext>
            </a:extLst>
          </p:cNvPr>
          <p:cNvSpPr>
            <a:spLocks noGrp="1"/>
          </p:cNvSpPr>
          <p:nvPr>
            <p:ph type="sldNum" sz="quarter" idx="12"/>
          </p:nvPr>
        </p:nvSpPr>
        <p:spPr/>
        <p:txBody>
          <a:bodyPr/>
          <a:lstStyle/>
          <a:p>
            <a:fld id="{FB735789-C427-F04F-B152-4F071A50364B}" type="slidenum">
              <a:rPr lang="en-GB" smtClean="0"/>
              <a:t>5</a:t>
            </a:fld>
            <a:endParaRPr lang="en-GB"/>
          </a:p>
        </p:txBody>
      </p:sp>
      <p:sp>
        <p:nvSpPr>
          <p:cNvPr id="6" name="TextBox 5">
            <a:extLst>
              <a:ext uri="{FF2B5EF4-FFF2-40B4-BE49-F238E27FC236}">
                <a16:creationId xmlns:a16="http://schemas.microsoft.com/office/drawing/2014/main" id="{7048B424-9EC4-A844-8639-734E2D36AA46}"/>
              </a:ext>
            </a:extLst>
          </p:cNvPr>
          <p:cNvSpPr txBox="1"/>
          <p:nvPr/>
        </p:nvSpPr>
        <p:spPr>
          <a:xfrm>
            <a:off x="241300" y="1696492"/>
            <a:ext cx="11599747" cy="2308324"/>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The simulations are performed across all Morocco, by using different input data. The timeline of simulations is divided in two periods (Graph 3) : past (from 1901 to 2018) and future (from 2019 to 2100). For the past period, we are using high resolution (30 arc sec) gridded climate data derived and interpolated anomalies from WorldClim (climatology) and Climate Research Unit CRU (trend and variability). For the future period, we use interpolated and bias-corrected fields from using the climate model HadGEM2-AO for three different Representative Concentration Pathway scenarios (RCP2.6, RCP4.5 and RCP8.5)</a:t>
            </a:r>
          </a:p>
          <a:p>
            <a:pPr algn="just"/>
            <a:r>
              <a:rPr lang="en-US" dirty="0">
                <a:latin typeface="Times New Roman" panose="02020603050405020304" pitchFamily="18" charset="0"/>
                <a:cs typeface="Times New Roman" panose="02020603050405020304" pitchFamily="18" charset="0"/>
              </a:rPr>
              <a:t>Regarding the crops, we are going to focus on  cereals (soft wheat, drum wheat, barley), maize, olives, potatoes and sugar beets.</a:t>
            </a:r>
          </a:p>
        </p:txBody>
      </p:sp>
      <p:sp>
        <p:nvSpPr>
          <p:cNvPr id="2" name="TextBox 1">
            <a:extLst>
              <a:ext uri="{FF2B5EF4-FFF2-40B4-BE49-F238E27FC236}">
                <a16:creationId xmlns:a16="http://schemas.microsoft.com/office/drawing/2014/main" id="{DBE8FAB2-5C77-364C-B689-A64A27C91AE0}"/>
              </a:ext>
            </a:extLst>
          </p:cNvPr>
          <p:cNvSpPr txBox="1"/>
          <p:nvPr/>
        </p:nvSpPr>
        <p:spPr>
          <a:xfrm>
            <a:off x="241300" y="1155700"/>
            <a:ext cx="8839200"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Simulation protocol </a:t>
            </a:r>
            <a:r>
              <a:rPr lang="fr-FR" sz="2000" b="1" dirty="0">
                <a:latin typeface="Times New Roman" panose="02020603050405020304" pitchFamily="18" charset="0"/>
                <a:cs typeface="Times New Roman" panose="02020603050405020304" pitchFamily="18" charset="0"/>
              </a:rPr>
              <a:t>:</a:t>
            </a:r>
          </a:p>
        </p:txBody>
      </p:sp>
      <p:cxnSp>
        <p:nvCxnSpPr>
          <p:cNvPr id="5" name="Straight Arrow Connector 4">
            <a:extLst>
              <a:ext uri="{FF2B5EF4-FFF2-40B4-BE49-F238E27FC236}">
                <a16:creationId xmlns:a16="http://schemas.microsoft.com/office/drawing/2014/main" id="{91AF161B-56B8-D840-9B33-031F37DB96E9}"/>
              </a:ext>
            </a:extLst>
          </p:cNvPr>
          <p:cNvCxnSpPr/>
          <p:nvPr/>
        </p:nvCxnSpPr>
        <p:spPr>
          <a:xfrm>
            <a:off x="889000" y="5448300"/>
            <a:ext cx="10033000" cy="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4603291-6B95-E04C-9D03-58351AA6C3E8}"/>
              </a:ext>
            </a:extLst>
          </p:cNvPr>
          <p:cNvSpPr txBox="1"/>
          <p:nvPr/>
        </p:nvSpPr>
        <p:spPr>
          <a:xfrm>
            <a:off x="1733550" y="5494458"/>
            <a:ext cx="647700" cy="369332"/>
          </a:xfrm>
          <a:prstGeom prst="rect">
            <a:avLst/>
          </a:prstGeom>
          <a:noFill/>
        </p:spPr>
        <p:txBody>
          <a:bodyPr wrap="square" rtlCol="0">
            <a:spAutoFit/>
          </a:bodyPr>
          <a:lstStyle/>
          <a:p>
            <a:r>
              <a:rPr lang="en-GB" dirty="0">
                <a:latin typeface="Times New Roman" panose="02020603050405020304" pitchFamily="18" charset="0"/>
                <a:cs typeface="Times New Roman" panose="02020603050405020304" pitchFamily="18" charset="0"/>
              </a:rPr>
              <a:t>1901</a:t>
            </a:r>
          </a:p>
        </p:txBody>
      </p:sp>
      <p:sp>
        <p:nvSpPr>
          <p:cNvPr id="16" name="TextBox 15">
            <a:extLst>
              <a:ext uri="{FF2B5EF4-FFF2-40B4-BE49-F238E27FC236}">
                <a16:creationId xmlns:a16="http://schemas.microsoft.com/office/drawing/2014/main" id="{6016531A-0836-EE49-B406-51DF9BDE22A5}"/>
              </a:ext>
            </a:extLst>
          </p:cNvPr>
          <p:cNvSpPr txBox="1"/>
          <p:nvPr/>
        </p:nvSpPr>
        <p:spPr>
          <a:xfrm>
            <a:off x="6313138" y="5552665"/>
            <a:ext cx="647700" cy="369332"/>
          </a:xfrm>
          <a:prstGeom prst="rect">
            <a:avLst/>
          </a:prstGeom>
          <a:noFill/>
        </p:spPr>
        <p:txBody>
          <a:bodyPr wrap="square" rtlCol="0">
            <a:spAutoFit/>
          </a:bodyPr>
          <a:lstStyle/>
          <a:p>
            <a:r>
              <a:rPr lang="en-GB" dirty="0">
                <a:latin typeface="Times New Roman" panose="02020603050405020304" pitchFamily="18" charset="0"/>
                <a:cs typeface="Times New Roman" panose="02020603050405020304" pitchFamily="18" charset="0"/>
              </a:rPr>
              <a:t>2018</a:t>
            </a:r>
          </a:p>
        </p:txBody>
      </p:sp>
      <p:sp>
        <p:nvSpPr>
          <p:cNvPr id="17" name="TextBox 16">
            <a:extLst>
              <a:ext uri="{FF2B5EF4-FFF2-40B4-BE49-F238E27FC236}">
                <a16:creationId xmlns:a16="http://schemas.microsoft.com/office/drawing/2014/main" id="{071E4B51-2886-9844-84A0-21F47D57F1FB}"/>
              </a:ext>
            </a:extLst>
          </p:cNvPr>
          <p:cNvSpPr txBox="1"/>
          <p:nvPr/>
        </p:nvSpPr>
        <p:spPr>
          <a:xfrm>
            <a:off x="10160000" y="5563583"/>
            <a:ext cx="647700" cy="369332"/>
          </a:xfrm>
          <a:prstGeom prst="rect">
            <a:avLst/>
          </a:prstGeom>
          <a:noFill/>
        </p:spPr>
        <p:txBody>
          <a:bodyPr wrap="square" rtlCol="0">
            <a:spAutoFit/>
          </a:bodyPr>
          <a:lstStyle/>
          <a:p>
            <a:r>
              <a:rPr lang="en-GB" dirty="0">
                <a:latin typeface="Times New Roman" panose="02020603050405020304" pitchFamily="18" charset="0"/>
                <a:cs typeface="Times New Roman" panose="02020603050405020304" pitchFamily="18" charset="0"/>
              </a:rPr>
              <a:t>2100</a:t>
            </a:r>
          </a:p>
        </p:txBody>
      </p:sp>
      <p:sp>
        <p:nvSpPr>
          <p:cNvPr id="19" name="TextBox 18">
            <a:extLst>
              <a:ext uri="{FF2B5EF4-FFF2-40B4-BE49-F238E27FC236}">
                <a16:creationId xmlns:a16="http://schemas.microsoft.com/office/drawing/2014/main" id="{10CD9018-9F84-854B-AD3B-9D7D76301F27}"/>
              </a:ext>
            </a:extLst>
          </p:cNvPr>
          <p:cNvSpPr txBox="1"/>
          <p:nvPr/>
        </p:nvSpPr>
        <p:spPr>
          <a:xfrm>
            <a:off x="565149" y="5470369"/>
            <a:ext cx="647700" cy="369332"/>
          </a:xfrm>
          <a:prstGeom prst="rect">
            <a:avLst/>
          </a:prstGeom>
          <a:noFill/>
        </p:spPr>
        <p:txBody>
          <a:bodyPr wrap="square" rtlCol="0">
            <a:spAutoFit/>
          </a:bodyPr>
          <a:lstStyle/>
          <a:p>
            <a:r>
              <a:rPr lang="en-GB" dirty="0">
                <a:latin typeface="Times New Roman" panose="02020603050405020304" pitchFamily="18" charset="0"/>
                <a:cs typeface="Times New Roman" panose="02020603050405020304" pitchFamily="18" charset="0"/>
              </a:rPr>
              <a:t>1860</a:t>
            </a:r>
          </a:p>
        </p:txBody>
      </p:sp>
      <p:sp>
        <p:nvSpPr>
          <p:cNvPr id="10" name="Right Brace 9">
            <a:extLst>
              <a:ext uri="{FF2B5EF4-FFF2-40B4-BE49-F238E27FC236}">
                <a16:creationId xmlns:a16="http://schemas.microsoft.com/office/drawing/2014/main" id="{C92E3A7A-B8C5-E845-BA02-964013846569}"/>
              </a:ext>
            </a:extLst>
          </p:cNvPr>
          <p:cNvSpPr/>
          <p:nvPr/>
        </p:nvSpPr>
        <p:spPr>
          <a:xfrm rot="16200000">
            <a:off x="4100475" y="2803403"/>
            <a:ext cx="493438" cy="4579588"/>
          </a:xfrm>
          <a:prstGeom prst="rightBrace">
            <a:avLst/>
          </a:prstGeom>
          <a:ln w="15875">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Right Brace 19">
            <a:extLst>
              <a:ext uri="{FF2B5EF4-FFF2-40B4-BE49-F238E27FC236}">
                <a16:creationId xmlns:a16="http://schemas.microsoft.com/office/drawing/2014/main" id="{C4C46B40-133D-5B49-A4CF-5DD80F91CF58}"/>
              </a:ext>
            </a:extLst>
          </p:cNvPr>
          <p:cNvSpPr/>
          <p:nvPr/>
        </p:nvSpPr>
        <p:spPr>
          <a:xfrm rot="16200000">
            <a:off x="5549664" y="-387221"/>
            <a:ext cx="711669" cy="10032999"/>
          </a:xfrm>
          <a:prstGeom prst="rightBrace">
            <a:avLst/>
          </a:prstGeom>
          <a:ln w="15875">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1" name="TextBox 10">
            <a:extLst>
              <a:ext uri="{FF2B5EF4-FFF2-40B4-BE49-F238E27FC236}">
                <a16:creationId xmlns:a16="http://schemas.microsoft.com/office/drawing/2014/main" id="{E5E0A7C4-0757-DF4A-876D-206835C8EF5A}"/>
              </a:ext>
            </a:extLst>
          </p:cNvPr>
          <p:cNvSpPr txBox="1"/>
          <p:nvPr/>
        </p:nvSpPr>
        <p:spPr>
          <a:xfrm>
            <a:off x="2191136" y="4753752"/>
            <a:ext cx="2197100" cy="369332"/>
          </a:xfrm>
          <a:prstGeom prst="rect">
            <a:avLst/>
          </a:prstGeom>
          <a:noFill/>
        </p:spPr>
        <p:txBody>
          <a:bodyPr wrap="square" rtlCol="0">
            <a:spAutoFit/>
          </a:bodyPr>
          <a:lstStyle/>
          <a:p>
            <a:r>
              <a:rPr lang="en-GB" dirty="0">
                <a:latin typeface="Times New Roman" panose="02020603050405020304" pitchFamily="18" charset="0"/>
                <a:cs typeface="Times New Roman" panose="02020603050405020304" pitchFamily="18" charset="0"/>
              </a:rPr>
              <a:t>WorldClim + CRU</a:t>
            </a:r>
          </a:p>
        </p:txBody>
      </p:sp>
      <p:sp>
        <p:nvSpPr>
          <p:cNvPr id="21" name="TextBox 20">
            <a:extLst>
              <a:ext uri="{FF2B5EF4-FFF2-40B4-BE49-F238E27FC236}">
                <a16:creationId xmlns:a16="http://schemas.microsoft.com/office/drawing/2014/main" id="{981003AF-D455-7A43-BA65-7456D9491C12}"/>
              </a:ext>
            </a:extLst>
          </p:cNvPr>
          <p:cNvSpPr txBox="1"/>
          <p:nvPr/>
        </p:nvSpPr>
        <p:spPr>
          <a:xfrm>
            <a:off x="4068026" y="4278412"/>
            <a:ext cx="18034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HadGEM2-AO</a:t>
            </a:r>
            <a:endParaRPr lang="en-GB" dirty="0"/>
          </a:p>
        </p:txBody>
      </p:sp>
      <p:sp>
        <p:nvSpPr>
          <p:cNvPr id="22" name="TextBox 21">
            <a:extLst>
              <a:ext uri="{FF2B5EF4-FFF2-40B4-BE49-F238E27FC236}">
                <a16:creationId xmlns:a16="http://schemas.microsoft.com/office/drawing/2014/main" id="{E26DBD28-9BE0-C84C-B1CB-75601D9777E6}"/>
              </a:ext>
            </a:extLst>
          </p:cNvPr>
          <p:cNvSpPr txBox="1"/>
          <p:nvPr/>
        </p:nvSpPr>
        <p:spPr>
          <a:xfrm>
            <a:off x="232626" y="6122079"/>
            <a:ext cx="2354457" cy="281638"/>
          </a:xfrm>
          <a:prstGeom prst="rect">
            <a:avLst/>
          </a:prstGeom>
          <a:noFill/>
        </p:spPr>
        <p:txBody>
          <a:bodyPr wrap="square" rtlCol="0">
            <a:spAutoFit/>
          </a:bodyPr>
          <a:lstStyle/>
          <a:p>
            <a:r>
              <a:rPr lang="en-US" sz="1200" dirty="0"/>
              <a:t>Graph 3 :  Timeline of simulations</a:t>
            </a:r>
          </a:p>
        </p:txBody>
      </p:sp>
      <p:sp>
        <p:nvSpPr>
          <p:cNvPr id="15" name="TextBox 14">
            <a:extLst>
              <a:ext uri="{FF2B5EF4-FFF2-40B4-BE49-F238E27FC236}">
                <a16:creationId xmlns:a16="http://schemas.microsoft.com/office/drawing/2014/main" id="{E1208EE0-841B-EE4D-9161-64F1AB52F710}"/>
              </a:ext>
            </a:extLst>
          </p:cNvPr>
          <p:cNvSpPr txBox="1"/>
          <p:nvPr/>
        </p:nvSpPr>
        <p:spPr>
          <a:xfrm>
            <a:off x="7125628" y="5024238"/>
            <a:ext cx="3501483"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RCP2.6, RCP4.5 and RCP8.5</a:t>
            </a:r>
            <a:endParaRPr lang="en-GB" dirty="0"/>
          </a:p>
        </p:txBody>
      </p:sp>
      <p:sp>
        <p:nvSpPr>
          <p:cNvPr id="3" name="Double Brace 2">
            <a:extLst>
              <a:ext uri="{FF2B5EF4-FFF2-40B4-BE49-F238E27FC236}">
                <a16:creationId xmlns:a16="http://schemas.microsoft.com/office/drawing/2014/main" id="{7C3BBE68-C1C1-BF47-8000-435B95D39B2F}"/>
              </a:ext>
            </a:extLst>
          </p:cNvPr>
          <p:cNvSpPr/>
          <p:nvPr/>
        </p:nvSpPr>
        <p:spPr>
          <a:xfrm>
            <a:off x="6757638" y="4982493"/>
            <a:ext cx="4050062" cy="411077"/>
          </a:xfrm>
          <a:prstGeom prst="bracePair">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431567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B9692AD-7BC0-5D43-B386-4475BA8CF84A}"/>
              </a:ext>
            </a:extLst>
          </p:cNvPr>
          <p:cNvSpPr>
            <a:spLocks noGrp="1"/>
          </p:cNvSpPr>
          <p:nvPr>
            <p:ph type="sldNum" sz="quarter" idx="12"/>
          </p:nvPr>
        </p:nvSpPr>
        <p:spPr/>
        <p:txBody>
          <a:bodyPr/>
          <a:lstStyle/>
          <a:p>
            <a:fld id="{FB735789-C427-F04F-B152-4F071A50364B}" type="slidenum">
              <a:rPr lang="en-GB" smtClean="0"/>
              <a:t>6</a:t>
            </a:fld>
            <a:endParaRPr lang="en-GB"/>
          </a:p>
        </p:txBody>
      </p:sp>
      <p:sp>
        <p:nvSpPr>
          <p:cNvPr id="6" name="TextBox 5">
            <a:extLst>
              <a:ext uri="{FF2B5EF4-FFF2-40B4-BE49-F238E27FC236}">
                <a16:creationId xmlns:a16="http://schemas.microsoft.com/office/drawing/2014/main" id="{15255375-0EF8-7043-91A6-E73E1E79908D}"/>
              </a:ext>
            </a:extLst>
          </p:cNvPr>
          <p:cNvSpPr txBox="1"/>
          <p:nvPr/>
        </p:nvSpPr>
        <p:spPr>
          <a:xfrm>
            <a:off x="101600" y="965461"/>
            <a:ext cx="9161405" cy="400110"/>
          </a:xfrm>
          <a:prstGeom prst="rect">
            <a:avLst/>
          </a:prstGeom>
          <a:noFill/>
        </p:spPr>
        <p:txBody>
          <a:bodyPr wrap="square" rtlCol="0">
            <a:spAutoFit/>
          </a:bodyPr>
          <a:lstStyle/>
          <a:p>
            <a:pPr lvl="0"/>
            <a:r>
              <a:rPr lang="en-GB" sz="2000" b="1" dirty="0">
                <a:solidFill>
                  <a:prstClr val="black"/>
                </a:solidFill>
                <a:latin typeface="Times New Roman" panose="02020603050405020304" pitchFamily="18" charset="0"/>
                <a:cs typeface="Times New Roman" panose="02020603050405020304" pitchFamily="18" charset="0"/>
              </a:rPr>
              <a:t>Preliminary results : Past period </a:t>
            </a:r>
          </a:p>
        </p:txBody>
      </p:sp>
      <p:sp>
        <p:nvSpPr>
          <p:cNvPr id="2" name="TextBox 1">
            <a:extLst>
              <a:ext uri="{FF2B5EF4-FFF2-40B4-BE49-F238E27FC236}">
                <a16:creationId xmlns:a16="http://schemas.microsoft.com/office/drawing/2014/main" id="{838776AA-B6D9-3F46-B815-B1FFD2C1C6BD}"/>
              </a:ext>
            </a:extLst>
          </p:cNvPr>
          <p:cNvSpPr txBox="1"/>
          <p:nvPr/>
        </p:nvSpPr>
        <p:spPr>
          <a:xfrm>
            <a:off x="254000" y="1473200"/>
            <a:ext cx="3467100" cy="1754326"/>
          </a:xfrm>
          <a:prstGeom prst="rect">
            <a:avLst/>
          </a:prstGeom>
          <a:noFill/>
        </p:spPr>
        <p:txBody>
          <a:bodyPr wrap="square" rtlCol="0">
            <a:spAutoFit/>
          </a:bodyPr>
          <a:lstStyle/>
          <a:p>
            <a:pPr algn="just"/>
            <a:r>
              <a:rPr lang="en-GB" dirty="0">
                <a:latin typeface="Times New Roman" panose="02020603050405020304" pitchFamily="18" charset="0"/>
                <a:cs typeface="Times New Roman" panose="02020603050405020304" pitchFamily="18" charset="0"/>
              </a:rPr>
              <a:t>In order to analyse the variation of crop yields, we divided Morocco into 4 zones : North, centre, west and south : </a:t>
            </a:r>
          </a:p>
          <a:p>
            <a:pPr algn="just"/>
            <a:r>
              <a:rPr lang="en-GB" dirty="0">
                <a:latin typeface="Times New Roman" panose="02020603050405020304" pitchFamily="18" charset="0"/>
                <a:cs typeface="Times New Roman" panose="02020603050405020304" pitchFamily="18" charset="0"/>
              </a:rPr>
              <a:t>The following results present the mean crops yield for each zone.</a:t>
            </a:r>
          </a:p>
        </p:txBody>
      </p:sp>
      <p:pic>
        <p:nvPicPr>
          <p:cNvPr id="9" name="Picture 8">
            <a:extLst>
              <a:ext uri="{FF2B5EF4-FFF2-40B4-BE49-F238E27FC236}">
                <a16:creationId xmlns:a16="http://schemas.microsoft.com/office/drawing/2014/main" id="{546DAAF1-1BFE-0341-8A2E-493E3E504B50}"/>
              </a:ext>
            </a:extLst>
          </p:cNvPr>
          <p:cNvPicPr>
            <a:picLocks noChangeAspect="1"/>
          </p:cNvPicPr>
          <p:nvPr/>
        </p:nvPicPr>
        <p:blipFill>
          <a:blip r:embed="rId2"/>
          <a:stretch>
            <a:fillRect/>
          </a:stretch>
        </p:blipFill>
        <p:spPr>
          <a:xfrm>
            <a:off x="4641850" y="990861"/>
            <a:ext cx="5734050" cy="5343332"/>
          </a:xfrm>
          <a:prstGeom prst="rect">
            <a:avLst/>
          </a:prstGeom>
        </p:spPr>
      </p:pic>
      <p:pic>
        <p:nvPicPr>
          <p:cNvPr id="11" name="Picture 10">
            <a:extLst>
              <a:ext uri="{FF2B5EF4-FFF2-40B4-BE49-F238E27FC236}">
                <a16:creationId xmlns:a16="http://schemas.microsoft.com/office/drawing/2014/main" id="{36B97E2C-FCF6-C146-9F56-ED6C9DDE9BB6}"/>
              </a:ext>
            </a:extLst>
          </p:cNvPr>
          <p:cNvPicPr>
            <a:picLocks noChangeAspect="1"/>
          </p:cNvPicPr>
          <p:nvPr/>
        </p:nvPicPr>
        <p:blipFill>
          <a:blip r:embed="rId3"/>
          <a:stretch>
            <a:fillRect/>
          </a:stretch>
        </p:blipFill>
        <p:spPr>
          <a:xfrm>
            <a:off x="723900" y="3632200"/>
            <a:ext cx="2408981" cy="1409700"/>
          </a:xfrm>
          <a:prstGeom prst="rect">
            <a:avLst/>
          </a:prstGeom>
        </p:spPr>
      </p:pic>
    </p:spTree>
    <p:extLst>
      <p:ext uri="{BB962C8B-B14F-4D97-AF65-F5344CB8AC3E}">
        <p14:creationId xmlns:p14="http://schemas.microsoft.com/office/powerpoint/2010/main" val="398940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B9692AD-7BC0-5D43-B386-4475BA8CF84A}"/>
              </a:ext>
            </a:extLst>
          </p:cNvPr>
          <p:cNvSpPr>
            <a:spLocks noGrp="1"/>
          </p:cNvSpPr>
          <p:nvPr>
            <p:ph type="sldNum" sz="quarter" idx="12"/>
          </p:nvPr>
        </p:nvSpPr>
        <p:spPr/>
        <p:txBody>
          <a:bodyPr/>
          <a:lstStyle/>
          <a:p>
            <a:fld id="{FB735789-C427-F04F-B152-4F071A50364B}" type="slidenum">
              <a:rPr lang="en-GB" smtClean="0"/>
              <a:t>7</a:t>
            </a:fld>
            <a:endParaRPr lang="en-GB"/>
          </a:p>
        </p:txBody>
      </p:sp>
      <p:sp>
        <p:nvSpPr>
          <p:cNvPr id="6" name="TextBox 5">
            <a:extLst>
              <a:ext uri="{FF2B5EF4-FFF2-40B4-BE49-F238E27FC236}">
                <a16:creationId xmlns:a16="http://schemas.microsoft.com/office/drawing/2014/main" id="{15255375-0EF8-7043-91A6-E73E1E79908D}"/>
              </a:ext>
            </a:extLst>
          </p:cNvPr>
          <p:cNvSpPr txBox="1"/>
          <p:nvPr/>
        </p:nvSpPr>
        <p:spPr>
          <a:xfrm>
            <a:off x="4210843" y="394415"/>
            <a:ext cx="3770313" cy="400110"/>
          </a:xfrm>
          <a:prstGeom prst="rect">
            <a:avLst/>
          </a:prstGeom>
          <a:noFill/>
        </p:spPr>
        <p:txBody>
          <a:bodyPr wrap="square" rtlCol="0">
            <a:spAutoFit/>
          </a:bodyPr>
          <a:lstStyle/>
          <a:p>
            <a:pPr lvl="0"/>
            <a:r>
              <a:rPr lang="en-GB" sz="2000" b="1" dirty="0">
                <a:solidFill>
                  <a:prstClr val="black"/>
                </a:solidFill>
                <a:latin typeface="Times New Roman" panose="02020603050405020304" pitchFamily="18" charset="0"/>
                <a:cs typeface="Times New Roman" panose="02020603050405020304" pitchFamily="18" charset="0"/>
              </a:rPr>
              <a:t>Preliminary results : Past period </a:t>
            </a:r>
          </a:p>
        </p:txBody>
      </p:sp>
      <p:pic>
        <p:nvPicPr>
          <p:cNvPr id="8" name="Picture 7" descr="A screenshot of a cell phone&#10;&#10;Description automatically generated">
            <a:extLst>
              <a:ext uri="{FF2B5EF4-FFF2-40B4-BE49-F238E27FC236}">
                <a16:creationId xmlns:a16="http://schemas.microsoft.com/office/drawing/2014/main" id="{68A7A810-5034-F94C-AEDF-C77A48BCD355}"/>
              </a:ext>
            </a:extLst>
          </p:cNvPr>
          <p:cNvPicPr>
            <a:picLocks noChangeAspect="1"/>
          </p:cNvPicPr>
          <p:nvPr/>
        </p:nvPicPr>
        <p:blipFill>
          <a:blip r:embed="rId2"/>
          <a:stretch>
            <a:fillRect/>
          </a:stretch>
        </p:blipFill>
        <p:spPr>
          <a:xfrm>
            <a:off x="171885" y="959595"/>
            <a:ext cx="7171890" cy="2733491"/>
          </a:xfrm>
          <a:prstGeom prst="rect">
            <a:avLst/>
          </a:prstGeom>
        </p:spPr>
      </p:pic>
      <p:pic>
        <p:nvPicPr>
          <p:cNvPr id="9" name="Picture 8" descr="A close up of text on a black background&#10;&#10;Description automatically generated">
            <a:extLst>
              <a:ext uri="{FF2B5EF4-FFF2-40B4-BE49-F238E27FC236}">
                <a16:creationId xmlns:a16="http://schemas.microsoft.com/office/drawing/2014/main" id="{C843F677-C4BF-AD41-A7F9-CC64718407D6}"/>
              </a:ext>
            </a:extLst>
          </p:cNvPr>
          <p:cNvPicPr>
            <a:picLocks noChangeAspect="1"/>
          </p:cNvPicPr>
          <p:nvPr/>
        </p:nvPicPr>
        <p:blipFill>
          <a:blip r:embed="rId3"/>
          <a:stretch>
            <a:fillRect/>
          </a:stretch>
        </p:blipFill>
        <p:spPr>
          <a:xfrm>
            <a:off x="4818742" y="3755491"/>
            <a:ext cx="6791883" cy="2600859"/>
          </a:xfrm>
          <a:prstGeom prst="rect">
            <a:avLst/>
          </a:prstGeom>
        </p:spPr>
      </p:pic>
      <p:pic>
        <p:nvPicPr>
          <p:cNvPr id="10" name="Picture 9">
            <a:extLst>
              <a:ext uri="{FF2B5EF4-FFF2-40B4-BE49-F238E27FC236}">
                <a16:creationId xmlns:a16="http://schemas.microsoft.com/office/drawing/2014/main" id="{ECA4B670-0A47-2047-9AA4-D0BD18EBD2E8}"/>
              </a:ext>
            </a:extLst>
          </p:cNvPr>
          <p:cNvPicPr>
            <a:picLocks noChangeAspect="1"/>
          </p:cNvPicPr>
          <p:nvPr/>
        </p:nvPicPr>
        <p:blipFill>
          <a:blip r:embed="rId4"/>
          <a:stretch>
            <a:fillRect/>
          </a:stretch>
        </p:blipFill>
        <p:spPr>
          <a:xfrm>
            <a:off x="8214683" y="1477062"/>
            <a:ext cx="2408981" cy="1409700"/>
          </a:xfrm>
          <a:prstGeom prst="rect">
            <a:avLst/>
          </a:prstGeom>
        </p:spPr>
      </p:pic>
      <p:sp>
        <p:nvSpPr>
          <p:cNvPr id="11" name="TextBox 10">
            <a:extLst>
              <a:ext uri="{FF2B5EF4-FFF2-40B4-BE49-F238E27FC236}">
                <a16:creationId xmlns:a16="http://schemas.microsoft.com/office/drawing/2014/main" id="{F7B1BA9E-673A-4F47-A658-82C6F13E2792}"/>
              </a:ext>
            </a:extLst>
          </p:cNvPr>
          <p:cNvSpPr txBox="1"/>
          <p:nvPr/>
        </p:nvSpPr>
        <p:spPr>
          <a:xfrm>
            <a:off x="171885" y="3771027"/>
            <a:ext cx="4581000" cy="2585323"/>
          </a:xfrm>
          <a:prstGeom prst="rect">
            <a:avLst/>
          </a:prstGeom>
          <a:noFill/>
        </p:spPr>
        <p:txBody>
          <a:bodyPr wrap="square" rtlCol="0">
            <a:spAutoFit/>
          </a:bodyPr>
          <a:lstStyle/>
          <a:p>
            <a:pPr algn="just"/>
            <a:r>
              <a:rPr lang="en-GB" dirty="0">
                <a:latin typeface="Times New Roman" panose="02020603050405020304" pitchFamily="18" charset="0"/>
                <a:cs typeface="Times New Roman" panose="02020603050405020304" pitchFamily="18" charset="0"/>
              </a:rPr>
              <a:t>Cereal productivity of soft Wheat, durum wheat and barley is strongly influenced by rainfall, varying in space and time: </a:t>
            </a:r>
          </a:p>
          <a:p>
            <a:pPr marL="285750" indent="-285750" algn="just">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In space the northern and western regions are more productive than the south and centre</a:t>
            </a:r>
          </a:p>
          <a:p>
            <a:pPr marL="285750" indent="-285750" algn="just">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In time, the yields varies from about 0,1 t/ha recorded during the dry crop season of 1999 to 4,5 t/ha during the wet season of 2009 </a:t>
            </a:r>
          </a:p>
        </p:txBody>
      </p:sp>
    </p:spTree>
    <p:extLst>
      <p:ext uri="{BB962C8B-B14F-4D97-AF65-F5344CB8AC3E}">
        <p14:creationId xmlns:p14="http://schemas.microsoft.com/office/powerpoint/2010/main" val="2086575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B9692AD-7BC0-5D43-B386-4475BA8CF84A}"/>
              </a:ext>
            </a:extLst>
          </p:cNvPr>
          <p:cNvSpPr>
            <a:spLocks noGrp="1"/>
          </p:cNvSpPr>
          <p:nvPr>
            <p:ph type="sldNum" sz="quarter" idx="12"/>
          </p:nvPr>
        </p:nvSpPr>
        <p:spPr/>
        <p:txBody>
          <a:bodyPr/>
          <a:lstStyle/>
          <a:p>
            <a:fld id="{FB735789-C427-F04F-B152-4F071A50364B}" type="slidenum">
              <a:rPr lang="en-GB" smtClean="0"/>
              <a:t>8</a:t>
            </a:fld>
            <a:endParaRPr lang="en-GB"/>
          </a:p>
        </p:txBody>
      </p:sp>
      <p:sp>
        <p:nvSpPr>
          <p:cNvPr id="6" name="TextBox 5">
            <a:extLst>
              <a:ext uri="{FF2B5EF4-FFF2-40B4-BE49-F238E27FC236}">
                <a16:creationId xmlns:a16="http://schemas.microsoft.com/office/drawing/2014/main" id="{15255375-0EF8-7043-91A6-E73E1E79908D}"/>
              </a:ext>
            </a:extLst>
          </p:cNvPr>
          <p:cNvSpPr txBox="1"/>
          <p:nvPr/>
        </p:nvSpPr>
        <p:spPr>
          <a:xfrm>
            <a:off x="4132784" y="426151"/>
            <a:ext cx="3770313" cy="400110"/>
          </a:xfrm>
          <a:prstGeom prst="rect">
            <a:avLst/>
          </a:prstGeom>
          <a:noFill/>
        </p:spPr>
        <p:txBody>
          <a:bodyPr wrap="square" rtlCol="0">
            <a:spAutoFit/>
          </a:bodyPr>
          <a:lstStyle/>
          <a:p>
            <a:pPr lvl="0"/>
            <a:r>
              <a:rPr lang="en-GB" sz="2000" b="1" dirty="0">
                <a:solidFill>
                  <a:prstClr val="black"/>
                </a:solidFill>
                <a:latin typeface="Times New Roman" panose="02020603050405020304" pitchFamily="18" charset="0"/>
                <a:cs typeface="Times New Roman" panose="02020603050405020304" pitchFamily="18" charset="0"/>
              </a:rPr>
              <a:t>Preliminary results : Past period </a:t>
            </a:r>
          </a:p>
        </p:txBody>
      </p:sp>
      <p:pic>
        <p:nvPicPr>
          <p:cNvPr id="17" name="Picture 16">
            <a:extLst>
              <a:ext uri="{FF2B5EF4-FFF2-40B4-BE49-F238E27FC236}">
                <a16:creationId xmlns:a16="http://schemas.microsoft.com/office/drawing/2014/main" id="{99BEE281-64BE-7B40-B269-4AA5FF02638A}"/>
              </a:ext>
            </a:extLst>
          </p:cNvPr>
          <p:cNvPicPr>
            <a:picLocks noChangeAspect="1"/>
          </p:cNvPicPr>
          <p:nvPr/>
        </p:nvPicPr>
        <p:blipFill>
          <a:blip r:embed="rId2"/>
          <a:stretch>
            <a:fillRect/>
          </a:stretch>
        </p:blipFill>
        <p:spPr>
          <a:xfrm>
            <a:off x="4567715" y="3755491"/>
            <a:ext cx="7386543" cy="2830993"/>
          </a:xfrm>
          <a:prstGeom prst="rect">
            <a:avLst/>
          </a:prstGeom>
        </p:spPr>
      </p:pic>
      <p:pic>
        <p:nvPicPr>
          <p:cNvPr id="7" name="Picture 6" descr="A screenshot of text&#10;&#10;Description automatically generated">
            <a:extLst>
              <a:ext uri="{FF2B5EF4-FFF2-40B4-BE49-F238E27FC236}">
                <a16:creationId xmlns:a16="http://schemas.microsoft.com/office/drawing/2014/main" id="{E6E76219-5F82-974B-A61F-4ED46DE823FF}"/>
              </a:ext>
            </a:extLst>
          </p:cNvPr>
          <p:cNvPicPr>
            <a:picLocks noChangeAspect="1"/>
          </p:cNvPicPr>
          <p:nvPr/>
        </p:nvPicPr>
        <p:blipFill>
          <a:blip r:embed="rId3"/>
          <a:stretch>
            <a:fillRect/>
          </a:stretch>
        </p:blipFill>
        <p:spPr>
          <a:xfrm>
            <a:off x="117700" y="924498"/>
            <a:ext cx="7171890" cy="2830993"/>
          </a:xfrm>
          <a:prstGeom prst="rect">
            <a:avLst/>
          </a:prstGeom>
        </p:spPr>
      </p:pic>
      <p:pic>
        <p:nvPicPr>
          <p:cNvPr id="8" name="Picture 7">
            <a:extLst>
              <a:ext uri="{FF2B5EF4-FFF2-40B4-BE49-F238E27FC236}">
                <a16:creationId xmlns:a16="http://schemas.microsoft.com/office/drawing/2014/main" id="{CB67F3F0-2FF0-FC42-A3C5-911552F6DCB3}"/>
              </a:ext>
            </a:extLst>
          </p:cNvPr>
          <p:cNvPicPr>
            <a:picLocks noChangeAspect="1"/>
          </p:cNvPicPr>
          <p:nvPr/>
        </p:nvPicPr>
        <p:blipFill>
          <a:blip r:embed="rId4"/>
          <a:stretch>
            <a:fillRect/>
          </a:stretch>
        </p:blipFill>
        <p:spPr>
          <a:xfrm>
            <a:off x="8715674" y="1721027"/>
            <a:ext cx="2115457" cy="1237934"/>
          </a:xfrm>
          <a:prstGeom prst="rect">
            <a:avLst/>
          </a:prstGeom>
        </p:spPr>
      </p:pic>
      <p:sp>
        <p:nvSpPr>
          <p:cNvPr id="16" name="TextBox 15">
            <a:extLst>
              <a:ext uri="{FF2B5EF4-FFF2-40B4-BE49-F238E27FC236}">
                <a16:creationId xmlns:a16="http://schemas.microsoft.com/office/drawing/2014/main" id="{B9691AD0-6449-3649-BD96-F5A2A55A4AF1}"/>
              </a:ext>
            </a:extLst>
          </p:cNvPr>
          <p:cNvSpPr txBox="1"/>
          <p:nvPr/>
        </p:nvSpPr>
        <p:spPr>
          <a:xfrm>
            <a:off x="0" y="4071656"/>
            <a:ext cx="4362138" cy="2308324"/>
          </a:xfrm>
          <a:prstGeom prst="rect">
            <a:avLst/>
          </a:prstGeom>
          <a:noFill/>
        </p:spPr>
        <p:txBody>
          <a:bodyPr wrap="square" rtlCol="0">
            <a:spAutoFit/>
          </a:bodyPr>
          <a:lstStyle/>
          <a:p>
            <a:pPr algn="just"/>
            <a:r>
              <a:rPr lang="en-GB" dirty="0">
                <a:latin typeface="Times New Roman" panose="02020603050405020304" pitchFamily="18" charset="0"/>
                <a:cs typeface="Times New Roman" panose="02020603050405020304" pitchFamily="18" charset="0"/>
              </a:rPr>
              <a:t>Maize production is concentrated in the northern and centre regions more than the west, in other hand there is no maize production in south due to Saharan agro-ecological zone.</a:t>
            </a:r>
          </a:p>
          <a:p>
            <a:pPr algn="just"/>
            <a:r>
              <a:rPr lang="en-GB" dirty="0">
                <a:latin typeface="Times New Roman" panose="02020603050405020304" pitchFamily="18" charset="0"/>
                <a:cs typeface="Times New Roman" panose="02020603050405020304" pitchFamily="18" charset="0"/>
              </a:rPr>
              <a:t>In fact, the inter-annual variability of yield is quite important, for example it variate from 6 to 1 t/ha</a:t>
            </a:r>
          </a:p>
        </p:txBody>
      </p:sp>
    </p:spTree>
    <p:extLst>
      <p:ext uri="{BB962C8B-B14F-4D97-AF65-F5344CB8AC3E}">
        <p14:creationId xmlns:p14="http://schemas.microsoft.com/office/powerpoint/2010/main" val="3080572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B9692AD-7BC0-5D43-B386-4475BA8CF84A}"/>
              </a:ext>
            </a:extLst>
          </p:cNvPr>
          <p:cNvSpPr>
            <a:spLocks noGrp="1"/>
          </p:cNvSpPr>
          <p:nvPr>
            <p:ph type="sldNum" sz="quarter" idx="12"/>
          </p:nvPr>
        </p:nvSpPr>
        <p:spPr/>
        <p:txBody>
          <a:bodyPr/>
          <a:lstStyle/>
          <a:p>
            <a:fld id="{FB735789-C427-F04F-B152-4F071A50364B}" type="slidenum">
              <a:rPr lang="en-GB" smtClean="0"/>
              <a:t>9</a:t>
            </a:fld>
            <a:endParaRPr lang="en-GB"/>
          </a:p>
        </p:txBody>
      </p:sp>
      <p:sp>
        <p:nvSpPr>
          <p:cNvPr id="6" name="TextBox 5">
            <a:extLst>
              <a:ext uri="{FF2B5EF4-FFF2-40B4-BE49-F238E27FC236}">
                <a16:creationId xmlns:a16="http://schemas.microsoft.com/office/drawing/2014/main" id="{15255375-0EF8-7043-91A6-E73E1E79908D}"/>
              </a:ext>
            </a:extLst>
          </p:cNvPr>
          <p:cNvSpPr txBox="1"/>
          <p:nvPr/>
        </p:nvSpPr>
        <p:spPr>
          <a:xfrm>
            <a:off x="4191094" y="399967"/>
            <a:ext cx="3770313" cy="400110"/>
          </a:xfrm>
          <a:prstGeom prst="rect">
            <a:avLst/>
          </a:prstGeom>
          <a:noFill/>
        </p:spPr>
        <p:txBody>
          <a:bodyPr wrap="square" rtlCol="0">
            <a:spAutoFit/>
          </a:bodyPr>
          <a:lstStyle/>
          <a:p>
            <a:pPr lvl="0"/>
            <a:r>
              <a:rPr lang="en-GB" sz="2000" b="1" dirty="0">
                <a:solidFill>
                  <a:prstClr val="black"/>
                </a:solidFill>
                <a:latin typeface="Times New Roman" panose="02020603050405020304" pitchFamily="18" charset="0"/>
                <a:cs typeface="Times New Roman" panose="02020603050405020304" pitchFamily="18" charset="0"/>
              </a:rPr>
              <a:t>Preliminary results : Past period </a:t>
            </a:r>
          </a:p>
        </p:txBody>
      </p:sp>
      <p:pic>
        <p:nvPicPr>
          <p:cNvPr id="9" name="Picture 8">
            <a:extLst>
              <a:ext uri="{FF2B5EF4-FFF2-40B4-BE49-F238E27FC236}">
                <a16:creationId xmlns:a16="http://schemas.microsoft.com/office/drawing/2014/main" id="{9B59220B-7777-0D48-813A-7238219421F3}"/>
              </a:ext>
            </a:extLst>
          </p:cNvPr>
          <p:cNvPicPr>
            <a:picLocks noChangeAspect="1"/>
          </p:cNvPicPr>
          <p:nvPr/>
        </p:nvPicPr>
        <p:blipFill>
          <a:blip r:embed="rId2"/>
          <a:stretch>
            <a:fillRect/>
          </a:stretch>
        </p:blipFill>
        <p:spPr>
          <a:xfrm>
            <a:off x="4113902" y="3911110"/>
            <a:ext cx="7695011" cy="2946890"/>
          </a:xfrm>
          <a:prstGeom prst="rect">
            <a:avLst/>
          </a:prstGeom>
        </p:spPr>
      </p:pic>
      <p:pic>
        <p:nvPicPr>
          <p:cNvPr id="8" name="Picture 7">
            <a:extLst>
              <a:ext uri="{FF2B5EF4-FFF2-40B4-BE49-F238E27FC236}">
                <a16:creationId xmlns:a16="http://schemas.microsoft.com/office/drawing/2014/main" id="{17AC826D-449F-204F-BCAD-EB2C61293EF4}"/>
              </a:ext>
            </a:extLst>
          </p:cNvPr>
          <p:cNvPicPr>
            <a:picLocks noChangeAspect="1"/>
          </p:cNvPicPr>
          <p:nvPr/>
        </p:nvPicPr>
        <p:blipFill>
          <a:blip r:embed="rId3"/>
          <a:stretch>
            <a:fillRect/>
          </a:stretch>
        </p:blipFill>
        <p:spPr>
          <a:xfrm>
            <a:off x="8777709" y="1459801"/>
            <a:ext cx="2408981" cy="1409700"/>
          </a:xfrm>
          <a:prstGeom prst="rect">
            <a:avLst/>
          </a:prstGeom>
        </p:spPr>
      </p:pic>
      <p:sp>
        <p:nvSpPr>
          <p:cNvPr id="7" name="TextBox 6">
            <a:extLst>
              <a:ext uri="{FF2B5EF4-FFF2-40B4-BE49-F238E27FC236}">
                <a16:creationId xmlns:a16="http://schemas.microsoft.com/office/drawing/2014/main" id="{0DC06DE0-366F-BF4B-8BA7-6F4F47702056}"/>
              </a:ext>
            </a:extLst>
          </p:cNvPr>
          <p:cNvSpPr txBox="1"/>
          <p:nvPr/>
        </p:nvSpPr>
        <p:spPr>
          <a:xfrm>
            <a:off x="383087" y="4841824"/>
            <a:ext cx="2938072" cy="923330"/>
          </a:xfrm>
          <a:prstGeom prst="rect">
            <a:avLst/>
          </a:prstGeom>
          <a:noFill/>
        </p:spPr>
        <p:txBody>
          <a:bodyPr wrap="square" rtlCol="0">
            <a:spAutoFit/>
          </a:bodyPr>
          <a:lstStyle/>
          <a:p>
            <a:pPr algn="just"/>
            <a:r>
              <a:rPr lang="en-GB" dirty="0">
                <a:latin typeface="Times New Roman" panose="02020603050405020304" pitchFamily="18" charset="0"/>
                <a:cs typeface="Times New Roman" panose="02020603050405020304" pitchFamily="18" charset="0"/>
              </a:rPr>
              <a:t>Regarding potatoes and sugar beets, they follow the same pattern of maize </a:t>
            </a:r>
          </a:p>
        </p:txBody>
      </p:sp>
      <p:pic>
        <p:nvPicPr>
          <p:cNvPr id="11" name="Picture 10">
            <a:extLst>
              <a:ext uri="{FF2B5EF4-FFF2-40B4-BE49-F238E27FC236}">
                <a16:creationId xmlns:a16="http://schemas.microsoft.com/office/drawing/2014/main" id="{CF091469-2A48-A945-9C1E-CD453FDE0D6F}"/>
              </a:ext>
            </a:extLst>
          </p:cNvPr>
          <p:cNvPicPr>
            <a:picLocks noChangeAspect="1"/>
          </p:cNvPicPr>
          <p:nvPr/>
        </p:nvPicPr>
        <p:blipFill>
          <a:blip r:embed="rId4"/>
          <a:stretch>
            <a:fillRect/>
          </a:stretch>
        </p:blipFill>
        <p:spPr>
          <a:xfrm>
            <a:off x="205841" y="800077"/>
            <a:ext cx="7816122" cy="2994236"/>
          </a:xfrm>
          <a:prstGeom prst="rect">
            <a:avLst/>
          </a:prstGeom>
        </p:spPr>
      </p:pic>
    </p:spTree>
    <p:extLst>
      <p:ext uri="{BB962C8B-B14F-4D97-AF65-F5344CB8AC3E}">
        <p14:creationId xmlns:p14="http://schemas.microsoft.com/office/powerpoint/2010/main" val="13919296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1678</TotalTime>
  <Words>1160</Words>
  <Application>Microsoft Macintosh PowerPoint</Application>
  <PresentationFormat>Widescreen</PresentationFormat>
  <Paragraphs>76</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Simulating crop yields in Morocco using the CARAIB dynamic vegetation model driven by WorldClim and interpolated anomalies from Climate Research Unit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Comparison between observed yields and model results :</vt:lpstr>
      <vt:lpstr>Comparison between observed yields and model results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Simulating crop yields in Morocco using the CARAIB dynamic vegetation model driven by WorldClim and interpolated anomalies from Climate Research Unit</dc:title>
  <dc:creator>Iliass LOUDIYI</dc:creator>
  <cp:lastModifiedBy>Iliass LOUDIYI</cp:lastModifiedBy>
  <cp:revision>65</cp:revision>
  <dcterms:created xsi:type="dcterms:W3CDTF">2020-04-29T09:50:18Z</dcterms:created>
  <dcterms:modified xsi:type="dcterms:W3CDTF">2020-05-08T01:58:55Z</dcterms:modified>
</cp:coreProperties>
</file>