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258" r:id="rId4"/>
    <p:sldId id="260" r:id="rId5"/>
    <p:sldId id="261" r:id="rId6"/>
    <p:sldId id="273" r:id="rId7"/>
    <p:sldId id="262" r:id="rId8"/>
    <p:sldId id="267" r:id="rId9"/>
    <p:sldId id="268" r:id="rId10"/>
    <p:sldId id="274" r:id="rId11"/>
    <p:sldId id="269" r:id="rId12"/>
    <p:sldId id="266" r:id="rId13"/>
    <p:sldId id="271"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915" autoAdjust="0"/>
  </p:normalViewPr>
  <p:slideViewPr>
    <p:cSldViewPr snapToGrid="0">
      <p:cViewPr varScale="1">
        <p:scale>
          <a:sx n="105" d="100"/>
          <a:sy n="105" d="100"/>
        </p:scale>
        <p:origin x="660"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2BA67-6C52-4B6C-B3A4-FA21A877EC8C}" type="datetimeFigureOut">
              <a:rPr lang="en-US" smtClean="0"/>
              <a:t>5/6/2020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C9275-A035-4F79-8285-E74967D205A0}" type="slidenum">
              <a:rPr lang="en-US" smtClean="0"/>
              <a:t>‹#›</a:t>
            </a:fld>
            <a:endParaRPr lang="en-US"/>
          </a:p>
        </p:txBody>
      </p:sp>
    </p:spTree>
    <p:extLst>
      <p:ext uri="{BB962C8B-B14F-4D97-AF65-F5344CB8AC3E}">
        <p14:creationId xmlns:p14="http://schemas.microsoft.com/office/powerpoint/2010/main" val="2315571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C9275-A035-4F79-8285-E74967D205A0}" type="slidenum">
              <a:rPr lang="en-US" smtClean="0"/>
              <a:t>3</a:t>
            </a:fld>
            <a:endParaRPr lang="en-US"/>
          </a:p>
        </p:txBody>
      </p:sp>
    </p:spTree>
    <p:extLst>
      <p:ext uri="{BB962C8B-B14F-4D97-AF65-F5344CB8AC3E}">
        <p14:creationId xmlns:p14="http://schemas.microsoft.com/office/powerpoint/2010/main" val="93152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a:p>
        </p:txBody>
      </p:sp>
      <p:sp>
        <p:nvSpPr>
          <p:cNvPr id="4" name="Slide Number Placeholder 3"/>
          <p:cNvSpPr>
            <a:spLocks noGrp="1"/>
          </p:cNvSpPr>
          <p:nvPr>
            <p:ph type="sldNum" sz="quarter" idx="10"/>
          </p:nvPr>
        </p:nvSpPr>
        <p:spPr/>
        <p:txBody>
          <a:bodyPr/>
          <a:lstStyle/>
          <a:p>
            <a:fld id="{606C9275-A035-4F79-8285-E74967D205A0}" type="slidenum">
              <a:rPr lang="en-US" smtClean="0"/>
              <a:t>4</a:t>
            </a:fld>
            <a:endParaRPr lang="en-US"/>
          </a:p>
        </p:txBody>
      </p:sp>
    </p:spTree>
    <p:extLst>
      <p:ext uri="{BB962C8B-B14F-4D97-AF65-F5344CB8AC3E}">
        <p14:creationId xmlns:p14="http://schemas.microsoft.com/office/powerpoint/2010/main" val="251562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a:t>
            </a:r>
            <a:endParaRPr lang="aa-ET" dirty="0"/>
          </a:p>
        </p:txBody>
      </p:sp>
      <p:sp>
        <p:nvSpPr>
          <p:cNvPr id="4" name="Slide Number Placeholder 3"/>
          <p:cNvSpPr>
            <a:spLocks noGrp="1"/>
          </p:cNvSpPr>
          <p:nvPr>
            <p:ph type="sldNum" sz="quarter" idx="5"/>
          </p:nvPr>
        </p:nvSpPr>
        <p:spPr/>
        <p:txBody>
          <a:bodyPr/>
          <a:lstStyle/>
          <a:p>
            <a:fld id="{606C9275-A035-4F79-8285-E74967D205A0}" type="slidenum">
              <a:rPr lang="en-US" smtClean="0"/>
              <a:t>5</a:t>
            </a:fld>
            <a:endParaRPr lang="en-US"/>
          </a:p>
        </p:txBody>
      </p:sp>
    </p:spTree>
    <p:extLst>
      <p:ext uri="{BB962C8B-B14F-4D97-AF65-F5344CB8AC3E}">
        <p14:creationId xmlns:p14="http://schemas.microsoft.com/office/powerpoint/2010/main" val="4037234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C9275-A035-4F79-8285-E74967D205A0}" type="slidenum">
              <a:rPr lang="en-US" smtClean="0"/>
              <a:t>8</a:t>
            </a:fld>
            <a:endParaRPr lang="en-US"/>
          </a:p>
        </p:txBody>
      </p:sp>
    </p:spTree>
    <p:extLst>
      <p:ext uri="{BB962C8B-B14F-4D97-AF65-F5344CB8AC3E}">
        <p14:creationId xmlns:p14="http://schemas.microsoft.com/office/powerpoint/2010/main" val="167941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C9275-A035-4F79-8285-E74967D205A0}" type="slidenum">
              <a:rPr lang="en-US" smtClean="0"/>
              <a:t>11</a:t>
            </a:fld>
            <a:endParaRPr lang="en-US"/>
          </a:p>
        </p:txBody>
      </p:sp>
    </p:spTree>
    <p:extLst>
      <p:ext uri="{BB962C8B-B14F-4D97-AF65-F5344CB8AC3E}">
        <p14:creationId xmlns:p14="http://schemas.microsoft.com/office/powerpoint/2010/main" val="1946605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C9275-A035-4F79-8285-E74967D205A0}" type="slidenum">
              <a:rPr lang="en-US" smtClean="0"/>
              <a:t>12</a:t>
            </a:fld>
            <a:endParaRPr lang="en-US"/>
          </a:p>
        </p:txBody>
      </p:sp>
    </p:spTree>
    <p:extLst>
      <p:ext uri="{BB962C8B-B14F-4D97-AF65-F5344CB8AC3E}">
        <p14:creationId xmlns:p14="http://schemas.microsoft.com/office/powerpoint/2010/main" val="411893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C9275-A035-4F79-8285-E74967D205A0}" type="slidenum">
              <a:rPr lang="en-US" smtClean="0"/>
              <a:t>13</a:t>
            </a:fld>
            <a:endParaRPr lang="en-US"/>
          </a:p>
        </p:txBody>
      </p:sp>
    </p:spTree>
    <p:extLst>
      <p:ext uri="{BB962C8B-B14F-4D97-AF65-F5344CB8AC3E}">
        <p14:creationId xmlns:p14="http://schemas.microsoft.com/office/powerpoint/2010/main" val="1955201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4A3EF64E-83B0-4336-AB95-B90C74206F3F}"/>
              </a:ext>
            </a:extLst>
          </p:cNvPr>
          <p:cNvPicPr>
            <a:picLocks noChangeAspect="1"/>
          </p:cNvPicPr>
          <p:nvPr userDrawn="1"/>
        </p:nvPicPr>
        <p:blipFill>
          <a:blip r:embed="rId2"/>
          <a:stretch>
            <a:fillRect/>
          </a:stretch>
        </p:blipFill>
        <p:spPr>
          <a:xfrm>
            <a:off x="58345" y="6501472"/>
            <a:ext cx="776377" cy="27889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5/6/2020</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1.png"/><Relationship Id="rId4" Type="http://schemas.openxmlformats.org/officeDocument/2006/relationships/image" Target="../media/image12.jp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8.jpg"/><Relationship Id="rId7" Type="http://schemas.openxmlformats.org/officeDocument/2006/relationships/image" Target="../media/image21.jp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20.jpg"/><Relationship Id="rId10" Type="http://schemas.openxmlformats.org/officeDocument/2006/relationships/image" Target="../media/image1.png"/><Relationship Id="rId4" Type="http://schemas.openxmlformats.org/officeDocument/2006/relationships/image" Target="../media/image19.jpg"/><Relationship Id="rId9"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Real-Time Detection of Water Stress in Corn Using Image Processing and Deep Learning</a:t>
            </a:r>
          </a:p>
        </p:txBody>
      </p:sp>
      <p:sp>
        <p:nvSpPr>
          <p:cNvPr id="3" name="Subtitle 2"/>
          <p:cNvSpPr>
            <a:spLocks noGrp="1"/>
          </p:cNvSpPr>
          <p:nvPr>
            <p:ph type="subTitle" idx="1"/>
          </p:nvPr>
        </p:nvSpPr>
        <p:spPr/>
        <p:txBody>
          <a:bodyPr>
            <a:normAutofit fontScale="92500" lnSpcReduction="20000"/>
          </a:bodyPr>
          <a:lstStyle/>
          <a:p>
            <a:r>
              <a:rPr lang="en-US" dirty="0"/>
              <a:t>Mor </a:t>
            </a:r>
            <a:r>
              <a:rPr lang="en-US" dirty="0" err="1"/>
              <a:t>soffer</a:t>
            </a:r>
            <a:endParaRPr lang="en-US" dirty="0"/>
          </a:p>
          <a:p>
            <a:r>
              <a:rPr lang="en-US" dirty="0"/>
              <a:t>Instructors: prof. Naftali </a:t>
            </a:r>
            <a:r>
              <a:rPr lang="en-US" dirty="0" err="1"/>
              <a:t>Lazarovitch</a:t>
            </a:r>
            <a:r>
              <a:rPr lang="en-US" dirty="0"/>
              <a:t>, prof. </a:t>
            </a:r>
            <a:r>
              <a:rPr lang="en-US" dirty="0" err="1"/>
              <a:t>Ofer</a:t>
            </a:r>
            <a:r>
              <a:rPr lang="en-US" dirty="0"/>
              <a:t> </a:t>
            </a:r>
            <a:r>
              <a:rPr lang="en-US" dirty="0" err="1"/>
              <a:t>Hadar</a:t>
            </a:r>
            <a:endParaRPr lang="en-US" dirty="0"/>
          </a:p>
        </p:txBody>
      </p:sp>
    </p:spTree>
    <p:extLst>
      <p:ext uri="{BB962C8B-B14F-4D97-AF65-F5344CB8AC3E}">
        <p14:creationId xmlns:p14="http://schemas.microsoft.com/office/powerpoint/2010/main" val="1715371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192" y="2221440"/>
            <a:ext cx="11029615" cy="3678303"/>
          </a:xfrm>
        </p:spPr>
        <p:txBody>
          <a:bodyPr>
            <a:normAutofit/>
          </a:bodyPr>
          <a:lstStyle/>
          <a:p>
            <a:pPr marL="0" indent="0">
              <a:buNone/>
            </a:pPr>
            <a:r>
              <a:rPr lang="en-US" sz="2000" u="sng" dirty="0"/>
              <a:t>Second step: Date Representation</a:t>
            </a:r>
          </a:p>
          <a:p>
            <a:r>
              <a:rPr lang="en-US" sz="2000" dirty="0"/>
              <a:t>The dates of the images were represented by serial numbers.</a:t>
            </a:r>
          </a:p>
          <a:p>
            <a:r>
              <a:rPr lang="en-US" sz="2000" dirty="0"/>
              <a:t>Each number was converted into an embedded vector,  and the vector was reshaped into a 225x132x1 image.</a:t>
            </a:r>
          </a:p>
          <a:p>
            <a:r>
              <a:rPr lang="en-US" sz="2000" dirty="0"/>
              <a:t>The output was concatenated with the filtered image, as the 4</a:t>
            </a:r>
            <a:r>
              <a:rPr lang="en-US" sz="2000" baseline="30000" dirty="0"/>
              <a:t>th</a:t>
            </a:r>
            <a:r>
              <a:rPr lang="en-US" sz="2000" dirty="0"/>
              <a:t> dimension of the image.</a:t>
            </a:r>
          </a:p>
          <a:p>
            <a:r>
              <a:rPr lang="en-US" sz="2000" dirty="0"/>
              <a:t>In order to adjust the image dimensions to the network’s input size, a convolution layer with three filters was applied.</a:t>
            </a:r>
          </a:p>
          <a:p>
            <a:endParaRPr lang="en-US" sz="2000" dirty="0"/>
          </a:p>
          <a:p>
            <a:endParaRPr lang="en-US" sz="2000" dirty="0"/>
          </a:p>
          <a:p>
            <a:endParaRPr lang="en-US" sz="2000" dirty="0"/>
          </a:p>
        </p:txBody>
      </p:sp>
      <p:sp>
        <p:nvSpPr>
          <p:cNvPr id="4" name="Title 1"/>
          <p:cNvSpPr>
            <a:spLocks noGrp="1"/>
          </p:cNvSpPr>
          <p:nvPr>
            <p:ph type="title"/>
          </p:nvPr>
        </p:nvSpPr>
        <p:spPr/>
        <p:txBody>
          <a:bodyPr/>
          <a:lstStyle/>
          <a:p>
            <a:r>
              <a:rPr lang="en-US" sz="1400" dirty="0"/>
              <a:t>Our method</a:t>
            </a:r>
            <a:br>
              <a:rPr lang="en-US" dirty="0"/>
            </a:br>
            <a:r>
              <a:rPr lang="en-US" dirty="0"/>
              <a:t>proposed method</a:t>
            </a:r>
          </a:p>
        </p:txBody>
      </p:sp>
      <p:pic>
        <p:nvPicPr>
          <p:cNvPr id="5" name="Picture 4">
            <a:extLst>
              <a:ext uri="{FF2B5EF4-FFF2-40B4-BE49-F238E27FC236}">
                <a16:creationId xmlns:a16="http://schemas.microsoft.com/office/drawing/2014/main" id="{868EAF04-22B5-4BC9-A8A2-99441A2A4726}"/>
              </a:ext>
            </a:extLst>
          </p:cNvPr>
          <p:cNvPicPr>
            <a:picLocks noChangeAspect="1"/>
          </p:cNvPicPr>
          <p:nvPr/>
        </p:nvPicPr>
        <p:blipFill>
          <a:blip r:embed="rId2"/>
          <a:stretch>
            <a:fillRect/>
          </a:stretch>
        </p:blipFill>
        <p:spPr>
          <a:xfrm>
            <a:off x="58345" y="6501472"/>
            <a:ext cx="776377" cy="278890"/>
          </a:xfrm>
          <a:prstGeom prst="rect">
            <a:avLst/>
          </a:prstGeom>
        </p:spPr>
      </p:pic>
    </p:spTree>
    <p:extLst>
      <p:ext uri="{BB962C8B-B14F-4D97-AF65-F5344CB8AC3E}">
        <p14:creationId xmlns:p14="http://schemas.microsoft.com/office/powerpoint/2010/main" val="1875067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Our method</a:t>
            </a:r>
            <a:br>
              <a:rPr lang="en-US" dirty="0"/>
            </a:br>
            <a:r>
              <a:rPr lang="en-US" dirty="0"/>
              <a:t>proposed method</a:t>
            </a:r>
          </a:p>
        </p:txBody>
      </p:sp>
      <p:sp>
        <p:nvSpPr>
          <p:cNvPr id="3" name="Content Placeholder 2"/>
          <p:cNvSpPr>
            <a:spLocks noGrp="1"/>
          </p:cNvSpPr>
          <p:nvPr>
            <p:ph idx="1"/>
          </p:nvPr>
        </p:nvSpPr>
        <p:spPr/>
        <p:txBody>
          <a:bodyPr/>
          <a:lstStyle/>
          <a:p>
            <a:pPr marL="0" indent="0">
              <a:buNone/>
            </a:pPr>
            <a:r>
              <a:rPr lang="en-US" sz="2000" u="sng" dirty="0"/>
              <a:t>Third step: Convolutional Neural Network</a:t>
            </a:r>
          </a:p>
          <a:p>
            <a:r>
              <a:rPr lang="en-US" sz="2000" dirty="0"/>
              <a:t>Stress classiﬁcation was done by inserting processed images into a CNN.</a:t>
            </a:r>
          </a:p>
          <a:p>
            <a:r>
              <a:rPr lang="en-US" sz="2000" dirty="0"/>
              <a:t>Training the network was done using transfer-learning techniques in order to exploit the performance of an already trained CNN, for a fast and efficient training over the dataset.</a:t>
            </a:r>
          </a:p>
          <a:p>
            <a:r>
              <a:rPr lang="en-US" sz="2000" dirty="0"/>
              <a:t>We have used VGG16 as a feature extractor.</a:t>
            </a:r>
          </a:p>
          <a:p>
            <a:r>
              <a:rPr lang="en-US" sz="2000" dirty="0"/>
              <a:t>Several augmentation techniques were applied (i.e. horizontal flip and zoom).</a:t>
            </a:r>
          </a:p>
          <a:p>
            <a:endParaRPr lang="en-US" sz="2000" dirty="0"/>
          </a:p>
          <a:p>
            <a:endParaRPr lang="en-US" dirty="0"/>
          </a:p>
          <a:p>
            <a:endParaRPr lang="en-US" dirty="0"/>
          </a:p>
        </p:txBody>
      </p:sp>
      <p:pic>
        <p:nvPicPr>
          <p:cNvPr id="4" name="Picture 3" descr="תוצאת תמונה עבור ‪VGG16‬‏">
            <a:extLst>
              <a:ext uri="{FF2B5EF4-FFF2-40B4-BE49-F238E27FC236}">
                <a16:creationId xmlns:a16="http://schemas.microsoft.com/office/drawing/2014/main" id="{70292CB6-F3CD-4DFF-B01A-6B7E2C68D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314" y="4840589"/>
            <a:ext cx="7197796" cy="1763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927B9F-8C3B-47E6-B11A-F3BB6C9B1CFB}"/>
              </a:ext>
            </a:extLst>
          </p:cNvPr>
          <p:cNvPicPr>
            <a:picLocks noChangeAspect="1"/>
          </p:cNvPicPr>
          <p:nvPr/>
        </p:nvPicPr>
        <p:blipFill>
          <a:blip r:embed="rId4"/>
          <a:stretch>
            <a:fillRect/>
          </a:stretch>
        </p:blipFill>
        <p:spPr>
          <a:xfrm>
            <a:off x="58345" y="6501472"/>
            <a:ext cx="776377" cy="278890"/>
          </a:xfrm>
          <a:prstGeom prst="rect">
            <a:avLst/>
          </a:prstGeom>
        </p:spPr>
      </p:pic>
    </p:spTree>
    <p:extLst>
      <p:ext uri="{BB962C8B-B14F-4D97-AF65-F5344CB8AC3E}">
        <p14:creationId xmlns:p14="http://schemas.microsoft.com/office/powerpoint/2010/main" val="31454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pPr marL="0" indent="0">
              <a:buNone/>
            </a:pPr>
            <a:r>
              <a:rPr lang="en-US" sz="2000" u="sng" dirty="0"/>
              <a:t>Results – three classes:</a:t>
            </a:r>
          </a:p>
          <a:p>
            <a:r>
              <a:rPr lang="en-US" sz="2000" dirty="0"/>
              <a:t>98% accuracy in classiﬁcation into three types of treatments (well-watered, reduced-watered and draught stressed treatments).</a:t>
            </a:r>
          </a:p>
          <a:p>
            <a:endParaRPr lang="en-US" sz="2000" dirty="0"/>
          </a:p>
          <a:p>
            <a:endParaRPr lang="en-US" sz="2000" dirty="0"/>
          </a:p>
          <a:p>
            <a:endParaRPr lang="en-US" sz="2000" dirty="0"/>
          </a:p>
          <a:p>
            <a:endParaRPr lang="en-US" sz="2000" dirty="0"/>
          </a:p>
          <a:p>
            <a:endParaRPr lang="en-US" sz="2000" dirty="0"/>
          </a:p>
          <a:p>
            <a:endParaRPr lang="en-US" dirty="0"/>
          </a:p>
        </p:txBody>
      </p:sp>
      <p:pic>
        <p:nvPicPr>
          <p:cNvPr id="6" name="Picture 5">
            <a:extLst>
              <a:ext uri="{FF2B5EF4-FFF2-40B4-BE49-F238E27FC236}">
                <a16:creationId xmlns:a16="http://schemas.microsoft.com/office/drawing/2014/main" id="{B47C61E2-191F-4F31-8035-C0BD58357C64}"/>
              </a:ext>
            </a:extLst>
          </p:cNvPr>
          <p:cNvPicPr>
            <a:picLocks noChangeAspect="1"/>
          </p:cNvPicPr>
          <p:nvPr/>
        </p:nvPicPr>
        <p:blipFill>
          <a:blip r:embed="rId3"/>
          <a:stretch>
            <a:fillRect/>
          </a:stretch>
        </p:blipFill>
        <p:spPr>
          <a:xfrm>
            <a:off x="1533771" y="3670975"/>
            <a:ext cx="3814810" cy="2980321"/>
          </a:xfrm>
          <a:prstGeom prst="rect">
            <a:avLst/>
          </a:prstGeom>
        </p:spPr>
      </p:pic>
      <p:pic>
        <p:nvPicPr>
          <p:cNvPr id="7" name="Picture 6">
            <a:extLst>
              <a:ext uri="{FF2B5EF4-FFF2-40B4-BE49-F238E27FC236}">
                <a16:creationId xmlns:a16="http://schemas.microsoft.com/office/drawing/2014/main" id="{9C263128-2EBF-4AE7-9517-81AC20EF88FF}"/>
              </a:ext>
            </a:extLst>
          </p:cNvPr>
          <p:cNvPicPr>
            <a:picLocks noChangeAspect="1"/>
          </p:cNvPicPr>
          <p:nvPr/>
        </p:nvPicPr>
        <p:blipFill>
          <a:blip r:embed="rId4"/>
          <a:stretch>
            <a:fillRect/>
          </a:stretch>
        </p:blipFill>
        <p:spPr>
          <a:xfrm>
            <a:off x="6005316" y="3571631"/>
            <a:ext cx="3808188" cy="3079665"/>
          </a:xfrm>
          <a:prstGeom prst="rect">
            <a:avLst/>
          </a:prstGeom>
        </p:spPr>
      </p:pic>
      <p:sp>
        <p:nvSpPr>
          <p:cNvPr id="9" name="Rectangle 8">
            <a:extLst>
              <a:ext uri="{FF2B5EF4-FFF2-40B4-BE49-F238E27FC236}">
                <a16:creationId xmlns:a16="http://schemas.microsoft.com/office/drawing/2014/main" id="{ED38517F-8134-475A-943D-E5B1E1C861FE}"/>
              </a:ext>
            </a:extLst>
          </p:cNvPr>
          <p:cNvSpPr/>
          <p:nvPr/>
        </p:nvSpPr>
        <p:spPr>
          <a:xfrm>
            <a:off x="6005316" y="4892842"/>
            <a:ext cx="170895" cy="3208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8" name="TextBox 7">
            <a:extLst>
              <a:ext uri="{FF2B5EF4-FFF2-40B4-BE49-F238E27FC236}">
                <a16:creationId xmlns:a16="http://schemas.microsoft.com/office/drawing/2014/main" id="{20020994-8510-4318-BC3B-F0B6529FFC18}"/>
              </a:ext>
            </a:extLst>
          </p:cNvPr>
          <p:cNvSpPr txBox="1"/>
          <p:nvPr/>
        </p:nvSpPr>
        <p:spPr>
          <a:xfrm rot="16200000">
            <a:off x="5238853" y="4859063"/>
            <a:ext cx="1562941" cy="246221"/>
          </a:xfrm>
          <a:prstGeom prst="rect">
            <a:avLst/>
          </a:prstGeom>
          <a:noFill/>
        </p:spPr>
        <p:txBody>
          <a:bodyPr wrap="square" rtlCol="0">
            <a:spAutoFit/>
          </a:bodyPr>
          <a:lstStyle/>
          <a:p>
            <a:r>
              <a:rPr lang="en-US" sz="1000" dirty="0"/>
              <a:t>categorical cross-entropy</a:t>
            </a:r>
            <a:endParaRPr lang="aa-ET" sz="1000" dirty="0"/>
          </a:p>
        </p:txBody>
      </p:sp>
      <p:pic>
        <p:nvPicPr>
          <p:cNvPr id="10" name="Picture 9">
            <a:extLst>
              <a:ext uri="{FF2B5EF4-FFF2-40B4-BE49-F238E27FC236}">
                <a16:creationId xmlns:a16="http://schemas.microsoft.com/office/drawing/2014/main" id="{8E1D9B7A-693C-4CBA-BB05-A7E3876CF92A}"/>
              </a:ext>
            </a:extLst>
          </p:cNvPr>
          <p:cNvPicPr>
            <a:picLocks noChangeAspect="1"/>
          </p:cNvPicPr>
          <p:nvPr/>
        </p:nvPicPr>
        <p:blipFill>
          <a:blip r:embed="rId5"/>
          <a:stretch>
            <a:fillRect/>
          </a:stretch>
        </p:blipFill>
        <p:spPr>
          <a:xfrm>
            <a:off x="58345" y="6501472"/>
            <a:ext cx="776377" cy="278890"/>
          </a:xfrm>
          <a:prstGeom prst="rect">
            <a:avLst/>
          </a:prstGeom>
        </p:spPr>
      </p:pic>
    </p:spTree>
    <p:extLst>
      <p:ext uri="{BB962C8B-B14F-4D97-AF65-F5344CB8AC3E}">
        <p14:creationId xmlns:p14="http://schemas.microsoft.com/office/powerpoint/2010/main" val="1350285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pPr marL="0" indent="0">
              <a:buNone/>
            </a:pPr>
            <a:r>
              <a:rPr lang="en-US" sz="2000" u="sng" dirty="0"/>
              <a:t>Results – five classes:</a:t>
            </a:r>
          </a:p>
          <a:p>
            <a:r>
              <a:rPr lang="en-US" sz="2000" dirty="0"/>
              <a:t>89% accuracy in classiﬁcation into five types of treatments.</a:t>
            </a:r>
          </a:p>
          <a:p>
            <a:r>
              <a:rPr lang="en-US" sz="2000" dirty="0"/>
              <a:t>Most errors were misclassification of neighboring groups C and D.</a:t>
            </a:r>
          </a:p>
          <a:p>
            <a:r>
              <a:rPr lang="en-US" sz="2000" dirty="0"/>
              <a:t>Better and more stable results than classification of raw RGB images.</a:t>
            </a:r>
          </a:p>
          <a:p>
            <a:endParaRPr lang="en-US" sz="2000" dirty="0"/>
          </a:p>
          <a:p>
            <a:pPr marL="0" indent="0">
              <a:buNone/>
            </a:pPr>
            <a:endParaRPr lang="en-US" sz="2000" dirty="0"/>
          </a:p>
          <a:p>
            <a:endParaRPr lang="en-US" sz="2000" dirty="0"/>
          </a:p>
          <a:p>
            <a:endParaRPr lang="en-US" sz="2000" dirty="0"/>
          </a:p>
          <a:p>
            <a:endParaRPr lang="en-US" dirty="0"/>
          </a:p>
        </p:txBody>
      </p:sp>
      <p:pic>
        <p:nvPicPr>
          <p:cNvPr id="6" name="Picture 5">
            <a:extLst>
              <a:ext uri="{FF2B5EF4-FFF2-40B4-BE49-F238E27FC236}">
                <a16:creationId xmlns:a16="http://schemas.microsoft.com/office/drawing/2014/main" id="{DAEF2723-E1EE-46CF-A765-5B0E66977AF1}"/>
              </a:ext>
            </a:extLst>
          </p:cNvPr>
          <p:cNvPicPr>
            <a:picLocks noChangeAspect="1"/>
          </p:cNvPicPr>
          <p:nvPr/>
        </p:nvPicPr>
        <p:blipFill>
          <a:blip r:embed="rId3"/>
          <a:stretch>
            <a:fillRect/>
          </a:stretch>
        </p:blipFill>
        <p:spPr>
          <a:xfrm>
            <a:off x="4635484" y="3875200"/>
            <a:ext cx="3171036" cy="2885581"/>
          </a:xfrm>
          <a:prstGeom prst="rect">
            <a:avLst/>
          </a:prstGeom>
        </p:spPr>
      </p:pic>
      <p:pic>
        <p:nvPicPr>
          <p:cNvPr id="5" name="Picture 4">
            <a:extLst>
              <a:ext uri="{FF2B5EF4-FFF2-40B4-BE49-F238E27FC236}">
                <a16:creationId xmlns:a16="http://schemas.microsoft.com/office/drawing/2014/main" id="{73BFC9A0-74A0-4A52-8162-FB1C6D2CE6F1}"/>
              </a:ext>
            </a:extLst>
          </p:cNvPr>
          <p:cNvPicPr>
            <a:picLocks noChangeAspect="1"/>
          </p:cNvPicPr>
          <p:nvPr/>
        </p:nvPicPr>
        <p:blipFill>
          <a:blip r:embed="rId4"/>
          <a:stretch>
            <a:fillRect/>
          </a:stretch>
        </p:blipFill>
        <p:spPr>
          <a:xfrm>
            <a:off x="58345" y="6501472"/>
            <a:ext cx="776377" cy="278890"/>
          </a:xfrm>
          <a:prstGeom prst="rect">
            <a:avLst/>
          </a:prstGeom>
        </p:spPr>
      </p:pic>
    </p:spTree>
    <p:extLst>
      <p:ext uri="{BB962C8B-B14F-4D97-AF65-F5344CB8AC3E}">
        <p14:creationId xmlns:p14="http://schemas.microsoft.com/office/powerpoint/2010/main" val="144176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Innovations </a:t>
            </a:r>
            <a:r>
              <a:rPr lang="en-US" sz="1400" dirty="0"/>
              <a:t>or – how our work differs from previous works?</a:t>
            </a:r>
            <a:endParaRPr lang="en-US" dirty="0"/>
          </a:p>
        </p:txBody>
      </p:sp>
      <p:sp>
        <p:nvSpPr>
          <p:cNvPr id="3" name="Content Placeholder 2"/>
          <p:cNvSpPr>
            <a:spLocks noGrp="1"/>
          </p:cNvSpPr>
          <p:nvPr>
            <p:ph idx="1"/>
          </p:nvPr>
        </p:nvSpPr>
        <p:spPr>
          <a:xfrm>
            <a:off x="581192" y="2518824"/>
            <a:ext cx="11029615" cy="3678303"/>
          </a:xfrm>
        </p:spPr>
        <p:txBody>
          <a:bodyPr>
            <a:normAutofit/>
          </a:bodyPr>
          <a:lstStyle/>
          <a:p>
            <a:r>
              <a:rPr lang="en-US" sz="2000" dirty="0"/>
              <a:t>Previous studies used images taken from the same location of the same plant, for both training and validation sets. This might lead to information leakage.  We use cropped images and images taken from a differently-positioned camera, in order to prevent the network from “memorizing” the images.</a:t>
            </a:r>
          </a:p>
          <a:p>
            <a:r>
              <a:rPr lang="en-US" sz="2000" dirty="0"/>
              <a:t>None of the previous studies (at least not the ones I saw) used the date the image was taken as a feature.</a:t>
            </a:r>
          </a:p>
          <a:p>
            <a:r>
              <a:rPr lang="en-US" sz="2000" dirty="0"/>
              <a:t>Some studies performed an open-field experiment which drew images with specific backgrounds, that could be mistakenly learned as a feature. We have used a white background, identical in all images.</a:t>
            </a:r>
          </a:p>
          <a:p>
            <a:r>
              <a:rPr lang="en-US" sz="2000" dirty="0"/>
              <a:t>Many previous studies have examined their work on a three different treatments case only, which is easier to classify.  We have tested our work on both three and five treatments cases.</a:t>
            </a:r>
          </a:p>
          <a:p>
            <a:endParaRPr lang="en-US" sz="2000" dirty="0"/>
          </a:p>
          <a:p>
            <a:endParaRPr lang="en-US" sz="2000" dirty="0"/>
          </a:p>
          <a:p>
            <a:endParaRPr lang="en-US" sz="2000" dirty="0"/>
          </a:p>
        </p:txBody>
      </p:sp>
      <p:pic>
        <p:nvPicPr>
          <p:cNvPr id="4" name="Picture 3">
            <a:extLst>
              <a:ext uri="{FF2B5EF4-FFF2-40B4-BE49-F238E27FC236}">
                <a16:creationId xmlns:a16="http://schemas.microsoft.com/office/drawing/2014/main" id="{44B46EF1-A71E-4ABD-A85B-3E3D75C42990}"/>
              </a:ext>
            </a:extLst>
          </p:cNvPr>
          <p:cNvPicPr>
            <a:picLocks noChangeAspect="1"/>
          </p:cNvPicPr>
          <p:nvPr/>
        </p:nvPicPr>
        <p:blipFill>
          <a:blip r:embed="rId2"/>
          <a:stretch>
            <a:fillRect/>
          </a:stretch>
        </p:blipFill>
        <p:spPr>
          <a:xfrm>
            <a:off x="58345" y="6501472"/>
            <a:ext cx="776377" cy="278890"/>
          </a:xfrm>
          <a:prstGeom prst="rect">
            <a:avLst/>
          </a:prstGeom>
        </p:spPr>
      </p:pic>
    </p:spTree>
    <p:extLst>
      <p:ext uri="{BB962C8B-B14F-4D97-AF65-F5344CB8AC3E}">
        <p14:creationId xmlns:p14="http://schemas.microsoft.com/office/powerpoint/2010/main" val="389098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Schedule</a:t>
            </a:r>
          </a:p>
        </p:txBody>
      </p:sp>
      <p:sp>
        <p:nvSpPr>
          <p:cNvPr id="3" name="Content Placeholder 2"/>
          <p:cNvSpPr>
            <a:spLocks noGrp="1"/>
          </p:cNvSpPr>
          <p:nvPr>
            <p:ph idx="1"/>
          </p:nvPr>
        </p:nvSpPr>
        <p:spPr>
          <a:xfrm>
            <a:off x="581192" y="2508045"/>
            <a:ext cx="11029615" cy="3678303"/>
          </a:xfrm>
        </p:spPr>
        <p:txBody>
          <a:bodyPr>
            <a:normAutofit/>
          </a:bodyPr>
          <a:lstStyle/>
          <a:p>
            <a:r>
              <a:rPr lang="en-US" sz="2000" dirty="0"/>
              <a:t>Introduction and motivation</a:t>
            </a:r>
          </a:p>
          <a:p>
            <a:r>
              <a:rPr lang="en-US" sz="2000" dirty="0"/>
              <a:t>Our method</a:t>
            </a:r>
          </a:p>
          <a:p>
            <a:pPr lvl="1"/>
            <a:r>
              <a:rPr lang="en-US" sz="1800" dirty="0"/>
              <a:t>Data collection </a:t>
            </a:r>
          </a:p>
          <a:p>
            <a:pPr lvl="1"/>
            <a:r>
              <a:rPr lang="en-US" sz="1800" dirty="0"/>
              <a:t>Data description</a:t>
            </a:r>
          </a:p>
          <a:p>
            <a:pPr lvl="1"/>
            <a:r>
              <a:rPr lang="en-US" sz="1800" dirty="0"/>
              <a:t>Proposed method</a:t>
            </a:r>
          </a:p>
          <a:p>
            <a:r>
              <a:rPr lang="en-US" sz="2000" dirty="0"/>
              <a:t>Results and conclusions</a:t>
            </a:r>
          </a:p>
          <a:p>
            <a:r>
              <a:rPr lang="en-US" sz="2000" dirty="0"/>
              <a:t>Innovations</a:t>
            </a:r>
          </a:p>
          <a:p>
            <a:r>
              <a:rPr lang="en-US" sz="2000" dirty="0"/>
              <a:t>Future work </a:t>
            </a:r>
          </a:p>
          <a:p>
            <a:endParaRPr lang="en-US" dirty="0"/>
          </a:p>
          <a:p>
            <a:endParaRPr lang="en-US" dirty="0"/>
          </a:p>
        </p:txBody>
      </p:sp>
      <p:pic>
        <p:nvPicPr>
          <p:cNvPr id="4" name="Picture 3">
            <a:extLst>
              <a:ext uri="{FF2B5EF4-FFF2-40B4-BE49-F238E27FC236}">
                <a16:creationId xmlns:a16="http://schemas.microsoft.com/office/drawing/2014/main" id="{883867D3-74B1-46DB-9B34-CCB49D4DCD1C}"/>
              </a:ext>
            </a:extLst>
          </p:cNvPr>
          <p:cNvPicPr>
            <a:picLocks noChangeAspect="1"/>
          </p:cNvPicPr>
          <p:nvPr/>
        </p:nvPicPr>
        <p:blipFill>
          <a:blip r:embed="rId2"/>
          <a:stretch>
            <a:fillRect/>
          </a:stretch>
        </p:blipFill>
        <p:spPr>
          <a:xfrm>
            <a:off x="58345" y="6501472"/>
            <a:ext cx="776377" cy="278890"/>
          </a:xfrm>
          <a:prstGeom prst="rect">
            <a:avLst/>
          </a:prstGeom>
        </p:spPr>
      </p:pic>
    </p:spTree>
    <p:extLst>
      <p:ext uri="{BB962C8B-B14F-4D97-AF65-F5344CB8AC3E}">
        <p14:creationId xmlns:p14="http://schemas.microsoft.com/office/powerpoint/2010/main" val="162931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and motivation</a:t>
            </a:r>
          </a:p>
        </p:txBody>
      </p:sp>
      <p:sp>
        <p:nvSpPr>
          <p:cNvPr id="3" name="Content Placeholder 2"/>
          <p:cNvSpPr>
            <a:spLocks noGrp="1"/>
          </p:cNvSpPr>
          <p:nvPr>
            <p:ph idx="1"/>
          </p:nvPr>
        </p:nvSpPr>
        <p:spPr/>
        <p:txBody>
          <a:bodyPr/>
          <a:lstStyle/>
          <a:p>
            <a:r>
              <a:rPr lang="en-US" sz="2000" dirty="0"/>
              <a:t>Water limitation is one of the main environmental constraints that adversely aﬀects agricultural crop production around the world. </a:t>
            </a:r>
          </a:p>
          <a:p>
            <a:r>
              <a:rPr lang="en-US" sz="2000" dirty="0"/>
              <a:t>Precise and rapid detection of plant water stress is critical for increasing agricultural productivity and water use efficiency. </a:t>
            </a:r>
          </a:p>
          <a:p>
            <a:endParaRPr lang="en-US" sz="2000" dirty="0"/>
          </a:p>
          <a:p>
            <a:endParaRPr lang="en-US" dirty="0"/>
          </a:p>
          <a:p>
            <a:endParaRPr lang="en-US" dirty="0"/>
          </a:p>
          <a:p>
            <a:endParaRPr lang="en-US" dirty="0"/>
          </a:p>
          <a:p>
            <a:endParaRPr lang="en-US" dirty="0"/>
          </a:p>
        </p:txBody>
      </p:sp>
      <p:pic>
        <p:nvPicPr>
          <p:cNvPr id="15" name="Content Placeholder 3"/>
          <p:cNvPicPr>
            <a:picLocks noChangeAspect="1"/>
          </p:cNvPicPr>
          <p:nvPr/>
        </p:nvPicPr>
        <p:blipFill>
          <a:blip r:embed="rId3"/>
          <a:stretch>
            <a:fillRect/>
          </a:stretch>
        </p:blipFill>
        <p:spPr>
          <a:xfrm rot="20939130">
            <a:off x="928828" y="4326421"/>
            <a:ext cx="3698650" cy="2112678"/>
          </a:xfrm>
          <a:prstGeom prst="rect">
            <a:avLst/>
          </a:prstGeom>
        </p:spPr>
      </p:pic>
      <p:pic>
        <p:nvPicPr>
          <p:cNvPr id="16" name="Picture 15"/>
          <p:cNvPicPr>
            <a:picLocks noChangeAspect="1"/>
          </p:cNvPicPr>
          <p:nvPr/>
        </p:nvPicPr>
        <p:blipFill>
          <a:blip r:embed="rId4"/>
          <a:stretch>
            <a:fillRect/>
          </a:stretch>
        </p:blipFill>
        <p:spPr>
          <a:xfrm>
            <a:off x="5522793" y="3992552"/>
            <a:ext cx="3564311" cy="1837581"/>
          </a:xfrm>
          <a:prstGeom prst="rect">
            <a:avLst/>
          </a:prstGeom>
        </p:spPr>
      </p:pic>
      <p:pic>
        <p:nvPicPr>
          <p:cNvPr id="17" name="Picture 16"/>
          <p:cNvPicPr>
            <a:picLocks noChangeAspect="1"/>
          </p:cNvPicPr>
          <p:nvPr/>
        </p:nvPicPr>
        <p:blipFill>
          <a:blip r:embed="rId5"/>
          <a:stretch>
            <a:fillRect/>
          </a:stretch>
        </p:blipFill>
        <p:spPr>
          <a:xfrm>
            <a:off x="2509606" y="5365052"/>
            <a:ext cx="4040704" cy="1370882"/>
          </a:xfrm>
          <a:prstGeom prst="rect">
            <a:avLst/>
          </a:prstGeom>
        </p:spPr>
      </p:pic>
      <p:pic>
        <p:nvPicPr>
          <p:cNvPr id="19" name="Picture 18"/>
          <p:cNvPicPr>
            <a:picLocks noChangeAspect="1"/>
          </p:cNvPicPr>
          <p:nvPr/>
        </p:nvPicPr>
        <p:blipFill>
          <a:blip r:embed="rId6"/>
          <a:stretch>
            <a:fillRect/>
          </a:stretch>
        </p:blipFill>
        <p:spPr>
          <a:xfrm rot="508303">
            <a:off x="8002236" y="4675008"/>
            <a:ext cx="4027054" cy="1415504"/>
          </a:xfrm>
          <a:prstGeom prst="rect">
            <a:avLst/>
          </a:prstGeom>
        </p:spPr>
      </p:pic>
      <p:pic>
        <p:nvPicPr>
          <p:cNvPr id="18" name="Picture 17"/>
          <p:cNvPicPr>
            <a:picLocks noChangeAspect="1"/>
          </p:cNvPicPr>
          <p:nvPr/>
        </p:nvPicPr>
        <p:blipFill>
          <a:blip r:embed="rId7"/>
          <a:stretch>
            <a:fillRect/>
          </a:stretch>
        </p:blipFill>
        <p:spPr>
          <a:xfrm>
            <a:off x="6763747" y="5252150"/>
            <a:ext cx="2323357" cy="1605850"/>
          </a:xfrm>
          <a:prstGeom prst="rect">
            <a:avLst/>
          </a:prstGeom>
        </p:spPr>
      </p:pic>
      <p:pic>
        <p:nvPicPr>
          <p:cNvPr id="9" name="Picture 8">
            <a:extLst>
              <a:ext uri="{FF2B5EF4-FFF2-40B4-BE49-F238E27FC236}">
                <a16:creationId xmlns:a16="http://schemas.microsoft.com/office/drawing/2014/main" id="{E347955D-9D14-4B83-A283-4CF412D0E272}"/>
              </a:ext>
            </a:extLst>
          </p:cNvPr>
          <p:cNvPicPr>
            <a:picLocks noChangeAspect="1"/>
          </p:cNvPicPr>
          <p:nvPr/>
        </p:nvPicPr>
        <p:blipFill>
          <a:blip r:embed="rId8"/>
          <a:stretch>
            <a:fillRect/>
          </a:stretch>
        </p:blipFill>
        <p:spPr>
          <a:xfrm>
            <a:off x="58345" y="6501472"/>
            <a:ext cx="776377" cy="278890"/>
          </a:xfrm>
          <a:prstGeom prst="rect">
            <a:avLst/>
          </a:prstGeom>
        </p:spPr>
      </p:pic>
    </p:spTree>
    <p:extLst>
      <p:ext uri="{BB962C8B-B14F-4D97-AF65-F5344CB8AC3E}">
        <p14:creationId xmlns:p14="http://schemas.microsoft.com/office/powerpoint/2010/main" val="2963227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and motivation</a:t>
            </a:r>
          </a:p>
        </p:txBody>
      </p:sp>
      <p:sp>
        <p:nvSpPr>
          <p:cNvPr id="3" name="Content Placeholder 2"/>
          <p:cNvSpPr>
            <a:spLocks noGrp="1"/>
          </p:cNvSpPr>
          <p:nvPr>
            <p:ph idx="1"/>
          </p:nvPr>
        </p:nvSpPr>
        <p:spPr>
          <a:xfrm>
            <a:off x="581192" y="2426156"/>
            <a:ext cx="11029615" cy="3678303"/>
          </a:xfrm>
        </p:spPr>
        <p:txBody>
          <a:bodyPr/>
          <a:lstStyle/>
          <a:p>
            <a:r>
              <a:rPr lang="en-US" sz="2000" dirty="0"/>
              <a:t>What are the problems with the current methods?</a:t>
            </a:r>
          </a:p>
          <a:p>
            <a:pPr lvl="1"/>
            <a:r>
              <a:rPr lang="en-US" dirty="0"/>
              <a:t>Cost – currently used tools for water stress detection are very expensive.</a:t>
            </a:r>
          </a:p>
          <a:p>
            <a:pPr lvl="1"/>
            <a:r>
              <a:rPr lang="en-US" dirty="0"/>
              <a:t>Effectiveness – these tools are often very slow and cumbersome.  </a:t>
            </a:r>
          </a:p>
          <a:p>
            <a:pPr lvl="1"/>
            <a:r>
              <a:rPr lang="en-US" dirty="0"/>
              <a:t>Destructive methods.</a:t>
            </a:r>
            <a:endParaRPr lang="en-US" sz="2000" dirty="0"/>
          </a:p>
          <a:p>
            <a:r>
              <a:rPr lang="en-US" sz="2000" dirty="0"/>
              <a:t>Image processing is an alternative way to visually recognize water stress levels. </a:t>
            </a:r>
          </a:p>
          <a:p>
            <a:r>
              <a:rPr lang="en-US" sz="2000" dirty="0"/>
              <a:t>Such analysis is non-destructive, inexpensive and allows to examine the spatial variability of stress level under ﬁeld conditions. </a:t>
            </a:r>
          </a:p>
          <a:p>
            <a:endParaRPr lang="en-US" sz="2000" dirty="0"/>
          </a:p>
          <a:p>
            <a:endParaRPr lang="en-US" sz="2000" dirty="0"/>
          </a:p>
          <a:p>
            <a:endParaRPr lang="en-US" dirty="0"/>
          </a:p>
        </p:txBody>
      </p:sp>
      <p:pic>
        <p:nvPicPr>
          <p:cNvPr id="4" name="Picture 3">
            <a:extLst>
              <a:ext uri="{FF2B5EF4-FFF2-40B4-BE49-F238E27FC236}">
                <a16:creationId xmlns:a16="http://schemas.microsoft.com/office/drawing/2014/main" id="{FBBFB882-FEE5-4269-BC5C-F4A8ED0077B1}"/>
              </a:ext>
            </a:extLst>
          </p:cNvPr>
          <p:cNvPicPr>
            <a:picLocks noChangeAspect="1"/>
          </p:cNvPicPr>
          <p:nvPr/>
        </p:nvPicPr>
        <p:blipFill>
          <a:blip r:embed="rId3"/>
          <a:stretch>
            <a:fillRect/>
          </a:stretch>
        </p:blipFill>
        <p:spPr>
          <a:xfrm>
            <a:off x="58345" y="6501472"/>
            <a:ext cx="776377" cy="278890"/>
          </a:xfrm>
          <a:prstGeom prst="rect">
            <a:avLst/>
          </a:prstGeom>
        </p:spPr>
      </p:pic>
    </p:spTree>
    <p:extLst>
      <p:ext uri="{BB962C8B-B14F-4D97-AF65-F5344CB8AC3E}">
        <p14:creationId xmlns:p14="http://schemas.microsoft.com/office/powerpoint/2010/main" val="223572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method</a:t>
            </a:r>
          </a:p>
        </p:txBody>
      </p:sp>
      <p:sp>
        <p:nvSpPr>
          <p:cNvPr id="3" name="Content Placeholder 2"/>
          <p:cNvSpPr>
            <a:spLocks noGrp="1"/>
          </p:cNvSpPr>
          <p:nvPr>
            <p:ph idx="1"/>
          </p:nvPr>
        </p:nvSpPr>
        <p:spPr>
          <a:xfrm>
            <a:off x="581192" y="2265296"/>
            <a:ext cx="11029615" cy="3678303"/>
          </a:xfrm>
        </p:spPr>
        <p:txBody>
          <a:bodyPr/>
          <a:lstStyle/>
          <a:p>
            <a:r>
              <a:rPr lang="en-US" sz="2000" dirty="0"/>
              <a:t>We propose a new method for detecting water stress in corn using image processing and deep learning. </a:t>
            </a:r>
          </a:p>
          <a:p>
            <a:r>
              <a:rPr lang="en-US" sz="2000" dirty="0"/>
              <a:t>Given an image of a plant, we apply image processing techniques in order to extract main features of the image. </a:t>
            </a:r>
          </a:p>
          <a:p>
            <a:r>
              <a:rPr lang="en-US" sz="2000" dirty="0"/>
              <a:t>In addition, we represent the date when the image was taken with an embedding vector, which we convert into a grayscale image and concatenate to the filtered image.</a:t>
            </a:r>
          </a:p>
          <a:p>
            <a:r>
              <a:rPr lang="en-US" sz="2000" dirty="0"/>
              <a:t>Then, we insert these features into a Convolutional Neural Network, which outputs the plant’s level of water stress.</a:t>
            </a:r>
          </a:p>
          <a:p>
            <a:endParaRPr lang="en-US" dirty="0"/>
          </a:p>
          <a:p>
            <a:endParaRPr lang="en-US" dirty="0"/>
          </a:p>
        </p:txBody>
      </p:sp>
      <p:pic>
        <p:nvPicPr>
          <p:cNvPr id="4" name="Picture 3">
            <a:extLst>
              <a:ext uri="{FF2B5EF4-FFF2-40B4-BE49-F238E27FC236}">
                <a16:creationId xmlns:a16="http://schemas.microsoft.com/office/drawing/2014/main" id="{963BE19E-D6FB-40C7-9A7B-3896C52E0C69}"/>
              </a:ext>
            </a:extLst>
          </p:cNvPr>
          <p:cNvPicPr>
            <a:picLocks noChangeAspect="1"/>
          </p:cNvPicPr>
          <p:nvPr/>
        </p:nvPicPr>
        <p:blipFill>
          <a:blip r:embed="rId3"/>
          <a:stretch>
            <a:fillRect/>
          </a:stretch>
        </p:blipFill>
        <p:spPr>
          <a:xfrm>
            <a:off x="58345" y="6501472"/>
            <a:ext cx="776377" cy="278890"/>
          </a:xfrm>
          <a:prstGeom prst="rect">
            <a:avLst/>
          </a:prstGeom>
        </p:spPr>
      </p:pic>
    </p:spTree>
    <p:extLst>
      <p:ext uri="{BB962C8B-B14F-4D97-AF65-F5344CB8AC3E}">
        <p14:creationId xmlns:p14="http://schemas.microsoft.com/office/powerpoint/2010/main" val="84618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24764" y="2567279"/>
            <a:ext cx="11590074" cy="3697248"/>
            <a:chOff x="324764" y="2567279"/>
            <a:chExt cx="11590074" cy="3697248"/>
          </a:xfrm>
        </p:grpSpPr>
        <p:sp>
          <p:nvSpPr>
            <p:cNvPr id="5" name="Rectangle 4"/>
            <p:cNvSpPr/>
            <p:nvPr/>
          </p:nvSpPr>
          <p:spPr>
            <a:xfrm>
              <a:off x="3159697" y="2674032"/>
              <a:ext cx="1917088" cy="1340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Processing </a:t>
              </a:r>
              <a:r>
                <a:rPr lang="en-US" sz="1200" dirty="0"/>
                <a:t>(Edge Detector)</a:t>
              </a:r>
              <a:endParaRPr lang="en-US" dirty="0"/>
            </a:p>
          </p:txBody>
        </p:sp>
        <p:sp>
          <p:nvSpPr>
            <p:cNvPr id="6" name="Rectangle 5"/>
            <p:cNvSpPr/>
            <p:nvPr/>
          </p:nvSpPr>
          <p:spPr>
            <a:xfrm>
              <a:off x="1875533" y="2679931"/>
              <a:ext cx="781487" cy="3135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7" name="Rectangle 6"/>
            <p:cNvSpPr/>
            <p:nvPr/>
          </p:nvSpPr>
          <p:spPr>
            <a:xfrm>
              <a:off x="1863323" y="3187291"/>
              <a:ext cx="781487" cy="3135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8" name="Rectangle 7"/>
            <p:cNvSpPr/>
            <p:nvPr/>
          </p:nvSpPr>
          <p:spPr>
            <a:xfrm>
              <a:off x="1863323" y="3692133"/>
              <a:ext cx="781487" cy="3135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9" name="Straight Arrow Connector 8"/>
            <p:cNvCxnSpPr>
              <a:endCxn id="5" idx="1"/>
            </p:cNvCxnSpPr>
            <p:nvPr/>
          </p:nvCxnSpPr>
          <p:spPr>
            <a:xfrm>
              <a:off x="2644811" y="2839208"/>
              <a:ext cx="514887" cy="504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3"/>
              <a:endCxn id="5" idx="1"/>
            </p:cNvCxnSpPr>
            <p:nvPr/>
          </p:nvCxnSpPr>
          <p:spPr>
            <a:xfrm>
              <a:off x="2644811" y="3344050"/>
              <a:ext cx="5148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a:endCxn id="5" idx="1"/>
            </p:cNvCxnSpPr>
            <p:nvPr/>
          </p:nvCxnSpPr>
          <p:spPr>
            <a:xfrm flipV="1">
              <a:off x="2644811" y="3344051"/>
              <a:ext cx="514887" cy="5048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601850" y="2674032"/>
              <a:ext cx="781487" cy="31351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a:t>
              </a:r>
            </a:p>
          </p:txBody>
        </p:sp>
        <p:sp>
          <p:nvSpPr>
            <p:cNvPr id="13" name="Rectangle 12"/>
            <p:cNvSpPr/>
            <p:nvPr/>
          </p:nvSpPr>
          <p:spPr>
            <a:xfrm>
              <a:off x="5589639" y="3181392"/>
              <a:ext cx="781487" cy="3135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a:t>
              </a:r>
            </a:p>
          </p:txBody>
        </p:sp>
        <p:sp>
          <p:nvSpPr>
            <p:cNvPr id="14" name="Rectangle 13"/>
            <p:cNvSpPr/>
            <p:nvPr/>
          </p:nvSpPr>
          <p:spPr>
            <a:xfrm>
              <a:off x="5589639" y="3686235"/>
              <a:ext cx="781487" cy="3135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cxnSp>
          <p:nvCxnSpPr>
            <p:cNvPr id="15" name="Straight Arrow Connector 14"/>
            <p:cNvCxnSpPr>
              <a:endCxn id="12" idx="1"/>
            </p:cNvCxnSpPr>
            <p:nvPr/>
          </p:nvCxnSpPr>
          <p:spPr>
            <a:xfrm flipV="1">
              <a:off x="5076785" y="2830791"/>
              <a:ext cx="525064" cy="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3"/>
              <a:endCxn id="13" idx="1"/>
            </p:cNvCxnSpPr>
            <p:nvPr/>
          </p:nvCxnSpPr>
          <p:spPr>
            <a:xfrm flipV="1">
              <a:off x="5076785" y="3338151"/>
              <a:ext cx="512854" cy="58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14" idx="1"/>
            </p:cNvCxnSpPr>
            <p:nvPr/>
          </p:nvCxnSpPr>
          <p:spPr>
            <a:xfrm>
              <a:off x="5082890" y="3837094"/>
              <a:ext cx="506750" cy="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9807425" y="4011784"/>
              <a:ext cx="1303516" cy="7842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CNN</a:t>
              </a:r>
            </a:p>
            <a:p>
              <a:pPr algn="ctr"/>
              <a:r>
                <a:rPr lang="en-US" sz="1100" dirty="0"/>
                <a:t>(VGG16)</a:t>
              </a:r>
              <a:endParaRPr lang="en-US" dirty="0"/>
            </a:p>
          </p:txBody>
        </p:sp>
        <p:sp>
          <p:nvSpPr>
            <p:cNvPr id="19" name="Rectangle 18"/>
            <p:cNvSpPr/>
            <p:nvPr/>
          </p:nvSpPr>
          <p:spPr>
            <a:xfrm>
              <a:off x="11614621" y="3631262"/>
              <a:ext cx="289010" cy="24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20" name="Rectangle 19"/>
            <p:cNvSpPr/>
            <p:nvPr/>
          </p:nvSpPr>
          <p:spPr>
            <a:xfrm>
              <a:off x="11625828" y="3945822"/>
              <a:ext cx="289010" cy="24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21" name="Rectangle 20"/>
            <p:cNvSpPr/>
            <p:nvPr/>
          </p:nvSpPr>
          <p:spPr>
            <a:xfrm>
              <a:off x="11625828" y="4260381"/>
              <a:ext cx="289010" cy="24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22" name="Rectangle 21"/>
            <p:cNvSpPr/>
            <p:nvPr/>
          </p:nvSpPr>
          <p:spPr>
            <a:xfrm>
              <a:off x="11625828" y="4574940"/>
              <a:ext cx="289010" cy="24904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4</a:t>
              </a:r>
            </a:p>
          </p:txBody>
        </p:sp>
        <p:sp>
          <p:nvSpPr>
            <p:cNvPr id="23" name="Rectangle 22"/>
            <p:cNvSpPr/>
            <p:nvPr/>
          </p:nvSpPr>
          <p:spPr>
            <a:xfrm>
              <a:off x="11625828" y="4889501"/>
              <a:ext cx="289010" cy="249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cxnSp>
          <p:nvCxnSpPr>
            <p:cNvPr id="24" name="Straight Arrow Connector 23"/>
            <p:cNvCxnSpPr>
              <a:stCxn id="18" idx="3"/>
              <a:endCxn id="19" idx="1"/>
            </p:cNvCxnSpPr>
            <p:nvPr/>
          </p:nvCxnSpPr>
          <p:spPr>
            <a:xfrm flipV="1">
              <a:off x="11110941" y="3755782"/>
              <a:ext cx="503680" cy="6481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20" idx="1"/>
            </p:cNvCxnSpPr>
            <p:nvPr/>
          </p:nvCxnSpPr>
          <p:spPr>
            <a:xfrm flipV="1">
              <a:off x="11110941" y="4070342"/>
              <a:ext cx="514887" cy="332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8" idx="3"/>
              <a:endCxn id="21" idx="1"/>
            </p:cNvCxnSpPr>
            <p:nvPr/>
          </p:nvCxnSpPr>
          <p:spPr>
            <a:xfrm flipV="1">
              <a:off x="11110941" y="4384900"/>
              <a:ext cx="514887" cy="1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8" idx="3"/>
              <a:endCxn id="22" idx="1"/>
            </p:cNvCxnSpPr>
            <p:nvPr/>
          </p:nvCxnSpPr>
          <p:spPr>
            <a:xfrm>
              <a:off x="11110941" y="4403894"/>
              <a:ext cx="514887" cy="295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8" idx="3"/>
              <a:endCxn id="23" idx="1"/>
            </p:cNvCxnSpPr>
            <p:nvPr/>
          </p:nvCxnSpPr>
          <p:spPr>
            <a:xfrm>
              <a:off x="11110941" y="4403894"/>
              <a:ext cx="514887" cy="61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12" idx="3"/>
            </p:cNvCxnSpPr>
            <p:nvPr/>
          </p:nvCxnSpPr>
          <p:spPr>
            <a:xfrm>
              <a:off x="6383337" y="2830791"/>
              <a:ext cx="500644" cy="507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3" idx="3"/>
            </p:cNvCxnSpPr>
            <p:nvPr/>
          </p:nvCxnSpPr>
          <p:spPr>
            <a:xfrm flipV="1">
              <a:off x="6371127" y="3338151"/>
              <a:ext cx="51285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4" idx="3"/>
            </p:cNvCxnSpPr>
            <p:nvPr/>
          </p:nvCxnSpPr>
          <p:spPr>
            <a:xfrm flipV="1">
              <a:off x="6371127" y="3344050"/>
              <a:ext cx="503680" cy="4989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endCxn id="18" idx="1"/>
            </p:cNvCxnSpPr>
            <p:nvPr/>
          </p:nvCxnSpPr>
          <p:spPr>
            <a:xfrm>
              <a:off x="9303746" y="4396510"/>
              <a:ext cx="503680" cy="73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47CE6C16-D2B1-46D1-B4DD-1AE8D88FB8C1}"/>
                </a:ext>
              </a:extLst>
            </p:cNvPr>
            <p:cNvPicPr>
              <a:picLocks noChangeAspect="1"/>
            </p:cNvPicPr>
            <p:nvPr/>
          </p:nvPicPr>
          <p:blipFill>
            <a:blip r:embed="rId2"/>
            <a:stretch>
              <a:fillRect/>
            </a:stretch>
          </p:blipFill>
          <p:spPr>
            <a:xfrm>
              <a:off x="581192" y="2573979"/>
              <a:ext cx="896920" cy="1547643"/>
            </a:xfrm>
            <a:prstGeom prst="rect">
              <a:avLst/>
            </a:prstGeom>
          </p:spPr>
        </p:pic>
        <p:cxnSp>
          <p:nvCxnSpPr>
            <p:cNvPr id="34" name="Straight Connector 33">
              <a:extLst>
                <a:ext uri="{FF2B5EF4-FFF2-40B4-BE49-F238E27FC236}">
                  <a16:creationId xmlns:a16="http://schemas.microsoft.com/office/drawing/2014/main" id="{74ED5954-DB71-4D74-A970-20184870BF88}"/>
                </a:ext>
              </a:extLst>
            </p:cNvPr>
            <p:cNvCxnSpPr>
              <a:stCxn id="33" idx="3"/>
              <a:endCxn id="7" idx="1"/>
            </p:cNvCxnSpPr>
            <p:nvPr/>
          </p:nvCxnSpPr>
          <p:spPr>
            <a:xfrm flipV="1">
              <a:off x="1478112" y="3344050"/>
              <a:ext cx="385212" cy="3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1AF13C7-85C1-48F8-8755-788F036B3EA5}"/>
                </a:ext>
              </a:extLst>
            </p:cNvPr>
            <p:cNvCxnSpPr>
              <a:endCxn id="6" idx="1"/>
            </p:cNvCxnSpPr>
            <p:nvPr/>
          </p:nvCxnSpPr>
          <p:spPr>
            <a:xfrm>
              <a:off x="1478112" y="2836689"/>
              <a:ext cx="3974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8BF5C2-A813-4607-9403-29C9636843D3}"/>
                </a:ext>
              </a:extLst>
            </p:cNvPr>
            <p:cNvCxnSpPr>
              <a:cxnSpLocks/>
              <a:stCxn id="8" idx="1"/>
            </p:cNvCxnSpPr>
            <p:nvPr/>
          </p:nvCxnSpPr>
          <p:spPr>
            <a:xfrm flipH="1">
              <a:off x="1478112" y="3848893"/>
              <a:ext cx="385212" cy="0"/>
            </a:xfrm>
            <a:prstGeom prst="line">
              <a:avLst/>
            </a:prstGeom>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E313EB22-1040-4FF3-839B-D40934292FB1}"/>
                </a:ext>
              </a:extLst>
            </p:cNvPr>
            <p:cNvPicPr>
              <a:picLocks noChangeAspect="1"/>
            </p:cNvPicPr>
            <p:nvPr/>
          </p:nvPicPr>
          <p:blipFill>
            <a:blip r:embed="rId3"/>
            <a:stretch>
              <a:fillRect/>
            </a:stretch>
          </p:blipFill>
          <p:spPr>
            <a:xfrm>
              <a:off x="6883981" y="2567279"/>
              <a:ext cx="896920" cy="1547643"/>
            </a:xfrm>
            <a:prstGeom prst="rect">
              <a:avLst/>
            </a:prstGeom>
          </p:spPr>
        </p:pic>
        <p:sp>
          <p:nvSpPr>
            <p:cNvPr id="38" name="Rectangle 37"/>
            <p:cNvSpPr/>
            <p:nvPr/>
          </p:nvSpPr>
          <p:spPr>
            <a:xfrm>
              <a:off x="324764" y="5309140"/>
              <a:ext cx="1409775" cy="3957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16.11.2019</a:t>
              </a:r>
            </a:p>
          </p:txBody>
        </p:sp>
        <mc:AlternateContent xmlns:mc="http://schemas.openxmlformats.org/markup-compatibility/2006" xmlns:a14="http://schemas.microsoft.com/office/drawing/2010/main">
          <mc:Choice Requires="a14">
            <p:sp>
              <p:nvSpPr>
                <p:cNvPr id="40" name="Rectangle 39"/>
                <p:cNvSpPr/>
                <p:nvPr/>
              </p:nvSpPr>
              <p:spPr>
                <a:xfrm>
                  <a:off x="2336350" y="4818293"/>
                  <a:ext cx="2647802" cy="1377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d>
                          <m:dPr>
                            <m:begChr m:val="["/>
                            <m:endChr m:val="]"/>
                            <m:ctrlPr>
                              <a:rPr lang="en-US" b="0" i="1" smtClean="0">
                                <a:latin typeface="Cambria Math" panose="02040503050406030204" pitchFamily="18" charset="0"/>
                              </a:rPr>
                            </m:ctrlPr>
                          </m:dPr>
                          <m:e>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2</m:t>
                                  </m:r>
                                  <m:r>
                                    <a:rPr lang="en-US" b="0" i="1" smtClean="0">
                                      <a:latin typeface="Cambria Math" panose="02040503050406030204" pitchFamily="18" charset="0"/>
                                    </a:rPr>
                                    <m:t>.</m:t>
                                  </m:r>
                                  <m:r>
                                    <a:rPr lang="en-US" b="0" i="1" smtClean="0">
                                      <a:latin typeface="Cambria Math" panose="02040503050406030204" pitchFamily="18" charset="0"/>
                                    </a:rPr>
                                    <m:t>1352</m:t>
                                  </m:r>
                                </m:e>
                                <m:e>
                                  <m:r>
                                    <a:rPr lang="en-US" b="0" i="1" smtClean="0">
                                      <a:latin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1675</m:t>
                                  </m:r>
                                </m:e>
                                <m:e>
                                  <m:r>
                                    <a:rPr lang="en-US" b="0" i="1" smtClean="0">
                                      <a:latin typeface="Cambria Math" panose="02040503050406030204" pitchFamily="18" charset="0"/>
                                    </a:rPr>
                                    <m:t>…</m:t>
                                  </m:r>
                                </m:e>
                              </m:mr>
                              <m:mr>
                                <m:e>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1948</m:t>
                                  </m:r>
                                </m:e>
                                <m:e>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5732</m:t>
                                  </m:r>
                                </m:e>
                                <m:e>
                                  <m:r>
                                    <a:rPr lang="en-US" b="0" i="1" smtClean="0">
                                      <a:latin typeface="Cambria Math" panose="02040503050406030204" pitchFamily="18" charset="0"/>
                                    </a:rPr>
                                    <m:t>…</m:t>
                                  </m:r>
                                </m:e>
                              </m:mr>
                              <m:mr>
                                <m:e>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m:t>
                                  </m:r>
                                </m:e>
                              </m:mr>
                            </m:m>
                          </m:e>
                        </m:d>
                      </m:oMath>
                    </m:oMathPara>
                  </a14:m>
                  <a:endParaRPr lang="en-US" dirty="0"/>
                </a:p>
              </p:txBody>
            </p:sp>
          </mc:Choice>
          <mc:Fallback xmlns="">
            <p:sp>
              <p:nvSpPr>
                <p:cNvPr id="40" name="Rectangle 39"/>
                <p:cNvSpPr>
                  <a:spLocks noRot="1" noChangeAspect="1" noMove="1" noResize="1" noEditPoints="1" noAdjustHandles="1" noChangeArrowheads="1" noChangeShapeType="1" noTextEdit="1"/>
                </p:cNvSpPr>
                <p:nvPr/>
              </p:nvSpPr>
              <p:spPr>
                <a:xfrm>
                  <a:off x="2336350" y="4818293"/>
                  <a:ext cx="2647802" cy="1377480"/>
                </a:xfrm>
                <a:prstGeom prst="rect">
                  <a:avLst/>
                </a:prstGeom>
                <a:blipFill>
                  <a:blip r:embed="rId4"/>
                  <a:stretch>
                    <a:fillRect/>
                  </a:stretch>
                </a:blipFill>
              </p:spPr>
              <p:txBody>
                <a:bodyPr/>
                <a:lstStyle/>
                <a:p>
                  <a:r>
                    <a:rPr lang="en-IL">
                      <a:noFill/>
                    </a:rPr>
                    <a:t> </a:t>
                  </a:r>
                </a:p>
              </p:txBody>
            </p:sp>
          </mc:Fallback>
        </mc:AlternateContent>
        <p:pic>
          <p:nvPicPr>
            <p:cNvPr id="43" name="Picture 42"/>
            <p:cNvPicPr>
              <a:picLocks noChangeAspect="1"/>
            </p:cNvPicPr>
            <p:nvPr/>
          </p:nvPicPr>
          <p:blipFill rotWithShape="1">
            <a:blip r:embed="rId5"/>
            <a:srcRect l="28436" t="7466" r="28764" b="18306"/>
            <a:stretch/>
          </p:blipFill>
          <p:spPr>
            <a:xfrm>
              <a:off x="6874807" y="4715382"/>
              <a:ext cx="906094" cy="1549145"/>
            </a:xfrm>
            <a:prstGeom prst="rect">
              <a:avLst/>
            </a:prstGeom>
          </p:spPr>
        </p:pic>
        <p:pic>
          <p:nvPicPr>
            <p:cNvPr id="44" name="Picture 43"/>
            <p:cNvPicPr>
              <a:picLocks noChangeAspect="1"/>
            </p:cNvPicPr>
            <p:nvPr/>
          </p:nvPicPr>
          <p:blipFill rotWithShape="1">
            <a:blip r:embed="rId5"/>
            <a:srcRect l="28436" t="7466" r="28764" b="18306"/>
            <a:stretch/>
          </p:blipFill>
          <p:spPr>
            <a:xfrm>
              <a:off x="8425039" y="3504104"/>
              <a:ext cx="896920" cy="1549145"/>
            </a:xfrm>
            <a:prstGeom prst="rect">
              <a:avLst/>
            </a:prstGeom>
          </p:spPr>
        </p:pic>
        <p:pic>
          <p:nvPicPr>
            <p:cNvPr id="45" name="Picture 44">
              <a:extLst>
                <a:ext uri="{FF2B5EF4-FFF2-40B4-BE49-F238E27FC236}">
                  <a16:creationId xmlns:a16="http://schemas.microsoft.com/office/drawing/2014/main" id="{E313EB22-1040-4FF3-839B-D40934292FB1}"/>
                </a:ext>
              </a:extLst>
            </p:cNvPr>
            <p:cNvPicPr>
              <a:picLocks noChangeAspect="1"/>
            </p:cNvPicPr>
            <p:nvPr/>
          </p:nvPicPr>
          <p:blipFill>
            <a:blip r:embed="rId3"/>
            <a:stretch>
              <a:fillRect/>
            </a:stretch>
          </p:blipFill>
          <p:spPr>
            <a:xfrm>
              <a:off x="8267659" y="3641331"/>
              <a:ext cx="896920" cy="1547645"/>
            </a:xfrm>
            <a:prstGeom prst="rect">
              <a:avLst/>
            </a:prstGeom>
          </p:spPr>
        </p:pic>
        <p:cxnSp>
          <p:nvCxnSpPr>
            <p:cNvPr id="47" name="Straight Arrow Connector 46"/>
            <p:cNvCxnSpPr>
              <a:stCxn id="38" idx="3"/>
              <a:endCxn id="40" idx="1"/>
            </p:cNvCxnSpPr>
            <p:nvPr/>
          </p:nvCxnSpPr>
          <p:spPr>
            <a:xfrm>
              <a:off x="1734539" y="5507033"/>
              <a:ext cx="60181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50"/>
            <p:cNvCxnSpPr>
              <a:stCxn id="37" idx="3"/>
              <a:endCxn id="45" idx="1"/>
            </p:cNvCxnSpPr>
            <p:nvPr/>
          </p:nvCxnSpPr>
          <p:spPr>
            <a:xfrm>
              <a:off x="7780901" y="3341101"/>
              <a:ext cx="486758" cy="10740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43" idx="3"/>
              <a:endCxn id="45" idx="1"/>
            </p:cNvCxnSpPr>
            <p:nvPr/>
          </p:nvCxnSpPr>
          <p:spPr>
            <a:xfrm flipV="1">
              <a:off x="7780901" y="4415154"/>
              <a:ext cx="486758" cy="10748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57" name="Title 1"/>
          <p:cNvSpPr>
            <a:spLocks noGrp="1"/>
          </p:cNvSpPr>
          <p:nvPr>
            <p:ph type="title"/>
          </p:nvPr>
        </p:nvSpPr>
        <p:spPr/>
        <p:txBody>
          <a:bodyPr/>
          <a:lstStyle/>
          <a:p>
            <a:r>
              <a:rPr lang="en-US" dirty="0"/>
              <a:t>Our method</a:t>
            </a:r>
          </a:p>
        </p:txBody>
      </p:sp>
      <p:sp>
        <p:nvSpPr>
          <p:cNvPr id="2" name="Oval 1">
            <a:extLst>
              <a:ext uri="{FF2B5EF4-FFF2-40B4-BE49-F238E27FC236}">
                <a16:creationId xmlns:a16="http://schemas.microsoft.com/office/drawing/2014/main" id="{7F9F0258-0C0D-48DC-A254-82F4E12D896A}"/>
              </a:ext>
            </a:extLst>
          </p:cNvPr>
          <p:cNvSpPr/>
          <p:nvPr/>
        </p:nvSpPr>
        <p:spPr>
          <a:xfrm>
            <a:off x="5836471" y="4565191"/>
            <a:ext cx="204216" cy="204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48" name="Oval 47">
            <a:extLst>
              <a:ext uri="{FF2B5EF4-FFF2-40B4-BE49-F238E27FC236}">
                <a16:creationId xmlns:a16="http://schemas.microsoft.com/office/drawing/2014/main" id="{AD40C1C8-F8E5-486C-AA21-C534E7F1AC1B}"/>
              </a:ext>
            </a:extLst>
          </p:cNvPr>
          <p:cNvSpPr/>
          <p:nvPr/>
        </p:nvSpPr>
        <p:spPr>
          <a:xfrm>
            <a:off x="5836471" y="4833891"/>
            <a:ext cx="204216" cy="204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0" name="Oval 49">
            <a:extLst>
              <a:ext uri="{FF2B5EF4-FFF2-40B4-BE49-F238E27FC236}">
                <a16:creationId xmlns:a16="http://schemas.microsoft.com/office/drawing/2014/main" id="{E7B70EF6-C929-4E28-BEBB-C485991D0310}"/>
              </a:ext>
            </a:extLst>
          </p:cNvPr>
          <p:cNvSpPr/>
          <p:nvPr/>
        </p:nvSpPr>
        <p:spPr>
          <a:xfrm>
            <a:off x="5841240" y="5102591"/>
            <a:ext cx="204216" cy="204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2" name="Oval 51">
            <a:extLst>
              <a:ext uri="{FF2B5EF4-FFF2-40B4-BE49-F238E27FC236}">
                <a16:creationId xmlns:a16="http://schemas.microsoft.com/office/drawing/2014/main" id="{E6433DD4-8C3C-4A54-A7FA-C7DBF48B369D}"/>
              </a:ext>
            </a:extLst>
          </p:cNvPr>
          <p:cNvSpPr/>
          <p:nvPr/>
        </p:nvSpPr>
        <p:spPr>
          <a:xfrm>
            <a:off x="5839182" y="5978837"/>
            <a:ext cx="204216" cy="204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4" name="Oval 53">
            <a:extLst>
              <a:ext uri="{FF2B5EF4-FFF2-40B4-BE49-F238E27FC236}">
                <a16:creationId xmlns:a16="http://schemas.microsoft.com/office/drawing/2014/main" id="{2ABEFF57-FC24-43B7-8D0E-F6749E07C4A7}"/>
              </a:ext>
            </a:extLst>
          </p:cNvPr>
          <p:cNvSpPr/>
          <p:nvPr/>
        </p:nvSpPr>
        <p:spPr>
          <a:xfrm>
            <a:off x="5836471" y="6253245"/>
            <a:ext cx="204216" cy="204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4" name="Straight Arrow Connector 3">
            <a:extLst>
              <a:ext uri="{FF2B5EF4-FFF2-40B4-BE49-F238E27FC236}">
                <a16:creationId xmlns:a16="http://schemas.microsoft.com/office/drawing/2014/main" id="{93B2BAD5-77EE-4F8F-B35D-E2EA9FBE09B3}"/>
              </a:ext>
            </a:extLst>
          </p:cNvPr>
          <p:cNvCxnSpPr>
            <a:stCxn id="40" idx="3"/>
            <a:endCxn id="2" idx="2"/>
          </p:cNvCxnSpPr>
          <p:nvPr/>
        </p:nvCxnSpPr>
        <p:spPr>
          <a:xfrm flipV="1">
            <a:off x="4984152" y="4667433"/>
            <a:ext cx="852319" cy="83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7FC7D02-B5E7-44CC-B797-362AC2FFDA70}"/>
              </a:ext>
            </a:extLst>
          </p:cNvPr>
          <p:cNvCxnSpPr>
            <a:stCxn id="40" idx="3"/>
            <a:endCxn id="48" idx="2"/>
          </p:cNvCxnSpPr>
          <p:nvPr/>
        </p:nvCxnSpPr>
        <p:spPr>
          <a:xfrm flipV="1">
            <a:off x="4984152" y="4936133"/>
            <a:ext cx="852319" cy="57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02EE1DC8-EF52-415A-93BB-1D437547B2D6}"/>
              </a:ext>
            </a:extLst>
          </p:cNvPr>
          <p:cNvCxnSpPr>
            <a:stCxn id="40" idx="3"/>
            <a:endCxn id="50" idx="2"/>
          </p:cNvCxnSpPr>
          <p:nvPr/>
        </p:nvCxnSpPr>
        <p:spPr>
          <a:xfrm flipV="1">
            <a:off x="4984152" y="5204833"/>
            <a:ext cx="857088" cy="302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EB499E5-B9AC-4117-AC36-4829FFEB6E58}"/>
              </a:ext>
            </a:extLst>
          </p:cNvPr>
          <p:cNvCxnSpPr>
            <a:stCxn id="40" idx="3"/>
            <a:endCxn id="54" idx="2"/>
          </p:cNvCxnSpPr>
          <p:nvPr/>
        </p:nvCxnSpPr>
        <p:spPr>
          <a:xfrm>
            <a:off x="4984152" y="5507033"/>
            <a:ext cx="852319" cy="848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43865321-1568-4CDE-AD10-D801758702E4}"/>
              </a:ext>
            </a:extLst>
          </p:cNvPr>
          <p:cNvSpPr/>
          <p:nvPr/>
        </p:nvSpPr>
        <p:spPr>
          <a:xfrm>
            <a:off x="5920488" y="5447016"/>
            <a:ext cx="45719" cy="45719"/>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4" name="Oval 63">
            <a:extLst>
              <a:ext uri="{FF2B5EF4-FFF2-40B4-BE49-F238E27FC236}">
                <a16:creationId xmlns:a16="http://schemas.microsoft.com/office/drawing/2014/main" id="{B6B6F720-E89D-48CC-BE72-A328D64A3718}"/>
              </a:ext>
            </a:extLst>
          </p:cNvPr>
          <p:cNvSpPr/>
          <p:nvPr/>
        </p:nvSpPr>
        <p:spPr>
          <a:xfrm>
            <a:off x="5917440" y="5617704"/>
            <a:ext cx="45719" cy="45719"/>
          </a:xfrm>
          <a:prstGeom prst="ellipse">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6" name="Oval 65">
            <a:extLst>
              <a:ext uri="{FF2B5EF4-FFF2-40B4-BE49-F238E27FC236}">
                <a16:creationId xmlns:a16="http://schemas.microsoft.com/office/drawing/2014/main" id="{CC91E358-B8EB-4A01-AEB7-71F9BF9D463C}"/>
              </a:ext>
            </a:extLst>
          </p:cNvPr>
          <p:cNvSpPr/>
          <p:nvPr/>
        </p:nvSpPr>
        <p:spPr>
          <a:xfrm>
            <a:off x="5914392" y="5779248"/>
            <a:ext cx="45719" cy="45719"/>
          </a:xfrm>
          <a:prstGeom prst="ellipse">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cxnSp>
        <p:nvCxnSpPr>
          <p:cNvPr id="68" name="Straight Arrow Connector 67">
            <a:extLst>
              <a:ext uri="{FF2B5EF4-FFF2-40B4-BE49-F238E27FC236}">
                <a16:creationId xmlns:a16="http://schemas.microsoft.com/office/drawing/2014/main" id="{2E91917D-512B-4EEC-93A5-F750D7F56DEB}"/>
              </a:ext>
            </a:extLst>
          </p:cNvPr>
          <p:cNvCxnSpPr>
            <a:stCxn id="40" idx="3"/>
            <a:endCxn id="52" idx="2"/>
          </p:cNvCxnSpPr>
          <p:nvPr/>
        </p:nvCxnSpPr>
        <p:spPr>
          <a:xfrm>
            <a:off x="4984152" y="5507033"/>
            <a:ext cx="855030" cy="5740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80E61B8-933D-42C5-B13B-72F265829E79}"/>
              </a:ext>
            </a:extLst>
          </p:cNvPr>
          <p:cNvCxnSpPr>
            <a:stCxn id="2" idx="6"/>
            <a:endCxn id="43" idx="1"/>
          </p:cNvCxnSpPr>
          <p:nvPr/>
        </p:nvCxnSpPr>
        <p:spPr>
          <a:xfrm>
            <a:off x="6040687" y="4667433"/>
            <a:ext cx="834120" cy="8225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4E55FF4-F48E-447A-8B50-95AFCCCB9F8B}"/>
              </a:ext>
            </a:extLst>
          </p:cNvPr>
          <p:cNvCxnSpPr>
            <a:stCxn id="48" idx="6"/>
            <a:endCxn id="43" idx="1"/>
          </p:cNvCxnSpPr>
          <p:nvPr/>
        </p:nvCxnSpPr>
        <p:spPr>
          <a:xfrm>
            <a:off x="6040687" y="4936133"/>
            <a:ext cx="834120" cy="553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6B40324-0192-4177-A31D-5EB26E09FECD}"/>
              </a:ext>
            </a:extLst>
          </p:cNvPr>
          <p:cNvCxnSpPr>
            <a:stCxn id="50" idx="6"/>
            <a:endCxn id="43" idx="1"/>
          </p:cNvCxnSpPr>
          <p:nvPr/>
        </p:nvCxnSpPr>
        <p:spPr>
          <a:xfrm>
            <a:off x="6045456" y="5204833"/>
            <a:ext cx="829351" cy="285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AA5F7C4-7D33-4593-AF0F-FB878862DFA6}"/>
              </a:ext>
            </a:extLst>
          </p:cNvPr>
          <p:cNvCxnSpPr>
            <a:stCxn id="52" idx="6"/>
            <a:endCxn id="43" idx="1"/>
          </p:cNvCxnSpPr>
          <p:nvPr/>
        </p:nvCxnSpPr>
        <p:spPr>
          <a:xfrm flipV="1">
            <a:off x="6043398" y="5489955"/>
            <a:ext cx="831409" cy="5911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EC864C4-31C0-48B3-BD3D-E4FE8E505CED}"/>
              </a:ext>
            </a:extLst>
          </p:cNvPr>
          <p:cNvCxnSpPr>
            <a:stCxn id="54" idx="6"/>
            <a:endCxn id="43" idx="1"/>
          </p:cNvCxnSpPr>
          <p:nvPr/>
        </p:nvCxnSpPr>
        <p:spPr>
          <a:xfrm flipV="1">
            <a:off x="6040687" y="5489955"/>
            <a:ext cx="834120" cy="8655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5" name="Picture 64">
            <a:extLst>
              <a:ext uri="{FF2B5EF4-FFF2-40B4-BE49-F238E27FC236}">
                <a16:creationId xmlns:a16="http://schemas.microsoft.com/office/drawing/2014/main" id="{D80164A5-1376-40C8-98E9-AD3E34DAF063}"/>
              </a:ext>
            </a:extLst>
          </p:cNvPr>
          <p:cNvPicPr>
            <a:picLocks noChangeAspect="1"/>
          </p:cNvPicPr>
          <p:nvPr/>
        </p:nvPicPr>
        <p:blipFill>
          <a:blip r:embed="rId6"/>
          <a:stretch>
            <a:fillRect/>
          </a:stretch>
        </p:blipFill>
        <p:spPr>
          <a:xfrm>
            <a:off x="58345" y="6501472"/>
            <a:ext cx="776377" cy="278890"/>
          </a:xfrm>
          <a:prstGeom prst="rect">
            <a:avLst/>
          </a:prstGeom>
        </p:spPr>
      </p:pic>
    </p:spTree>
    <p:extLst>
      <p:ext uri="{BB962C8B-B14F-4D97-AF65-F5344CB8AC3E}">
        <p14:creationId xmlns:p14="http://schemas.microsoft.com/office/powerpoint/2010/main" val="75225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t>our method</a:t>
            </a:r>
            <a:br>
              <a:rPr lang="en-US" sz="1600" dirty="0"/>
            </a:br>
            <a:r>
              <a:rPr lang="en-US" dirty="0"/>
              <a:t>data collection</a:t>
            </a:r>
          </a:p>
        </p:txBody>
      </p:sp>
      <p:sp>
        <p:nvSpPr>
          <p:cNvPr id="3" name="Content Placeholder 2"/>
          <p:cNvSpPr>
            <a:spLocks noGrp="1"/>
          </p:cNvSpPr>
          <p:nvPr>
            <p:ph idx="1"/>
          </p:nvPr>
        </p:nvSpPr>
        <p:spPr/>
        <p:txBody>
          <a:bodyPr/>
          <a:lstStyle/>
          <a:p>
            <a:r>
              <a:rPr lang="en-US" sz="2000" dirty="0"/>
              <a:t>For the purpose of collecting the images, we performed a three-months experiment in </a:t>
            </a:r>
            <a:r>
              <a:rPr lang="en-US" sz="2000" dirty="0" err="1"/>
              <a:t>Sede</a:t>
            </a:r>
            <a:r>
              <a:rPr lang="en-US" sz="2000" dirty="0"/>
              <a:t> </a:t>
            </a:r>
            <a:r>
              <a:rPr lang="en-US" sz="2000" dirty="0" err="1"/>
              <a:t>Boqer</a:t>
            </a:r>
            <a:r>
              <a:rPr lang="en-US" sz="2000" dirty="0"/>
              <a:t>.</a:t>
            </a:r>
          </a:p>
          <a:p>
            <a:r>
              <a:rPr lang="en-US" sz="2000" dirty="0"/>
              <a:t>During the experiment we took images of ﬁve diﬀerent groups of corn, every 5 minutes.</a:t>
            </a:r>
          </a:p>
          <a:p>
            <a:r>
              <a:rPr lang="en-US" sz="2000" dirty="0"/>
              <a:t>Each group had a diﬀerent irrigation treatment, which led to ﬁve diﬀerent levels of water stress. </a:t>
            </a:r>
          </a:p>
          <a:p>
            <a:r>
              <a:rPr lang="en-US" sz="2000" dirty="0"/>
              <a:t>The images were collected using a web camera located approximately 2m from the plants. </a:t>
            </a:r>
          </a:p>
          <a:p>
            <a:r>
              <a:rPr lang="en-US" sz="2000" dirty="0"/>
              <a:t>Validation set was collected by another camera, which was located in a different position.</a:t>
            </a:r>
          </a:p>
          <a:p>
            <a:endParaRPr lang="en-US" sz="2000" dirty="0"/>
          </a:p>
          <a:p>
            <a:endParaRPr lang="en-US" dirty="0"/>
          </a:p>
          <a:p>
            <a:endParaRPr lang="en-US" dirty="0"/>
          </a:p>
          <a:p>
            <a:endParaRPr lang="en-US" dirty="0"/>
          </a:p>
        </p:txBody>
      </p:sp>
      <p:pic>
        <p:nvPicPr>
          <p:cNvPr id="7" name="Picture 6">
            <a:extLst>
              <a:ext uri="{FF2B5EF4-FFF2-40B4-BE49-F238E27FC236}">
                <a16:creationId xmlns:a16="http://schemas.microsoft.com/office/drawing/2014/main" id="{98654193-ED4F-401B-8B2F-5CE33D6785C4}"/>
              </a:ext>
            </a:extLst>
          </p:cNvPr>
          <p:cNvPicPr>
            <a:picLocks noChangeAspect="1"/>
          </p:cNvPicPr>
          <p:nvPr/>
        </p:nvPicPr>
        <p:blipFill>
          <a:blip r:embed="rId2"/>
          <a:stretch>
            <a:fillRect/>
          </a:stretch>
        </p:blipFill>
        <p:spPr>
          <a:xfrm>
            <a:off x="4716378" y="4655045"/>
            <a:ext cx="2759242" cy="1868237"/>
          </a:xfrm>
          <a:prstGeom prst="rect">
            <a:avLst/>
          </a:prstGeom>
        </p:spPr>
      </p:pic>
      <p:pic>
        <p:nvPicPr>
          <p:cNvPr id="5" name="Picture 4">
            <a:extLst>
              <a:ext uri="{FF2B5EF4-FFF2-40B4-BE49-F238E27FC236}">
                <a16:creationId xmlns:a16="http://schemas.microsoft.com/office/drawing/2014/main" id="{C8C52213-D914-4396-90AA-37593E281736}"/>
              </a:ext>
            </a:extLst>
          </p:cNvPr>
          <p:cNvPicPr>
            <a:picLocks noChangeAspect="1"/>
          </p:cNvPicPr>
          <p:nvPr/>
        </p:nvPicPr>
        <p:blipFill>
          <a:blip r:embed="rId3"/>
          <a:stretch>
            <a:fillRect/>
          </a:stretch>
        </p:blipFill>
        <p:spPr>
          <a:xfrm>
            <a:off x="58345" y="6501472"/>
            <a:ext cx="776377" cy="278890"/>
          </a:xfrm>
          <a:prstGeom prst="rect">
            <a:avLst/>
          </a:prstGeom>
        </p:spPr>
      </p:pic>
    </p:spTree>
    <p:extLst>
      <p:ext uri="{BB962C8B-B14F-4D97-AF65-F5344CB8AC3E}">
        <p14:creationId xmlns:p14="http://schemas.microsoft.com/office/powerpoint/2010/main" val="97104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our method</a:t>
            </a:r>
            <a:br>
              <a:rPr lang="en-US" dirty="0"/>
            </a:br>
            <a:r>
              <a:rPr lang="en-US" dirty="0"/>
              <a:t>Data description</a:t>
            </a:r>
          </a:p>
        </p:txBody>
      </p:sp>
      <p:sp>
        <p:nvSpPr>
          <p:cNvPr id="3" name="Content Placeholder 2"/>
          <p:cNvSpPr>
            <a:spLocks noGrp="1"/>
          </p:cNvSpPr>
          <p:nvPr>
            <p:ph idx="1"/>
          </p:nvPr>
        </p:nvSpPr>
        <p:spPr/>
        <p:txBody>
          <a:bodyPr>
            <a:normAutofit/>
          </a:bodyPr>
          <a:lstStyle/>
          <a:p>
            <a:r>
              <a:rPr lang="en-US" dirty="0"/>
              <a:t>During the experiment, 5066 images were collected from 5 different cameras.</a:t>
            </a:r>
          </a:p>
          <a:p>
            <a:r>
              <a:rPr lang="en-US" dirty="0"/>
              <a:t>After selecting images taken every 2 hours, about a quarter of the images were used as our dataset.</a:t>
            </a:r>
          </a:p>
          <a:p>
            <a:r>
              <a:rPr lang="en-US" dirty="0"/>
              <a:t>Traditionally, the dataset was divided into train, test and validation sets (in a ratio of 80:10:10).</a:t>
            </a:r>
          </a:p>
          <a:p>
            <a:r>
              <a:rPr lang="en-US" dirty="0"/>
              <a:t>In order to enlarge and diverse the dataset, we’ve applied several methods:</a:t>
            </a:r>
          </a:p>
          <a:p>
            <a:pPr lvl="1"/>
            <a:r>
              <a:rPr lang="en-US" dirty="0"/>
              <a:t>Train set – random cropping with a “sliding window” which produced ten 225X132 images from every single image.</a:t>
            </a:r>
          </a:p>
          <a:p>
            <a:pPr lvl="1"/>
            <a:r>
              <a:rPr lang="en-US" dirty="0"/>
              <a:t>Test set &amp; validation set – splitting every image into two 225X132 images, that contain a single container.</a:t>
            </a:r>
          </a:p>
          <a:p>
            <a:r>
              <a:rPr lang="en-US" dirty="0"/>
              <a:t>These methods, together with the images collected from the sixth camera, produced 5273 images </a:t>
            </a:r>
          </a:p>
          <a:p>
            <a:endParaRPr lang="en-US" sz="1600" dirty="0"/>
          </a:p>
          <a:p>
            <a:endParaRPr lang="en-US" sz="1600" dirty="0"/>
          </a:p>
          <a:p>
            <a:endParaRPr lang="en-US" sz="1600" dirty="0"/>
          </a:p>
        </p:txBody>
      </p:sp>
      <p:pic>
        <p:nvPicPr>
          <p:cNvPr id="5" name="Picture 4">
            <a:extLst>
              <a:ext uri="{FF2B5EF4-FFF2-40B4-BE49-F238E27FC236}">
                <a16:creationId xmlns:a16="http://schemas.microsoft.com/office/drawing/2014/main" id="{5C74882E-5D13-47F2-A413-1ECE508D450C}"/>
              </a:ext>
            </a:extLst>
          </p:cNvPr>
          <p:cNvPicPr>
            <a:picLocks noChangeAspect="1"/>
          </p:cNvPicPr>
          <p:nvPr/>
        </p:nvPicPr>
        <p:blipFill>
          <a:blip r:embed="rId3"/>
          <a:stretch>
            <a:fillRect/>
          </a:stretch>
        </p:blipFill>
        <p:spPr>
          <a:xfrm>
            <a:off x="3492574" y="4997536"/>
            <a:ext cx="805204" cy="1677508"/>
          </a:xfrm>
          <a:prstGeom prst="rect">
            <a:avLst/>
          </a:prstGeom>
        </p:spPr>
      </p:pic>
      <p:pic>
        <p:nvPicPr>
          <p:cNvPr id="7" name="Picture 6">
            <a:extLst>
              <a:ext uri="{FF2B5EF4-FFF2-40B4-BE49-F238E27FC236}">
                <a16:creationId xmlns:a16="http://schemas.microsoft.com/office/drawing/2014/main" id="{99790514-E5FE-4FC1-ADE9-73D926A16538}"/>
              </a:ext>
            </a:extLst>
          </p:cNvPr>
          <p:cNvPicPr>
            <a:picLocks noChangeAspect="1"/>
          </p:cNvPicPr>
          <p:nvPr/>
        </p:nvPicPr>
        <p:blipFill>
          <a:blip r:embed="rId4"/>
          <a:stretch>
            <a:fillRect/>
          </a:stretch>
        </p:blipFill>
        <p:spPr>
          <a:xfrm>
            <a:off x="5353683" y="4997536"/>
            <a:ext cx="805204" cy="1677508"/>
          </a:xfrm>
          <a:prstGeom prst="rect">
            <a:avLst/>
          </a:prstGeom>
        </p:spPr>
      </p:pic>
      <p:pic>
        <p:nvPicPr>
          <p:cNvPr id="9" name="Picture 8">
            <a:extLst>
              <a:ext uri="{FF2B5EF4-FFF2-40B4-BE49-F238E27FC236}">
                <a16:creationId xmlns:a16="http://schemas.microsoft.com/office/drawing/2014/main" id="{D31F8691-1473-47A6-89F8-D93C4206CF68}"/>
              </a:ext>
            </a:extLst>
          </p:cNvPr>
          <p:cNvPicPr>
            <a:picLocks noChangeAspect="1"/>
          </p:cNvPicPr>
          <p:nvPr/>
        </p:nvPicPr>
        <p:blipFill>
          <a:blip r:embed="rId5"/>
          <a:stretch>
            <a:fillRect/>
          </a:stretch>
        </p:blipFill>
        <p:spPr>
          <a:xfrm>
            <a:off x="4414611" y="4997536"/>
            <a:ext cx="805204" cy="1677508"/>
          </a:xfrm>
          <a:prstGeom prst="rect">
            <a:avLst/>
          </a:prstGeom>
        </p:spPr>
      </p:pic>
      <p:pic>
        <p:nvPicPr>
          <p:cNvPr id="11" name="Picture 10">
            <a:extLst>
              <a:ext uri="{FF2B5EF4-FFF2-40B4-BE49-F238E27FC236}">
                <a16:creationId xmlns:a16="http://schemas.microsoft.com/office/drawing/2014/main" id="{9A19351A-31CD-44CC-BC39-A2DA2DBC195D}"/>
              </a:ext>
            </a:extLst>
          </p:cNvPr>
          <p:cNvPicPr>
            <a:picLocks noChangeAspect="1"/>
          </p:cNvPicPr>
          <p:nvPr/>
        </p:nvPicPr>
        <p:blipFill>
          <a:blip r:embed="rId6"/>
          <a:stretch>
            <a:fillRect/>
          </a:stretch>
        </p:blipFill>
        <p:spPr>
          <a:xfrm>
            <a:off x="252344" y="4997536"/>
            <a:ext cx="2489785" cy="1685792"/>
          </a:xfrm>
          <a:prstGeom prst="rect">
            <a:avLst/>
          </a:prstGeom>
        </p:spPr>
      </p:pic>
      <p:sp>
        <p:nvSpPr>
          <p:cNvPr id="14" name="Arrow: Right 13">
            <a:extLst>
              <a:ext uri="{FF2B5EF4-FFF2-40B4-BE49-F238E27FC236}">
                <a16:creationId xmlns:a16="http://schemas.microsoft.com/office/drawing/2014/main" id="{2FB50E08-A969-4411-B899-FE5C06E5C655}"/>
              </a:ext>
            </a:extLst>
          </p:cNvPr>
          <p:cNvSpPr/>
          <p:nvPr/>
        </p:nvSpPr>
        <p:spPr>
          <a:xfrm>
            <a:off x="2873670" y="5694947"/>
            <a:ext cx="497306" cy="28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15" name="TextBox 14">
            <a:extLst>
              <a:ext uri="{FF2B5EF4-FFF2-40B4-BE49-F238E27FC236}">
                <a16:creationId xmlns:a16="http://schemas.microsoft.com/office/drawing/2014/main" id="{AFE63420-AE67-45D0-A463-979514735865}"/>
              </a:ext>
            </a:extLst>
          </p:cNvPr>
          <p:cNvSpPr txBox="1"/>
          <p:nvPr/>
        </p:nvSpPr>
        <p:spPr>
          <a:xfrm>
            <a:off x="2682328" y="5356208"/>
            <a:ext cx="879990" cy="338554"/>
          </a:xfrm>
          <a:prstGeom prst="rect">
            <a:avLst/>
          </a:prstGeom>
          <a:noFill/>
        </p:spPr>
        <p:txBody>
          <a:bodyPr wrap="square" rtlCol="0">
            <a:spAutoFit/>
          </a:bodyPr>
          <a:lstStyle/>
          <a:p>
            <a:r>
              <a:rPr lang="en-US" sz="1600" dirty="0"/>
              <a:t>TRAIN</a:t>
            </a:r>
            <a:endParaRPr lang="aa-ET" sz="1600" dirty="0"/>
          </a:p>
        </p:txBody>
      </p:sp>
      <p:pic>
        <p:nvPicPr>
          <p:cNvPr id="17" name="Picture 16">
            <a:extLst>
              <a:ext uri="{FF2B5EF4-FFF2-40B4-BE49-F238E27FC236}">
                <a16:creationId xmlns:a16="http://schemas.microsoft.com/office/drawing/2014/main" id="{CB9F422C-822E-49A8-A08C-090079F0E739}"/>
              </a:ext>
            </a:extLst>
          </p:cNvPr>
          <p:cNvPicPr>
            <a:picLocks noChangeAspect="1"/>
          </p:cNvPicPr>
          <p:nvPr/>
        </p:nvPicPr>
        <p:blipFill>
          <a:blip r:embed="rId7"/>
          <a:stretch>
            <a:fillRect/>
          </a:stretch>
        </p:blipFill>
        <p:spPr>
          <a:xfrm>
            <a:off x="11086639" y="4997536"/>
            <a:ext cx="805204" cy="1677508"/>
          </a:xfrm>
          <a:prstGeom prst="rect">
            <a:avLst/>
          </a:prstGeom>
        </p:spPr>
      </p:pic>
      <p:pic>
        <p:nvPicPr>
          <p:cNvPr id="19" name="Picture 18">
            <a:extLst>
              <a:ext uri="{FF2B5EF4-FFF2-40B4-BE49-F238E27FC236}">
                <a16:creationId xmlns:a16="http://schemas.microsoft.com/office/drawing/2014/main" id="{F0147201-D0CC-4EF0-825D-3C01A17B04FF}"/>
              </a:ext>
            </a:extLst>
          </p:cNvPr>
          <p:cNvPicPr>
            <a:picLocks noChangeAspect="1"/>
          </p:cNvPicPr>
          <p:nvPr/>
        </p:nvPicPr>
        <p:blipFill>
          <a:blip r:embed="rId8"/>
          <a:stretch>
            <a:fillRect/>
          </a:stretch>
        </p:blipFill>
        <p:spPr>
          <a:xfrm>
            <a:off x="10151958" y="4989250"/>
            <a:ext cx="805204" cy="1677508"/>
          </a:xfrm>
          <a:prstGeom prst="rect">
            <a:avLst/>
          </a:prstGeom>
        </p:spPr>
      </p:pic>
      <p:pic>
        <p:nvPicPr>
          <p:cNvPr id="21" name="Picture 20">
            <a:extLst>
              <a:ext uri="{FF2B5EF4-FFF2-40B4-BE49-F238E27FC236}">
                <a16:creationId xmlns:a16="http://schemas.microsoft.com/office/drawing/2014/main" id="{92C298E6-57E5-435D-B067-2848A6257449}"/>
              </a:ext>
            </a:extLst>
          </p:cNvPr>
          <p:cNvPicPr>
            <a:picLocks noChangeAspect="1"/>
          </p:cNvPicPr>
          <p:nvPr/>
        </p:nvPicPr>
        <p:blipFill>
          <a:blip r:embed="rId9"/>
          <a:stretch>
            <a:fillRect/>
          </a:stretch>
        </p:blipFill>
        <p:spPr>
          <a:xfrm>
            <a:off x="6892275" y="4989250"/>
            <a:ext cx="2489786" cy="1685793"/>
          </a:xfrm>
          <a:prstGeom prst="rect">
            <a:avLst/>
          </a:prstGeom>
        </p:spPr>
      </p:pic>
      <p:sp>
        <p:nvSpPr>
          <p:cNvPr id="22" name="Arrow: Right 21">
            <a:extLst>
              <a:ext uri="{FF2B5EF4-FFF2-40B4-BE49-F238E27FC236}">
                <a16:creationId xmlns:a16="http://schemas.microsoft.com/office/drawing/2014/main" id="{130F6D63-3703-4C56-92A7-9B914A539D70}"/>
              </a:ext>
            </a:extLst>
          </p:cNvPr>
          <p:cNvSpPr/>
          <p:nvPr/>
        </p:nvSpPr>
        <p:spPr>
          <a:xfrm>
            <a:off x="9534485" y="5692486"/>
            <a:ext cx="497306" cy="288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a-ET"/>
          </a:p>
        </p:txBody>
      </p:sp>
      <p:sp>
        <p:nvSpPr>
          <p:cNvPr id="23" name="TextBox 22">
            <a:extLst>
              <a:ext uri="{FF2B5EF4-FFF2-40B4-BE49-F238E27FC236}">
                <a16:creationId xmlns:a16="http://schemas.microsoft.com/office/drawing/2014/main" id="{EA6FA3FD-1D39-4002-9CDA-72468F3B79B1}"/>
              </a:ext>
            </a:extLst>
          </p:cNvPr>
          <p:cNvSpPr txBox="1"/>
          <p:nvPr/>
        </p:nvSpPr>
        <p:spPr>
          <a:xfrm>
            <a:off x="9429043" y="5352077"/>
            <a:ext cx="879990" cy="338554"/>
          </a:xfrm>
          <a:prstGeom prst="rect">
            <a:avLst/>
          </a:prstGeom>
          <a:noFill/>
        </p:spPr>
        <p:txBody>
          <a:bodyPr wrap="square" rtlCol="0">
            <a:spAutoFit/>
          </a:bodyPr>
          <a:lstStyle/>
          <a:p>
            <a:r>
              <a:rPr lang="en-US" sz="1600" dirty="0"/>
              <a:t>TEST</a:t>
            </a:r>
            <a:endParaRPr lang="aa-ET" sz="1600" dirty="0"/>
          </a:p>
        </p:txBody>
      </p:sp>
      <p:pic>
        <p:nvPicPr>
          <p:cNvPr id="16" name="Picture 15">
            <a:extLst>
              <a:ext uri="{FF2B5EF4-FFF2-40B4-BE49-F238E27FC236}">
                <a16:creationId xmlns:a16="http://schemas.microsoft.com/office/drawing/2014/main" id="{59AD18E1-B672-4A9A-BE04-C53314FFC770}"/>
              </a:ext>
            </a:extLst>
          </p:cNvPr>
          <p:cNvPicPr>
            <a:picLocks noChangeAspect="1"/>
          </p:cNvPicPr>
          <p:nvPr/>
        </p:nvPicPr>
        <p:blipFill>
          <a:blip r:embed="rId10"/>
          <a:stretch>
            <a:fillRect/>
          </a:stretch>
        </p:blipFill>
        <p:spPr>
          <a:xfrm>
            <a:off x="58345" y="6501472"/>
            <a:ext cx="776377" cy="278890"/>
          </a:xfrm>
          <a:prstGeom prst="rect">
            <a:avLst/>
          </a:prstGeom>
        </p:spPr>
      </p:pic>
    </p:spTree>
    <p:extLst>
      <p:ext uri="{BB962C8B-B14F-4D97-AF65-F5344CB8AC3E}">
        <p14:creationId xmlns:p14="http://schemas.microsoft.com/office/powerpoint/2010/main" val="763108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400" dirty="0"/>
              <a:t>Our method</a:t>
            </a:r>
            <a:br>
              <a:rPr lang="en-US" dirty="0"/>
            </a:br>
            <a:r>
              <a:rPr lang="en-US" dirty="0"/>
              <a:t>proposed method</a:t>
            </a:r>
          </a:p>
        </p:txBody>
      </p:sp>
      <p:sp>
        <p:nvSpPr>
          <p:cNvPr id="3" name="Content Placeholder 2"/>
          <p:cNvSpPr>
            <a:spLocks noGrp="1"/>
          </p:cNvSpPr>
          <p:nvPr>
            <p:ph idx="1"/>
          </p:nvPr>
        </p:nvSpPr>
        <p:spPr/>
        <p:txBody>
          <a:bodyPr>
            <a:normAutofit/>
          </a:bodyPr>
          <a:lstStyle/>
          <a:p>
            <a:pPr marL="0" indent="0">
              <a:buNone/>
            </a:pPr>
            <a:r>
              <a:rPr lang="en-US" sz="2000" u="sng" dirty="0"/>
              <a:t>First step: Edge Detection</a:t>
            </a:r>
          </a:p>
          <a:p>
            <a:r>
              <a:rPr lang="en-US" sz="2000" dirty="0"/>
              <a:t>Every image from the train set was divided into its R,G,B channels.</a:t>
            </a:r>
          </a:p>
          <a:p>
            <a:r>
              <a:rPr lang="en-US" sz="2000" dirty="0"/>
              <a:t>Every channel was filtered with an edge detector (Sobel Filter or using Wavelet Transform).</a:t>
            </a:r>
          </a:p>
          <a:p>
            <a:r>
              <a:rPr lang="en-US" sz="2000" dirty="0"/>
              <a:t>All three channels were combined into a single RGB image.</a:t>
            </a:r>
          </a:p>
          <a:p>
            <a:endParaRPr lang="en-US" dirty="0"/>
          </a:p>
          <a:p>
            <a:endParaRPr lang="en-US" dirty="0"/>
          </a:p>
          <a:p>
            <a:endParaRPr lang="en-US" dirty="0"/>
          </a:p>
          <a:p>
            <a:endParaRPr lang="en-US" dirty="0"/>
          </a:p>
          <a:p>
            <a:endParaRPr lang="en-US" dirty="0"/>
          </a:p>
        </p:txBody>
      </p:sp>
      <p:grpSp>
        <p:nvGrpSpPr>
          <p:cNvPr id="55" name="Group 54">
            <a:extLst>
              <a:ext uri="{FF2B5EF4-FFF2-40B4-BE49-F238E27FC236}">
                <a16:creationId xmlns:a16="http://schemas.microsoft.com/office/drawing/2014/main" id="{AF6B2CFA-3CF9-4DFD-9B4E-CF9A3DD37E1E}"/>
              </a:ext>
            </a:extLst>
          </p:cNvPr>
          <p:cNvGrpSpPr/>
          <p:nvPr/>
        </p:nvGrpSpPr>
        <p:grpSpPr>
          <a:xfrm>
            <a:off x="1548273" y="4019647"/>
            <a:ext cx="8006245" cy="2769946"/>
            <a:chOff x="1548273" y="4019647"/>
            <a:chExt cx="8006245" cy="2769946"/>
          </a:xfrm>
        </p:grpSpPr>
        <p:sp>
          <p:nvSpPr>
            <p:cNvPr id="4" name="Rectangle 3">
              <a:extLst>
                <a:ext uri="{FF2B5EF4-FFF2-40B4-BE49-F238E27FC236}">
                  <a16:creationId xmlns:a16="http://schemas.microsoft.com/office/drawing/2014/main" id="{0235DB9E-7C64-4CF0-9285-46FD986D5795}"/>
                </a:ext>
              </a:extLst>
            </p:cNvPr>
            <p:cNvSpPr/>
            <p:nvPr/>
          </p:nvSpPr>
          <p:spPr>
            <a:xfrm>
              <a:off x="4292818" y="4416741"/>
              <a:ext cx="2465457" cy="2002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Image Processing </a:t>
              </a:r>
            </a:p>
            <a:p>
              <a:pPr algn="ctr"/>
              <a:r>
                <a:rPr lang="en-US" sz="1200" dirty="0"/>
                <a:t>(Edge Detector)</a:t>
              </a:r>
              <a:endParaRPr lang="en-US" dirty="0"/>
            </a:p>
          </p:txBody>
        </p:sp>
        <p:pic>
          <p:nvPicPr>
            <p:cNvPr id="14" name="Picture 13">
              <a:extLst>
                <a:ext uri="{FF2B5EF4-FFF2-40B4-BE49-F238E27FC236}">
                  <a16:creationId xmlns:a16="http://schemas.microsoft.com/office/drawing/2014/main" id="{8D6D6F54-0F91-4634-8B1D-5F08620D9037}"/>
                </a:ext>
              </a:extLst>
            </p:cNvPr>
            <p:cNvPicPr>
              <a:picLocks noChangeAspect="1"/>
            </p:cNvPicPr>
            <p:nvPr/>
          </p:nvPicPr>
          <p:blipFill>
            <a:blip r:embed="rId2"/>
            <a:stretch>
              <a:fillRect/>
            </a:stretch>
          </p:blipFill>
          <p:spPr>
            <a:xfrm>
              <a:off x="1548273" y="4216568"/>
              <a:ext cx="1153477" cy="2403077"/>
            </a:xfrm>
            <a:prstGeom prst="rect">
              <a:avLst/>
            </a:prstGeom>
          </p:spPr>
        </p:pic>
        <p:pic>
          <p:nvPicPr>
            <p:cNvPr id="21" name="Picture 20">
              <a:extLst>
                <a:ext uri="{FF2B5EF4-FFF2-40B4-BE49-F238E27FC236}">
                  <a16:creationId xmlns:a16="http://schemas.microsoft.com/office/drawing/2014/main" id="{EF82B094-4A09-40ED-99BF-8D388B73B299}"/>
                </a:ext>
              </a:extLst>
            </p:cNvPr>
            <p:cNvPicPr>
              <a:picLocks noChangeAspect="1"/>
            </p:cNvPicPr>
            <p:nvPr/>
          </p:nvPicPr>
          <p:blipFill>
            <a:blip r:embed="rId3"/>
            <a:stretch>
              <a:fillRect/>
            </a:stretch>
          </p:blipFill>
          <p:spPr>
            <a:xfrm>
              <a:off x="7320213" y="4019647"/>
              <a:ext cx="415067" cy="864723"/>
            </a:xfrm>
            <a:prstGeom prst="rect">
              <a:avLst/>
            </a:prstGeom>
          </p:spPr>
        </p:pic>
        <p:pic>
          <p:nvPicPr>
            <p:cNvPr id="23" name="Picture 22">
              <a:extLst>
                <a:ext uri="{FF2B5EF4-FFF2-40B4-BE49-F238E27FC236}">
                  <a16:creationId xmlns:a16="http://schemas.microsoft.com/office/drawing/2014/main" id="{AD45FCC5-CBB1-4FDC-8509-01F0D555602C}"/>
                </a:ext>
              </a:extLst>
            </p:cNvPr>
            <p:cNvPicPr>
              <a:picLocks noChangeAspect="1"/>
            </p:cNvPicPr>
            <p:nvPr/>
          </p:nvPicPr>
          <p:blipFill>
            <a:blip r:embed="rId4"/>
            <a:stretch>
              <a:fillRect/>
            </a:stretch>
          </p:blipFill>
          <p:spPr>
            <a:xfrm>
              <a:off x="7320213" y="4974153"/>
              <a:ext cx="415067" cy="864723"/>
            </a:xfrm>
            <a:prstGeom prst="rect">
              <a:avLst/>
            </a:prstGeom>
          </p:spPr>
        </p:pic>
        <p:pic>
          <p:nvPicPr>
            <p:cNvPr id="25" name="Picture 24">
              <a:extLst>
                <a:ext uri="{FF2B5EF4-FFF2-40B4-BE49-F238E27FC236}">
                  <a16:creationId xmlns:a16="http://schemas.microsoft.com/office/drawing/2014/main" id="{ABE85445-5C35-4F60-B3BA-342E1D5B3C70}"/>
                </a:ext>
              </a:extLst>
            </p:cNvPr>
            <p:cNvPicPr>
              <a:picLocks noChangeAspect="1"/>
            </p:cNvPicPr>
            <p:nvPr/>
          </p:nvPicPr>
          <p:blipFill>
            <a:blip r:embed="rId5"/>
            <a:stretch>
              <a:fillRect/>
            </a:stretch>
          </p:blipFill>
          <p:spPr>
            <a:xfrm>
              <a:off x="7320213" y="5923539"/>
              <a:ext cx="415067" cy="864723"/>
            </a:xfrm>
            <a:prstGeom prst="rect">
              <a:avLst/>
            </a:prstGeom>
          </p:spPr>
        </p:pic>
        <p:pic>
          <p:nvPicPr>
            <p:cNvPr id="27" name="Picture 26">
              <a:extLst>
                <a:ext uri="{FF2B5EF4-FFF2-40B4-BE49-F238E27FC236}">
                  <a16:creationId xmlns:a16="http://schemas.microsoft.com/office/drawing/2014/main" id="{390A3431-528B-4149-8CAF-07F75E372075}"/>
                </a:ext>
              </a:extLst>
            </p:cNvPr>
            <p:cNvPicPr>
              <a:picLocks noChangeAspect="1"/>
            </p:cNvPicPr>
            <p:nvPr/>
          </p:nvPicPr>
          <p:blipFill>
            <a:blip r:embed="rId6"/>
            <a:stretch>
              <a:fillRect/>
            </a:stretch>
          </p:blipFill>
          <p:spPr>
            <a:xfrm>
              <a:off x="8297218" y="4096826"/>
              <a:ext cx="1257300" cy="2619375"/>
            </a:xfrm>
            <a:prstGeom prst="rect">
              <a:avLst/>
            </a:prstGeom>
          </p:spPr>
        </p:pic>
        <p:pic>
          <p:nvPicPr>
            <p:cNvPr id="29" name="Picture 28">
              <a:extLst>
                <a:ext uri="{FF2B5EF4-FFF2-40B4-BE49-F238E27FC236}">
                  <a16:creationId xmlns:a16="http://schemas.microsoft.com/office/drawing/2014/main" id="{88F757C9-54C9-43D4-B5EE-134B0582287E}"/>
                </a:ext>
              </a:extLst>
            </p:cNvPr>
            <p:cNvPicPr>
              <a:picLocks noChangeAspect="1"/>
            </p:cNvPicPr>
            <p:nvPr/>
          </p:nvPicPr>
          <p:blipFill rotWithShape="1">
            <a:blip r:embed="rId7"/>
            <a:srcRect l="28260" t="8009" r="28809" b="17620"/>
            <a:stretch/>
          </p:blipFill>
          <p:spPr>
            <a:xfrm>
              <a:off x="3315813" y="4019647"/>
              <a:ext cx="415067" cy="864723"/>
            </a:xfrm>
            <a:prstGeom prst="rect">
              <a:avLst/>
            </a:prstGeom>
          </p:spPr>
        </p:pic>
        <p:pic>
          <p:nvPicPr>
            <p:cNvPr id="31" name="Picture 30">
              <a:extLst>
                <a:ext uri="{FF2B5EF4-FFF2-40B4-BE49-F238E27FC236}">
                  <a16:creationId xmlns:a16="http://schemas.microsoft.com/office/drawing/2014/main" id="{1F12A1FF-08D0-4541-98C3-D26BF3C65D2F}"/>
                </a:ext>
              </a:extLst>
            </p:cNvPr>
            <p:cNvPicPr>
              <a:picLocks noChangeAspect="1"/>
            </p:cNvPicPr>
            <p:nvPr/>
          </p:nvPicPr>
          <p:blipFill rotWithShape="1">
            <a:blip r:embed="rId8"/>
            <a:srcRect l="27984" t="8009" r="28809" b="17620"/>
            <a:stretch/>
          </p:blipFill>
          <p:spPr>
            <a:xfrm>
              <a:off x="3314483" y="4979413"/>
              <a:ext cx="417728" cy="864723"/>
            </a:xfrm>
            <a:prstGeom prst="rect">
              <a:avLst/>
            </a:prstGeom>
          </p:spPr>
        </p:pic>
        <p:pic>
          <p:nvPicPr>
            <p:cNvPr id="33" name="Picture 32">
              <a:extLst>
                <a:ext uri="{FF2B5EF4-FFF2-40B4-BE49-F238E27FC236}">
                  <a16:creationId xmlns:a16="http://schemas.microsoft.com/office/drawing/2014/main" id="{393A672F-5BFC-4FDE-BE08-9C4D4F60DD88}"/>
                </a:ext>
              </a:extLst>
            </p:cNvPr>
            <p:cNvPicPr>
              <a:picLocks noChangeAspect="1"/>
            </p:cNvPicPr>
            <p:nvPr/>
          </p:nvPicPr>
          <p:blipFill rotWithShape="1">
            <a:blip r:embed="rId9"/>
            <a:srcRect l="28260" t="7779" r="28809" b="17621"/>
            <a:stretch/>
          </p:blipFill>
          <p:spPr>
            <a:xfrm>
              <a:off x="3315812" y="5922207"/>
              <a:ext cx="415068" cy="867386"/>
            </a:xfrm>
            <a:prstGeom prst="rect">
              <a:avLst/>
            </a:prstGeom>
          </p:spPr>
        </p:pic>
        <p:cxnSp>
          <p:nvCxnSpPr>
            <p:cNvPr id="35" name="Straight Arrow Connector 34">
              <a:extLst>
                <a:ext uri="{FF2B5EF4-FFF2-40B4-BE49-F238E27FC236}">
                  <a16:creationId xmlns:a16="http://schemas.microsoft.com/office/drawing/2014/main" id="{D8226BB6-F968-4926-A199-1AF3DA5A4D74}"/>
                </a:ext>
              </a:extLst>
            </p:cNvPr>
            <p:cNvCxnSpPr>
              <a:stCxn id="14" idx="3"/>
              <a:endCxn id="29" idx="1"/>
            </p:cNvCxnSpPr>
            <p:nvPr/>
          </p:nvCxnSpPr>
          <p:spPr>
            <a:xfrm flipV="1">
              <a:off x="2701750" y="4452009"/>
              <a:ext cx="614063" cy="966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A6476A-D7FD-4C2A-B9E1-83F14C55F7F2}"/>
                </a:ext>
              </a:extLst>
            </p:cNvPr>
            <p:cNvCxnSpPr>
              <a:stCxn id="14" idx="3"/>
              <a:endCxn id="31" idx="1"/>
            </p:cNvCxnSpPr>
            <p:nvPr/>
          </p:nvCxnSpPr>
          <p:spPr>
            <a:xfrm flipV="1">
              <a:off x="2701750" y="5411775"/>
              <a:ext cx="612733" cy="6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42DFC5D-C519-40AE-8D3D-B30B1B61F072}"/>
                </a:ext>
              </a:extLst>
            </p:cNvPr>
            <p:cNvCxnSpPr>
              <a:stCxn id="14" idx="3"/>
              <a:endCxn id="33" idx="1"/>
            </p:cNvCxnSpPr>
            <p:nvPr/>
          </p:nvCxnSpPr>
          <p:spPr>
            <a:xfrm>
              <a:off x="2701750" y="5418107"/>
              <a:ext cx="614062" cy="937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8CA739-AFCD-4313-AF89-09E18E74BBDD}"/>
                </a:ext>
              </a:extLst>
            </p:cNvPr>
            <p:cNvCxnSpPr>
              <a:stCxn id="31" idx="3"/>
              <a:endCxn id="4" idx="1"/>
            </p:cNvCxnSpPr>
            <p:nvPr/>
          </p:nvCxnSpPr>
          <p:spPr>
            <a:xfrm>
              <a:off x="3732211" y="5411775"/>
              <a:ext cx="560607" cy="6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BB2BDDD-CF01-495A-A396-D1F415150385}"/>
                </a:ext>
              </a:extLst>
            </p:cNvPr>
            <p:cNvCxnSpPr>
              <a:stCxn id="4" idx="3"/>
              <a:endCxn id="21" idx="1"/>
            </p:cNvCxnSpPr>
            <p:nvPr/>
          </p:nvCxnSpPr>
          <p:spPr>
            <a:xfrm flipV="1">
              <a:off x="6758275" y="4452009"/>
              <a:ext cx="561938" cy="9660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F7A9629-9AF5-4E60-82FB-D7213D722CCF}"/>
                </a:ext>
              </a:extLst>
            </p:cNvPr>
            <p:cNvCxnSpPr>
              <a:stCxn id="4" idx="3"/>
              <a:endCxn id="23" idx="1"/>
            </p:cNvCxnSpPr>
            <p:nvPr/>
          </p:nvCxnSpPr>
          <p:spPr>
            <a:xfrm flipV="1">
              <a:off x="6758275" y="5406515"/>
              <a:ext cx="561938" cy="115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FED44D-B91C-4C71-87E6-E9E353612A3F}"/>
                </a:ext>
              </a:extLst>
            </p:cNvPr>
            <p:cNvCxnSpPr>
              <a:stCxn id="4" idx="3"/>
              <a:endCxn id="25" idx="1"/>
            </p:cNvCxnSpPr>
            <p:nvPr/>
          </p:nvCxnSpPr>
          <p:spPr>
            <a:xfrm>
              <a:off x="6758275" y="5418107"/>
              <a:ext cx="561938" cy="937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42197DCA-3D54-4D48-89C2-B55FBE7DD181}"/>
                </a:ext>
              </a:extLst>
            </p:cNvPr>
            <p:cNvCxnSpPr>
              <a:stCxn id="21" idx="3"/>
              <a:endCxn id="27" idx="1"/>
            </p:cNvCxnSpPr>
            <p:nvPr/>
          </p:nvCxnSpPr>
          <p:spPr>
            <a:xfrm>
              <a:off x="7735280" y="4452009"/>
              <a:ext cx="561938" cy="954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5FC74EE5-3782-4E25-880F-95143394C25A}"/>
                </a:ext>
              </a:extLst>
            </p:cNvPr>
            <p:cNvCxnSpPr>
              <a:cxnSpLocks/>
              <a:stCxn id="23" idx="3"/>
              <a:endCxn id="27" idx="1"/>
            </p:cNvCxnSpPr>
            <p:nvPr/>
          </p:nvCxnSpPr>
          <p:spPr>
            <a:xfrm flipV="1">
              <a:off x="7735280" y="5406514"/>
              <a:ext cx="56193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2C7FDF50-1DE1-4371-9DC3-80A7D38DC223}"/>
                </a:ext>
              </a:extLst>
            </p:cNvPr>
            <p:cNvCxnSpPr>
              <a:stCxn id="25" idx="3"/>
              <a:endCxn id="27" idx="1"/>
            </p:cNvCxnSpPr>
            <p:nvPr/>
          </p:nvCxnSpPr>
          <p:spPr>
            <a:xfrm flipV="1">
              <a:off x="7735280" y="5406514"/>
              <a:ext cx="561938" cy="9493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4" name="Picture 23">
            <a:extLst>
              <a:ext uri="{FF2B5EF4-FFF2-40B4-BE49-F238E27FC236}">
                <a16:creationId xmlns:a16="http://schemas.microsoft.com/office/drawing/2014/main" id="{8A74CBFC-2E55-470F-834A-CE8E135133DE}"/>
              </a:ext>
            </a:extLst>
          </p:cNvPr>
          <p:cNvPicPr>
            <a:picLocks noChangeAspect="1"/>
          </p:cNvPicPr>
          <p:nvPr/>
        </p:nvPicPr>
        <p:blipFill>
          <a:blip r:embed="rId10"/>
          <a:stretch>
            <a:fillRect/>
          </a:stretch>
        </p:blipFill>
        <p:spPr>
          <a:xfrm>
            <a:off x="58345" y="6501472"/>
            <a:ext cx="776377" cy="278890"/>
          </a:xfrm>
          <a:prstGeom prst="rect">
            <a:avLst/>
          </a:prstGeom>
        </p:spPr>
      </p:pic>
    </p:spTree>
    <p:extLst>
      <p:ext uri="{BB962C8B-B14F-4D97-AF65-F5344CB8AC3E}">
        <p14:creationId xmlns:p14="http://schemas.microsoft.com/office/powerpoint/2010/main" val="218715448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TM03457464[[fn=Dividend]]</Template>
  <TotalTime>6379</TotalTime>
  <Words>945</Words>
  <Application>Microsoft Office PowerPoint</Application>
  <PresentationFormat>Widescreen</PresentationFormat>
  <Paragraphs>121</Paragraphs>
  <Slides>14</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Cambria Math</vt:lpstr>
      <vt:lpstr>Gill Sans MT</vt:lpstr>
      <vt:lpstr>Wingdings 2</vt:lpstr>
      <vt:lpstr>Dividend</vt:lpstr>
      <vt:lpstr>Real-Time Detection of Water Stress in Corn Using Image Processing and Deep Learning</vt:lpstr>
      <vt:lpstr>Schedule</vt:lpstr>
      <vt:lpstr>Introduction and motivation</vt:lpstr>
      <vt:lpstr>Introduction and motivation</vt:lpstr>
      <vt:lpstr>Our method</vt:lpstr>
      <vt:lpstr>Our method</vt:lpstr>
      <vt:lpstr>our method data collection</vt:lpstr>
      <vt:lpstr>our method Data description</vt:lpstr>
      <vt:lpstr>Our method proposed method</vt:lpstr>
      <vt:lpstr>Our method proposed method</vt:lpstr>
      <vt:lpstr>Our method proposed method</vt:lpstr>
      <vt:lpstr>results</vt:lpstr>
      <vt:lpstr>results</vt:lpstr>
      <vt:lpstr>Innovations or – how our work differs from previous works?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Real-Time Detection of Water Stress in Corn Using Image Processing and Deep Learning</dc:title>
  <dc:creator>mor elmakies</dc:creator>
  <cp:lastModifiedBy>mor</cp:lastModifiedBy>
  <cp:revision>66</cp:revision>
  <dcterms:created xsi:type="dcterms:W3CDTF">2020-02-22T09:53:52Z</dcterms:created>
  <dcterms:modified xsi:type="dcterms:W3CDTF">2020-05-06T07:25:00Z</dcterms:modified>
</cp:coreProperties>
</file>