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56" r:id="rId3"/>
    <p:sldId id="265" r:id="rId4"/>
    <p:sldId id="259" r:id="rId5"/>
    <p:sldId id="263" r:id="rId6"/>
    <p:sldId id="260" r:id="rId7"/>
    <p:sldId id="262" r:id="rId8"/>
    <p:sldId id="264" r:id="rId9"/>
    <p:sldId id="261" r:id="rId10"/>
    <p:sldId id="257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82" autoAdjust="0"/>
    <p:restoredTop sz="94662" autoAdjust="0"/>
  </p:normalViewPr>
  <p:slideViewPr>
    <p:cSldViewPr>
      <p:cViewPr>
        <p:scale>
          <a:sx n="70" d="100"/>
          <a:sy n="70" d="100"/>
        </p:scale>
        <p:origin x="308" y="42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7C297-EB1A-4A97-9DAC-17709BBB05AC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57169-57E5-4779-9D1F-91F23E8EF9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57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57169-57E5-4779-9D1F-91F23E8EF91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921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7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3491880" y="1890222"/>
            <a:ext cx="2376264" cy="409473"/>
          </a:xfrm>
          <a:prstGeom prst="roundRect">
            <a:avLst/>
          </a:prstGeom>
          <a:solidFill>
            <a:schemeClr val="bg2">
              <a:alpha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15616" y="1518487"/>
            <a:ext cx="7056784" cy="333183"/>
          </a:xfrm>
          <a:prstGeom prst="roundRect">
            <a:avLst/>
          </a:prstGeom>
          <a:solidFill>
            <a:schemeClr val="bg2">
              <a:alpha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23728" y="1131590"/>
            <a:ext cx="5544616" cy="360040"/>
          </a:xfrm>
          <a:prstGeom prst="roundRect">
            <a:avLst/>
          </a:prstGeom>
          <a:solidFill>
            <a:schemeClr val="bg2">
              <a:alpha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78797" y="4871153"/>
            <a:ext cx="7949584" cy="253761"/>
          </a:xfrm>
          <a:prstGeom prst="roundRect">
            <a:avLst/>
          </a:prstGeom>
          <a:solidFill>
            <a:schemeClr val="bg2">
              <a:alpha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00197" y="4618535"/>
            <a:ext cx="6228184" cy="242525"/>
          </a:xfrm>
          <a:prstGeom prst="roundRect">
            <a:avLst/>
          </a:prstGeom>
          <a:solidFill>
            <a:schemeClr val="bg2">
              <a:alpha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99808" y="4300628"/>
            <a:ext cx="5844192" cy="306345"/>
          </a:xfrm>
          <a:prstGeom prst="roundRect">
            <a:avLst/>
          </a:prstGeom>
          <a:solidFill>
            <a:schemeClr val="bg2">
              <a:alpha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046153"/>
            <a:ext cx="7128792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Prospects of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paleomagnetic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studies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Riphean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intrusive bodies of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Bashkirian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megazone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(Southern Urals)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1072" y="4300628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Anton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Latyshev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(1,2), </a:t>
            </a:r>
            <a:r>
              <a:rPr lang="en-US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Maiia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Anosova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(2), 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Alexey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Khotylev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(2)</a:t>
            </a:r>
          </a:p>
          <a:p>
            <a:pPr algn="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 Institute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Physics of the Earth RAS, Moscow, Russian Federation </a:t>
            </a:r>
          </a:p>
          <a:p>
            <a:pPr algn="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Lomonosov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Moscow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University, Geological Faculty, Moscow, Russian 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Federation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943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83440" y="311988"/>
            <a:ext cx="2619383" cy="2259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51175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335" y="2667309"/>
            <a:ext cx="2368873" cy="22900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314" y="360213"/>
            <a:ext cx="1978456" cy="19122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27" y="2861585"/>
            <a:ext cx="2159508" cy="17449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51968" y="313361"/>
            <a:ext cx="15822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-</a:t>
            </a:r>
            <a:r>
              <a:rPr lang="ru-RU" sz="1600" dirty="0" smtClean="0"/>
              <a:t>  </a:t>
            </a:r>
            <a:r>
              <a:rPr lang="en-US" sz="1600" dirty="0" smtClean="0"/>
              <a:t>Main Ural fault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562935" y="562966"/>
            <a:ext cx="1532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-</a:t>
            </a:r>
            <a:r>
              <a:rPr lang="ru-RU" sz="1400" dirty="0" smtClean="0"/>
              <a:t>  </a:t>
            </a:r>
            <a:r>
              <a:rPr lang="en-US" sz="1400" dirty="0" err="1" smtClean="0"/>
              <a:t>Bakal-Satka</a:t>
            </a:r>
            <a:r>
              <a:rPr lang="en-US" sz="1400" dirty="0" smtClean="0"/>
              <a:t> fault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551968" y="807136"/>
            <a:ext cx="2126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-</a:t>
            </a:r>
            <a:r>
              <a:rPr lang="ru-RU" sz="1600" dirty="0" smtClean="0"/>
              <a:t>  </a:t>
            </a:r>
            <a:r>
              <a:rPr lang="en-US" sz="1600" dirty="0" smtClean="0"/>
              <a:t>East-European craton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551968" y="1066625"/>
            <a:ext cx="2099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-</a:t>
            </a:r>
            <a:r>
              <a:rPr lang="ru-RU" sz="1600" dirty="0" smtClean="0"/>
              <a:t>  </a:t>
            </a:r>
            <a:r>
              <a:rPr lang="en-US" sz="1600" dirty="0" smtClean="0"/>
              <a:t>Bashkirian </a:t>
            </a:r>
            <a:r>
              <a:rPr lang="en-US" sz="1600" dirty="0" err="1" smtClean="0"/>
              <a:t>megazone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6551968" y="1325400"/>
            <a:ext cx="2383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-</a:t>
            </a:r>
            <a:r>
              <a:rPr lang="ru-RU" sz="1600" dirty="0" smtClean="0"/>
              <a:t>  </a:t>
            </a:r>
            <a:r>
              <a:rPr lang="en-US" sz="1600" dirty="0" smtClean="0"/>
              <a:t>Magnitogorsk </a:t>
            </a:r>
            <a:r>
              <a:rPr lang="en-US" sz="1600" dirty="0" err="1" smtClean="0"/>
              <a:t>megazone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562935" y="1590371"/>
            <a:ext cx="19874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-</a:t>
            </a:r>
            <a:r>
              <a:rPr lang="ru-RU" sz="1600" dirty="0" smtClean="0"/>
              <a:t>  </a:t>
            </a:r>
            <a:r>
              <a:rPr lang="en-US" sz="1600" dirty="0" smtClean="0"/>
              <a:t>East-Ural </a:t>
            </a:r>
            <a:r>
              <a:rPr lang="en-US" sz="1600" dirty="0" err="1" smtClean="0"/>
              <a:t>megazone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6551968" y="1880684"/>
            <a:ext cx="1971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-</a:t>
            </a:r>
            <a:r>
              <a:rPr lang="ru-RU" sz="1600" dirty="0" smtClean="0"/>
              <a:t>  </a:t>
            </a:r>
            <a:r>
              <a:rPr lang="en-US" sz="1600" dirty="0" smtClean="0"/>
              <a:t>West Siberian basin</a:t>
            </a:r>
            <a:endParaRPr lang="ru-RU" sz="1600" dirty="0"/>
          </a:p>
        </p:txBody>
      </p:sp>
      <p:sp>
        <p:nvSpPr>
          <p:cNvPr id="26" name="Овал 25"/>
          <p:cNvSpPr/>
          <p:nvPr/>
        </p:nvSpPr>
        <p:spPr>
          <a:xfrm>
            <a:off x="971600" y="3363838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204273" y="125828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1077119" y="2643758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132265" y="1105853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049155" y="1211176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2339752" y="908092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1916245" y="1374448"/>
            <a:ext cx="72008" cy="72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206047" y="333165"/>
            <a:ext cx="1985723" cy="193928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 flipV="1">
            <a:off x="2411760" y="416636"/>
            <a:ext cx="1792933" cy="4914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4737335" y="2660153"/>
            <a:ext cx="2368873" cy="2297172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2207409" y="1141857"/>
            <a:ext cx="2529926" cy="16382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2432975" y="2845819"/>
            <a:ext cx="2179212" cy="174498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1983698" y="1421688"/>
            <a:ext cx="531636" cy="14241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2132265" y="1177861"/>
            <a:ext cx="117251" cy="804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Овал 44"/>
          <p:cNvSpPr/>
          <p:nvPr/>
        </p:nvSpPr>
        <p:spPr>
          <a:xfrm>
            <a:off x="6427318" y="2250527"/>
            <a:ext cx="164530" cy="18658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6400894" y="359331"/>
            <a:ext cx="215559" cy="232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353164" y="288009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</a:t>
            </a:r>
            <a:endParaRPr lang="ru-RU" b="1" dirty="0"/>
          </a:p>
        </p:txBody>
      </p:sp>
      <p:sp>
        <p:nvSpPr>
          <p:cNvPr id="47" name="Овал 46"/>
          <p:cNvSpPr/>
          <p:nvPr/>
        </p:nvSpPr>
        <p:spPr>
          <a:xfrm>
            <a:off x="6427318" y="624467"/>
            <a:ext cx="176690" cy="20972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378539" y="576162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B</a:t>
            </a:r>
            <a:endParaRPr lang="ru-RU" sz="1400" b="1" dirty="0"/>
          </a:p>
        </p:txBody>
      </p:sp>
      <p:sp>
        <p:nvSpPr>
          <p:cNvPr id="48" name="Овал 47"/>
          <p:cNvSpPr/>
          <p:nvPr/>
        </p:nvSpPr>
        <p:spPr>
          <a:xfrm>
            <a:off x="6415158" y="873351"/>
            <a:ext cx="215559" cy="232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361981" y="79773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</a:t>
            </a:r>
            <a:endParaRPr lang="ru-RU" b="1" dirty="0"/>
          </a:p>
        </p:txBody>
      </p:sp>
      <p:sp>
        <p:nvSpPr>
          <p:cNvPr id="49" name="Овал 48"/>
          <p:cNvSpPr/>
          <p:nvPr/>
        </p:nvSpPr>
        <p:spPr>
          <a:xfrm>
            <a:off x="6410339" y="1133807"/>
            <a:ext cx="215559" cy="232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361981" y="105922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</a:t>
            </a:r>
            <a:endParaRPr lang="ru-RU" b="1" dirty="0"/>
          </a:p>
        </p:txBody>
      </p:sp>
      <p:sp>
        <p:nvSpPr>
          <p:cNvPr id="50" name="Овал 49"/>
          <p:cNvSpPr/>
          <p:nvPr/>
        </p:nvSpPr>
        <p:spPr>
          <a:xfrm>
            <a:off x="6400893" y="1409877"/>
            <a:ext cx="215559" cy="232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366994" y="133426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endParaRPr lang="ru-RU" b="1" dirty="0"/>
          </a:p>
        </p:txBody>
      </p:sp>
      <p:sp>
        <p:nvSpPr>
          <p:cNvPr id="51" name="Овал 50"/>
          <p:cNvSpPr/>
          <p:nvPr/>
        </p:nvSpPr>
        <p:spPr>
          <a:xfrm>
            <a:off x="6415158" y="1672748"/>
            <a:ext cx="215559" cy="232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370860" y="1596243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</a:t>
            </a:r>
            <a:endParaRPr lang="ru-RU" b="1" dirty="0"/>
          </a:p>
        </p:txBody>
      </p:sp>
      <p:sp>
        <p:nvSpPr>
          <p:cNvPr id="52" name="Овал 51"/>
          <p:cNvSpPr/>
          <p:nvPr/>
        </p:nvSpPr>
        <p:spPr>
          <a:xfrm>
            <a:off x="6414461" y="1941531"/>
            <a:ext cx="215559" cy="232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6358893" y="1871281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</a:t>
            </a:r>
            <a:endParaRPr lang="ru-RU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625898" y="2157188"/>
            <a:ext cx="2485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/>
              <a:t>Sampling</a:t>
            </a:r>
            <a:r>
              <a:rPr lang="ru-RU" sz="1150" dirty="0" smtClean="0"/>
              <a:t> </a:t>
            </a:r>
            <a:r>
              <a:rPr lang="en-US" sz="1150" dirty="0"/>
              <a:t>locations(large-scale maps for </a:t>
            </a:r>
            <a:r>
              <a:rPr lang="en-US" sz="1150" dirty="0" smtClean="0"/>
              <a:t>locations </a:t>
            </a:r>
            <a:r>
              <a:rPr lang="en-US" sz="1150" dirty="0"/>
              <a:t>with more than 2 sites)</a:t>
            </a:r>
            <a:endParaRPr lang="ru-RU" sz="1150" dirty="0"/>
          </a:p>
        </p:txBody>
      </p:sp>
      <p:sp>
        <p:nvSpPr>
          <p:cNvPr id="56" name="TextBox 55"/>
          <p:cNvSpPr txBox="1"/>
          <p:nvPr/>
        </p:nvSpPr>
        <p:spPr>
          <a:xfrm>
            <a:off x="6535370" y="217321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7241208" y="2695100"/>
            <a:ext cx="181728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studied objects are located in the core of the Bashkirian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megazone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related to the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Riphean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stage of rift magmatism of the East European craton. 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moment, 42 thin basic intrusions and the Main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Bakal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dyke were investigated.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7231356" y="2712472"/>
            <a:ext cx="1817289" cy="2258193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lg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5552867" y="-92824"/>
            <a:ext cx="13694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tudy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221063" y="66819"/>
            <a:ext cx="1656184" cy="3331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233488" y="48735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Southern Urals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-49652" y="4934008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Slide 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69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311" y="2521160"/>
            <a:ext cx="3427827" cy="2570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294" y="24655"/>
            <a:ext cx="3336202" cy="25016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694667"/>
            <a:ext cx="2329814" cy="18661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01" y="710752"/>
            <a:ext cx="2311599" cy="185144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63195" y="308399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Paleomagnetic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studies of the Bashkirian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megazone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intrusive bodies can be a source of new information on the East European platform position in the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Riphean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as well as on the process of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remagnetization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during the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Late Paleozoic folding on the Southern Urals. </a:t>
            </a: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Here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we present a brief review of the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remanence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components identified in the Middle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Riphean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intrusions of the Bashkirian </a:t>
            </a:r>
            <a:r>
              <a:rPr lang="en-US" sz="14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megazone</a:t>
            </a: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96440" y="48336"/>
            <a:ext cx="2543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Parallel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dykes cutting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Berdyaush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pluton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host rocks.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16, 2018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4979" y="256077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The studied objects are mainly thin bodies of dolerite and gabbro-dolerite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796136" y="2643758"/>
            <a:ext cx="1841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Deformed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sill and </a:t>
            </a:r>
            <a:r>
              <a:rPr lang="en-US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host rocks. </a:t>
            </a:r>
            <a:r>
              <a:rPr lang="en-US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Irkuskan</a:t>
            </a:r>
            <a:r>
              <a:rPr lang="en-US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quarry. Points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and 4</a:t>
            </a:r>
            <a:r>
              <a:rPr lang="en-US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00361" y="89888"/>
            <a:ext cx="16578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tudy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objects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2348" y="3082560"/>
            <a:ext cx="4695077" cy="2008040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lg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-49652" y="4934008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Slide 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13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77" y="153401"/>
            <a:ext cx="2952167" cy="3251760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3787312" y="0"/>
            <a:ext cx="1915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PZ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component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 descr="C:\Users\MSUbook\Desktop\диплом\палеомагнетизм\куса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846" y="28225"/>
            <a:ext cx="3104797" cy="2891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C:\Users\MSUbook\Desktop\диплом\палеомагнетизм\дайки_Бердяуш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35"/>
          <a:stretch/>
        </p:blipFill>
        <p:spPr bwMode="auto">
          <a:xfrm>
            <a:off x="4486135" y="2211710"/>
            <a:ext cx="2931421" cy="283890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Прямоугольник 28"/>
          <p:cNvSpPr/>
          <p:nvPr/>
        </p:nvSpPr>
        <p:spPr>
          <a:xfrm>
            <a:off x="6804248" y="4325485"/>
            <a:ext cx="21434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Sample 136, </a:t>
            </a:r>
            <a:endParaRPr lang="en-US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site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8-1-18</a:t>
            </a:r>
            <a:endParaRPr lang="ru-RU" sz="1400" dirty="0"/>
          </a:p>
        </p:txBody>
      </p:sp>
      <p:grpSp>
        <p:nvGrpSpPr>
          <p:cNvPr id="31" name="Группа 30"/>
          <p:cNvGrpSpPr/>
          <p:nvPr/>
        </p:nvGrpSpPr>
        <p:grpSpPr>
          <a:xfrm>
            <a:off x="272884" y="542885"/>
            <a:ext cx="1944216" cy="974944"/>
            <a:chOff x="83894" y="757929"/>
            <a:chExt cx="1944216" cy="974944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83894" y="757929"/>
              <a:ext cx="1544187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3894" y="809543"/>
              <a:ext cx="19442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Directions of the </a:t>
              </a:r>
              <a:endPara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  <a:p>
              <a:r>
                <a:rPr lang="en-US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remanence</a:t>
              </a:r>
              <a:r>
                <a:rPr 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 </a:t>
              </a:r>
            </a:p>
            <a:p>
              <a:r>
                <a:rPr 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(</a:t>
              </a:r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site mean</a:t>
              </a:r>
              <a:r>
                <a:rPr lang="ru-RU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)</a:t>
              </a:r>
              <a:endParaRPr lang="ru-RU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4644008" y="1271208"/>
            <a:ext cx="1482217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338, site 19-17,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197039" y="3306518"/>
            <a:ext cx="19469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Stereograms and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Zijderveld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diagrams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88807" y="3513318"/>
            <a:ext cx="4113904" cy="144910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  <a:prstDash val="lg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39549" y="3569405"/>
            <a:ext cx="42124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high-temperature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 was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isolated in every study district.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reverse polarity. Probably it is the secondary component and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has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 Paleozoic age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component is widespread on the Southern Urals and has been repeatedly identified by other researchers earlier.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49652" y="4934008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Slide 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3968" y="2067694"/>
            <a:ext cx="720080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536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4809157" y="771550"/>
            <a:ext cx="4236873" cy="3898904"/>
            <a:chOff x="4809157" y="771550"/>
            <a:chExt cx="4236873" cy="3898904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9157" y="771550"/>
              <a:ext cx="4236873" cy="3898904"/>
            </a:xfrm>
            <a:prstGeom prst="rect">
              <a:avLst/>
            </a:prstGeom>
          </p:spPr>
        </p:pic>
        <p:sp>
          <p:nvSpPr>
            <p:cNvPr id="19" name="Прямоугольник 18"/>
            <p:cNvSpPr/>
            <p:nvPr/>
          </p:nvSpPr>
          <p:spPr>
            <a:xfrm>
              <a:off x="5666515" y="2773558"/>
              <a:ext cx="524963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086360" y="2819765"/>
              <a:ext cx="627165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179189" y="3044677"/>
              <a:ext cx="540762" cy="2560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037516" y="3867895"/>
              <a:ext cx="657089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37818" y="2984036"/>
              <a:ext cx="6235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accent4">
                      <a:lumMod val="75000"/>
                    </a:schemeClr>
                  </a:solidFill>
                </a:rPr>
                <a:t>Kusa</a:t>
              </a:r>
              <a:endParaRPr lang="ru-RU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035918" y="3786158"/>
              <a:ext cx="6840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00B0F0"/>
                  </a:solidFill>
                </a:rPr>
                <a:t>Bakal</a:t>
              </a:r>
              <a:endParaRPr lang="ru-RU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0304" y="227477"/>
            <a:ext cx="6027213" cy="5400599"/>
            <a:chOff x="107504" y="123478"/>
            <a:chExt cx="4735425" cy="4009876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107504" y="123478"/>
              <a:ext cx="4735425" cy="4009876"/>
              <a:chOff x="4811541" y="2034"/>
              <a:chExt cx="4207852" cy="3435848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4811541" y="2034"/>
                <a:ext cx="4151175" cy="3435848"/>
                <a:chOff x="0" y="0"/>
                <a:chExt cx="4151186" cy="3435863"/>
              </a:xfrm>
            </p:grpSpPr>
            <p:pic>
              <p:nvPicPr>
                <p:cNvPr id="10" name="Рисунок 9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64039"/>
                <a:stretch/>
              </p:blipFill>
              <p:spPr>
                <a:xfrm>
                  <a:off x="0" y="0"/>
                  <a:ext cx="4151186" cy="1849645"/>
                </a:xfrm>
                <a:prstGeom prst="rect">
                  <a:avLst/>
                </a:prstGeom>
              </p:spPr>
            </p:pic>
            <p:sp>
              <p:nvSpPr>
                <p:cNvPr id="11" name="Овал 10"/>
                <p:cNvSpPr/>
                <p:nvPr/>
              </p:nvSpPr>
              <p:spPr>
                <a:xfrm>
                  <a:off x="971602" y="3363855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2" name="Овал 11"/>
                <p:cNvSpPr/>
                <p:nvPr/>
              </p:nvSpPr>
              <p:spPr>
                <a:xfrm>
                  <a:off x="2204280" y="125829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3" name="Овал 12"/>
                <p:cNvSpPr/>
                <p:nvPr/>
              </p:nvSpPr>
              <p:spPr>
                <a:xfrm>
                  <a:off x="1077122" y="2643771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132272" y="1105859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" name="Овал 14"/>
                <p:cNvSpPr/>
                <p:nvPr/>
              </p:nvSpPr>
              <p:spPr>
                <a:xfrm>
                  <a:off x="2049161" y="121118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" name="Овал 15"/>
                <p:cNvSpPr/>
                <p:nvPr/>
              </p:nvSpPr>
              <p:spPr>
                <a:xfrm>
                  <a:off x="2339759" y="908097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7" name="Овал 16"/>
                <p:cNvSpPr/>
                <p:nvPr/>
              </p:nvSpPr>
              <p:spPr>
                <a:xfrm>
                  <a:off x="1916245" y="137444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pic>
            <p:nvPicPr>
              <p:cNvPr id="9" name="Рисунок 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5031"/>
              <a:stretch/>
            </p:blipFill>
            <p:spPr>
              <a:xfrm>
                <a:off x="4868218" y="1855747"/>
                <a:ext cx="4151175" cy="255593"/>
              </a:xfrm>
              <a:prstGeom prst="rect">
                <a:avLst/>
              </a:prstGeom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777229" y="1645066"/>
              <a:ext cx="470185" cy="1974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728567" y="1585485"/>
              <a:ext cx="6840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Bakal</a:t>
              </a:r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413578" y="968245"/>
              <a:ext cx="436724" cy="181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80157" y="902062"/>
              <a:ext cx="6235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Kusa</a:t>
              </a:r>
              <a:endParaRPr lang="ru-RU" dirty="0"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436441" y="3816253"/>
            <a:ext cx="4855639" cy="84678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lg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84679" y="3790660"/>
            <a:ext cx="519728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6695">
              <a:lnSpc>
                <a:spcPct val="115000"/>
              </a:lnSpc>
              <a:spcAft>
                <a:spcPts val="0"/>
              </a:spcAft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Late Paleozoic directions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different parts of the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Bashkirian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megazone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coincide.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49652" y="4934008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Slide 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076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32" y="296054"/>
            <a:ext cx="3042676" cy="3456384"/>
          </a:xfrm>
          <a:prstGeom prst="rect">
            <a:avLst/>
          </a:prstGeom>
        </p:spPr>
      </p:pic>
      <p:grpSp>
        <p:nvGrpSpPr>
          <p:cNvPr id="26" name="Группа 25"/>
          <p:cNvGrpSpPr/>
          <p:nvPr/>
        </p:nvGrpSpPr>
        <p:grpSpPr>
          <a:xfrm>
            <a:off x="83894" y="757929"/>
            <a:ext cx="1944216" cy="974944"/>
            <a:chOff x="83894" y="757929"/>
            <a:chExt cx="1944216" cy="974944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83894" y="757929"/>
              <a:ext cx="1544187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3894" y="809543"/>
              <a:ext cx="19442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Directions of the </a:t>
              </a:r>
              <a:endPara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  <a:p>
              <a:r>
                <a:rPr lang="en-US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remanence</a:t>
              </a:r>
              <a:r>
                <a:rPr 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 </a:t>
              </a:r>
            </a:p>
            <a:p>
              <a:r>
                <a:rPr 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(</a:t>
              </a:r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site mean</a:t>
              </a:r>
              <a:r>
                <a:rPr lang="ru-RU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)</a:t>
              </a:r>
              <a:endParaRPr lang="ru-RU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2753844" y="-37841"/>
            <a:ext cx="4541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R1/R2 boundary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1349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2037393" y="1429987"/>
            <a:ext cx="3253214" cy="2865217"/>
            <a:chOff x="1851699" y="2039857"/>
            <a:chExt cx="3253214" cy="2865217"/>
          </a:xfrm>
        </p:grpSpPr>
        <p:pic>
          <p:nvPicPr>
            <p:cNvPr id="12" name="Рисунок 11" descr="C:\Users\MSUbook\Desktop\диплом\палеомагнетизм\дайки_карьер.jpg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594" b="6315"/>
            <a:stretch/>
          </p:blipFill>
          <p:spPr bwMode="auto">
            <a:xfrm>
              <a:off x="1851699" y="2039857"/>
              <a:ext cx="3253214" cy="28652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Прямоугольник 23"/>
            <p:cNvSpPr/>
            <p:nvPr/>
          </p:nvSpPr>
          <p:spPr>
            <a:xfrm>
              <a:off x="1851699" y="2067943"/>
              <a:ext cx="344037" cy="345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3389541" y="4142778"/>
            <a:ext cx="13319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Sample 217, site 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16-1-17.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363665" y="4235111"/>
            <a:ext cx="23037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Stereograms and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Zijderveld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diagrams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5932801" y="2483610"/>
            <a:ext cx="2437996" cy="2416564"/>
            <a:chOff x="5963151" y="2607430"/>
            <a:chExt cx="2368873" cy="2290016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3151" y="2607430"/>
              <a:ext cx="2368873" cy="2290016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7586302" y="3799893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16-17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450930" y="3228274"/>
              <a:ext cx="6046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</a:rPr>
                <a:t>11-17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Прямая со стрелкой 30"/>
            <p:cNvCxnSpPr/>
            <p:nvPr/>
          </p:nvCxnSpPr>
          <p:spPr>
            <a:xfrm flipH="1" flipV="1">
              <a:off x="7812360" y="3153779"/>
              <a:ext cx="118206" cy="1518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 flipH="1" flipV="1">
              <a:off x="7668345" y="3761326"/>
              <a:ext cx="203118" cy="12659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Прямоугольник 14"/>
          <p:cNvSpPr/>
          <p:nvPr/>
        </p:nvSpPr>
        <p:spPr>
          <a:xfrm>
            <a:off x="5080069" y="411696"/>
            <a:ext cx="3956427" cy="192217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  <a:prstDash val="lg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5161" y="475806"/>
            <a:ext cx="410624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High-temperature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 in a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dikes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East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Berdyaush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frame was isolated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component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good signal. 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Pole for the boundary of the Early and Middle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Riphean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East European Craton was calculated from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component of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remanence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sheet intrusions.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4" t="97570"/>
          <a:stretch/>
        </p:blipFill>
        <p:spPr>
          <a:xfrm>
            <a:off x="391477" y="3668454"/>
            <a:ext cx="2177819" cy="83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49652" y="4934008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Slide 6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644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4257607" y="529417"/>
            <a:ext cx="2248249" cy="2420765"/>
            <a:chOff x="2739589" y="224287"/>
            <a:chExt cx="3785654" cy="4045093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2836" y="224287"/>
              <a:ext cx="3672407" cy="4045093"/>
            </a:xfrm>
            <a:prstGeom prst="rect">
              <a:avLst/>
            </a:prstGeom>
          </p:spPr>
        </p:pic>
        <p:sp>
          <p:nvSpPr>
            <p:cNvPr id="11" name="Овал 10"/>
            <p:cNvSpPr/>
            <p:nvPr/>
          </p:nvSpPr>
          <p:spPr>
            <a:xfrm rot="1058497">
              <a:off x="2739589" y="2511479"/>
              <a:ext cx="573946" cy="3336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9030" y="13839"/>
            <a:ext cx="4379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location of the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paleomagnetic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poles for the East-European craton in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Riphean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5415359" y="754036"/>
            <a:ext cx="1388889" cy="954107"/>
            <a:chOff x="-912585" y="744496"/>
            <a:chExt cx="1944216" cy="1216510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-834569" y="942278"/>
              <a:ext cx="1544187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-912585" y="744496"/>
              <a:ext cx="1944216" cy="1216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Directions </a:t>
              </a:r>
              <a:endPara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  <a:p>
              <a:r>
                <a:rPr lang="en-US" sz="1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of </a:t>
              </a:r>
              <a:r>
                <a:rPr lang="en-US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the </a:t>
              </a:r>
              <a:endPara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  <a:p>
              <a:r>
                <a:rPr lang="en-US" sz="1400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remanence</a:t>
              </a:r>
              <a:r>
                <a:rPr lang="en-US" sz="1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 </a:t>
              </a:r>
            </a:p>
            <a:p>
              <a:r>
                <a:rPr lang="en-US" sz="1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(</a:t>
              </a:r>
              <a:r>
                <a:rPr lang="en-US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site mean</a:t>
              </a:r>
              <a:r>
                <a:rPr lang="ru-RU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)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0" y="660170"/>
            <a:ext cx="4126210" cy="4038570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6613153" y="908221"/>
            <a:ext cx="2398146" cy="367867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  <a:prstDash val="lg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627618" y="1006208"/>
            <a:ext cx="2340378" cy="111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calculated pole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East-European craton from dikes in the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Berdyaush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27618" y="2090309"/>
            <a:ext cx="5537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</a:rPr>
              <a:t>N</a:t>
            </a:r>
            <a:r>
              <a:rPr lang="ru-RU" sz="1200" b="1" dirty="0">
                <a:solidFill>
                  <a:schemeClr val="tx2"/>
                </a:solidFill>
              </a:rPr>
              <a:t>=8 </a:t>
            </a:r>
            <a:r>
              <a:rPr lang="en-US" sz="1200" b="1" dirty="0" err="1">
                <a:solidFill>
                  <a:schemeClr val="tx2"/>
                </a:solidFill>
              </a:rPr>
              <a:t>Plong</a:t>
            </a:r>
            <a:r>
              <a:rPr lang="ru-RU" sz="1200" b="1" dirty="0">
                <a:solidFill>
                  <a:schemeClr val="tx2"/>
                </a:solidFill>
              </a:rPr>
              <a:t>=162.4, </a:t>
            </a:r>
            <a:r>
              <a:rPr lang="en-US" sz="1200" b="1" dirty="0">
                <a:solidFill>
                  <a:schemeClr val="tx2"/>
                </a:solidFill>
              </a:rPr>
              <a:t>Plat</a:t>
            </a:r>
            <a:r>
              <a:rPr lang="ru-RU" sz="1200" b="1" dirty="0">
                <a:solidFill>
                  <a:schemeClr val="tx2"/>
                </a:solidFill>
              </a:rPr>
              <a:t>=8.4, </a:t>
            </a:r>
            <a:r>
              <a:rPr lang="en-US" sz="1200" b="1" dirty="0">
                <a:solidFill>
                  <a:schemeClr val="tx2"/>
                </a:solidFill>
              </a:rPr>
              <a:t>A</a:t>
            </a:r>
            <a:r>
              <a:rPr lang="ru-RU" sz="1200" b="1" dirty="0">
                <a:solidFill>
                  <a:schemeClr val="tx2"/>
                </a:solidFill>
              </a:rPr>
              <a:t>95=4.1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627618" y="2359952"/>
            <a:ext cx="241888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This pole is close to the known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paleomagnetic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poles of East European craton for close ages and agrees with U-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Pb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age of one of the studied bodies (1349</a:t>
            </a:r>
            <a:r>
              <a:rPr lang="en-US" sz="14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±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11 Ma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endParaRPr lang="en-US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Also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pole 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was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calculated for the Late Paleozoic component(PZ_2 and PZ). It close to C</a:t>
            </a:r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1-2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part of APWP.</a:t>
            </a:r>
            <a:endParaRPr lang="en-US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83568" y="1851219"/>
            <a:ext cx="288032" cy="137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509754" y="1765972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APWP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627012" y="2427734"/>
            <a:ext cx="461502" cy="193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389711" y="2715766"/>
            <a:ext cx="936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Berdyaush</a:t>
            </a:r>
            <a:endParaRPr lang="ru-RU" sz="1200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1547664" y="2427734"/>
            <a:ext cx="144016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-49652" y="4934008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Slide 7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39185" y="3755502"/>
            <a:ext cx="3420481" cy="1387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996513" y="4351375"/>
            <a:ext cx="444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145</a:t>
            </a:r>
            <a:r>
              <a:rPr lang="en-US" sz="1200" b="1" dirty="0" smtClean="0"/>
              <a:t>2</a:t>
            </a:r>
            <a:r>
              <a:rPr lang="ru-RU" sz="1200" b="1" dirty="0" smtClean="0"/>
              <a:t> </a:t>
            </a:r>
            <a:r>
              <a:rPr lang="ru-RU" sz="1200" dirty="0" smtClean="0"/>
              <a:t>–</a:t>
            </a:r>
            <a:r>
              <a:rPr lang="en-US" sz="1200" dirty="0" smtClean="0"/>
              <a:t> Dikes </a:t>
            </a:r>
            <a:r>
              <a:rPr lang="en-US" sz="1200" dirty="0"/>
              <a:t>of dolerites, </a:t>
            </a:r>
            <a:r>
              <a:rPr lang="en-US" sz="1200" dirty="0" smtClean="0"/>
              <a:t>Northern Ladoga </a:t>
            </a:r>
            <a:r>
              <a:rPr lang="en-US" sz="1200" dirty="0" smtClean="0"/>
              <a:t>area</a:t>
            </a:r>
          </a:p>
          <a:p>
            <a:r>
              <a:rPr lang="en-US" sz="1200" dirty="0" smtClean="0"/>
              <a:t> </a:t>
            </a:r>
            <a:r>
              <a:rPr lang="en-US" sz="1200" dirty="0"/>
              <a:t>(Lubnina,2009) 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3001282" y="4178095"/>
            <a:ext cx="3628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1458</a:t>
            </a:r>
            <a:r>
              <a:rPr lang="ru-RU" sz="1200" dirty="0" smtClean="0"/>
              <a:t> –</a:t>
            </a:r>
            <a:r>
              <a:rPr lang="en-US" sz="1200" dirty="0" smtClean="0"/>
              <a:t> </a:t>
            </a:r>
            <a:r>
              <a:rPr lang="en-US" sz="1200" dirty="0" err="1"/>
              <a:t>Valaam</a:t>
            </a:r>
            <a:r>
              <a:rPr lang="en-US" sz="1200" dirty="0"/>
              <a:t> sill (Salmonen,Pesonen,2007)</a:t>
            </a:r>
            <a:endParaRPr lang="ru-R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2996513" y="4705746"/>
            <a:ext cx="3463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1384</a:t>
            </a:r>
            <a:r>
              <a:rPr lang="ru-RU" sz="1200" dirty="0" smtClean="0"/>
              <a:t> –</a:t>
            </a:r>
            <a:r>
              <a:rPr lang="en-US" sz="1200" dirty="0" smtClean="0"/>
              <a:t> </a:t>
            </a:r>
            <a:r>
              <a:rPr lang="en-US" sz="1200" dirty="0"/>
              <a:t>Southern </a:t>
            </a:r>
            <a:r>
              <a:rPr lang="en-US" sz="1200" dirty="0" smtClean="0"/>
              <a:t>Urals (Lubnina,2009</a:t>
            </a:r>
            <a:r>
              <a:rPr lang="en-US" sz="1200" dirty="0"/>
              <a:t>)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429997" y="3746431"/>
            <a:ext cx="3164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Part </a:t>
            </a:r>
            <a:r>
              <a:rPr lang="en-US" sz="1200" dirty="0"/>
              <a:t>of the APWP for the Baltic in Silurian and Carboniferous (</a:t>
            </a:r>
            <a:r>
              <a:rPr lang="en-US" sz="1200" dirty="0" err="1"/>
              <a:t>Torsvik</a:t>
            </a:r>
            <a:r>
              <a:rPr lang="en-US" sz="1200" dirty="0"/>
              <a:t> et al., 2012)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996513" y="4889000"/>
            <a:ext cx="4999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1265 </a:t>
            </a:r>
            <a:r>
              <a:rPr lang="en-US" sz="1200" dirty="0" smtClean="0"/>
              <a:t>- </a:t>
            </a:r>
            <a:r>
              <a:rPr lang="en-US" sz="1200" dirty="0" err="1" smtClean="0"/>
              <a:t>Iotnic</a:t>
            </a:r>
            <a:r>
              <a:rPr lang="en-US" sz="1200" dirty="0" smtClean="0"/>
              <a:t> </a:t>
            </a:r>
            <a:r>
              <a:rPr lang="en-US" sz="1200" dirty="0"/>
              <a:t>dolerites (Buchan et al.,2000)</a:t>
            </a:r>
            <a:endParaRPr lang="ru-RU" sz="12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243175" y="3773763"/>
            <a:ext cx="168086" cy="325638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201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1470"/>
            <a:ext cx="8443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arguments in favor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 of the high-temperature component and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absence of later deformations: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6184" y="1093614"/>
            <a:ext cx="45838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Directions calculated by the high-temperature component significantly differ from the direction obtained by the older dyke of the same site.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4155547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6695">
              <a:lnSpc>
                <a:spcPct val="115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Host rocks distant from the contact of the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Berdyaush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massif are not strongly dislocated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72696" y="3077168"/>
            <a:ext cx="4572000" cy="104797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6695">
              <a:lnSpc>
                <a:spcPct val="115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Late Paleozoic directions from different parts of the Bashkirian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megazone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coincide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explained earlier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585264" y="775167"/>
            <a:ext cx="1683130" cy="1802328"/>
            <a:chOff x="2739589" y="224287"/>
            <a:chExt cx="3785654" cy="404509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2836" y="224287"/>
              <a:ext cx="3672407" cy="4045093"/>
            </a:xfrm>
            <a:prstGeom prst="rect">
              <a:avLst/>
            </a:prstGeom>
          </p:spPr>
        </p:pic>
        <p:sp>
          <p:nvSpPr>
            <p:cNvPr id="9" name="Овал 8"/>
            <p:cNvSpPr/>
            <p:nvPr/>
          </p:nvSpPr>
          <p:spPr>
            <a:xfrm rot="1058497">
              <a:off x="2739589" y="2511479"/>
              <a:ext cx="573946" cy="3336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94"/>
          <a:stretch/>
        </p:blipFill>
        <p:spPr>
          <a:xfrm>
            <a:off x="6948264" y="777672"/>
            <a:ext cx="1715740" cy="18328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44696" y="1924611"/>
            <a:ext cx="820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Site 16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13" idx="1"/>
          </p:cNvCxnSpPr>
          <p:nvPr/>
        </p:nvCxnSpPr>
        <p:spPr>
          <a:xfrm flipH="1" flipV="1">
            <a:off x="5856972" y="1924611"/>
            <a:ext cx="287724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6876256" y="1908800"/>
            <a:ext cx="72008" cy="118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55500" y="1082454"/>
            <a:ext cx="119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Site 16 too</a:t>
            </a:r>
            <a:endParaRPr lang="ru-RU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6660232" y="1329967"/>
            <a:ext cx="360040" cy="161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-49652" y="4934008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Slide 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83049" y="2337408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6695">
              <a:lnSpc>
                <a:spcPct val="115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 samples from this site(16) have middle temperature Late Paleozoic component.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571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9752"/>
            <a:ext cx="3072564" cy="33843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49652" y="4934008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Slide 9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5496" y="816915"/>
            <a:ext cx="2009310" cy="923330"/>
            <a:chOff x="18800" y="809543"/>
            <a:chExt cx="2009310" cy="92333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8800" y="839160"/>
              <a:ext cx="1544187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894" y="809543"/>
              <a:ext cx="19442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Directions of the </a:t>
              </a:r>
              <a:endPara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  <a:p>
              <a:r>
                <a:rPr lang="en-US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remanence</a:t>
              </a:r>
              <a:r>
                <a:rPr 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 </a:t>
              </a:r>
            </a:p>
            <a:p>
              <a:r>
                <a:rPr 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(</a:t>
              </a:r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site mean</a:t>
              </a:r>
              <a:r>
                <a:rPr lang="ru-RU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)</a:t>
              </a:r>
              <a:endParaRPr lang="ru-RU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4" t="97570"/>
          <a:stretch/>
        </p:blipFill>
        <p:spPr>
          <a:xfrm>
            <a:off x="0" y="3440153"/>
            <a:ext cx="2177819" cy="83984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1181181" y="2049267"/>
            <a:ext cx="3568418" cy="2958908"/>
            <a:chOff x="539552" y="1131590"/>
            <a:chExt cx="3568418" cy="2958908"/>
          </a:xfrm>
        </p:grpSpPr>
        <p:pic>
          <p:nvPicPr>
            <p:cNvPr id="6" name="Рисунок 5" descr="C:\Users\MSUbook\Desktop\диплом\палеомагнетизм\бакал.jpg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85" r="48884" b="17866"/>
            <a:stretch/>
          </p:blipFill>
          <p:spPr bwMode="auto">
            <a:xfrm>
              <a:off x="611560" y="1347614"/>
              <a:ext cx="3496410" cy="27428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Прямоугольник 6"/>
            <p:cNvSpPr/>
            <p:nvPr/>
          </p:nvSpPr>
          <p:spPr>
            <a:xfrm>
              <a:off x="539552" y="1131590"/>
              <a:ext cx="576064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-174585" y="3839665"/>
            <a:ext cx="19469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Stereograms and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Zijderveld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diagrams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0993" y="4419112"/>
            <a:ext cx="1890847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Sample 52, site 2-5-18, Main </a:t>
            </a:r>
            <a:r>
              <a:rPr lang="en-US" sz="1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Bakal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dyke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-17114"/>
            <a:ext cx="2619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R3(?),V(?) component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83" t="5065" r="9971" b="26827"/>
          <a:stretch/>
        </p:blipFill>
        <p:spPr>
          <a:xfrm>
            <a:off x="6292797" y="1442524"/>
            <a:ext cx="2851203" cy="369866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7" t="20694" r="62229" b="27166"/>
          <a:stretch/>
        </p:blipFill>
        <p:spPr>
          <a:xfrm>
            <a:off x="6539034" y="382996"/>
            <a:ext cx="2586638" cy="273376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5" t="78689"/>
          <a:stretch/>
        </p:blipFill>
        <p:spPr>
          <a:xfrm>
            <a:off x="6999175" y="3069435"/>
            <a:ext cx="2126497" cy="105954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38" r="79925" b="18136"/>
          <a:stretch/>
        </p:blipFill>
        <p:spPr>
          <a:xfrm>
            <a:off x="6880306" y="-13004"/>
            <a:ext cx="2003969" cy="1179132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8196171" y="3844"/>
            <a:ext cx="683568" cy="382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Группа 22"/>
          <p:cNvGrpSpPr/>
          <p:nvPr/>
        </p:nvGrpSpPr>
        <p:grpSpPr>
          <a:xfrm>
            <a:off x="4305142" y="1404822"/>
            <a:ext cx="5659237" cy="864096"/>
            <a:chOff x="18800" y="839160"/>
            <a:chExt cx="5659237" cy="864096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18800" y="839160"/>
              <a:ext cx="1544187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33821" y="861052"/>
              <a:ext cx="19442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Directions of the </a:t>
              </a:r>
              <a:endPara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endParaRPr>
            </a:p>
            <a:p>
              <a:r>
                <a:rPr lang="en-US" sz="1200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remanence</a:t>
              </a:r>
              <a:r>
                <a:rPr lang="en-US" sz="12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 </a:t>
              </a:r>
            </a:p>
            <a:p>
              <a:r>
                <a:rPr lang="en-US" sz="12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(</a:t>
              </a:r>
              <a:r>
                <a:rPr lang="en-US" sz="1200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site mean</a:t>
              </a:r>
              <a:r>
                <a:rPr lang="ru-RU" sz="1200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Times New Roman" panose="02020603050405020304" pitchFamily="18" charset="0"/>
                </a:rPr>
                <a:t>)</a:t>
              </a:r>
              <a:endParaRPr lang="ru-RU" sz="12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8256445" y="3084625"/>
            <a:ext cx="735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Poles</a:t>
            </a:r>
            <a:endParaRPr lang="ru-RU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602637" y="620762"/>
            <a:ext cx="2710772" cy="123727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  <a:prstDash val="lg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12270" y="620763"/>
            <a:ext cx="265645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have reverse polarity and normal signal.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 from Main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Bakal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dike close to direction from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katav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formation(Pavlov, 2009)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6012160" y="1442524"/>
            <a:ext cx="792088" cy="193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4623648" y="1993579"/>
            <a:ext cx="1621107" cy="314684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  <a:prstDash val="lg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6152529" y="2987719"/>
            <a:ext cx="1083767" cy="1461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4655866" y="2032890"/>
            <a:ext cx="16153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VGP for 2 dikes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wich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cut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Berdyaush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host rock close to pole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formation(Levashova,2015) and pole for East-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Europian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craton for 1384 Ma(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Lubnina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2009)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634990" y="3909315"/>
            <a:ext cx="166461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component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intrusive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bodies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2641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80"/>
          <a:stretch/>
        </p:blipFill>
        <p:spPr>
          <a:xfrm>
            <a:off x="154192" y="87336"/>
            <a:ext cx="2474285" cy="26117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94"/>
          <a:stretch/>
        </p:blipFill>
        <p:spPr>
          <a:xfrm>
            <a:off x="255574" y="2585749"/>
            <a:ext cx="2376264" cy="25384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72" t="18421"/>
          <a:stretch/>
        </p:blipFill>
        <p:spPr>
          <a:xfrm>
            <a:off x="2515325" y="580638"/>
            <a:ext cx="1599402" cy="23950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06" t="31203" b="26247"/>
          <a:stretch/>
        </p:blipFill>
        <p:spPr>
          <a:xfrm>
            <a:off x="2543179" y="3283733"/>
            <a:ext cx="1397868" cy="1164890"/>
          </a:xfrm>
          <a:prstGeom prst="rect">
            <a:avLst/>
          </a:prstGeom>
        </p:spPr>
      </p:pic>
      <p:grpSp>
        <p:nvGrpSpPr>
          <p:cNvPr id="35" name="Группа 34"/>
          <p:cNvGrpSpPr/>
          <p:nvPr/>
        </p:nvGrpSpPr>
        <p:grpSpPr>
          <a:xfrm>
            <a:off x="4365826" y="87336"/>
            <a:ext cx="4220068" cy="3601922"/>
            <a:chOff x="4474253" y="121956"/>
            <a:chExt cx="4735425" cy="4009876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4474253" y="121956"/>
              <a:ext cx="4735425" cy="4009876"/>
              <a:chOff x="4811541" y="2034"/>
              <a:chExt cx="4207852" cy="3435848"/>
            </a:xfrm>
          </p:grpSpPr>
          <p:grpSp>
            <p:nvGrpSpPr>
              <p:cNvPr id="14" name="Группа 13"/>
              <p:cNvGrpSpPr/>
              <p:nvPr/>
            </p:nvGrpSpPr>
            <p:grpSpPr>
              <a:xfrm>
                <a:off x="4811541" y="2034"/>
                <a:ext cx="4151175" cy="3435848"/>
                <a:chOff x="0" y="0"/>
                <a:chExt cx="4151186" cy="3435863"/>
              </a:xfrm>
            </p:grpSpPr>
            <p:pic>
              <p:nvPicPr>
                <p:cNvPr id="6" name="Рисунок 5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64039"/>
                <a:stretch/>
              </p:blipFill>
              <p:spPr>
                <a:xfrm>
                  <a:off x="0" y="0"/>
                  <a:ext cx="4151186" cy="1849645"/>
                </a:xfrm>
                <a:prstGeom prst="rect">
                  <a:avLst/>
                </a:prstGeom>
              </p:spPr>
            </p:pic>
            <p:sp>
              <p:nvSpPr>
                <p:cNvPr id="7" name="Овал 6"/>
                <p:cNvSpPr/>
                <p:nvPr/>
              </p:nvSpPr>
              <p:spPr>
                <a:xfrm>
                  <a:off x="971602" y="3363855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" name="Овал 7"/>
                <p:cNvSpPr/>
                <p:nvPr/>
              </p:nvSpPr>
              <p:spPr>
                <a:xfrm>
                  <a:off x="2204280" y="125829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" name="Овал 8"/>
                <p:cNvSpPr/>
                <p:nvPr/>
              </p:nvSpPr>
              <p:spPr>
                <a:xfrm>
                  <a:off x="1077122" y="2643771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" name="Овал 9"/>
                <p:cNvSpPr/>
                <p:nvPr/>
              </p:nvSpPr>
              <p:spPr>
                <a:xfrm>
                  <a:off x="2132272" y="1105859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" name="Овал 10"/>
                <p:cNvSpPr/>
                <p:nvPr/>
              </p:nvSpPr>
              <p:spPr>
                <a:xfrm>
                  <a:off x="2049161" y="1211182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2" name="Овал 11"/>
                <p:cNvSpPr/>
                <p:nvPr/>
              </p:nvSpPr>
              <p:spPr>
                <a:xfrm>
                  <a:off x="2339759" y="908097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3" name="Овал 12"/>
                <p:cNvSpPr/>
                <p:nvPr/>
              </p:nvSpPr>
              <p:spPr>
                <a:xfrm>
                  <a:off x="1916245" y="1374448"/>
                  <a:ext cx="72008" cy="720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pic>
            <p:nvPicPr>
              <p:cNvPr id="16" name="Рисунок 15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5031"/>
              <a:stretch/>
            </p:blipFill>
            <p:spPr>
              <a:xfrm>
                <a:off x="4868218" y="1855747"/>
                <a:ext cx="4151175" cy="255593"/>
              </a:xfrm>
              <a:prstGeom prst="rect">
                <a:avLst/>
              </a:prstGeom>
            </p:spPr>
          </p:pic>
        </p:grpSp>
        <p:sp>
          <p:nvSpPr>
            <p:cNvPr id="18" name="Прямоугольник 17"/>
            <p:cNvSpPr/>
            <p:nvPr/>
          </p:nvSpPr>
          <p:spPr>
            <a:xfrm>
              <a:off x="6143978" y="1643544"/>
              <a:ext cx="470185" cy="1974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25016" y="1549507"/>
              <a:ext cx="705115" cy="376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Bakal</a:t>
              </a:r>
              <a:endParaRPr lang="ru-RU" sz="1600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855991" y="1296120"/>
              <a:ext cx="980005" cy="2223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7058516" y="1559906"/>
              <a:ext cx="568519" cy="218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6780327" y="966723"/>
              <a:ext cx="436724" cy="181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44457" y="1447754"/>
              <a:ext cx="796636" cy="376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Kopan</a:t>
              </a:r>
              <a:endParaRPr lang="ru-RU" sz="16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67455" y="1208543"/>
              <a:ext cx="1188119" cy="376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Berdyaush</a:t>
              </a:r>
              <a:endParaRPr lang="ru-RU" sz="16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67637" y="854807"/>
              <a:ext cx="644317" cy="376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Kusa</a:t>
              </a:r>
              <a:endParaRPr lang="ru-RU" sz="1600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-63384" y="4932486"/>
            <a:ext cx="548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gency FB" panose="020B0503020202020204" pitchFamily="34" charset="0"/>
                <a:cs typeface="Times New Roman" panose="02020603050405020304" pitchFamily="18" charset="0"/>
              </a:rPr>
              <a:t>Slide 10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837963" y="-38084"/>
            <a:ext cx="14093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onclusion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941047" y="2377972"/>
            <a:ext cx="5159431" cy="269301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  <a:prstDash val="lg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935045" y="3038508"/>
            <a:ext cx="522628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2. Was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obtained the new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paleomagnetic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pole for the high-temperature component of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remanence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: N=8,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Plong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=163.0, Plat=8.1,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A95=4.3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for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1349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± 11 Ma. This pole substantially supplement the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APWP</a:t>
            </a:r>
          </a:p>
          <a:p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928054" y="2434160"/>
            <a:ext cx="4985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1. </a:t>
            </a:r>
            <a:r>
              <a:rPr lang="en-US" sz="12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Paleomagnetic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data Western Urals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Riphean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intrusive bodies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can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be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 source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of information for reconstruction of the East-European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craton positions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in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Rifey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1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928054" y="3632751"/>
            <a:ext cx="521594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3. The Late Paleozoic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component is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widespread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. On the studied part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of Bashkirian </a:t>
            </a:r>
            <a:r>
              <a:rPr lang="en-US" sz="12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megazone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this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component was formed in the same age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interval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Afterwards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there were no significant  horizontal movements relative East-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Europian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craton. It is important fact for the reconstruction of collision deformation details</a:t>
            </a:r>
            <a:endParaRPr lang="en-US" sz="1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928054" y="4477006"/>
            <a:ext cx="52159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. There is a component with a possible late </a:t>
            </a:r>
            <a:r>
              <a:rPr lang="en-US" sz="12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Riphean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age in the intrusive bodies of the Bashkirian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megazone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. However, its origin and age requires further study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81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2297</TotalTime>
  <Words>940</Words>
  <Application>Microsoft Office PowerPoint</Application>
  <PresentationFormat>Экран (16:9)</PresentationFormat>
  <Paragraphs>120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Agency FB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Майя Аносова</dc:creator>
  <cp:lastModifiedBy>MSUbook</cp:lastModifiedBy>
  <cp:revision>131</cp:revision>
  <dcterms:created xsi:type="dcterms:W3CDTF">2020-05-02T17:29:32Z</dcterms:created>
  <dcterms:modified xsi:type="dcterms:W3CDTF">2020-05-04T14:43:08Z</dcterms:modified>
</cp:coreProperties>
</file>