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8" r:id="rId2"/>
    <p:sldId id="261" r:id="rId3"/>
    <p:sldId id="262" r:id="rId4"/>
    <p:sldId id="263" r:id="rId5"/>
    <p:sldId id="267" r:id="rId6"/>
    <p:sldId id="268" r:id="rId7"/>
    <p:sldId id="278" r:id="rId8"/>
    <p:sldId id="280" r:id="rId9"/>
    <p:sldId id="281" r:id="rId10"/>
    <p:sldId id="284" r:id="rId11"/>
    <p:sldId id="285" r:id="rId12"/>
    <p:sldId id="282" r:id="rId13"/>
    <p:sldId id="288" r:id="rId14"/>
    <p:sldId id="283" r:id="rId15"/>
    <p:sldId id="289" r:id="rId16"/>
    <p:sldId id="291" r:id="rId17"/>
    <p:sldId id="297" r:id="rId18"/>
    <p:sldId id="292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84" autoAdjust="0"/>
    <p:restoredTop sz="94660"/>
  </p:normalViewPr>
  <p:slideViewPr>
    <p:cSldViewPr snapToGrid="0">
      <p:cViewPr varScale="1">
        <p:scale>
          <a:sx n="76" d="100"/>
          <a:sy n="76" d="100"/>
        </p:scale>
        <p:origin x="69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FF81-0B93-4BD4-BADD-B903086493A7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A95D-4591-451E-A258-7638E94C9B3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69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FF81-0B93-4BD4-BADD-B903086493A7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A95D-4591-451E-A258-7638E94C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78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FF81-0B93-4BD4-BADD-B903086493A7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A95D-4591-451E-A258-7638E94C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81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FF81-0B93-4BD4-BADD-B903086493A7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A95D-4591-451E-A258-7638E94C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92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FF81-0B93-4BD4-BADD-B903086493A7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A95D-4591-451E-A258-7638E94C9B3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021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FF81-0B93-4BD4-BADD-B903086493A7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A95D-4591-451E-A258-7638E94C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3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FF81-0B93-4BD4-BADD-B903086493A7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A95D-4591-451E-A258-7638E94C9B3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79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FF81-0B93-4BD4-BADD-B903086493A7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A95D-4591-451E-A258-7638E94C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6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FF81-0B93-4BD4-BADD-B903086493A7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A95D-4591-451E-A258-7638E94C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8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FF81-0B93-4BD4-BADD-B903086493A7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A95D-4591-451E-A258-7638E94C9B3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38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FF81-0B93-4BD4-BADD-B903086493A7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A95D-4591-451E-A258-7638E94C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0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854FF81-0B93-4BD4-BADD-B903086493A7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CFBDA95D-4591-451E-A258-7638E94C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5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VWIUtZTXad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google.com/imgres?imgurl=https%3A%2F%2Fwww.jpl.nasa.gov%2Fassets%2Fimages%2Flogo_nasa_trio_black%402x.png&amp;imgrefurl=https%3A%2F%2Fwww.jpl.nasa.gov%2F&amp;docid=_LtUtU9GAELmCM&amp;tbnid=zvHonH5s-aWgpM%3A&amp;vet=10ahUKEwjZtZXz3J_mAhVuiOAKHTnYCZIQMwhnKAUwBQ..i&amp;w=724&amp;h=136&amp;safe=off&amp;bih=686&amp;biw=1258&amp;q=jet%20propulsion%20laboratory%20logo&amp;ved=0ahUKEwjZtZXz3J_mAhVuiOAKHTnYCZIQMwhnKAUwBQ&amp;iact=mrc&amp;uact=8" TargetMode="External"/><Relationship Id="rId7" Type="http://schemas.openxmlformats.org/officeDocument/2006/relationships/image" Target="../media/image32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rbusdefenceandspacenetherlands.nl/project/sentinel-1-2/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8A69A-B936-4442-A0A7-F7E7F40CB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501" y="490936"/>
            <a:ext cx="9850734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For a flyover video version of this presentation, use the following link:</a:t>
            </a:r>
          </a:p>
          <a:p>
            <a:pPr marL="0" indent="0">
              <a:buNone/>
            </a:pPr>
            <a:r>
              <a:rPr lang="en-US" sz="3200" dirty="0">
                <a:hlinkClick r:id="rId2"/>
              </a:rPr>
              <a:t>https://youtu.be/VWIUtZTXadM</a:t>
            </a:r>
            <a:r>
              <a:rPr lang="en-US" sz="3200" dirty="0"/>
              <a:t> </a:t>
            </a:r>
          </a:p>
          <a:p>
            <a:pPr marL="0" indent="0">
              <a:buNone/>
            </a:pPr>
            <a:r>
              <a:rPr lang="en-US" sz="3200" dirty="0"/>
              <a:t>Recommended if possible (same content, more fun)</a:t>
            </a:r>
          </a:p>
        </p:txBody>
      </p:sp>
      <p:pic>
        <p:nvPicPr>
          <p:cNvPr id="5" name="Picture 4" descr="A sign on the side of a mountain&#10;&#10;Description automatically generated">
            <a:extLst>
              <a:ext uri="{FF2B5EF4-FFF2-40B4-BE49-F238E27FC236}">
                <a16:creationId xmlns:a16="http://schemas.microsoft.com/office/drawing/2014/main" id="{C1DBB108-EE10-4BBA-A17A-CC1996111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94" y="2888902"/>
            <a:ext cx="6592809" cy="372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15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3E8D1-BAFD-4BB6-850A-B3E1DB161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Time-dependent rock glacier kinematics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7153B-EEE1-4BB3-9DA1-6064097A1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18" y="1440005"/>
            <a:ext cx="10271419" cy="5019917"/>
          </a:xfrm>
          <a:prstGeom prst="rect">
            <a:avLst/>
          </a:prstGeom>
        </p:spPr>
      </p:pic>
      <p:pic>
        <p:nvPicPr>
          <p:cNvPr id="4" name="Picture 3" descr="A drawing of a face&#10;&#10;Description automatically generated">
            <a:extLst>
              <a:ext uri="{FF2B5EF4-FFF2-40B4-BE49-F238E27FC236}">
                <a16:creationId xmlns:a16="http://schemas.microsoft.com/office/drawing/2014/main" id="{7CC7BF3B-3F2F-44E9-9B59-CA7D99BDC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69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1F4D-9DBE-4720-96BA-F14BED30A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in rock glacier velocity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E1DF6-21F5-4222-90C9-F946E0AE9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929" y="5269424"/>
            <a:ext cx="5588000" cy="1251488"/>
          </a:xfrm>
        </p:spPr>
        <p:txBody>
          <a:bodyPr/>
          <a:lstStyle/>
          <a:p>
            <a:r>
              <a:rPr lang="en-US" dirty="0"/>
              <a:t>Rock glaciers velocity is higher during the snow-free summer period than the rest of the year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D4888-4289-491E-BB9B-65F7B7B92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668" y="1524000"/>
            <a:ext cx="3869905" cy="4652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566978-6378-41EA-8092-EC0FB2897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42" y="1337074"/>
            <a:ext cx="7464398" cy="39323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735303-C9BB-4A4D-9A15-0026981D7120}"/>
              </a:ext>
            </a:extLst>
          </p:cNvPr>
          <p:cNvCxnSpPr/>
          <p:nvPr/>
        </p:nvCxnSpPr>
        <p:spPr>
          <a:xfrm flipV="1">
            <a:off x="1061720" y="3931920"/>
            <a:ext cx="106680" cy="59944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F0528C-CAD7-443A-969E-D6B17155B7F2}"/>
              </a:ext>
            </a:extLst>
          </p:cNvPr>
          <p:cNvCxnSpPr>
            <a:cxnSpLocks/>
          </p:cNvCxnSpPr>
          <p:nvPr/>
        </p:nvCxnSpPr>
        <p:spPr>
          <a:xfrm flipV="1">
            <a:off x="1640541" y="3096991"/>
            <a:ext cx="157630" cy="574056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FE9504-04F0-411A-A105-81277F4F754E}"/>
              </a:ext>
            </a:extLst>
          </p:cNvPr>
          <p:cNvCxnSpPr>
            <a:cxnSpLocks/>
          </p:cNvCxnSpPr>
          <p:nvPr/>
        </p:nvCxnSpPr>
        <p:spPr>
          <a:xfrm flipV="1">
            <a:off x="2864224" y="1869141"/>
            <a:ext cx="107576" cy="571791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A53F44-68B4-48E2-9CBE-CF2C89F2AE14}"/>
              </a:ext>
            </a:extLst>
          </p:cNvPr>
          <p:cNvCxnSpPr>
            <a:cxnSpLocks/>
          </p:cNvCxnSpPr>
          <p:nvPr/>
        </p:nvCxnSpPr>
        <p:spPr>
          <a:xfrm flipV="1">
            <a:off x="1168400" y="3671047"/>
            <a:ext cx="472141" cy="29972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703892-9ABB-427E-9E04-8E91415CFFE3}"/>
              </a:ext>
            </a:extLst>
          </p:cNvPr>
          <p:cNvCxnSpPr>
            <a:cxnSpLocks/>
          </p:cNvCxnSpPr>
          <p:nvPr/>
        </p:nvCxnSpPr>
        <p:spPr>
          <a:xfrm flipV="1">
            <a:off x="1798171" y="2797271"/>
            <a:ext cx="472141" cy="29972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drawing of a face&#10;&#10;Description automatically generated">
            <a:extLst>
              <a:ext uri="{FF2B5EF4-FFF2-40B4-BE49-F238E27FC236}">
                <a16:creationId xmlns:a16="http://schemas.microsoft.com/office/drawing/2014/main" id="{C28C5BCF-021D-4A8C-B3B5-7394763AC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6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2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1F4D-9DBE-4720-96BA-F14BED30A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in rock glacier velocity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D4888-4289-491E-BB9B-65F7B7B92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668" y="1524000"/>
            <a:ext cx="3869905" cy="4652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566978-6378-41EA-8092-EC0FB2897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63" y="1337075"/>
            <a:ext cx="7464398" cy="39323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8312C7-CF8D-4D2D-8CF3-22E5176529E0}"/>
              </a:ext>
            </a:extLst>
          </p:cNvPr>
          <p:cNvCxnSpPr/>
          <p:nvPr/>
        </p:nvCxnSpPr>
        <p:spPr>
          <a:xfrm flipV="1">
            <a:off x="1061720" y="3931920"/>
            <a:ext cx="106680" cy="59944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A416EE-8A07-4830-9D24-FCDF82B0A4F1}"/>
              </a:ext>
            </a:extLst>
          </p:cNvPr>
          <p:cNvCxnSpPr>
            <a:cxnSpLocks/>
          </p:cNvCxnSpPr>
          <p:nvPr/>
        </p:nvCxnSpPr>
        <p:spPr>
          <a:xfrm flipV="1">
            <a:off x="1640541" y="3096991"/>
            <a:ext cx="157630" cy="574056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A9EEFD-8C66-4320-96E4-8488AAE84E4C}"/>
              </a:ext>
            </a:extLst>
          </p:cNvPr>
          <p:cNvCxnSpPr>
            <a:cxnSpLocks/>
          </p:cNvCxnSpPr>
          <p:nvPr/>
        </p:nvCxnSpPr>
        <p:spPr>
          <a:xfrm flipV="1">
            <a:off x="2864224" y="1869141"/>
            <a:ext cx="107576" cy="571791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AB48E8-BE97-47AA-B0A7-8E9168D00CE7}"/>
              </a:ext>
            </a:extLst>
          </p:cNvPr>
          <p:cNvCxnSpPr>
            <a:cxnSpLocks/>
          </p:cNvCxnSpPr>
          <p:nvPr/>
        </p:nvCxnSpPr>
        <p:spPr>
          <a:xfrm flipV="1">
            <a:off x="1168400" y="3671047"/>
            <a:ext cx="472141" cy="29972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B1B75C-B86C-4D3E-92BB-41AF9488B903}"/>
              </a:ext>
            </a:extLst>
          </p:cNvPr>
          <p:cNvCxnSpPr>
            <a:cxnSpLocks/>
          </p:cNvCxnSpPr>
          <p:nvPr/>
        </p:nvCxnSpPr>
        <p:spPr>
          <a:xfrm flipV="1">
            <a:off x="1798171" y="2797271"/>
            <a:ext cx="472141" cy="29972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003762-55DE-451B-A751-88ED2A8D9EAF}"/>
              </a:ext>
            </a:extLst>
          </p:cNvPr>
          <p:cNvCxnSpPr>
            <a:cxnSpLocks/>
          </p:cNvCxnSpPr>
          <p:nvPr/>
        </p:nvCxnSpPr>
        <p:spPr>
          <a:xfrm>
            <a:off x="6506883" y="2341750"/>
            <a:ext cx="485588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7C339C-FEDC-48C0-9B3B-5264E51164FA}"/>
              </a:ext>
            </a:extLst>
          </p:cNvPr>
          <p:cNvCxnSpPr>
            <a:cxnSpLocks/>
          </p:cNvCxnSpPr>
          <p:nvPr/>
        </p:nvCxnSpPr>
        <p:spPr>
          <a:xfrm>
            <a:off x="6524066" y="3671047"/>
            <a:ext cx="468405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49C48462-0187-4FA3-BBFC-227F8EC986F3}"/>
              </a:ext>
            </a:extLst>
          </p:cNvPr>
          <p:cNvSpPr/>
          <p:nvPr/>
        </p:nvSpPr>
        <p:spPr>
          <a:xfrm>
            <a:off x="4135693" y="1711822"/>
            <a:ext cx="456371" cy="2980731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9D6E45-ADDE-441C-BC7C-796C0A795210}"/>
              </a:ext>
            </a:extLst>
          </p:cNvPr>
          <p:cNvSpPr txBox="1"/>
          <p:nvPr/>
        </p:nvSpPr>
        <p:spPr>
          <a:xfrm>
            <a:off x="609601" y="5472406"/>
            <a:ext cx="491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Winter 2017/18: low displacement 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545A9D9-C3FB-4068-BC8F-B9CCDC53FBB3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3064810" y="3368488"/>
            <a:ext cx="1285314" cy="210391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BC49A63-7874-4EAC-B397-84C9BDBD1D03}"/>
              </a:ext>
            </a:extLst>
          </p:cNvPr>
          <p:cNvCxnSpPr>
            <a:cxnSpLocks/>
          </p:cNvCxnSpPr>
          <p:nvPr/>
        </p:nvCxnSpPr>
        <p:spPr>
          <a:xfrm flipV="1">
            <a:off x="3193676" y="3765176"/>
            <a:ext cx="3478307" cy="170723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AB1071-B797-46A1-A2B9-425BE771AE5C}"/>
              </a:ext>
            </a:extLst>
          </p:cNvPr>
          <p:cNvCxnSpPr>
            <a:cxnSpLocks/>
          </p:cNvCxnSpPr>
          <p:nvPr/>
        </p:nvCxnSpPr>
        <p:spPr>
          <a:xfrm flipV="1">
            <a:off x="4068483" y="3186953"/>
            <a:ext cx="539352" cy="116295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E3A7500C-387E-4161-83F9-622AA325AD3D}"/>
              </a:ext>
            </a:extLst>
          </p:cNvPr>
          <p:cNvSpPr/>
          <p:nvPr/>
        </p:nvSpPr>
        <p:spPr>
          <a:xfrm>
            <a:off x="6506883" y="1726982"/>
            <a:ext cx="456371" cy="2980731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drawing of a face&#10;&#10;Description automatically generated">
            <a:extLst>
              <a:ext uri="{FF2B5EF4-FFF2-40B4-BE49-F238E27FC236}">
                <a16:creationId xmlns:a16="http://schemas.microsoft.com/office/drawing/2014/main" id="{325881FA-E46A-434B-A896-80576CB1B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50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566978-6378-41EA-8092-EC0FB2897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63" y="1337075"/>
            <a:ext cx="7464398" cy="393234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CD8BB6A-DB7F-402E-A673-8982F96690EE}"/>
              </a:ext>
            </a:extLst>
          </p:cNvPr>
          <p:cNvSpPr/>
          <p:nvPr/>
        </p:nvSpPr>
        <p:spPr>
          <a:xfrm>
            <a:off x="7190285" y="1711822"/>
            <a:ext cx="456371" cy="2980731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C5C36D-5596-4B73-91CF-50306BC2A7B0}"/>
              </a:ext>
            </a:extLst>
          </p:cNvPr>
          <p:cNvSpPr/>
          <p:nvPr/>
        </p:nvSpPr>
        <p:spPr>
          <a:xfrm>
            <a:off x="6963254" y="1726982"/>
            <a:ext cx="242802" cy="2960773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A51F4D-9DBE-4720-96BA-F14BED30A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in rock glacier velocity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D4888-4289-491E-BB9B-65F7B7B92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668" y="1524000"/>
            <a:ext cx="3869905" cy="465223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8312C7-CF8D-4D2D-8CF3-22E5176529E0}"/>
              </a:ext>
            </a:extLst>
          </p:cNvPr>
          <p:cNvCxnSpPr/>
          <p:nvPr/>
        </p:nvCxnSpPr>
        <p:spPr>
          <a:xfrm flipV="1">
            <a:off x="1061720" y="3931920"/>
            <a:ext cx="106680" cy="59944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A416EE-8A07-4830-9D24-FCDF82B0A4F1}"/>
              </a:ext>
            </a:extLst>
          </p:cNvPr>
          <p:cNvCxnSpPr>
            <a:cxnSpLocks/>
          </p:cNvCxnSpPr>
          <p:nvPr/>
        </p:nvCxnSpPr>
        <p:spPr>
          <a:xfrm flipV="1">
            <a:off x="1640541" y="3096991"/>
            <a:ext cx="157630" cy="574056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A9EEFD-8C66-4320-96E4-8488AAE84E4C}"/>
              </a:ext>
            </a:extLst>
          </p:cNvPr>
          <p:cNvCxnSpPr>
            <a:cxnSpLocks/>
          </p:cNvCxnSpPr>
          <p:nvPr/>
        </p:nvCxnSpPr>
        <p:spPr>
          <a:xfrm flipV="1">
            <a:off x="2864224" y="1869141"/>
            <a:ext cx="107576" cy="571791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AB48E8-BE97-47AA-B0A7-8E9168D00CE7}"/>
              </a:ext>
            </a:extLst>
          </p:cNvPr>
          <p:cNvCxnSpPr>
            <a:cxnSpLocks/>
          </p:cNvCxnSpPr>
          <p:nvPr/>
        </p:nvCxnSpPr>
        <p:spPr>
          <a:xfrm flipV="1">
            <a:off x="1168400" y="3671047"/>
            <a:ext cx="472141" cy="29972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B1B75C-B86C-4D3E-92BB-41AF9488B903}"/>
              </a:ext>
            </a:extLst>
          </p:cNvPr>
          <p:cNvCxnSpPr>
            <a:cxnSpLocks/>
          </p:cNvCxnSpPr>
          <p:nvPr/>
        </p:nvCxnSpPr>
        <p:spPr>
          <a:xfrm flipV="1">
            <a:off x="1798171" y="2797271"/>
            <a:ext cx="472141" cy="29972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003762-55DE-451B-A751-88ED2A8D9EAF}"/>
              </a:ext>
            </a:extLst>
          </p:cNvPr>
          <p:cNvCxnSpPr>
            <a:cxnSpLocks/>
          </p:cNvCxnSpPr>
          <p:nvPr/>
        </p:nvCxnSpPr>
        <p:spPr>
          <a:xfrm>
            <a:off x="6506883" y="2341750"/>
            <a:ext cx="485588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7C339C-FEDC-48C0-9B3B-5264E51164FA}"/>
              </a:ext>
            </a:extLst>
          </p:cNvPr>
          <p:cNvCxnSpPr>
            <a:cxnSpLocks/>
          </p:cNvCxnSpPr>
          <p:nvPr/>
        </p:nvCxnSpPr>
        <p:spPr>
          <a:xfrm>
            <a:off x="6524066" y="3671047"/>
            <a:ext cx="468405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5ED17A1-8C56-4BFB-9AA2-6091FD9CA17B}"/>
              </a:ext>
            </a:extLst>
          </p:cNvPr>
          <p:cNvCxnSpPr>
            <a:cxnSpLocks/>
          </p:cNvCxnSpPr>
          <p:nvPr/>
        </p:nvCxnSpPr>
        <p:spPr>
          <a:xfrm flipV="1">
            <a:off x="6992471" y="2350101"/>
            <a:ext cx="225028" cy="2399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FED6E2-7BD5-4ED7-B57F-C90C12F9AECF}"/>
              </a:ext>
            </a:extLst>
          </p:cNvPr>
          <p:cNvCxnSpPr>
            <a:cxnSpLocks/>
          </p:cNvCxnSpPr>
          <p:nvPr/>
        </p:nvCxnSpPr>
        <p:spPr>
          <a:xfrm flipV="1">
            <a:off x="6992471" y="3657899"/>
            <a:ext cx="225028" cy="2399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49C48462-0187-4FA3-BBFC-227F8EC986F3}"/>
              </a:ext>
            </a:extLst>
          </p:cNvPr>
          <p:cNvSpPr/>
          <p:nvPr/>
        </p:nvSpPr>
        <p:spPr>
          <a:xfrm>
            <a:off x="4135693" y="1711822"/>
            <a:ext cx="456371" cy="2980731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373717-1707-4D84-904A-686BFBE79FB6}"/>
              </a:ext>
            </a:extLst>
          </p:cNvPr>
          <p:cNvCxnSpPr>
            <a:cxnSpLocks/>
          </p:cNvCxnSpPr>
          <p:nvPr/>
        </p:nvCxnSpPr>
        <p:spPr>
          <a:xfrm flipV="1">
            <a:off x="7217499" y="3482788"/>
            <a:ext cx="427154" cy="175111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2163EF-CC6E-4C48-9048-BF65FADAE39D}"/>
              </a:ext>
            </a:extLst>
          </p:cNvPr>
          <p:cNvCxnSpPr>
            <a:cxnSpLocks/>
          </p:cNvCxnSpPr>
          <p:nvPr/>
        </p:nvCxnSpPr>
        <p:spPr>
          <a:xfrm>
            <a:off x="7188282" y="2350101"/>
            <a:ext cx="45637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E9D6E45-ADDE-441C-BC7C-796C0A795210}"/>
              </a:ext>
            </a:extLst>
          </p:cNvPr>
          <p:cNvSpPr txBox="1"/>
          <p:nvPr/>
        </p:nvSpPr>
        <p:spPr>
          <a:xfrm>
            <a:off x="609601" y="5472406"/>
            <a:ext cx="491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Winter 2017/18: low displacement 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545A9D9-C3FB-4068-BC8F-B9CCDC53FBB3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3064810" y="3368488"/>
            <a:ext cx="1285314" cy="210391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BC49A63-7874-4EAC-B397-84C9BDBD1D03}"/>
              </a:ext>
            </a:extLst>
          </p:cNvPr>
          <p:cNvCxnSpPr>
            <a:cxnSpLocks/>
          </p:cNvCxnSpPr>
          <p:nvPr/>
        </p:nvCxnSpPr>
        <p:spPr>
          <a:xfrm flipV="1">
            <a:off x="3193676" y="3765176"/>
            <a:ext cx="3478307" cy="170723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AB1071-B797-46A1-A2B9-425BE771AE5C}"/>
              </a:ext>
            </a:extLst>
          </p:cNvPr>
          <p:cNvCxnSpPr>
            <a:cxnSpLocks/>
          </p:cNvCxnSpPr>
          <p:nvPr/>
        </p:nvCxnSpPr>
        <p:spPr>
          <a:xfrm flipV="1">
            <a:off x="4068483" y="3186953"/>
            <a:ext cx="539352" cy="116295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E3A7500C-387E-4161-83F9-622AA325AD3D}"/>
              </a:ext>
            </a:extLst>
          </p:cNvPr>
          <p:cNvSpPr/>
          <p:nvPr/>
        </p:nvSpPr>
        <p:spPr>
          <a:xfrm>
            <a:off x="6506883" y="1726982"/>
            <a:ext cx="456371" cy="2980731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31B6E9-91BE-499C-AB36-66E015524BC3}"/>
              </a:ext>
            </a:extLst>
          </p:cNvPr>
          <p:cNvSpPr txBox="1"/>
          <p:nvPr/>
        </p:nvSpPr>
        <p:spPr>
          <a:xfrm>
            <a:off x="4114566" y="6104000"/>
            <a:ext cx="6864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Summer 2017-Summer 2019: low displacement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CEBDC82-2F97-4CD4-98FF-EAD77806575C}"/>
              </a:ext>
            </a:extLst>
          </p:cNvPr>
          <p:cNvCxnSpPr>
            <a:cxnSpLocks/>
          </p:cNvCxnSpPr>
          <p:nvPr/>
        </p:nvCxnSpPr>
        <p:spPr>
          <a:xfrm flipH="1" flipV="1">
            <a:off x="7128354" y="3820907"/>
            <a:ext cx="110652" cy="235532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drawing of a face&#10;&#10;Description automatically generated">
            <a:extLst>
              <a:ext uri="{FF2B5EF4-FFF2-40B4-BE49-F238E27FC236}">
                <a16:creationId xmlns:a16="http://schemas.microsoft.com/office/drawing/2014/main" id="{22F39FDC-FA02-48BA-A39D-75E30F041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4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51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C44499A-956C-4278-A1CA-2D7689005C60}"/>
              </a:ext>
            </a:extLst>
          </p:cNvPr>
          <p:cNvSpPr/>
          <p:nvPr/>
        </p:nvSpPr>
        <p:spPr>
          <a:xfrm>
            <a:off x="258118" y="3955729"/>
            <a:ext cx="3710940" cy="2230599"/>
          </a:xfrm>
          <a:prstGeom prst="rect">
            <a:avLst/>
          </a:prstGeom>
          <a:solidFill>
            <a:schemeClr val="accent3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5AA1F9-F5FC-44A6-BD44-B4B412EF6440}"/>
              </a:ext>
            </a:extLst>
          </p:cNvPr>
          <p:cNvSpPr/>
          <p:nvPr/>
        </p:nvSpPr>
        <p:spPr>
          <a:xfrm>
            <a:off x="251460" y="1593168"/>
            <a:ext cx="3710940" cy="2230599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CD2C8-A54D-42A5-AB8D-5E55344E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variation and rock glacier kinematics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3E001-7D90-479E-9882-003C14951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22" y="1594641"/>
            <a:ext cx="3989279" cy="2230599"/>
          </a:xfrm>
        </p:spPr>
        <p:txBody>
          <a:bodyPr/>
          <a:lstStyle/>
          <a:p>
            <a:r>
              <a:rPr lang="en-US" dirty="0"/>
              <a:t>Winter 2017/18 </a:t>
            </a:r>
          </a:p>
          <a:p>
            <a:pPr marL="0" indent="0">
              <a:buNone/>
            </a:pPr>
            <a:r>
              <a:rPr lang="en-US" dirty="0"/>
              <a:t>- reduced snowfall</a:t>
            </a:r>
          </a:p>
          <a:p>
            <a:pPr marL="0" indent="0">
              <a:buNone/>
            </a:pPr>
            <a:r>
              <a:rPr lang="en-US" dirty="0"/>
              <a:t>- reduced snowpack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reduced soil moisture</a:t>
            </a:r>
          </a:p>
          <a:p>
            <a:pPr lvl="1">
              <a:buFontTx/>
              <a:buChar char="-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decreased insultation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22378-702A-4E7C-92CE-DF58DF3EF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0"/>
          <a:stretch/>
        </p:blipFill>
        <p:spPr>
          <a:xfrm>
            <a:off x="4400906" y="1986245"/>
            <a:ext cx="7869817" cy="42000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9FDEB3-3083-4441-9FF6-1DC469550258}"/>
              </a:ext>
            </a:extLst>
          </p:cNvPr>
          <p:cNvSpPr txBox="1"/>
          <p:nvPr/>
        </p:nvSpPr>
        <p:spPr>
          <a:xfrm>
            <a:off x="4905060" y="1616913"/>
            <a:ext cx="3179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Five Points Lake SNOTEL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A7047-B784-4E25-BB18-2E045460B931}"/>
              </a:ext>
            </a:extLst>
          </p:cNvPr>
          <p:cNvSpPr txBox="1"/>
          <p:nvPr/>
        </p:nvSpPr>
        <p:spPr>
          <a:xfrm>
            <a:off x="8642393" y="1593168"/>
            <a:ext cx="2252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Chepeta</a:t>
            </a:r>
            <a:r>
              <a:rPr lang="en-US" sz="2000" dirty="0"/>
              <a:t> SNOTEL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4E3C01-0268-441F-A890-C082ED501760}"/>
              </a:ext>
            </a:extLst>
          </p:cNvPr>
          <p:cNvSpPr/>
          <p:nvPr/>
        </p:nvSpPr>
        <p:spPr>
          <a:xfrm>
            <a:off x="6449245" y="2063049"/>
            <a:ext cx="520784" cy="1134324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653FFB-CDBF-430A-ADAB-1112C0D7BBB5}"/>
              </a:ext>
            </a:extLst>
          </p:cNvPr>
          <p:cNvSpPr/>
          <p:nvPr/>
        </p:nvSpPr>
        <p:spPr>
          <a:xfrm>
            <a:off x="10228897" y="2063049"/>
            <a:ext cx="486727" cy="1154496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D23B12-4BED-4CE9-938C-83EF5C975AD9}"/>
              </a:ext>
            </a:extLst>
          </p:cNvPr>
          <p:cNvSpPr/>
          <p:nvPr/>
        </p:nvSpPr>
        <p:spPr>
          <a:xfrm>
            <a:off x="6449245" y="4592078"/>
            <a:ext cx="520784" cy="1134324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62E283-6073-4137-AF4E-06363CC7F1C5}"/>
              </a:ext>
            </a:extLst>
          </p:cNvPr>
          <p:cNvSpPr/>
          <p:nvPr/>
        </p:nvSpPr>
        <p:spPr>
          <a:xfrm>
            <a:off x="10228897" y="4605845"/>
            <a:ext cx="486727" cy="1134324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0A52F-8A59-4A76-81C9-6E837582CD90}"/>
              </a:ext>
            </a:extLst>
          </p:cNvPr>
          <p:cNvSpPr/>
          <p:nvPr/>
        </p:nvSpPr>
        <p:spPr>
          <a:xfrm>
            <a:off x="10228896" y="3344533"/>
            <a:ext cx="486727" cy="1134324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210F71-EDEE-486E-9771-7B7AB9F9DFDF}"/>
              </a:ext>
            </a:extLst>
          </p:cNvPr>
          <p:cNvSpPr/>
          <p:nvPr/>
        </p:nvSpPr>
        <p:spPr>
          <a:xfrm>
            <a:off x="6449245" y="3344533"/>
            <a:ext cx="520784" cy="1134324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86CD49A-D60A-4269-82B5-DEEFBD28C9FB}"/>
              </a:ext>
            </a:extLst>
          </p:cNvPr>
          <p:cNvSpPr txBox="1">
            <a:spLocks/>
          </p:cNvSpPr>
          <p:nvPr/>
        </p:nvSpPr>
        <p:spPr>
          <a:xfrm>
            <a:off x="357521" y="3955729"/>
            <a:ext cx="3989279" cy="223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Spring/summer 2018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/>
              <a:t>- reduced spring melt</a:t>
            </a:r>
          </a:p>
          <a:p>
            <a:pPr marL="0" indent="0">
              <a:buFont typeface="Arial" pitchFamily="34" charset="0"/>
              <a:buNone/>
            </a:pPr>
            <a:r>
              <a:rPr lang="en-US" dirty="0"/>
              <a:t>- no large precipitation</a:t>
            </a:r>
          </a:p>
          <a:p>
            <a:pPr marL="0" indent="0">
              <a:buFont typeface="Arial" pitchFamily="34" charset="0"/>
              <a:buNone/>
            </a:pPr>
            <a:r>
              <a:rPr lang="en-US" dirty="0"/>
              <a:t>- reduced soil moisture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DF0016-8C5A-422A-BAC2-A37DC2704A38}"/>
              </a:ext>
            </a:extLst>
          </p:cNvPr>
          <p:cNvSpPr/>
          <p:nvPr/>
        </p:nvSpPr>
        <p:spPr>
          <a:xfrm>
            <a:off x="10715623" y="2062447"/>
            <a:ext cx="431848" cy="1134324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DB4860-775C-43FF-AC77-7FB5EED39FFD}"/>
              </a:ext>
            </a:extLst>
          </p:cNvPr>
          <p:cNvSpPr/>
          <p:nvPr/>
        </p:nvSpPr>
        <p:spPr>
          <a:xfrm>
            <a:off x="10715623" y="3344533"/>
            <a:ext cx="431848" cy="1134324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drawing of a face&#10;&#10;Description automatically generated">
            <a:extLst>
              <a:ext uri="{FF2B5EF4-FFF2-40B4-BE49-F238E27FC236}">
                <a16:creationId xmlns:a16="http://schemas.microsoft.com/office/drawing/2014/main" id="{D5E87981-523D-41C0-8FDF-2A4C4F49C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4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3" grpId="0" uiExpand="1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786E6-0436-4237-AE24-D9006D17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Precipitation and velocity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00081-9BDC-4E89-929B-F863ADF14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0"/>
            <a:ext cx="5976395" cy="51883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Rock glaciers deform along a shear zone</a:t>
            </a:r>
          </a:p>
          <a:p>
            <a:endParaRPr lang="en-US" dirty="0"/>
          </a:p>
          <a:p>
            <a:r>
              <a:rPr lang="en-US" dirty="0"/>
              <a:t>Shearing increases with water in the shear zone</a:t>
            </a:r>
          </a:p>
          <a:p>
            <a:pPr lvl="1"/>
            <a:r>
              <a:rPr lang="en-US" sz="2400" dirty="0"/>
              <a:t>lubricates ice-particle and particle-particle interactions</a:t>
            </a:r>
          </a:p>
          <a:p>
            <a:pPr lvl="1"/>
            <a:r>
              <a:rPr lang="en-US" sz="2400" dirty="0"/>
              <a:t>Reduces effective normal stress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Low soil moisture at 20in may indicate lack of deeper water</a:t>
            </a:r>
          </a:p>
          <a:p>
            <a:endParaRPr lang="en-US" dirty="0"/>
          </a:p>
          <a:p>
            <a:r>
              <a:rPr lang="en-US" dirty="0"/>
              <a:t>Low 2017/18 velocities likely explained by reduced precipitation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126DE4-3594-4951-A6AA-5E471C372F53}"/>
              </a:ext>
            </a:extLst>
          </p:cNvPr>
          <p:cNvSpPr/>
          <p:nvPr/>
        </p:nvSpPr>
        <p:spPr>
          <a:xfrm>
            <a:off x="6481090" y="1028700"/>
            <a:ext cx="2864735" cy="184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EE84B-3A9B-4AED-85F5-02FA7281F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341" y="2019300"/>
            <a:ext cx="5532659" cy="304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4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786E6-0436-4237-AE24-D9006D17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Precipitation and velocity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00081-9BDC-4E89-929B-F863ADF14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0"/>
            <a:ext cx="5976395" cy="51883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Rock glaciers deform along a shear zone</a:t>
            </a:r>
          </a:p>
          <a:p>
            <a:endParaRPr lang="en-US" dirty="0"/>
          </a:p>
          <a:p>
            <a:r>
              <a:rPr lang="en-US" dirty="0"/>
              <a:t>Shearing increases with free water in the shear zone</a:t>
            </a:r>
          </a:p>
          <a:p>
            <a:pPr lvl="1"/>
            <a:r>
              <a:rPr lang="en-US" sz="2400" dirty="0"/>
              <a:t>lubricates ice-particle and particle-particle interactions</a:t>
            </a:r>
          </a:p>
          <a:p>
            <a:pPr lvl="1"/>
            <a:r>
              <a:rPr lang="en-US" sz="2400" dirty="0"/>
              <a:t>Reduces effective normal stress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Low soil moisture at 20in may indicate lack of deeper water</a:t>
            </a:r>
          </a:p>
          <a:p>
            <a:endParaRPr lang="en-US" dirty="0"/>
          </a:p>
          <a:p>
            <a:r>
              <a:rPr lang="en-US" dirty="0"/>
              <a:t>Low 2017/18 velocities likely explained by reduced precipitation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06434-DEA5-454C-99D6-DEACFC1CC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256"/>
          <a:stretch/>
        </p:blipFill>
        <p:spPr>
          <a:xfrm>
            <a:off x="7598780" y="384600"/>
            <a:ext cx="4444677" cy="6083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62151A-B461-4C06-9284-1B0B32B46BAC}"/>
              </a:ext>
            </a:extLst>
          </p:cNvPr>
          <p:cNvSpPr txBox="1"/>
          <p:nvPr/>
        </p:nvSpPr>
        <p:spPr>
          <a:xfrm>
            <a:off x="7882359" y="6488668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Eriksen et al.,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FC4B51-5ABC-4B44-9FD7-0DF5D2CD4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315" y="533399"/>
            <a:ext cx="2465796" cy="185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09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925C88-8675-4957-9638-5090C4EA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0" b="27084"/>
          <a:stretch/>
        </p:blipFill>
        <p:spPr>
          <a:xfrm>
            <a:off x="6061274" y="3753586"/>
            <a:ext cx="6096001" cy="2716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4B284B-BDD4-45C9-8396-56D0E692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65" y="388227"/>
            <a:ext cx="109728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Rock glacier velocity and climate change in the </a:t>
            </a:r>
            <a:r>
              <a:rPr lang="en-US" dirty="0" err="1"/>
              <a:t>Uintas</a:t>
            </a:r>
            <a:endParaRPr lang="en-US" dirty="0"/>
          </a:p>
        </p:txBody>
      </p:sp>
      <p:pic>
        <p:nvPicPr>
          <p:cNvPr id="21" name="Content Placeholder 20" descr="A picture containing pencil&#10;&#10;Description automatically generated">
            <a:extLst>
              <a:ext uri="{FF2B5EF4-FFF2-40B4-BE49-F238E27FC236}">
                <a16:creationId xmlns:a16="http://schemas.microsoft.com/office/drawing/2014/main" id="{21F8DAF3-D81F-4A50-9ED4-A985E3689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8" b="25102"/>
          <a:stretch/>
        </p:blipFill>
        <p:spPr>
          <a:xfrm>
            <a:off x="6164030" y="1210197"/>
            <a:ext cx="6027970" cy="2580512"/>
          </a:xfr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04947F89-5ACE-4371-8FA6-7102EABFA1E8}"/>
              </a:ext>
            </a:extLst>
          </p:cNvPr>
          <p:cNvSpPr txBox="1">
            <a:spLocks/>
          </p:cNvSpPr>
          <p:nvPr/>
        </p:nvSpPr>
        <p:spPr>
          <a:xfrm>
            <a:off x="534365" y="1378827"/>
            <a:ext cx="5976395" cy="518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 Five Points Lake SNOTEL:</a:t>
            </a:r>
          </a:p>
          <a:p>
            <a:endParaRPr lang="en-US" dirty="0"/>
          </a:p>
          <a:p>
            <a:r>
              <a:rPr lang="en-US" dirty="0"/>
              <a:t>temperature increasing at 0.05 ˚C/y</a:t>
            </a:r>
          </a:p>
          <a:p>
            <a:endParaRPr lang="en-US" dirty="0"/>
          </a:p>
          <a:p>
            <a:r>
              <a:rPr lang="en-US" dirty="0"/>
              <a:t>precipitation decreasing at 0.11 cm/y</a:t>
            </a:r>
          </a:p>
          <a:p>
            <a:endParaRPr lang="en-US" dirty="0"/>
          </a:p>
          <a:p>
            <a:r>
              <a:rPr lang="en-US" dirty="0"/>
              <a:t>decreased precipitation could lead to reduced rock glacier velocities </a:t>
            </a: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D917D6A5-5438-4B8C-A4E0-A5C6A1703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6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07411-5442-47A7-8A76-22B9A45E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585"/>
            <a:ext cx="10972800" cy="9906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F5C99-C146-427F-BC44-47083EE28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233" y="1218235"/>
            <a:ext cx="7029691" cy="5565965"/>
          </a:xfrm>
        </p:spPr>
        <p:txBody>
          <a:bodyPr>
            <a:normAutofit/>
          </a:bodyPr>
          <a:lstStyle/>
          <a:p>
            <a:r>
              <a:rPr lang="en-US" dirty="0"/>
              <a:t>identified 255 active rock glaciers in the Uinta Mountains using InSAR 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dirty="0"/>
              <a:t>average velocity is complex</a:t>
            </a:r>
          </a:p>
          <a:p>
            <a:endParaRPr lang="en-US" sz="1200" dirty="0"/>
          </a:p>
          <a:p>
            <a:r>
              <a:rPr lang="en-US" dirty="0"/>
              <a:t>rock glaciers move more quickly in the summer than the winter</a:t>
            </a:r>
          </a:p>
          <a:p>
            <a:endParaRPr lang="en-US" sz="1200" dirty="0"/>
          </a:p>
          <a:p>
            <a:r>
              <a:rPr lang="en-US" dirty="0"/>
              <a:t>reduced precipitation decreased rock glacier velocities in 2017/18</a:t>
            </a:r>
          </a:p>
          <a:p>
            <a:endParaRPr lang="en-US" sz="1200" dirty="0"/>
          </a:p>
          <a:p>
            <a:r>
              <a:rPr lang="en-US" dirty="0"/>
              <a:t>rock glaciers may exhibit reduced velocities as precipitation decreases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4C824-0AB2-4453-8B3B-1B49DB917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920" y="533399"/>
            <a:ext cx="5324132" cy="6250801"/>
          </a:xfrm>
          <a:prstGeom prst="rect">
            <a:avLst/>
          </a:prstGeom>
        </p:spPr>
      </p:pic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A341345D-9B6B-4351-A5A5-F98DF7C5C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1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372E-87F4-4584-B1DD-01ACCC945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6920F2-7B06-420C-A53C-C6D4D180C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876800"/>
          </a:xfrm>
        </p:spPr>
        <p:txBody>
          <a:bodyPr/>
          <a:lstStyle/>
          <a:p>
            <a:r>
              <a:rPr lang="en-US" dirty="0"/>
              <a:t>Middlebury College geology</a:t>
            </a:r>
          </a:p>
          <a:p>
            <a:r>
              <a:rPr lang="en-US" dirty="0"/>
              <a:t>Middlebury URO</a:t>
            </a:r>
          </a:p>
          <a:p>
            <a:r>
              <a:rPr lang="en-US" dirty="0"/>
              <a:t>European Space Agency</a:t>
            </a:r>
          </a:p>
          <a:p>
            <a:r>
              <a:rPr lang="en-US" dirty="0"/>
              <a:t>NASA/JPL</a:t>
            </a:r>
          </a:p>
          <a:p>
            <a:r>
              <a:rPr lang="en-US" dirty="0"/>
              <a:t>ASF</a:t>
            </a:r>
          </a:p>
          <a:p>
            <a:r>
              <a:rPr lang="en-US" dirty="0"/>
              <a:t>USGS</a:t>
            </a:r>
          </a:p>
          <a:p>
            <a:r>
              <a:rPr lang="en-US" dirty="0"/>
              <a:t>Kristina </a:t>
            </a:r>
            <a:r>
              <a:rPr lang="en-US" dirty="0" err="1"/>
              <a:t>Walowski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0F4A71-C387-48E9-82F8-49D297757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921" y="5107117"/>
            <a:ext cx="3118261" cy="1249477"/>
          </a:xfrm>
          <a:prstGeom prst="rect">
            <a:avLst/>
          </a:prstGeom>
        </p:spPr>
      </p:pic>
      <p:pic>
        <p:nvPicPr>
          <p:cNvPr id="9" name="Picture 2" descr="Image result for jet propulsion laboratory logo">
            <a:hlinkClick r:id="rId3"/>
            <a:extLst>
              <a:ext uri="{FF2B5EF4-FFF2-40B4-BE49-F238E27FC236}">
                <a16:creationId xmlns:a16="http://schemas.microsoft.com/office/drawing/2014/main" id="{3AE68331-DD76-4808-B89C-6C9282A2D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35" y="3036277"/>
            <a:ext cx="6602408" cy="123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7AAA11-BD82-4A7D-B864-CA2BBCEB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733" y="692030"/>
            <a:ext cx="3102552" cy="2060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14261C-68E7-4535-B7FC-9DB4D1DD4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9576" y="4864100"/>
            <a:ext cx="4005943" cy="1460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6394C9-20A9-418F-92EC-3A1B8F852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6838" y="469458"/>
            <a:ext cx="4601377" cy="2283391"/>
          </a:xfrm>
          <a:prstGeom prst="rect">
            <a:avLst/>
          </a:prstGeom>
        </p:spPr>
      </p:pic>
      <p:pic>
        <p:nvPicPr>
          <p:cNvPr id="13" name="Picture 12" descr="A drawing of a face&#10;&#10;Description automatically generated">
            <a:extLst>
              <a:ext uri="{FF2B5EF4-FFF2-40B4-BE49-F238E27FC236}">
                <a16:creationId xmlns:a16="http://schemas.microsoft.com/office/drawing/2014/main" id="{4E6B59EA-2080-4E41-A60A-7E41A53F40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6" y="647570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10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CB1884-E777-084D-89C2-6290BF632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32" y="2054469"/>
            <a:ext cx="10006135" cy="419100"/>
          </a:xfrm>
          <a:prstGeom prst="rect">
            <a:avLst/>
          </a:prstGeom>
        </p:spPr>
      </p:pic>
      <p:pic>
        <p:nvPicPr>
          <p:cNvPr id="4" name="Picture 3" descr="A close up of a mountain&#10;&#10;Description automatically generated">
            <a:extLst>
              <a:ext uri="{FF2B5EF4-FFF2-40B4-BE49-F238E27FC236}">
                <a16:creationId xmlns:a16="http://schemas.microsoft.com/office/drawing/2014/main" id="{CC8C06D5-4F6C-1B42-9ED0-A62E1450DD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821" l="1044" r="99274">
                        <a14:foregroundMark x1="9347" y1="27143" x2="1044" y2="27500"/>
                        <a14:foregroundMark x1="80082" y1="15982" x2="96779" y2="26250"/>
                        <a14:foregroundMark x1="96779" y1="26250" x2="99319" y2="24732"/>
                        <a14:foregroundMark x1="35209" y1="82589" x2="47232" y2="82768"/>
                        <a14:foregroundMark x1="47232" y1="82768" x2="59982" y2="81071"/>
                        <a14:foregroundMark x1="59982" y1="81071" x2="69328" y2="77321"/>
                        <a14:foregroundMark x1="69328" y1="77321" x2="64837" y2="80804"/>
                        <a14:foregroundMark x1="64837" y1="80804" x2="52132" y2="71607"/>
                        <a14:foregroundMark x1="68648" y1="83571" x2="68648" y2="83571"/>
                        <a14:foregroundMark x1="71234" y1="82946" x2="70599" y2="83125"/>
                        <a14:foregroundMark x1="72686" y1="83571" x2="72686" y2="83571"/>
                        <a14:foregroundMark x1="74138" y1="84286" x2="71688" y2="90714"/>
                        <a14:foregroundMark x1="71688" y1="90714" x2="72414" y2="99821"/>
                        <a14:foregroundMark x1="72414" y1="99821" x2="73094" y2="87143"/>
                      </a14:backgroundRemoval>
                    </a14:imgEffect>
                  </a14:imgLayer>
                </a14:imgProps>
              </a:ext>
            </a:extLst>
          </a:blip>
          <a:srcRect b="29605"/>
          <a:stretch/>
        </p:blipFill>
        <p:spPr>
          <a:xfrm>
            <a:off x="0" y="2599628"/>
            <a:ext cx="12192000" cy="4258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60F99E-3986-2A47-9635-395AC4C5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33399"/>
            <a:ext cx="10632831" cy="194017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Using </a:t>
            </a:r>
            <a:r>
              <a:rPr lang="en-US" dirty="0" err="1"/>
              <a:t>InSAR</a:t>
            </a:r>
            <a:r>
              <a:rPr lang="en-US" dirty="0"/>
              <a:t> to characterize rock glacier movement in the Uinta Mountains, Utah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59732-2B6A-734F-9B79-100EEDB56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362" y="2336696"/>
            <a:ext cx="8805706" cy="115472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/>
              <a:t>George Brencher</a:t>
            </a:r>
            <a:r>
              <a:rPr lang="en-US" baseline="30000" dirty="0"/>
              <a:t>1</a:t>
            </a:r>
            <a:r>
              <a:rPr lang="en-US" dirty="0"/>
              <a:t>, Alexander Handwerger</a:t>
            </a:r>
            <a:r>
              <a:rPr lang="en-US" baseline="30000" dirty="0"/>
              <a:t>2,3</a:t>
            </a:r>
            <a:r>
              <a:rPr lang="en-US" dirty="0"/>
              <a:t>, Jeffrey Munroe</a:t>
            </a:r>
            <a:r>
              <a:rPr lang="en-US" baseline="30000" dirty="0"/>
              <a:t>1</a:t>
            </a:r>
            <a:r>
              <a:rPr lang="en-US" dirty="0"/>
              <a:t>, </a:t>
            </a:r>
          </a:p>
          <a:p>
            <a:pPr marL="0" indent="0" algn="ctr">
              <a:buNone/>
            </a:pPr>
            <a:r>
              <a:rPr lang="en-US" sz="1900" dirty="0"/>
              <a:t>(1) Geology Department, Middlebury College, Middlebury, VT 05753, </a:t>
            </a:r>
          </a:p>
          <a:p>
            <a:pPr marL="0" indent="0" algn="ctr">
              <a:buNone/>
            </a:pPr>
            <a:r>
              <a:rPr lang="en-US" sz="1900" dirty="0"/>
              <a:t>(2) Joint Institute for Regional Earth System Science and Engineering, University of California, Los Angeles, USA, </a:t>
            </a:r>
          </a:p>
          <a:p>
            <a:pPr marL="0" indent="0" algn="ctr">
              <a:buNone/>
            </a:pPr>
            <a:r>
              <a:rPr lang="en-US" sz="1900" dirty="0"/>
              <a:t>(3) Jet Propulsion Laboratory, California Institute of Technology, USA</a:t>
            </a: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F2577077-06F4-4DC9-A909-77CC68A79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06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F60844-2D14-440A-A8C5-9D4865519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691" y="611095"/>
            <a:ext cx="5926853" cy="6139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816A7-770C-46F0-8665-7EDAFD6EA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 glaciers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4F738-4489-4C55-B292-72C667662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5024120" cy="4876800"/>
          </a:xfrm>
        </p:spPr>
        <p:txBody>
          <a:bodyPr/>
          <a:lstStyle/>
          <a:p>
            <a:r>
              <a:rPr lang="en-US" dirty="0"/>
              <a:t>Common cold mountain landform</a:t>
            </a:r>
          </a:p>
          <a:p>
            <a:endParaRPr lang="en-US" dirty="0"/>
          </a:p>
          <a:p>
            <a:r>
              <a:rPr lang="en-US" dirty="0"/>
              <a:t>rock glacier classes:</a:t>
            </a:r>
          </a:p>
          <a:p>
            <a:pPr lvl="1"/>
            <a:r>
              <a:rPr lang="en-US" sz="2400" dirty="0"/>
              <a:t>active - contain ice, deform</a:t>
            </a:r>
          </a:p>
          <a:p>
            <a:pPr lvl="1"/>
            <a:r>
              <a:rPr lang="en-US" sz="2400" dirty="0"/>
              <a:t>inactive – contain ice, stationary</a:t>
            </a:r>
          </a:p>
          <a:p>
            <a:pPr lvl="1"/>
            <a:r>
              <a:rPr lang="en-US" sz="2400" dirty="0"/>
              <a:t>relict – contain no ice, stationary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Importance:</a:t>
            </a:r>
          </a:p>
          <a:p>
            <a:pPr lvl="1"/>
            <a:r>
              <a:rPr lang="en-US" sz="2400" dirty="0"/>
              <a:t>Water resource</a:t>
            </a:r>
          </a:p>
          <a:p>
            <a:pPr lvl="1"/>
            <a:r>
              <a:rPr lang="en-US" sz="2400" dirty="0"/>
              <a:t>Coarse debris transport</a:t>
            </a:r>
          </a:p>
          <a:p>
            <a:pPr lvl="1"/>
            <a:r>
              <a:rPr lang="en-US" sz="2400" dirty="0"/>
              <a:t>Permafrost indicator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51FF26-F36B-41DC-ADBC-E805F80DF8D0}"/>
              </a:ext>
            </a:extLst>
          </p:cNvPr>
          <p:cNvSpPr txBox="1"/>
          <p:nvPr/>
        </p:nvSpPr>
        <p:spPr>
          <a:xfrm>
            <a:off x="10086769" y="6473916"/>
            <a:ext cx="1850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After Kenner et al., 2017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1ED8E20E-71D3-43F7-A8EE-3A35B515D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1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709C85F-4F04-48F8-AFE3-1183DEB8C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810" y="1577179"/>
            <a:ext cx="8022190" cy="383172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48CF6EB-5339-4A7E-8DEB-58FB857D0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</p:spPr>
        <p:txBody>
          <a:bodyPr/>
          <a:lstStyle/>
          <a:p>
            <a:r>
              <a:rPr lang="en-US" dirty="0"/>
              <a:t>Rock glaciers in the Uintas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F199ED-22AE-48CE-A4FE-8885382647DB}"/>
              </a:ext>
            </a:extLst>
          </p:cNvPr>
          <p:cNvSpPr txBox="1"/>
          <p:nvPr/>
        </p:nvSpPr>
        <p:spPr>
          <a:xfrm>
            <a:off x="192594" y="5622861"/>
            <a:ext cx="118881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Question</a:t>
            </a:r>
            <a:r>
              <a:rPr lang="en-US" sz="3200" dirty="0"/>
              <a:t>: what is the kinematic behavior of these rock glaciers?</a:t>
            </a:r>
          </a:p>
          <a:p>
            <a:endParaRPr lang="en-US" sz="32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3E35F6-D100-42AB-89BF-933009CF3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3938954" cy="3174357"/>
          </a:xfrm>
        </p:spPr>
        <p:txBody>
          <a:bodyPr>
            <a:normAutofit/>
          </a:bodyPr>
          <a:lstStyle/>
          <a:p>
            <a:r>
              <a:rPr lang="en-US" dirty="0"/>
              <a:t>east-west trending mountain range covering ~10,000 km</a:t>
            </a:r>
            <a:r>
              <a:rPr lang="en-US" baseline="30000" dirty="0"/>
              <a:t>2</a:t>
            </a:r>
            <a:endParaRPr lang="en-US" dirty="0"/>
          </a:p>
          <a:p>
            <a:endParaRPr lang="en-US" dirty="0"/>
          </a:p>
          <a:p>
            <a:r>
              <a:rPr lang="en-US" dirty="0"/>
              <a:t>395 rock glaciers, unknown ice content (Munroe, 2018)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2B549AD1-A632-4F22-AC0B-F7D05EB41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5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1F620-8115-134C-B424-1D5CEBCB4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3136"/>
            <a:ext cx="10972800" cy="990600"/>
          </a:xfrm>
        </p:spPr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40B6C-B4BD-DA43-9DE6-F5BA8DE46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147" y="1026430"/>
            <a:ext cx="6589690" cy="4876800"/>
          </a:xfrm>
        </p:spPr>
        <p:txBody>
          <a:bodyPr>
            <a:noAutofit/>
          </a:bodyPr>
          <a:lstStyle/>
          <a:p>
            <a:r>
              <a:rPr lang="en-US" dirty="0"/>
              <a:t>Sentinel 1 data</a:t>
            </a:r>
          </a:p>
          <a:p>
            <a:endParaRPr lang="en-US" sz="1200" dirty="0"/>
          </a:p>
          <a:p>
            <a:r>
              <a:rPr lang="en-US" dirty="0"/>
              <a:t>generated 110 interferograms for entire Uinta range in JPL InSAR Scientific Computing Environment (ISCE) </a:t>
            </a:r>
          </a:p>
          <a:p>
            <a:pPr lvl="1"/>
            <a:r>
              <a:rPr lang="en-US" sz="2400" dirty="0"/>
              <a:t>shortest is 6 days, average is 72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dirty="0"/>
              <a:t>generate rock glacier inventory in QGIS from:</a:t>
            </a:r>
          </a:p>
          <a:p>
            <a:pPr lvl="1"/>
            <a:r>
              <a:rPr lang="en-US" sz="2400" dirty="0"/>
              <a:t>interferograms</a:t>
            </a:r>
          </a:p>
          <a:p>
            <a:pPr lvl="1"/>
            <a:r>
              <a:rPr lang="en-US" sz="2400" dirty="0"/>
              <a:t>Google Earth</a:t>
            </a:r>
          </a:p>
          <a:p>
            <a:pPr lvl="1"/>
            <a:r>
              <a:rPr lang="en-US" sz="2400" dirty="0"/>
              <a:t>prior Uinta rock glacier inventory (Munroe, 2018)</a:t>
            </a:r>
          </a:p>
          <a:p>
            <a:r>
              <a:rPr lang="en-US" dirty="0"/>
              <a:t>climate data from SNOTEL stations</a:t>
            </a:r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B16ED0-7B72-A740-A1C4-191409D61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352596" y="1722461"/>
            <a:ext cx="5715000" cy="372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22F24C-E0A8-4815-A8FB-BC51AA9BBB16}"/>
              </a:ext>
            </a:extLst>
          </p:cNvPr>
          <p:cNvSpPr txBox="1"/>
          <p:nvPr/>
        </p:nvSpPr>
        <p:spPr>
          <a:xfrm>
            <a:off x="7259934" y="6443254"/>
            <a:ext cx="46121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https://www.airbusdefenceandspacenetherlands.nl/project/sentinel-1-2/</a:t>
            </a:r>
            <a:endParaRPr lang="en-US" sz="1100" dirty="0"/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A11780C8-A69D-4D66-9C7E-C9D3A4AA1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619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2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ABDDF-7601-4161-8153-1E77AB90B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4432"/>
            <a:ext cx="10972800" cy="990600"/>
          </a:xfrm>
        </p:spPr>
        <p:txBody>
          <a:bodyPr/>
          <a:lstStyle/>
          <a:p>
            <a:r>
              <a:rPr lang="en-US" dirty="0"/>
              <a:t>Rock glacier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3F6F5-47E5-43FC-AE86-FDFE4B447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00567"/>
            <a:ext cx="10972800" cy="758347"/>
          </a:xfrm>
        </p:spPr>
        <p:txBody>
          <a:bodyPr>
            <a:normAutofit/>
          </a:bodyPr>
          <a:lstStyle/>
          <a:p>
            <a:r>
              <a:rPr lang="en-US" dirty="0"/>
              <a:t>255 active rock glaciers, 27.6 km</a:t>
            </a:r>
            <a:r>
              <a:rPr lang="en-US" baseline="30000" dirty="0"/>
              <a:t>2</a:t>
            </a:r>
            <a:r>
              <a:rPr lang="en-US" dirty="0"/>
              <a:t> area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DB1EE6-2B4D-4F0D-B87F-CFA1D637E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6" b="5261"/>
          <a:stretch/>
        </p:blipFill>
        <p:spPr>
          <a:xfrm>
            <a:off x="275519" y="1867688"/>
            <a:ext cx="11822696" cy="499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3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4D9DB-C3FE-4819-94E4-091D2458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Characterizing rock glacier velocity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1ABE5-9D37-4B76-8D06-11A4A5251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92760"/>
          </a:xfrm>
        </p:spPr>
        <p:txBody>
          <a:bodyPr/>
          <a:lstStyle/>
          <a:p>
            <a:r>
              <a:rPr lang="en-US" dirty="0"/>
              <a:t>Mean 75th percentile LOS velocity: 2.52 cm/y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51C7B-F157-44FA-800B-0CD9C6974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69160"/>
            <a:ext cx="8615680" cy="4536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32C5F0-4143-422E-889B-FE752E8C3F8B}"/>
              </a:ext>
            </a:extLst>
          </p:cNvPr>
          <p:cNvSpPr/>
          <p:nvPr/>
        </p:nvSpPr>
        <p:spPr>
          <a:xfrm>
            <a:off x="3541853" y="2401747"/>
            <a:ext cx="1574157" cy="3651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22645E57-3879-465A-B50B-C4937A5AE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6" y="6446143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58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5BE17-9812-4B10-9132-03385D7B1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 glacier velocity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A901C-2848-424A-BADC-DF484AF7C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199"/>
            <a:ext cx="5388244" cy="5079569"/>
          </a:xfrm>
        </p:spPr>
        <p:txBody>
          <a:bodyPr>
            <a:normAutofit/>
          </a:bodyPr>
          <a:lstStyle/>
          <a:p>
            <a:r>
              <a:rPr lang="en-US" dirty="0"/>
              <a:t>Large range of velocities between rock glaciers</a:t>
            </a:r>
          </a:p>
          <a:p>
            <a:endParaRPr lang="en-US" dirty="0"/>
          </a:p>
          <a:p>
            <a:r>
              <a:rPr lang="en-US" dirty="0"/>
              <a:t>Rock glacier velocity unrelated to physical characteristics or climate envelope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Rock glacier kinematics are complex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F31BC2E-BF02-40F1-9D51-A9BEE8EDD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42" y="366965"/>
            <a:ext cx="2327911" cy="3103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FF78E1-14DD-4B1C-81CB-D458E34048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/>
          <a:stretch/>
        </p:blipFill>
        <p:spPr>
          <a:xfrm>
            <a:off x="10393679" y="368084"/>
            <a:ext cx="1805991" cy="3118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8013FC-9DE4-4239-9592-B50429C861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/>
          <a:stretch/>
        </p:blipFill>
        <p:spPr>
          <a:xfrm>
            <a:off x="10450505" y="3418668"/>
            <a:ext cx="1798321" cy="31651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96EDDF-5DD4-442A-B587-825A35D112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"/>
          <a:stretch/>
        </p:blipFill>
        <p:spPr>
          <a:xfrm>
            <a:off x="6344148" y="3424435"/>
            <a:ext cx="2374406" cy="31522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36B657-DC4F-499F-9F22-D63F107749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2" r="6129"/>
          <a:stretch/>
        </p:blipFill>
        <p:spPr>
          <a:xfrm>
            <a:off x="8651584" y="3419269"/>
            <a:ext cx="1698199" cy="3139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C61C5B-73E1-4C35-BD6C-4BEE8F1693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4" t="1544" r="8016" b="2273"/>
          <a:stretch/>
        </p:blipFill>
        <p:spPr>
          <a:xfrm>
            <a:off x="8658840" y="411982"/>
            <a:ext cx="1625647" cy="3011374"/>
          </a:xfrm>
          <a:prstGeom prst="rect">
            <a:avLst/>
          </a:prstGeom>
        </p:spPr>
      </p:pic>
      <p:pic>
        <p:nvPicPr>
          <p:cNvPr id="10" name="Picture 9" descr="A drawing of a face&#10;&#10;Description automatically generated">
            <a:extLst>
              <a:ext uri="{FF2B5EF4-FFF2-40B4-BE49-F238E27FC236}">
                <a16:creationId xmlns:a16="http://schemas.microsoft.com/office/drawing/2014/main" id="{CA0C69C3-D18E-40F8-ACB1-ACD855C1DF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6" y="646504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4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3E8D1-BAFD-4BB6-850A-B3E1DB161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Time-dependent rock glacier kinematics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AC7C5-5E0B-41EC-B79F-E0421C043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5310753" cy="4876800"/>
          </a:xfrm>
        </p:spPr>
        <p:txBody>
          <a:bodyPr/>
          <a:lstStyle/>
          <a:p>
            <a:r>
              <a:rPr lang="en-US" dirty="0"/>
              <a:t>Three rock glaciers selected based on clear signal</a:t>
            </a:r>
          </a:p>
          <a:p>
            <a:endParaRPr lang="en-US" dirty="0"/>
          </a:p>
          <a:p>
            <a:r>
              <a:rPr lang="en-US" dirty="0"/>
              <a:t>Time-series provides time-dependent displacement measurements</a:t>
            </a:r>
          </a:p>
          <a:p>
            <a:endParaRPr lang="en-US" dirty="0"/>
          </a:p>
          <a:p>
            <a:r>
              <a:rPr lang="en-US" dirty="0"/>
              <a:t>Displacement compared with SNOTEL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BC388-77B6-4362-92BF-F72844B13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280" y="1475065"/>
            <a:ext cx="5252720" cy="5422801"/>
          </a:xfrm>
          <a:prstGeom prst="rect">
            <a:avLst/>
          </a:prstGeom>
        </p:spPr>
      </p:pic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BE8ABE28-CF45-48A3-B1B8-213EF2273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2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urnal Club Presentation">
  <a:themeElements>
    <a:clrScheme name="Custom 12">
      <a:dk1>
        <a:srgbClr val="000000"/>
      </a:dk1>
      <a:lt1>
        <a:srgbClr val="FFFFFF"/>
      </a:lt1>
      <a:dk2>
        <a:srgbClr val="000000"/>
      </a:dk2>
      <a:lt2>
        <a:srgbClr val="CAF278"/>
      </a:lt2>
      <a:accent1>
        <a:srgbClr val="4D9AB5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Progress report 2</Template>
  <TotalTime>2186</TotalTime>
  <Words>612</Words>
  <Application>Microsoft Office PowerPoint</Application>
  <PresentationFormat>Widescreen</PresentationFormat>
  <Paragraphs>133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Arial</vt:lpstr>
      <vt:lpstr>Journal Club Presentation</vt:lpstr>
      <vt:lpstr>PowerPoint Presentation</vt:lpstr>
      <vt:lpstr>Using InSAR to characterize rock glacier movement in the Uinta Mountains, Utah </vt:lpstr>
      <vt:lpstr>Rock glaciers</vt:lpstr>
      <vt:lpstr>Rock glaciers in the Uintas </vt:lpstr>
      <vt:lpstr>Methods</vt:lpstr>
      <vt:lpstr>Rock glacier inventory</vt:lpstr>
      <vt:lpstr>Characterizing rock glacier velocity</vt:lpstr>
      <vt:lpstr>Rock glacier velocity</vt:lpstr>
      <vt:lpstr> Time-dependent rock glacier kinematics</vt:lpstr>
      <vt:lpstr>Time-dependent rock glacier kinematics</vt:lpstr>
      <vt:lpstr>Trends in rock glacier velocity</vt:lpstr>
      <vt:lpstr>Trends in rock glacier velocity</vt:lpstr>
      <vt:lpstr>Trends in rock glacier velocity</vt:lpstr>
      <vt:lpstr>Climate variation and rock glacier kinematics </vt:lpstr>
      <vt:lpstr>Precipitation and velocity</vt:lpstr>
      <vt:lpstr>Precipitation and velocity</vt:lpstr>
      <vt:lpstr>Rock glacier velocity and climate change in the Uintas</vt:lpstr>
      <vt:lpstr>Summary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InSAR to characterize rock glacier movement in the Uinta Mountains, Utah </dc:title>
  <dc:creator>George Brencher</dc:creator>
  <cp:lastModifiedBy>George Brencher</cp:lastModifiedBy>
  <cp:revision>86</cp:revision>
  <dcterms:created xsi:type="dcterms:W3CDTF">2020-04-19T16:56:11Z</dcterms:created>
  <dcterms:modified xsi:type="dcterms:W3CDTF">2020-04-28T01:28:31Z</dcterms:modified>
</cp:coreProperties>
</file>