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60" r:id="rId4"/>
    <p:sldId id="258" r:id="rId5"/>
    <p:sldId id="263" r:id="rId6"/>
    <p:sldId id="274" r:id="rId7"/>
    <p:sldId id="266" r:id="rId8"/>
    <p:sldId id="261" r:id="rId9"/>
    <p:sldId id="268" r:id="rId10"/>
    <p:sldId id="265" r:id="rId11"/>
    <p:sldId id="273" r:id="rId12"/>
    <p:sldId id="27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131"/>
    <a:srgbClr val="FF0000"/>
    <a:srgbClr val="FF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A942-C806-4108-8976-FE096348B964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6DF45-40E9-44F2-B261-E22FD7718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0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173E-59ED-4BDD-A752-4529BFFE21B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C55A-2B36-48EF-AD0A-97224DC39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5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173E-59ED-4BDD-A752-4529BFFE21B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C55A-2B36-48EF-AD0A-97224DC39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58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173E-59ED-4BDD-A752-4529BFFE21B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C55A-2B36-48EF-AD0A-97224DC39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84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173E-59ED-4BDD-A752-4529BFFE21B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C55A-2B36-48EF-AD0A-97224DC39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61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173E-59ED-4BDD-A752-4529BFFE21B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C55A-2B36-48EF-AD0A-97224DC39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85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173E-59ED-4BDD-A752-4529BFFE21B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C55A-2B36-48EF-AD0A-97224DC39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88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173E-59ED-4BDD-A752-4529BFFE21B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C55A-2B36-48EF-AD0A-97224DC39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878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173E-59ED-4BDD-A752-4529BFFE21B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C55A-2B36-48EF-AD0A-97224DC39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2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173E-59ED-4BDD-A752-4529BFFE21B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C55A-2B36-48EF-AD0A-97224DC39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944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173E-59ED-4BDD-A752-4529BFFE21B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C55A-2B36-48EF-AD0A-97224DC39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44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173E-59ED-4BDD-A752-4529BFFE21B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C55A-2B36-48EF-AD0A-97224DC39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941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4173E-59ED-4BDD-A752-4529BFFE21B9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CC55A-2B36-48EF-AD0A-97224DC39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85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521" y="2855342"/>
            <a:ext cx="10739887" cy="295023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Physical modeling of the formation of the microcontinent Jan-Mayen</a:t>
            </a:r>
            <a:br>
              <a:rPr lang="ru-RU" sz="4800" dirty="0">
                <a:solidFill>
                  <a:schemeClr val="bg1"/>
                </a:solidFill>
              </a:rPr>
            </a:br>
            <a:r>
              <a:rPr lang="en-US" sz="2400" i="1" dirty="0" err="1">
                <a:solidFill>
                  <a:schemeClr val="bg1"/>
                </a:solidFill>
              </a:rPr>
              <a:t>Agranov</a:t>
            </a:r>
            <a:r>
              <a:rPr lang="en-US" sz="2400" i="1" dirty="0">
                <a:solidFill>
                  <a:schemeClr val="bg1"/>
                </a:solidFill>
              </a:rPr>
              <a:t> G.D., </a:t>
            </a:r>
            <a:r>
              <a:rPr lang="en-US" sz="2400" i="1" dirty="0" err="1">
                <a:solidFill>
                  <a:schemeClr val="bg1"/>
                </a:solidFill>
              </a:rPr>
              <a:t>Dubinin</a:t>
            </a:r>
            <a:r>
              <a:rPr lang="en-US" sz="2400" i="1" dirty="0">
                <a:solidFill>
                  <a:schemeClr val="bg1"/>
                </a:solidFill>
              </a:rPr>
              <a:t> E.P., </a:t>
            </a:r>
            <a:r>
              <a:rPr lang="en-US" sz="2400" i="1" dirty="0" err="1">
                <a:solidFill>
                  <a:schemeClr val="bg1"/>
                </a:solidFill>
              </a:rPr>
              <a:t>Grokholsky</a:t>
            </a:r>
            <a:r>
              <a:rPr lang="en-US" sz="2400" i="1" dirty="0">
                <a:solidFill>
                  <a:schemeClr val="bg1"/>
                </a:solidFill>
              </a:rPr>
              <a:t> A.L., </a:t>
            </a:r>
            <a:r>
              <a:rPr lang="en-US" sz="2400" i="1" dirty="0" err="1">
                <a:solidFill>
                  <a:schemeClr val="bg1"/>
                </a:solidFill>
              </a:rPr>
              <a:t>Makushkina</a:t>
            </a:r>
            <a:r>
              <a:rPr lang="en-US" sz="2400" i="1" dirty="0">
                <a:solidFill>
                  <a:schemeClr val="bg1"/>
                </a:solidFill>
              </a:rPr>
              <a:t> A.I.</a:t>
            </a:r>
            <a:endParaRPr lang="ru-RU" sz="4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15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755148" y="3586856"/>
            <a:ext cx="420944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Microblock</a:t>
            </a:r>
            <a:r>
              <a:rPr lang="en-US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formation during LHS operation. Experience No. 2252. The main stages of the formation of a separate block, photo and diagram (top view). (1) - initial model plate; (2) - newly formed lithosphere; (3) - magmatic outpourings; (4) - the boundaries of the main emerging structures; (5) - spreading axis; (6) - displacements and shifts; (7) - </a:t>
            </a:r>
            <a:r>
              <a:rPr lang="en-US" alt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paleospreading</a:t>
            </a:r>
            <a:r>
              <a:rPr lang="en-US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axis; (8) - direction of extension; (9) - zone of influence of LHS;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PC\Desktop\225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" y="89647"/>
            <a:ext cx="7458856" cy="671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8771561" y="1691691"/>
            <a:ext cx="2176620" cy="634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№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BE4C14-1D58-4DE1-9F4E-EB57F2F7CFC4}"/>
              </a:ext>
            </a:extLst>
          </p:cNvPr>
          <p:cNvSpPr txBox="1"/>
          <p:nvPr/>
        </p:nvSpPr>
        <p:spPr>
          <a:xfrm>
            <a:off x="2871020" y="89647"/>
            <a:ext cx="28415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heat source works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A9DBADE-01BA-41A4-B6FE-1ED19F18AE40}"/>
              </a:ext>
            </a:extLst>
          </p:cNvPr>
          <p:cNvSpPr/>
          <p:nvPr/>
        </p:nvSpPr>
        <p:spPr>
          <a:xfrm>
            <a:off x="6096000" y="918425"/>
            <a:ext cx="1188000" cy="1188000"/>
          </a:xfrm>
          <a:prstGeom prst="ellipse">
            <a:avLst/>
          </a:prstGeom>
          <a:solidFill>
            <a:srgbClr val="FF3131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8B60D8-C8AE-4934-BF2A-C183C79264A5}"/>
              </a:ext>
            </a:extLst>
          </p:cNvPr>
          <p:cNvSpPr/>
          <p:nvPr/>
        </p:nvSpPr>
        <p:spPr>
          <a:xfrm>
            <a:off x="9801723" y="589095"/>
            <a:ext cx="2176620" cy="92333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A </a:t>
            </a:r>
            <a:r>
              <a:rPr lang="ru-RU" dirty="0" err="1"/>
              <a:t>complet</a:t>
            </a:r>
            <a:r>
              <a:rPr lang="en-US" dirty="0"/>
              <a:t>e</a:t>
            </a:r>
            <a:r>
              <a:rPr lang="ru-RU" dirty="0" err="1"/>
              <a:t>ly</a:t>
            </a:r>
            <a:r>
              <a:rPr lang="ru-RU" dirty="0"/>
              <a:t> </a:t>
            </a:r>
            <a:r>
              <a:rPr lang="ru-RU" dirty="0" err="1"/>
              <a:t>separ</a:t>
            </a:r>
            <a:r>
              <a:rPr lang="en-US" dirty="0"/>
              <a:t>a</a:t>
            </a:r>
            <a:r>
              <a:rPr lang="ru-RU" dirty="0" err="1"/>
              <a:t>ted</a:t>
            </a:r>
            <a:r>
              <a:rPr lang="ru-RU" dirty="0"/>
              <a:t> </a:t>
            </a:r>
            <a:r>
              <a:rPr lang="ru-RU" dirty="0" err="1"/>
              <a:t>fragment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continent</a:t>
            </a:r>
            <a:endParaRPr lang="ru-RU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2682E7CC-8AAB-48C7-BB28-223D29992582}"/>
              </a:ext>
            </a:extLst>
          </p:cNvPr>
          <p:cNvCxnSpPr>
            <a:cxnSpLocks/>
            <a:stCxn id="8" idx="0"/>
            <a:endCxn id="7" idx="0"/>
          </p:cNvCxnSpPr>
          <p:nvPr/>
        </p:nvCxnSpPr>
        <p:spPr>
          <a:xfrm rot="16200000" flipH="1" flipV="1">
            <a:off x="8625352" y="-1346257"/>
            <a:ext cx="329330" cy="4200033"/>
          </a:xfrm>
          <a:prstGeom prst="bentConnector3">
            <a:avLst>
              <a:gd name="adj1" fmla="val -69414"/>
            </a:avLst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886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7803"/>
            <a:ext cx="10515600" cy="856481"/>
          </a:xfrm>
        </p:spPr>
        <p:txBody>
          <a:bodyPr>
            <a:normAutofit fontScale="90000"/>
          </a:bodyPr>
          <a:lstStyle/>
          <a:p>
            <a:r>
              <a:rPr lang="ru-RU" dirty="0"/>
              <a:t>Выводы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5838" y="1443841"/>
            <a:ext cx="103603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the results of modeling the formation of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microblock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the relief of the basement obtained from seismic data give good agreement.</a:t>
            </a:r>
          </a:p>
          <a:p>
            <a:pPr marL="457200" indent="-457200" algn="just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Modeling revealed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microblock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formation conditions. For this, three series of experiments were carried out:</a:t>
            </a:r>
          </a:p>
          <a:p>
            <a:pPr marL="914400" lvl="1" indent="-457200" algn="just">
              <a:buFont typeface="+mj-lt"/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formation of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microblock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presence of two rift cracks of parallel strike with a small horizontal spacing. In these experiments,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microblocks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unseparated structures were formed with equal frequency.</a:t>
            </a:r>
          </a:p>
          <a:p>
            <a:pPr marL="914400" lvl="1" indent="-457200" algn="just">
              <a:buFont typeface="+mj-lt"/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formation of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microblock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the influence of a local heating source. Similar experiments showed the influence of a hot spot on the formation and development of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microblock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lvl="1" indent="-457200" algn="just">
              <a:buFont typeface="+mj-lt"/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experiments in which parallel rift cracks and a local heating source were specified. These experiments showed a better fit with the existing Jan Mayen microcontinent formation model. Initially, one rift axis was formed, and later, under the influence of LIN, the rift axis jumped, separating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microblock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28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4"/>
          <p:cNvSpPr>
            <a:spLocks noGrp="1"/>
          </p:cNvSpPr>
          <p:nvPr>
            <p:ph type="ctrTitle"/>
          </p:nvPr>
        </p:nvSpPr>
        <p:spPr>
          <a:xfrm>
            <a:off x="976911" y="5073445"/>
            <a:ext cx="10238178" cy="1133890"/>
          </a:xfrm>
        </p:spPr>
        <p:txBody>
          <a:bodyPr>
            <a:noAutofit/>
          </a:bodyPr>
          <a:lstStyle/>
          <a:p>
            <a:r>
              <a:rPr lang="en-US" altLang="ru-RU" sz="6600" dirty="0"/>
              <a:t>Thank you for the attention!</a:t>
            </a:r>
            <a:endParaRPr lang="ru-RU" altLang="ru-RU" sz="6600" dirty="0"/>
          </a:p>
        </p:txBody>
      </p:sp>
    </p:spTree>
    <p:extLst>
      <p:ext uri="{BB962C8B-B14F-4D97-AF65-F5344CB8AC3E}">
        <p14:creationId xmlns:p14="http://schemas.microsoft.com/office/powerpoint/2010/main" val="52589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55" y="0"/>
            <a:ext cx="10974090" cy="6858000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E9A1B4E7-C52C-480C-B92A-3390A759352D}"/>
              </a:ext>
            </a:extLst>
          </p:cNvPr>
          <p:cNvSpPr/>
          <p:nvPr/>
        </p:nvSpPr>
        <p:spPr>
          <a:xfrm>
            <a:off x="5708971" y="3510023"/>
            <a:ext cx="1080000" cy="1080000"/>
          </a:xfrm>
          <a:prstGeom prst="ellipse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1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19" y="6610"/>
            <a:ext cx="10489133" cy="58291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842337"/>
            <a:ext cx="12123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distribution of microcontinent in the structure of the oceanic lithosphere and marginal plateaus and islands within the transition zones, taking into account the data. 1 - microcontinent; 2 - marginal plateaus; 3 - the initial stage of the formation of marginal plateaus under the conditions of the hot spot (Horst Danakil); 4 - islands within the continental margins; 5 - the initial stage of the formation of microcontinent or islands; 6 - microcontinents formed in shear-sliding conditions. The numbers in the circles indicate: 1 - Morris-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Jesup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plateau, 2 -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Ermak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plateau, 3 –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Hovgard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Ridge, 4 - Greenland Ridge, 5 - Ridge Jan Mayen, 6 -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Voring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Plateau, 7 - Hatton Bank, 8 -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Rockall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Bank. 9 - Porcupine Bank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Dubinin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2018).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7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2985" y="81087"/>
            <a:ext cx="6002408" cy="67769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85582" y="1482091"/>
            <a:ext cx="501343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Left: JMMC bathymetric chart with MCS profiles.</a:t>
            </a:r>
          </a:p>
          <a:p>
            <a:r>
              <a:rPr lang="en-US" sz="2400" dirty="0"/>
              <a:t>Right: structural map</a:t>
            </a:r>
            <a:endParaRPr lang="ru-RU" sz="2400" dirty="0"/>
          </a:p>
          <a:p>
            <a:endParaRPr lang="ru-RU" sz="2400" dirty="0"/>
          </a:p>
          <a:p>
            <a:endParaRPr lang="en-US" sz="2400" dirty="0"/>
          </a:p>
          <a:p>
            <a:endParaRPr lang="en-US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r>
              <a:rPr lang="en-US" sz="2400" dirty="0"/>
              <a:t>Schematic interpretation of the JMMC architecture.</a:t>
            </a:r>
          </a:p>
          <a:p>
            <a:endParaRPr lang="en-US" sz="2400" dirty="0"/>
          </a:p>
          <a:p>
            <a:endParaRPr lang="ru-RU" sz="2400" dirty="0"/>
          </a:p>
          <a:p>
            <a:r>
              <a:rPr lang="en-GB" sz="2400" dirty="0"/>
              <a:t>(</a:t>
            </a:r>
            <a:r>
              <a:rPr lang="en-GB" sz="2400" dirty="0" err="1"/>
              <a:t>Péron-Pinvidic</a:t>
            </a:r>
            <a:r>
              <a:rPr lang="en-GB" sz="2400" dirty="0"/>
              <a:t>, G.</a:t>
            </a:r>
            <a:r>
              <a:rPr lang="ru-RU" sz="2400" dirty="0"/>
              <a:t> </a:t>
            </a:r>
            <a:r>
              <a:rPr lang="en-GB" sz="2400" dirty="0"/>
              <a:t>et al, 2010)</a:t>
            </a:r>
            <a:endParaRPr lang="ru-RU" sz="24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9592" y="116451"/>
            <a:ext cx="5063706" cy="9575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structure of the JMMC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76581" y="5812720"/>
            <a:ext cx="3148642" cy="30340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(Peron-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Pinvidic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51302"/>
          <a:stretch/>
        </p:blipFill>
        <p:spPr>
          <a:xfrm>
            <a:off x="0" y="1661002"/>
            <a:ext cx="6096000" cy="3985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49095"/>
          <a:stretch/>
        </p:blipFill>
        <p:spPr>
          <a:xfrm>
            <a:off x="6095999" y="1573639"/>
            <a:ext cx="6087503" cy="4159823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7638" y="47439"/>
            <a:ext cx="11887200" cy="9575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of the North Atlantic Disclosure Jan-Mayen Microcontinent Formation Model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65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4416" y="2180165"/>
            <a:ext cx="7457534" cy="465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12143" y="1708029"/>
            <a:ext cx="3045125" cy="19150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Heating the substance to 43 ° C, melting the substance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045125" y="750497"/>
            <a:ext cx="3798499" cy="19150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Maintaining temperature, cooling the model from above, creating a model lithosphere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938513" y="47439"/>
            <a:ext cx="5115466" cy="19150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Setting the initial parameters of the experiment (weakened zones, structural barriers, cutouts, etc.).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Re-cooling if necessary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77969" y="3925019"/>
            <a:ext cx="3045125" cy="19150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Starting the electric drive, the beginning of stretching at a given speed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1785668" y="1433601"/>
            <a:ext cx="1276709" cy="442833"/>
          </a:xfrm>
          <a:custGeom>
            <a:avLst/>
            <a:gdLst>
              <a:gd name="connsiteX0" fmla="*/ 0 w 1276709"/>
              <a:gd name="connsiteY0" fmla="*/ 283056 h 442833"/>
              <a:gd name="connsiteX1" fmla="*/ 353683 w 1276709"/>
              <a:gd name="connsiteY1" fmla="*/ 32890 h 442833"/>
              <a:gd name="connsiteX2" fmla="*/ 767751 w 1276709"/>
              <a:gd name="connsiteY2" fmla="*/ 41516 h 442833"/>
              <a:gd name="connsiteX3" fmla="*/ 1078302 w 1276709"/>
              <a:gd name="connsiteY3" fmla="*/ 386573 h 442833"/>
              <a:gd name="connsiteX4" fmla="*/ 1276709 w 1276709"/>
              <a:gd name="connsiteY4" fmla="*/ 438331 h 44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6709" h="442833">
                <a:moveTo>
                  <a:pt x="0" y="283056"/>
                </a:moveTo>
                <a:cubicBezTo>
                  <a:pt x="112862" y="178101"/>
                  <a:pt x="225725" y="73147"/>
                  <a:pt x="353683" y="32890"/>
                </a:cubicBezTo>
                <a:cubicBezTo>
                  <a:pt x="481641" y="-7367"/>
                  <a:pt x="646981" y="-17431"/>
                  <a:pt x="767751" y="41516"/>
                </a:cubicBezTo>
                <a:cubicBezTo>
                  <a:pt x="888521" y="100463"/>
                  <a:pt x="993476" y="320437"/>
                  <a:pt x="1078302" y="386573"/>
                </a:cubicBezTo>
                <a:cubicBezTo>
                  <a:pt x="1163128" y="452709"/>
                  <a:pt x="1219918" y="445520"/>
                  <a:pt x="1276709" y="438331"/>
                </a:cubicBezTo>
              </a:path>
            </a:pathLst>
          </a:cu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8" name="Полилиния 2047"/>
          <p:cNvSpPr/>
          <p:nvPr/>
        </p:nvSpPr>
        <p:spPr>
          <a:xfrm>
            <a:off x="5313872" y="546799"/>
            <a:ext cx="1664898" cy="696067"/>
          </a:xfrm>
          <a:custGeom>
            <a:avLst/>
            <a:gdLst>
              <a:gd name="connsiteX0" fmla="*/ 0 w 1664898"/>
              <a:gd name="connsiteY0" fmla="*/ 220952 h 696067"/>
              <a:gd name="connsiteX1" fmla="*/ 353683 w 1664898"/>
              <a:gd name="connsiteY1" fmla="*/ 82929 h 696067"/>
              <a:gd name="connsiteX2" fmla="*/ 793630 w 1664898"/>
              <a:gd name="connsiteY2" fmla="*/ 5292 h 696067"/>
              <a:gd name="connsiteX3" fmla="*/ 1224951 w 1664898"/>
              <a:gd name="connsiteY3" fmla="*/ 229578 h 696067"/>
              <a:gd name="connsiteX4" fmla="*/ 1414732 w 1664898"/>
              <a:gd name="connsiteY4" fmla="*/ 669526 h 696067"/>
              <a:gd name="connsiteX5" fmla="*/ 1664898 w 1664898"/>
              <a:gd name="connsiteY5" fmla="*/ 609141 h 69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4898" h="696067">
                <a:moveTo>
                  <a:pt x="0" y="220952"/>
                </a:moveTo>
                <a:cubicBezTo>
                  <a:pt x="110705" y="169912"/>
                  <a:pt x="221411" y="118872"/>
                  <a:pt x="353683" y="82929"/>
                </a:cubicBezTo>
                <a:cubicBezTo>
                  <a:pt x="485955" y="46986"/>
                  <a:pt x="648419" y="-19149"/>
                  <a:pt x="793630" y="5292"/>
                </a:cubicBezTo>
                <a:cubicBezTo>
                  <a:pt x="938841" y="29733"/>
                  <a:pt x="1121434" y="118872"/>
                  <a:pt x="1224951" y="229578"/>
                </a:cubicBezTo>
                <a:cubicBezTo>
                  <a:pt x="1328468" y="340284"/>
                  <a:pt x="1341408" y="606266"/>
                  <a:pt x="1414732" y="669526"/>
                </a:cubicBezTo>
                <a:cubicBezTo>
                  <a:pt x="1488056" y="732786"/>
                  <a:pt x="1576477" y="670963"/>
                  <a:pt x="1664898" y="609141"/>
                </a:cubicBezTo>
              </a:path>
            </a:pathLst>
          </a:custGeom>
          <a:ln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1"/>
          <p:cNvSpPr>
            <a:spLocks noGrp="1"/>
          </p:cNvSpPr>
          <p:nvPr>
            <p:ph type="title"/>
          </p:nvPr>
        </p:nvSpPr>
        <p:spPr>
          <a:xfrm>
            <a:off x="77638" y="47439"/>
            <a:ext cx="5063706" cy="7030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Modeling Technique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Полилиния 2052"/>
          <p:cNvSpPr/>
          <p:nvPr/>
        </p:nvSpPr>
        <p:spPr>
          <a:xfrm>
            <a:off x="323120" y="1555701"/>
            <a:ext cx="11675248" cy="3326850"/>
          </a:xfrm>
          <a:custGeom>
            <a:avLst/>
            <a:gdLst>
              <a:gd name="connsiteX0" fmla="*/ 11227650 w 11675248"/>
              <a:gd name="connsiteY0" fmla="*/ 31559 h 3231959"/>
              <a:gd name="connsiteX1" fmla="*/ 11538201 w 11675248"/>
              <a:gd name="connsiteY1" fmla="*/ 57439 h 3231959"/>
              <a:gd name="connsiteX2" fmla="*/ 9269454 w 11675248"/>
              <a:gd name="connsiteY2" fmla="*/ 557771 h 3231959"/>
              <a:gd name="connsiteX3" fmla="*/ 5956910 w 11675248"/>
              <a:gd name="connsiteY3" fmla="*/ 920080 h 3231959"/>
              <a:gd name="connsiteX4" fmla="*/ 2834148 w 11675248"/>
              <a:gd name="connsiteY4" fmla="*/ 2110525 h 3231959"/>
              <a:gd name="connsiteX5" fmla="*/ 246223 w 11675248"/>
              <a:gd name="connsiteY5" fmla="*/ 2343439 h 3231959"/>
              <a:gd name="connsiteX6" fmla="*/ 254850 w 11675248"/>
              <a:gd name="connsiteY6" fmla="*/ 3231959 h 32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75248" h="3231959">
                <a:moveTo>
                  <a:pt x="11227650" y="31559"/>
                </a:moveTo>
                <a:cubicBezTo>
                  <a:pt x="11546108" y="648"/>
                  <a:pt x="11864567" y="-30263"/>
                  <a:pt x="11538201" y="57439"/>
                </a:cubicBezTo>
                <a:cubicBezTo>
                  <a:pt x="11211835" y="145141"/>
                  <a:pt x="10199669" y="413997"/>
                  <a:pt x="9269454" y="557771"/>
                </a:cubicBezTo>
                <a:cubicBezTo>
                  <a:pt x="8339239" y="701545"/>
                  <a:pt x="7029461" y="661288"/>
                  <a:pt x="5956910" y="920080"/>
                </a:cubicBezTo>
                <a:cubicBezTo>
                  <a:pt x="4884359" y="1178872"/>
                  <a:pt x="3785929" y="1873299"/>
                  <a:pt x="2834148" y="2110525"/>
                </a:cubicBezTo>
                <a:cubicBezTo>
                  <a:pt x="1882367" y="2347752"/>
                  <a:pt x="676106" y="2156533"/>
                  <a:pt x="246223" y="2343439"/>
                </a:cubicBezTo>
                <a:cubicBezTo>
                  <a:pt x="-183660" y="2530345"/>
                  <a:pt x="35595" y="2881152"/>
                  <a:pt x="254850" y="3231959"/>
                </a:cubicBezTo>
              </a:path>
            </a:pathLst>
          </a:custGeom>
          <a:ln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Надпись 63"/>
          <p:cNvSpPr txBox="1">
            <a:spLocks noChangeArrowheads="1"/>
          </p:cNvSpPr>
          <p:nvPr/>
        </p:nvSpPr>
        <p:spPr bwMode="auto">
          <a:xfrm>
            <a:off x="3786996" y="6432598"/>
            <a:ext cx="4770408" cy="430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experimental setup of the Museum of Geography of Moscow State University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566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7638" y="47439"/>
            <a:ext cx="11887200" cy="634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Schemes of the initial parameters of a series of experiments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9844" y="5495914"/>
            <a:ext cx="11792310" cy="1249757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- model lithosphere; (2) - piston; (3) - cutouts; (4) - Local heat source; (5) - direction of extension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– The influence of only the overlap zone on the formation of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microblock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– The influence of only the hot spot on the formation of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microblock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– Combined series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DDD0260-040C-4C2F-A851-1815A2196984}"/>
              </a:ext>
            </a:extLst>
          </p:cNvPr>
          <p:cNvGrpSpPr/>
          <p:nvPr/>
        </p:nvGrpSpPr>
        <p:grpSpPr>
          <a:xfrm>
            <a:off x="1387005" y="681487"/>
            <a:ext cx="9417990" cy="4637765"/>
            <a:chOff x="1256797" y="681487"/>
            <a:chExt cx="9528882" cy="493821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797" y="869594"/>
              <a:ext cx="9528882" cy="475011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78810A-C3F3-4C61-83B4-B9D8141DA1FC}"/>
                </a:ext>
              </a:extLst>
            </p:cNvPr>
            <p:cNvSpPr txBox="1"/>
            <p:nvPr/>
          </p:nvSpPr>
          <p:spPr>
            <a:xfrm>
              <a:off x="5758185" y="681487"/>
              <a:ext cx="52610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ru-RU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D0E211-C781-40A2-87E1-0F0341577FAB}"/>
                </a:ext>
              </a:extLst>
            </p:cNvPr>
            <p:cNvSpPr txBox="1"/>
            <p:nvPr/>
          </p:nvSpPr>
          <p:spPr>
            <a:xfrm>
              <a:off x="8997914" y="681487"/>
              <a:ext cx="52610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ru-RU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459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8" y="182997"/>
            <a:ext cx="5256370" cy="5492206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0770" y="5695774"/>
            <a:ext cx="1196312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formation of a </a:t>
            </a:r>
            <a:r>
              <a:rPr lang="en-US" alt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microblock</a:t>
            </a:r>
            <a:r>
              <a:rPr lang="en-US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with parallel extension of rift cracks with a small transverse displacement and a large longitudinal. Experience No. 1575. A – E the main stages of the formation of a separate block, photo and diagram (top view). (1) - initial model plate; (2) - newly formed lithosphere; (3) - sections and cracks moving from them, as well as the boundaries of the main forming structures; (4) - displacements and shifts; (5) - spreading axis; (6) - </a:t>
            </a:r>
            <a:r>
              <a:rPr lang="en-US" alt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paleospreading</a:t>
            </a:r>
            <a:r>
              <a:rPr lang="en-US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axis; (7) - direction of extension; (8) - direction of rotation of the </a:t>
            </a:r>
            <a:r>
              <a:rPr lang="en-US" alt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microblock</a:t>
            </a:r>
            <a:r>
              <a:rPr lang="en-US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88584" y="1804417"/>
            <a:ext cx="5389666" cy="214682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2243782"/>
            <a:ext cx="2176620" cy="634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Series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505CAC-A72C-43D4-A43F-8168920B9FEE}"/>
              </a:ext>
            </a:extLst>
          </p:cNvPr>
          <p:cNvSpPr txBox="1"/>
          <p:nvPr/>
        </p:nvSpPr>
        <p:spPr>
          <a:xfrm>
            <a:off x="2254259" y="4955458"/>
            <a:ext cx="52563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B                 C                     D                                E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4E5EF1AD-D10A-48F0-B858-CB0806FC9F06}"/>
              </a:ext>
            </a:extLst>
          </p:cNvPr>
          <p:cNvSpPr/>
          <p:nvPr/>
        </p:nvSpPr>
        <p:spPr>
          <a:xfrm>
            <a:off x="6414323" y="551555"/>
            <a:ext cx="833071" cy="828000"/>
          </a:xfrm>
          <a:prstGeom prst="ellipse">
            <a:avLst/>
          </a:prstGeom>
          <a:solidFill>
            <a:srgbClr val="FF3131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C8E1D8D-E7C3-47C6-B502-F6DB7338CB02}"/>
              </a:ext>
            </a:extLst>
          </p:cNvPr>
          <p:cNvSpPr/>
          <p:nvPr/>
        </p:nvSpPr>
        <p:spPr>
          <a:xfrm>
            <a:off x="240943" y="551555"/>
            <a:ext cx="1794226" cy="1200329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A </a:t>
            </a:r>
            <a:r>
              <a:rPr lang="ru-RU" dirty="0" err="1"/>
              <a:t>complet</a:t>
            </a:r>
            <a:r>
              <a:rPr lang="en-US" dirty="0"/>
              <a:t>e</a:t>
            </a:r>
            <a:r>
              <a:rPr lang="ru-RU" dirty="0" err="1"/>
              <a:t>ly</a:t>
            </a:r>
            <a:r>
              <a:rPr lang="ru-RU" dirty="0"/>
              <a:t> </a:t>
            </a:r>
            <a:r>
              <a:rPr lang="ru-RU" dirty="0" err="1"/>
              <a:t>separ</a:t>
            </a:r>
            <a:r>
              <a:rPr lang="en-US" dirty="0"/>
              <a:t>a</a:t>
            </a:r>
            <a:r>
              <a:rPr lang="ru-RU" dirty="0" err="1"/>
              <a:t>ted</a:t>
            </a:r>
            <a:r>
              <a:rPr lang="ru-RU" dirty="0"/>
              <a:t> </a:t>
            </a:r>
            <a:r>
              <a:rPr lang="ru-RU" dirty="0" err="1"/>
              <a:t>fragment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continent</a:t>
            </a:r>
            <a:endParaRPr lang="ru-RU" dirty="0"/>
          </a:p>
        </p:txBody>
      </p:sp>
      <p:cxnSp>
        <p:nvCxnSpPr>
          <p:cNvPr id="14" name="Соединитель: уступ 13">
            <a:extLst>
              <a:ext uri="{FF2B5EF4-FFF2-40B4-BE49-F238E27FC236}">
                <a16:creationId xmlns:a16="http://schemas.microsoft.com/office/drawing/2014/main" id="{D3BB9740-DF69-4E2D-AE73-9F5BE2BD423B}"/>
              </a:ext>
            </a:extLst>
          </p:cNvPr>
          <p:cNvCxnSpPr>
            <a:cxnSpLocks/>
            <a:stCxn id="8" idx="3"/>
            <a:endCxn id="3" idx="0"/>
          </p:cNvCxnSpPr>
          <p:nvPr/>
        </p:nvCxnSpPr>
        <p:spPr>
          <a:xfrm flipV="1">
            <a:off x="2035169" y="551555"/>
            <a:ext cx="4795690" cy="600165"/>
          </a:xfrm>
          <a:prstGeom prst="bentConnector4">
            <a:avLst>
              <a:gd name="adj1" fmla="val 3422"/>
              <a:gd name="adj2" fmla="val 175770"/>
            </a:avLst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202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5452120" cy="6863112"/>
          </a:xfr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610935" y="3876794"/>
            <a:ext cx="552068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Microblock</a:t>
            </a:r>
            <a:r>
              <a:rPr lang="en-US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formation during 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ocal heat source (LHS)</a:t>
            </a:r>
            <a:r>
              <a:rPr lang="en-US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operation. Experience No. 659. A – D, the main stages of the formation of a separate block, photo and diagram (top view). (1) - initial model plate; (2) - newly formed lithosphere; (3) - the boundaries of the main emerging structures; (4) - displacements and shifts; (5) - spreading axis; (6) - </a:t>
            </a:r>
            <a:r>
              <a:rPr lang="en-US" alt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paleospreading</a:t>
            </a:r>
            <a:r>
              <a:rPr lang="en-US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axis; (7) - direction of extension; (8) - zone of influence of LHS; (9) - direction of rotation of the </a:t>
            </a:r>
            <a:r>
              <a:rPr lang="en-US" alt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microblock</a:t>
            </a:r>
            <a:r>
              <a:rPr lang="en-US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31192" y="1493284"/>
            <a:ext cx="2176620" cy="634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Series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4C24C6-776B-46EE-884D-8F8C5DF0EFA7}"/>
              </a:ext>
            </a:extLst>
          </p:cNvPr>
          <p:cNvSpPr txBox="1"/>
          <p:nvPr/>
        </p:nvSpPr>
        <p:spPr>
          <a:xfrm>
            <a:off x="1671484" y="5994118"/>
            <a:ext cx="52945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B             C                   D                           E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CC6A25F-FE44-413E-9504-1B6FEFE5A01F}"/>
              </a:ext>
            </a:extLst>
          </p:cNvPr>
          <p:cNvSpPr/>
          <p:nvPr/>
        </p:nvSpPr>
        <p:spPr>
          <a:xfrm>
            <a:off x="5481706" y="665284"/>
            <a:ext cx="833071" cy="828000"/>
          </a:xfrm>
          <a:prstGeom prst="ellipse">
            <a:avLst/>
          </a:prstGeom>
          <a:solidFill>
            <a:srgbClr val="FF3131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9A4B9D-F5FB-4117-B0D4-CDC84D7AFAE5}"/>
              </a:ext>
            </a:extLst>
          </p:cNvPr>
          <p:cNvSpPr/>
          <p:nvPr/>
        </p:nvSpPr>
        <p:spPr>
          <a:xfrm>
            <a:off x="10184117" y="589095"/>
            <a:ext cx="1794226" cy="92333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Deformed fragment of the continent</a:t>
            </a:r>
            <a:endParaRPr lang="ru-RU" dirty="0"/>
          </a:p>
        </p:txBody>
      </p: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1DA2EA27-0C08-431E-A359-50F364C1761D}"/>
              </a:ext>
            </a:extLst>
          </p:cNvPr>
          <p:cNvCxnSpPr>
            <a:cxnSpLocks/>
            <a:stCxn id="9" idx="0"/>
            <a:endCxn id="8" idx="0"/>
          </p:cNvCxnSpPr>
          <p:nvPr/>
        </p:nvCxnSpPr>
        <p:spPr>
          <a:xfrm rot="16200000" flipH="1" flipV="1">
            <a:off x="8451641" y="-1964305"/>
            <a:ext cx="76189" cy="5182988"/>
          </a:xfrm>
          <a:prstGeom prst="bentConnector3">
            <a:avLst>
              <a:gd name="adj1" fmla="val -300043"/>
            </a:avLst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ED5DB8E2-1F2A-4EA0-90D0-FB8A7ADA5DEE}"/>
              </a:ext>
            </a:extLst>
          </p:cNvPr>
          <p:cNvSpPr/>
          <p:nvPr/>
        </p:nvSpPr>
        <p:spPr>
          <a:xfrm>
            <a:off x="2805158" y="893119"/>
            <a:ext cx="360000" cy="360000"/>
          </a:xfrm>
          <a:prstGeom prst="ellipse">
            <a:avLst/>
          </a:prstGeom>
          <a:solidFill>
            <a:srgbClr val="FF3131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E2F80A-01BF-4F4B-945A-57E0792114F2}"/>
              </a:ext>
            </a:extLst>
          </p:cNvPr>
          <p:cNvSpPr/>
          <p:nvPr/>
        </p:nvSpPr>
        <p:spPr>
          <a:xfrm>
            <a:off x="6818724" y="2228671"/>
            <a:ext cx="1794226" cy="92333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Low amplitude relief formed by LHS</a:t>
            </a:r>
            <a:endParaRPr lang="ru-RU" dirty="0"/>
          </a:p>
        </p:txBody>
      </p:sp>
      <p:cxnSp>
        <p:nvCxnSpPr>
          <p:cNvPr id="14" name="Соединитель: уступ 13">
            <a:extLst>
              <a:ext uri="{FF2B5EF4-FFF2-40B4-BE49-F238E27FC236}">
                <a16:creationId xmlns:a16="http://schemas.microsoft.com/office/drawing/2014/main" id="{C931054D-A305-4CF5-AE35-0A95D9F9B976}"/>
              </a:ext>
            </a:extLst>
          </p:cNvPr>
          <p:cNvCxnSpPr>
            <a:cxnSpLocks/>
            <a:stCxn id="13" idx="1"/>
            <a:endCxn id="12" idx="0"/>
          </p:cNvCxnSpPr>
          <p:nvPr/>
        </p:nvCxnSpPr>
        <p:spPr>
          <a:xfrm rot="10800000">
            <a:off x="2985158" y="893120"/>
            <a:ext cx="3833566" cy="1797217"/>
          </a:xfrm>
          <a:prstGeom prst="bentConnector4">
            <a:avLst>
              <a:gd name="adj1" fmla="val 47652"/>
              <a:gd name="adj2" fmla="val 112720"/>
            </a:avLst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893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902</Words>
  <Application>Microsoft Office PowerPoint</Application>
  <PresentationFormat>Широкоэкранный</PresentationFormat>
  <Paragraphs>48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Physical modeling of the formation of the microcontinent Jan-Mayen Agranov G.D., Dubinin E.P., Grokholsky A.L., Makushkina A.I.</vt:lpstr>
      <vt:lpstr>Презентация PowerPoint</vt:lpstr>
      <vt:lpstr>Презентация PowerPoint</vt:lpstr>
      <vt:lpstr>The structure of the JMMC</vt:lpstr>
      <vt:lpstr>Reconstruction of the North Atlantic Disclosure Jan-Mayen Microcontinent Formation Model</vt:lpstr>
      <vt:lpstr>Physical Modeling Technique</vt:lpstr>
      <vt:lpstr>(1) - model lithosphere; (2) - piston; (3) - cutouts; (4) - Local heat source; (5) - direction of extension. A – The influence of only the overlap zone on the formation of the microblock  B – The influence of only the hot spot on the formation of the microblock  C – Combined series</vt:lpstr>
      <vt:lpstr>Презентация PowerPoint</vt:lpstr>
      <vt:lpstr>Презентация PowerPoint</vt:lpstr>
      <vt:lpstr>Презентация PowerPoint</vt:lpstr>
      <vt:lpstr>Выводы</vt:lpstr>
      <vt:lpstr>Thank you for the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Физическое моделирование образования микроконтинента Ян-Майен</dc:title>
  <dc:creator>Гриша Агранов</dc:creator>
  <cp:lastModifiedBy>Xs</cp:lastModifiedBy>
  <cp:revision>40</cp:revision>
  <dcterms:created xsi:type="dcterms:W3CDTF">2019-04-09T20:27:50Z</dcterms:created>
  <dcterms:modified xsi:type="dcterms:W3CDTF">2020-05-04T16:26:37Z</dcterms:modified>
</cp:coreProperties>
</file>