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302" r:id="rId3"/>
    <p:sldId id="262" r:id="rId4"/>
    <p:sldId id="286" r:id="rId5"/>
    <p:sldId id="303" r:id="rId6"/>
    <p:sldId id="280" r:id="rId7"/>
    <p:sldId id="301" r:id="rId8"/>
    <p:sldId id="279" r:id="rId9"/>
    <p:sldId id="284" r:id="rId10"/>
    <p:sldId id="267" r:id="rId11"/>
    <p:sldId id="259" r:id="rId12"/>
    <p:sldId id="283" r:id="rId13"/>
    <p:sldId id="298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104" d="100"/>
          <a:sy n="104" d="100"/>
        </p:scale>
        <p:origin x="5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3384-8AE7-4295-8E94-19DC571EF3E6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F85BE-3F3A-454C-91E6-ED5895328E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D406-88E4-4F4B-B8C1-9A144126782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5DB3-5EE5-4786-A795-819C43F9B1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nmi.nl/klimatologie/daggegeve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mi.nl/klimatologie/daggegeven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0" y="4725144"/>
            <a:ext cx="80668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charset="-18"/>
              <a:buChar char="&gt;"/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Times New Roman" pitchFamily="18" charset="0"/>
            </a:endParaRP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charset="-18"/>
              <a:buNone/>
              <a:defRPr/>
            </a:pPr>
            <a:r>
              <a:rPr lang="en-GB" dirty="0">
                <a:latin typeface="Helvetica" pitchFamily="34" charset="0"/>
              </a:rPr>
              <a:t>Kathleen Pribyl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charset="-18"/>
              <a:buNone/>
              <a:defRPr/>
            </a:pPr>
            <a:r>
              <a:rPr lang="en-GB" dirty="0">
                <a:latin typeface="Helvetica" pitchFamily="34" charset="0"/>
              </a:rPr>
              <a:t>Climatic Research Unit, School of Environmental Sciences, </a:t>
            </a:r>
            <a:br>
              <a:rPr lang="en-GB" dirty="0">
                <a:latin typeface="Helvetica" pitchFamily="34" charset="0"/>
              </a:rPr>
            </a:br>
            <a:r>
              <a:rPr lang="en-GB" dirty="0">
                <a:latin typeface="Helvetica" pitchFamily="34" charset="0"/>
              </a:rPr>
              <a:t>University of East Anglia, UK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charset="-18"/>
              <a:buNone/>
              <a:defRPr/>
            </a:pPr>
            <a:r>
              <a:rPr lang="de-DE" dirty="0">
                <a:latin typeface="Helvetica" pitchFamily="34" charset="0"/>
                <a:cs typeface="Times New Roman" pitchFamily="18" charset="0"/>
              </a:rPr>
              <a:t>Oeschger Centre for Climate Change Research (OCCR), </a:t>
            </a:r>
            <a:br>
              <a:rPr lang="de-DE" dirty="0">
                <a:latin typeface="Helvetica" pitchFamily="34" charset="0"/>
                <a:cs typeface="Times New Roman" pitchFamily="18" charset="0"/>
              </a:rPr>
            </a:br>
            <a:r>
              <a:rPr lang="de-DE" dirty="0">
                <a:latin typeface="Helvetica" pitchFamily="34" charset="0"/>
                <a:cs typeface="Times New Roman" pitchFamily="18" charset="0"/>
              </a:rPr>
              <a:t>University of Bern, Bern, Switzerland</a:t>
            </a:r>
            <a:endParaRPr lang="en-GB" dirty="0">
              <a:latin typeface="Arial" charset="0"/>
              <a:cs typeface="Times New Roman" pitchFamily="18" charset="0"/>
            </a:endParaRP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charset="-18"/>
              <a:buChar char="&gt;"/>
              <a:defRPr/>
            </a:pPr>
            <a:endParaRPr lang="en-GB" dirty="0">
              <a:latin typeface="Arial" charset="0"/>
              <a:cs typeface="Times New Roman" pitchFamily="18" charset="0"/>
            </a:endParaRP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charset="-18"/>
              <a:buChar char="&gt;"/>
              <a:defRPr/>
            </a:pPr>
            <a:endParaRPr lang="en-GB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284984"/>
            <a:ext cx="813911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2060848"/>
            <a:ext cx="79248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5400"/>
              </a:spcBef>
              <a:spcAft>
                <a:spcPts val="600"/>
              </a:spcAft>
              <a:defRPr/>
            </a:pPr>
            <a:r>
              <a:rPr lang="en-GB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Times New Roman" pitchFamily="18" charset="0"/>
              </a:rPr>
              <a:t>Historical climatology and hydrology</a:t>
            </a:r>
            <a:br>
              <a:rPr lang="en-GB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Times New Roman" pitchFamily="18" charset="0"/>
              </a:rPr>
            </a:br>
            <a:r>
              <a:rPr lang="en-GB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Times New Roman" pitchFamily="18" charset="0"/>
              </a:rPr>
              <a:t>EGU, 4 May 2020</a:t>
            </a:r>
            <a:endParaRPr lang="en-GB" sz="3200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spcAft>
                <a:spcPct val="50000"/>
              </a:spcAft>
              <a:defRPr/>
            </a:pPr>
            <a:br>
              <a:rPr lang="en-GB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Times New Roman" pitchFamily="18" charset="0"/>
              </a:rPr>
            </a:br>
            <a:endParaRPr lang="en-GB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8" name="Picture 7" descr="CRU_classi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0346" y="301202"/>
            <a:ext cx="1770126" cy="1463421"/>
          </a:xfrm>
          <a:prstGeom prst="rect">
            <a:avLst/>
          </a:prstGeom>
        </p:spPr>
      </p:pic>
      <p:pic>
        <p:nvPicPr>
          <p:cNvPr id="30722" name="Picture 2" descr="Universität B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6201"/>
            <a:ext cx="1581150" cy="1581151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3356992"/>
            <a:ext cx="8139113" cy="122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Impacts of spring-summer droughts </a:t>
            </a:r>
            <a:b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England, 1200-1700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589240"/>
            <a:ext cx="4127373" cy="4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 and summer weather, 1348-1500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572" y="1196752"/>
            <a:ext cx="76928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6021288"/>
            <a:ext cx="7992888" cy="53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900" dirty="0"/>
              <a:t>Pribyl, Farming, famine and plague, 2017. </a:t>
            </a:r>
          </a:p>
          <a:p>
            <a:pPr>
              <a:spcBef>
                <a:spcPct val="20000"/>
              </a:spcBef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data: Van Engelen, Buisman, Ijnsen (2001), </a:t>
            </a:r>
            <a:r>
              <a:rPr lang="en-GB" sz="900" dirty="0"/>
              <a:t>A millennium of weather, winds and water in the Low Countries</a:t>
            </a:r>
            <a:r>
              <a:rPr lang="de-DE" sz="900" dirty="0"/>
              <a:t>, Johnes et al. (eds), History and climate, New York, 101-24. (data: </a:t>
            </a:r>
            <a:r>
              <a:rPr lang="en-US" sz="900" dirty="0">
                <a:hlinkClick r:id="rId4"/>
              </a:rPr>
              <a:t>www.knmi.nl/klimatologie/daggegevens.html</a:t>
            </a:r>
            <a:r>
              <a:rPr lang="en-US" sz="900" dirty="0"/>
              <a:t>) . Marked are plague years and their weather condition.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 et al. (2012), </a:t>
            </a:r>
            <a:r>
              <a:rPr lang="en-GB" sz="900" dirty="0"/>
              <a:t>A tree-ring reconstruction of East Anglian (UK) hydroclimate variability over the last millennium, in: Climate Dynamics  40/3, 1019-39.</a:t>
            </a:r>
            <a:endParaRPr kumimoji="0" lang="de-DE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900" baseline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 and summer weather, 1348-1500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4"/>
            <a:ext cx="8035290" cy="479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C29BFC-A9DA-4F9A-91BE-8D21BC713C31}"/>
              </a:ext>
            </a:extLst>
          </p:cNvPr>
          <p:cNvSpPr txBox="1">
            <a:spLocks/>
          </p:cNvSpPr>
          <p:nvPr/>
        </p:nvSpPr>
        <p:spPr>
          <a:xfrm>
            <a:off x="539552" y="6021288"/>
            <a:ext cx="7992888" cy="53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900" dirty="0"/>
              <a:t>Pribyl, Farming, famine and plague, 2017.</a:t>
            </a:r>
          </a:p>
          <a:p>
            <a:pPr>
              <a:spcBef>
                <a:spcPct val="20000"/>
              </a:spcBef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data: Van Engelen, Buisman, Ijnsen (2001), </a:t>
            </a:r>
            <a:r>
              <a:rPr lang="en-GB" sz="900" dirty="0"/>
              <a:t>A millennium of weather, winds and water in the Low Countries</a:t>
            </a:r>
            <a:r>
              <a:rPr lang="de-DE" sz="900" dirty="0"/>
              <a:t>, Johnes et al. (eds), History and climate, New York, 101-24. (data: </a:t>
            </a:r>
            <a:r>
              <a:rPr lang="en-US" sz="900" dirty="0">
                <a:hlinkClick r:id="rId3"/>
              </a:rPr>
              <a:t>www.knmi.nl/klimatologie/daggegevens.html</a:t>
            </a:r>
            <a:r>
              <a:rPr lang="en-US" sz="900" dirty="0"/>
              <a:t>) . Marked are plague years and their weather condition.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 et al. (2012), </a:t>
            </a:r>
            <a:r>
              <a:rPr lang="en-GB" sz="900" dirty="0"/>
              <a:t>A tree-ring reconstruction of East Anglian (UK) hydroclimate variability over the last millennium, in: Climate Dynamics  40/3, 1019-39.</a:t>
            </a:r>
            <a:endParaRPr kumimoji="0" lang="de-DE" sz="9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900" baseline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risk</a:t>
            </a:r>
            <a:b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4258816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400" dirty="0"/>
              <a:t>Townfires</a:t>
            </a:r>
          </a:p>
          <a:p>
            <a:pPr marL="0" indent="0">
              <a:buNone/>
            </a:pPr>
            <a:r>
              <a:rPr lang="de-DE" sz="2400" dirty="0"/>
              <a:t>	</a:t>
            </a:r>
          </a:p>
          <a:p>
            <a:r>
              <a:rPr lang="fr-FR" sz="2400" dirty="0"/>
              <a:t>Field and turf </a:t>
            </a:r>
            <a:r>
              <a:rPr lang="fr-FR" sz="2400" dirty="0" err="1"/>
              <a:t>fires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en-GB" sz="2400" dirty="0"/>
              <a:t>Preventative measures</a:t>
            </a:r>
          </a:p>
          <a:p>
            <a:pPr marL="0" indent="0">
              <a:buNone/>
            </a:pPr>
            <a:r>
              <a:rPr lang="en-GB" sz="2400" dirty="0"/>
              <a:t> Installation of ladders </a:t>
            </a:r>
            <a:br>
              <a:rPr lang="en-GB" sz="2400" dirty="0"/>
            </a:br>
            <a:r>
              <a:rPr lang="en-GB" sz="2400" dirty="0"/>
              <a:t> Planning of new wells </a:t>
            </a:r>
            <a:br>
              <a:rPr lang="en-GB" sz="2400" dirty="0"/>
            </a:br>
            <a:r>
              <a:rPr lang="de-DE" sz="2400" dirty="0"/>
              <a:t> Building regulations</a:t>
            </a:r>
            <a:endParaRPr lang="en-GB" sz="2400" dirty="0"/>
          </a:p>
          <a:p>
            <a:endParaRPr lang="fr-FR" sz="2400" dirty="0"/>
          </a:p>
          <a:p>
            <a:endParaRPr lang="de-DE" sz="2400" dirty="0"/>
          </a:p>
          <a:p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8EB4C2-DBF7-481C-8D7A-EAA74F43280C}"/>
              </a:ext>
            </a:extLst>
          </p:cNvPr>
          <p:cNvSpPr txBox="1">
            <a:spLocks/>
          </p:cNvSpPr>
          <p:nvPr/>
        </p:nvSpPr>
        <p:spPr>
          <a:xfrm>
            <a:off x="4860032" y="1495325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dirty="0"/>
          </a:p>
          <a:p>
            <a:r>
              <a:rPr lang="de-DE" sz="2400" dirty="0"/>
              <a:t>Thames water levels low</a:t>
            </a:r>
          </a:p>
          <a:p>
            <a:endParaRPr lang="de-DE" sz="2400" dirty="0"/>
          </a:p>
          <a:p>
            <a:r>
              <a:rPr lang="de-DE" sz="2400" dirty="0"/>
              <a:t>Hindered water transport</a:t>
            </a:r>
          </a:p>
          <a:p>
            <a:endParaRPr lang="de-DE" sz="2400" dirty="0"/>
          </a:p>
          <a:p>
            <a:r>
              <a:rPr lang="de-DE" sz="2400" dirty="0"/>
              <a:t>Marshland drying up</a:t>
            </a:r>
          </a:p>
          <a:p>
            <a:endParaRPr lang="de-DE" sz="2400" dirty="0"/>
          </a:p>
          <a:p>
            <a:r>
              <a:rPr lang="de-DE" sz="2400" dirty="0"/>
              <a:t>Springs drying up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de-DE" sz="2400" dirty="0"/>
              <a:t>Mills standing idle	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CA3EAB-2EF6-4841-8C1D-634991F8BAD9}"/>
              </a:ext>
            </a:extLst>
          </p:cNvPr>
          <p:cNvSpPr txBox="1">
            <a:spLocks/>
          </p:cNvSpPr>
          <p:nvPr/>
        </p:nvSpPr>
        <p:spPr>
          <a:xfrm>
            <a:off x="4932040" y="274638"/>
            <a:ext cx="375476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levels – Impacts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levels and supply – Adaptation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Autofit/>
          </a:bodyPr>
          <a:lstStyle/>
          <a:p>
            <a:endParaRPr lang="de-DE" sz="2000" b="1" dirty="0"/>
          </a:p>
          <a:p>
            <a:r>
              <a:rPr lang="de-DE" sz="2000" dirty="0"/>
              <a:t>Public water supply:	- new wells / water supply systems are often</a:t>
            </a:r>
            <a:br>
              <a:rPr lang="de-DE" sz="2000" dirty="0"/>
            </a:br>
            <a:r>
              <a:rPr lang="de-DE" sz="2000" dirty="0"/>
              <a:t> 			installed during drought periods, even though the</a:t>
            </a:r>
            <a:br>
              <a:rPr lang="de-DE" sz="2000" dirty="0"/>
            </a:br>
            <a:r>
              <a:rPr lang="de-DE" sz="2000" dirty="0"/>
              <a:t>			need for them is recognised for substantial periods</a:t>
            </a:r>
            <a:br>
              <a:rPr lang="de-DE" sz="2000" dirty="0"/>
            </a:br>
            <a:r>
              <a:rPr lang="de-DE" sz="2000" dirty="0"/>
              <a:t> 			of time before </a:t>
            </a:r>
          </a:p>
          <a:p>
            <a:endParaRPr lang="de-DE" sz="2000" dirty="0"/>
          </a:p>
          <a:p>
            <a:r>
              <a:rPr lang="de-DE" sz="2000" dirty="0"/>
              <a:t>Non-water mills: 	- in times of drought it is likely that mills not relying</a:t>
            </a:r>
            <a:br>
              <a:rPr lang="de-DE" sz="2000" dirty="0"/>
            </a:br>
            <a:r>
              <a:rPr lang="de-DE" sz="2000" dirty="0"/>
              <a:t> 			on water, such as windmills and horse-mills, were</a:t>
            </a:r>
            <a:br>
              <a:rPr lang="de-DE" sz="2000" dirty="0"/>
            </a:br>
            <a:r>
              <a:rPr lang="de-DE" sz="2000" dirty="0"/>
              <a:t> 			constructed</a:t>
            </a:r>
            <a:endParaRPr lang="en-GB" sz="2000" dirty="0"/>
          </a:p>
          <a:p>
            <a:endParaRPr lang="de-DE" sz="2000" dirty="0"/>
          </a:p>
          <a:p>
            <a:r>
              <a:rPr lang="de-DE" sz="2000" dirty="0"/>
              <a:t>Draining of Fenland: 	- periods of drought offer the opportunity to drain</a:t>
            </a:r>
            <a:br>
              <a:rPr lang="de-DE" sz="2000" dirty="0"/>
            </a:br>
            <a:r>
              <a:rPr lang="de-DE" sz="2000" dirty="0"/>
              <a:t> 			marshland, and the Great Fen in eastern England</a:t>
            </a:r>
            <a:br>
              <a:rPr lang="de-DE" sz="2000" dirty="0"/>
            </a:br>
            <a:r>
              <a:rPr lang="de-DE" sz="2000" dirty="0"/>
              <a:t> 			was drained in the dry 1630s and 1650s    </a:t>
            </a:r>
            <a:br>
              <a:rPr lang="de-DE" sz="2000" dirty="0"/>
            </a:br>
            <a:r>
              <a:rPr lang="de-DE" sz="2000" dirty="0"/>
              <a:t> 			- this increased available agricultural land and</a:t>
            </a:r>
            <a:br>
              <a:rPr lang="de-DE" sz="2000" dirty="0"/>
            </a:br>
            <a:r>
              <a:rPr lang="de-DE" sz="2000" dirty="0"/>
              <a:t> 			improved health over time by increasing water </a:t>
            </a:r>
            <a:br>
              <a:rPr lang="de-DE" sz="2000" dirty="0"/>
            </a:br>
            <a:r>
              <a:rPr lang="de-DE" sz="2000" dirty="0"/>
              <a:t> 			quality and reducing malaria affected areas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endParaRPr lang="de-DE" sz="2000" b="1" dirty="0"/>
          </a:p>
          <a:p>
            <a:pPr>
              <a:spcBef>
                <a:spcPts val="1200"/>
              </a:spcBef>
            </a:pPr>
            <a:r>
              <a:rPr lang="en-GB" sz="2000" dirty="0"/>
              <a:t>Pribyl, K., </a:t>
            </a:r>
            <a:r>
              <a:rPr lang="en-GB" sz="2000" dirty="0" err="1"/>
              <a:t>Cornes</a:t>
            </a:r>
            <a:r>
              <a:rPr lang="en-GB" sz="2000" dirty="0"/>
              <a:t>, R., Droughts in medieval and early modern England, part 1: The evidence, Weather (in press), https://doi.org/10.1002/wea.3599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 Pribyl, K., </a:t>
            </a:r>
            <a:r>
              <a:rPr lang="en-GB" sz="2000" dirty="0" err="1"/>
              <a:t>Cornes</a:t>
            </a:r>
            <a:r>
              <a:rPr lang="en-GB" sz="2000" dirty="0"/>
              <a:t>, R., Droughts in medieval and early modern England, part 2: Impacts, Weather (in press), https://doi.org/10.1002/wea.3529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Pribyl, K. , A survey of the impacts of summer droughts in England, 1200–1700, </a:t>
            </a:r>
            <a:r>
              <a:rPr lang="en-GB" sz="2000" dirty="0" err="1"/>
              <a:t>Clim</a:t>
            </a:r>
            <a:r>
              <a:rPr lang="en-GB" sz="2000" dirty="0"/>
              <a:t>. Past Discuss., https://doi.org/10.5194/cp-2019-116, in review, 2019.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Pribyl, K., Farming, famine and plague. The impact of climate in late medieval England,  Springer 2017.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203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BFE166-72F8-47F6-AA91-E36491E71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064" y="1268760"/>
            <a:ext cx="3714750" cy="557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1143000"/>
          </a:xfrm>
        </p:spPr>
        <p:txBody>
          <a:bodyPr>
            <a:no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extreme spring-summer droughts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8ED6F-D2FF-4F29-81E4-7298EA0B0929}"/>
              </a:ext>
            </a:extLst>
          </p:cNvPr>
          <p:cNvSpPr/>
          <p:nvPr/>
        </p:nvSpPr>
        <p:spPr>
          <a:xfrm>
            <a:off x="395536" y="4607257"/>
            <a:ext cx="4759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Pribyl, K., </a:t>
            </a:r>
            <a:r>
              <a:rPr lang="en-GB" sz="1600" dirty="0" err="1"/>
              <a:t>Cornes</a:t>
            </a:r>
            <a:r>
              <a:rPr lang="en-GB" sz="1600" dirty="0"/>
              <a:t>, R., Droughts in medieval and early modern England, part 1: The evidence, 2019.  The Old World Drought Atlas for sample years of drought mentioned in the written record. It provides a measure of the self-calibrating Palmer Drought Severity Index (PDSI), red (blue) values indicate dry (wet) conditions, during the summer season (Cook et al., 2015).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4013A-8EA9-4E6C-93ED-6B4693590D06}"/>
              </a:ext>
            </a:extLst>
          </p:cNvPr>
          <p:cNvSpPr/>
          <p:nvPr/>
        </p:nvSpPr>
        <p:spPr>
          <a:xfrm>
            <a:off x="395536" y="1366897"/>
            <a:ext cx="47595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/>
              <a:t>Examples of major droughts 1200-1700: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  1252		1473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  1325-26	1540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  1331-32	1556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  1361		1635-36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  1410s		1684-85	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  1464</a:t>
            </a:r>
          </a:p>
        </p:txBody>
      </p:sp>
    </p:spTree>
    <p:extLst>
      <p:ext uri="{BB962C8B-B14F-4D97-AF65-F5344CB8AC3E}">
        <p14:creationId xmlns:p14="http://schemas.microsoft.com/office/powerpoint/2010/main" val="153960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frequency, 13th-15th centuries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6204445"/>
            <a:ext cx="813336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Pribyl, Farming,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famine and plague, 2017. Index based on harvest length in Norfolk (East England). Very dry summers are also described in other written records.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baseline="0" dirty="0"/>
          </a:p>
        </p:txBody>
      </p:sp>
      <p:sp>
        <p:nvSpPr>
          <p:cNvPr id="7" name="Rectangle 6"/>
          <p:cNvSpPr/>
          <p:nvPr/>
        </p:nvSpPr>
        <p:spPr>
          <a:xfrm>
            <a:off x="8316416" y="293515"/>
            <a:ext cx="360040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97278"/>
            <a:ext cx="8538210" cy="484003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3707904" y="1700808"/>
            <a:ext cx="216024" cy="3744416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804248" y="1700808"/>
            <a:ext cx="432048" cy="3744416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452320" y="1772816"/>
            <a:ext cx="288032" cy="3672408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995936" y="1700808"/>
            <a:ext cx="432048" cy="3744416"/>
          </a:xfrm>
          <a:prstGeom prst="ellipse">
            <a:avLst/>
          </a:prstGeom>
          <a:solidFill>
            <a:schemeClr val="accent6"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915816" y="5085184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1325-26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7717" y="508518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1330s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5085184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1410s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6336" y="5085184"/>
            <a:ext cx="1148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Early 1430s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6A96D0-8957-4040-A0B4-86D54820127F}"/>
              </a:ext>
            </a:extLst>
          </p:cNvPr>
          <p:cNvSpPr txBox="1">
            <a:spLocks/>
          </p:cNvSpPr>
          <p:nvPr/>
        </p:nvSpPr>
        <p:spPr>
          <a:xfrm>
            <a:off x="403920" y="4869160"/>
            <a:ext cx="2151856" cy="842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/>
              <a:t>June-July-August p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recipitation index 1256-1448</a:t>
            </a:r>
            <a:endParaRPr kumimoji="0" lang="de-DE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baseline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de-DE" dirty="0"/>
              <a:t>Problems in drought:</a:t>
            </a:r>
          </a:p>
          <a:p>
            <a:pPr marL="0" indent="0">
              <a:buNone/>
            </a:pPr>
            <a:r>
              <a:rPr lang="de-DE" dirty="0"/>
              <a:t> Broken ploughs</a:t>
            </a:r>
          </a:p>
          <a:p>
            <a:pPr marL="0" indent="0">
              <a:buNone/>
            </a:pPr>
            <a:r>
              <a:rPr lang="de-DE" dirty="0"/>
              <a:t> Problems with spring grain and legumes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dirty="0"/>
              <a:t>Advantages in drought:</a:t>
            </a:r>
          </a:p>
          <a:p>
            <a:pPr marL="0" indent="0">
              <a:buNone/>
            </a:pPr>
            <a:r>
              <a:rPr lang="de-DE" dirty="0"/>
              <a:t> Wheat at its climatic bounderies in England</a:t>
            </a:r>
          </a:p>
          <a:p>
            <a:pPr marL="0" indent="0">
              <a:buNone/>
            </a:pPr>
            <a:r>
              <a:rPr lang="de-DE" dirty="0"/>
              <a:t> Wheat grown in English vales on clay soils</a:t>
            </a:r>
          </a:p>
          <a:p>
            <a:pPr marL="0" indent="0">
              <a:buNone/>
            </a:pPr>
            <a:r>
              <a:rPr lang="de-DE" dirty="0"/>
              <a:t> Wheat ripens earlier in warm-dry spring-summers and avoids the worst of the droughts</a:t>
            </a:r>
          </a:p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– Impacts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William Merle c. 1340: dry weather good for wheat </a:t>
            </a:r>
          </a:p>
          <a:p>
            <a:endParaRPr lang="de-DE" dirty="0"/>
          </a:p>
          <a:p>
            <a:r>
              <a:rPr lang="de-DE" dirty="0"/>
              <a:t>Meteo-pattern for good wheat harvests (1209-1450): </a:t>
            </a:r>
          </a:p>
          <a:p>
            <a:pPr>
              <a:spcBef>
                <a:spcPts val="1800"/>
              </a:spcBef>
              <a:buNone/>
            </a:pPr>
            <a:r>
              <a:rPr lang="de-DE" dirty="0"/>
              <a:t>	</a:t>
            </a:r>
            <a:br>
              <a:rPr lang="de-DE" dirty="0"/>
            </a:br>
            <a:r>
              <a:rPr lang="de-DE" sz="2400" dirty="0"/>
              <a:t>       dry autumn			</a:t>
            </a:r>
            <a:br>
              <a:rPr lang="de-DE" sz="2400" dirty="0"/>
            </a:br>
            <a:r>
              <a:rPr lang="de-DE" sz="2400" dirty="0"/>
              <a:t>                                        hard or average winter	</a:t>
            </a:r>
            <a:br>
              <a:rPr lang="de-DE" sz="2400" dirty="0"/>
            </a:br>
            <a:r>
              <a:rPr lang="de-DE" sz="2400" dirty="0"/>
              <a:t>	   			                          dry spring and summer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                                                           </a:t>
            </a:r>
            <a:r>
              <a:rPr lang="de-DE" sz="1800" dirty="0"/>
              <a:t>(Titow, Evidence of weather, 1960).</a:t>
            </a:r>
          </a:p>
          <a:p>
            <a:endParaRPr lang="de-DE" dirty="0"/>
          </a:p>
          <a:p>
            <a:r>
              <a:rPr lang="de-DE" dirty="0"/>
              <a:t>Warm-dry spring-summers can even lead to a glut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B0310-A781-43F5-AB65-7C8170E82F46}"/>
              </a:ext>
            </a:extLst>
          </p:cNvPr>
          <p:cNvGrpSpPr/>
          <p:nvPr/>
        </p:nvGrpSpPr>
        <p:grpSpPr>
          <a:xfrm>
            <a:off x="395536" y="3212976"/>
            <a:ext cx="7848872" cy="1368152"/>
            <a:chOff x="395536" y="3212976"/>
            <a:chExt cx="7848872" cy="1368152"/>
          </a:xfrm>
        </p:grpSpPr>
        <p:sp>
          <p:nvSpPr>
            <p:cNvPr id="8" name="Oval 7"/>
            <p:cNvSpPr/>
            <p:nvPr/>
          </p:nvSpPr>
          <p:spPr>
            <a:xfrm>
              <a:off x="5292080" y="3789040"/>
              <a:ext cx="2952328" cy="7920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43808" y="3501008"/>
              <a:ext cx="2952328" cy="792088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5536" y="3212976"/>
              <a:ext cx="2952328" cy="792088"/>
            </a:xfrm>
            <a:prstGeom prst="ellipse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4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Wheat price and drought 1256-1431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866888" cy="517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381328"/>
            <a:ext cx="843528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Pribyl, Farming,</a:t>
            </a:r>
            <a: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famine and plague, 2017. Warm-dry sping-summers: red, cold-wet spring-summers: blue. </a:t>
            </a:r>
            <a:b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Wheat price first difference shows movement of price of given year (fall or rise) compared to previous year.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1600" baseline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64088" y="3789040"/>
            <a:ext cx="295232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Wheat price is often lower after drought years, than in previous years, and generally low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– Impacts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/>
              <a:t> </a:t>
            </a:r>
          </a:p>
          <a:p>
            <a:pPr algn="ctr">
              <a:buNone/>
            </a:pPr>
            <a:r>
              <a:rPr lang="de-DE" sz="2800" dirty="0"/>
              <a:t>Dry, warm conditions good for wheat growing</a:t>
            </a:r>
            <a:br>
              <a:rPr lang="de-DE" sz="2800" dirty="0"/>
            </a:br>
            <a:r>
              <a:rPr lang="de-DE" sz="4000" dirty="0"/>
              <a:t>  </a:t>
            </a:r>
          </a:p>
          <a:p>
            <a:pPr algn="ctr">
              <a:buNone/>
            </a:pPr>
            <a:r>
              <a:rPr lang="de-DE" sz="2800" dirty="0"/>
              <a:t>Interchangebility of grains prevents famine</a:t>
            </a:r>
          </a:p>
          <a:p>
            <a:pPr algn="ctr">
              <a:buNone/>
            </a:pPr>
            <a:r>
              <a:rPr lang="de-DE" sz="4000" dirty="0"/>
              <a:t>  </a:t>
            </a:r>
          </a:p>
          <a:p>
            <a:pPr algn="ctr">
              <a:buNone/>
            </a:pPr>
            <a:r>
              <a:rPr lang="de-DE" sz="2800" b="1" dirty="0"/>
              <a:t>No major harvest failure or grain price rise</a:t>
            </a:r>
            <a:endParaRPr lang="en-GB" sz="2800" dirty="0"/>
          </a:p>
        </p:txBody>
      </p:sp>
      <p:sp>
        <p:nvSpPr>
          <p:cNvPr id="4" name="Down Arrow 3"/>
          <p:cNvSpPr/>
          <p:nvPr/>
        </p:nvSpPr>
        <p:spPr>
          <a:xfrm>
            <a:off x="4499992" y="2924944"/>
            <a:ext cx="432048" cy="43204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499992" y="4149080"/>
            <a:ext cx="432048" cy="43204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farming - Impacts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Problems in drought:</a:t>
            </a:r>
          </a:p>
          <a:p>
            <a:pPr marL="0" indent="0">
              <a:buNone/>
            </a:pPr>
            <a:r>
              <a:rPr lang="de-DE" dirty="0"/>
              <a:t> Water shortage </a:t>
            </a:r>
          </a:p>
          <a:p>
            <a:pPr marL="0" indent="0">
              <a:buNone/>
            </a:pPr>
            <a:r>
              <a:rPr lang="de-DE" dirty="0"/>
              <a:t> Heat stress and sun stroke</a:t>
            </a:r>
          </a:p>
          <a:p>
            <a:pPr marL="0" indent="0">
              <a:buNone/>
            </a:pPr>
            <a:r>
              <a:rPr lang="de-DE" dirty="0"/>
              <a:t> Low grass and hay production: </a:t>
            </a:r>
            <a:br>
              <a:rPr lang="de-DE" dirty="0"/>
            </a:br>
            <a:r>
              <a:rPr lang="de-DE" dirty="0"/>
              <a:t>	- Dairy production</a:t>
            </a:r>
            <a:br>
              <a:rPr lang="de-DE" dirty="0"/>
            </a:br>
            <a:r>
              <a:rPr lang="de-DE" dirty="0"/>
              <a:t> 	- Fattening of livestock</a:t>
            </a:r>
            <a:br>
              <a:rPr lang="de-DE" dirty="0"/>
            </a:br>
            <a:r>
              <a:rPr lang="de-DE" dirty="0"/>
              <a:t> 	- Survival of calves and lambs</a:t>
            </a:r>
            <a:br>
              <a:rPr lang="de-DE" dirty="0"/>
            </a:br>
            <a:r>
              <a:rPr lang="de-DE" dirty="0"/>
              <a:t> 	- Fertility</a:t>
            </a:r>
            <a:br>
              <a:rPr lang="de-DE" dirty="0"/>
            </a:br>
            <a:r>
              <a:rPr lang="de-DE" dirty="0"/>
              <a:t> 	- Winter survival (sale/slaughter before/after</a:t>
            </a:r>
            <a:br>
              <a:rPr lang="de-DE" dirty="0"/>
            </a:br>
            <a:r>
              <a:rPr lang="de-DE" dirty="0"/>
              <a:t> 	   winter)</a:t>
            </a:r>
          </a:p>
          <a:p>
            <a:pPr marL="0" indent="0">
              <a:buNone/>
            </a:pPr>
            <a:r>
              <a:rPr lang="de-DE" dirty="0"/>
              <a:t> Susceptibility to disease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- Impacts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Raised (infant) mortality</a:t>
            </a:r>
          </a:p>
          <a:p>
            <a:r>
              <a:rPr lang="de-DE" dirty="0"/>
              <a:t>Heat stress and sun stroke</a:t>
            </a:r>
          </a:p>
          <a:p>
            <a:r>
              <a:rPr lang="de-DE" dirty="0"/>
              <a:t>Water shortage</a:t>
            </a:r>
          </a:p>
          <a:p>
            <a:r>
              <a:rPr lang="de-DE" dirty="0"/>
              <a:t>Malaria (Quartan agues, fevers)</a:t>
            </a:r>
          </a:p>
          <a:p>
            <a:r>
              <a:rPr lang="de-DE" dirty="0"/>
              <a:t>Gastro-intestinal disease</a:t>
            </a:r>
            <a:br>
              <a:rPr lang="de-DE" dirty="0"/>
            </a:br>
            <a:r>
              <a:rPr lang="de-DE" dirty="0"/>
              <a:t>	- transmitted by insects</a:t>
            </a:r>
            <a:br>
              <a:rPr lang="de-DE" dirty="0"/>
            </a:br>
            <a:r>
              <a:rPr lang="de-DE" dirty="0"/>
              <a:t> 	- transmitted by contaminated water </a:t>
            </a:r>
          </a:p>
          <a:p>
            <a:r>
              <a:rPr lang="de-DE" dirty="0"/>
              <a:t>Plague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724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Helvetica CE</vt:lpstr>
      <vt:lpstr>Office Theme</vt:lpstr>
      <vt:lpstr>PowerPoint Presentation</vt:lpstr>
      <vt:lpstr>Examples of extreme spring-summer droughts</vt:lpstr>
      <vt:lpstr>Drought frequency, 13th-15th centuries</vt:lpstr>
      <vt:lpstr>Agriculture – Impacts </vt:lpstr>
      <vt:lpstr>Agriculture</vt:lpstr>
      <vt:lpstr>Wheat price and drought 1256-1431</vt:lpstr>
      <vt:lpstr>Agriculture – Impacts</vt:lpstr>
      <vt:lpstr>Pastoral farming - Impacts</vt:lpstr>
      <vt:lpstr>Health - Impacts</vt:lpstr>
      <vt:lpstr>Plague and summer weather, 1348-1500</vt:lpstr>
      <vt:lpstr>Plague and summer weather, 1348-1500</vt:lpstr>
      <vt:lpstr>Fire risk </vt:lpstr>
      <vt:lpstr>Water levels and supply – Adaptation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Pribyl</dc:creator>
  <cp:lastModifiedBy>Kathleen Pribyl (ENV - Visitor)</cp:lastModifiedBy>
  <cp:revision>136</cp:revision>
  <dcterms:created xsi:type="dcterms:W3CDTF">2017-04-21T12:52:34Z</dcterms:created>
  <dcterms:modified xsi:type="dcterms:W3CDTF">2020-05-03T21:35:44Z</dcterms:modified>
</cp:coreProperties>
</file>