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543" r:id="rId3"/>
    <p:sldId id="535" r:id="rId4"/>
    <p:sldId id="544" r:id="rId5"/>
    <p:sldId id="516" r:id="rId6"/>
    <p:sldId id="514" r:id="rId7"/>
    <p:sldId id="517" r:id="rId8"/>
    <p:sldId id="521" r:id="rId9"/>
    <p:sldId id="522" r:id="rId10"/>
    <p:sldId id="523" r:id="rId11"/>
    <p:sldId id="540" r:id="rId12"/>
    <p:sldId id="52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90B9-199D-4775-8DF7-E858FB4BD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95EC8-1BBC-4526-AFA2-A10654EAF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B50AF-F95C-4591-83F7-CC7AE53A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FE7ED-2565-48F1-A654-4E8132702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89D9F-A535-495A-82BD-C95D2A5C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7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3838-5AA5-4E0A-9177-54D264E7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EEAEE-0E78-48A8-A290-297993EB5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B021A-F257-47D5-A382-78147464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CF34D-AFE7-481D-8D5B-38A9420A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9C94D-7927-4F26-8A66-48E0B0D7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63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3E4697-57D8-4C83-8352-45966D58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8F9C7-7A3F-4AFC-B6D2-C942E1066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F6FF0-4A4A-4A9F-8474-ECF0F757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BCAF7-4F20-4A86-8C8B-1DDB1CA8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091B7-EAEE-427B-92FE-BF643341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4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7C37-43F5-4978-8AF0-759B6031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E724A-F552-405F-A6EF-249F4070F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60C9-20F1-40AE-8EE9-DDC9E5376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4F9E1-F8A5-4E49-ADAC-D75756D4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41A5E-821A-4C0D-8A81-EB913EAB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64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AF14-7329-47C8-B297-029F252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CC6BB-1778-4740-B6AC-A6504D462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2911F-3A5A-4A9D-BA7F-77F8D73F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838CE-26DC-40FE-913F-F6F0A54D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69250-2FA6-4C1B-A47B-EB9222ED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7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74BF-AD99-4EFA-9C42-B4AB3D68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E2B1-CF8E-4700-9A24-F3C4B37BE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7391F-B1AB-45B3-AE2D-73ADD0EBF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7D9BB-CCB2-425B-8C1A-7FA20F73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0CFB0-5A0F-43C5-BF96-26D5E588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2130E-80D3-48C7-BA92-3146050A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26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DC77-8060-43D2-A174-5CBDDFCA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DB96D-5ED6-400C-A0D1-7C9C8C6C5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B077E-57BF-4328-A8FE-FE72BFD90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36884-583E-40B2-B985-94E807480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271D0-145F-4584-B716-D6645BD10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D620EF-E0DB-4AFA-B12F-EDB89C8A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CEADDB-42C7-46B0-9D13-677AAC7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0A50-5BEF-470E-9049-C32D8DF7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E7B3-4D34-4940-862E-5EBCD2CB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4E062-DAF4-4DB1-AA7F-E2D23002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E7CBE-54BF-4186-9527-A41C0FAA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52E74-C408-479B-A8A6-3489F7CA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14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9D971-179F-4D24-8F9F-DF633C5C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967D5-B094-49C2-9726-B40AABCE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9C55D-B595-4D4E-8AFD-ECAE9A81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16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B1D0-EB23-4706-893D-29CA815D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9F304-D8D0-47C5-9117-CA6270102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086FC-4CDC-4F20-B150-3E2D7B59C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EBD2D-5C6D-4ED9-B38B-734127EF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3DAB1-F59A-412C-BDEE-7D7E6010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11193-820D-47AA-9E26-FB373EFF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4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45896-8A09-44F8-B4BB-805F2F48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99EDE-5F99-4672-A30F-83F7B0FD9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08B97-693F-4307-B232-4BBEC8E19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63D2C-63DC-4355-B524-F27B3EAE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0A08C-A10A-4BFF-B5A9-15A1CD98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92141-181D-43E9-AFF3-AE7E4721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62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18CB5-5207-4C10-9B1D-8C8AB8BC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C42CD-1A4D-4446-80F5-F6A5BA276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D354D-A8A9-4C5F-A57D-6E147E8A6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AEC59-1C07-41D4-83A6-C3BECBAD7E4D}" type="datetimeFigureOut">
              <a:rPr lang="de-DE" smtClean="0"/>
              <a:t>01.05.2020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F8C1-F527-4A37-AFED-EE6451DEE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7ABE-4353-4477-B136-3D4AA9363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E8543-ECA4-4122-AA4A-EC71A3B1DA3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70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eld of tall grass&#10;&#10;Description automatically generated">
            <a:extLst>
              <a:ext uri="{FF2B5EF4-FFF2-40B4-BE49-F238E27FC236}">
                <a16:creationId xmlns:a16="http://schemas.microsoft.com/office/drawing/2014/main" id="{5FDE39B1-70F8-4E78-AB7F-3CA5CF66F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6" r="21865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C322B-A6AA-4D95-8209-236B090F149D}"/>
              </a:ext>
            </a:extLst>
          </p:cNvPr>
          <p:cNvSpPr txBox="1"/>
          <p:nvPr/>
        </p:nvSpPr>
        <p:spPr>
          <a:xfrm>
            <a:off x="374904" y="856488"/>
            <a:ext cx="4992624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1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Socio-economic determinants of land use/cover change in wetlands in East Africa: a case study analysis of the Anyiko wetland in Kenya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83C209-1CDA-408B-A12A-3BC4BCECE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Risper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Ajwang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’ Ondiek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, Francesco Vuolo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, Julius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Kipkemboi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Nzula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Kitaka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,Erwin Lautsch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, Thomas Hein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and Erwin Schmid </a:t>
            </a:r>
            <a:r>
              <a:rPr lang="en-US" sz="1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Institute for Hydrobiology and Aquatic Ecosystem Management, University for Natural Resources and Life Sciences, Vienna, Austria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Institute of Geomatics, University for Natural Resources and Life Sciences, Vienna, Austria,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Department of Biological Sciences, Egerton University, Nakuru, Kenya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Wassercluster Lunz, Lunz am See, Austria,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Institute for Sustainable Economic Development, University for Natural Resources and Life Sciences, Vienna, Austria</a:t>
            </a:r>
          </a:p>
          <a:p>
            <a:pPr marL="0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6636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DF38A1-5CFD-4285-A1FC-C1A9FED2C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017410"/>
              </p:ext>
            </p:extLst>
          </p:nvPr>
        </p:nvGraphicFramePr>
        <p:xfrm>
          <a:off x="76197" y="1162050"/>
          <a:ext cx="11877677" cy="502919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09764">
                  <a:extLst>
                    <a:ext uri="{9D8B030D-6E8A-4147-A177-3AD203B41FA5}">
                      <a16:colId xmlns:a16="http://schemas.microsoft.com/office/drawing/2014/main" val="173659154"/>
                    </a:ext>
                  </a:extLst>
                </a:gridCol>
                <a:gridCol w="2157462">
                  <a:extLst>
                    <a:ext uri="{9D8B030D-6E8A-4147-A177-3AD203B41FA5}">
                      <a16:colId xmlns:a16="http://schemas.microsoft.com/office/drawing/2014/main" val="1392640768"/>
                    </a:ext>
                  </a:extLst>
                </a:gridCol>
                <a:gridCol w="2110671">
                  <a:extLst>
                    <a:ext uri="{9D8B030D-6E8A-4147-A177-3AD203B41FA5}">
                      <a16:colId xmlns:a16="http://schemas.microsoft.com/office/drawing/2014/main" val="3134047671"/>
                    </a:ext>
                  </a:extLst>
                </a:gridCol>
                <a:gridCol w="1480150">
                  <a:extLst>
                    <a:ext uri="{9D8B030D-6E8A-4147-A177-3AD203B41FA5}">
                      <a16:colId xmlns:a16="http://schemas.microsoft.com/office/drawing/2014/main" val="4150304652"/>
                    </a:ext>
                  </a:extLst>
                </a:gridCol>
                <a:gridCol w="1597747">
                  <a:extLst>
                    <a:ext uri="{9D8B030D-6E8A-4147-A177-3AD203B41FA5}">
                      <a16:colId xmlns:a16="http://schemas.microsoft.com/office/drawing/2014/main" val="2678262106"/>
                    </a:ext>
                  </a:extLst>
                </a:gridCol>
                <a:gridCol w="1969334">
                  <a:extLst>
                    <a:ext uri="{9D8B030D-6E8A-4147-A177-3AD203B41FA5}">
                      <a16:colId xmlns:a16="http://schemas.microsoft.com/office/drawing/2014/main" val="3864232845"/>
                    </a:ext>
                  </a:extLst>
                </a:gridCol>
                <a:gridCol w="1352549">
                  <a:extLst>
                    <a:ext uri="{9D8B030D-6E8A-4147-A177-3AD203B41FA5}">
                      <a16:colId xmlns:a16="http://schemas.microsoft.com/office/drawing/2014/main" val="2750811497"/>
                    </a:ext>
                  </a:extLst>
                </a:gridCol>
              </a:tblGrid>
              <a:tr h="1415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use/cover changes (acres)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2016/18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1504424"/>
                  </a:ext>
                </a:extLst>
              </a:tr>
              <a:tr h="7254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Shrubland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 Shrubland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Wetland/Close Shrubland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3612385"/>
                  </a:ext>
                </a:extLst>
              </a:tr>
              <a:tr h="6946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Shrubland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5558635"/>
                  </a:ext>
                </a:extLst>
              </a:tr>
              <a:tr h="4584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1966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6140652"/>
                  </a:ext>
                </a:extLst>
              </a:tr>
              <a:tr h="6946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 Shrubland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7815082"/>
                  </a:ext>
                </a:extLst>
              </a:tr>
              <a:tr h="6946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Wetland/Close Shrubland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653056"/>
                  </a:ext>
                </a:extLst>
              </a:tr>
              <a:tr h="3458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Farmland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37631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AE0B1E-F707-4591-B4C7-B89B07D3ED6B}"/>
              </a:ext>
            </a:extLst>
          </p:cNvPr>
          <p:cNvSpPr txBox="1"/>
          <p:nvPr/>
        </p:nvSpPr>
        <p:spPr>
          <a:xfrm>
            <a:off x="767796" y="453803"/>
            <a:ext cx="10481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Inter-class land cover changes (1966 -2016/18)</a:t>
            </a:r>
          </a:p>
        </p:txBody>
      </p:sp>
    </p:spTree>
    <p:extLst>
      <p:ext uri="{BB962C8B-B14F-4D97-AF65-F5344CB8AC3E}">
        <p14:creationId xmlns:p14="http://schemas.microsoft.com/office/powerpoint/2010/main" val="212164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F63E04-DED7-4A47-A4D0-9314D7CB5C04}"/>
              </a:ext>
            </a:extLst>
          </p:cNvPr>
          <p:cNvSpPr txBox="1"/>
          <p:nvPr/>
        </p:nvSpPr>
        <p:spPr>
          <a:xfrm>
            <a:off x="685799" y="294113"/>
            <a:ext cx="1016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Socio-economic determinants of wetlands utilization for agriculture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074C990-6027-4A87-93AF-527136FA8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25"/>
          <a:stretch/>
        </p:blipFill>
        <p:spPr>
          <a:xfrm>
            <a:off x="122545" y="759591"/>
            <a:ext cx="11289682" cy="580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18722-F6DC-4A3B-81BE-79E20994196B}"/>
              </a:ext>
            </a:extLst>
          </p:cNvPr>
          <p:cNvSpPr txBox="1"/>
          <p:nvPr/>
        </p:nvSpPr>
        <p:spPr>
          <a:xfrm>
            <a:off x="5767386" y="1095374"/>
            <a:ext cx="559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Households were more likely to cultivate the wetland if they</a:t>
            </a:r>
            <a:r>
              <a:rPr kumimoji="0" lang="en-K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did not harvest papyrus for artisanal products, were male-headed and lacked alternative</a:t>
            </a:r>
            <a:r>
              <a:rPr kumimoji="0" lang="en-K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 of income.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1C215-A278-4E01-9C48-E5AE95A03A40}"/>
              </a:ext>
            </a:extLst>
          </p:cNvPr>
          <p:cNvSpPr txBox="1"/>
          <p:nvPr/>
        </p:nvSpPr>
        <p:spPr>
          <a:xfrm>
            <a:off x="5767386" y="5181600"/>
            <a:ext cx="5291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perceptions that wetland is “wasteland” and conversion to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agriculture provides higher net monetary benefit did not influence wetland cultivation.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3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9A09-B600-4E3F-B7CA-B849CF23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8501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563FD-9E69-440B-B0D8-0341BB178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124744"/>
            <a:ext cx="10696575" cy="514270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Anyiko wetland area coverage has reduced by more than a half between 1966 and 2018, majority (43%) of which is due to conversion to farmland. </a:t>
            </a:r>
          </a:p>
          <a:p>
            <a:pPr lvl="0"/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At household level,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wetland was determined by the socio-economic status of</a:t>
            </a:r>
            <a:r>
              <a:rPr lang="en-KE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the households rather than perceptions on its value.</a:t>
            </a:r>
            <a:endParaRPr lang="en-KE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Ondiek RA, Vuolo F, Kipkemboi J,</a:t>
            </a:r>
            <a:r>
              <a:rPr lang="en-K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Kitaka N, Lautsch E, Hein T and</a:t>
            </a:r>
            <a:r>
              <a:rPr lang="en-K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Schmid E (2020) Socio-Economic</a:t>
            </a:r>
            <a:r>
              <a:rPr lang="en-K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Determinants of Land Use/Cover</a:t>
            </a:r>
            <a:r>
              <a:rPr lang="en-K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Change in Wetlands in East Africa: A</a:t>
            </a:r>
            <a:r>
              <a:rPr lang="en-K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Case Study Analysis of the Anyiko</a:t>
            </a:r>
            <a:r>
              <a:rPr lang="en-K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Wetland, Kenya.Front. Environ. Sci. 7:207.</a:t>
            </a:r>
            <a:br>
              <a:rPr lang="de-DE" dirty="0"/>
            </a:b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8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1D80-A930-436A-83AF-38174961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96"/>
            <a:ext cx="5857875" cy="792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Ecosystem Services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C4DCCF-88B5-49EB-98B5-597AD6ED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60" y="818515"/>
            <a:ext cx="4395788" cy="42687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974388-85B9-42E0-BC5E-41D9F5243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3"/>
          <a:stretch/>
        </p:blipFill>
        <p:spPr>
          <a:xfrm>
            <a:off x="4582978" y="361562"/>
            <a:ext cx="4746160" cy="224513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6C2AD58-5839-46CF-A50A-964CF1D67489}"/>
              </a:ext>
            </a:extLst>
          </p:cNvPr>
          <p:cNvSpPr txBox="1"/>
          <p:nvPr/>
        </p:nvSpPr>
        <p:spPr>
          <a:xfrm>
            <a:off x="4586949" y="533548"/>
            <a:ext cx="481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KE" b="1" dirty="0">
                <a:latin typeface="Arial Black" panose="020B0A04020102020204" pitchFamily="34" charset="0"/>
              </a:rPr>
              <a:t>W</a:t>
            </a:r>
            <a:r>
              <a:rPr lang="de-DE" b="1" dirty="0">
                <a:latin typeface="Arial Black" panose="020B0A04020102020204" pitchFamily="34" charset="0"/>
              </a:rPr>
              <a:t>e</a:t>
            </a:r>
            <a:r>
              <a:rPr lang="en-KE" b="1" dirty="0">
                <a:latin typeface="Arial Black" panose="020B0A04020102020204" pitchFamily="34" charset="0"/>
              </a:rPr>
              <a:t>t</a:t>
            </a:r>
            <a:r>
              <a:rPr lang="de-DE" b="1" dirty="0">
                <a:latin typeface="Arial Black" panose="020B0A04020102020204" pitchFamily="34" charset="0"/>
              </a:rPr>
              <a:t>l</a:t>
            </a:r>
            <a:r>
              <a:rPr lang="en-KE" b="1" dirty="0">
                <a:latin typeface="Arial Black" panose="020B0A04020102020204" pitchFamily="34" charset="0"/>
              </a:rPr>
              <a:t>a</a:t>
            </a:r>
            <a:r>
              <a:rPr lang="de-DE" b="1" dirty="0">
                <a:latin typeface="Arial Black" panose="020B0A04020102020204" pitchFamily="34" charset="0"/>
              </a:rPr>
              <a:t>n</a:t>
            </a:r>
            <a:r>
              <a:rPr lang="en-KE" b="1" dirty="0">
                <a:latin typeface="Arial Black" panose="020B0A04020102020204" pitchFamily="34" charset="0"/>
              </a:rPr>
              <a:t>d </a:t>
            </a:r>
            <a:r>
              <a:rPr lang="de-DE" b="1" dirty="0">
                <a:latin typeface="Arial Black" panose="020B0A04020102020204" pitchFamily="34" charset="0"/>
              </a:rPr>
              <a:t>c</a:t>
            </a:r>
            <a:r>
              <a:rPr lang="en-KE" b="1" dirty="0">
                <a:latin typeface="Arial Black" panose="020B0A04020102020204" pitchFamily="34" charset="0"/>
              </a:rPr>
              <a:t>o</a:t>
            </a:r>
            <a:r>
              <a:rPr lang="de-DE" b="1" dirty="0">
                <a:latin typeface="Arial Black" panose="020B0A04020102020204" pitchFamily="34" charset="0"/>
              </a:rPr>
              <a:t>n</a:t>
            </a:r>
            <a:r>
              <a:rPr lang="en-KE" b="1" dirty="0">
                <a:latin typeface="Arial Black" panose="020B0A04020102020204" pitchFamily="34" charset="0"/>
              </a:rPr>
              <a:t>v</a:t>
            </a:r>
            <a:r>
              <a:rPr lang="de-DE" b="1" dirty="0">
                <a:latin typeface="Arial Black" panose="020B0A04020102020204" pitchFamily="34" charset="0"/>
              </a:rPr>
              <a:t>e</a:t>
            </a:r>
            <a:r>
              <a:rPr lang="en-KE" b="1" dirty="0">
                <a:latin typeface="Arial Black" panose="020B0A04020102020204" pitchFamily="34" charset="0"/>
              </a:rPr>
              <a:t>r</a:t>
            </a:r>
            <a:r>
              <a:rPr lang="de-DE" b="1" dirty="0">
                <a:latin typeface="Arial Black" panose="020B0A04020102020204" pitchFamily="34" charset="0"/>
              </a:rPr>
              <a:t>s</a:t>
            </a:r>
            <a:r>
              <a:rPr lang="en-KE" b="1" dirty="0" err="1">
                <a:latin typeface="Arial Black" panose="020B0A04020102020204" pitchFamily="34" charset="0"/>
              </a:rPr>
              <a:t>i</a:t>
            </a:r>
            <a:r>
              <a:rPr lang="de-DE" b="1" dirty="0">
                <a:latin typeface="Arial Black" panose="020B0A04020102020204" pitchFamily="34" charset="0"/>
              </a:rPr>
              <a:t>o</a:t>
            </a:r>
            <a:r>
              <a:rPr lang="en-KE" b="1" dirty="0">
                <a:latin typeface="Arial Black" panose="020B0A04020102020204" pitchFamily="34" charset="0"/>
              </a:rPr>
              <a:t>n </a:t>
            </a:r>
            <a:r>
              <a:rPr lang="de-DE" b="1" dirty="0">
                <a:latin typeface="Arial Black" panose="020B0A04020102020204" pitchFamily="34" charset="0"/>
              </a:rPr>
              <a:t>t</a:t>
            </a:r>
            <a:r>
              <a:rPr lang="en-KE" b="1" dirty="0">
                <a:latin typeface="Arial Black" panose="020B0A04020102020204" pitchFamily="34" charset="0"/>
              </a:rPr>
              <a:t>o </a:t>
            </a:r>
            <a:r>
              <a:rPr lang="de-DE" b="1" dirty="0">
                <a:latin typeface="Arial Black" panose="020B0A04020102020204" pitchFamily="34" charset="0"/>
              </a:rPr>
              <a:t>a</a:t>
            </a:r>
            <a:r>
              <a:rPr lang="en-KE" b="1" dirty="0">
                <a:latin typeface="Arial Black" panose="020B0A04020102020204" pitchFamily="34" charset="0"/>
              </a:rPr>
              <a:t>g</a:t>
            </a:r>
            <a:r>
              <a:rPr lang="de-DE" b="1" dirty="0">
                <a:latin typeface="Arial Black" panose="020B0A04020102020204" pitchFamily="34" charset="0"/>
              </a:rPr>
              <a:t>r</a:t>
            </a:r>
            <a:r>
              <a:rPr lang="en-KE" b="1" dirty="0" err="1">
                <a:latin typeface="Arial Black" panose="020B0A04020102020204" pitchFamily="34" charset="0"/>
              </a:rPr>
              <a:t>i</a:t>
            </a:r>
            <a:r>
              <a:rPr lang="de-DE" b="1" dirty="0">
                <a:latin typeface="Arial Black" panose="020B0A04020102020204" pitchFamily="34" charset="0"/>
              </a:rPr>
              <a:t>c</a:t>
            </a:r>
            <a:r>
              <a:rPr lang="en-KE" b="1" dirty="0">
                <a:latin typeface="Arial Black" panose="020B0A04020102020204" pitchFamily="34" charset="0"/>
              </a:rPr>
              <a:t>u</a:t>
            </a:r>
            <a:r>
              <a:rPr lang="de-DE" b="1" dirty="0">
                <a:latin typeface="Arial Black" panose="020B0A04020102020204" pitchFamily="34" charset="0"/>
              </a:rPr>
              <a:t>l</a:t>
            </a:r>
            <a:r>
              <a:rPr lang="en-KE" b="1" dirty="0">
                <a:latin typeface="Arial Black" panose="020B0A04020102020204" pitchFamily="34" charset="0"/>
              </a:rPr>
              <a:t>t</a:t>
            </a:r>
            <a:r>
              <a:rPr lang="de-DE" b="1" dirty="0">
                <a:latin typeface="Arial Black" panose="020B0A04020102020204" pitchFamily="34" charset="0"/>
              </a:rPr>
              <a:t>u</a:t>
            </a:r>
            <a:r>
              <a:rPr lang="en-KE" b="1" dirty="0">
                <a:latin typeface="Arial Black" panose="020B0A04020102020204" pitchFamily="34" charset="0"/>
              </a:rPr>
              <a:t>r</a:t>
            </a:r>
            <a:r>
              <a:rPr lang="de-DE" b="1" dirty="0">
                <a:latin typeface="Arial Black" panose="020B0A04020102020204" pitchFamily="34" charset="0"/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1E818-5B0D-4507-8144-6805E7F1A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978" y="2746495"/>
            <a:ext cx="3324225" cy="1871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44DED-9529-4E89-9D0A-07B9AE3EA85B}"/>
              </a:ext>
            </a:extLst>
          </p:cNvPr>
          <p:cNvSpPr txBox="1"/>
          <p:nvPr/>
        </p:nvSpPr>
        <p:spPr>
          <a:xfrm>
            <a:off x="4763552" y="2796013"/>
            <a:ext cx="242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DE88A-33C7-4146-91F6-7AEF2A982B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7" t="25734" r="-4087" b="-5051"/>
          <a:stretch/>
        </p:blipFill>
        <p:spPr>
          <a:xfrm>
            <a:off x="4585048" y="4665958"/>
            <a:ext cx="4152900" cy="1852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597978-455C-4125-9568-22F9164AD994}"/>
              </a:ext>
            </a:extLst>
          </p:cNvPr>
          <p:cNvSpPr txBox="1"/>
          <p:nvPr/>
        </p:nvSpPr>
        <p:spPr>
          <a:xfrm>
            <a:off x="4767379" y="4811643"/>
            <a:ext cx="263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o yam and M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F4E026-A23B-4048-8901-F6BD7277F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138" y="527637"/>
            <a:ext cx="1848810" cy="2113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CDAC29-7985-4AE8-AD72-16D3027F0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784" y="2928002"/>
            <a:ext cx="3437611" cy="16739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152790-5262-48A9-B2EB-AAB4B6E10D4B}"/>
              </a:ext>
            </a:extLst>
          </p:cNvPr>
          <p:cNvSpPr txBox="1"/>
          <p:nvPr/>
        </p:nvSpPr>
        <p:spPr>
          <a:xfrm rot="25380000">
            <a:off x="4547179" y="2551199"/>
            <a:ext cx="339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K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7A649-5B89-48F1-B7B7-E684CA5B6DA5}"/>
              </a:ext>
            </a:extLst>
          </p:cNvPr>
          <p:cNvSpPr txBox="1"/>
          <p:nvPr/>
        </p:nvSpPr>
        <p:spPr>
          <a:xfrm>
            <a:off x="9581322" y="1435195"/>
            <a:ext cx="148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KE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1A546-F00C-4853-8C12-36B9D4BA6F02}"/>
              </a:ext>
            </a:extLst>
          </p:cNvPr>
          <p:cNvSpPr txBox="1"/>
          <p:nvPr/>
        </p:nvSpPr>
        <p:spPr>
          <a:xfrm>
            <a:off x="8730476" y="3089278"/>
            <a:ext cx="185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KE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96787-D4C9-4062-BF1D-D0AC006ADBD9}"/>
              </a:ext>
            </a:extLst>
          </p:cNvPr>
          <p:cNvSpPr txBox="1"/>
          <p:nvPr/>
        </p:nvSpPr>
        <p:spPr>
          <a:xfrm rot="5100000">
            <a:off x="8993424" y="3294428"/>
            <a:ext cx="346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R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K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K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C2550-E394-4B47-9685-B6D23BD01C9A}"/>
              </a:ext>
            </a:extLst>
          </p:cNvPr>
          <p:cNvSpPr/>
          <p:nvPr/>
        </p:nvSpPr>
        <p:spPr>
          <a:xfrm>
            <a:off x="166202" y="5372270"/>
            <a:ext cx="4041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Figure </a:t>
            </a:r>
            <a:r>
              <a:rPr lang="fr-FR" dirty="0" err="1"/>
              <a:t>from</a:t>
            </a:r>
            <a:r>
              <a:rPr lang="fr-FR" dirty="0"/>
              <a:t>:</a:t>
            </a:r>
            <a:r>
              <a:rPr lang="en-KE" dirty="0"/>
              <a:t> </a:t>
            </a:r>
            <a:r>
              <a:rPr lang="fr-FR" dirty="0"/>
              <a:t>http://www.metrovancouver.org/planning/development/ecologicalhealth/Pages/default.aspx</a:t>
            </a:r>
            <a:endParaRPr lang="de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D248CE-CB4B-4FE0-B00F-8BBDC98E22CA}"/>
              </a:ext>
            </a:extLst>
          </p:cNvPr>
          <p:cNvSpPr txBox="1"/>
          <p:nvPr/>
        </p:nvSpPr>
        <p:spPr>
          <a:xfrm>
            <a:off x="4985651" y="6438900"/>
            <a:ext cx="640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dirty="0"/>
              <a:t>P</a:t>
            </a:r>
            <a:r>
              <a:rPr lang="de-DE" dirty="0"/>
              <a:t>i</a:t>
            </a:r>
            <a:r>
              <a:rPr lang="en-KE" dirty="0"/>
              <a:t>c</a:t>
            </a:r>
            <a:r>
              <a:rPr lang="de-DE" dirty="0"/>
              <a:t>t</a:t>
            </a:r>
            <a:r>
              <a:rPr lang="en-KE" dirty="0"/>
              <a:t>u</a:t>
            </a:r>
            <a:r>
              <a:rPr lang="de-DE" dirty="0"/>
              <a:t>r</a:t>
            </a:r>
            <a:r>
              <a:rPr lang="en-KE" dirty="0"/>
              <a:t>e</a:t>
            </a:r>
            <a:r>
              <a:rPr lang="de-DE" dirty="0"/>
              <a:t>s</a:t>
            </a:r>
            <a:r>
              <a:rPr lang="en-KE" dirty="0"/>
              <a:t> </a:t>
            </a:r>
            <a:r>
              <a:rPr lang="de-DE" dirty="0"/>
              <a:t>t</a:t>
            </a:r>
            <a:r>
              <a:rPr lang="en-KE" dirty="0"/>
              <a:t>a</a:t>
            </a:r>
            <a:r>
              <a:rPr lang="de-DE" dirty="0"/>
              <a:t>k</a:t>
            </a:r>
            <a:r>
              <a:rPr lang="en-KE" dirty="0"/>
              <a:t>e</a:t>
            </a:r>
            <a:r>
              <a:rPr lang="de-DE" dirty="0"/>
              <a:t>n</a:t>
            </a:r>
            <a:r>
              <a:rPr lang="en-KE" dirty="0"/>
              <a:t> </a:t>
            </a:r>
            <a:r>
              <a:rPr lang="de-DE" dirty="0"/>
              <a:t>b</a:t>
            </a:r>
            <a:r>
              <a:rPr lang="en-KE" dirty="0"/>
              <a:t>y </a:t>
            </a:r>
            <a:r>
              <a:rPr lang="de-DE" dirty="0"/>
              <a:t>R</a:t>
            </a:r>
            <a:r>
              <a:rPr lang="en-KE" dirty="0" err="1"/>
              <a:t>i</a:t>
            </a:r>
            <a:r>
              <a:rPr lang="de-DE" dirty="0"/>
              <a:t>s</a:t>
            </a:r>
            <a:r>
              <a:rPr lang="en-KE" dirty="0"/>
              <a:t>p</a:t>
            </a:r>
            <a:r>
              <a:rPr lang="de-DE" dirty="0"/>
              <a:t>e</a:t>
            </a:r>
            <a:r>
              <a:rPr lang="en-KE" dirty="0"/>
              <a:t>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67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5" grpId="0"/>
      <p:bldP spid="9" grpId="0"/>
      <p:bldP spid="15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616" y="188640"/>
            <a:ext cx="7818834" cy="648072"/>
          </a:xfrm>
        </p:spPr>
        <p:txBody>
          <a:bodyPr>
            <a:noAutofit/>
          </a:bodyPr>
          <a:lstStyle/>
          <a:p>
            <a:pPr algn="ctr"/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9" y="1009650"/>
            <a:ext cx="11382375" cy="5543550"/>
          </a:xfrm>
        </p:spPr>
        <p:txBody>
          <a:bodyPr>
            <a:normAutofit fontScale="85000" lnSpcReduction="20000"/>
          </a:bodyPr>
          <a:lstStyle/>
          <a:p>
            <a:pPr marL="82550" indent="0">
              <a:buNone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Wetlands conversion to agriculture is mainly attributed to: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Increasing demand for food production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Inadequate understanding of wetlands’ values by stakeholders</a:t>
            </a:r>
            <a:endParaRPr lang="en-K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K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2550" indent="0">
              <a:buNone/>
            </a:pPr>
            <a:r>
              <a:rPr lang="en-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Perceived as: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“Wasteland”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Minimal value in comparison to other uses of their land that may produce more tangible, immediate and higher monetary benefits 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2550" indent="0">
              <a:buNone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Studies explicitly quantifying spatio-temporal extents of wetlands encroachment by agriculture in sub-Saharan Africa are limited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only the perceptions about wetlands values are important, but also other socio-economic determinants contributing to their conversion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linkage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KE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wetlands</a:t>
            </a:r>
          </a:p>
          <a:p>
            <a:pPr marL="82550" indent="0">
              <a:buNone/>
            </a:pP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3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66CEF-55D4-4310-B9E6-C124608A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922114"/>
          </a:xfrm>
        </p:spPr>
        <p:txBody>
          <a:bodyPr>
            <a:normAutofit/>
          </a:bodyPr>
          <a:lstStyle/>
          <a:p>
            <a:pPr algn="ctr"/>
            <a:r>
              <a:rPr lang="en-K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O</a:t>
            </a:r>
            <a:r>
              <a:rPr lang="de-D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  <a:r>
              <a:rPr lang="en-K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j</a:t>
            </a:r>
            <a:r>
              <a:rPr lang="de-D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  <a:r>
              <a:rPr lang="en-K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c</a:t>
            </a:r>
            <a:r>
              <a:rPr lang="de-D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t</a:t>
            </a:r>
            <a:r>
              <a:rPr lang="en-KE" sz="36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i</a:t>
            </a:r>
            <a:r>
              <a:rPr lang="de-D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v</a:t>
            </a:r>
            <a:r>
              <a:rPr lang="en-K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  <a:r>
              <a:rPr lang="de-DE" sz="3600" b="1" dirty="0">
                <a:solidFill>
                  <a:schemeClr val="tx1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B9548-AA40-4AA6-91D8-F4F8B51FD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90650"/>
            <a:ext cx="10982325" cy="5192712"/>
          </a:xfrm>
        </p:spPr>
        <p:txBody>
          <a:bodyPr>
            <a:normAutofit/>
          </a:bodyPr>
          <a:lstStyle/>
          <a:p>
            <a:pPr marL="82550" indent="0">
              <a:buNone/>
            </a:pP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nalyzed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socio-economic determinants of land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use/cover change in wetlands at household level using the Anyiko</a:t>
            </a:r>
            <a:r>
              <a:rPr lang="en-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wetland in Kenya as a case study. </a:t>
            </a: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550" indent="0">
              <a:buNone/>
            </a:pP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54100" lvl="1" indent="-514350">
              <a:buFont typeface="+mj-lt"/>
              <a:buAutoNum type="arabicPeriod"/>
            </a:pPr>
            <a:r>
              <a:rPr lang="en-KE" sz="2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determine spatio-temporal change of agriculture in</a:t>
            </a:r>
            <a:r>
              <a:rPr lang="en-K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wetland</a:t>
            </a:r>
            <a:endParaRPr lang="en-K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54100" lvl="1" indent="-514350">
              <a:buFont typeface="+mj-lt"/>
              <a:buAutoNum type="arabicPeriod"/>
            </a:pPr>
            <a:r>
              <a:rPr lang="en-KE" sz="2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analyze socio-economic determinants of</a:t>
            </a:r>
            <a:r>
              <a:rPr lang="en-K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wetland utilization for agriculture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39D0-3061-483D-A9C2-55DCA326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116632"/>
            <a:ext cx="781883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K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4C4580-9996-488E-9846-3EF5CAB7C8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616" y="1196752"/>
            <a:ext cx="763284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39D0-3061-483D-A9C2-55DCA326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116632"/>
            <a:ext cx="7818834" cy="864096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K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E0AF34-8BE5-45DC-A3DB-8DECE518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80728"/>
            <a:ext cx="11772900" cy="532482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Spatio-temporal land use/cover change </a:t>
            </a:r>
          </a:p>
          <a:p>
            <a:pPr marL="8255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land use/cover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CORONA image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image data was taken on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November 1966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Spatial resolution of 3m	</a:t>
            </a:r>
          </a:p>
          <a:p>
            <a:pPr marL="403225" lvl="1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land use/cover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 Earth image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image data were taken on 13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June 2016 and 28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December 2018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Spatial resolution of 0.5m </a:t>
            </a: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Visual interpretation of the images</a:t>
            </a: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Minimum mapping unit of 1 acre </a:t>
            </a: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K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7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770C5-EA5A-4977-9E5A-0313C173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116632"/>
            <a:ext cx="7499350" cy="108012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K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KE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499F-2611-4526-A513-619569171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96752"/>
            <a:ext cx="11449049" cy="5544616"/>
          </a:xfrm>
        </p:spPr>
        <p:txBody>
          <a:bodyPr/>
          <a:lstStyle/>
          <a:p>
            <a:pPr marL="82550" indent="0" algn="ctr">
              <a:buNone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Analyze socio-economic determinants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Household survey: 226 households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Between July and December 2017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CHi- squared Automatic Interaction Detector (CHAID) decision tree approach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predictor independent variables were tested against the dependent variable of wetland cultivation status of the households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7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276932-A8B0-4872-B770-7C3CD18C3B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927" y="1051968"/>
            <a:ext cx="7638814" cy="5135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CC122F-DC6A-4788-A4AD-504D15E7F531}"/>
              </a:ext>
            </a:extLst>
          </p:cNvPr>
          <p:cNvSpPr txBox="1"/>
          <p:nvPr/>
        </p:nvSpPr>
        <p:spPr>
          <a:xfrm>
            <a:off x="285750" y="219075"/>
            <a:ext cx="933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Spatio-temporal change in Anyiko wetland</a:t>
            </a:r>
          </a:p>
        </p:txBody>
      </p:sp>
    </p:spTree>
    <p:extLst>
      <p:ext uri="{BB962C8B-B14F-4D97-AF65-F5344CB8AC3E}">
        <p14:creationId xmlns:p14="http://schemas.microsoft.com/office/powerpoint/2010/main" val="107305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AF2E12-9DB2-4078-8919-01A54D9428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527994"/>
              </p:ext>
            </p:extLst>
          </p:nvPr>
        </p:nvGraphicFramePr>
        <p:xfrm>
          <a:off x="190499" y="1438275"/>
          <a:ext cx="11420474" cy="42125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155325">
                  <a:extLst>
                    <a:ext uri="{9D8B030D-6E8A-4147-A177-3AD203B41FA5}">
                      <a16:colId xmlns:a16="http://schemas.microsoft.com/office/drawing/2014/main" val="1423360875"/>
                    </a:ext>
                  </a:extLst>
                </a:gridCol>
                <a:gridCol w="1675472">
                  <a:extLst>
                    <a:ext uri="{9D8B030D-6E8A-4147-A177-3AD203B41FA5}">
                      <a16:colId xmlns:a16="http://schemas.microsoft.com/office/drawing/2014/main" val="316973680"/>
                    </a:ext>
                  </a:extLst>
                </a:gridCol>
                <a:gridCol w="2308524">
                  <a:extLst>
                    <a:ext uri="{9D8B030D-6E8A-4147-A177-3AD203B41FA5}">
                      <a16:colId xmlns:a16="http://schemas.microsoft.com/office/drawing/2014/main" val="363269857"/>
                    </a:ext>
                  </a:extLst>
                </a:gridCol>
                <a:gridCol w="2418455">
                  <a:extLst>
                    <a:ext uri="{9D8B030D-6E8A-4147-A177-3AD203B41FA5}">
                      <a16:colId xmlns:a16="http://schemas.microsoft.com/office/drawing/2014/main" val="247712068"/>
                    </a:ext>
                  </a:extLst>
                </a:gridCol>
                <a:gridCol w="1862698">
                  <a:extLst>
                    <a:ext uri="{9D8B030D-6E8A-4147-A177-3AD203B41FA5}">
                      <a16:colId xmlns:a16="http://schemas.microsoft.com/office/drawing/2014/main" val="988180137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cover type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2016/18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(1966-2016/18)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9726028"/>
                  </a:ext>
                </a:extLst>
              </a:tr>
              <a:tr h="549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Areas (acres)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Areas (acres)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Areas (acres)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 (%) change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2077404"/>
                  </a:ext>
                </a:extLst>
              </a:tr>
              <a:tr h="409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-216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-55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441437"/>
                  </a:ext>
                </a:extLst>
              </a:tr>
              <a:tr h="502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shrubland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-510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1603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Closed shrubland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968877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Wetland/closed shrubland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-196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938738"/>
                  </a:ext>
                </a:extLst>
              </a:tr>
              <a:tr h="409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Farmland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+1070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97389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C002BB-D7FC-4759-B613-D1D61E45E8C7}"/>
              </a:ext>
            </a:extLst>
          </p:cNvPr>
          <p:cNvSpPr txBox="1"/>
          <p:nvPr/>
        </p:nvSpPr>
        <p:spPr>
          <a:xfrm>
            <a:off x="1360215" y="368077"/>
            <a:ext cx="10060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Spatio-temporal change in Anyiko wetland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54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Widescreen</PresentationFormat>
  <Paragraphs>160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Ecosystem Services</vt:lpstr>
      <vt:lpstr>Introduction</vt:lpstr>
      <vt:lpstr>Objectives</vt:lpstr>
      <vt:lpstr>Study area: Anyiko wetland, Kenya</vt:lpstr>
      <vt:lpstr>Materials and methods</vt:lpstr>
      <vt:lpstr>Materials and methods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Risper Ondiek</dc:creator>
  <cp:lastModifiedBy>Risper Ondiek</cp:lastModifiedBy>
  <cp:revision>5</cp:revision>
  <dcterms:created xsi:type="dcterms:W3CDTF">2020-04-28T13:48:07Z</dcterms:created>
  <dcterms:modified xsi:type="dcterms:W3CDTF">2020-05-01T09:54:10Z</dcterms:modified>
</cp:coreProperties>
</file>