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Action1.xml" ContentType="application/vnd.ms-office.inkAction+xml"/>
  <Override PartName="/ppt/notesSlides/notesSlide2.xml" ContentType="application/vnd.openxmlformats-officedocument.presentationml.notesSlide+xml"/>
  <Override PartName="/ppt/ink/inkAction2.xml" ContentType="application/vnd.ms-office.inkAction+xml"/>
  <Override PartName="/ppt/notesSlides/notesSlide3.xml" ContentType="application/vnd.openxmlformats-officedocument.presentationml.notesSlide+xml"/>
  <Override PartName="/ppt/ink/inkAction3.xml" ContentType="application/vnd.ms-office.inkAction+xml"/>
  <Override PartName="/ppt/notesSlides/notesSlide4.xml" ContentType="application/vnd.openxmlformats-officedocument.presentationml.notesSlide+xml"/>
  <Override PartName="/ppt/ink/inkAction4.xml" ContentType="application/vnd.ms-office.inkAction+xml"/>
  <Override PartName="/ppt/notesSlides/notesSlide5.xml" ContentType="application/vnd.openxmlformats-officedocument.presentationml.notesSlide+xml"/>
  <Override PartName="/ppt/ink/inkAction5.xml" ContentType="application/vnd.ms-office.inkAction+xml"/>
  <Override PartName="/ppt/notesSlides/notesSlide6.xml" ContentType="application/vnd.openxmlformats-officedocument.presentationml.notesSlide+xml"/>
  <Override PartName="/ppt/ink/inkAction6.xml" ContentType="application/vnd.ms-office.inkAction+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62" r:id="rId3"/>
    <p:sldId id="288" r:id="rId4"/>
    <p:sldId id="287" r:id="rId5"/>
    <p:sldId id="261" r:id="rId6"/>
    <p:sldId id="285" r:id="rId7"/>
    <p:sldId id="277"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uanyuan" initials="H" lastIdx="1" clrIdx="0">
    <p:extLst>
      <p:ext uri="{19B8F6BF-5375-455C-9EA6-DF929625EA0E}">
        <p15:presenceInfo xmlns:p15="http://schemas.microsoft.com/office/powerpoint/2012/main" userId="Huanyua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864"/>
    <a:srgbClr val="00ACD7"/>
    <a:srgbClr val="001E43"/>
    <a:srgbClr val="27516A"/>
    <a:srgbClr val="003E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037" autoAdjust="0"/>
  </p:normalViewPr>
  <p:slideViewPr>
    <p:cSldViewPr snapToGrid="0">
      <p:cViewPr varScale="1">
        <p:scale>
          <a:sx n="109" d="100"/>
          <a:sy n="109" d="100"/>
        </p:scale>
        <p:origin x="6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200" max="1920" units="cm"/>
          <inkml:channel name="Y" type="integer" max="2305" units="cm"/>
          <inkml:channel name="T" type="integer" max="2.14748E9" units="dev"/>
        </inkml:traceFormat>
        <inkml:channelProperties>
          <inkml:channelProperty channel="X" name="resolution" value="63.93443" units="1/cm"/>
          <inkml:channelProperty channel="Y" name="resolution" value="77.60943" units="1/cm"/>
          <inkml:channelProperty channel="T" name="resolution" value="1" units="1/dev"/>
        </inkml:channelProperties>
      </inkml:inkSource>
      <inkml:timestamp xml:id="ts0" timeString="2020-04-30T15:29:19.930"/>
    </inkml:context>
    <inkml:brush xml:id="br0">
      <inkml:brushProperty name="width" value="0.05292" units="cm"/>
      <inkml:brushProperty name="height" value="0.05292" units="cm"/>
      <inkml:brushProperty name="color" value="#FF0000"/>
    </inkml:brush>
  </inkml:definitions>
  <iact:action type="add" startTime="15110">
    <iact:property name="dataType"/>
    <iact:actionData xml:id="d0">
      <inkml:trace xmlns:inkml="http://www.w3.org/2003/InkML" xml:id="stk0" contextRef="#ctx0" brushRef="#br0">914 9778 0,'19'0'88,"0"0"-80,1 0 0,58-20-1,-20 20 2,20 0 1,155 0 7,-19-19 0,19 19-1,-97 0 1,117 0 0,-39-19 0,0 19-1,-59 0 1,20-20-1,-39 20 4,-58 0-5,-20 0 1,-19 0 0,0 0 1,39 0 0,-20 0-1,20 0 1,19 0 0,78 0-1,-78 0 1,98 0 0,155 0 2,-97 20-5,19 18 3,-214-38 0,20 20-1,233-1 0,-117-19 1,78 20 0,-155-1-1,77 1 1,-38-1 1,38-19-2,195 0 1,-253 20-1,20-20-15,-117 0 15,19 0-16,59 0 17,233 0-1,-98-20 1,21 1-1,-40 19 2,-78 0-3,-38-20 3,19 1-2,39-1 1,-19 1-1,-98 19 1,-19 0 0,-20 0 0,1 0 0,77-20-1,-78 1 1,40 19-1,-1 0 1,0-19 0,59-1-1,58 1 1,-58-1-1,-1 1 1,-96 19 0,-1 0 116</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200" max="1920" units="cm"/>
          <inkml:channel name="Y" type="integer" max="2305" units="cm"/>
          <inkml:channel name="T" type="integer" max="2.14748E9" units="dev"/>
        </inkml:traceFormat>
        <inkml:channelProperties>
          <inkml:channelProperty channel="X" name="resolution" value="63.93443" units="1/cm"/>
          <inkml:channelProperty channel="Y" name="resolution" value="77.60943" units="1/cm"/>
          <inkml:channelProperty channel="T" name="resolution" value="1" units="1/dev"/>
        </inkml:channelProperties>
      </inkml:inkSource>
      <inkml:timestamp xml:id="ts0" timeString="2020-04-30T15:29:19.930"/>
    </inkml:context>
    <inkml:brush xml:id="br0">
      <inkml:brushProperty name="width" value="0.05292" units="cm"/>
      <inkml:brushProperty name="height" value="0.05292" units="cm"/>
      <inkml:brushProperty name="color" value="#FF0000"/>
    </inkml:brush>
  </inkml:definitions>
  <iact:action type="add" startTime="5193">
    <iact:property name="dataType"/>
    <iact:actionData xml:id="d0">
      <inkml:trace xmlns:inkml="http://www.w3.org/2003/InkML" xml:id="stk0" contextRef="#ctx0" brushRef="#br0">1575 13180 0,'19'0'24,"20"0"-16,19 0 3,-19 0-7,58 0 9,59 0 4,77 0-1,156-20 1,19 20 0,98-19 0,-79-1-1,176 20 1,58 0 0,-330-19-1,19 19 1,77 0-1,-96-19 1,-20-1 0,58 1 0,-136 19-1,117 0 1,-39 0 0,20 0-1,-78 0 1,466 0 0,-116 0 2,-331 0-2,175 0-3,-175 0 3,214 0-1,-194 0 1,19 0-1,-156 0 1,-135-20 0</inkml:trace>
    </iact:actionData>
  </iact:action>
  <iact:action type="add" startTime="12465">
    <iact:property name="dataType"/>
    <iact:actionData xml:id="d1">
      <inkml:trace xmlns:inkml="http://www.w3.org/2003/InkML" xml:id="stk1" contextRef="#ctx0" brushRef="#br0">447 10458 0,'0'-19'80,"0"-1"-72,0 1 0,0-20 0,0 20 0,0-59 9,0 0-1,0-39 1,-19 1 0,19-1-1,0 39 1,0-19 0,0 20 0,0-1-1,19 19 1,-19-38 0,0 39-1,0-20 1,0-19 0,19 39-1,-19-59 1,0 78 0,0-39-1,20-19 1,-20 58 0,19-77-1,1 38 1,-20-39 0,0 40 3,0 18-7,0 40 4,0-20-1,19-58 1,-19-20 0,0 20-1,0-39 1,0 97 0,0-19-1,0 19 1,0-20 0,0-18 0,-19 38-1,19 19 2,0-18-2,-20 18 0,20 1 1</inkml:trace>
    </iact:actionData>
  </iact:action>
  <iact:action type="add" startTime="15925">
    <iact:property name="dataType"/>
    <iact:actionData xml:id="d2">
      <inkml:trace xmlns:inkml="http://www.w3.org/2003/InkML" xml:id="stk2" contextRef="#ctx0" brushRef="#br0">4471 11722 0,'39'0'153,"-19"0"-145,19 0 9,-20 0-10,0 0 3,1 0 1,38 0 6,1 0 1,-21 0-2,21 0-1,-1 0 2,20 0 0,-20 0-1,0 0 1,1 0 0,38 0-1,-58 0 1,39 0 0,-20 0-1,-19 0 1,0 0 0,-20 0-1,20 0 1,-20 0 0</inkml:trace>
    </iact:actionData>
  </iact:action>
  <iact:action type="add" startTime="17351">
    <iact:property name="dataType"/>
    <iact:actionData xml:id="d3">
      <inkml:trace xmlns:inkml="http://www.w3.org/2003/InkML" xml:id="stk3" contextRef="#ctx0" brushRef="#br0">11042 11819 0,'39'0'24,"0"0"-16,58 0 0,20 0 0,233 0 8,39-39 1,0 20 1,77-1-1,-116 20-1,117-19 0,-176 19 0,20 0 1,-58 19 0,-117-19-1,-38 20 1,-60-20 0</inkml:trace>
    </iact:actionData>
  </iact:action>
  <iact:action type="add" startTime="18685">
    <iact:property name="dataType"/>
    <iact:actionData xml:id="d4">
      <inkml:trace xmlns:inkml="http://www.w3.org/2003/InkML" xml:id="stk4" contextRef="#ctx0" brushRef="#br0">5171 4763 0,'0'0'0,"0"19"18,-19-19-11,-20 0 0,-39 20 11,-39-20-3,59 19 2,-20 0-1,-38-19 1,-20 0 1,58-38-1,0-21-1,20 1 0,38 0 1,1-40-1,19 21 1,58-79-1,98-77 1,-78 136 0,252-214 0,-38 136-1,-137 97 1,-96 78-1,-40 0 1,20 0-1,-20 0 1,20 39 0,-19-20 0,57 40-1,-18-1 1,-1 0 0,0-19-1,-19 19 1,0 1 0,-19-20-1,-1 0 1,-19-20 0,0 0 0,0 1-1</inkml:trace>
    </iact:actionData>
  </iact:action>
  <iact:action type="add" startTime="25395">
    <iact:property name="dataType"/>
    <iact:actionData xml:id="d5">
      <inkml:trace xmlns:inkml="http://www.w3.org/2003/InkML" xml:id="stk5" contextRef="#ctx0" brushRef="#br0">20977 10342 0,'19'0'42,"1"0"-36,19 0 4,0 0-4,19 0 8,-19 0-10,77 0 11,59 0 0,59 0 2,57 0-1,351 0 1,-195 0-1,-155-39 3,194 19-3,0-19 1,-97 20-2,-156 0 2,-78 19-1,-38 0 1,0 0 0,-40 0 0,98 0 0,-116 0-1,19 0 0,116 0 1,117 0 0,-175 0-1,20 0 1,-40 0 1,59 0-2,-58 0 0,0 0 1,-59 0 0,0 0-1,-38 0 1,-1 0-1,0 0 1,1 0 0</inkml:trace>
    </iact:actionData>
  </iact:action>
</iact:actions>
</file>

<file path=ppt/ink/inkAction3.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200" max="1920" units="cm"/>
          <inkml:channel name="Y" type="integer" max="2305" units="cm"/>
          <inkml:channel name="T" type="integer" max="2.14748E9" units="dev"/>
        </inkml:traceFormat>
        <inkml:channelProperties>
          <inkml:channelProperty channel="X" name="resolution" value="63.93443" units="1/cm"/>
          <inkml:channelProperty channel="Y" name="resolution" value="77.60943" units="1/cm"/>
          <inkml:channelProperty channel="T" name="resolution" value="1" units="1/dev"/>
        </inkml:channelProperties>
      </inkml:inkSource>
      <inkml:timestamp xml:id="ts0" timeString="2020-04-30T15:29:19.930"/>
    </inkml:context>
    <inkml:brush xml:id="br0">
      <inkml:brushProperty name="width" value="0.05292" units="cm"/>
      <inkml:brushProperty name="height" value="0.05292" units="cm"/>
      <inkml:brushProperty name="color" value="#FF0000"/>
    </inkml:brush>
  </inkml:definitions>
  <iact:action type="add" startTime="2341">
    <iact:property name="dataType"/>
    <iact:actionData xml:id="d0">
      <inkml:trace xmlns:inkml="http://www.w3.org/2003/InkML" xml:id="stk0" contextRef="#ctx0" brushRef="#br0">1497 10750 0,'-20'-20'119,"-18"1"-102,-1 19-8,19-19 0,-38-20 5,19 19 2,20-19 1,-1 20-1,-19-20 1,0-19 0,20-39 0,-20 38-1,39-38 1,0-39 0,0 19-1,19 1 1,1 38 0,38-19-1,-38 58 3,38 0-3,-19 0 0,19 20 0,98-40 2,-1 40-2,-19-1 0,-38 20 2,-40 0-2,0 0 1,1 0-1,-1 0 1,-19 20-1,38-1 1,1 1 0,-39 19 1,58 19-2,-58-39 0,20 20 1,-40-19-1,0-20 1,1 39-1,-1-20 1,1 0 0,-1 20-1,1 0 2,-20-19-2,19 19 0,-19-20 1,20 20 0,-20 39-1,0-20 1,-20 0 0,20 1-1,-39-21 1,39-18 0,-19 19 0,-20-20-1,19 40 1,1-1 0,-20-19 0,20 0-1,-1-20 1,1-19-1,19 39 1,-59-20 0,40 1-1,-20 19 1,20-39 0,-20 19-1,19-19 1,-38 20 0,39-20 0,-40 19 0,1-19-1,19 0-16,-78 0 18,79 19-1,-1-19 0,19 0-2,1 0 2,-1 0-1,1 0 1</inkml:trace>
    </iact:actionData>
  </iact:action>
  <iact:action type="add" startTime="9877">
    <iact:property name="dataType"/>
    <iact:actionData xml:id="d1">
      <inkml:trace xmlns:inkml="http://www.w3.org/2003/InkML" xml:id="stk1" contextRef="#ctx0" brushRef="#br0">14892 8417 0,'19'0'98,"20"0"-84,-19 0 4,18 0-9,-18 0 8,19 0 0,0 0-1,-20 0 1,1 0-1</inkml:trace>
    </iact:actionData>
  </iact:action>
  <iact:action type="add" startTime="11901">
    <iact:property name="dataType"/>
    <iact:actionData xml:id="d2">
      <inkml:trace xmlns:inkml="http://www.w3.org/2003/InkML" xml:id="stk2" contextRef="#ctx0" brushRef="#br0">17905 7115 0,'20'0'80,"-1"0"-72,1 0 8,-1 0-8,0 0 0,20 0 6,39 0 2,19 0 2,20 0-2,-20 0 1,-39 0-1,-19 0 1,-19 0 4</inkml:trace>
    </iact:actionData>
  </iact:action>
  <iact:action type="add" startTime="18169">
    <iact:property name="dataType"/>
    <iact:actionData xml:id="d3">
      <inkml:trace xmlns:inkml="http://www.w3.org/2003/InkML" xml:id="stk3" contextRef="#ctx0" brushRef="#br0">13317 11003 0,'0'-20'96,"20"1"-88,-1-1 0,-19-19 2,19 20-4,20-1 7,-19-77 2,19 20 1,38-79 1,-38 98 0,-19-1-1,19 1 1,-39 39-1,19-20 1,20-20 0,0 21-1,0-21 1,0 1 0,-1 0 0,1-1-1,0 20 1,-19-19 0,19 19-1,-1 0 1,-18 20-1,19-20 1,-20 20 1,1-20-1,-1 19-2,20-38 3,0 0-2,19-20 1,-19 58-1,0-38 1,0 0-1,39 0 1,-59-1 0,78-19 0,-19-19-1,19 19 1,-58 40-1,58-21 1,0-18 0,40-21-1,38 1 1,-78 58 0,78-58 0,-20 0-1,-58 58 1,98-78 0,-98 59 0,59-20-1,-59 20 1,-39 19-1,20 0 1,0 20 0,-39-20 0,136-58-1,-59 58 1,1-19-1,-20 19 1,-39 19 0,40-19-1,-1-19 1,19 39 0,-77-20 0,39 19-1,19-19 1,20 20-1,-59 0 2,98-20-2,-117 19 1,58 1-1,-19 19 1,-39-20 1,58 1-3,-20-1 2,-38 20 1,39-38-2,-39 38 0,0 0 1,-20 0-1,1 0 1,-1 0 0,-19-20 17,20 20 103</inkml:trace>
    </iact:actionData>
  </iact:action>
  <iact:action type="add" startTime="21701">
    <iact:property name="dataType"/>
    <iact:actionData xml:id="d4">
      <inkml:trace xmlns:inkml="http://www.w3.org/2003/InkML" xml:id="stk4" contextRef="#ctx0" brushRef="#br0">25021 13024 0,'-20'0'8,"1"0"0,-1 0 3,-57 0 9,18 0-6,-38 0 3,-20-58-1,20-20 0,39 0 1,19-38 0,20-1-1,-1-38 2,20 116-3,0-39 2,0 20 0,39-1 0,-19 20-1,77-38 1,0 18 0,39 1-1,97 0 1,-77 58 0,77-20-1,-38 20 1,38-19 0,-175 19-1,20 39 3,-39 0-3,19-1 0,-19 1 0,0 0 2,-20 58-2,1 1 0,-20-1 1,0 19 0,-39-18-1,19-21 1,-38 21 0,0 18 1,38-96-2,1-1 0,-20 20 1,-39 0-1,39-20 1,-19 1 0,39-1-1,-40-19 1,-77 0-1,-19 20 1,19-20 0,38 0-1,1 0 1,19 0 0,-58 0 1,59 0-2,38 0 1,39-20-1,-20 20 0</inkml:trace>
    </iact:actionData>
  </iact:action>
</iact:actions>
</file>

<file path=ppt/ink/inkAction4.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200" max="1920" units="cm"/>
          <inkml:channel name="Y" type="integer" max="2305" units="cm"/>
          <inkml:channel name="T" type="integer" max="2.14748E9" units="dev"/>
        </inkml:traceFormat>
        <inkml:channelProperties>
          <inkml:channelProperty channel="X" name="resolution" value="63.93443" units="1/cm"/>
          <inkml:channelProperty channel="Y" name="resolution" value="77.60943" units="1/cm"/>
          <inkml:channelProperty channel="T" name="resolution" value="1" units="1/dev"/>
        </inkml:channelProperties>
      </inkml:inkSource>
      <inkml:timestamp xml:id="ts0" timeString="2020-04-30T15:29:19.930"/>
    </inkml:context>
    <inkml:brush xml:id="br0">
      <inkml:brushProperty name="width" value="0.05292" units="cm"/>
      <inkml:brushProperty name="height" value="0.05292" units="cm"/>
      <inkml:brushProperty name="color" value="#FF0000"/>
    </inkml:brush>
  </inkml:definitions>
  <iact:action type="add" startTime="8961">
    <iact:property name="dataType"/>
    <iact:actionData xml:id="d0">
      <inkml:trace xmlns:inkml="http://www.w3.org/2003/InkML" xml:id="stk0" contextRef="#ctx0" brushRef="#br0">22318 3169 0,'20'0'47,"-1"0"-35,20 0 4,19 0-11,-19 0 5,59 0 5,174 0 2,39 0-1,-78-20 1,78 20 0,-78 0-1,-19 0 1,39-19 0,-136 19-1,58 0 1,-20-20 0,79 20 0,-196 0-1,215 0 1,-78 0-1,58 0 1,98 0 0,-78 39-1,-40-39 1,-174 0 0</inkml:trace>
    </iact:actionData>
  </iact:action>
</iact:actions>
</file>

<file path=ppt/ink/inkAction5.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200" max="1920" units="cm"/>
          <inkml:channel name="Y" type="integer" max="2305" units="cm"/>
          <inkml:channel name="T" type="integer" max="2.14748E9" units="dev"/>
        </inkml:traceFormat>
        <inkml:channelProperties>
          <inkml:channelProperty channel="X" name="resolution" value="63.93443" units="1/cm"/>
          <inkml:channelProperty channel="Y" name="resolution" value="77.60943" units="1/cm"/>
          <inkml:channelProperty channel="T" name="resolution" value="1" units="1/dev"/>
        </inkml:channelProperties>
      </inkml:inkSource>
      <inkml:timestamp xml:id="ts0" timeString="2020-04-30T15:29:19.930"/>
    </inkml:context>
    <inkml:brush xml:id="br0">
      <inkml:brushProperty name="width" value="0.05292" units="cm"/>
      <inkml:brushProperty name="height" value="0.05292" units="cm"/>
      <inkml:brushProperty name="color" value="#FF0000"/>
    </inkml:brush>
  </inkml:definitions>
  <iact:action type="add" startTime="19627">
    <iact:property name="dataType"/>
    <iact:actionData xml:id="d0">
      <inkml:trace xmlns:inkml="http://www.w3.org/2003/InkML" xml:id="stk0" contextRef="#ctx0" brushRef="#br0">25721 6259 0,'19'0'112,"1"0"-96,-1 0-4,0 0-7,1 0 8,96-19 3,-57 19 0,19 0 1,-20-19-1,0 19 1,1 0-1,38 0 1,-39 0 0,-19 0-1,0 0 1,0 0 0,0 0-1,19 0 1,0 0 0,20 0-1,0 0 1,19 0 0,-19 0 1,-20 0-3,0-20 2,1 20-17,38-19 17,-19 19 0,-39 0-1,38 0 0,-18 0 1,38-20 0,0 20-1,0 0 1,39 0 0,-97 0 0,20 0-1,-40 0 1,20 0-1,19 0 2,20 0-2,19 0 1,-38 0-1,18 0 1,1 0 0,39 0-1,-20 0 1,-39 0 0,78 0-1,-38 0 1,-40 0 0,-39 0-1,1 0 1</inkml:trace>
    </iact:actionData>
  </iact:action>
  <iact:action type="add" startTime="23689">
    <iact:property name="dataType"/>
    <iact:actionData xml:id="d1">
      <inkml:trace xmlns:inkml="http://www.w3.org/2003/InkML" xml:id="stk1" contextRef="#ctx0" brushRef="#br0">16914 6279 0,'19'0'102,"1"0"-94,-1 0 2,1 0-4,18 0 13,1 0-11,0 0 6,19 19 2,1-19-1,-1 0 2,20 0 0,19 0-1,0 20 1,1-20 0,-60 19-1,40-19 1,58 20 0,-39-20-1,98 0 1,-98 19 0,59-19 0,-40 0-1,-19 0 1,78 39 0,-38-39 0,-60 19-1,98-19 1,78 20-1,-136-20 2,-1 0-3,1 0 2,0 0 0,135 0 0,-77 0-1,20 0 2,57-20-3,-174 1 2,97 0 0,-78 19 0</inkml:trace>
    </iact:actionData>
  </iact:action>
  <iact:action type="add" startTime="64453">
    <iact:property name="dataType"/>
    <iact:actionData xml:id="d2">
      <inkml:trace xmlns:inkml="http://www.w3.org/2003/InkML" xml:id="stk2" contextRef="#ctx0" brushRef="#br0">1225 15396 0,'39'0'104,"-1"0"-96,21 0 0,19 0-1,-40 0 4,60 0-3,-21 0 5,40 0 3,-20 0 1,0 0 0,-38 0-1,57 0 1,-18 0-1,-60 0 1,21 0 0,-40 0 0,20 0-1,19 0 1,-19 0 0,97 0-1,-77 0 1,38 0 0,-78 0 0,20 0-1,-19 0 1,19 0-1,19-20 1,-19 20-1,-20 0 1,1 0 0,19 0 0,-20 0-1,20 0 1,-20 0 0,1 0 0,-1 0 1,-19-19-3,20 19 18</inkml:trace>
    </iact:actionData>
  </iact:action>
  <iact:action type="add" startTime="66821">
    <iact:property name="dataType"/>
    <iact:actionData xml:id="d3">
      <inkml:trace xmlns:inkml="http://www.w3.org/2003/InkML" xml:id="stk3" contextRef="#ctx0" brushRef="#br0">1147 15473 0,'-20'0'66,"-18"-38"-57,-1 18-2,0 1 3,-20-20 7,21 0 0,-40 0-17,39-19 17,19-1 0,1-18-1,19 18 1,97-77 0,39 20-1,98-20 1,38-20-1,-19 98 1,-137 38 0,40 20 0,-40 0-1,-57 0 1,57 0 0,-57 0-1,57 39 1,-57-19 0,57 38-1,-77-58 1,39 39 2,-59-39-3,20 19-1,20-19 2,38 20-1,-39-1 1,39 1 0,-58-20 0,20 19-1,-21-19 3,-18 39-4,19-20 2,0 20-1,-39 0 1,19-19 0,1-20-1,-20 38 1,19-18-1,-19-1 1,0 1 0,0 19-1,0-20 1,0 20 0,-19 0-1,-1-20 1,20 20 0,-39-19-1,39 18 1,-19-38 0,19 20-1,-20-20 1,20 19 0,0 1 38,-19-20-31,19 19 14,-20 1-22,20-1 1,-19-19-16,19 20 15,-19-20 0,19 19 1,0 0 0,-20-19 7</inkml:trace>
    </iact:actionData>
  </iact:action>
</iact:actions>
</file>

<file path=ppt/ink/inkAction6.xml><?xml version="1.0" encoding="utf-8"?>
<iact:actions xmlns:iact="http://schemas.microsoft.com/office/powerpoint/2014/inkAction" lengthUnit="cm" timeUnit="ms">
  <inkml:definitions xmlns:inkml="http://www.w3.org/2003/InkML">
    <inkml:context xml:id="ctx0">
      <inkml:inkSource xml:id="inkSrc0">
        <inkml:traceFormat>
          <inkml:channel name="X" type="integer" min="-1200" max="1920" units="cm"/>
          <inkml:channel name="Y" type="integer" max="2305" units="cm"/>
          <inkml:channel name="T" type="integer" max="2.14748E9" units="dev"/>
        </inkml:traceFormat>
        <inkml:channelProperties>
          <inkml:channelProperty channel="X" name="resolution" value="63.93443" units="1/cm"/>
          <inkml:channelProperty channel="Y" name="resolution" value="77.60943" units="1/cm"/>
          <inkml:channelProperty channel="T" name="resolution" value="1" units="1/dev"/>
        </inkml:channelProperties>
      </inkml:inkSource>
      <inkml:timestamp xml:id="ts0" timeString="2020-04-30T15:29:19.930"/>
    </inkml:context>
    <inkml:brush xml:id="br0">
      <inkml:brushProperty name="width" value="0.05292" units="cm"/>
      <inkml:brushProperty name="height" value="0.05292" units="cm"/>
      <inkml:brushProperty name="color" value="#FF0000"/>
    </inkml:brush>
  </inkml:definitions>
  <iact:action type="add" startTime="12615">
    <iact:property name="dataType"/>
    <iact:actionData xml:id="d0">
      <inkml:trace xmlns:inkml="http://www.w3.org/2003/InkML" xml:id="stk0" contextRef="#ctx0" brushRef="#br0">18022 5151 0,'19'0'159,"1"0"-52,-1 0-36,1 0 19,-1 0-68,1 0 2,-1 0-15,0 0 1,1 0 4,19 0 3,-20 0 1,40 0-1,-40 0-2,0 0 2,1 0-1,-1 0 1,1 0 0</inkml:trace>
    </iact:actionData>
  </iact:action>
  <iact:action type="add" startTime="14256">
    <iact:property name="dataType"/>
    <iact:actionData xml:id="d1">
      <inkml:trace xmlns:inkml="http://www.w3.org/2003/InkML" xml:id="stk1" contextRef="#ctx0" brushRef="#br0">18411 5171 0,'19'0'32,"1"0"11,-1 0 5,0 0-32,1 0 7,-1 0 2,1 0-10,-1 0 2,20 0-3,-19 0 3,155 0-1,38 0 1,-135 0 0,272-20-1,-78 20 1,-58-19 0,-78 19 0,-19 0 0,-20 0-1,117-19 1,-59 19 0,-38 0-1,19 0 1,-58 0-1,0 0 1,19 0 0,-58 0-1,39 0 1,58 0 0,19 0-1,-19 0 1,-77 0 0,38 0 0,-39 0-1,39 0 1,-58 0-1,0 19 2,-19-19-2,38 0 1,0 0-1,-19 19 2,19-19-2,-38 0 0,-1 20 1,1-20 0,-1 0 17</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1CD8BF-6323-4200-B3FE-EC64CB8644F6}" type="datetimeFigureOut">
              <a:rPr lang="en-GB" smtClean="0"/>
              <a:t>02/05/2020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20C2E0-947B-41B5-8BF2-FA4995EABD6F}" type="slidenum">
              <a:rPr lang="en-GB" smtClean="0"/>
              <a:t>‹#›</a:t>
            </a:fld>
            <a:endParaRPr lang="en-GB"/>
          </a:p>
        </p:txBody>
      </p:sp>
    </p:spTree>
    <p:extLst>
      <p:ext uri="{BB962C8B-B14F-4D97-AF65-F5344CB8AC3E}">
        <p14:creationId xmlns:p14="http://schemas.microsoft.com/office/powerpoint/2010/main" val="1690793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 I am Huanyuan, I was a master student at Imperial College London and this study was conducted as my master project. In this study, we were asking Can </a:t>
            </a:r>
          </a:p>
        </p:txBody>
      </p:sp>
      <p:sp>
        <p:nvSpPr>
          <p:cNvPr id="4" name="Slide Number Placeholder 3"/>
          <p:cNvSpPr>
            <a:spLocks noGrp="1"/>
          </p:cNvSpPr>
          <p:nvPr>
            <p:ph type="sldNum" sz="quarter" idx="5"/>
          </p:nvPr>
        </p:nvSpPr>
        <p:spPr/>
        <p:txBody>
          <a:bodyPr/>
          <a:lstStyle/>
          <a:p>
            <a:fld id="{B920C2E0-947B-41B5-8BF2-FA4995EABD6F}" type="slidenum">
              <a:rPr lang="en-GB" smtClean="0"/>
              <a:t>1</a:t>
            </a:fld>
            <a:endParaRPr lang="en-GB"/>
          </a:p>
        </p:txBody>
      </p:sp>
    </p:spTree>
    <p:extLst>
      <p:ext uri="{BB962C8B-B14F-4D97-AF65-F5344CB8AC3E}">
        <p14:creationId xmlns:p14="http://schemas.microsoft.com/office/powerpoint/2010/main" val="1960911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Based on Free Air Carbon Dioxide Enrichment (FACE) and other raised-CO2 experiments, new theory (Terrer et al.’s) [1,2] has been proposed to explain how the magnitude of the </a:t>
            </a:r>
            <a:r>
              <a:rPr lang="en-US" altLang="zh-CN" sz="1200" kern="1200" dirty="0">
                <a:solidFill>
                  <a:schemeClr val="tx1"/>
                </a:solidFill>
                <a:effectLst/>
                <a:latin typeface="+mn-lt"/>
                <a:ea typeface="+mn-ea"/>
                <a:cs typeface="+mn-cs"/>
              </a:rPr>
              <a:t>carbon</a:t>
            </a:r>
            <a:r>
              <a:rPr lang="en-GB" sz="1200" kern="1200" dirty="0">
                <a:solidFill>
                  <a:schemeClr val="tx1"/>
                </a:solidFill>
                <a:effectLst/>
                <a:latin typeface="+mn-lt"/>
                <a:ea typeface="+mn-ea"/>
                <a:cs typeface="+mn-cs"/>
              </a:rPr>
              <a:t> fertilization effect on biomass and biomass production depends on soil phosphorus (in ectomycorrhizal systems) and the soil </a:t>
            </a:r>
            <a:r>
              <a:rPr lang="en-GB" sz="1200" kern="1200" dirty="0" err="1">
                <a:solidFill>
                  <a:schemeClr val="tx1"/>
                </a:solidFill>
                <a:effectLst/>
                <a:latin typeface="+mn-lt"/>
                <a:ea typeface="+mn-ea"/>
                <a:cs typeface="+mn-cs"/>
              </a:rPr>
              <a:t>carbon:nitrogen</a:t>
            </a:r>
            <a:r>
              <a:rPr lang="en-GB" sz="1200" kern="1200" dirty="0">
                <a:solidFill>
                  <a:schemeClr val="tx1"/>
                </a:solidFill>
                <a:effectLst/>
                <a:latin typeface="+mn-lt"/>
                <a:ea typeface="+mn-ea"/>
                <a:cs typeface="+mn-cs"/>
              </a:rPr>
              <a:t> ratio (in arbuscular mycorrhizal systems). They also computed a map of the relative increase in biomass following a step increase of CO2. </a:t>
            </a:r>
            <a:r>
              <a:rPr lang="en-GB" dirty="0"/>
              <a:t>To test whether raised-CO2 experiments and Terrer et al.’s theory could explain the known characteristic of land carbon sink, in this study, we converted biomass increase into land carbon sink, and the following slide show how we did this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20C2E0-947B-41B5-8BF2-FA4995EABD6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60783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 for any grid of Fig.2 , it is a step increase of biomass , so therefore, we basically only know two points on the NPP enhancement vs CO2 plot (Fig.3). We used a saturation curve to fit them, and computed NPP since 1901 (Fig 4) for any grid. </a:t>
            </a:r>
            <a:endParaRPr lang="en-GB" sz="1600" dirty="0">
              <a:latin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20C2E0-947B-41B5-8BF2-FA4995EABD6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86504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We constructed a simple first order kinetic model to convert NPP into land carbon sink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20C2E0-947B-41B5-8BF2-FA4995EABD6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864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calculating a land carbon sink based on eCO2 experiments, with consideration of nutrient stressed as we have shown in the first slide, here we compare the land carbon sink with published </a:t>
            </a:r>
            <a:r>
              <a:rPr lang="en-GB" sz="1200" kern="1200" dirty="0">
                <a:solidFill>
                  <a:schemeClr val="tx1"/>
                </a:solidFill>
                <a:effectLst/>
                <a:latin typeface="+mn-lt"/>
                <a:ea typeface="+mn-ea"/>
                <a:cs typeface="+mn-cs"/>
              </a:rPr>
              <a:t>Dynamic Global Vegetation Model (DGVM) results, compared to Global carbon project. the interannual variability of the modelled land sink was realistic, dominated by the temperature dependence of heterotrophic respiration, and similar to DGVM results. However, the magnitude of the simulated land sink was underestimated, Sensitivity tests showed that these findings were robust to reasonable variations of parameter values. The missing sink was rooted in the smaller amount of total vegetation biomass increment documented by raised-CO2 experiments in comparison with DGVMs average.  </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20C2E0-947B-41B5-8BF2-FA4995EABD6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78675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CN" sz="1200" kern="1200" dirty="0">
                <a:solidFill>
                  <a:schemeClr val="tx1"/>
                </a:solidFill>
                <a:effectLst/>
                <a:latin typeface="+mn-lt"/>
                <a:ea typeface="+mn-ea"/>
                <a:cs typeface="+mn-cs"/>
              </a:rPr>
              <a:t>To fill the gap</a:t>
            </a:r>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Bloom, A. J., Burger, M., Asensio, J. S. R., &amp; Cousins, A. B. (2010). Carbon dioxide enrichment inhibits nitrate assimilation in wheat and </a:t>
            </a:r>
            <a:r>
              <a:rPr lang="en-GB" sz="1200" kern="1200" dirty="0" err="1">
                <a:solidFill>
                  <a:schemeClr val="tx1"/>
                </a:solidFill>
                <a:effectLst/>
                <a:latin typeface="+mn-lt"/>
                <a:ea typeface="+mn-ea"/>
                <a:cs typeface="+mn-cs"/>
              </a:rPr>
              <a:t>arabidopsis</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Science</a:t>
            </a:r>
            <a:r>
              <a:rPr lang="en-GB" sz="1200" kern="1200" dirty="0">
                <a:solidFill>
                  <a:schemeClr val="tx1"/>
                </a:solidFill>
                <a:effectLst/>
                <a:latin typeface="+mn-lt"/>
                <a:ea typeface="+mn-ea"/>
                <a:cs typeface="+mn-cs"/>
              </a:rPr>
              <a:t>. https://doi.org/10.1126/science.1186440</a:t>
            </a:r>
          </a:p>
          <a:p>
            <a:r>
              <a:rPr lang="en-GB" sz="1200" kern="1200" dirty="0">
                <a:solidFill>
                  <a:schemeClr val="tx1"/>
                </a:solidFill>
                <a:effectLst/>
                <a:latin typeface="+mn-lt"/>
                <a:ea typeface="+mn-ea"/>
                <a:cs typeface="+mn-cs"/>
              </a:rPr>
              <a:t>Jiang, M., </a:t>
            </a:r>
            <a:r>
              <a:rPr lang="en-GB" sz="1200" kern="1200" dirty="0" err="1">
                <a:solidFill>
                  <a:schemeClr val="tx1"/>
                </a:solidFill>
                <a:effectLst/>
                <a:latin typeface="+mn-lt"/>
                <a:ea typeface="+mn-ea"/>
                <a:cs typeface="+mn-cs"/>
              </a:rPr>
              <a:t>Medlyn</a:t>
            </a:r>
            <a:r>
              <a:rPr lang="en-GB" sz="1200" kern="1200" dirty="0">
                <a:solidFill>
                  <a:schemeClr val="tx1"/>
                </a:solidFill>
                <a:effectLst/>
                <a:latin typeface="+mn-lt"/>
                <a:ea typeface="+mn-ea"/>
                <a:cs typeface="+mn-cs"/>
              </a:rPr>
              <a:t>, B. E., Drake, J. E., </a:t>
            </a:r>
            <a:r>
              <a:rPr lang="en-GB" sz="1200" kern="1200" dirty="0" err="1">
                <a:solidFill>
                  <a:schemeClr val="tx1"/>
                </a:solidFill>
                <a:effectLst/>
                <a:latin typeface="+mn-lt"/>
                <a:ea typeface="+mn-ea"/>
                <a:cs typeface="+mn-cs"/>
              </a:rPr>
              <a:t>Duursma</a:t>
            </a:r>
            <a:r>
              <a:rPr lang="en-GB" sz="1200" kern="1200" dirty="0">
                <a:solidFill>
                  <a:schemeClr val="tx1"/>
                </a:solidFill>
                <a:effectLst/>
                <a:latin typeface="+mn-lt"/>
                <a:ea typeface="+mn-ea"/>
                <a:cs typeface="+mn-cs"/>
              </a:rPr>
              <a:t>, R. A., Anderson, I. C., Barton, C. V. M., Boer, M. M., Carrillo, Y., </a:t>
            </a:r>
            <a:r>
              <a:rPr lang="en-GB" sz="1200" kern="1200" dirty="0" err="1">
                <a:solidFill>
                  <a:schemeClr val="tx1"/>
                </a:solidFill>
                <a:effectLst/>
                <a:latin typeface="+mn-lt"/>
                <a:ea typeface="+mn-ea"/>
                <a:cs typeface="+mn-cs"/>
              </a:rPr>
              <a:t>Castañeda</a:t>
            </a:r>
            <a:r>
              <a:rPr lang="en-GB" sz="1200" kern="1200" dirty="0">
                <a:solidFill>
                  <a:schemeClr val="tx1"/>
                </a:solidFill>
                <a:effectLst/>
                <a:latin typeface="+mn-lt"/>
                <a:ea typeface="+mn-ea"/>
                <a:cs typeface="+mn-cs"/>
              </a:rPr>
              <a:t>-Gómez, L., Collins, L., </a:t>
            </a:r>
            <a:r>
              <a:rPr lang="en-GB" sz="1200" kern="1200" dirty="0" err="1">
                <a:solidFill>
                  <a:schemeClr val="tx1"/>
                </a:solidFill>
                <a:effectLst/>
                <a:latin typeface="+mn-lt"/>
                <a:ea typeface="+mn-ea"/>
                <a:cs typeface="+mn-cs"/>
              </a:rPr>
              <a:t>Crous</a:t>
            </a:r>
            <a:r>
              <a:rPr lang="en-GB" sz="1200" kern="1200" dirty="0">
                <a:solidFill>
                  <a:schemeClr val="tx1"/>
                </a:solidFill>
                <a:effectLst/>
                <a:latin typeface="+mn-lt"/>
                <a:ea typeface="+mn-ea"/>
                <a:cs typeface="+mn-cs"/>
              </a:rPr>
              <a:t>, K. Y., De </a:t>
            </a:r>
            <a:r>
              <a:rPr lang="en-GB" sz="1200" kern="1200" dirty="0" err="1">
                <a:solidFill>
                  <a:schemeClr val="tx1"/>
                </a:solidFill>
                <a:effectLst/>
                <a:latin typeface="+mn-lt"/>
                <a:ea typeface="+mn-ea"/>
                <a:cs typeface="+mn-cs"/>
              </a:rPr>
              <a:t>Kauwe</a:t>
            </a:r>
            <a:r>
              <a:rPr lang="en-GB" sz="1200" kern="1200" dirty="0">
                <a:solidFill>
                  <a:schemeClr val="tx1"/>
                </a:solidFill>
                <a:effectLst/>
                <a:latin typeface="+mn-lt"/>
                <a:ea typeface="+mn-ea"/>
                <a:cs typeface="+mn-cs"/>
              </a:rPr>
              <a:t>, M. G., Emmerson, K. M., Facey, S. L., </a:t>
            </a:r>
            <a:r>
              <a:rPr lang="en-GB" sz="1200" kern="1200" dirty="0" err="1">
                <a:solidFill>
                  <a:schemeClr val="tx1"/>
                </a:solidFill>
                <a:effectLst/>
                <a:latin typeface="+mn-lt"/>
                <a:ea typeface="+mn-ea"/>
                <a:cs typeface="+mn-cs"/>
              </a:rPr>
              <a:t>Gherlenda</a:t>
            </a:r>
            <a:r>
              <a:rPr lang="en-GB" sz="1200" kern="1200" dirty="0">
                <a:solidFill>
                  <a:schemeClr val="tx1"/>
                </a:solidFill>
                <a:effectLst/>
                <a:latin typeface="+mn-lt"/>
                <a:ea typeface="+mn-ea"/>
                <a:cs typeface="+mn-cs"/>
              </a:rPr>
              <a:t>, A. N., </a:t>
            </a:r>
            <a:r>
              <a:rPr lang="en-GB" sz="1200" kern="1200" dirty="0" err="1">
                <a:solidFill>
                  <a:schemeClr val="tx1"/>
                </a:solidFill>
                <a:effectLst/>
                <a:latin typeface="+mn-lt"/>
                <a:ea typeface="+mn-ea"/>
                <a:cs typeface="+mn-cs"/>
              </a:rPr>
              <a:t>Gimeno</a:t>
            </a:r>
            <a:r>
              <a:rPr lang="en-GB" sz="1200" kern="1200" dirty="0">
                <a:solidFill>
                  <a:schemeClr val="tx1"/>
                </a:solidFill>
                <a:effectLst/>
                <a:latin typeface="+mn-lt"/>
                <a:ea typeface="+mn-ea"/>
                <a:cs typeface="+mn-cs"/>
              </a:rPr>
              <a:t>, T. E., Hasegawa, S., Johnson, S. N., Macdonald, C. A., … Ellsworth, D. S. (2019). The fate of carbon in a mature forest under carbon dioxide enrichment. </a:t>
            </a:r>
            <a:r>
              <a:rPr lang="en-GB" sz="1200" i="1" kern="1200" dirty="0" err="1">
                <a:solidFill>
                  <a:schemeClr val="tx1"/>
                </a:solidFill>
                <a:effectLst/>
                <a:latin typeface="+mn-lt"/>
                <a:ea typeface="+mn-ea"/>
                <a:cs typeface="+mn-cs"/>
              </a:rPr>
              <a:t>BioRxiv</a:t>
            </a:r>
            <a:r>
              <a:rPr lang="en-GB" sz="1200" kern="1200" dirty="0">
                <a:solidFill>
                  <a:schemeClr val="tx1"/>
                </a:solidFill>
                <a:effectLst/>
                <a:latin typeface="+mn-lt"/>
                <a:ea typeface="+mn-ea"/>
                <a:cs typeface="+mn-cs"/>
              </a:rPr>
              <a:t>, 696898. https://doi.org/10.1101/696898</a:t>
            </a:r>
          </a:p>
          <a:p>
            <a:r>
              <a:rPr lang="en-GB" sz="1200" kern="1200" dirty="0">
                <a:solidFill>
                  <a:schemeClr val="tx1"/>
                </a:solidFill>
                <a:effectLst/>
                <a:latin typeface="+mn-lt"/>
                <a:ea typeface="+mn-ea"/>
                <a:cs typeface="+mn-cs"/>
              </a:rPr>
              <a:t>King, J. S., Hanson, P. J., Bernhardt, E., </a:t>
            </a:r>
            <a:r>
              <a:rPr lang="en-GB" sz="1200" kern="1200" dirty="0" err="1">
                <a:solidFill>
                  <a:schemeClr val="tx1"/>
                </a:solidFill>
                <a:effectLst/>
                <a:latin typeface="+mn-lt"/>
                <a:ea typeface="+mn-ea"/>
                <a:cs typeface="+mn-cs"/>
              </a:rPr>
              <a:t>Deangelis</a:t>
            </a:r>
            <a:r>
              <a:rPr lang="en-GB" sz="1200" kern="1200" dirty="0">
                <a:solidFill>
                  <a:schemeClr val="tx1"/>
                </a:solidFill>
                <a:effectLst/>
                <a:latin typeface="+mn-lt"/>
                <a:ea typeface="+mn-ea"/>
                <a:cs typeface="+mn-cs"/>
              </a:rPr>
              <a:t>, P., Norby, R. J., &amp; </a:t>
            </a:r>
            <a:r>
              <a:rPr lang="en-GB" sz="1200" kern="1200" dirty="0" err="1">
                <a:solidFill>
                  <a:schemeClr val="tx1"/>
                </a:solidFill>
                <a:effectLst/>
                <a:latin typeface="+mn-lt"/>
                <a:ea typeface="+mn-ea"/>
                <a:cs typeface="+mn-cs"/>
              </a:rPr>
              <a:t>Pregitzer</a:t>
            </a:r>
            <a:r>
              <a:rPr lang="en-GB" sz="1200" kern="1200" dirty="0">
                <a:solidFill>
                  <a:schemeClr val="tx1"/>
                </a:solidFill>
                <a:effectLst/>
                <a:latin typeface="+mn-lt"/>
                <a:ea typeface="+mn-ea"/>
                <a:cs typeface="+mn-cs"/>
              </a:rPr>
              <a:t>, K. S. (2004). A multiyear synthesis of soil respiration responses to elevated atmospheric CO2 from four forest FACE experiments. </a:t>
            </a:r>
            <a:r>
              <a:rPr lang="en-GB" sz="1200" i="1" kern="1200" dirty="0">
                <a:solidFill>
                  <a:schemeClr val="tx1"/>
                </a:solidFill>
                <a:effectLst/>
                <a:latin typeface="+mn-lt"/>
                <a:ea typeface="+mn-ea"/>
                <a:cs typeface="+mn-cs"/>
              </a:rPr>
              <a:t>Global Change Biology</a:t>
            </a:r>
            <a:r>
              <a:rPr lang="en-GB" sz="1200" kern="1200" dirty="0">
                <a:solidFill>
                  <a:schemeClr val="tx1"/>
                </a:solidFill>
                <a:effectLst/>
                <a:latin typeface="+mn-lt"/>
                <a:ea typeface="+mn-ea"/>
                <a:cs typeface="+mn-cs"/>
              </a:rPr>
              <a:t>. https://doi.org/10.1111/j.1529-8817.2003.00789.x</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920C2E0-947B-41B5-8BF2-FA4995EABD6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66695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CE8C6-65C9-4EF3-AAD3-486834675D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515E708-1BBC-4E4B-A115-270544CAA70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009AF12-F501-41E1-AEF1-4167091E0726}"/>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5" name="Footer Placeholder 4">
            <a:extLst>
              <a:ext uri="{FF2B5EF4-FFF2-40B4-BE49-F238E27FC236}">
                <a16:creationId xmlns:a16="http://schemas.microsoft.com/office/drawing/2014/main" id="{226EF218-A9F0-4687-9D9C-D6C3E14AB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6A1237-CAC3-45BE-BEAA-DF864051D088}"/>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725592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15BEA-6895-4F54-8FB5-7FF12C665A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2610D6-EE1B-4033-B618-C68E1BA7F50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FF79F7-F691-4CCD-9ECC-929AE6B78A6A}"/>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5" name="Footer Placeholder 4">
            <a:extLst>
              <a:ext uri="{FF2B5EF4-FFF2-40B4-BE49-F238E27FC236}">
                <a16:creationId xmlns:a16="http://schemas.microsoft.com/office/drawing/2014/main" id="{A6A7F7B3-30BE-4129-940F-9758798FF34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ECD871-A1A8-4B62-AF1E-8CEA305FEBB0}"/>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12907030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ECC86-DA2F-4E19-A0C2-2B33D74B11E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9FBA8D9-BD6C-4CDC-9FF2-7E5E6E5EB2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16F10E1-FCFA-4283-99B4-C5F6E430F864}"/>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5" name="Footer Placeholder 4">
            <a:extLst>
              <a:ext uri="{FF2B5EF4-FFF2-40B4-BE49-F238E27FC236}">
                <a16:creationId xmlns:a16="http://schemas.microsoft.com/office/drawing/2014/main" id="{716104E1-E95F-4EC2-9FF7-A01B52A063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D62C37-672D-4F8C-A392-641978CCDFF9}"/>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968880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3AFB7-B67E-4FF7-812E-51B171AA79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826484-3708-4BF1-A2C4-48150FB7766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8679C44-14EA-4A0D-A7B6-221557317C0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14551F9-2535-4D38-A876-58B510D6CBCA}"/>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6" name="Footer Placeholder 5">
            <a:extLst>
              <a:ext uri="{FF2B5EF4-FFF2-40B4-BE49-F238E27FC236}">
                <a16:creationId xmlns:a16="http://schemas.microsoft.com/office/drawing/2014/main" id="{1B47C0DD-8733-424B-AF75-5807B643F63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A52EC0-0E4B-49C8-8813-125880D63017}"/>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29900971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1489F-B659-497C-9621-EE001D1ECBB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3E39F3-4749-4325-98B7-5941A6A6A0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5DED94-CA64-4B32-8E9B-E032D2A2D99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8E4AC1-7A06-465D-893A-A05D1E67B5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DACA506-3821-4E05-BA84-0504F62D41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8DB3481-496D-4D3A-8C1D-0CCFD19E5F46}"/>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8" name="Footer Placeholder 7">
            <a:extLst>
              <a:ext uri="{FF2B5EF4-FFF2-40B4-BE49-F238E27FC236}">
                <a16:creationId xmlns:a16="http://schemas.microsoft.com/office/drawing/2014/main" id="{CECE69A1-BBF8-4278-B8E3-89AAAA25A87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A4DD08-C115-40E6-AC9A-C871992CF298}"/>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2115840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0F4AF-04B9-4244-BE36-064BC129D20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62261FD-E8C9-47DE-8F2B-5A1A77710F7E}"/>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4" name="Footer Placeholder 3">
            <a:extLst>
              <a:ext uri="{FF2B5EF4-FFF2-40B4-BE49-F238E27FC236}">
                <a16:creationId xmlns:a16="http://schemas.microsoft.com/office/drawing/2014/main" id="{0001B9F7-6AB9-42D9-94EB-86F4D88589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D7B6398-B3B3-429E-B725-61A471E97DCB}"/>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4236090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FC9960-3D03-4D0C-B73E-2231CBB779D3}"/>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3" name="Footer Placeholder 2">
            <a:extLst>
              <a:ext uri="{FF2B5EF4-FFF2-40B4-BE49-F238E27FC236}">
                <a16:creationId xmlns:a16="http://schemas.microsoft.com/office/drawing/2014/main" id="{F5C13232-C5F3-414C-93CD-596E5FF516C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58CCA15-CADF-46FC-8585-86BFB2A7D048}"/>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2231408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D108B-0DCE-4254-95D6-F709F97B1A7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31C0F00-5FDD-4495-BA96-D85984D8A1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40D04B8-F679-4025-BD8F-9CE83ED360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C21EA6-1E8E-4CE3-9219-46E314C150F5}"/>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6" name="Footer Placeholder 5">
            <a:extLst>
              <a:ext uri="{FF2B5EF4-FFF2-40B4-BE49-F238E27FC236}">
                <a16:creationId xmlns:a16="http://schemas.microsoft.com/office/drawing/2014/main" id="{AD5B4CC0-A7C7-46DD-BBE4-2BF2B3E143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519499-D795-4926-ACDB-F62C064387F1}"/>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36667707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F47328-06DE-43A3-A51A-6699165351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D76EC41-65B3-4E35-BCB9-6829E4BDF6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6C6C2C7-6FD7-4380-98BC-FA8E00DB35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F4130A-3BB2-476E-84B8-E616E67FE6B9}"/>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6" name="Footer Placeholder 5">
            <a:extLst>
              <a:ext uri="{FF2B5EF4-FFF2-40B4-BE49-F238E27FC236}">
                <a16:creationId xmlns:a16="http://schemas.microsoft.com/office/drawing/2014/main" id="{A56DBED5-AA6D-4463-8633-68B522EF8A5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8D9C31-9193-431E-BCB7-E337A298B558}"/>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1457469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A902E-614D-4E40-8531-55CBEB4657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D14344-7875-4325-B6C6-5C6C013F73B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0BC5DB-F8A2-4A12-A130-3464C75415FC}"/>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5" name="Footer Placeholder 4">
            <a:extLst>
              <a:ext uri="{FF2B5EF4-FFF2-40B4-BE49-F238E27FC236}">
                <a16:creationId xmlns:a16="http://schemas.microsoft.com/office/drawing/2014/main" id="{C1F15DCC-4E05-4E30-910A-121B520980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FCF3-3BE4-4B1A-BD7A-64E2D5F76368}"/>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2282033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232B77-D8CF-4C9D-B97C-612BE6FEF5E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CB07CC1-DB53-4873-BFC8-241878D3778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723DC4-56A3-4BA3-8827-908BE73EC45E}"/>
              </a:ext>
            </a:extLst>
          </p:cNvPr>
          <p:cNvSpPr>
            <a:spLocks noGrp="1"/>
          </p:cNvSpPr>
          <p:nvPr>
            <p:ph type="dt" sz="half" idx="10"/>
          </p:nvPr>
        </p:nvSpPr>
        <p:spPr/>
        <p:txBody>
          <a:bodyPr/>
          <a:lstStyle/>
          <a:p>
            <a:fld id="{B281C58F-C8C7-4D30-AA40-5B672FF21F3E}" type="datetimeFigureOut">
              <a:rPr lang="en-GB" smtClean="0"/>
              <a:t>02/05/2020</a:t>
            </a:fld>
            <a:endParaRPr lang="en-GB"/>
          </a:p>
        </p:txBody>
      </p:sp>
      <p:sp>
        <p:nvSpPr>
          <p:cNvPr id="5" name="Footer Placeholder 4">
            <a:extLst>
              <a:ext uri="{FF2B5EF4-FFF2-40B4-BE49-F238E27FC236}">
                <a16:creationId xmlns:a16="http://schemas.microsoft.com/office/drawing/2014/main" id="{925191D0-373C-4768-A5C8-61E9469676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DA2D5F-2449-4738-9401-8C100590E6B7}"/>
              </a:ext>
            </a:extLst>
          </p:cNvPr>
          <p:cNvSpPr>
            <a:spLocks noGrp="1"/>
          </p:cNvSpPr>
          <p:nvPr>
            <p:ph type="sldNum" sz="quarter" idx="12"/>
          </p:nvPr>
        </p:nvSpPr>
        <p:spPr/>
        <p:txBody>
          <a:bodyPr/>
          <a:lstStyle/>
          <a:p>
            <a:fld id="{0B2DFE09-49B8-4963-B668-6E2054B27442}" type="slidenum">
              <a:rPr lang="en-GB" smtClean="0"/>
              <a:t>‹#›</a:t>
            </a:fld>
            <a:endParaRPr lang="en-GB"/>
          </a:p>
        </p:txBody>
      </p:sp>
    </p:spTree>
    <p:extLst>
      <p:ext uri="{BB962C8B-B14F-4D97-AF65-F5344CB8AC3E}">
        <p14:creationId xmlns:p14="http://schemas.microsoft.com/office/powerpoint/2010/main" val="3274490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E49032F-0FF5-4546-8CC6-629D2A123D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EB8F68-6468-46FE-826B-B0B599E308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14B5C8-C7FD-4EBF-B954-DA83E90C317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81C58F-C8C7-4D30-AA40-5B672FF21F3E}" type="datetimeFigureOut">
              <a:rPr lang="en-GB" smtClean="0"/>
              <a:t>02/05/2020</a:t>
            </a:fld>
            <a:endParaRPr lang="en-GB"/>
          </a:p>
        </p:txBody>
      </p:sp>
      <p:sp>
        <p:nvSpPr>
          <p:cNvPr id="5" name="Footer Placeholder 4">
            <a:extLst>
              <a:ext uri="{FF2B5EF4-FFF2-40B4-BE49-F238E27FC236}">
                <a16:creationId xmlns:a16="http://schemas.microsoft.com/office/drawing/2014/main" id="{A02E1CAC-52D6-4BD6-B2D6-1E9952EEAE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590D1B7-4D7B-456C-9061-149E6383D8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2DFE09-49B8-4963-B668-6E2054B27442}" type="slidenum">
              <a:rPr lang="en-GB" smtClean="0"/>
              <a:t>‹#›</a:t>
            </a:fld>
            <a:endParaRPr lang="en-GB"/>
          </a:p>
        </p:txBody>
      </p:sp>
    </p:spTree>
    <p:extLst>
      <p:ext uri="{BB962C8B-B14F-4D97-AF65-F5344CB8AC3E}">
        <p14:creationId xmlns:p14="http://schemas.microsoft.com/office/powerpoint/2010/main" val="32559341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microsoft.com/office/2011/relationships/inkAction" Target="../ink/inkAction1.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2.png"/><Relationship Id="rId11" Type="http://schemas.openxmlformats.org/officeDocument/2006/relationships/image" Target="../media/image3.png"/><Relationship Id="rId5" Type="http://schemas.openxmlformats.org/officeDocument/2006/relationships/image" Target="../media/image1.png"/><Relationship Id="rId10"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microsoft.com/office/2011/relationships/inkAction" Target="../ink/inkAction2.xml"/><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png"/><Relationship Id="rId5" Type="http://schemas.openxmlformats.org/officeDocument/2006/relationships/image" Target="../media/image5.png"/><Relationship Id="rId10" Type="http://schemas.openxmlformats.org/officeDocument/2006/relationships/image" Target="../media/image7.png"/><Relationship Id="rId4" Type="http://schemas.openxmlformats.org/officeDocument/2006/relationships/notesSlide" Target="../notesSlides/notesSlide2.xml"/><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1.xml"/><Relationship Id="rId7" Type="http://schemas.openxmlformats.org/officeDocument/2006/relationships/image" Target="../media/image10.pn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png"/><Relationship Id="rId11" Type="http://schemas.openxmlformats.org/officeDocument/2006/relationships/image" Target="../media/image13.png"/><Relationship Id="rId5" Type="http://schemas.openxmlformats.org/officeDocument/2006/relationships/image" Target="../media/image9.png"/><Relationship Id="rId10" Type="http://schemas.openxmlformats.org/officeDocument/2006/relationships/image" Target="../media/image12.png"/><Relationship Id="rId4" Type="http://schemas.openxmlformats.org/officeDocument/2006/relationships/notesSlide" Target="../notesSlides/notesSlide3.xml"/><Relationship Id="rId9" Type="http://schemas.microsoft.com/office/2011/relationships/inkAction" Target="../ink/inkAction3.xml"/></Relationships>
</file>

<file path=ppt/slides/_rels/slide4.xml.rels><?xml version="1.0" encoding="UTF-8" standalone="yes"?>
<Relationships xmlns="http://schemas.openxmlformats.org/package/2006/relationships"><Relationship Id="rId8" Type="http://schemas.microsoft.com/office/2011/relationships/inkAction" Target="../ink/inkAction4.xml"/><Relationship Id="rId3" Type="http://schemas.openxmlformats.org/officeDocument/2006/relationships/slideLayout" Target="../slideLayouts/slideLayout1.xml"/><Relationship Id="rId7" Type="http://schemas.openxmlformats.org/officeDocument/2006/relationships/image" Target="../media/image11.png"/><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14.png"/><Relationship Id="rId5" Type="http://schemas.openxmlformats.org/officeDocument/2006/relationships/image" Target="../media/image1.png"/><Relationship Id="rId10" Type="http://schemas.openxmlformats.org/officeDocument/2006/relationships/image" Target="../media/image16.png"/><Relationship Id="rId4" Type="http://schemas.openxmlformats.org/officeDocument/2006/relationships/notesSlide" Target="../notesSlides/notesSlide4.xml"/><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microsoft.com/office/2011/relationships/inkAction" Target="../ink/inkAction5.xml"/><Relationship Id="rId3" Type="http://schemas.openxmlformats.org/officeDocument/2006/relationships/slideLayout" Target="../slideLayouts/slideLayout1.xml"/><Relationship Id="rId7" Type="http://schemas.openxmlformats.org/officeDocument/2006/relationships/image" Target="../media/image18.png"/><Relationship Id="rId2" Type="http://schemas.openxmlformats.org/officeDocument/2006/relationships/video" Target="../media/media5.mp4"/><Relationship Id="rId1" Type="http://schemas.microsoft.com/office/2007/relationships/media" Target="../media/media5.mp4"/><Relationship Id="rId6" Type="http://schemas.openxmlformats.org/officeDocument/2006/relationships/image" Target="../media/image17.png"/><Relationship Id="rId5" Type="http://schemas.openxmlformats.org/officeDocument/2006/relationships/image" Target="../media/image1.png"/><Relationship Id="rId10" Type="http://schemas.openxmlformats.org/officeDocument/2006/relationships/image" Target="../media/image20.png"/><Relationship Id="rId4" Type="http://schemas.openxmlformats.org/officeDocument/2006/relationships/notesSlide" Target="../notesSlides/notesSlide5.xml"/><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1.xml"/><Relationship Id="rId7" Type="http://schemas.openxmlformats.org/officeDocument/2006/relationships/image" Target="../media/image21.png"/><Relationship Id="rId2" Type="http://schemas.openxmlformats.org/officeDocument/2006/relationships/video" Target="../media/media6.mp4"/><Relationship Id="rId1" Type="http://schemas.microsoft.com/office/2007/relationships/media" Target="../media/media6.mp4"/><Relationship Id="rId6" Type="http://schemas.microsoft.com/office/2011/relationships/inkAction" Target="../ink/inkAction6.xml"/><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3.png"/><Relationship Id="rId2" Type="http://schemas.openxmlformats.org/officeDocument/2006/relationships/video" Target="../media/media7.mp4"/><Relationship Id="rId1" Type="http://schemas.microsoft.com/office/2007/relationships/media" Target="../media/media7.mp4"/><Relationship Id="rId6" Type="http://schemas.openxmlformats.org/officeDocument/2006/relationships/hyperlink" Target="https://news.wisc.edu/munching-bugs-thwart-eager-trees-reducing-the-carbon-sink/" TargetMode="Externa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87DFD68-CB52-405E-8101-CF8AA7231AF2}"/>
              </a:ext>
            </a:extLst>
          </p:cNvPr>
          <p:cNvSpPr/>
          <p:nvPr/>
        </p:nvSpPr>
        <p:spPr>
          <a:xfrm>
            <a:off x="0" y="1301750"/>
            <a:ext cx="4089400" cy="2420060"/>
          </a:xfrm>
          <a:prstGeom prst="rect">
            <a:avLst/>
          </a:prstGeom>
          <a:solidFill>
            <a:srgbClr val="003E74">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DC56948F-B39B-4C59-9C8D-3F73C9B86324}"/>
              </a:ext>
            </a:extLst>
          </p:cNvPr>
          <p:cNvSpPr/>
          <p:nvPr/>
        </p:nvSpPr>
        <p:spPr>
          <a:xfrm>
            <a:off x="0" y="0"/>
            <a:ext cx="4089400" cy="13017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A picture containing tableware, dishware&#10;&#10;Description automatically generated">
            <a:extLst>
              <a:ext uri="{FF2B5EF4-FFF2-40B4-BE49-F238E27FC236}">
                <a16:creationId xmlns:a16="http://schemas.microsoft.com/office/drawing/2014/main" id="{4CEC8C70-BB1E-43EF-A6C5-E67A7DB1029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24740" b="9736"/>
          <a:stretch/>
        </p:blipFill>
        <p:spPr>
          <a:xfrm>
            <a:off x="161925" y="285750"/>
            <a:ext cx="2923582" cy="857250"/>
          </a:xfrm>
          <a:prstGeom prst="rect">
            <a:avLst/>
          </a:prstGeom>
        </p:spPr>
      </p:pic>
      <p:pic>
        <p:nvPicPr>
          <p:cNvPr id="15" name="Picture 14">
            <a:extLst>
              <a:ext uri="{FF2B5EF4-FFF2-40B4-BE49-F238E27FC236}">
                <a16:creationId xmlns:a16="http://schemas.microsoft.com/office/drawing/2014/main" id="{67DB72A0-C7BA-455C-AC7D-E21DD891FCD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1336453"/>
            <a:ext cx="3998251" cy="2470593"/>
          </a:xfrm>
          <a:prstGeom prst="rect">
            <a:avLst/>
          </a:prstGeom>
        </p:spPr>
      </p:pic>
      <p:sp>
        <p:nvSpPr>
          <p:cNvPr id="16" name="Rectangle 15">
            <a:extLst>
              <a:ext uri="{FF2B5EF4-FFF2-40B4-BE49-F238E27FC236}">
                <a16:creationId xmlns:a16="http://schemas.microsoft.com/office/drawing/2014/main" id="{B09AFE4E-8C7B-41CE-BFAE-2D3F83B9B8E9}"/>
              </a:ext>
            </a:extLst>
          </p:cNvPr>
          <p:cNvSpPr/>
          <p:nvPr/>
        </p:nvSpPr>
        <p:spPr>
          <a:xfrm>
            <a:off x="0" y="3721810"/>
            <a:ext cx="4089400" cy="1355236"/>
          </a:xfrm>
          <a:prstGeom prst="rect">
            <a:avLst/>
          </a:prstGeom>
          <a:solidFill>
            <a:schemeClr val="accent5">
              <a:lumMod val="40000"/>
              <a:lumOff val="6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Agency FB" panose="020B0503020202020204" pitchFamily="34" charset="0"/>
              </a:rPr>
              <a:t>Supervisor:      Prof. Colin Prentice</a:t>
            </a:r>
          </a:p>
          <a:p>
            <a:pPr algn="just"/>
            <a:r>
              <a:rPr lang="en-GB" dirty="0" err="1">
                <a:latin typeface="Agency FB" panose="020B0503020202020204" pitchFamily="34" charset="0"/>
              </a:rPr>
              <a:t>Cosupervisor</a:t>
            </a:r>
            <a:r>
              <a:rPr lang="en-GB" dirty="0">
                <a:latin typeface="Agency FB" panose="020B0503020202020204" pitchFamily="34" charset="0"/>
              </a:rPr>
              <a:t>:  Dr César Terrer </a:t>
            </a:r>
          </a:p>
          <a:p>
            <a:pPr algn="just"/>
            <a:r>
              <a:rPr lang="en-GB" dirty="0">
                <a:latin typeface="Agency FB" panose="020B0503020202020204" pitchFamily="34" charset="0"/>
              </a:rPr>
              <a:t>                         Dr Trevor Keenan </a:t>
            </a:r>
          </a:p>
          <a:p>
            <a:pPr algn="just"/>
            <a:r>
              <a:rPr lang="en-GB" dirty="0">
                <a:latin typeface="Agency FB" panose="020B0503020202020204" pitchFamily="34" charset="0"/>
              </a:rPr>
              <a:t>                         Dr Oskar Franklin </a:t>
            </a:r>
          </a:p>
        </p:txBody>
      </p:sp>
      <p:sp>
        <p:nvSpPr>
          <p:cNvPr id="17" name="Rectangle 16">
            <a:extLst>
              <a:ext uri="{FF2B5EF4-FFF2-40B4-BE49-F238E27FC236}">
                <a16:creationId xmlns:a16="http://schemas.microsoft.com/office/drawing/2014/main" id="{44DE1585-E456-422F-87AB-59705B8C6187}"/>
              </a:ext>
            </a:extLst>
          </p:cNvPr>
          <p:cNvSpPr/>
          <p:nvPr/>
        </p:nvSpPr>
        <p:spPr>
          <a:xfrm>
            <a:off x="0" y="5075444"/>
            <a:ext cx="4089400" cy="766555"/>
          </a:xfrm>
          <a:prstGeom prst="rect">
            <a:avLst/>
          </a:prstGeom>
          <a:solidFill>
            <a:schemeClr val="accent1">
              <a:lumMod val="5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Agency FB" panose="020B0503020202020204" pitchFamily="34" charset="0"/>
              </a:rPr>
              <a:t>Huanyuan Zhang</a:t>
            </a:r>
          </a:p>
          <a:p>
            <a:r>
              <a:rPr lang="en-GB" dirty="0">
                <a:latin typeface="Agency FB" panose="020B0503020202020204" pitchFamily="34" charset="0"/>
              </a:rPr>
              <a:t>2020 May </a:t>
            </a:r>
          </a:p>
        </p:txBody>
      </p:sp>
      <p:cxnSp>
        <p:nvCxnSpPr>
          <p:cNvPr id="19" name="Straight Connector 18">
            <a:extLst>
              <a:ext uri="{FF2B5EF4-FFF2-40B4-BE49-F238E27FC236}">
                <a16:creationId xmlns:a16="http://schemas.microsoft.com/office/drawing/2014/main" id="{5D312C27-F586-4498-8F17-59C580E655DC}"/>
              </a:ext>
            </a:extLst>
          </p:cNvPr>
          <p:cNvCxnSpPr>
            <a:cxnSpLocks/>
          </p:cNvCxnSpPr>
          <p:nvPr/>
        </p:nvCxnSpPr>
        <p:spPr>
          <a:xfrm>
            <a:off x="1428750" y="5196880"/>
            <a:ext cx="0" cy="524470"/>
          </a:xfrm>
          <a:prstGeom prst="line">
            <a:avLst/>
          </a:prstGeom>
          <a:ln w="158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C6446C59-C22C-4A45-A46F-C9AC3886E533}"/>
              </a:ext>
            </a:extLst>
          </p:cNvPr>
          <p:cNvSpPr/>
          <p:nvPr/>
        </p:nvSpPr>
        <p:spPr>
          <a:xfrm>
            <a:off x="2292281" y="5274055"/>
            <a:ext cx="1024639" cy="369332"/>
          </a:xfrm>
          <a:prstGeom prst="rect">
            <a:avLst/>
          </a:prstGeom>
        </p:spPr>
        <p:txBody>
          <a:bodyPr wrap="none">
            <a:spAutoFit/>
          </a:bodyPr>
          <a:lstStyle/>
          <a:p>
            <a:r>
              <a:rPr lang="en-GB" dirty="0">
                <a:solidFill>
                  <a:schemeClr val="bg1">
                    <a:lumMod val="95000"/>
                  </a:schemeClr>
                </a:solidFill>
                <a:latin typeface="Agency FB" panose="020B0503020202020204" pitchFamily="34" charset="0"/>
              </a:rPr>
              <a:t>EGU BG3.22</a:t>
            </a:r>
          </a:p>
        </p:txBody>
      </p:sp>
      <p:sp>
        <p:nvSpPr>
          <p:cNvPr id="22" name="Rectangle 21">
            <a:extLst>
              <a:ext uri="{FF2B5EF4-FFF2-40B4-BE49-F238E27FC236}">
                <a16:creationId xmlns:a16="http://schemas.microsoft.com/office/drawing/2014/main" id="{21CE2185-5593-42CF-AD35-A03C2CECB1AE}"/>
              </a:ext>
            </a:extLst>
          </p:cNvPr>
          <p:cNvSpPr/>
          <p:nvPr/>
        </p:nvSpPr>
        <p:spPr>
          <a:xfrm>
            <a:off x="0" y="5824477"/>
            <a:ext cx="4089400" cy="1355236"/>
          </a:xfrm>
          <a:prstGeom prst="rect">
            <a:avLst/>
          </a:prstGeom>
          <a:solidFill>
            <a:schemeClr val="accent5">
              <a:lumMod val="40000"/>
              <a:lumOff val="6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Agency FB" panose="020B0503020202020204" pitchFamily="34"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7">
            <p14:nvContentPartPr>
              <p14:cNvPr id="18" name="Ink 17">
                <a:extLst>
                  <a:ext uri="{FF2B5EF4-FFF2-40B4-BE49-F238E27FC236}">
                    <a16:creationId xmlns:a16="http://schemas.microsoft.com/office/drawing/2014/main" id="{B49363DA-E28D-4969-89C0-4DB652F8C2FA}"/>
                  </a:ext>
                </a:extLst>
              </p14:cNvPr>
              <p14:cNvContentPartPr/>
              <p14:nvPr>
                <p:extLst>
                  <p:ext uri="{42D2F446-02D8-4167-A562-619A0277C38B}">
                    <p15:isNarration xmlns:p15="http://schemas.microsoft.com/office/powerpoint/2012/main" val="1"/>
                  </p:ext>
                </p:extLst>
              </p14:nvPr>
            </p14:nvContentPartPr>
            <p14:xfrm>
              <a:off x="329040" y="3471120"/>
              <a:ext cx="3387600" cy="91440"/>
            </p14:xfrm>
          </p:contentPart>
        </mc:Choice>
        <mc:Fallback xmlns="">
          <p:pic>
            <p:nvPicPr>
              <p:cNvPr id="18" name="Ink 17">
                <a:extLst>
                  <a:ext uri="{FF2B5EF4-FFF2-40B4-BE49-F238E27FC236}">
                    <a16:creationId xmlns:a16="http://schemas.microsoft.com/office/drawing/2014/main" id="{B49363DA-E28D-4969-89C0-4DB652F8C2FA}"/>
                  </a:ext>
                </a:extLst>
              </p:cNvPr>
              <p:cNvPicPr>
                <a:picLocks noGrp="1" noRot="1" noChangeAspect="1" noMove="1" noResize="1" noEditPoints="1" noAdjustHandles="1" noChangeArrowheads="1" noChangeShapeType="1"/>
              </p:cNvPicPr>
              <p:nvPr/>
            </p:nvPicPr>
            <p:blipFill>
              <a:blip r:embed="rId10"/>
              <a:stretch>
                <a:fillRect/>
              </a:stretch>
            </p:blipFill>
            <p:spPr>
              <a:xfrm>
                <a:off x="319680" y="3461760"/>
                <a:ext cx="3406320" cy="110160"/>
              </a:xfrm>
              <a:prstGeom prst="rect">
                <a:avLst/>
              </a:prstGeom>
            </p:spPr>
          </p:pic>
        </mc:Fallback>
      </mc:AlternateContent>
      <p:pic>
        <p:nvPicPr>
          <p:cNvPr id="20" name="Video 19">
            <a:hlinkClick r:id="" action="ppaction://media"/>
            <a:extLst>
              <a:ext uri="{FF2B5EF4-FFF2-40B4-BE49-F238E27FC236}">
                <a16:creationId xmlns:a16="http://schemas.microsoft.com/office/drawing/2014/main" id="{4D43D0B8-38D8-4B73-BF7E-AAF841EADD7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1"/>
          <a:stretch>
            <a:fillRect/>
          </a:stretch>
        </p:blipFill>
        <p:spPr>
          <a:xfrm>
            <a:off x="9906000" y="5143500"/>
            <a:ext cx="2285999" cy="1714500"/>
          </a:xfrm>
          <a:prstGeom prst="rect">
            <a:avLst/>
          </a:prstGeom>
        </p:spPr>
      </p:pic>
      <p:sp>
        <p:nvSpPr>
          <p:cNvPr id="2" name="Rectangle 1">
            <a:extLst>
              <a:ext uri="{FF2B5EF4-FFF2-40B4-BE49-F238E27FC236}">
                <a16:creationId xmlns:a16="http://schemas.microsoft.com/office/drawing/2014/main" id="{1FEB3B4F-C99A-4009-A826-D2F54D1CB682}"/>
              </a:ext>
            </a:extLst>
          </p:cNvPr>
          <p:cNvSpPr/>
          <p:nvPr/>
        </p:nvSpPr>
        <p:spPr>
          <a:xfrm>
            <a:off x="22925" y="6506020"/>
            <a:ext cx="3025187" cy="369332"/>
          </a:xfrm>
          <a:prstGeom prst="rect">
            <a:avLst/>
          </a:prstGeom>
        </p:spPr>
        <p:txBody>
          <a:bodyPr wrap="none">
            <a:spAutoFit/>
          </a:bodyPr>
          <a:lstStyle/>
          <a:p>
            <a:r>
              <a:rPr lang="en-GB" dirty="0">
                <a:solidFill>
                  <a:schemeClr val="bg1">
                    <a:lumMod val="95000"/>
                  </a:schemeClr>
                </a:solidFill>
                <a:latin typeface="Agency FB" panose="020B0503020202020204" pitchFamily="34" charset="0"/>
              </a:rPr>
              <a:t>Huanyuan Zhang © . All rights reserved</a:t>
            </a:r>
          </a:p>
        </p:txBody>
      </p:sp>
    </p:spTree>
    <p:extLst>
      <p:ext uri="{BB962C8B-B14F-4D97-AF65-F5344CB8AC3E}">
        <p14:creationId xmlns:p14="http://schemas.microsoft.com/office/powerpoint/2010/main" val="412104076"/>
      </p:ext>
    </p:extLst>
  </p:cSld>
  <p:clrMapOvr>
    <a:masterClrMapping/>
  </p:clrMapOvr>
  <mc:AlternateContent xmlns:mc="http://schemas.openxmlformats.org/markup-compatibility/2006" xmlns:p14="http://schemas.microsoft.com/office/powerpoint/2010/main">
    <mc:Choice Requires="p14">
      <p:transition spd="slow" p14:dur="2000" advTm="19993"/>
    </mc:Choice>
    <mc:Fallback xmlns="">
      <p:transition spd="slow" advTm="199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par>
                                <p:cTn id="7" presetID="59"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md type="call" cmd="playFrom(0.0)">
                                      <p:cBhvr>
                                        <p:cTn id="9"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20"/>
                </p:tgtEl>
              </p:cMediaNode>
            </p:video>
            <p:seq concurrent="1" nextAc="seek">
              <p:cTn id="11" restart="whenNotActive" fill="hold" evtFilter="cancelBubble" nodeType="interactiveSeq">
                <p:stCondLst>
                  <p:cond evt="onClick" delay="0">
                    <p:tgtEl>
                      <p:spTgt spid="20"/>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20"/>
                                        </p:tgtEl>
                                      </p:cBhvr>
                                    </p:cmd>
                                  </p:childTnLst>
                                </p:cTn>
                              </p:par>
                            </p:childTnLst>
                          </p:cTn>
                        </p:par>
                      </p:childTnLst>
                    </p:cTn>
                  </p:par>
                </p:childTnLst>
              </p:cTn>
              <p:nextCondLst>
                <p:cond evt="onClick" delay="0">
                  <p:tgtEl>
                    <p:spTgt spid="20"/>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A5DE881-6E53-45D5-BCFC-A62CB435E84A}"/>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8889" y="1146847"/>
            <a:ext cx="5758916" cy="3108162"/>
          </a:xfrm>
          <a:prstGeom prst="rect">
            <a:avLst/>
          </a:prstGeom>
        </p:spPr>
      </p:pic>
      <p:pic>
        <p:nvPicPr>
          <p:cNvPr id="4" name="Picture 3">
            <a:extLst>
              <a:ext uri="{FF2B5EF4-FFF2-40B4-BE49-F238E27FC236}">
                <a16:creationId xmlns:a16="http://schemas.microsoft.com/office/drawing/2014/main" id="{16D523E1-6995-4FC9-BCC7-2D0CFBF89B12}"/>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345668" y="971027"/>
            <a:ext cx="5130278" cy="3293084"/>
          </a:xfrm>
          <a:prstGeom prst="rect">
            <a:avLst/>
          </a:prstGeom>
        </p:spPr>
      </p:pic>
      <p:sp>
        <p:nvSpPr>
          <p:cNvPr id="20" name="Rectangle 19">
            <a:extLst>
              <a:ext uri="{FF2B5EF4-FFF2-40B4-BE49-F238E27FC236}">
                <a16:creationId xmlns:a16="http://schemas.microsoft.com/office/drawing/2014/main" id="{38F92450-660F-4CC9-93B7-529F4F7779FB}"/>
              </a:ext>
            </a:extLst>
          </p:cNvPr>
          <p:cNvSpPr/>
          <p:nvPr/>
        </p:nvSpPr>
        <p:spPr>
          <a:xfrm>
            <a:off x="-1" y="0"/>
            <a:ext cx="5328139" cy="92333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descr="A picture containing tableware, dishware&#10;&#10;Description automatically generated">
            <a:extLst>
              <a:ext uri="{FF2B5EF4-FFF2-40B4-BE49-F238E27FC236}">
                <a16:creationId xmlns:a16="http://schemas.microsoft.com/office/drawing/2014/main" id="{69D2D3B5-F8CF-41B4-A540-6F3E74282499}"/>
              </a:ext>
            </a:extLst>
          </p:cNvPr>
          <p:cNvPicPr>
            <a:picLocks noChangeAspect="1"/>
          </p:cNvPicPr>
          <p:nvPr/>
        </p:nvPicPr>
        <p:blipFill rotWithShape="1">
          <a:blip r:embed="rId7" cstate="screen">
            <a:lum bright="70000" contrast="-70000"/>
            <a:extLst>
              <a:ext uri="{28A0092B-C50C-407E-A947-70E740481C1C}">
                <a14:useLocalDpi xmlns:a14="http://schemas.microsoft.com/office/drawing/2010/main"/>
              </a:ext>
            </a:extLst>
          </a:blip>
          <a:srcRect l="24740" b="9736"/>
          <a:stretch/>
        </p:blipFill>
        <p:spPr>
          <a:xfrm>
            <a:off x="230069" y="195923"/>
            <a:ext cx="1994386" cy="584792"/>
          </a:xfrm>
          <a:prstGeom prst="rect">
            <a:avLst/>
          </a:prstGeom>
        </p:spPr>
      </p:pic>
      <p:sp>
        <p:nvSpPr>
          <p:cNvPr id="23" name="Rectangle 22">
            <a:extLst>
              <a:ext uri="{FF2B5EF4-FFF2-40B4-BE49-F238E27FC236}">
                <a16:creationId xmlns:a16="http://schemas.microsoft.com/office/drawing/2014/main" id="{8CE52DEE-FED8-4F56-8C35-AAA331E3E838}"/>
              </a:ext>
            </a:extLst>
          </p:cNvPr>
          <p:cNvSpPr/>
          <p:nvPr/>
        </p:nvSpPr>
        <p:spPr>
          <a:xfrm>
            <a:off x="2838611" y="61546"/>
            <a:ext cx="2431457" cy="80136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Bahnschrift" panose="020B0502040204020203" pitchFamily="34" charset="0"/>
              </a:rPr>
              <a:t>Introduction</a:t>
            </a:r>
            <a:endParaRPr lang="en-GB" dirty="0">
              <a:solidFill>
                <a:schemeClr val="tx1"/>
              </a:solidFill>
              <a:latin typeface="Bahnschrift" panose="020B0502040204020203" pitchFamily="34" charset="0"/>
            </a:endParaRPr>
          </a:p>
        </p:txBody>
      </p:sp>
      <p:sp>
        <p:nvSpPr>
          <p:cNvPr id="3" name="Rectangle 2">
            <a:extLst>
              <a:ext uri="{FF2B5EF4-FFF2-40B4-BE49-F238E27FC236}">
                <a16:creationId xmlns:a16="http://schemas.microsoft.com/office/drawing/2014/main" id="{475C4265-34C1-4DB1-A380-9C154610CC67}"/>
              </a:ext>
            </a:extLst>
          </p:cNvPr>
          <p:cNvSpPr/>
          <p:nvPr/>
        </p:nvSpPr>
        <p:spPr>
          <a:xfrm>
            <a:off x="376625" y="5092417"/>
            <a:ext cx="8738841" cy="1569660"/>
          </a:xfrm>
          <a:prstGeom prst="rect">
            <a:avLst/>
          </a:prstGeom>
        </p:spPr>
        <p:txBody>
          <a:bodyPr wrap="square">
            <a:spAutoFit/>
          </a:bodyPr>
          <a:lstStyle/>
          <a:p>
            <a:r>
              <a:rPr lang="en-GB" sz="1600" dirty="0"/>
              <a:t>Based on Free Air Carbon Dioxide Enrichment (FACE) and other raised-CO</a:t>
            </a:r>
            <a:r>
              <a:rPr lang="en-GB" sz="1600" baseline="-25000" dirty="0"/>
              <a:t>2</a:t>
            </a:r>
            <a:r>
              <a:rPr lang="en-GB" sz="1600" dirty="0"/>
              <a:t> experiments, new theory (Terrer et al. 2019) has been proposed to explain how the magnitude of the CO</a:t>
            </a:r>
            <a:r>
              <a:rPr lang="en-GB" sz="1600" baseline="-25000" dirty="0"/>
              <a:t>2</a:t>
            </a:r>
            <a:r>
              <a:rPr lang="en-GB" sz="1600" dirty="0"/>
              <a:t> fertilization effect on biomass and biomass production depends on soil phosphorus (in ectomycorrhizal systems) and the soil </a:t>
            </a:r>
            <a:r>
              <a:rPr lang="en-GB" sz="1600" dirty="0" err="1"/>
              <a:t>carbon:nitrogen</a:t>
            </a:r>
            <a:r>
              <a:rPr lang="en-GB" sz="1600" dirty="0"/>
              <a:t> ratio (in arbuscular mycorrhizal systems). To test whether raised-CO</a:t>
            </a:r>
            <a:r>
              <a:rPr lang="en-GB" sz="1600" baseline="-25000" dirty="0"/>
              <a:t>2</a:t>
            </a:r>
            <a:r>
              <a:rPr lang="en-GB" sz="1600" dirty="0"/>
              <a:t> experiments and Terrer et al.’s theory could explain the known characteristic of land carbon sink, in this study, we converted biomass increase into land carbon sink.</a:t>
            </a:r>
            <a:endParaRPr lang="en-GB" sz="2000" dirty="0">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C5487C79-6323-4650-8A02-6A0941C99C3A}"/>
              </a:ext>
            </a:extLst>
          </p:cNvPr>
          <p:cNvSpPr/>
          <p:nvPr/>
        </p:nvSpPr>
        <p:spPr>
          <a:xfrm>
            <a:off x="376625" y="4282393"/>
            <a:ext cx="5323443" cy="646331"/>
          </a:xfrm>
          <a:prstGeom prst="rect">
            <a:avLst/>
          </a:prstGeom>
        </p:spPr>
        <p:txBody>
          <a:bodyPr wrap="square">
            <a:spAutoFit/>
          </a:bodyPr>
          <a:lstStyle/>
          <a:p>
            <a:r>
              <a:rPr lang="en-GB" sz="1200" dirty="0">
                <a:solidFill>
                  <a:srgbClr val="000000"/>
                </a:solidFill>
                <a:latin typeface="Times New Roman" panose="02020603050405020304" pitchFamily="18" charset="0"/>
              </a:rPr>
              <a:t>Fig. 1: Soil C:N and soil P are key plant resources driving the CO</a:t>
            </a:r>
            <a:r>
              <a:rPr lang="en-GB" sz="1200" baseline="-25000" dirty="0"/>
              <a:t>2</a:t>
            </a:r>
            <a:r>
              <a:rPr lang="en-GB" sz="1200" dirty="0">
                <a:solidFill>
                  <a:srgbClr val="000000"/>
                </a:solidFill>
                <a:latin typeface="Times New Roman" panose="02020603050405020304" pitchFamily="18" charset="0"/>
              </a:rPr>
              <a:t> fertilization effect on above-ground biomass. (Terrer </a:t>
            </a:r>
            <a:r>
              <a:rPr lang="en-GB" sz="1200" i="1" dirty="0">
                <a:solidFill>
                  <a:srgbClr val="000000"/>
                </a:solidFill>
                <a:latin typeface="Times New Roman" panose="02020603050405020304" pitchFamily="18" charset="0"/>
              </a:rPr>
              <a:t>et al. </a:t>
            </a:r>
            <a:r>
              <a:rPr lang="en-GB" sz="1200" dirty="0">
                <a:solidFill>
                  <a:srgbClr val="000000"/>
                </a:solidFill>
                <a:latin typeface="Times New Roman" panose="02020603050405020304" pitchFamily="18" charset="0"/>
              </a:rPr>
              <a:t>2019) </a:t>
            </a:r>
            <a:endParaRPr lang="en-GB" sz="1200" dirty="0"/>
          </a:p>
          <a:p>
            <a:endParaRPr lang="en-GB" sz="1200" dirty="0">
              <a:solidFill>
                <a:srgbClr val="000000"/>
              </a:solidFill>
              <a:latin typeface="Times New Roman" panose="02020603050405020304" pitchFamily="18" charset="0"/>
            </a:endParaRPr>
          </a:p>
        </p:txBody>
      </p:sp>
      <p:sp>
        <p:nvSpPr>
          <p:cNvPr id="19" name="Rectangle 18">
            <a:extLst>
              <a:ext uri="{FF2B5EF4-FFF2-40B4-BE49-F238E27FC236}">
                <a16:creationId xmlns:a16="http://schemas.microsoft.com/office/drawing/2014/main" id="{E8E1ADFF-2C36-402F-B4BB-81178A5B7FE7}"/>
              </a:ext>
            </a:extLst>
          </p:cNvPr>
          <p:cNvSpPr/>
          <p:nvPr/>
        </p:nvSpPr>
        <p:spPr>
          <a:xfrm>
            <a:off x="7510695" y="4190059"/>
            <a:ext cx="2923763" cy="830997"/>
          </a:xfrm>
          <a:prstGeom prst="rect">
            <a:avLst/>
          </a:prstGeom>
        </p:spPr>
        <p:txBody>
          <a:bodyPr wrap="square">
            <a:spAutoFit/>
          </a:bodyPr>
          <a:lstStyle/>
          <a:p>
            <a:r>
              <a:rPr lang="en-GB" sz="1200" dirty="0">
                <a:solidFill>
                  <a:srgbClr val="000000"/>
                </a:solidFill>
                <a:latin typeface="Times New Roman" panose="02020603050405020304" pitchFamily="18" charset="0"/>
              </a:rPr>
              <a:t>Fig. 2: Potential above-ground biomass enhancement in terrestrial ecosystems under elevated CO2. (Terrer </a:t>
            </a:r>
            <a:r>
              <a:rPr lang="en-GB" sz="1200" i="1" dirty="0">
                <a:solidFill>
                  <a:srgbClr val="000000"/>
                </a:solidFill>
                <a:latin typeface="Times New Roman" panose="02020603050405020304" pitchFamily="18" charset="0"/>
              </a:rPr>
              <a:t>et al. </a:t>
            </a:r>
            <a:r>
              <a:rPr lang="en-GB" sz="1200" dirty="0">
                <a:solidFill>
                  <a:srgbClr val="000000"/>
                </a:solidFill>
                <a:latin typeface="Times New Roman" panose="02020603050405020304" pitchFamily="18" charset="0"/>
              </a:rPr>
              <a:t>2019) </a:t>
            </a:r>
            <a:endParaRPr lang="en-GB" sz="1200" dirty="0"/>
          </a:p>
          <a:p>
            <a:endParaRPr lang="en-GB" sz="1200" dirty="0">
              <a:solidFill>
                <a:srgbClr val="000000"/>
              </a:solidFill>
              <a:latin typeface="Times New Roman" panose="02020603050405020304" pitchFamily="18"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10" name="Ink 9">
                <a:extLst>
                  <a:ext uri="{FF2B5EF4-FFF2-40B4-BE49-F238E27FC236}">
                    <a16:creationId xmlns:a16="http://schemas.microsoft.com/office/drawing/2014/main" id="{4340EE5E-A53B-41BB-A82F-B3AA19F30AE2}"/>
                  </a:ext>
                </a:extLst>
              </p14:cNvPr>
              <p14:cNvContentPartPr/>
              <p14:nvPr>
                <p:extLst>
                  <p:ext uri="{42D2F446-02D8-4167-A562-619A0277C38B}">
                    <p15:isNarration xmlns:p15="http://schemas.microsoft.com/office/powerpoint/2012/main" val="1"/>
                  </p:ext>
                </p:extLst>
              </p14:nvPr>
            </p14:nvContentPartPr>
            <p14:xfrm>
              <a:off x="154080" y="1224720"/>
              <a:ext cx="9665640" cy="3520440"/>
            </p14:xfrm>
          </p:contentPart>
        </mc:Choice>
        <mc:Fallback xmlns="">
          <p:pic>
            <p:nvPicPr>
              <p:cNvPr id="10" name="Ink 9">
                <a:extLst>
                  <a:ext uri="{FF2B5EF4-FFF2-40B4-BE49-F238E27FC236}">
                    <a16:creationId xmlns:a16="http://schemas.microsoft.com/office/drawing/2014/main" id="{4340EE5E-A53B-41BB-A82F-B3AA19F30AE2}"/>
                  </a:ext>
                </a:extLst>
              </p:cNvPr>
              <p:cNvPicPr>
                <a:picLocks noGrp="1" noRot="1" noChangeAspect="1" noMove="1" noResize="1" noEditPoints="1" noAdjustHandles="1" noChangeArrowheads="1" noChangeShapeType="1"/>
              </p:cNvPicPr>
              <p:nvPr/>
            </p:nvPicPr>
            <p:blipFill>
              <a:blip r:embed="rId9"/>
              <a:stretch>
                <a:fillRect/>
              </a:stretch>
            </p:blipFill>
            <p:spPr>
              <a:xfrm>
                <a:off x="144720" y="1215360"/>
                <a:ext cx="9684360" cy="3539160"/>
              </a:xfrm>
              <a:prstGeom prst="rect">
                <a:avLst/>
              </a:prstGeom>
            </p:spPr>
          </p:pic>
        </mc:Fallback>
      </mc:AlternateContent>
      <p:pic>
        <p:nvPicPr>
          <p:cNvPr id="11" name="Video 10">
            <a:hlinkClick r:id="" action="ppaction://media"/>
            <a:extLst>
              <a:ext uri="{FF2B5EF4-FFF2-40B4-BE49-F238E27FC236}">
                <a16:creationId xmlns:a16="http://schemas.microsoft.com/office/drawing/2014/main" id="{284B6FFB-6131-4499-9FDA-A0728EE74B4E}"/>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tretch>
            <a:fillRect/>
          </a:stretch>
        </p:blipFill>
        <p:spPr>
          <a:xfrm>
            <a:off x="9906000" y="5143500"/>
            <a:ext cx="2285999" cy="1714500"/>
          </a:xfrm>
          <a:prstGeom prst="rect">
            <a:avLst/>
          </a:prstGeom>
        </p:spPr>
      </p:pic>
    </p:spTree>
    <p:extLst>
      <p:ext uri="{BB962C8B-B14F-4D97-AF65-F5344CB8AC3E}">
        <p14:creationId xmlns:p14="http://schemas.microsoft.com/office/powerpoint/2010/main" val="4058986276"/>
      </p:ext>
    </p:extLst>
  </p:cSld>
  <p:clrMapOvr>
    <a:masterClrMapping/>
  </p:clrMapOvr>
  <p:transition spd="slow" advTm="48206">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par>
                                <p:cTn id="7" presetID="59"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md type="call" cmd="playFrom(0.0)">
                                      <p:cBhvr>
                                        <p:cTn id="9"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11"/>
                </p:tgtEl>
              </p:cMediaNode>
            </p:video>
            <p:seq concurrent="1" nextAc="seek">
              <p:cTn id="11" restart="whenNotActive" fill="hold" evtFilter="cancelBubble" nodeType="interactiveSeq">
                <p:stCondLst>
                  <p:cond evt="onClick" delay="0">
                    <p:tgtEl>
                      <p:spTgt spid="11"/>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D523E1-6995-4FC9-BCC7-2D0CFBF89B1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57880" y="1720737"/>
            <a:ext cx="2743888" cy="1761280"/>
          </a:xfrm>
          <a:prstGeom prst="rect">
            <a:avLst/>
          </a:prstGeom>
        </p:spPr>
      </p:pic>
      <p:sp>
        <p:nvSpPr>
          <p:cNvPr id="20" name="Rectangle 19">
            <a:extLst>
              <a:ext uri="{FF2B5EF4-FFF2-40B4-BE49-F238E27FC236}">
                <a16:creationId xmlns:a16="http://schemas.microsoft.com/office/drawing/2014/main" id="{38F92450-660F-4CC9-93B7-529F4F7779FB}"/>
              </a:ext>
            </a:extLst>
          </p:cNvPr>
          <p:cNvSpPr/>
          <p:nvPr/>
        </p:nvSpPr>
        <p:spPr>
          <a:xfrm>
            <a:off x="-1" y="0"/>
            <a:ext cx="5328139" cy="92333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descr="A picture containing tableware, dishware&#10;&#10;Description automatically generated">
            <a:extLst>
              <a:ext uri="{FF2B5EF4-FFF2-40B4-BE49-F238E27FC236}">
                <a16:creationId xmlns:a16="http://schemas.microsoft.com/office/drawing/2014/main" id="{69D2D3B5-F8CF-41B4-A540-6F3E74282499}"/>
              </a:ext>
            </a:extLst>
          </p:cNvPr>
          <p:cNvPicPr>
            <a:picLocks noChangeAspect="1"/>
          </p:cNvPicPr>
          <p:nvPr/>
        </p:nvPicPr>
        <p:blipFill rotWithShape="1">
          <a:blip r:embed="rId6" cstate="screen">
            <a:lum bright="70000" contrast="-70000"/>
            <a:extLst>
              <a:ext uri="{28A0092B-C50C-407E-A947-70E740481C1C}">
                <a14:useLocalDpi xmlns:a14="http://schemas.microsoft.com/office/drawing/2010/main"/>
              </a:ext>
            </a:extLst>
          </a:blip>
          <a:srcRect l="24740" b="9736"/>
          <a:stretch/>
        </p:blipFill>
        <p:spPr>
          <a:xfrm>
            <a:off x="230069" y="195923"/>
            <a:ext cx="1994386" cy="584792"/>
          </a:xfrm>
          <a:prstGeom prst="rect">
            <a:avLst/>
          </a:prstGeom>
        </p:spPr>
      </p:pic>
      <p:sp>
        <p:nvSpPr>
          <p:cNvPr id="23" name="Rectangle 22">
            <a:extLst>
              <a:ext uri="{FF2B5EF4-FFF2-40B4-BE49-F238E27FC236}">
                <a16:creationId xmlns:a16="http://schemas.microsoft.com/office/drawing/2014/main" id="{8CE52DEE-FED8-4F56-8C35-AAA331E3E838}"/>
              </a:ext>
            </a:extLst>
          </p:cNvPr>
          <p:cNvSpPr/>
          <p:nvPr/>
        </p:nvSpPr>
        <p:spPr>
          <a:xfrm>
            <a:off x="2838611" y="61546"/>
            <a:ext cx="2431457" cy="80136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Bahnschrift" panose="020B0502040204020203" pitchFamily="34" charset="0"/>
              </a:rPr>
              <a:t>Method</a:t>
            </a:r>
            <a:endParaRPr lang="en-GB" dirty="0">
              <a:solidFill>
                <a:schemeClr val="tx1"/>
              </a:solidFill>
              <a:latin typeface="Bahnschrift" panose="020B0502040204020203" pitchFamily="34" charset="0"/>
            </a:endParaRPr>
          </a:p>
        </p:txBody>
      </p:sp>
      <p:sp>
        <p:nvSpPr>
          <p:cNvPr id="3" name="Rectangle 2">
            <a:extLst>
              <a:ext uri="{FF2B5EF4-FFF2-40B4-BE49-F238E27FC236}">
                <a16:creationId xmlns:a16="http://schemas.microsoft.com/office/drawing/2014/main" id="{475C4265-34C1-4DB1-A380-9C154610CC67}"/>
              </a:ext>
            </a:extLst>
          </p:cNvPr>
          <p:cNvSpPr/>
          <p:nvPr/>
        </p:nvSpPr>
        <p:spPr>
          <a:xfrm>
            <a:off x="539868" y="5535597"/>
            <a:ext cx="7434756" cy="923330"/>
          </a:xfrm>
          <a:prstGeom prst="rect">
            <a:avLst/>
          </a:prstGeom>
        </p:spPr>
        <p:txBody>
          <a:bodyPr wrap="square">
            <a:spAutoFit/>
          </a:bodyPr>
          <a:lstStyle/>
          <a:p>
            <a:r>
              <a:rPr lang="en-GB" dirty="0"/>
              <a:t>So, for any grid of Fig.2 , we only know two points on the NPP enhancement vs CO</a:t>
            </a:r>
            <a:r>
              <a:rPr lang="en-GB" baseline="-25000" dirty="0"/>
              <a:t>2</a:t>
            </a:r>
            <a:r>
              <a:rPr lang="en-GB" dirty="0"/>
              <a:t> plot (Fig.3). We used a saturation curve to fit them, and computed NPP since 1901 (Fig 4) for any grid. </a:t>
            </a:r>
            <a:endParaRPr lang="en-GB"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B6DE57F7-81FD-4247-8FEC-B632023A306F}"/>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3593949" y="1534142"/>
            <a:ext cx="4282536" cy="3008428"/>
          </a:xfrm>
          <a:prstGeom prst="rect">
            <a:avLst/>
          </a:prstGeom>
        </p:spPr>
      </p:pic>
      <p:sp>
        <p:nvSpPr>
          <p:cNvPr id="39" name="Freeform: Shape 38">
            <a:extLst>
              <a:ext uri="{FF2B5EF4-FFF2-40B4-BE49-F238E27FC236}">
                <a16:creationId xmlns:a16="http://schemas.microsoft.com/office/drawing/2014/main" id="{E4E2702A-9A8B-4B95-8DE0-873D30488CAF}"/>
              </a:ext>
            </a:extLst>
          </p:cNvPr>
          <p:cNvSpPr/>
          <p:nvPr/>
        </p:nvSpPr>
        <p:spPr>
          <a:xfrm>
            <a:off x="4453770" y="2301050"/>
            <a:ext cx="2646540" cy="1808940"/>
          </a:xfrm>
          <a:custGeom>
            <a:avLst/>
            <a:gdLst>
              <a:gd name="connsiteX0" fmla="*/ 0 w 3690013"/>
              <a:gd name="connsiteY0" fmla="*/ 2522166 h 2522166"/>
              <a:gd name="connsiteX1" fmla="*/ 1304544 w 3690013"/>
              <a:gd name="connsiteY1" fmla="*/ 742134 h 2522166"/>
              <a:gd name="connsiteX2" fmla="*/ 2901696 w 3690013"/>
              <a:gd name="connsiteY2" fmla="*/ 156918 h 2522166"/>
              <a:gd name="connsiteX3" fmla="*/ 3608832 w 3690013"/>
              <a:gd name="connsiteY3" fmla="*/ 10614 h 2522166"/>
              <a:gd name="connsiteX4" fmla="*/ 3645408 w 3690013"/>
              <a:gd name="connsiteY4" fmla="*/ 22806 h 2522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013" h="2522166">
                <a:moveTo>
                  <a:pt x="0" y="2522166"/>
                </a:moveTo>
                <a:cubicBezTo>
                  <a:pt x="410464" y="1829254"/>
                  <a:pt x="820928" y="1136342"/>
                  <a:pt x="1304544" y="742134"/>
                </a:cubicBezTo>
                <a:cubicBezTo>
                  <a:pt x="1788160" y="347926"/>
                  <a:pt x="2517648" y="278838"/>
                  <a:pt x="2901696" y="156918"/>
                </a:cubicBezTo>
                <a:cubicBezTo>
                  <a:pt x="3285744" y="34998"/>
                  <a:pt x="3484880" y="32966"/>
                  <a:pt x="3608832" y="10614"/>
                </a:cubicBezTo>
                <a:cubicBezTo>
                  <a:pt x="3732784" y="-11738"/>
                  <a:pt x="3689096" y="5534"/>
                  <a:pt x="3645408" y="2280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Cross 7">
            <a:extLst>
              <a:ext uri="{FF2B5EF4-FFF2-40B4-BE49-F238E27FC236}">
                <a16:creationId xmlns:a16="http://schemas.microsoft.com/office/drawing/2014/main" id="{41334E9D-A830-4C43-8E7E-051F99654839}"/>
              </a:ext>
            </a:extLst>
          </p:cNvPr>
          <p:cNvSpPr/>
          <p:nvPr/>
        </p:nvSpPr>
        <p:spPr>
          <a:xfrm>
            <a:off x="3153832" y="2491530"/>
            <a:ext cx="388052" cy="369332"/>
          </a:xfrm>
          <a:prstGeom prst="plus">
            <a:avLst>
              <a:gd name="adj" fmla="val 4317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Arrow: Right 40">
            <a:extLst>
              <a:ext uri="{FF2B5EF4-FFF2-40B4-BE49-F238E27FC236}">
                <a16:creationId xmlns:a16="http://schemas.microsoft.com/office/drawing/2014/main" id="{9EBDC7FD-FB76-4722-B1A8-A3BAE192C06D}"/>
              </a:ext>
            </a:extLst>
          </p:cNvPr>
          <p:cNvSpPr/>
          <p:nvPr/>
        </p:nvSpPr>
        <p:spPr>
          <a:xfrm>
            <a:off x="7714040" y="2379862"/>
            <a:ext cx="492181" cy="592667"/>
          </a:xfrm>
          <a:prstGeom prst="rightArrow">
            <a:avLst/>
          </a:prstGeom>
          <a:solidFill>
            <a:srgbClr val="20386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Rectangle 41">
            <a:extLst>
              <a:ext uri="{FF2B5EF4-FFF2-40B4-BE49-F238E27FC236}">
                <a16:creationId xmlns:a16="http://schemas.microsoft.com/office/drawing/2014/main" id="{24091B56-26E5-42DD-BF64-7CFB4E6B6A78}"/>
              </a:ext>
            </a:extLst>
          </p:cNvPr>
          <p:cNvSpPr/>
          <p:nvPr/>
        </p:nvSpPr>
        <p:spPr>
          <a:xfrm>
            <a:off x="4390415" y="1137502"/>
            <a:ext cx="2094276" cy="369332"/>
          </a:xfrm>
          <a:prstGeom prst="rect">
            <a:avLst/>
          </a:prstGeom>
        </p:spPr>
        <p:txBody>
          <a:bodyPr wrap="square">
            <a:spAutoFit/>
          </a:bodyPr>
          <a:lstStyle/>
          <a:p>
            <a:r>
              <a:rPr lang="en-GB" dirty="0"/>
              <a:t>At a given location:</a:t>
            </a:r>
            <a:endParaRPr lang="en-GB" sz="2400" dirty="0">
              <a:latin typeface="Times New Roman" panose="02020603050405020304" pitchFamily="18" charset="0"/>
              <a:cs typeface="Times New Roman" panose="02020603050405020304" pitchFamily="18" charset="0"/>
            </a:endParaRPr>
          </a:p>
        </p:txBody>
      </p:sp>
      <p:sp>
        <p:nvSpPr>
          <p:cNvPr id="43" name="Rectangle 42">
            <a:extLst>
              <a:ext uri="{FF2B5EF4-FFF2-40B4-BE49-F238E27FC236}">
                <a16:creationId xmlns:a16="http://schemas.microsoft.com/office/drawing/2014/main" id="{1366376A-DA68-4E06-96A6-4A07DBA7D93D}"/>
              </a:ext>
            </a:extLst>
          </p:cNvPr>
          <p:cNvSpPr/>
          <p:nvPr/>
        </p:nvSpPr>
        <p:spPr>
          <a:xfrm>
            <a:off x="424095" y="3598065"/>
            <a:ext cx="2923763" cy="830997"/>
          </a:xfrm>
          <a:prstGeom prst="rect">
            <a:avLst/>
          </a:prstGeom>
        </p:spPr>
        <p:txBody>
          <a:bodyPr wrap="square">
            <a:spAutoFit/>
          </a:bodyPr>
          <a:lstStyle/>
          <a:p>
            <a:r>
              <a:rPr lang="en-GB" sz="1200" dirty="0">
                <a:solidFill>
                  <a:srgbClr val="000000"/>
                </a:solidFill>
                <a:latin typeface="Times New Roman" panose="02020603050405020304" pitchFamily="18" charset="0"/>
              </a:rPr>
              <a:t>Fig. 2: Potential above-ground biomass enhancement in terrestrial ecosystems under elevated CO2. (Terrer </a:t>
            </a:r>
            <a:r>
              <a:rPr lang="en-GB" sz="1200" i="1" dirty="0">
                <a:solidFill>
                  <a:srgbClr val="000000"/>
                </a:solidFill>
                <a:latin typeface="Times New Roman" panose="02020603050405020304" pitchFamily="18" charset="0"/>
              </a:rPr>
              <a:t>et al. </a:t>
            </a:r>
            <a:r>
              <a:rPr lang="en-GB" sz="1200" dirty="0">
                <a:solidFill>
                  <a:srgbClr val="000000"/>
                </a:solidFill>
                <a:latin typeface="Times New Roman" panose="02020603050405020304" pitchFamily="18" charset="0"/>
              </a:rPr>
              <a:t>2019) </a:t>
            </a:r>
            <a:endParaRPr lang="en-GB" sz="1200" dirty="0"/>
          </a:p>
          <a:p>
            <a:endParaRPr lang="en-GB" sz="1200" dirty="0">
              <a:solidFill>
                <a:srgbClr val="000000"/>
              </a:solidFill>
              <a:latin typeface="Times New Roman" panose="02020603050405020304" pitchFamily="18" charset="0"/>
            </a:endParaRPr>
          </a:p>
        </p:txBody>
      </p:sp>
      <p:sp>
        <p:nvSpPr>
          <p:cNvPr id="9" name="Rectangle 8">
            <a:extLst>
              <a:ext uri="{FF2B5EF4-FFF2-40B4-BE49-F238E27FC236}">
                <a16:creationId xmlns:a16="http://schemas.microsoft.com/office/drawing/2014/main" id="{D77746A7-4DD4-4FB7-BD50-399C6D5D4222}"/>
              </a:ext>
            </a:extLst>
          </p:cNvPr>
          <p:cNvSpPr/>
          <p:nvPr/>
        </p:nvSpPr>
        <p:spPr>
          <a:xfrm>
            <a:off x="3593949" y="4497250"/>
            <a:ext cx="4769530" cy="523220"/>
          </a:xfrm>
          <a:prstGeom prst="rect">
            <a:avLst/>
          </a:prstGeom>
        </p:spPr>
        <p:txBody>
          <a:bodyPr wrap="square">
            <a:spAutoFit/>
          </a:bodyPr>
          <a:lstStyle/>
          <a:p>
            <a:r>
              <a:rPr lang="en-GB" sz="1400" dirty="0">
                <a:solidFill>
                  <a:srgbClr val="000000"/>
                </a:solidFill>
                <a:latin typeface="Times New Roman" panose="02020603050405020304" pitchFamily="18" charset="0"/>
              </a:rPr>
              <a:t>Fig. 3: Saturation curve: the relationship between CO</a:t>
            </a:r>
            <a:r>
              <a:rPr lang="en-GB" sz="1400" baseline="-25000" dirty="0"/>
              <a:t>2</a:t>
            </a:r>
            <a:r>
              <a:rPr lang="en-GB" sz="1400" dirty="0">
                <a:solidFill>
                  <a:srgbClr val="000000"/>
                </a:solidFill>
                <a:latin typeface="Times New Roman" panose="02020603050405020304" pitchFamily="18" charset="0"/>
              </a:rPr>
              <a:t> and NPP enhancement (data shown are only for conceptual illustration).</a:t>
            </a:r>
            <a:endParaRPr lang="en-GB" sz="1400" dirty="0"/>
          </a:p>
        </p:txBody>
      </p:sp>
      <p:pic>
        <p:nvPicPr>
          <p:cNvPr id="5" name="Picture 4">
            <a:extLst>
              <a:ext uri="{FF2B5EF4-FFF2-40B4-BE49-F238E27FC236}">
                <a16:creationId xmlns:a16="http://schemas.microsoft.com/office/drawing/2014/main" id="{30D1F933-CFF1-434E-81CD-5FBD029AF9D8}"/>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352615" y="1172617"/>
            <a:ext cx="3415290" cy="3223659"/>
          </a:xfrm>
          <a:prstGeom prst="rect">
            <a:avLst/>
          </a:prstGeom>
        </p:spPr>
      </p:pic>
      <p:sp>
        <p:nvSpPr>
          <p:cNvPr id="17" name="Rectangle 16">
            <a:extLst>
              <a:ext uri="{FF2B5EF4-FFF2-40B4-BE49-F238E27FC236}">
                <a16:creationId xmlns:a16="http://schemas.microsoft.com/office/drawing/2014/main" id="{2E724294-48AA-4884-A872-D9D41347A026}"/>
              </a:ext>
            </a:extLst>
          </p:cNvPr>
          <p:cNvSpPr/>
          <p:nvPr/>
        </p:nvSpPr>
        <p:spPr>
          <a:xfrm>
            <a:off x="8290747" y="4396276"/>
            <a:ext cx="3666791" cy="954107"/>
          </a:xfrm>
          <a:prstGeom prst="rect">
            <a:avLst/>
          </a:prstGeom>
        </p:spPr>
        <p:txBody>
          <a:bodyPr wrap="square">
            <a:spAutoFit/>
          </a:bodyPr>
          <a:lstStyle/>
          <a:p>
            <a:r>
              <a:rPr lang="en-GB" sz="1400" dirty="0">
                <a:solidFill>
                  <a:srgbClr val="000000"/>
                </a:solidFill>
                <a:latin typeface="Times New Roman" panose="02020603050405020304" pitchFamily="18" charset="0"/>
              </a:rPr>
              <a:t>Fig. 4: NPP calculated in this study, based on Terrer et </a:t>
            </a:r>
            <a:r>
              <a:rPr lang="en-GB" sz="1400" dirty="0" err="1">
                <a:solidFill>
                  <a:srgbClr val="000000"/>
                </a:solidFill>
                <a:latin typeface="Times New Roman" panose="02020603050405020304" pitchFamily="18" charset="0"/>
              </a:rPr>
              <a:t>al’s</a:t>
            </a:r>
            <a:r>
              <a:rPr lang="en-GB" sz="1400" dirty="0">
                <a:solidFill>
                  <a:srgbClr val="000000"/>
                </a:solidFill>
                <a:latin typeface="Times New Roman" panose="02020603050405020304" pitchFamily="18" charset="0"/>
              </a:rPr>
              <a:t> theory (about nutrient limitation) and experimental data from global eCO</a:t>
            </a:r>
            <a:r>
              <a:rPr lang="en-GB" sz="1400" baseline="-25000" dirty="0"/>
              <a:t>2 </a:t>
            </a:r>
            <a:r>
              <a:rPr lang="en-GB" sz="1400" dirty="0">
                <a:solidFill>
                  <a:srgbClr val="000000"/>
                </a:solidFill>
                <a:latin typeface="Times New Roman" panose="02020603050405020304" pitchFamily="18" charset="0"/>
              </a:rPr>
              <a:t>experiments</a:t>
            </a:r>
            <a:endParaRPr lang="en-GB" sz="1400" dirty="0"/>
          </a:p>
        </p:txBody>
      </p:sp>
      <mc:AlternateContent xmlns:mc="http://schemas.openxmlformats.org/markup-compatibility/2006" xmlns:p14="http://schemas.microsoft.com/office/powerpoint/2010/main" xmlns:iact="http://schemas.microsoft.com/office/powerpoint/2014/inkAction">
        <mc:Choice Requires="p14 iact">
          <p:contentPart p14:bwMode="auto" r:id="rId9">
            <p14:nvContentPartPr>
              <p14:cNvPr id="10" name="Ink 9">
                <a:extLst>
                  <a:ext uri="{FF2B5EF4-FFF2-40B4-BE49-F238E27FC236}">
                    <a16:creationId xmlns:a16="http://schemas.microsoft.com/office/drawing/2014/main" id="{DA2B0B64-4691-4BC8-BB57-ED532A43B079}"/>
                  </a:ext>
                </a:extLst>
              </p14:cNvPr>
              <p14:cNvContentPartPr/>
              <p14:nvPr>
                <p:extLst>
                  <p:ext uri="{42D2F446-02D8-4167-A562-619A0277C38B}">
                    <p15:isNarration xmlns:p15="http://schemas.microsoft.com/office/powerpoint/2012/main" val="1"/>
                  </p:ext>
                </p:extLst>
              </p14:nvPr>
            </p14:nvContentPartPr>
            <p14:xfrm>
              <a:off x="398880" y="2561400"/>
              <a:ext cx="9021960" cy="2134800"/>
            </p14:xfrm>
          </p:contentPart>
        </mc:Choice>
        <mc:Fallback xmlns="">
          <p:pic>
            <p:nvPicPr>
              <p:cNvPr id="10" name="Ink 9">
                <a:extLst>
                  <a:ext uri="{FF2B5EF4-FFF2-40B4-BE49-F238E27FC236}">
                    <a16:creationId xmlns:a16="http://schemas.microsoft.com/office/drawing/2014/main" id="{DA2B0B64-4691-4BC8-BB57-ED532A43B079}"/>
                  </a:ext>
                </a:extLst>
              </p:cNvPr>
              <p:cNvPicPr>
                <a:picLocks noGrp="1" noRot="1" noChangeAspect="1" noMove="1" noResize="1" noEditPoints="1" noAdjustHandles="1" noChangeArrowheads="1" noChangeShapeType="1"/>
              </p:cNvPicPr>
              <p:nvPr/>
            </p:nvPicPr>
            <p:blipFill>
              <a:blip r:embed="rId10"/>
              <a:stretch>
                <a:fillRect/>
              </a:stretch>
            </p:blipFill>
            <p:spPr>
              <a:xfrm>
                <a:off x="389520" y="2552040"/>
                <a:ext cx="9040680" cy="2153520"/>
              </a:xfrm>
              <a:prstGeom prst="rect">
                <a:avLst/>
              </a:prstGeom>
            </p:spPr>
          </p:pic>
        </mc:Fallback>
      </mc:AlternateContent>
      <p:pic>
        <p:nvPicPr>
          <p:cNvPr id="13" name="Video 12">
            <a:hlinkClick r:id="" action="ppaction://media"/>
            <a:extLst>
              <a:ext uri="{FF2B5EF4-FFF2-40B4-BE49-F238E27FC236}">
                <a16:creationId xmlns:a16="http://schemas.microsoft.com/office/drawing/2014/main" id="{464284EE-9B82-4156-93EE-ABC96444320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1"/>
          <a:stretch>
            <a:fillRect/>
          </a:stretch>
        </p:blipFill>
        <p:spPr>
          <a:xfrm>
            <a:off x="9906000" y="5143500"/>
            <a:ext cx="2285999" cy="1714500"/>
          </a:xfrm>
          <a:prstGeom prst="rect">
            <a:avLst/>
          </a:prstGeom>
        </p:spPr>
      </p:pic>
    </p:spTree>
    <p:extLst>
      <p:ext uri="{BB962C8B-B14F-4D97-AF65-F5344CB8AC3E}">
        <p14:creationId xmlns:p14="http://schemas.microsoft.com/office/powerpoint/2010/main" val="4140365363"/>
      </p:ext>
    </p:extLst>
  </p:cSld>
  <p:clrMapOvr>
    <a:masterClrMapping/>
  </p:clrMapOvr>
  <mc:AlternateContent xmlns:mc="http://schemas.openxmlformats.org/markup-compatibility/2006" xmlns:p159="http://schemas.microsoft.com/office/powerpoint/2015/09/main">
    <mc:Choice Requires="p159">
      <p:transition spd="med" advTm="26738">
        <p159:morph option="byObject"/>
      </p:transition>
    </mc:Choice>
    <mc:Fallback xmlns="">
      <p:transition spd="med" advTm="267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par>
                                <p:cTn id="7" presetID="59"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md type="call" cmd="playFrom(0.0)">
                                      <p:cBhvr>
                                        <p:cTn id="9"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13"/>
                </p:tgtEl>
              </p:cMediaNode>
            </p:video>
            <p:seq concurrent="1" nextAc="seek">
              <p:cTn id="11" restart="whenNotActive" fill="hold" evtFilter="cancelBubble" nodeType="interactiveSeq">
                <p:stCondLst>
                  <p:cond evt="onClick" delay="0">
                    <p:tgtEl>
                      <p:spTgt spid="13"/>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F93267-8316-4D4E-9979-011B6C377852}"/>
              </a:ext>
            </a:extLst>
          </p:cNvPr>
          <p:cNvSpPr txBox="1"/>
          <p:nvPr/>
        </p:nvSpPr>
        <p:spPr>
          <a:xfrm>
            <a:off x="6096000" y="461665"/>
            <a:ext cx="4627008" cy="1323439"/>
          </a:xfrm>
          <a:prstGeom prst="rect">
            <a:avLst/>
          </a:prstGeom>
          <a:noFill/>
        </p:spPr>
        <p:txBody>
          <a:bodyPr wrap="square" rtlCol="0">
            <a:spAutoFit/>
          </a:bodyPr>
          <a:lstStyle/>
          <a:p>
            <a:r>
              <a:rPr lang="en-GB" sz="2000" dirty="0"/>
              <a:t>We constructed a simple first order kinetic model to convert NPP into land carbon sink </a:t>
            </a:r>
          </a:p>
          <a:p>
            <a:endParaRPr lang="en-GB" sz="2000" dirty="0"/>
          </a:p>
        </p:txBody>
      </p:sp>
      <p:sp>
        <p:nvSpPr>
          <p:cNvPr id="7" name="Rectangle 6">
            <a:extLst>
              <a:ext uri="{FF2B5EF4-FFF2-40B4-BE49-F238E27FC236}">
                <a16:creationId xmlns:a16="http://schemas.microsoft.com/office/drawing/2014/main" id="{24FD1ECD-6962-4632-8541-DB27D7B3811C}"/>
              </a:ext>
            </a:extLst>
          </p:cNvPr>
          <p:cNvSpPr/>
          <p:nvPr/>
        </p:nvSpPr>
        <p:spPr>
          <a:xfrm>
            <a:off x="6096000" y="407615"/>
            <a:ext cx="4504254" cy="1031430"/>
          </a:xfrm>
          <a:prstGeom prst="rect">
            <a:avLst/>
          </a:prstGeom>
          <a:ln w="28575">
            <a:tailEnd type="triangle"/>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63" name="Rectangle 62">
            <a:extLst>
              <a:ext uri="{FF2B5EF4-FFF2-40B4-BE49-F238E27FC236}">
                <a16:creationId xmlns:a16="http://schemas.microsoft.com/office/drawing/2014/main" id="{B7F1391C-5AEF-448F-AF4A-4AE0024D6156}"/>
              </a:ext>
            </a:extLst>
          </p:cNvPr>
          <p:cNvSpPr/>
          <p:nvPr/>
        </p:nvSpPr>
        <p:spPr>
          <a:xfrm>
            <a:off x="-1" y="0"/>
            <a:ext cx="5328139" cy="92333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4" name="Picture 63" descr="A picture containing tableware, dishware&#10;&#10;Description automatically generated">
            <a:extLst>
              <a:ext uri="{FF2B5EF4-FFF2-40B4-BE49-F238E27FC236}">
                <a16:creationId xmlns:a16="http://schemas.microsoft.com/office/drawing/2014/main" id="{0896F2FA-1564-4D39-B871-9442D9387D2C}"/>
              </a:ext>
            </a:extLst>
          </p:cNvPr>
          <p:cNvPicPr>
            <a:picLocks noChangeAspect="1"/>
          </p:cNvPicPr>
          <p:nvPr/>
        </p:nvPicPr>
        <p:blipFill rotWithShape="1">
          <a:blip r:embed="rId5" cstate="screen">
            <a:lum bright="70000" contrast="-70000"/>
            <a:extLst>
              <a:ext uri="{28A0092B-C50C-407E-A947-70E740481C1C}">
                <a14:useLocalDpi xmlns:a14="http://schemas.microsoft.com/office/drawing/2010/main"/>
              </a:ext>
            </a:extLst>
          </a:blip>
          <a:srcRect l="24740" b="9736"/>
          <a:stretch/>
        </p:blipFill>
        <p:spPr>
          <a:xfrm>
            <a:off x="230069" y="195923"/>
            <a:ext cx="1994386" cy="584792"/>
          </a:xfrm>
          <a:prstGeom prst="rect">
            <a:avLst/>
          </a:prstGeom>
        </p:spPr>
      </p:pic>
      <p:sp>
        <p:nvSpPr>
          <p:cNvPr id="65" name="Rectangle 64">
            <a:extLst>
              <a:ext uri="{FF2B5EF4-FFF2-40B4-BE49-F238E27FC236}">
                <a16:creationId xmlns:a16="http://schemas.microsoft.com/office/drawing/2014/main" id="{E43AC0B4-D0D6-4CA3-8910-FAB67921C83D}"/>
              </a:ext>
            </a:extLst>
          </p:cNvPr>
          <p:cNvSpPr/>
          <p:nvPr/>
        </p:nvSpPr>
        <p:spPr>
          <a:xfrm>
            <a:off x="2838611" y="61546"/>
            <a:ext cx="2431457" cy="80136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Bahnschrift" panose="020B0502040204020203" pitchFamily="34" charset="0"/>
              </a:rPr>
              <a:t>Method</a:t>
            </a:r>
            <a:endParaRPr lang="en-GB" dirty="0">
              <a:solidFill>
                <a:schemeClr val="tx1"/>
              </a:solidFill>
              <a:latin typeface="Bahnschrift" panose="020B0502040204020203" pitchFamily="34" charset="0"/>
            </a:endParaRPr>
          </a:p>
        </p:txBody>
      </p:sp>
      <p:pic>
        <p:nvPicPr>
          <p:cNvPr id="12" name="Picture 11">
            <a:extLst>
              <a:ext uri="{FF2B5EF4-FFF2-40B4-BE49-F238E27FC236}">
                <a16:creationId xmlns:a16="http://schemas.microsoft.com/office/drawing/2014/main" id="{E167A522-559B-4066-B99D-591FCE62F3D9}"/>
              </a:ext>
            </a:extLst>
          </p:cNvPr>
          <p:cNvPicPr>
            <a:picLocks noChangeAspect="1"/>
          </p:cNvPicPr>
          <p:nvPr/>
        </p:nvPicPr>
        <p:blipFill>
          <a:blip r:embed="rId6"/>
          <a:stretch>
            <a:fillRect/>
          </a:stretch>
        </p:blipFill>
        <p:spPr>
          <a:xfrm>
            <a:off x="1498707" y="2042721"/>
            <a:ext cx="9007950" cy="3612604"/>
          </a:xfrm>
          <a:prstGeom prst="rect">
            <a:avLst/>
          </a:prstGeom>
        </p:spPr>
      </p:pic>
      <p:sp>
        <p:nvSpPr>
          <p:cNvPr id="3" name="Rectangle 2">
            <a:extLst>
              <a:ext uri="{FF2B5EF4-FFF2-40B4-BE49-F238E27FC236}">
                <a16:creationId xmlns:a16="http://schemas.microsoft.com/office/drawing/2014/main" id="{DA6A93B5-4351-4119-ACE1-413E2EC00A13}"/>
              </a:ext>
            </a:extLst>
          </p:cNvPr>
          <p:cNvSpPr/>
          <p:nvPr/>
        </p:nvSpPr>
        <p:spPr>
          <a:xfrm>
            <a:off x="8769988" y="4430110"/>
            <a:ext cx="1828800" cy="15122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12A2443F-40E2-4425-84D3-C84CA8DDB522}"/>
              </a:ext>
            </a:extLst>
          </p:cNvPr>
          <p:cNvSpPr/>
          <p:nvPr/>
        </p:nvSpPr>
        <p:spPr>
          <a:xfrm>
            <a:off x="8769988" y="4009619"/>
            <a:ext cx="1559169" cy="34605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54549BA3-CA16-45CA-AF69-946D0ADADE29}"/>
              </a:ext>
            </a:extLst>
          </p:cNvPr>
          <p:cNvSpPr txBox="1"/>
          <p:nvPr/>
        </p:nvSpPr>
        <p:spPr>
          <a:xfrm>
            <a:off x="8769988" y="4006375"/>
            <a:ext cx="2836739" cy="400110"/>
          </a:xfrm>
          <a:prstGeom prst="rect">
            <a:avLst/>
          </a:prstGeom>
          <a:noFill/>
        </p:spPr>
        <p:txBody>
          <a:bodyPr wrap="none" rtlCol="0">
            <a:spAutoFit/>
          </a:bodyPr>
          <a:lstStyle/>
          <a:p>
            <a:r>
              <a:rPr lang="en-GB" sz="2000" dirty="0"/>
              <a:t>Heterotrophic respiration</a:t>
            </a:r>
          </a:p>
        </p:txBody>
      </p:sp>
      <p:pic>
        <p:nvPicPr>
          <p:cNvPr id="11" name="Picture 10">
            <a:extLst>
              <a:ext uri="{FF2B5EF4-FFF2-40B4-BE49-F238E27FC236}">
                <a16:creationId xmlns:a16="http://schemas.microsoft.com/office/drawing/2014/main" id="{ACE5A236-7F23-4E1D-93B5-BF5C7F3C51B1}"/>
              </a:ext>
            </a:extLst>
          </p:cNvPr>
          <p:cNvPicPr>
            <a:picLocks noChangeAspect="1"/>
          </p:cNvPicPr>
          <p:nvPr/>
        </p:nvPicPr>
        <p:blipFill>
          <a:blip r:embed="rId7"/>
          <a:stretch>
            <a:fillRect/>
          </a:stretch>
        </p:blipFill>
        <p:spPr>
          <a:xfrm>
            <a:off x="-1" y="3601843"/>
            <a:ext cx="1559169" cy="1471684"/>
          </a:xfrm>
          <a:prstGeom prst="rect">
            <a:avLst/>
          </a:prstGeom>
        </p:spPr>
      </p:pic>
      <p:sp>
        <p:nvSpPr>
          <p:cNvPr id="5" name="Rectangle 4">
            <a:extLst>
              <a:ext uri="{FF2B5EF4-FFF2-40B4-BE49-F238E27FC236}">
                <a16:creationId xmlns:a16="http://schemas.microsoft.com/office/drawing/2014/main" id="{09A60DDC-1164-4CA5-86BB-156435C10657}"/>
              </a:ext>
            </a:extLst>
          </p:cNvPr>
          <p:cNvSpPr/>
          <p:nvPr/>
        </p:nvSpPr>
        <p:spPr>
          <a:xfrm>
            <a:off x="1935979" y="5804054"/>
            <a:ext cx="7748409" cy="646331"/>
          </a:xfrm>
          <a:prstGeom prst="rect">
            <a:avLst/>
          </a:prstGeom>
        </p:spPr>
        <p:txBody>
          <a:bodyPr wrap="square">
            <a:spAutoFit/>
          </a:bodyPr>
          <a:lstStyle/>
          <a:p>
            <a:r>
              <a:rPr lang="en-GB" dirty="0"/>
              <a:t>Land Carbon Sink (net ecosystem productivity) = </a:t>
            </a:r>
            <a:r>
              <a:rPr lang="en-US" altLang="zh-CN" dirty="0"/>
              <a:t>NPP - </a:t>
            </a:r>
            <a:r>
              <a:rPr lang="en-GB" dirty="0"/>
              <a:t>Heterotrophic respiration</a:t>
            </a:r>
          </a:p>
          <a:p>
            <a:endParaRPr lang="en-GB" dirty="0"/>
          </a:p>
        </p:txBody>
      </p:sp>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14" name="Ink 13">
                <a:extLst>
                  <a:ext uri="{FF2B5EF4-FFF2-40B4-BE49-F238E27FC236}">
                    <a16:creationId xmlns:a16="http://schemas.microsoft.com/office/drawing/2014/main" id="{D3C45D1A-3F21-4808-B8F7-E1282A705FAC}"/>
                  </a:ext>
                </a:extLst>
              </p14:cNvPr>
              <p14:cNvContentPartPr/>
              <p14:nvPr>
                <p:extLst>
                  <p:ext uri="{42D2F446-02D8-4167-A562-619A0277C38B}">
                    <p15:isNarration xmlns:p15="http://schemas.microsoft.com/office/powerpoint/2012/main" val="1"/>
                  </p:ext>
                </p:extLst>
              </p14:nvPr>
            </p14:nvContentPartPr>
            <p14:xfrm>
              <a:off x="8034480" y="1119600"/>
              <a:ext cx="1554120" cy="21600"/>
            </p14:xfrm>
          </p:contentPart>
        </mc:Choice>
        <mc:Fallback xmlns="">
          <p:pic>
            <p:nvPicPr>
              <p:cNvPr id="14" name="Ink 13">
                <a:extLst>
                  <a:ext uri="{FF2B5EF4-FFF2-40B4-BE49-F238E27FC236}">
                    <a16:creationId xmlns:a16="http://schemas.microsoft.com/office/drawing/2014/main" id="{D3C45D1A-3F21-4808-B8F7-E1282A705FAC}"/>
                  </a:ext>
                </a:extLst>
              </p:cNvPr>
              <p:cNvPicPr>
                <a:picLocks noGrp="1" noRot="1" noChangeAspect="1" noMove="1" noResize="1" noEditPoints="1" noAdjustHandles="1" noChangeArrowheads="1" noChangeShapeType="1"/>
              </p:cNvPicPr>
              <p:nvPr/>
            </p:nvPicPr>
            <p:blipFill>
              <a:blip r:embed="rId9"/>
              <a:stretch>
                <a:fillRect/>
              </a:stretch>
            </p:blipFill>
            <p:spPr>
              <a:xfrm>
                <a:off x="8025120" y="1110240"/>
                <a:ext cx="1572840" cy="40320"/>
              </a:xfrm>
              <a:prstGeom prst="rect">
                <a:avLst/>
              </a:prstGeom>
            </p:spPr>
          </p:pic>
        </mc:Fallback>
      </mc:AlternateContent>
      <p:pic>
        <p:nvPicPr>
          <p:cNvPr id="15" name="Video 14">
            <a:hlinkClick r:id="" action="ppaction://media"/>
            <a:extLst>
              <a:ext uri="{FF2B5EF4-FFF2-40B4-BE49-F238E27FC236}">
                <a16:creationId xmlns:a16="http://schemas.microsoft.com/office/drawing/2014/main" id="{516BFDBC-C8E1-4428-823E-A207176BC7F4}"/>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tretch>
            <a:fillRect/>
          </a:stretch>
        </p:blipFill>
        <p:spPr>
          <a:xfrm>
            <a:off x="9906000" y="5143500"/>
            <a:ext cx="2285999" cy="1714500"/>
          </a:xfrm>
          <a:prstGeom prst="rect">
            <a:avLst/>
          </a:prstGeom>
        </p:spPr>
      </p:pic>
    </p:spTree>
    <p:extLst>
      <p:ext uri="{BB962C8B-B14F-4D97-AF65-F5344CB8AC3E}">
        <p14:creationId xmlns:p14="http://schemas.microsoft.com/office/powerpoint/2010/main" val="2098926197"/>
      </p:ext>
    </p:extLst>
  </p:cSld>
  <p:clrMapOvr>
    <a:masterClrMapping/>
  </p:clrMapOvr>
  <mc:AlternateContent xmlns:mc="http://schemas.openxmlformats.org/markup-compatibility/2006" xmlns:p159="http://schemas.microsoft.com/office/powerpoint/2015/09/main">
    <mc:Choice Requires="p159">
      <p:transition spd="med" advTm="12289">
        <p159:morph option="byObject"/>
      </p:transition>
    </mc:Choice>
    <mc:Fallback xmlns="">
      <p:transition spd="med" advTm="1228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par>
                                <p:cTn id="7" presetID="59"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md type="call" cmd="playFrom(0.0)">
                                      <p:cBhvr>
                                        <p:cTn id="9"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15"/>
                </p:tgtEl>
              </p:cMediaNode>
            </p:video>
            <p:seq concurrent="1" nextAc="seek">
              <p:cTn id="11" restart="whenNotActive" fill="hold" evtFilter="cancelBubble" nodeType="interactiveSeq">
                <p:stCondLst>
                  <p:cond evt="onClick" delay="0">
                    <p:tgtEl>
                      <p:spTgt spid="15"/>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F93267-8316-4D4E-9979-011B6C377852}"/>
              </a:ext>
            </a:extLst>
          </p:cNvPr>
          <p:cNvSpPr txBox="1"/>
          <p:nvPr/>
        </p:nvSpPr>
        <p:spPr>
          <a:xfrm>
            <a:off x="6532815" y="195923"/>
            <a:ext cx="5037862" cy="1323439"/>
          </a:xfrm>
          <a:prstGeom prst="rect">
            <a:avLst/>
          </a:prstGeom>
          <a:noFill/>
        </p:spPr>
        <p:txBody>
          <a:bodyPr wrap="square" rtlCol="0">
            <a:spAutoFit/>
          </a:bodyPr>
          <a:lstStyle/>
          <a:p>
            <a:r>
              <a:rPr lang="en-GB" sz="2000" dirty="0"/>
              <a:t>NPP calculated with consideration of nutrient limitation (eCO2_NPP in Fig 5) is way smaller than other independent estimates, so is the derived land carbon sink.</a:t>
            </a:r>
          </a:p>
        </p:txBody>
      </p:sp>
      <p:cxnSp>
        <p:nvCxnSpPr>
          <p:cNvPr id="5" name="Straight Arrow Connector 4">
            <a:extLst>
              <a:ext uri="{FF2B5EF4-FFF2-40B4-BE49-F238E27FC236}">
                <a16:creationId xmlns:a16="http://schemas.microsoft.com/office/drawing/2014/main" id="{FF8C867E-8738-4E6E-A2A4-12B1ED940B7F}"/>
              </a:ext>
            </a:extLst>
          </p:cNvPr>
          <p:cNvCxnSpPr>
            <a:cxnSpLocks/>
          </p:cNvCxnSpPr>
          <p:nvPr/>
        </p:nvCxnSpPr>
        <p:spPr>
          <a:xfrm>
            <a:off x="6363906" y="580695"/>
            <a:ext cx="0" cy="1322364"/>
          </a:xfrm>
          <a:prstGeom prst="straightConnector1">
            <a:avLst/>
          </a:prstGeom>
          <a:ln w="28575">
            <a:tailEnd type="triangle"/>
          </a:ln>
        </p:spPr>
        <p:style>
          <a:lnRef idx="1">
            <a:schemeClr val="dk1"/>
          </a:lnRef>
          <a:fillRef idx="0">
            <a:schemeClr val="dk1"/>
          </a:fillRef>
          <a:effectRef idx="0">
            <a:schemeClr val="dk1"/>
          </a:effectRef>
          <a:fontRef idx="minor">
            <a:schemeClr val="tx1"/>
          </a:fontRef>
        </p:style>
      </p:cxnSp>
      <p:sp>
        <p:nvSpPr>
          <p:cNvPr id="62" name="Rectangle 61">
            <a:extLst>
              <a:ext uri="{FF2B5EF4-FFF2-40B4-BE49-F238E27FC236}">
                <a16:creationId xmlns:a16="http://schemas.microsoft.com/office/drawing/2014/main" id="{9F321445-412F-4FDF-A137-7624D683CFFD}"/>
              </a:ext>
            </a:extLst>
          </p:cNvPr>
          <p:cNvSpPr/>
          <p:nvPr/>
        </p:nvSpPr>
        <p:spPr>
          <a:xfrm>
            <a:off x="6363906" y="195923"/>
            <a:ext cx="4953520" cy="1384593"/>
          </a:xfrm>
          <a:prstGeom prst="rect">
            <a:avLst/>
          </a:prstGeom>
          <a:ln w="28575">
            <a:tailEnd type="triangle"/>
          </a:ln>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63" name="Rectangle 62">
            <a:extLst>
              <a:ext uri="{FF2B5EF4-FFF2-40B4-BE49-F238E27FC236}">
                <a16:creationId xmlns:a16="http://schemas.microsoft.com/office/drawing/2014/main" id="{B7F1391C-5AEF-448F-AF4A-4AE0024D6156}"/>
              </a:ext>
            </a:extLst>
          </p:cNvPr>
          <p:cNvSpPr/>
          <p:nvPr/>
        </p:nvSpPr>
        <p:spPr>
          <a:xfrm>
            <a:off x="-1" y="0"/>
            <a:ext cx="5328139" cy="92333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4" name="Picture 63" descr="A picture containing tableware, dishware&#10;&#10;Description automatically generated">
            <a:extLst>
              <a:ext uri="{FF2B5EF4-FFF2-40B4-BE49-F238E27FC236}">
                <a16:creationId xmlns:a16="http://schemas.microsoft.com/office/drawing/2014/main" id="{0896F2FA-1564-4D39-B871-9442D9387D2C}"/>
              </a:ext>
            </a:extLst>
          </p:cNvPr>
          <p:cNvPicPr>
            <a:picLocks noChangeAspect="1"/>
          </p:cNvPicPr>
          <p:nvPr/>
        </p:nvPicPr>
        <p:blipFill rotWithShape="1">
          <a:blip r:embed="rId5" cstate="screen">
            <a:lum bright="70000" contrast="-70000"/>
            <a:extLst>
              <a:ext uri="{28A0092B-C50C-407E-A947-70E740481C1C}">
                <a14:useLocalDpi xmlns:a14="http://schemas.microsoft.com/office/drawing/2010/main"/>
              </a:ext>
            </a:extLst>
          </a:blip>
          <a:srcRect l="24740" b="9736"/>
          <a:stretch/>
        </p:blipFill>
        <p:spPr>
          <a:xfrm>
            <a:off x="230069" y="195923"/>
            <a:ext cx="1994386" cy="584792"/>
          </a:xfrm>
          <a:prstGeom prst="rect">
            <a:avLst/>
          </a:prstGeom>
        </p:spPr>
      </p:pic>
      <p:sp>
        <p:nvSpPr>
          <p:cNvPr id="65" name="Rectangle 64">
            <a:extLst>
              <a:ext uri="{FF2B5EF4-FFF2-40B4-BE49-F238E27FC236}">
                <a16:creationId xmlns:a16="http://schemas.microsoft.com/office/drawing/2014/main" id="{E43AC0B4-D0D6-4CA3-8910-FAB67921C83D}"/>
              </a:ext>
            </a:extLst>
          </p:cNvPr>
          <p:cNvSpPr/>
          <p:nvPr/>
        </p:nvSpPr>
        <p:spPr>
          <a:xfrm>
            <a:off x="2838611" y="61546"/>
            <a:ext cx="2431457" cy="80136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solidFill>
                <a:latin typeface="Bahnschrift" panose="020B0502040204020203" pitchFamily="34" charset="0"/>
              </a:rPr>
              <a:t>Result</a:t>
            </a:r>
            <a:endParaRPr lang="en-GB" dirty="0">
              <a:solidFill>
                <a:schemeClr val="tx1"/>
              </a:solidFill>
              <a:latin typeface="Bahnschrift" panose="020B0502040204020203" pitchFamily="34" charset="0"/>
            </a:endParaRPr>
          </a:p>
        </p:txBody>
      </p:sp>
      <p:pic>
        <p:nvPicPr>
          <p:cNvPr id="3" name="Picture 2">
            <a:extLst>
              <a:ext uri="{FF2B5EF4-FFF2-40B4-BE49-F238E27FC236}">
                <a16:creationId xmlns:a16="http://schemas.microsoft.com/office/drawing/2014/main" id="{C757991E-C36C-4E06-B07D-7D909F978DA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34619" y="1166390"/>
            <a:ext cx="4445998" cy="4030225"/>
          </a:xfrm>
          <a:prstGeom prst="rect">
            <a:avLst/>
          </a:prstGeom>
        </p:spPr>
      </p:pic>
      <p:pic>
        <p:nvPicPr>
          <p:cNvPr id="6" name="Picture 5">
            <a:extLst>
              <a:ext uri="{FF2B5EF4-FFF2-40B4-BE49-F238E27FC236}">
                <a16:creationId xmlns:a16="http://schemas.microsoft.com/office/drawing/2014/main" id="{048EC8A8-7345-4DC3-8FCA-FBEE870153F8}"/>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557182" y="2009656"/>
            <a:ext cx="5336930" cy="2936626"/>
          </a:xfrm>
          <a:prstGeom prst="rect">
            <a:avLst/>
          </a:prstGeom>
        </p:spPr>
      </p:pic>
      <p:sp>
        <p:nvSpPr>
          <p:cNvPr id="12" name="Rectangle 11">
            <a:extLst>
              <a:ext uri="{FF2B5EF4-FFF2-40B4-BE49-F238E27FC236}">
                <a16:creationId xmlns:a16="http://schemas.microsoft.com/office/drawing/2014/main" id="{8A79A31E-5D2D-428D-981B-8084C7EA3FBD}"/>
              </a:ext>
            </a:extLst>
          </p:cNvPr>
          <p:cNvSpPr/>
          <p:nvPr/>
        </p:nvSpPr>
        <p:spPr>
          <a:xfrm>
            <a:off x="311772" y="5303212"/>
            <a:ext cx="5245410" cy="954107"/>
          </a:xfrm>
          <a:prstGeom prst="rect">
            <a:avLst/>
          </a:prstGeom>
        </p:spPr>
        <p:txBody>
          <a:bodyPr wrap="square">
            <a:spAutoFit/>
          </a:bodyPr>
          <a:lstStyle/>
          <a:p>
            <a:r>
              <a:rPr lang="en-GB" sz="1400" dirty="0">
                <a:solidFill>
                  <a:srgbClr val="000000"/>
                </a:solidFill>
                <a:latin typeface="Times New Roman" panose="02020603050405020304" pitchFamily="18" charset="0"/>
              </a:rPr>
              <a:t>Fig. 5: NPP calculated in this study, based on Terrer et </a:t>
            </a:r>
            <a:r>
              <a:rPr lang="en-GB" sz="1400" dirty="0" err="1">
                <a:solidFill>
                  <a:srgbClr val="000000"/>
                </a:solidFill>
                <a:latin typeface="Times New Roman" panose="02020603050405020304" pitchFamily="18" charset="0"/>
              </a:rPr>
              <a:t>al’s</a:t>
            </a:r>
            <a:r>
              <a:rPr lang="en-GB" sz="1400" dirty="0">
                <a:solidFill>
                  <a:srgbClr val="000000"/>
                </a:solidFill>
                <a:latin typeface="Times New Roman" panose="02020603050405020304" pitchFamily="18" charset="0"/>
              </a:rPr>
              <a:t> theory (about nutrient limitation) and experimental data from global eCO</a:t>
            </a:r>
            <a:r>
              <a:rPr lang="en-GB" sz="1400" baseline="-25000" dirty="0"/>
              <a:t>2 </a:t>
            </a:r>
            <a:r>
              <a:rPr lang="en-GB" sz="1400" dirty="0">
                <a:solidFill>
                  <a:srgbClr val="000000"/>
                </a:solidFill>
                <a:latin typeface="Times New Roman" panose="02020603050405020304" pitchFamily="18" charset="0"/>
              </a:rPr>
              <a:t>experiments, with comparison to Trendy (Sitch et al. 2008) and </a:t>
            </a:r>
            <a:r>
              <a:rPr lang="en-GB" sz="1400" dirty="0" err="1">
                <a:solidFill>
                  <a:srgbClr val="000000"/>
                </a:solidFill>
                <a:latin typeface="Times New Roman" panose="02020603050405020304" pitchFamily="18" charset="0"/>
              </a:rPr>
              <a:t>P_model</a:t>
            </a:r>
            <a:r>
              <a:rPr lang="en-GB" sz="1400" dirty="0">
                <a:solidFill>
                  <a:srgbClr val="000000"/>
                </a:solidFill>
                <a:latin typeface="Times New Roman" panose="02020603050405020304" pitchFamily="18" charset="0"/>
              </a:rPr>
              <a:t> (Stocker et al. 2019).</a:t>
            </a:r>
            <a:endParaRPr lang="en-GB" sz="1400" dirty="0"/>
          </a:p>
        </p:txBody>
      </p:sp>
      <p:sp>
        <p:nvSpPr>
          <p:cNvPr id="13" name="Rectangle 12">
            <a:extLst>
              <a:ext uri="{FF2B5EF4-FFF2-40B4-BE49-F238E27FC236}">
                <a16:creationId xmlns:a16="http://schemas.microsoft.com/office/drawing/2014/main" id="{A692ED4F-CA0F-46F0-91B7-A750E845022B}"/>
              </a:ext>
            </a:extLst>
          </p:cNvPr>
          <p:cNvSpPr/>
          <p:nvPr/>
        </p:nvSpPr>
        <p:spPr>
          <a:xfrm>
            <a:off x="5808459" y="4723568"/>
            <a:ext cx="4311488" cy="954107"/>
          </a:xfrm>
          <a:prstGeom prst="rect">
            <a:avLst/>
          </a:prstGeom>
        </p:spPr>
        <p:txBody>
          <a:bodyPr wrap="square">
            <a:spAutoFit/>
          </a:bodyPr>
          <a:lstStyle/>
          <a:p>
            <a:r>
              <a:rPr lang="en-GB" sz="1400" dirty="0">
                <a:solidFill>
                  <a:srgbClr val="000000"/>
                </a:solidFill>
                <a:latin typeface="Times New Roman" panose="02020603050405020304" pitchFamily="18" charset="0"/>
              </a:rPr>
              <a:t>Fig. 6: Land carbon sink (NEP) calculated in this study and comparison with Trendy (Vege models) (Sitch et al. 2008) and the Global carbon project (residual land sink) </a:t>
            </a:r>
            <a:r>
              <a:rPr lang="fr-FR" sz="1400" dirty="0">
                <a:solidFill>
                  <a:srgbClr val="000000"/>
                </a:solidFill>
                <a:latin typeface="Times New Roman" panose="02020603050405020304" pitchFamily="18" charset="0"/>
              </a:rPr>
              <a:t>(Le </a:t>
            </a:r>
            <a:r>
              <a:rPr lang="fr-FR" sz="1400" dirty="0" err="1">
                <a:solidFill>
                  <a:srgbClr val="000000"/>
                </a:solidFill>
                <a:latin typeface="Times New Roman" panose="02020603050405020304" pitchFamily="18" charset="0"/>
              </a:rPr>
              <a:t>Quéré</a:t>
            </a:r>
            <a:r>
              <a:rPr lang="fr-FR" sz="1400" dirty="0">
                <a:solidFill>
                  <a:srgbClr val="000000"/>
                </a:solidFill>
                <a:latin typeface="Times New Roman" panose="02020603050405020304" pitchFamily="18" charset="0"/>
              </a:rPr>
              <a:t> et al. 2018)</a:t>
            </a:r>
            <a:r>
              <a:rPr lang="en-GB" sz="1400" dirty="0">
                <a:solidFill>
                  <a:srgbClr val="000000"/>
                </a:solidFill>
                <a:latin typeface="Times New Roman" panose="02020603050405020304" pitchFamily="18" charset="0"/>
              </a:rPr>
              <a:t>. </a:t>
            </a:r>
            <a:endParaRPr lang="en-GB" sz="1400" dirty="0"/>
          </a:p>
        </p:txBody>
      </p:sp>
      <mc:AlternateContent xmlns:mc="http://schemas.openxmlformats.org/markup-compatibility/2006" xmlns:p14="http://schemas.microsoft.com/office/powerpoint/2010/main" xmlns:iact="http://schemas.microsoft.com/office/powerpoint/2014/inkAction">
        <mc:Choice Requires="p14 iact">
          <p:contentPart p14:bwMode="auto" r:id="rId8">
            <p14:nvContentPartPr>
              <p14:cNvPr id="10" name="Ink 9">
                <a:extLst>
                  <a:ext uri="{FF2B5EF4-FFF2-40B4-BE49-F238E27FC236}">
                    <a16:creationId xmlns:a16="http://schemas.microsoft.com/office/drawing/2014/main" id="{37CA79F6-CC27-4B17-B8AA-50CAF244F3E9}"/>
                  </a:ext>
                </a:extLst>
              </p14:cNvPr>
              <p14:cNvContentPartPr/>
              <p14:nvPr>
                <p:extLst>
                  <p:ext uri="{42D2F446-02D8-4167-A562-619A0277C38B}">
                    <p15:isNarration xmlns:p15="http://schemas.microsoft.com/office/powerpoint/2012/main" val="1"/>
                  </p:ext>
                </p:extLst>
              </p14:nvPr>
            </p14:nvContentPartPr>
            <p14:xfrm>
              <a:off x="272880" y="2218320"/>
              <a:ext cx="10225800" cy="3352320"/>
            </p14:xfrm>
          </p:contentPart>
        </mc:Choice>
        <mc:Fallback xmlns="">
          <p:pic>
            <p:nvPicPr>
              <p:cNvPr id="10" name="Ink 9">
                <a:extLst>
                  <a:ext uri="{FF2B5EF4-FFF2-40B4-BE49-F238E27FC236}">
                    <a16:creationId xmlns:a16="http://schemas.microsoft.com/office/drawing/2014/main" id="{37CA79F6-CC27-4B17-B8AA-50CAF244F3E9}"/>
                  </a:ext>
                </a:extLst>
              </p:cNvPr>
              <p:cNvPicPr>
                <a:picLocks noGrp="1" noRot="1" noChangeAspect="1" noMove="1" noResize="1" noEditPoints="1" noAdjustHandles="1" noChangeArrowheads="1" noChangeShapeType="1"/>
              </p:cNvPicPr>
              <p:nvPr/>
            </p:nvPicPr>
            <p:blipFill>
              <a:blip r:embed="rId9"/>
              <a:stretch>
                <a:fillRect/>
              </a:stretch>
            </p:blipFill>
            <p:spPr>
              <a:xfrm>
                <a:off x="263520" y="2208960"/>
                <a:ext cx="10244520" cy="3371040"/>
              </a:xfrm>
              <a:prstGeom prst="rect">
                <a:avLst/>
              </a:prstGeom>
            </p:spPr>
          </p:pic>
        </mc:Fallback>
      </mc:AlternateContent>
      <p:pic>
        <p:nvPicPr>
          <p:cNvPr id="11" name="Video 10">
            <a:hlinkClick r:id="" action="ppaction://media"/>
            <a:extLst>
              <a:ext uri="{FF2B5EF4-FFF2-40B4-BE49-F238E27FC236}">
                <a16:creationId xmlns:a16="http://schemas.microsoft.com/office/drawing/2014/main" id="{1E809C41-4DAA-4780-A99F-7108D56551F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10"/>
          <a:stretch>
            <a:fillRect/>
          </a:stretch>
        </p:blipFill>
        <p:spPr>
          <a:xfrm>
            <a:off x="9906000" y="5143500"/>
            <a:ext cx="2285999" cy="1714500"/>
          </a:xfrm>
          <a:prstGeom prst="rect">
            <a:avLst/>
          </a:prstGeom>
        </p:spPr>
      </p:pic>
    </p:spTree>
    <p:extLst>
      <p:ext uri="{BB962C8B-B14F-4D97-AF65-F5344CB8AC3E}">
        <p14:creationId xmlns:p14="http://schemas.microsoft.com/office/powerpoint/2010/main" val="18062265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400" advTm="77248">
        <p159:morph option="byObject"/>
      </p:transition>
    </mc:Choice>
    <mc:Fallback xmlns="">
      <p:transition advTm="772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par>
                                <p:cTn id="7" presetID="59"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md type="call" cmd="playFrom(0.0)">
                                      <p:cBhvr>
                                        <p:cTn id="9"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11"/>
                </p:tgtEl>
              </p:cMediaNode>
            </p:video>
            <p:seq concurrent="1" nextAc="seek">
              <p:cTn id="11" restart="whenNotActive" fill="hold" evtFilter="cancelBubble" nodeType="interactiveSeq">
                <p:stCondLst>
                  <p:cond evt="onClick" delay="0">
                    <p:tgtEl>
                      <p:spTgt spid="11"/>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11"/>
                                        </p:tgtEl>
                                      </p:cBhvr>
                                    </p:cmd>
                                  </p:childTnLst>
                                </p:cTn>
                              </p:par>
                            </p:childTnLst>
                          </p:cTn>
                        </p:par>
                      </p:childTnLst>
                    </p:cTn>
                  </p:par>
                </p:childTnLst>
              </p:cTn>
              <p:nextCondLst>
                <p:cond evt="onClick" delay="0">
                  <p:tgtEl>
                    <p:spTgt spid="11"/>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B7F1391C-5AEF-448F-AF4A-4AE0024D6156}"/>
              </a:ext>
            </a:extLst>
          </p:cNvPr>
          <p:cNvSpPr/>
          <p:nvPr/>
        </p:nvSpPr>
        <p:spPr>
          <a:xfrm>
            <a:off x="-1" y="0"/>
            <a:ext cx="5398478" cy="92333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4" name="Picture 63" descr="A picture containing tableware, dishware&#10;&#10;Description automatically generated">
            <a:extLst>
              <a:ext uri="{FF2B5EF4-FFF2-40B4-BE49-F238E27FC236}">
                <a16:creationId xmlns:a16="http://schemas.microsoft.com/office/drawing/2014/main" id="{0896F2FA-1564-4D39-B871-9442D9387D2C}"/>
              </a:ext>
            </a:extLst>
          </p:cNvPr>
          <p:cNvPicPr>
            <a:picLocks noChangeAspect="1"/>
          </p:cNvPicPr>
          <p:nvPr/>
        </p:nvPicPr>
        <p:blipFill rotWithShape="1">
          <a:blip r:embed="rId5" cstate="screen">
            <a:lum bright="70000" contrast="-70000"/>
            <a:extLst>
              <a:ext uri="{28A0092B-C50C-407E-A947-70E740481C1C}">
                <a14:useLocalDpi xmlns:a14="http://schemas.microsoft.com/office/drawing/2010/main"/>
              </a:ext>
            </a:extLst>
          </a:blip>
          <a:srcRect l="24740" b="9736"/>
          <a:stretch/>
        </p:blipFill>
        <p:spPr>
          <a:xfrm>
            <a:off x="230069" y="195923"/>
            <a:ext cx="1994386" cy="584792"/>
          </a:xfrm>
          <a:prstGeom prst="rect">
            <a:avLst/>
          </a:prstGeom>
        </p:spPr>
      </p:pic>
      <p:sp>
        <p:nvSpPr>
          <p:cNvPr id="65" name="Rectangle 64">
            <a:extLst>
              <a:ext uri="{FF2B5EF4-FFF2-40B4-BE49-F238E27FC236}">
                <a16:creationId xmlns:a16="http://schemas.microsoft.com/office/drawing/2014/main" id="{E43AC0B4-D0D6-4CA3-8910-FAB67921C83D}"/>
              </a:ext>
            </a:extLst>
          </p:cNvPr>
          <p:cNvSpPr/>
          <p:nvPr/>
        </p:nvSpPr>
        <p:spPr>
          <a:xfrm>
            <a:off x="2838611" y="61546"/>
            <a:ext cx="2431457" cy="80136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solidFill>
                  <a:schemeClr val="tx1"/>
                </a:solidFill>
                <a:latin typeface="Bahnschrift" panose="020B0502040204020203" pitchFamily="34" charset="0"/>
              </a:rPr>
              <a:t>Possible reason </a:t>
            </a:r>
            <a:endParaRPr lang="en-GB" sz="1600" dirty="0">
              <a:solidFill>
                <a:schemeClr val="tx1"/>
              </a:solidFill>
              <a:latin typeface="Bahnschrift" panose="020B0502040204020203" pitchFamily="34" charset="0"/>
            </a:endParaRPr>
          </a:p>
        </p:txBody>
      </p:sp>
      <p:sp>
        <p:nvSpPr>
          <p:cNvPr id="2" name="Rectangle 1">
            <a:extLst>
              <a:ext uri="{FF2B5EF4-FFF2-40B4-BE49-F238E27FC236}">
                <a16:creationId xmlns:a16="http://schemas.microsoft.com/office/drawing/2014/main" id="{D2C49A65-D8F9-4BCE-ABEA-D9A0C73CA05F}"/>
              </a:ext>
            </a:extLst>
          </p:cNvPr>
          <p:cNvSpPr/>
          <p:nvPr/>
        </p:nvSpPr>
        <p:spPr>
          <a:xfrm>
            <a:off x="883008" y="2371553"/>
            <a:ext cx="10448192" cy="1754326"/>
          </a:xfrm>
          <a:prstGeom prst="rect">
            <a:avLst/>
          </a:prstGeom>
        </p:spPr>
        <p:txBody>
          <a:bodyPr wrap="square">
            <a:spAutoFit/>
          </a:bodyPr>
          <a:lstStyle/>
          <a:p>
            <a:r>
              <a:rPr lang="en-GB" dirty="0"/>
              <a:t>A recent meta-analysis by showed that (Terrer </a:t>
            </a:r>
            <a:r>
              <a:rPr lang="en-GB" i="1" dirty="0"/>
              <a:t>et al. </a:t>
            </a:r>
            <a:r>
              <a:rPr lang="en-GB" dirty="0"/>
              <a:t>unpublished), at some elevated CO2 experiment sites, soil carbon pool is expanding while vegetation biomass remains unchanged. This was supported by several other studies (Bloom et al., 2010; Jiang et al., 2019; King et al., 2004). </a:t>
            </a:r>
          </a:p>
          <a:p>
            <a:endParaRPr lang="en-GB" dirty="0"/>
          </a:p>
          <a:p>
            <a:r>
              <a:rPr lang="en-GB" dirty="0"/>
              <a:t>These suggested that large amount of carbon might be exported to </a:t>
            </a:r>
            <a:r>
              <a:rPr lang="en-GB" dirty="0" err="1"/>
              <a:t>Csoil</a:t>
            </a:r>
            <a:r>
              <a:rPr lang="en-GB" dirty="0"/>
              <a:t> via Root exudates which were always neglected in field measurements. </a:t>
            </a:r>
          </a:p>
        </p:txBody>
      </p:sp>
      <p:sp>
        <p:nvSpPr>
          <p:cNvPr id="3" name="Rectangle 2">
            <a:extLst>
              <a:ext uri="{FF2B5EF4-FFF2-40B4-BE49-F238E27FC236}">
                <a16:creationId xmlns:a16="http://schemas.microsoft.com/office/drawing/2014/main" id="{C883C47D-CF5C-4F79-9ECE-FD2B489CED99}"/>
              </a:ext>
            </a:extLst>
          </p:cNvPr>
          <p:cNvSpPr/>
          <p:nvPr/>
        </p:nvSpPr>
        <p:spPr>
          <a:xfrm>
            <a:off x="3230649" y="1528134"/>
            <a:ext cx="4832271" cy="646331"/>
          </a:xfrm>
          <a:prstGeom prst="rect">
            <a:avLst/>
          </a:prstGeom>
        </p:spPr>
        <p:txBody>
          <a:bodyPr wrap="square">
            <a:spAutoFit/>
          </a:bodyPr>
          <a:lstStyle/>
          <a:p>
            <a:pPr algn="ctr"/>
            <a:r>
              <a:rPr lang="en-US" altLang="zh-CN" dirty="0">
                <a:latin typeface="Bahnschrift" panose="020B0502040204020203" pitchFamily="34" charset="0"/>
              </a:rPr>
              <a:t>Possible reason: The difference between field measured “NPP” and actual NPP</a:t>
            </a:r>
            <a:endParaRPr lang="en-GB" sz="1400" dirty="0">
              <a:latin typeface="Bahnschrift" panose="020B0502040204020203" pitchFamily="34"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6">
            <p14:nvContentPartPr>
              <p14:cNvPr id="6" name="Ink 5">
                <a:extLst>
                  <a:ext uri="{FF2B5EF4-FFF2-40B4-BE49-F238E27FC236}">
                    <a16:creationId xmlns:a16="http://schemas.microsoft.com/office/drawing/2014/main" id="{431C11DA-00E7-483B-8C9D-8AD77230B7BF}"/>
                  </a:ext>
                </a:extLst>
              </p14:cNvPr>
              <p14:cNvContentPartPr/>
              <p14:nvPr>
                <p:extLst>
                  <p:ext uri="{42D2F446-02D8-4167-A562-619A0277C38B}">
                    <p15:isNarration xmlns:p15="http://schemas.microsoft.com/office/powerpoint/2012/main" val="1"/>
                  </p:ext>
                </p:extLst>
              </p14:nvPr>
            </p14:nvContentPartPr>
            <p14:xfrm>
              <a:off x="3695068" y="1865006"/>
              <a:ext cx="1575000" cy="21240"/>
            </p14:xfrm>
          </p:contentPart>
        </mc:Choice>
        <mc:Fallback xmlns="">
          <p:pic>
            <p:nvPicPr>
              <p:cNvPr id="6" name="Ink 5">
                <a:extLst>
                  <a:ext uri="{FF2B5EF4-FFF2-40B4-BE49-F238E27FC236}">
                    <a16:creationId xmlns:a16="http://schemas.microsoft.com/office/drawing/2014/main" id="{431C11DA-00E7-483B-8C9D-8AD77230B7BF}"/>
                  </a:ext>
                </a:extLst>
              </p:cNvPr>
              <p:cNvPicPr>
                <a:picLocks noGrp="1" noRot="1" noChangeAspect="1" noMove="1" noResize="1" noEditPoints="1" noAdjustHandles="1" noChangeArrowheads="1" noChangeShapeType="1"/>
              </p:cNvPicPr>
              <p:nvPr/>
            </p:nvPicPr>
            <p:blipFill>
              <a:blip r:embed="rId7"/>
              <a:stretch>
                <a:fillRect/>
              </a:stretch>
            </p:blipFill>
            <p:spPr>
              <a:xfrm>
                <a:off x="3685708" y="1855646"/>
                <a:ext cx="1593720" cy="39960"/>
              </a:xfrm>
              <a:prstGeom prst="rect">
                <a:avLst/>
              </a:prstGeom>
            </p:spPr>
          </p:pic>
        </mc:Fallback>
      </mc:AlternateContent>
      <p:pic>
        <p:nvPicPr>
          <p:cNvPr id="7" name="Video 6">
            <a:hlinkClick r:id="" action="ppaction://media"/>
            <a:extLst>
              <a:ext uri="{FF2B5EF4-FFF2-40B4-BE49-F238E27FC236}">
                <a16:creationId xmlns:a16="http://schemas.microsoft.com/office/drawing/2014/main" id="{039CEEAF-3214-4B8B-903E-B689AEEAB89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8"/>
          <a:stretch>
            <a:fillRect/>
          </a:stretch>
        </p:blipFill>
        <p:spPr>
          <a:xfrm>
            <a:off x="9906000" y="5143500"/>
            <a:ext cx="2285999" cy="1714500"/>
          </a:xfrm>
          <a:prstGeom prst="rect">
            <a:avLst/>
          </a:prstGeom>
        </p:spPr>
      </p:pic>
    </p:spTree>
    <p:extLst>
      <p:ext uri="{BB962C8B-B14F-4D97-AF65-F5344CB8AC3E}">
        <p14:creationId xmlns:p14="http://schemas.microsoft.com/office/powerpoint/2010/main" val="22061293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p14:dur="400" advTm="21984">
        <p159:morph option="byObject"/>
      </p:transition>
    </mc:Choice>
    <mc:Fallback xmlns="">
      <p:transition advTm="2198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par>
                                <p:cTn id="7" presetID="59"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md type="call" cmd="playFrom(0.0)">
                                      <p:cBhvr>
                                        <p:cTn id="9"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0" fill="hold" display="0">
                  <p:stCondLst>
                    <p:cond delay="indefinite"/>
                  </p:stCondLst>
                </p:cTn>
                <p:tgtEl>
                  <p:spTgt spid="7"/>
                </p:tgtEl>
              </p:cMediaNode>
            </p:video>
            <p:seq concurrent="1" nextAc="seek">
              <p:cTn id="11" restart="whenNotActive" fill="hold" evtFilter="cancelBubble" nodeType="interactiveSeq">
                <p:stCondLst>
                  <p:cond evt="onClick" delay="0">
                    <p:tgtEl>
                      <p:spTgt spid="7"/>
                    </p:tgtEl>
                  </p:cond>
                </p:stCondLst>
                <p:endSync evt="end" delay="0">
                  <p:rtn val="all"/>
                </p:endSync>
                <p:childTnLst>
                  <p:par>
                    <p:cTn id="12" fill="hold">
                      <p:stCondLst>
                        <p:cond delay="0"/>
                      </p:stCondLst>
                      <p:childTnLst>
                        <p:par>
                          <p:cTn id="13" fill="hold">
                            <p:stCondLst>
                              <p:cond delay="0"/>
                            </p:stCondLst>
                            <p:childTnLst>
                              <p:par>
                                <p:cTn id="14" presetID="2" presetClass="mediacall" presetSubtype="0" fill="hold" nodeType="clickEffect">
                                  <p:stCondLst>
                                    <p:cond delay="0"/>
                                  </p:stCondLst>
                                  <p:childTnLst>
                                    <p:cmd type="call" cmd="togglePause">
                                      <p:cBhvr>
                                        <p:cTn id="15"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87DFD68-CB52-405E-8101-CF8AA7231AF2}"/>
              </a:ext>
            </a:extLst>
          </p:cNvPr>
          <p:cNvSpPr/>
          <p:nvPr/>
        </p:nvSpPr>
        <p:spPr>
          <a:xfrm>
            <a:off x="0" y="1301750"/>
            <a:ext cx="4089400" cy="2420060"/>
          </a:xfrm>
          <a:prstGeom prst="rect">
            <a:avLst/>
          </a:prstGeom>
          <a:solidFill>
            <a:srgbClr val="003E74">
              <a:alpha val="6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DC56948F-B39B-4C59-9C8D-3F73C9B86324}"/>
              </a:ext>
            </a:extLst>
          </p:cNvPr>
          <p:cNvSpPr/>
          <p:nvPr/>
        </p:nvSpPr>
        <p:spPr>
          <a:xfrm>
            <a:off x="0" y="0"/>
            <a:ext cx="4089400" cy="130175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descr="A picture containing tableware, dishware&#10;&#10;Description automatically generated">
            <a:extLst>
              <a:ext uri="{FF2B5EF4-FFF2-40B4-BE49-F238E27FC236}">
                <a16:creationId xmlns:a16="http://schemas.microsoft.com/office/drawing/2014/main" id="{4CEC8C70-BB1E-43EF-A6C5-E67A7DB1029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24740" b="9736"/>
          <a:stretch/>
        </p:blipFill>
        <p:spPr>
          <a:xfrm>
            <a:off x="161925" y="285750"/>
            <a:ext cx="2923582" cy="857250"/>
          </a:xfrm>
          <a:prstGeom prst="rect">
            <a:avLst/>
          </a:prstGeom>
        </p:spPr>
      </p:pic>
      <p:pic>
        <p:nvPicPr>
          <p:cNvPr id="15" name="Picture 14">
            <a:extLst>
              <a:ext uri="{FF2B5EF4-FFF2-40B4-BE49-F238E27FC236}">
                <a16:creationId xmlns:a16="http://schemas.microsoft.com/office/drawing/2014/main" id="{67DB72A0-C7BA-455C-AC7D-E21DD891FCD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336453"/>
            <a:ext cx="3998251" cy="2470593"/>
          </a:xfrm>
          <a:prstGeom prst="rect">
            <a:avLst/>
          </a:prstGeom>
        </p:spPr>
      </p:pic>
      <p:sp>
        <p:nvSpPr>
          <p:cNvPr id="16" name="Rectangle 15">
            <a:extLst>
              <a:ext uri="{FF2B5EF4-FFF2-40B4-BE49-F238E27FC236}">
                <a16:creationId xmlns:a16="http://schemas.microsoft.com/office/drawing/2014/main" id="{B09AFE4E-8C7B-41CE-BFAE-2D3F83B9B8E9}"/>
              </a:ext>
            </a:extLst>
          </p:cNvPr>
          <p:cNvSpPr/>
          <p:nvPr/>
        </p:nvSpPr>
        <p:spPr>
          <a:xfrm>
            <a:off x="0" y="3721810"/>
            <a:ext cx="4089400" cy="1355236"/>
          </a:xfrm>
          <a:prstGeom prst="rect">
            <a:avLst/>
          </a:prstGeom>
          <a:solidFill>
            <a:schemeClr val="accent5">
              <a:lumMod val="40000"/>
              <a:lumOff val="6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6000" dirty="0">
                <a:latin typeface="Agency FB" panose="020B0503020202020204" pitchFamily="34" charset="0"/>
              </a:rPr>
              <a:t>   THANK YOU</a:t>
            </a:r>
            <a:endParaRPr lang="en-GB" sz="6000" dirty="0">
              <a:latin typeface="Agency FB" panose="020B0503020202020204" pitchFamily="34" charset="0"/>
            </a:endParaRPr>
          </a:p>
        </p:txBody>
      </p:sp>
      <p:sp>
        <p:nvSpPr>
          <p:cNvPr id="17" name="Rectangle 16">
            <a:extLst>
              <a:ext uri="{FF2B5EF4-FFF2-40B4-BE49-F238E27FC236}">
                <a16:creationId xmlns:a16="http://schemas.microsoft.com/office/drawing/2014/main" id="{44DE1585-E456-422F-87AB-59705B8C6187}"/>
              </a:ext>
            </a:extLst>
          </p:cNvPr>
          <p:cNvSpPr/>
          <p:nvPr/>
        </p:nvSpPr>
        <p:spPr>
          <a:xfrm>
            <a:off x="0" y="5075444"/>
            <a:ext cx="4089400" cy="766555"/>
          </a:xfrm>
          <a:prstGeom prst="rect">
            <a:avLst/>
          </a:prstGeom>
          <a:solidFill>
            <a:schemeClr val="accent1">
              <a:lumMod val="5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latin typeface="Agency FB" panose="020B0503020202020204" pitchFamily="34" charset="0"/>
              </a:rPr>
              <a:t>               Any Question?</a:t>
            </a:r>
          </a:p>
        </p:txBody>
      </p:sp>
      <p:sp>
        <p:nvSpPr>
          <p:cNvPr id="22" name="Rectangle 21">
            <a:extLst>
              <a:ext uri="{FF2B5EF4-FFF2-40B4-BE49-F238E27FC236}">
                <a16:creationId xmlns:a16="http://schemas.microsoft.com/office/drawing/2014/main" id="{21CE2185-5593-42CF-AD35-A03C2CECB1AE}"/>
              </a:ext>
            </a:extLst>
          </p:cNvPr>
          <p:cNvSpPr/>
          <p:nvPr/>
        </p:nvSpPr>
        <p:spPr>
          <a:xfrm>
            <a:off x="0" y="5824477"/>
            <a:ext cx="4089400" cy="1033523"/>
          </a:xfrm>
          <a:prstGeom prst="rect">
            <a:avLst/>
          </a:prstGeom>
          <a:solidFill>
            <a:schemeClr val="accent5">
              <a:lumMod val="40000"/>
              <a:lumOff val="6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Agency FB" panose="020B0503020202020204" pitchFamily="34" charset="0"/>
            </a:endParaRPr>
          </a:p>
        </p:txBody>
      </p:sp>
      <p:sp>
        <p:nvSpPr>
          <p:cNvPr id="2" name="Rectangle 1">
            <a:extLst>
              <a:ext uri="{FF2B5EF4-FFF2-40B4-BE49-F238E27FC236}">
                <a16:creationId xmlns:a16="http://schemas.microsoft.com/office/drawing/2014/main" id="{36E14F61-4A3A-47E0-948C-54449F619E04}"/>
              </a:ext>
            </a:extLst>
          </p:cNvPr>
          <p:cNvSpPr/>
          <p:nvPr/>
        </p:nvSpPr>
        <p:spPr>
          <a:xfrm>
            <a:off x="1717959" y="6130317"/>
            <a:ext cx="562332" cy="496690"/>
          </a:xfrm>
          <a:prstGeom prst="rect">
            <a:avLst/>
          </a:prstGeom>
          <a:solidFill>
            <a:srgbClr val="2751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46D0B141-4F82-40A7-AE73-420D8FDBDE63}"/>
              </a:ext>
            </a:extLst>
          </p:cNvPr>
          <p:cNvSpPr/>
          <p:nvPr/>
        </p:nvSpPr>
        <p:spPr>
          <a:xfrm>
            <a:off x="5219700" y="0"/>
            <a:ext cx="6972300" cy="5441950"/>
          </a:xfrm>
          <a:prstGeom prst="rect">
            <a:avLst/>
          </a:prstGeom>
          <a:solidFill>
            <a:schemeClr val="accent5">
              <a:lumMod val="40000"/>
              <a:lumOff val="60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Agency FB" panose="020B0503020202020204" pitchFamily="34" charset="0"/>
            </a:endParaRPr>
          </a:p>
          <a:p>
            <a:endParaRPr lang="en-GB" dirty="0">
              <a:latin typeface="Agency FB" panose="020B0503020202020204" pitchFamily="34" charset="0"/>
            </a:endParaRPr>
          </a:p>
          <a:p>
            <a:endParaRPr lang="en-GB" dirty="0">
              <a:latin typeface="Agency FB" panose="020B0503020202020204" pitchFamily="34" charset="0"/>
            </a:endParaRPr>
          </a:p>
          <a:p>
            <a:r>
              <a:rPr lang="en-GB" dirty="0">
                <a:latin typeface="Agency FB" panose="020B0503020202020204" pitchFamily="34" charset="0"/>
              </a:rPr>
              <a:t>Photo Credits and Reference</a:t>
            </a:r>
          </a:p>
          <a:p>
            <a:r>
              <a:rPr lang="en-GB" sz="1200" dirty="0">
                <a:latin typeface="Agency FB" panose="020B0503020202020204" pitchFamily="34" charset="0"/>
              </a:rPr>
              <a:t>Cover image: Aspen Face, provided by Photo: Rick Anderson/</a:t>
            </a:r>
            <a:r>
              <a:rPr lang="en-GB" sz="1200" dirty="0" err="1">
                <a:latin typeface="Agency FB" panose="020B0503020202020204" pitchFamily="34" charset="0"/>
              </a:rPr>
              <a:t>Skypixs</a:t>
            </a:r>
            <a:r>
              <a:rPr lang="en-GB" sz="1200" dirty="0">
                <a:latin typeface="Agency FB" panose="020B0503020202020204" pitchFamily="34" charset="0"/>
              </a:rPr>
              <a:t> Aerials, Lake Linden, Michigan, USA </a:t>
            </a:r>
            <a:r>
              <a:rPr lang="en-GB" sz="1200" dirty="0">
                <a:latin typeface="Agency FB" panose="020B0503020202020204" pitchFamily="34" charset="0"/>
                <a:hlinkClick r:id="rId6"/>
              </a:rPr>
              <a:t>https://news.wisc.edu/munching-bugs-thwart-eager-trees-reducing-the-carbon-sink/</a:t>
            </a:r>
            <a:r>
              <a:rPr lang="en-GB" sz="1200" dirty="0">
                <a:latin typeface="Agency FB" panose="020B0503020202020204" pitchFamily="34" charset="0"/>
              </a:rPr>
              <a:t>.</a:t>
            </a:r>
          </a:p>
          <a:p>
            <a:r>
              <a:rPr lang="en-GB" sz="1050" dirty="0"/>
              <a:t>Sitch, S., </a:t>
            </a:r>
            <a:r>
              <a:rPr lang="en-GB" sz="1050" dirty="0" err="1"/>
              <a:t>Huntingford</a:t>
            </a:r>
            <a:r>
              <a:rPr lang="en-GB" sz="1050" dirty="0"/>
              <a:t>, C., </a:t>
            </a:r>
            <a:r>
              <a:rPr lang="en-GB" sz="1050" dirty="0" err="1"/>
              <a:t>Gedney</a:t>
            </a:r>
            <a:r>
              <a:rPr lang="en-GB" sz="1050" dirty="0"/>
              <a:t>, N., Levy, P.E., Lomas, M., Piao, S.L., et al. (2008). Evaluation of the terrestrial carbon cycle, future plant geography and climate‐carbon cycle feedbacks using five Dynamic Global Vegetation Models (DGVMs). Glob. Chang. Biol., 14, 2015–2039.</a:t>
            </a:r>
          </a:p>
          <a:p>
            <a:r>
              <a:rPr lang="en-GB" sz="1050" dirty="0"/>
              <a:t>Le </a:t>
            </a:r>
            <a:r>
              <a:rPr lang="en-GB" sz="1050" dirty="0" err="1"/>
              <a:t>Quéré</a:t>
            </a:r>
            <a:r>
              <a:rPr lang="en-GB" sz="1050" dirty="0"/>
              <a:t>, C., Andrew, R.M., </a:t>
            </a:r>
            <a:r>
              <a:rPr lang="en-GB" sz="1050" dirty="0" err="1"/>
              <a:t>Friedlingstein</a:t>
            </a:r>
            <a:r>
              <a:rPr lang="en-GB" sz="1050" dirty="0"/>
              <a:t>, P., Sitch, S., Hauck, J., </a:t>
            </a:r>
            <a:r>
              <a:rPr lang="en-GB" sz="1050" dirty="0" err="1"/>
              <a:t>Pongratz</a:t>
            </a:r>
            <a:r>
              <a:rPr lang="en-GB" sz="1050" dirty="0"/>
              <a:t>, J., et al. (2018). Global Carbon Budget 2018. Earth Syst. Sci. Data, 10, 2141–2194.</a:t>
            </a:r>
          </a:p>
          <a:p>
            <a:r>
              <a:rPr lang="en-GB" sz="1050" dirty="0"/>
              <a:t>Stocker, B.D., Wang, H., Smith, N.G., Harrison, S.P., Keenan, T.F., Sandoval, D., et al. (2019). P-model v1.0: An optimality-based light use efficiency model for simulating ecosystem gross primary production. </a:t>
            </a:r>
            <a:r>
              <a:rPr lang="en-GB" sz="1050" dirty="0" err="1"/>
              <a:t>Geosci</a:t>
            </a:r>
            <a:r>
              <a:rPr lang="en-GB" sz="1050" dirty="0"/>
              <a:t>. Model Dev. Discuss., 2019, 1–59.</a:t>
            </a:r>
          </a:p>
          <a:p>
            <a:r>
              <a:rPr lang="en-GB" sz="1050" dirty="0"/>
              <a:t>Bloom, A. J., Burger, M., Asensio, J. S. R., &amp; Cousins, A. B. (2010). Carbon dioxide enrichment inhibits nitrate assimilation in wheat and </a:t>
            </a:r>
            <a:r>
              <a:rPr lang="en-GB" sz="1050" dirty="0" err="1"/>
              <a:t>arabidopsis</a:t>
            </a:r>
            <a:r>
              <a:rPr lang="en-GB" sz="1050" dirty="0"/>
              <a:t>. Science. https://doi.org/10.1126/science.1186440</a:t>
            </a:r>
          </a:p>
          <a:p>
            <a:r>
              <a:rPr lang="en-GB" sz="1050" dirty="0"/>
              <a:t>Jiang, M., </a:t>
            </a:r>
            <a:r>
              <a:rPr lang="en-GB" sz="1050" dirty="0" err="1"/>
              <a:t>Medlyn</a:t>
            </a:r>
            <a:r>
              <a:rPr lang="en-GB" sz="1050" dirty="0"/>
              <a:t>, B. E., Drake, J. E., </a:t>
            </a:r>
            <a:r>
              <a:rPr lang="en-GB" sz="1050" dirty="0" err="1"/>
              <a:t>Duursma</a:t>
            </a:r>
            <a:r>
              <a:rPr lang="en-GB" sz="1050" dirty="0"/>
              <a:t>, R. A., Anderson, I. C., Barton, C. V. M., Boer, M. M., Carrillo, Y., </a:t>
            </a:r>
            <a:r>
              <a:rPr lang="en-GB" sz="1050" dirty="0" err="1"/>
              <a:t>Castañeda</a:t>
            </a:r>
            <a:r>
              <a:rPr lang="en-GB" sz="1050" dirty="0"/>
              <a:t>-Gómez, L., Collins, L., </a:t>
            </a:r>
            <a:r>
              <a:rPr lang="en-GB" sz="1050" dirty="0" err="1"/>
              <a:t>Crous</a:t>
            </a:r>
            <a:r>
              <a:rPr lang="en-GB" sz="1050" dirty="0"/>
              <a:t>, K. Y., De </a:t>
            </a:r>
            <a:r>
              <a:rPr lang="en-GB" sz="1050" dirty="0" err="1"/>
              <a:t>Kauwe</a:t>
            </a:r>
            <a:r>
              <a:rPr lang="en-GB" sz="1050" dirty="0"/>
              <a:t>, M. G., Emmerson, K. M., Facey, S. L., </a:t>
            </a:r>
            <a:r>
              <a:rPr lang="en-GB" sz="1050" dirty="0" err="1"/>
              <a:t>Gherlenda</a:t>
            </a:r>
            <a:r>
              <a:rPr lang="en-GB" sz="1050" dirty="0"/>
              <a:t>, A. N., </a:t>
            </a:r>
            <a:r>
              <a:rPr lang="en-GB" sz="1050" dirty="0" err="1"/>
              <a:t>Gimeno</a:t>
            </a:r>
            <a:r>
              <a:rPr lang="en-GB" sz="1050" dirty="0"/>
              <a:t>, T. E., Hasegawa, S., Johnson, S. N., Macdonald, C. A., … Ellsworth, D. S. (2019). The fate of carbon in a mature forest under carbon dioxide enrichment. </a:t>
            </a:r>
            <a:r>
              <a:rPr lang="en-GB" sz="1050" dirty="0" err="1"/>
              <a:t>BioRxiv</a:t>
            </a:r>
            <a:r>
              <a:rPr lang="en-GB" sz="1050" dirty="0"/>
              <a:t>, 696898. https://doi.org/10.1101/696898</a:t>
            </a:r>
          </a:p>
          <a:p>
            <a:r>
              <a:rPr lang="en-GB" sz="1050" dirty="0"/>
              <a:t>King, J. S., Hanson, P. J., Bernhardt, E., </a:t>
            </a:r>
            <a:r>
              <a:rPr lang="en-GB" sz="1050" dirty="0" err="1"/>
              <a:t>Deangelis</a:t>
            </a:r>
            <a:r>
              <a:rPr lang="en-GB" sz="1050" dirty="0"/>
              <a:t>, P., Norby, R. J., &amp; </a:t>
            </a:r>
            <a:r>
              <a:rPr lang="en-GB" sz="1050" dirty="0" err="1"/>
              <a:t>Pregitzer</a:t>
            </a:r>
            <a:r>
              <a:rPr lang="en-GB" sz="1050" dirty="0"/>
              <a:t>, K. S. (2004). A multiyear synthesis of soil respiration responses to elevated atmospheric CO2 from four forest FACE experiments. Global Change Biology. https://doi.org/10.1111/j.1529-8817.2003.00789.x</a:t>
            </a:r>
          </a:p>
          <a:p>
            <a:r>
              <a:rPr lang="en-GB" sz="1050" dirty="0"/>
              <a:t>Terrer, C., Jackson, R.B., Prentice, I.C., Keenan, T.F., Kaiser, C., </a:t>
            </a:r>
            <a:r>
              <a:rPr lang="en-GB" sz="1050" dirty="0" err="1"/>
              <a:t>Vicca</a:t>
            </a:r>
            <a:r>
              <a:rPr lang="en-GB" sz="1050" dirty="0"/>
              <a:t>, S., et al. (2019). Nitrogen and phosphorus constrain the CO2 fertilization of global plant biomass. Nat. </a:t>
            </a:r>
            <a:r>
              <a:rPr lang="en-GB" sz="1050" dirty="0" err="1"/>
              <a:t>Clim</a:t>
            </a:r>
            <a:r>
              <a:rPr lang="en-GB" sz="1050" dirty="0"/>
              <a:t>. Chang. </a:t>
            </a:r>
            <a:r>
              <a:rPr lang="en-US" altLang="zh-CN" sz="1050" dirty="0"/>
              <a:t>Accessed by </a:t>
            </a:r>
            <a:r>
              <a:rPr lang="en-GB" sz="1050" dirty="0"/>
              <a:t>https://www.researchgate.net/publication/335131249_Nitrogen_and_phosphorus_constrain_the_CO2_fertilization_of_global_plant_biomass</a:t>
            </a:r>
          </a:p>
          <a:p>
            <a:endParaRPr lang="en-GB" sz="1050" dirty="0"/>
          </a:p>
          <a:p>
            <a:endParaRPr lang="en-GB" sz="1050" dirty="0"/>
          </a:p>
          <a:p>
            <a:r>
              <a:rPr lang="en-GB" sz="1400" dirty="0">
                <a:latin typeface="Agency FB" panose="020B0503020202020204" pitchFamily="34" charset="0"/>
              </a:rPr>
              <a:t>Acknowledgement </a:t>
            </a:r>
          </a:p>
          <a:p>
            <a:r>
              <a:rPr lang="en-GB" sz="1400" dirty="0">
                <a:latin typeface="Agency FB" panose="020B0503020202020204" pitchFamily="34" charset="0"/>
              </a:rPr>
              <a:t>Thanks to Dr Benjamin David Stocker and Prof. Stephen Sitch for help in data processing.</a:t>
            </a:r>
          </a:p>
          <a:p>
            <a:r>
              <a:rPr lang="en-GB" sz="1400" dirty="0">
                <a:latin typeface="Agency FB" panose="020B0503020202020204" pitchFamily="34" charset="0"/>
              </a:rPr>
              <a:t>David Sandoval and Wenjia Cai for help in running models.</a:t>
            </a:r>
            <a:endParaRPr lang="en-GB" sz="1200" dirty="0"/>
          </a:p>
          <a:p>
            <a:endParaRPr lang="en-GB" sz="1200" dirty="0"/>
          </a:p>
          <a:p>
            <a:endParaRPr lang="en-GB" dirty="0">
              <a:latin typeface="Agency FB" panose="020B0503020202020204" pitchFamily="34" charset="0"/>
            </a:endParaRPr>
          </a:p>
          <a:p>
            <a:endParaRPr lang="en-GB" dirty="0">
              <a:latin typeface="Agency FB" panose="020B0503020202020204" pitchFamily="34" charset="0"/>
            </a:endParaRPr>
          </a:p>
        </p:txBody>
      </p:sp>
      <p:pic>
        <p:nvPicPr>
          <p:cNvPr id="3" name="Video 2">
            <a:hlinkClick r:id="" action="ppaction://media"/>
            <a:extLst>
              <a:ext uri="{FF2B5EF4-FFF2-40B4-BE49-F238E27FC236}">
                <a16:creationId xmlns:a16="http://schemas.microsoft.com/office/drawing/2014/main" id="{6B880540-3648-4814-9D9B-C4D99F8B719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9906000" y="5143500"/>
            <a:ext cx="2285999" cy="1714500"/>
          </a:xfrm>
          <a:prstGeom prst="rect">
            <a:avLst/>
          </a:prstGeom>
        </p:spPr>
      </p:pic>
    </p:spTree>
    <p:extLst>
      <p:ext uri="{BB962C8B-B14F-4D97-AF65-F5344CB8AC3E}">
        <p14:creationId xmlns:p14="http://schemas.microsoft.com/office/powerpoint/2010/main" val="3973573627"/>
      </p:ext>
    </p:extLst>
  </p:cSld>
  <p:clrMapOvr>
    <a:masterClrMapping/>
  </p:clrMapOvr>
  <mc:AlternateContent xmlns:mc="http://schemas.openxmlformats.org/markup-compatibility/2006" xmlns:p14="http://schemas.microsoft.com/office/powerpoint/2010/main">
    <mc:Choice Requires="p14">
      <p:transition spd="slow" p14:dur="2000" advTm="5225"/>
    </mc:Choice>
    <mc:Fallback xmlns="">
      <p:transition spd="slow" advTm="52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2155</TotalTime>
  <Words>1539</Words>
  <Application>Microsoft Office PowerPoint</Application>
  <PresentationFormat>Widescreen</PresentationFormat>
  <Paragraphs>66</Paragraphs>
  <Slides>7</Slides>
  <Notes>6</Notes>
  <HiddenSlides>0</HiddenSlides>
  <MMClips>7</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Agency FB</vt:lpstr>
      <vt:lpstr>Arial</vt:lpstr>
      <vt:lpstr>Bahnschrift</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Zhang, Huanyuan</dc:creator>
  <cp:lastModifiedBy>Huanyuan Zhang</cp:lastModifiedBy>
  <cp:revision>118</cp:revision>
  <dcterms:created xsi:type="dcterms:W3CDTF">2019-09-08T13:53:21Z</dcterms:created>
  <dcterms:modified xsi:type="dcterms:W3CDTF">2020-05-02T02:27:17Z</dcterms:modified>
</cp:coreProperties>
</file>