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259" r:id="rId4"/>
    <p:sldId id="269" r:id="rId5"/>
    <p:sldId id="260" r:id="rId6"/>
    <p:sldId id="258" r:id="rId7"/>
    <p:sldId id="266" r:id="rId8"/>
    <p:sldId id="261" r:id="rId9"/>
    <p:sldId id="286" r:id="rId10"/>
    <p:sldId id="271" r:id="rId11"/>
    <p:sldId id="272" r:id="rId12"/>
    <p:sldId id="262" r:id="rId13"/>
    <p:sldId id="263" r:id="rId14"/>
    <p:sldId id="270" r:id="rId15"/>
    <p:sldId id="264" r:id="rId16"/>
    <p:sldId id="273" r:id="rId17"/>
    <p:sldId id="274" r:id="rId18"/>
    <p:sldId id="276" r:id="rId19"/>
    <p:sldId id="275" r:id="rId20"/>
    <p:sldId id="278" r:id="rId21"/>
    <p:sldId id="279" r:id="rId22"/>
    <p:sldId id="285" r:id="rId23"/>
    <p:sldId id="282" r:id="rId24"/>
    <p:sldId id="283" r:id="rId25"/>
    <p:sldId id="281" r:id="rId26"/>
    <p:sldId id="280"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BF4"/>
    <a:srgbClr val="D5E1EF"/>
    <a:srgbClr val="D7E5F5"/>
    <a:srgbClr val="DCE6F2"/>
    <a:srgbClr val="D0E0F4"/>
    <a:srgbClr val="0083E6"/>
    <a:srgbClr val="9B9B9B"/>
    <a:srgbClr val="2DA5FF"/>
    <a:srgbClr val="E6E6E6"/>
    <a:srgbClr val="FCF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8AB8B-3EBB-4A01-BC71-1318B7DAD142}" type="datetimeFigureOut">
              <a:rPr lang="tr-TR" smtClean="0"/>
              <a:t>4.05.2020</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E14D5-CB46-44CB-AA2C-51E49A8B2E61}" type="slidenum">
              <a:rPr lang="tr-TR" smtClean="0"/>
              <a:t>‹#›</a:t>
            </a:fld>
            <a:endParaRPr lang="tr-TR" dirty="0"/>
          </a:p>
        </p:txBody>
      </p:sp>
    </p:spTree>
    <p:extLst>
      <p:ext uri="{BB962C8B-B14F-4D97-AF65-F5344CB8AC3E}">
        <p14:creationId xmlns:p14="http://schemas.microsoft.com/office/powerpoint/2010/main" val="4443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4.05.2020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4.05.2020</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1835510"/>
            <a:ext cx="9144000"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p>
        </p:txBody>
      </p:sp>
      <p:pic>
        <p:nvPicPr>
          <p:cNvPr id="8" name="Resim 7">
            <a:extLst>
              <a:ext uri="{FF2B5EF4-FFF2-40B4-BE49-F238E27FC236}">
                <a16:creationId xmlns="" xmlns:a16="http://schemas.microsoft.com/office/drawing/2014/main" id="{3F1EB4BA-80FB-4CA7-A883-0E0730FDF730}"/>
              </a:ext>
            </a:extLst>
          </p:cNvPr>
          <p:cNvPicPr>
            <a:picLocks noChangeAspect="1"/>
          </p:cNvPicPr>
          <p:nvPr/>
        </p:nvPicPr>
        <p:blipFill>
          <a:blip r:embed="rId2"/>
          <a:stretch>
            <a:fillRect/>
          </a:stretch>
        </p:blipFill>
        <p:spPr>
          <a:xfrm>
            <a:off x="2897667" y="260648"/>
            <a:ext cx="3323513" cy="1398983"/>
          </a:xfrm>
          <a:prstGeom prst="rect">
            <a:avLst/>
          </a:prstGeom>
          <a:ln>
            <a:noFill/>
          </a:ln>
          <a:effectLst>
            <a:outerShdw blurRad="292100" dist="139700" dir="2700000" algn="tl" rotWithShape="0">
              <a:srgbClr val="333333">
                <a:alpha val="65000"/>
              </a:srgbClr>
            </a:outerShdw>
          </a:effectLst>
        </p:spPr>
      </p:pic>
      <p:sp>
        <p:nvSpPr>
          <p:cNvPr id="9" name="Unvan 1"/>
          <p:cNvSpPr txBox="1">
            <a:spLocks/>
          </p:cNvSpPr>
          <p:nvPr/>
        </p:nvSpPr>
        <p:spPr bwMode="auto">
          <a:xfrm>
            <a:off x="1077538" y="2204864"/>
            <a:ext cx="7049793" cy="143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b"/>
          <a:lstStyle>
            <a:lvl1pPr>
              <a:spcBef>
                <a:spcPct val="20000"/>
              </a:spcBef>
              <a:buClr>
                <a:schemeClr val="hlink"/>
              </a:buClr>
              <a:buSzPct val="60000"/>
              <a:buFont typeface="Wingdings" pitchFamily="2" charset="2"/>
              <a:buChar char="n"/>
              <a:defRPr sz="3200">
                <a:solidFill>
                  <a:schemeClr val="tx1"/>
                </a:solidFill>
                <a:latin typeface="Arial" pitchFamily="34" charset="0"/>
              </a:defRPr>
            </a:lvl1pPr>
            <a:lvl2pPr marL="742950" indent="-285750">
              <a:spcBef>
                <a:spcPct val="20000"/>
              </a:spcBef>
              <a:buClr>
                <a:schemeClr val="tx2"/>
              </a:buClr>
              <a:buSzPct val="60000"/>
              <a:buFont typeface="Wingdings" pitchFamily="2" charset="2"/>
              <a:buChar char="n"/>
              <a:defRPr sz="2800">
                <a:solidFill>
                  <a:schemeClr val="tx1"/>
                </a:solidFill>
                <a:latin typeface="Arial" pitchFamily="34"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Arial" pitchFamily="34" charset="0"/>
              </a:defRPr>
            </a:lvl3pPr>
            <a:lvl4pPr marL="1600200" indent="-228600">
              <a:spcBef>
                <a:spcPct val="20000"/>
              </a:spcBef>
              <a:buClr>
                <a:schemeClr val="tx1"/>
              </a:buClr>
              <a:buSzPct val="60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itchFamily="34" charset="0"/>
              </a:defRPr>
            </a:lvl9pPr>
          </a:lstStyle>
          <a:p>
            <a:pPr algn="ctr">
              <a:lnSpc>
                <a:spcPct val="150000"/>
              </a:lnSpc>
              <a:spcBef>
                <a:spcPct val="0"/>
              </a:spcBef>
              <a:buClrTx/>
              <a:buSzTx/>
              <a:buFontTx/>
              <a:buNone/>
            </a:pPr>
            <a:r>
              <a:rPr lang="en-US" altLang="tr-TR" sz="2800" b="1" i="0" dirty="0">
                <a:solidFill>
                  <a:srgbClr val="005EA4"/>
                </a:solidFill>
                <a:latin typeface="+mn-lt"/>
                <a:cs typeface="Calibri" panose="020F0502020204030204" pitchFamily="34" charset="0"/>
              </a:rPr>
              <a:t>Parameters of İnfiltration Models as Affected by the Measurement Technique and Land Use</a:t>
            </a:r>
          </a:p>
        </p:txBody>
      </p:sp>
      <p:sp>
        <p:nvSpPr>
          <p:cNvPr id="11" name="Unvan 1"/>
          <p:cNvSpPr txBox="1">
            <a:spLocks/>
          </p:cNvSpPr>
          <p:nvPr/>
        </p:nvSpPr>
        <p:spPr bwMode="auto">
          <a:xfrm>
            <a:off x="899591" y="4149080"/>
            <a:ext cx="7625855" cy="62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b"/>
          <a:lstStyle>
            <a:lvl1pPr>
              <a:spcBef>
                <a:spcPct val="20000"/>
              </a:spcBef>
              <a:buClr>
                <a:schemeClr val="hlink"/>
              </a:buClr>
              <a:buSzPct val="60000"/>
              <a:buFont typeface="Wingdings" pitchFamily="2" charset="2"/>
              <a:buChar char="n"/>
              <a:defRPr sz="3200">
                <a:solidFill>
                  <a:schemeClr val="tx1"/>
                </a:solidFill>
                <a:latin typeface="Arial" pitchFamily="34" charset="0"/>
              </a:defRPr>
            </a:lvl1pPr>
            <a:lvl2pPr marL="742950" indent="-285750">
              <a:spcBef>
                <a:spcPct val="20000"/>
              </a:spcBef>
              <a:buClr>
                <a:schemeClr val="tx2"/>
              </a:buClr>
              <a:buSzPct val="60000"/>
              <a:buFont typeface="Wingdings" pitchFamily="2" charset="2"/>
              <a:buChar char="n"/>
              <a:defRPr sz="2800">
                <a:solidFill>
                  <a:schemeClr val="tx1"/>
                </a:solidFill>
                <a:latin typeface="Arial" pitchFamily="34"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Arial" pitchFamily="34" charset="0"/>
              </a:defRPr>
            </a:lvl3pPr>
            <a:lvl4pPr marL="1600200" indent="-228600">
              <a:spcBef>
                <a:spcPct val="20000"/>
              </a:spcBef>
              <a:buClr>
                <a:schemeClr val="tx1"/>
              </a:buClr>
              <a:buSzPct val="60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itchFamily="34" charset="0"/>
              </a:defRPr>
            </a:lvl9pPr>
          </a:lstStyle>
          <a:p>
            <a:pPr algn="just">
              <a:lnSpc>
                <a:spcPct val="150000"/>
              </a:lnSpc>
              <a:spcBef>
                <a:spcPct val="0"/>
              </a:spcBef>
              <a:buClrTx/>
              <a:buSzTx/>
              <a:buFontTx/>
              <a:buNone/>
            </a:pPr>
            <a:r>
              <a:rPr lang="en-US" altLang="tr-TR" sz="2400" b="1" i="0" dirty="0" smtClean="0">
                <a:solidFill>
                  <a:srgbClr val="00467A"/>
                </a:solidFill>
                <a:latin typeface="+mn-lt"/>
                <a:cs typeface="Calibri" panose="020F0502020204030204" pitchFamily="34" charset="0"/>
              </a:rPr>
              <a:t>Gülay</a:t>
            </a:r>
            <a:r>
              <a:rPr lang="tr-TR" altLang="tr-TR" sz="2400" b="1" i="0" dirty="0" smtClean="0">
                <a:solidFill>
                  <a:srgbClr val="00467A"/>
                </a:solidFill>
                <a:latin typeface="+mn-lt"/>
                <a:cs typeface="Calibri" panose="020F0502020204030204" pitchFamily="34" charset="0"/>
              </a:rPr>
              <a:t> </a:t>
            </a:r>
            <a:r>
              <a:rPr lang="en-US" altLang="tr-TR" sz="2400" b="1" i="0" dirty="0" smtClean="0">
                <a:solidFill>
                  <a:srgbClr val="00467A"/>
                </a:solidFill>
                <a:latin typeface="+mn-lt"/>
                <a:cs typeface="Calibri" panose="020F0502020204030204" pitchFamily="34" charset="0"/>
              </a:rPr>
              <a:t>KARAHAN</a:t>
            </a:r>
            <a:r>
              <a:rPr lang="tr-TR" altLang="tr-TR" sz="2400" b="1" i="0" dirty="0" smtClean="0">
                <a:solidFill>
                  <a:srgbClr val="00467A"/>
                </a:solidFill>
                <a:latin typeface="+mn-lt"/>
                <a:cs typeface="Calibri" panose="020F0502020204030204" pitchFamily="34" charset="0"/>
              </a:rPr>
              <a:t>       </a:t>
            </a:r>
            <a:r>
              <a:rPr lang="en-US" altLang="tr-TR" sz="2400" b="1" i="0" dirty="0" smtClean="0">
                <a:solidFill>
                  <a:srgbClr val="00467A"/>
                </a:solidFill>
                <a:latin typeface="+mn-lt"/>
                <a:cs typeface="Calibri" panose="020F0502020204030204" pitchFamily="34" charset="0"/>
              </a:rPr>
              <a:t>Seongyun</a:t>
            </a:r>
            <a:r>
              <a:rPr lang="tr-TR" altLang="tr-TR" sz="2400" b="1" dirty="0" smtClean="0">
                <a:solidFill>
                  <a:srgbClr val="00467A"/>
                </a:solidFill>
                <a:latin typeface="+mn-lt"/>
                <a:cs typeface="Calibri" panose="020F0502020204030204" pitchFamily="34" charset="0"/>
              </a:rPr>
              <a:t> KIM      </a:t>
            </a:r>
            <a:r>
              <a:rPr lang="en-US" altLang="tr-TR" sz="2400" b="1" i="0" dirty="0" smtClean="0">
                <a:solidFill>
                  <a:srgbClr val="00467A"/>
                </a:solidFill>
                <a:latin typeface="+mn-lt"/>
                <a:cs typeface="Calibri" panose="020F0502020204030204" pitchFamily="34" charset="0"/>
              </a:rPr>
              <a:t>Yakov </a:t>
            </a:r>
            <a:r>
              <a:rPr lang="en-US" altLang="tr-TR" sz="2400" b="1" i="0" dirty="0">
                <a:solidFill>
                  <a:srgbClr val="00467A"/>
                </a:solidFill>
                <a:latin typeface="+mn-lt"/>
                <a:cs typeface="Calibri" panose="020F0502020204030204" pitchFamily="34" charset="0"/>
              </a:rPr>
              <a:t>PACHEPSKY</a:t>
            </a:r>
          </a:p>
        </p:txBody>
      </p:sp>
      <p:pic>
        <p:nvPicPr>
          <p:cNvPr id="12" name="Resim 11">
            <a:extLst>
              <a:ext uri="{FF2B5EF4-FFF2-40B4-BE49-F238E27FC236}">
                <a16:creationId xmlns="" xmlns:a16="http://schemas.microsoft.com/office/drawing/2014/main" id="{AA2EDB8D-5CE9-497A-BC99-6F105AB26C0A}"/>
              </a:ext>
            </a:extLst>
          </p:cNvPr>
          <p:cNvPicPr>
            <a:picLocks noChangeAspect="1"/>
          </p:cNvPicPr>
          <p:nvPr/>
        </p:nvPicPr>
        <p:blipFill>
          <a:blip r:embed="rId3"/>
          <a:stretch>
            <a:fillRect/>
          </a:stretch>
        </p:blipFill>
        <p:spPr>
          <a:xfrm>
            <a:off x="1907704" y="5013176"/>
            <a:ext cx="1728192" cy="1440160"/>
          </a:xfrm>
          <a:prstGeom prst="rect">
            <a:avLst/>
          </a:prstGeom>
          <a:ln>
            <a:noFill/>
          </a:ln>
          <a:effectLst>
            <a:outerShdw blurRad="190500" algn="tl" rotWithShape="0">
              <a:srgbClr val="000000">
                <a:alpha val="70000"/>
              </a:srgbClr>
            </a:outerShdw>
          </a:effectLst>
        </p:spPr>
      </p:pic>
      <p:pic>
        <p:nvPicPr>
          <p:cNvPr id="13" name="Resim 12">
            <a:extLst>
              <a:ext uri="{FF2B5EF4-FFF2-40B4-BE49-F238E27FC236}">
                <a16:creationId xmlns="" xmlns:a16="http://schemas.microsoft.com/office/drawing/2014/main" id="{350896FA-41B1-4511-9D23-572BA1A54303}"/>
              </a:ext>
            </a:extLst>
          </p:cNvPr>
          <p:cNvPicPr>
            <a:picLocks noChangeAspect="1"/>
          </p:cNvPicPr>
          <p:nvPr/>
        </p:nvPicPr>
        <p:blipFill>
          <a:blip r:embed="rId4"/>
          <a:stretch>
            <a:fillRect/>
          </a:stretch>
        </p:blipFill>
        <p:spPr>
          <a:xfrm>
            <a:off x="5580112" y="5013176"/>
            <a:ext cx="1728192" cy="1440160"/>
          </a:xfrm>
          <a:prstGeom prst="rect">
            <a:avLst/>
          </a:prstGeom>
          <a:ln>
            <a:noFill/>
          </a:ln>
          <a:effectLst>
            <a:outerShdw blurRad="190500" algn="tl" rotWithShape="0">
              <a:srgbClr val="000000">
                <a:alpha val="70000"/>
              </a:srgbClr>
            </a:outerShdw>
          </a:effectLst>
        </p:spPr>
      </p:pic>
      <p:sp>
        <p:nvSpPr>
          <p:cNvPr id="14" name="Dikdörtgen 13"/>
          <p:cNvSpPr/>
          <p:nvPr/>
        </p:nvSpPr>
        <p:spPr>
          <a:xfrm>
            <a:off x="-1" y="4005064"/>
            <a:ext cx="9144000"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p>
        </p:txBody>
      </p:sp>
      <p:pic>
        <p:nvPicPr>
          <p:cNvPr id="10"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5"/>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830752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96752"/>
            <a:ext cx="6169152" cy="4608512"/>
          </a:xfrm>
          <a:prstGeom prst="rect">
            <a:avLst/>
          </a:prstGeom>
          <a:ln>
            <a:noFill/>
          </a:ln>
          <a:effectLst>
            <a:outerShdw blurRad="292100" dist="139700" dir="2700000" algn="tl" rotWithShape="0">
              <a:srgbClr val="333333">
                <a:alpha val="65000"/>
              </a:srgbClr>
            </a:outerShdw>
          </a:effectLst>
        </p:spPr>
      </p:pic>
      <p:sp>
        <p:nvSpPr>
          <p:cNvPr id="5" name="Metin kutusu 4"/>
          <p:cNvSpPr txBox="1"/>
          <p:nvPr/>
        </p:nvSpPr>
        <p:spPr>
          <a:xfrm>
            <a:off x="181658" y="147990"/>
            <a:ext cx="3598254" cy="461665"/>
          </a:xfrm>
          <a:prstGeom prst="rect">
            <a:avLst/>
          </a:prstGeom>
          <a:ln>
            <a:solidFill>
              <a:schemeClr val="tx1"/>
            </a:solidFill>
          </a:ln>
        </p:spPr>
        <p:style>
          <a:lnRef idx="0">
            <a:scrgbClr r="0" g="0" b="0"/>
          </a:lnRef>
          <a:fillRef idx="1003">
            <a:schemeClr val="lt1"/>
          </a:fillRef>
          <a:effectRef idx="0">
            <a:scrgbClr r="0" g="0" b="0"/>
          </a:effectRef>
          <a:fontRef idx="major"/>
        </p:style>
        <p:txBody>
          <a:bodyPr wrap="square" rtlCol="0">
            <a:spAutoFit/>
          </a:bodyPr>
          <a:lstStyle/>
          <a:p>
            <a:r>
              <a:rPr lang="tr-TR" sz="2400" b="1" dirty="0"/>
              <a:t>4</a:t>
            </a:r>
            <a:r>
              <a:rPr lang="tr-TR" sz="2400" b="1" dirty="0" smtClean="0"/>
              <a:t>- Results and Discussion</a:t>
            </a:r>
            <a:endParaRPr lang="tr-TR" sz="2400" b="1" dirty="0"/>
          </a:p>
        </p:txBody>
      </p:sp>
      <p:sp>
        <p:nvSpPr>
          <p:cNvPr id="7" name="Dikdörtgen 6"/>
          <p:cNvSpPr/>
          <p:nvPr/>
        </p:nvSpPr>
        <p:spPr>
          <a:xfrm>
            <a:off x="1598322" y="6021288"/>
            <a:ext cx="5957306" cy="369332"/>
          </a:xfrm>
          <a:prstGeom prst="rect">
            <a:avLst/>
          </a:prstGeom>
        </p:spPr>
        <p:txBody>
          <a:bodyPr wrap="square">
            <a:spAutoFit/>
          </a:bodyPr>
          <a:lstStyle/>
          <a:p>
            <a:r>
              <a:rPr lang="tr-TR" dirty="0"/>
              <a:t>        </a:t>
            </a:r>
            <a:r>
              <a:rPr lang="en-US" b="1" dirty="0" smtClean="0"/>
              <a:t>Figure </a:t>
            </a:r>
            <a:r>
              <a:rPr lang="tr-TR" b="1" dirty="0"/>
              <a:t>4</a:t>
            </a:r>
            <a:r>
              <a:rPr lang="en-US" b="1" dirty="0" smtClean="0"/>
              <a:t>.</a:t>
            </a:r>
            <a:r>
              <a:rPr lang="en-US" dirty="0"/>
              <a:t> </a:t>
            </a:r>
            <a:r>
              <a:rPr lang="en-US" dirty="0" smtClean="0"/>
              <a:t>Percentage </a:t>
            </a:r>
            <a:r>
              <a:rPr lang="en-US" dirty="0"/>
              <a:t>of cases for model being the </a:t>
            </a:r>
            <a:r>
              <a:rPr lang="en-US" dirty="0" smtClean="0"/>
              <a:t>best</a:t>
            </a:r>
            <a:endParaRPr lang="en-US" dirty="0"/>
          </a:p>
        </p:txBody>
      </p:sp>
      <p:pic>
        <p:nvPicPr>
          <p:cNvPr id="8"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3"/>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280039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90142" y="6003726"/>
            <a:ext cx="6148189" cy="369332"/>
          </a:xfrm>
          <a:prstGeom prst="rect">
            <a:avLst/>
          </a:prstGeom>
        </p:spPr>
        <p:txBody>
          <a:bodyPr wrap="square">
            <a:spAutoFit/>
          </a:bodyPr>
          <a:lstStyle/>
          <a:p>
            <a:r>
              <a:rPr lang="tr-TR" dirty="0"/>
              <a:t>    </a:t>
            </a:r>
            <a:r>
              <a:rPr lang="en-US" b="1" dirty="0" smtClean="0"/>
              <a:t>Figure </a:t>
            </a:r>
            <a:r>
              <a:rPr lang="tr-TR" b="1" dirty="0" smtClean="0"/>
              <a:t>5</a:t>
            </a:r>
            <a:r>
              <a:rPr lang="en-US" b="1" dirty="0" smtClean="0"/>
              <a:t>.</a:t>
            </a:r>
            <a:r>
              <a:rPr lang="en-US" dirty="0"/>
              <a:t> Average rank of models (1 – the best, 4 – the worst</a:t>
            </a:r>
            <a:r>
              <a:rPr lang="en-US" dirty="0" smtClean="0"/>
              <a:t>)</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03995"/>
            <a:ext cx="6162675" cy="4608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3"/>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4069914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1660091310"/>
              </p:ext>
            </p:extLst>
          </p:nvPr>
        </p:nvGraphicFramePr>
        <p:xfrm>
          <a:off x="611560" y="764704"/>
          <a:ext cx="8136903" cy="5874258"/>
        </p:xfrm>
        <a:graphic>
          <a:graphicData uri="http://schemas.openxmlformats.org/drawingml/2006/table">
            <a:tbl>
              <a:tblPr>
                <a:tableStyleId>{5C22544A-7EE6-4342-B048-85BDC9FD1C3A}</a:tableStyleId>
              </a:tblPr>
              <a:tblGrid>
                <a:gridCol w="2074215">
                  <a:extLst>
                    <a:ext uri="{9D8B030D-6E8A-4147-A177-3AD203B41FA5}">
                      <a16:colId xmlns="" xmlns:a16="http://schemas.microsoft.com/office/drawing/2014/main" val="20000"/>
                    </a:ext>
                  </a:extLst>
                </a:gridCol>
                <a:gridCol w="1233576">
                  <a:extLst>
                    <a:ext uri="{9D8B030D-6E8A-4147-A177-3AD203B41FA5}">
                      <a16:colId xmlns="" xmlns:a16="http://schemas.microsoft.com/office/drawing/2014/main" val="20001"/>
                    </a:ext>
                  </a:extLst>
                </a:gridCol>
                <a:gridCol w="1125778">
                  <a:extLst>
                    <a:ext uri="{9D8B030D-6E8A-4147-A177-3AD203B41FA5}">
                      <a16:colId xmlns="" xmlns:a16="http://schemas.microsoft.com/office/drawing/2014/main" val="20002"/>
                    </a:ext>
                  </a:extLst>
                </a:gridCol>
                <a:gridCol w="1280519">
                  <a:extLst>
                    <a:ext uri="{9D8B030D-6E8A-4147-A177-3AD203B41FA5}">
                      <a16:colId xmlns="" xmlns:a16="http://schemas.microsoft.com/office/drawing/2014/main" val="20003"/>
                    </a:ext>
                  </a:extLst>
                </a:gridCol>
                <a:gridCol w="1137949">
                  <a:extLst>
                    <a:ext uri="{9D8B030D-6E8A-4147-A177-3AD203B41FA5}">
                      <a16:colId xmlns="" xmlns:a16="http://schemas.microsoft.com/office/drawing/2014/main" val="20004"/>
                    </a:ext>
                  </a:extLst>
                </a:gridCol>
                <a:gridCol w="1284866">
                  <a:extLst>
                    <a:ext uri="{9D8B030D-6E8A-4147-A177-3AD203B41FA5}">
                      <a16:colId xmlns="" xmlns:a16="http://schemas.microsoft.com/office/drawing/2014/main" val="20005"/>
                    </a:ext>
                  </a:extLst>
                </a:gridCol>
              </a:tblGrid>
              <a:tr h="175543">
                <a:tc>
                  <a:txBody>
                    <a:bodyPr/>
                    <a:lstStyle/>
                    <a:p>
                      <a:pPr algn="ctr">
                        <a:lnSpc>
                          <a:spcPct val="115000"/>
                        </a:lnSpc>
                        <a:spcAft>
                          <a:spcPts val="0"/>
                        </a:spcAft>
                        <a:tabLst>
                          <a:tab pos="728980" algn="l"/>
                        </a:tabLst>
                      </a:pPr>
                      <a:r>
                        <a:rPr lang="tr-TR" sz="1300" b="1" dirty="0">
                          <a:solidFill>
                            <a:srgbClr val="920000"/>
                          </a:solidFill>
                          <a:effectLst/>
                        </a:rPr>
                        <a:t>Soil properties</a:t>
                      </a:r>
                      <a:endParaRPr lang="tr-TR" sz="1300" b="1" dirty="0">
                        <a:solidFill>
                          <a:srgbClr val="920000"/>
                        </a:solidFill>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b="1" dirty="0">
                          <a:solidFill>
                            <a:srgbClr val="920000"/>
                          </a:solidFill>
                          <a:effectLst/>
                        </a:rPr>
                        <a:t>Max.</a:t>
                      </a:r>
                      <a:endParaRPr lang="tr-TR" sz="1300" b="1" dirty="0">
                        <a:solidFill>
                          <a:srgbClr val="920000"/>
                        </a:solidFill>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b="1" dirty="0">
                          <a:solidFill>
                            <a:srgbClr val="920000"/>
                          </a:solidFill>
                          <a:effectLst/>
                        </a:rPr>
                        <a:t>Min.</a:t>
                      </a:r>
                      <a:endParaRPr lang="tr-TR" sz="1300" b="1" dirty="0">
                        <a:solidFill>
                          <a:srgbClr val="920000"/>
                        </a:solidFill>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b="1" dirty="0">
                          <a:solidFill>
                            <a:srgbClr val="920000"/>
                          </a:solidFill>
                          <a:effectLst/>
                        </a:rPr>
                        <a:t>Mean</a:t>
                      </a:r>
                      <a:endParaRPr lang="tr-TR" sz="1300" b="1" dirty="0">
                        <a:solidFill>
                          <a:srgbClr val="920000"/>
                        </a:solidFill>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b="1" dirty="0">
                          <a:solidFill>
                            <a:srgbClr val="920000"/>
                          </a:solidFill>
                          <a:effectLst/>
                        </a:rPr>
                        <a:t>SD</a:t>
                      </a:r>
                      <a:endParaRPr lang="tr-TR" sz="1300" b="1" dirty="0">
                        <a:solidFill>
                          <a:srgbClr val="920000"/>
                        </a:solidFill>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b="1" dirty="0">
                          <a:solidFill>
                            <a:srgbClr val="920000"/>
                          </a:solidFill>
                          <a:effectLst/>
                        </a:rPr>
                        <a:t>CV (%)</a:t>
                      </a:r>
                      <a:endParaRPr lang="tr-TR" sz="1300" b="1" dirty="0">
                        <a:solidFill>
                          <a:srgbClr val="920000"/>
                        </a:solidFill>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0"/>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dirty="0">
                          <a:effectLst/>
                        </a:rPr>
                        <a:t>Sand, %</a:t>
                      </a:r>
                      <a:endParaRPr lang="tr-TR" sz="1300" b="1" dirty="0">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100.00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38.51</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23.77</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61</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dirty="0">
                          <a:effectLst/>
                        </a:rPr>
                        <a:t>Silt, %</a:t>
                      </a:r>
                      <a:endParaRPr lang="tr-TR" sz="1300" b="1" dirty="0">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81.60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35.80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18.50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51</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2"/>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dirty="0">
                          <a:effectLst/>
                        </a:rPr>
                        <a:t>Clay, %</a:t>
                      </a:r>
                      <a:endParaRPr lang="tr-TR" sz="1300" b="1" dirty="0">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80.00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23.55</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15.12</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64</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3"/>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dirty="0">
                          <a:effectLst/>
                        </a:rPr>
                        <a:t>OC, %</a:t>
                      </a:r>
                      <a:endParaRPr lang="tr-TR" sz="1300" b="1" dirty="0">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87.90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3.10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6.22</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200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4"/>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dirty="0">
                          <a:effectLst/>
                        </a:rPr>
                        <a:t>Db</a:t>
                      </a:r>
                      <a:r>
                        <a:rPr lang="en-US" sz="1300" b="1" baseline="-25000" dirty="0">
                          <a:effectLst/>
                        </a:rPr>
                        <a:t>,</a:t>
                      </a:r>
                      <a:r>
                        <a:rPr lang="en-US" sz="1300" b="1" dirty="0">
                          <a:effectLst/>
                        </a:rPr>
                        <a:t> g cm</a:t>
                      </a:r>
                      <a:r>
                        <a:rPr lang="en-US" sz="1300" b="1" baseline="30000" dirty="0">
                          <a:effectLst/>
                        </a:rPr>
                        <a:t>-3</a:t>
                      </a:r>
                      <a:endParaRPr lang="tr-TR" sz="1300" b="1" dirty="0">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2.81</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0.14</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1.31</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0.27</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21</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5"/>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dirty="0">
                          <a:effectLst/>
                        </a:rPr>
                        <a:t>Dp, g</a:t>
                      </a:r>
                      <a:r>
                        <a:rPr lang="en-US" sz="1300" b="1" baseline="30000" dirty="0">
                          <a:effectLst/>
                        </a:rPr>
                        <a:t> </a:t>
                      </a:r>
                      <a:r>
                        <a:rPr lang="en-US" sz="1300" b="1" dirty="0">
                          <a:effectLst/>
                        </a:rPr>
                        <a:t>cm</a:t>
                      </a:r>
                      <a:r>
                        <a:rPr lang="en-US" sz="1300" b="1" baseline="30000" dirty="0">
                          <a:effectLst/>
                        </a:rPr>
                        <a:t>-3</a:t>
                      </a:r>
                      <a:endParaRPr lang="tr-TR" sz="1300" b="1" dirty="0">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2.96</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1.73</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2.51</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0.62</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2.8</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6"/>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dirty="0">
                          <a:effectLst/>
                        </a:rPr>
                        <a:t>K</a:t>
                      </a:r>
                      <a:r>
                        <a:rPr lang="en-US" sz="1300" b="1" baseline="-25000" dirty="0">
                          <a:effectLst/>
                        </a:rPr>
                        <a:t>s</a:t>
                      </a:r>
                      <a:r>
                        <a:rPr lang="en-US" sz="1300" b="1" dirty="0">
                          <a:effectLst/>
                        </a:rPr>
                        <a:t>, cm h</a:t>
                      </a:r>
                      <a:r>
                        <a:rPr lang="en-US" sz="1300" b="1" baseline="30000" dirty="0">
                          <a:effectLst/>
                        </a:rPr>
                        <a:t>-1</a:t>
                      </a:r>
                      <a:endParaRPr lang="tr-TR" sz="1300" b="1" dirty="0">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smtClean="0">
                          <a:effectLst/>
                        </a:rPr>
                        <a:t>3004.33</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41.03</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174.94</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426</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7"/>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dirty="0">
                          <a:effectLst/>
                        </a:rPr>
                        <a:t>Wc_s, cm</a:t>
                      </a:r>
                      <a:r>
                        <a:rPr lang="en-US" sz="1300" b="1" baseline="30000" dirty="0">
                          <a:effectLst/>
                        </a:rPr>
                        <a:t>3</a:t>
                      </a:r>
                      <a:r>
                        <a:rPr lang="en-US" sz="1300" b="1" dirty="0">
                          <a:effectLst/>
                        </a:rPr>
                        <a:t>cm</a:t>
                      </a:r>
                      <a:r>
                        <a:rPr lang="en-US" sz="1300" b="1" baseline="30000" dirty="0">
                          <a:effectLst/>
                        </a:rPr>
                        <a:t>-3</a:t>
                      </a:r>
                      <a:endParaRPr lang="tr-TR" sz="1300" b="1" dirty="0">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0.87</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0.01</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0.43</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0.11</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24</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8"/>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dirty="0">
                          <a:effectLst/>
                        </a:rPr>
                        <a:t>Wc_i, cm</a:t>
                      </a:r>
                      <a:r>
                        <a:rPr lang="en-US" sz="1300" b="1" baseline="30000" dirty="0">
                          <a:effectLst/>
                        </a:rPr>
                        <a:t>3</a:t>
                      </a:r>
                      <a:r>
                        <a:rPr lang="en-US" sz="1300" b="1" dirty="0">
                          <a:effectLst/>
                        </a:rPr>
                        <a:t>cm</a:t>
                      </a:r>
                      <a:r>
                        <a:rPr lang="en-US" sz="1300" b="1" baseline="30000" dirty="0">
                          <a:effectLst/>
                        </a:rPr>
                        <a:t>-3</a:t>
                      </a:r>
                      <a:endParaRPr lang="tr-TR" sz="1300" b="1" dirty="0">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0.63</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0.17</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0.19</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67</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9"/>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a:effectLst/>
                        </a:rPr>
                        <a:t>Wc_r, cm</a:t>
                      </a:r>
                      <a:r>
                        <a:rPr lang="en-US" sz="1300" b="1" baseline="30000">
                          <a:effectLst/>
                        </a:rPr>
                        <a:t>3</a:t>
                      </a:r>
                      <a:r>
                        <a:rPr lang="en-US" sz="1300" b="1">
                          <a:effectLst/>
                        </a:rPr>
                        <a:t>cm</a:t>
                      </a:r>
                      <a:r>
                        <a:rPr lang="en-US" sz="1300" b="1" baseline="30000">
                          <a:effectLst/>
                        </a:rPr>
                        <a:t>-3</a:t>
                      </a:r>
                      <a:endParaRPr lang="tr-TR" sz="1300" b="1">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0.38</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0.09</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0.08</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85</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10"/>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a:effectLst/>
                        </a:rPr>
                        <a:t>WAS, %</a:t>
                      </a:r>
                      <a:endParaRPr lang="tr-TR" sz="1300" b="1">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96.18</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4.99</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60.56</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22.36</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37</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11"/>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a:effectLst/>
                        </a:rPr>
                        <a:t>FC, cm</a:t>
                      </a:r>
                      <a:r>
                        <a:rPr lang="en-US" sz="1300" b="1" baseline="30000">
                          <a:effectLst/>
                        </a:rPr>
                        <a:t>3</a:t>
                      </a:r>
                      <a:r>
                        <a:rPr lang="en-US" sz="1300" b="1">
                          <a:effectLst/>
                        </a:rPr>
                        <a:t>cm</a:t>
                      </a:r>
                      <a:r>
                        <a:rPr lang="en-US" sz="1300" b="1" baseline="30000">
                          <a:effectLst/>
                        </a:rPr>
                        <a:t>-3</a:t>
                      </a:r>
                      <a:endParaRPr lang="tr-TR" sz="1300" b="1">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0.54</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0.12</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0.27</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0.09</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33</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12"/>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a:effectLst/>
                        </a:rPr>
                        <a:t>PWP, cm</a:t>
                      </a:r>
                      <a:r>
                        <a:rPr lang="en-US" sz="1300" b="1" baseline="30000">
                          <a:effectLst/>
                        </a:rPr>
                        <a:t>3</a:t>
                      </a:r>
                      <a:r>
                        <a:rPr lang="en-US" sz="1300" b="1">
                          <a:effectLst/>
                        </a:rPr>
                        <a:t>cm</a:t>
                      </a:r>
                      <a:r>
                        <a:rPr lang="en-US" sz="1300" b="1" baseline="30000">
                          <a:effectLst/>
                        </a:rPr>
                        <a:t>-3</a:t>
                      </a:r>
                      <a:endParaRPr lang="tr-TR" sz="1300" b="1">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0.36</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0.05</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0.18</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0.08</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47</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13"/>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a:effectLst/>
                        </a:rPr>
                        <a:t>EC, dS m</a:t>
                      </a:r>
                      <a:r>
                        <a:rPr lang="en-US" sz="1300" b="1" baseline="30000">
                          <a:effectLst/>
                        </a:rPr>
                        <a:t>-1</a:t>
                      </a:r>
                      <a:endParaRPr lang="tr-TR" sz="1300" b="1">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357.70</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0.02</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24.54</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61.15</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249</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14"/>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a:effectLst/>
                        </a:rPr>
                        <a:t>pH</a:t>
                      </a:r>
                      <a:endParaRPr lang="tr-TR" sz="1300" b="1">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8.60</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4.66</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7.42</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0.90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12</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15"/>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a:effectLst/>
                        </a:rPr>
                        <a:t>Gypsum, %</a:t>
                      </a:r>
                      <a:endParaRPr lang="tr-TR" sz="1300" b="1">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48.6</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0.00</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4.43</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6.09</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137</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16"/>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a:effectLst/>
                        </a:rPr>
                        <a:t>CCE, %</a:t>
                      </a:r>
                      <a:endParaRPr lang="tr-TR" sz="1300" b="1">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55.99</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0.05</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14.44</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14.57</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100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17"/>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a:effectLst/>
                        </a:rPr>
                        <a:t>CEC, cmol</a:t>
                      </a:r>
                      <a:r>
                        <a:rPr lang="en-US" sz="1300" b="1" baseline="-25000">
                          <a:effectLst/>
                        </a:rPr>
                        <a:t>c </a:t>
                      </a:r>
                      <a:r>
                        <a:rPr lang="en-US" sz="1300" b="1">
                          <a:effectLst/>
                        </a:rPr>
                        <a:t>Kg</a:t>
                      </a:r>
                      <a:r>
                        <a:rPr lang="en-US" sz="1300" b="1" baseline="30000">
                          <a:effectLst/>
                        </a:rPr>
                        <a:t>-1</a:t>
                      </a:r>
                      <a:endParaRPr lang="tr-TR" sz="1300" b="1">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25.6</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3.00</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16.99</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3.54</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21</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18"/>
                  </a:ext>
                </a:extLst>
              </a:tr>
              <a:tr h="228969">
                <a:tc>
                  <a:txBody>
                    <a:bodyPr/>
                    <a:lstStyle/>
                    <a:p>
                      <a:pPr algn="just">
                        <a:lnSpc>
                          <a:spcPct val="150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300" b="1" dirty="0">
                          <a:effectLst/>
                        </a:rPr>
                        <a:t>SAR</a:t>
                      </a:r>
                      <a:endParaRPr lang="tr-TR" sz="1300" b="1" dirty="0">
                        <a:effectLst/>
                        <a:latin typeface="Calibri"/>
                        <a:ea typeface="Times New Roman"/>
                        <a:cs typeface="Times New Roman"/>
                      </a:endParaRPr>
                    </a:p>
                  </a:txBody>
                  <a:tcPr marL="62446" marR="624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89.00</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0.20</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4.71</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a:effectLst/>
                        </a:rPr>
                        <a:t>16.53</a:t>
                      </a:r>
                      <a:endParaRPr lang="tr-TR" sz="130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300" dirty="0">
                          <a:effectLst/>
                        </a:rPr>
                        <a:t>350</a:t>
                      </a:r>
                      <a:endParaRPr lang="tr-TR" sz="1300" dirty="0">
                        <a:effectLst/>
                        <a:latin typeface="Calibri"/>
                        <a:ea typeface="Times New Roman"/>
                        <a:cs typeface="Times New Roman"/>
                      </a:endParaRPr>
                    </a:p>
                  </a:txBody>
                  <a:tcPr marL="62446" marR="62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19"/>
                  </a:ext>
                </a:extLst>
              </a:tr>
            </a:tbl>
          </a:graphicData>
        </a:graphic>
      </p:graphicFrame>
      <p:sp>
        <p:nvSpPr>
          <p:cNvPr id="6" name="Dikdörtgen 5"/>
          <p:cNvSpPr/>
          <p:nvPr/>
        </p:nvSpPr>
        <p:spPr>
          <a:xfrm>
            <a:off x="0" y="260648"/>
            <a:ext cx="9144000" cy="369332"/>
          </a:xfrm>
          <a:prstGeom prst="rect">
            <a:avLst/>
          </a:prstGeom>
        </p:spPr>
        <p:txBody>
          <a:bodyPr wrap="square">
            <a:spAutoFit/>
          </a:bodyPr>
          <a:lstStyle/>
          <a:p>
            <a:r>
              <a:rPr lang="tr-TR" b="1" dirty="0"/>
              <a:t>                    </a:t>
            </a:r>
            <a:r>
              <a:rPr lang="en-US" b="1" dirty="0"/>
              <a:t>Table 4.</a:t>
            </a:r>
            <a:r>
              <a:rPr lang="en-US" dirty="0"/>
              <a:t> Exploratory statistics of soil properties in data set (N=5022).</a:t>
            </a:r>
            <a:endParaRPr lang="tr-TR" dirty="0"/>
          </a:p>
        </p:txBody>
      </p:sp>
      <p:pic>
        <p:nvPicPr>
          <p:cNvPr id="8"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2"/>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965382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67544" y="476672"/>
            <a:ext cx="8280920" cy="4524315"/>
          </a:xfrm>
          <a:prstGeom prst="rect">
            <a:avLst/>
          </a:prstGeom>
        </p:spPr>
        <p:txBody>
          <a:bodyPr wrap="square">
            <a:spAutoFit/>
          </a:bodyPr>
          <a:lstStyle/>
          <a:p>
            <a:pPr algn="just">
              <a:lnSpc>
                <a:spcPct val="150000"/>
              </a:lnSpc>
            </a:pPr>
            <a:r>
              <a:rPr lang="tr-TR" sz="2400" dirty="0"/>
              <a:t>Comparison of the performance of eight infiltration models showed that </a:t>
            </a:r>
            <a:r>
              <a:rPr lang="tr-TR" sz="2400" b="1" dirty="0">
                <a:solidFill>
                  <a:srgbClr val="C00000"/>
                </a:solidFill>
              </a:rPr>
              <a:t>Horton</a:t>
            </a:r>
            <a:r>
              <a:rPr lang="tr-TR" sz="2400" dirty="0"/>
              <a:t> and </a:t>
            </a:r>
            <a:r>
              <a:rPr lang="tr-TR" sz="2400" b="1" dirty="0">
                <a:solidFill>
                  <a:srgbClr val="C00000"/>
                </a:solidFill>
              </a:rPr>
              <a:t>Mezencev</a:t>
            </a:r>
            <a:r>
              <a:rPr lang="tr-TR" sz="2400" dirty="0"/>
              <a:t> models outperformed all others, and that one of these two models could be preferred based on the infiltration measurement method.  </a:t>
            </a:r>
          </a:p>
          <a:p>
            <a:pPr algn="just">
              <a:lnSpc>
                <a:spcPct val="150000"/>
              </a:lnSpc>
            </a:pPr>
            <a:endParaRPr lang="tr-TR" sz="2400" dirty="0"/>
          </a:p>
          <a:p>
            <a:pPr algn="just">
              <a:lnSpc>
                <a:spcPct val="150000"/>
              </a:lnSpc>
            </a:pPr>
            <a:r>
              <a:rPr lang="tr-TR" sz="2400" dirty="0"/>
              <a:t>The machine learning method </a:t>
            </a:r>
            <a:r>
              <a:rPr lang="tr-TR" sz="2400" b="1" dirty="0">
                <a:solidFill>
                  <a:srgbClr val="C00000"/>
                </a:solidFill>
              </a:rPr>
              <a:t>regression trees </a:t>
            </a:r>
            <a:r>
              <a:rPr lang="tr-TR" sz="2400" dirty="0"/>
              <a:t>was applied to find the most influential predictors of parameters of Horton and Mezencev models. </a:t>
            </a:r>
          </a:p>
        </p:txBody>
      </p:sp>
      <p:pic>
        <p:nvPicPr>
          <p:cNvPr id="4"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2"/>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3831448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a:stretch>
            <a:fillRect/>
          </a:stretch>
        </p:blipFill>
        <p:spPr>
          <a:xfrm>
            <a:off x="953463" y="620688"/>
            <a:ext cx="7389538" cy="5262661"/>
          </a:xfrm>
          <a:prstGeom prst="rect">
            <a:avLst/>
          </a:prstGeom>
          <a:ln>
            <a:solidFill>
              <a:schemeClr val="tx1"/>
            </a:solid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764704"/>
            <a:ext cx="2076450" cy="828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Arrow: Right 10"/>
          <p:cNvSpPr/>
          <p:nvPr/>
        </p:nvSpPr>
        <p:spPr>
          <a:xfrm>
            <a:off x="4435012" y="4064703"/>
            <a:ext cx="5744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a:t>
            </a:r>
          </a:p>
        </p:txBody>
      </p:sp>
      <p:sp>
        <p:nvSpPr>
          <p:cNvPr id="11" name="Arrow: Right 10"/>
          <p:cNvSpPr/>
          <p:nvPr/>
        </p:nvSpPr>
        <p:spPr>
          <a:xfrm>
            <a:off x="6016965" y="2501392"/>
            <a:ext cx="5744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a:t>
            </a:r>
          </a:p>
        </p:txBody>
      </p:sp>
      <p:sp>
        <p:nvSpPr>
          <p:cNvPr id="13" name="Dikdörtgen 12"/>
          <p:cNvSpPr/>
          <p:nvPr/>
        </p:nvSpPr>
        <p:spPr>
          <a:xfrm>
            <a:off x="1835696" y="736048"/>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4788024" y="634834"/>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rrow: Right 10"/>
          <p:cNvSpPr/>
          <p:nvPr/>
        </p:nvSpPr>
        <p:spPr>
          <a:xfrm>
            <a:off x="4717621" y="620688"/>
            <a:ext cx="5744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a:t>
            </a:r>
          </a:p>
        </p:txBody>
      </p:sp>
      <p:sp>
        <p:nvSpPr>
          <p:cNvPr id="16" name="Arrow: Left 13"/>
          <p:cNvSpPr/>
          <p:nvPr/>
        </p:nvSpPr>
        <p:spPr>
          <a:xfrm>
            <a:off x="1856546" y="615801"/>
            <a:ext cx="576064" cy="3649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yes</a:t>
            </a:r>
          </a:p>
        </p:txBody>
      </p:sp>
      <p:sp>
        <p:nvSpPr>
          <p:cNvPr id="17" name="Arrow: Left 13"/>
          <p:cNvSpPr/>
          <p:nvPr/>
        </p:nvSpPr>
        <p:spPr>
          <a:xfrm>
            <a:off x="4283968" y="2492896"/>
            <a:ext cx="576064" cy="3649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yes</a:t>
            </a:r>
          </a:p>
        </p:txBody>
      </p:sp>
      <p:sp>
        <p:nvSpPr>
          <p:cNvPr id="19" name="TextBox 5"/>
          <p:cNvSpPr txBox="1"/>
          <p:nvPr/>
        </p:nvSpPr>
        <p:spPr>
          <a:xfrm>
            <a:off x="2437218" y="664591"/>
            <a:ext cx="2285024" cy="1246495"/>
          </a:xfrm>
          <a:prstGeom prst="rect">
            <a:avLst/>
          </a:prstGeom>
          <a:solidFill>
            <a:schemeClr val="bg1"/>
          </a:solidFill>
        </p:spPr>
        <p:txBody>
          <a:bodyPr wrap="square" rtlCol="0">
            <a:spAutoFit/>
          </a:bodyPr>
          <a:lstStyle/>
          <a:p>
            <a:pPr algn="ctr"/>
            <a:r>
              <a:rPr lang="en-US" sz="1500" b="1" dirty="0"/>
              <a:t>Beerkan, Guelph, </a:t>
            </a:r>
          </a:p>
          <a:p>
            <a:pPr algn="ctr"/>
            <a:r>
              <a:rPr lang="en-US" sz="1500" b="1" dirty="0"/>
              <a:t>Microinfiltrometer,</a:t>
            </a:r>
          </a:p>
          <a:p>
            <a:pPr algn="ctr"/>
            <a:r>
              <a:rPr lang="en-US" sz="1500" b="1" dirty="0"/>
              <a:t>Miniinfiltrometer,</a:t>
            </a:r>
          </a:p>
          <a:p>
            <a:pPr algn="ctr"/>
            <a:r>
              <a:rPr lang="en-US" sz="1500" b="1" dirty="0"/>
              <a:t>Rainfall, </a:t>
            </a:r>
          </a:p>
          <a:p>
            <a:pPr algn="ctr"/>
            <a:r>
              <a:rPr lang="en-US" sz="1500" b="1" dirty="0"/>
              <a:t>Tension infiltrometer</a:t>
            </a:r>
          </a:p>
        </p:txBody>
      </p:sp>
      <p:sp>
        <p:nvSpPr>
          <p:cNvPr id="20" name="Arrow: Left 13"/>
          <p:cNvSpPr/>
          <p:nvPr/>
        </p:nvSpPr>
        <p:spPr>
          <a:xfrm>
            <a:off x="3419872" y="4077072"/>
            <a:ext cx="576064" cy="3649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yes</a:t>
            </a:r>
          </a:p>
        </p:txBody>
      </p:sp>
      <p:sp>
        <p:nvSpPr>
          <p:cNvPr id="15" name="Dikdörtgen 14"/>
          <p:cNvSpPr/>
          <p:nvPr/>
        </p:nvSpPr>
        <p:spPr>
          <a:xfrm>
            <a:off x="1221073" y="6004559"/>
            <a:ext cx="6840760" cy="369332"/>
          </a:xfrm>
          <a:prstGeom prst="rect">
            <a:avLst/>
          </a:prstGeom>
        </p:spPr>
        <p:txBody>
          <a:bodyPr wrap="square">
            <a:spAutoFit/>
          </a:bodyPr>
          <a:lstStyle/>
          <a:p>
            <a:r>
              <a:rPr lang="tr-TR" dirty="0"/>
              <a:t>    </a:t>
            </a:r>
            <a:r>
              <a:rPr lang="en-US" b="1" dirty="0" smtClean="0"/>
              <a:t>Figure </a:t>
            </a:r>
            <a:r>
              <a:rPr lang="tr-TR" b="1" dirty="0"/>
              <a:t>6</a:t>
            </a:r>
            <a:r>
              <a:rPr lang="en-US" b="1" dirty="0" smtClean="0"/>
              <a:t>.</a:t>
            </a:r>
            <a:r>
              <a:rPr lang="en-US" dirty="0" smtClean="0"/>
              <a:t> </a:t>
            </a:r>
            <a:r>
              <a:rPr lang="en-US" dirty="0"/>
              <a:t>Application of the classification and regression tree </a:t>
            </a:r>
            <a:r>
              <a:rPr lang="en-US" dirty="0" smtClean="0"/>
              <a:t>method</a:t>
            </a:r>
            <a:endParaRPr lang="en-US" dirty="0"/>
          </a:p>
        </p:txBody>
      </p:sp>
      <p:pic>
        <p:nvPicPr>
          <p:cNvPr id="21"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4"/>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979687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03548" y="836712"/>
            <a:ext cx="8136904" cy="3416320"/>
          </a:xfrm>
          <a:prstGeom prst="rect">
            <a:avLst/>
          </a:prstGeom>
        </p:spPr>
        <p:txBody>
          <a:bodyPr wrap="square">
            <a:spAutoFit/>
          </a:bodyPr>
          <a:lstStyle/>
          <a:p>
            <a:pPr algn="just">
              <a:lnSpc>
                <a:spcPct val="150000"/>
              </a:lnSpc>
            </a:pPr>
            <a:r>
              <a:rPr lang="en-US" sz="2400" b="1" dirty="0">
                <a:solidFill>
                  <a:srgbClr val="C00000"/>
                </a:solidFill>
              </a:rPr>
              <a:t>The measurement method</a:t>
            </a:r>
            <a:r>
              <a:rPr lang="en-US" sz="2400" dirty="0"/>
              <a:t>, </a:t>
            </a:r>
            <a:r>
              <a:rPr lang="en-US" sz="2400" b="1" dirty="0">
                <a:solidFill>
                  <a:srgbClr val="005EA4"/>
                </a:solidFill>
              </a:rPr>
              <a:t>the textural class</a:t>
            </a:r>
            <a:r>
              <a:rPr lang="en-US" sz="2400" dirty="0"/>
              <a:t>, and </a:t>
            </a:r>
            <a:r>
              <a:rPr lang="en-US" sz="2400" b="1" dirty="0">
                <a:solidFill>
                  <a:srgbClr val="006600"/>
                </a:solidFill>
              </a:rPr>
              <a:t>the land use </a:t>
            </a:r>
            <a:r>
              <a:rPr lang="en-US" sz="2400" dirty="0"/>
              <a:t>were the most influential predictors in 80% of cases for both models (Figure </a:t>
            </a:r>
            <a:r>
              <a:rPr lang="tr-TR" sz="2400" dirty="0"/>
              <a:t>6</a:t>
            </a:r>
            <a:r>
              <a:rPr lang="en-US" sz="2400" dirty="0" smtClean="0"/>
              <a:t>). </a:t>
            </a:r>
            <a:endParaRPr lang="tr-TR" sz="2400" dirty="0"/>
          </a:p>
          <a:p>
            <a:pPr algn="just">
              <a:lnSpc>
                <a:spcPct val="150000"/>
              </a:lnSpc>
            </a:pPr>
            <a:endParaRPr lang="tr-TR" sz="2400" dirty="0"/>
          </a:p>
          <a:p>
            <a:pPr algn="just">
              <a:lnSpc>
                <a:spcPct val="150000"/>
              </a:lnSpc>
            </a:pPr>
            <a:r>
              <a:rPr lang="en-US" sz="2400" dirty="0"/>
              <a:t>The measurement method was the most influential input in 40% of cases.</a:t>
            </a:r>
            <a:endParaRPr lang="tr-TR" sz="2400" dirty="0"/>
          </a:p>
        </p:txBody>
      </p:sp>
      <p:pic>
        <p:nvPicPr>
          <p:cNvPr id="4"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2"/>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283613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3247" y="895613"/>
            <a:ext cx="6166488" cy="5033986"/>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5"/>
          <p:cNvSpPr txBox="1"/>
          <p:nvPr/>
        </p:nvSpPr>
        <p:spPr>
          <a:xfrm>
            <a:off x="2599854" y="895739"/>
            <a:ext cx="2952328" cy="1246495"/>
          </a:xfrm>
          <a:prstGeom prst="rect">
            <a:avLst/>
          </a:prstGeom>
          <a:solidFill>
            <a:schemeClr val="bg1"/>
          </a:solidFill>
        </p:spPr>
        <p:txBody>
          <a:bodyPr wrap="square" rtlCol="0">
            <a:spAutoFit/>
          </a:bodyPr>
          <a:lstStyle/>
          <a:p>
            <a:pPr algn="ctr"/>
            <a:r>
              <a:rPr lang="en-US" sz="1500" b="1" dirty="0"/>
              <a:t>Beerkan, Guelph, </a:t>
            </a:r>
          </a:p>
          <a:p>
            <a:pPr algn="ctr"/>
            <a:r>
              <a:rPr lang="en-US" sz="1500" b="1" dirty="0"/>
              <a:t>Microinfiltrometer,</a:t>
            </a:r>
          </a:p>
          <a:p>
            <a:pPr algn="ctr"/>
            <a:r>
              <a:rPr lang="en-US" sz="1500" b="1" dirty="0"/>
              <a:t>Miniinfiltrometer,</a:t>
            </a:r>
          </a:p>
          <a:p>
            <a:pPr algn="ctr"/>
            <a:r>
              <a:rPr lang="en-US" sz="1500" b="1" dirty="0"/>
              <a:t>Rainfall, </a:t>
            </a:r>
          </a:p>
          <a:p>
            <a:pPr algn="ctr"/>
            <a:r>
              <a:rPr lang="en-US" sz="1500" b="1" dirty="0"/>
              <a:t>Tension infiltrometer</a:t>
            </a:r>
          </a:p>
        </p:txBody>
      </p:sp>
      <p:pic>
        <p:nvPicPr>
          <p:cNvPr id="5" name="Picture 13"/>
          <p:cNvPicPr>
            <a:picLocks noChangeAspect="1" noChangeArrowheads="1"/>
          </p:cNvPicPr>
          <p:nvPr/>
        </p:nvPicPr>
        <p:blipFill>
          <a:blip r:embed="rId3"/>
          <a:srcRect/>
          <a:stretch>
            <a:fillRect/>
          </a:stretch>
        </p:blipFill>
        <p:spPr bwMode="auto">
          <a:xfrm>
            <a:off x="168526" y="940244"/>
            <a:ext cx="1235123" cy="10677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Dikdörtgen 2"/>
          <p:cNvSpPr>
            <a:spLocks noChangeArrowheads="1"/>
          </p:cNvSpPr>
          <p:nvPr/>
        </p:nvSpPr>
        <p:spPr bwMode="auto">
          <a:xfrm>
            <a:off x="307975" y="5445224"/>
            <a:ext cx="976724"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just">
              <a:lnSpc>
                <a:spcPct val="150000"/>
              </a:lnSpc>
              <a:spcBef>
                <a:spcPct val="0"/>
              </a:spcBef>
              <a:buClrTx/>
              <a:buSzTx/>
              <a:buFontTx/>
              <a:buNone/>
            </a:pPr>
            <a:r>
              <a:rPr lang="tr-TR" altLang="en-US" sz="1400" i="0" dirty="0" smtClean="0"/>
              <a:t>Minidisc</a:t>
            </a:r>
            <a:r>
              <a:rPr lang="en-US" altLang="en-US" sz="1400" i="0" dirty="0" smtClean="0"/>
              <a:t> </a:t>
            </a:r>
            <a:endParaRPr lang="tr-TR" altLang="en-US" sz="1400" i="0" dirty="0"/>
          </a:p>
        </p:txBody>
      </p:sp>
      <p:pic>
        <p:nvPicPr>
          <p:cNvPr id="7" name="Picture 10" descr="https://www.smul.sachsen.de/de/wu/Landwirtschaft/lfl/inhalt/images/Guelph2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05" y="2636912"/>
            <a:ext cx="1252344" cy="10994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5"/>
          <a:srcRect/>
          <a:stretch>
            <a:fillRect/>
          </a:stretch>
        </p:blipFill>
        <p:spPr bwMode="auto">
          <a:xfrm>
            <a:off x="7740351" y="2620123"/>
            <a:ext cx="1251085" cy="10822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915" y="4293096"/>
            <a:ext cx="1243733" cy="10945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Dikdörtgen 2"/>
          <p:cNvSpPr>
            <a:spLocks noChangeArrowheads="1"/>
          </p:cNvSpPr>
          <p:nvPr/>
        </p:nvSpPr>
        <p:spPr bwMode="auto">
          <a:xfrm>
            <a:off x="353288" y="3819459"/>
            <a:ext cx="976724"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just">
              <a:lnSpc>
                <a:spcPct val="150000"/>
              </a:lnSpc>
              <a:spcBef>
                <a:spcPct val="0"/>
              </a:spcBef>
              <a:buClrTx/>
              <a:buSzTx/>
              <a:buFontTx/>
              <a:buNone/>
            </a:pPr>
            <a:r>
              <a:rPr lang="tr-TR" altLang="en-US" sz="1400" i="0" dirty="0" smtClean="0"/>
              <a:t>Guelp</a:t>
            </a:r>
            <a:r>
              <a:rPr lang="en-US" altLang="en-US" sz="1400" i="0" dirty="0" smtClean="0"/>
              <a:t> </a:t>
            </a:r>
            <a:endParaRPr lang="tr-TR" altLang="en-US" sz="1400" i="0" dirty="0"/>
          </a:p>
        </p:txBody>
      </p:sp>
      <p:sp>
        <p:nvSpPr>
          <p:cNvPr id="11" name="Dikdörtgen 2"/>
          <p:cNvSpPr>
            <a:spLocks noChangeArrowheads="1"/>
          </p:cNvSpPr>
          <p:nvPr/>
        </p:nvSpPr>
        <p:spPr bwMode="auto">
          <a:xfrm>
            <a:off x="336066" y="2128740"/>
            <a:ext cx="9767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just">
              <a:lnSpc>
                <a:spcPct val="150000"/>
              </a:lnSpc>
              <a:spcBef>
                <a:spcPct val="0"/>
              </a:spcBef>
              <a:buClrTx/>
              <a:buSzTx/>
              <a:buFontTx/>
              <a:buNone/>
            </a:pPr>
            <a:r>
              <a:rPr lang="en-US" altLang="en-US" sz="1400" i="0" dirty="0"/>
              <a:t>Beerkan </a:t>
            </a:r>
            <a:endParaRPr lang="tr-TR" altLang="en-US" sz="1400" i="0" dirty="0"/>
          </a:p>
        </p:txBody>
      </p:sp>
      <p:pic>
        <p:nvPicPr>
          <p:cNvPr id="12" name="Picture 11"/>
          <p:cNvPicPr>
            <a:picLocks noChangeAspect="1" noChangeArrowheads="1"/>
          </p:cNvPicPr>
          <p:nvPr/>
        </p:nvPicPr>
        <p:blipFill>
          <a:blip r:embed="rId7"/>
          <a:srcRect/>
          <a:stretch>
            <a:fillRect/>
          </a:stretch>
        </p:blipFill>
        <p:spPr bwMode="auto">
          <a:xfrm>
            <a:off x="7740350" y="4293096"/>
            <a:ext cx="1272717" cy="1124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 name="Dikdörtgen 2"/>
          <p:cNvSpPr>
            <a:spLocks noChangeArrowheads="1"/>
          </p:cNvSpPr>
          <p:nvPr/>
        </p:nvSpPr>
        <p:spPr bwMode="auto">
          <a:xfrm>
            <a:off x="7909702" y="5457546"/>
            <a:ext cx="976724"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just">
              <a:lnSpc>
                <a:spcPct val="150000"/>
              </a:lnSpc>
              <a:spcBef>
                <a:spcPct val="0"/>
              </a:spcBef>
              <a:buClrTx/>
              <a:buSzTx/>
              <a:buFontTx/>
              <a:buNone/>
            </a:pPr>
            <a:r>
              <a:rPr lang="tr-TR" altLang="en-US" sz="1400" i="0" dirty="0" smtClean="0"/>
              <a:t>Tension</a:t>
            </a:r>
            <a:r>
              <a:rPr lang="en-US" altLang="en-US" sz="1400" i="0" dirty="0" smtClean="0"/>
              <a:t> </a:t>
            </a:r>
            <a:endParaRPr lang="tr-TR" altLang="en-US" sz="1400" i="0" dirty="0"/>
          </a:p>
        </p:txBody>
      </p:sp>
      <p:sp>
        <p:nvSpPr>
          <p:cNvPr id="14" name="Dikdörtgen 2"/>
          <p:cNvSpPr>
            <a:spLocks noChangeArrowheads="1"/>
          </p:cNvSpPr>
          <p:nvPr/>
        </p:nvSpPr>
        <p:spPr bwMode="auto">
          <a:xfrm>
            <a:off x="7903163" y="3819459"/>
            <a:ext cx="976724"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just">
              <a:lnSpc>
                <a:spcPct val="150000"/>
              </a:lnSpc>
              <a:spcBef>
                <a:spcPct val="0"/>
              </a:spcBef>
              <a:buClrTx/>
              <a:buSzTx/>
              <a:buFontTx/>
              <a:buNone/>
            </a:pPr>
            <a:r>
              <a:rPr lang="tr-TR" altLang="en-US" sz="1400" i="0" dirty="0" smtClean="0"/>
              <a:t>Rainfall</a:t>
            </a:r>
            <a:r>
              <a:rPr lang="en-US" altLang="en-US" sz="1400" i="0" dirty="0" smtClean="0"/>
              <a:t> </a:t>
            </a:r>
            <a:endParaRPr lang="tr-TR" altLang="en-US" sz="1400" i="0" dirty="0"/>
          </a:p>
        </p:txBody>
      </p:sp>
      <p:sp>
        <p:nvSpPr>
          <p:cNvPr id="9" name="AutoShape 4" descr="An automated microinfiltrometer to measure small-scale soil wate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6" descr="An automated microinfiltrometer to measure small-scale soil wate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AutoShape 8" descr="An automated microinfiltrometer to measure small-scale soil wat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351" y="896242"/>
            <a:ext cx="1302349" cy="11117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9" name="Dikdörtgen 2"/>
          <p:cNvSpPr>
            <a:spLocks noChangeArrowheads="1"/>
          </p:cNvSpPr>
          <p:nvPr/>
        </p:nvSpPr>
        <p:spPr bwMode="auto">
          <a:xfrm>
            <a:off x="7909702" y="2128740"/>
            <a:ext cx="976724"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just">
              <a:lnSpc>
                <a:spcPct val="150000"/>
              </a:lnSpc>
              <a:spcBef>
                <a:spcPct val="0"/>
              </a:spcBef>
              <a:buClrTx/>
              <a:buSzTx/>
              <a:buFontTx/>
              <a:buNone/>
            </a:pPr>
            <a:r>
              <a:rPr lang="tr-TR" altLang="en-US" sz="1400" i="0" dirty="0" smtClean="0"/>
              <a:t>Microinf.</a:t>
            </a:r>
            <a:r>
              <a:rPr lang="en-US" altLang="en-US" sz="1400" i="0" dirty="0" smtClean="0"/>
              <a:t> </a:t>
            </a:r>
            <a:endParaRPr lang="tr-TR" altLang="en-US" sz="1400" i="0" dirty="0"/>
          </a:p>
        </p:txBody>
      </p:sp>
      <p:sp>
        <p:nvSpPr>
          <p:cNvPr id="22" name="Arrow: Left 13"/>
          <p:cNvSpPr/>
          <p:nvPr/>
        </p:nvSpPr>
        <p:spPr>
          <a:xfrm>
            <a:off x="4570153" y="3474685"/>
            <a:ext cx="576064" cy="3649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yes</a:t>
            </a:r>
          </a:p>
        </p:txBody>
      </p:sp>
      <p:sp>
        <p:nvSpPr>
          <p:cNvPr id="17" name="Dikdörtgen 16"/>
          <p:cNvSpPr/>
          <p:nvPr/>
        </p:nvSpPr>
        <p:spPr>
          <a:xfrm>
            <a:off x="2123728" y="961157"/>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5301208" y="961157"/>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rrow: Left 13"/>
          <p:cNvSpPr/>
          <p:nvPr/>
        </p:nvSpPr>
        <p:spPr>
          <a:xfrm>
            <a:off x="2195736" y="963612"/>
            <a:ext cx="576064" cy="3649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yes</a:t>
            </a:r>
          </a:p>
        </p:txBody>
      </p:sp>
      <p:sp>
        <p:nvSpPr>
          <p:cNvPr id="26" name="Arrow: Right 10"/>
          <p:cNvSpPr/>
          <p:nvPr/>
        </p:nvSpPr>
        <p:spPr>
          <a:xfrm>
            <a:off x="5220072" y="977584"/>
            <a:ext cx="5744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a:t>
            </a:r>
          </a:p>
        </p:txBody>
      </p:sp>
      <p:sp>
        <p:nvSpPr>
          <p:cNvPr id="27" name="Arrow: Right 10"/>
          <p:cNvSpPr/>
          <p:nvPr/>
        </p:nvSpPr>
        <p:spPr>
          <a:xfrm>
            <a:off x="6084168" y="3479572"/>
            <a:ext cx="5744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a:t>
            </a:r>
          </a:p>
        </p:txBody>
      </p:sp>
      <p:sp>
        <p:nvSpPr>
          <p:cNvPr id="28" name="Dikdörtgen 27"/>
          <p:cNvSpPr/>
          <p:nvPr/>
        </p:nvSpPr>
        <p:spPr>
          <a:xfrm>
            <a:off x="1006120" y="6004559"/>
            <a:ext cx="7128065" cy="369332"/>
          </a:xfrm>
          <a:prstGeom prst="rect">
            <a:avLst/>
          </a:prstGeom>
        </p:spPr>
        <p:txBody>
          <a:bodyPr wrap="square">
            <a:spAutoFit/>
          </a:bodyPr>
          <a:lstStyle/>
          <a:p>
            <a:r>
              <a:rPr lang="tr-TR" dirty="0"/>
              <a:t>    </a:t>
            </a:r>
            <a:r>
              <a:rPr lang="en-US" b="1" dirty="0" smtClean="0"/>
              <a:t>Figure </a:t>
            </a:r>
            <a:r>
              <a:rPr lang="tr-TR" b="1" dirty="0" smtClean="0"/>
              <a:t>7</a:t>
            </a:r>
            <a:r>
              <a:rPr lang="en-US" b="1" dirty="0" smtClean="0"/>
              <a:t>.</a:t>
            </a:r>
            <a:r>
              <a:rPr lang="en-US" dirty="0" smtClean="0"/>
              <a:t> </a:t>
            </a:r>
            <a:r>
              <a:rPr lang="en-US" dirty="0"/>
              <a:t>Using clay, silt, and sand contents instead of the texture </a:t>
            </a:r>
            <a:r>
              <a:rPr lang="en-US" dirty="0" smtClean="0"/>
              <a:t>class</a:t>
            </a:r>
            <a:endParaRPr lang="en-US" dirty="0"/>
          </a:p>
        </p:txBody>
      </p:sp>
      <p:pic>
        <p:nvPicPr>
          <p:cNvPr id="30"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9"/>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720039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646370714"/>
              </p:ext>
            </p:extLst>
          </p:nvPr>
        </p:nvGraphicFramePr>
        <p:xfrm>
          <a:off x="467544" y="1397000"/>
          <a:ext cx="8208912" cy="2296160"/>
        </p:xfrm>
        <a:graphic>
          <a:graphicData uri="http://schemas.openxmlformats.org/drawingml/2006/table">
            <a:tbl>
              <a:tblPr firstRow="1" bandRow="1">
                <a:tableStyleId>{616DA210-FB5B-4158-B5E0-FEB733F419BA}</a:tableStyleId>
              </a:tblPr>
              <a:tblGrid>
                <a:gridCol w="5184576"/>
                <a:gridCol w="1368152"/>
                <a:gridCol w="1656184"/>
              </a:tblGrid>
              <a:tr h="370840">
                <a:tc>
                  <a:txBody>
                    <a:bodyPr/>
                    <a:lstStyle/>
                    <a:p>
                      <a:endParaRPr lang="tr-TR" dirty="0"/>
                    </a:p>
                  </a:txBody>
                  <a:tcPr>
                    <a:solidFill>
                      <a:schemeClr val="bg1"/>
                    </a:solidFill>
                  </a:tcPr>
                </a:tc>
                <a:tc>
                  <a:txBody>
                    <a:bodyPr/>
                    <a:lstStyle/>
                    <a:p>
                      <a:endParaRPr lang="tr-TR" dirty="0"/>
                    </a:p>
                  </a:txBody>
                  <a:tcPr>
                    <a:solidFill>
                      <a:schemeClr val="bg1"/>
                    </a:solidFill>
                  </a:tcPr>
                </a:tc>
                <a:tc>
                  <a:txBody>
                    <a:bodyPr/>
                    <a:lstStyle/>
                    <a:p>
                      <a:endParaRPr lang="tr-TR"/>
                    </a:p>
                  </a:txBody>
                  <a:tcPr>
                    <a:solidFill>
                      <a:schemeClr val="bg1"/>
                    </a:solidFill>
                  </a:tcPr>
                </a:tc>
              </a:tr>
              <a:tr h="370840">
                <a:tc>
                  <a:txBody>
                    <a:bodyPr/>
                    <a:lstStyle/>
                    <a:p>
                      <a:endParaRPr lang="tr-TR" dirty="0"/>
                    </a:p>
                  </a:txBody>
                  <a:tcPr>
                    <a:solidFill>
                      <a:schemeClr val="bg1"/>
                    </a:solidFill>
                  </a:tcPr>
                </a:tc>
                <a:tc>
                  <a:txBody>
                    <a:bodyPr/>
                    <a:lstStyle/>
                    <a:p>
                      <a:endParaRPr lang="tr-TR" dirty="0"/>
                    </a:p>
                  </a:txBody>
                  <a:tcPr>
                    <a:solidFill>
                      <a:schemeClr val="bg1"/>
                    </a:solidFill>
                  </a:tcPr>
                </a:tc>
                <a:tc>
                  <a:txBody>
                    <a:bodyPr/>
                    <a:lstStyle/>
                    <a:p>
                      <a:endParaRPr lang="tr-TR" dirty="0"/>
                    </a:p>
                  </a:txBody>
                  <a:tcPr>
                    <a:solidFill>
                      <a:schemeClr val="bg1"/>
                    </a:solidFill>
                  </a:tcPr>
                </a:tc>
              </a:tr>
              <a:tr h="370840">
                <a:tc>
                  <a:txBody>
                    <a:bodyPr/>
                    <a:lstStyle/>
                    <a:p>
                      <a:endParaRPr lang="tr-TR"/>
                    </a:p>
                  </a:txBody>
                  <a:tcPr>
                    <a:solidFill>
                      <a:schemeClr val="bg1"/>
                    </a:solidFill>
                  </a:tcPr>
                </a:tc>
                <a:tc>
                  <a:txBody>
                    <a:bodyPr/>
                    <a:lstStyle/>
                    <a:p>
                      <a:endParaRPr lang="tr-TR" dirty="0" smtClean="0"/>
                    </a:p>
                    <a:p>
                      <a:endParaRPr lang="tr-TR" dirty="0"/>
                    </a:p>
                  </a:txBody>
                  <a:tcPr>
                    <a:solidFill>
                      <a:schemeClr val="bg1"/>
                    </a:solidFill>
                  </a:tcPr>
                </a:tc>
                <a:tc>
                  <a:txBody>
                    <a:bodyPr/>
                    <a:lstStyle/>
                    <a:p>
                      <a:endParaRPr lang="tr-TR" dirty="0"/>
                    </a:p>
                  </a:txBody>
                  <a:tcPr>
                    <a:solidFill>
                      <a:schemeClr val="bg1"/>
                    </a:solidFill>
                  </a:tcPr>
                </a:tc>
              </a:tr>
              <a:tr h="370840">
                <a:tc>
                  <a:txBody>
                    <a:bodyPr/>
                    <a:lstStyle/>
                    <a:p>
                      <a:endParaRPr lang="tr-TR" dirty="0"/>
                    </a:p>
                  </a:txBody>
                  <a:tcPr>
                    <a:solidFill>
                      <a:schemeClr val="bg1"/>
                    </a:solidFill>
                  </a:tcPr>
                </a:tc>
                <a:tc>
                  <a:txBody>
                    <a:bodyPr/>
                    <a:lstStyle/>
                    <a:p>
                      <a:endParaRPr lang="tr-TR" dirty="0" smtClean="0"/>
                    </a:p>
                    <a:p>
                      <a:endParaRPr lang="tr-TR" dirty="0" smtClean="0"/>
                    </a:p>
                    <a:p>
                      <a:endParaRPr lang="tr-TR" dirty="0"/>
                    </a:p>
                  </a:txBody>
                  <a:tcPr>
                    <a:solidFill>
                      <a:schemeClr val="bg1"/>
                    </a:solidFill>
                  </a:tcPr>
                </a:tc>
                <a:tc>
                  <a:txBody>
                    <a:bodyPr/>
                    <a:lstStyle/>
                    <a:p>
                      <a:endParaRPr lang="tr-TR" dirty="0"/>
                    </a:p>
                  </a:txBody>
                  <a:tcPr>
                    <a:solidFill>
                      <a:schemeClr val="bg1"/>
                    </a:solidFill>
                  </a:tcPr>
                </a:tc>
              </a:tr>
            </a:tbl>
          </a:graphicData>
        </a:graphic>
      </p:graphicFrame>
      <p:sp>
        <p:nvSpPr>
          <p:cNvPr id="6" name="TextBox 18"/>
          <p:cNvSpPr txBox="1"/>
          <p:nvPr/>
        </p:nvSpPr>
        <p:spPr>
          <a:xfrm>
            <a:off x="2066179" y="1412776"/>
            <a:ext cx="991233" cy="369332"/>
          </a:xfrm>
          <a:prstGeom prst="rect">
            <a:avLst/>
          </a:prstGeom>
          <a:noFill/>
        </p:spPr>
        <p:txBody>
          <a:bodyPr wrap="none" rtlCol="0">
            <a:spAutoFit/>
          </a:bodyPr>
          <a:lstStyle/>
          <a:p>
            <a:r>
              <a:rPr lang="en-US" dirty="0"/>
              <a:t>Datasets</a:t>
            </a:r>
          </a:p>
        </p:txBody>
      </p:sp>
      <p:sp>
        <p:nvSpPr>
          <p:cNvPr id="7" name="TextBox 1"/>
          <p:cNvSpPr txBox="1"/>
          <p:nvPr/>
        </p:nvSpPr>
        <p:spPr>
          <a:xfrm>
            <a:off x="467544" y="1790259"/>
            <a:ext cx="4824536" cy="369332"/>
          </a:xfrm>
          <a:prstGeom prst="rect">
            <a:avLst/>
          </a:prstGeom>
          <a:noFill/>
        </p:spPr>
        <p:txBody>
          <a:bodyPr wrap="square" rtlCol="0">
            <a:spAutoFit/>
          </a:bodyPr>
          <a:lstStyle/>
          <a:p>
            <a:r>
              <a:rPr lang="en-US" dirty="0"/>
              <a:t>Parameters of H or M model  across </a:t>
            </a:r>
            <a:r>
              <a:rPr lang="en-US" b="1" u="sng" dirty="0"/>
              <a:t>all</a:t>
            </a:r>
            <a:r>
              <a:rPr lang="en-US" dirty="0"/>
              <a:t> datasets</a:t>
            </a:r>
          </a:p>
        </p:txBody>
      </p:sp>
      <p:sp>
        <p:nvSpPr>
          <p:cNvPr id="8" name="TextBox 2"/>
          <p:cNvSpPr txBox="1"/>
          <p:nvPr/>
        </p:nvSpPr>
        <p:spPr>
          <a:xfrm>
            <a:off x="504898" y="2159591"/>
            <a:ext cx="5147221" cy="646331"/>
          </a:xfrm>
          <a:prstGeom prst="rect">
            <a:avLst/>
          </a:prstGeom>
          <a:noFill/>
        </p:spPr>
        <p:txBody>
          <a:bodyPr wrap="square" rtlCol="0">
            <a:spAutoFit/>
          </a:bodyPr>
          <a:lstStyle/>
          <a:p>
            <a:r>
              <a:rPr lang="en-US" dirty="0"/>
              <a:t>Parameters of H or M model </a:t>
            </a:r>
            <a:r>
              <a:rPr lang="en-US" b="1" u="sng" dirty="0" smtClean="0"/>
              <a:t>only</a:t>
            </a:r>
            <a:r>
              <a:rPr lang="en-US" dirty="0" smtClean="0"/>
              <a:t> </a:t>
            </a:r>
            <a:r>
              <a:rPr lang="en-US" dirty="0"/>
              <a:t>across the </a:t>
            </a:r>
            <a:r>
              <a:rPr lang="en-US" dirty="0" smtClean="0"/>
              <a:t>datasets </a:t>
            </a:r>
            <a:r>
              <a:rPr lang="en-US" dirty="0"/>
              <a:t>where this model was the best</a:t>
            </a:r>
          </a:p>
        </p:txBody>
      </p:sp>
      <p:sp>
        <p:nvSpPr>
          <p:cNvPr id="9" name="TextBox 5"/>
          <p:cNvSpPr txBox="1"/>
          <p:nvPr/>
        </p:nvSpPr>
        <p:spPr>
          <a:xfrm>
            <a:off x="539552" y="2805922"/>
            <a:ext cx="5328592" cy="923330"/>
          </a:xfrm>
          <a:prstGeom prst="rect">
            <a:avLst/>
          </a:prstGeom>
          <a:noFill/>
        </p:spPr>
        <p:txBody>
          <a:bodyPr wrap="square" rtlCol="0">
            <a:spAutoFit/>
          </a:bodyPr>
          <a:lstStyle/>
          <a:p>
            <a:r>
              <a:rPr lang="en-US" dirty="0"/>
              <a:t>Parameters of H or M model </a:t>
            </a:r>
            <a:r>
              <a:rPr lang="en-US" b="1" u="sng" dirty="0" smtClean="0"/>
              <a:t>only </a:t>
            </a:r>
            <a:r>
              <a:rPr lang="en-US" dirty="0"/>
              <a:t>across the datasets where this model was the best </a:t>
            </a:r>
            <a:r>
              <a:rPr lang="en-US" dirty="0" smtClean="0"/>
              <a:t>for </a:t>
            </a:r>
            <a:r>
              <a:rPr lang="en-US" dirty="0"/>
              <a:t>the </a:t>
            </a:r>
            <a:r>
              <a:rPr lang="en-US" b="1" u="sng" dirty="0"/>
              <a:t>method</a:t>
            </a:r>
            <a:r>
              <a:rPr lang="en-US" dirty="0"/>
              <a:t> </a:t>
            </a:r>
            <a:r>
              <a:rPr lang="en-US" dirty="0" smtClean="0"/>
              <a:t>where</a:t>
            </a:r>
            <a:endParaRPr lang="tr-TR" dirty="0" smtClean="0"/>
          </a:p>
          <a:p>
            <a:r>
              <a:rPr lang="en-US" dirty="0" smtClean="0"/>
              <a:t>that </a:t>
            </a:r>
            <a:r>
              <a:rPr lang="en-US" dirty="0"/>
              <a:t>model was the best</a:t>
            </a:r>
          </a:p>
        </p:txBody>
      </p:sp>
      <p:sp>
        <p:nvSpPr>
          <p:cNvPr id="10" name="TextBox 19"/>
          <p:cNvSpPr txBox="1"/>
          <p:nvPr/>
        </p:nvSpPr>
        <p:spPr>
          <a:xfrm>
            <a:off x="5612986" y="1412485"/>
            <a:ext cx="1419812" cy="369332"/>
          </a:xfrm>
          <a:prstGeom prst="rect">
            <a:avLst/>
          </a:prstGeom>
          <a:noFill/>
        </p:spPr>
        <p:txBody>
          <a:bodyPr wrap="none" rtlCol="0">
            <a:spAutoFit/>
          </a:bodyPr>
          <a:lstStyle/>
          <a:p>
            <a:r>
              <a:rPr lang="en-US" dirty="0"/>
              <a:t>Textural class</a:t>
            </a:r>
          </a:p>
        </p:txBody>
      </p:sp>
      <p:sp>
        <p:nvSpPr>
          <p:cNvPr id="11" name="TextBox 20"/>
          <p:cNvSpPr txBox="1"/>
          <p:nvPr/>
        </p:nvSpPr>
        <p:spPr>
          <a:xfrm>
            <a:off x="7032798" y="1412776"/>
            <a:ext cx="1594219" cy="369332"/>
          </a:xfrm>
          <a:prstGeom prst="rect">
            <a:avLst/>
          </a:prstGeom>
          <a:noFill/>
        </p:spPr>
        <p:txBody>
          <a:bodyPr wrap="none" rtlCol="0">
            <a:spAutoFit/>
          </a:bodyPr>
          <a:lstStyle/>
          <a:p>
            <a:r>
              <a:rPr lang="en-US" dirty="0"/>
              <a:t>Sand, Silt, Clay</a:t>
            </a:r>
          </a:p>
        </p:txBody>
      </p:sp>
      <p:sp>
        <p:nvSpPr>
          <p:cNvPr id="12" name="Dikdörtgen 11"/>
          <p:cNvSpPr/>
          <p:nvPr/>
        </p:nvSpPr>
        <p:spPr>
          <a:xfrm>
            <a:off x="0" y="856859"/>
            <a:ext cx="9144000" cy="369332"/>
          </a:xfrm>
          <a:prstGeom prst="rect">
            <a:avLst/>
          </a:prstGeom>
        </p:spPr>
        <p:txBody>
          <a:bodyPr wrap="square">
            <a:spAutoFit/>
          </a:bodyPr>
          <a:lstStyle/>
          <a:p>
            <a:r>
              <a:rPr lang="tr-TR" b="1" dirty="0"/>
              <a:t>                    </a:t>
            </a:r>
            <a:r>
              <a:rPr lang="en-US" b="1" dirty="0"/>
              <a:t>Table </a:t>
            </a:r>
            <a:r>
              <a:rPr lang="tr-TR" b="1" dirty="0" smtClean="0"/>
              <a:t>5</a:t>
            </a:r>
            <a:r>
              <a:rPr lang="en-US" b="1" dirty="0" smtClean="0"/>
              <a:t>.</a:t>
            </a:r>
            <a:r>
              <a:rPr lang="en-US" dirty="0" smtClean="0"/>
              <a:t>  </a:t>
            </a:r>
            <a:r>
              <a:rPr lang="en-US" dirty="0"/>
              <a:t>Modeling design: for each parameter of M and H </a:t>
            </a:r>
            <a:r>
              <a:rPr lang="en-US" dirty="0" smtClean="0"/>
              <a:t>models</a:t>
            </a:r>
            <a:endParaRPr lang="en-US" dirty="0"/>
          </a:p>
        </p:txBody>
      </p:sp>
      <p:pic>
        <p:nvPicPr>
          <p:cNvPr id="14"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2"/>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4027637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11"/>
              <p:cNvSpPr/>
              <p:nvPr/>
            </p:nvSpPr>
            <p:spPr>
              <a:xfrm>
                <a:off x="5148064" y="5944054"/>
                <a:ext cx="2933432" cy="3797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𝐅</m:t>
                      </m:r>
                      <m:d>
                        <m:dPr>
                          <m:ctrlPr>
                            <a:rPr lang="en-US" b="1" i="1">
                              <a:solidFill>
                                <a:prstClr val="black"/>
                              </a:solidFill>
                              <a:latin typeface="Cambria Math"/>
                            </a:rPr>
                          </m:ctrlPr>
                        </m:dPr>
                        <m:e>
                          <m:r>
                            <a:rPr lang="en-US" b="1" i="1">
                              <a:solidFill>
                                <a:prstClr val="black"/>
                              </a:solidFill>
                              <a:latin typeface="Cambria Math" panose="02040503050406030204" pitchFamily="18" charset="0"/>
                            </a:rPr>
                            <m:t>𝐭</m:t>
                          </m:r>
                        </m:e>
                      </m:d>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𝐭</m:t>
                      </m:r>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𝟏</m:t>
                          </m:r>
                        </m:sub>
                      </m:sSub>
                      <m:r>
                        <a:rPr lang="en-US" b="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m:t>
                      </m:r>
                      <m:r>
                        <a:rPr lang="en-US" b="1">
                          <a:solidFill>
                            <a:prstClr val="black"/>
                          </a:solidFill>
                          <a:latin typeface="Cambria Math" panose="02040503050406030204" pitchFamily="18" charset="0"/>
                        </a:rPr>
                        <m:t>−</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𝐞</m:t>
                          </m:r>
                        </m:e>
                        <m:sup>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𝐭</m:t>
                          </m:r>
                        </m:sup>
                      </m:sSup>
                      <m:r>
                        <a:rPr lang="en-US" b="1">
                          <a:solidFill>
                            <a:prstClr val="black"/>
                          </a:solidFill>
                          <a:latin typeface="Cambria Math" panose="02040503050406030204" pitchFamily="18" charset="0"/>
                        </a:rPr>
                        <m:t>)</m:t>
                      </m:r>
                    </m:oMath>
                  </m:oMathPara>
                </a14:m>
                <a:endParaRPr lang="en-US" dirty="0"/>
              </a:p>
            </p:txBody>
          </p:sp>
        </mc:Choice>
        <mc:Fallback xmlns="">
          <p:sp>
            <p:nvSpPr>
              <p:cNvPr id="3" name="Rectangle 11"/>
              <p:cNvSpPr>
                <a:spLocks noRot="1" noChangeAspect="1" noMove="1" noResize="1" noEditPoints="1" noAdjustHandles="1" noChangeArrowheads="1" noChangeShapeType="1" noTextEdit="1"/>
              </p:cNvSpPr>
              <p:nvPr/>
            </p:nvSpPr>
            <p:spPr>
              <a:xfrm>
                <a:off x="5148064" y="5944054"/>
                <a:ext cx="2933432" cy="379784"/>
              </a:xfrm>
              <a:prstGeom prst="rect">
                <a:avLst/>
              </a:prstGeom>
              <a:blipFill rotWithShape="1">
                <a:blip r:embed="rId2"/>
                <a:stretch>
                  <a:fillRect b="-12903"/>
                </a:stretch>
              </a:blipFill>
            </p:spPr>
            <p:txBody>
              <a:bodyPr/>
              <a:lstStyle/>
              <a:p>
                <a:r>
                  <a:rPr lang="tr-TR">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58" y="548680"/>
            <a:ext cx="8115300"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49" y="3284984"/>
            <a:ext cx="8115300"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500658" y="5949280"/>
            <a:ext cx="4339072" cy="369332"/>
          </a:xfrm>
          <a:prstGeom prst="rect">
            <a:avLst/>
          </a:prstGeom>
        </p:spPr>
        <p:txBody>
          <a:bodyPr wrap="square">
            <a:spAutoFit/>
          </a:bodyPr>
          <a:lstStyle/>
          <a:p>
            <a:r>
              <a:rPr lang="tr-TR" dirty="0"/>
              <a:t>    </a:t>
            </a:r>
            <a:r>
              <a:rPr lang="en-US" b="1" dirty="0" smtClean="0"/>
              <a:t>Figure </a:t>
            </a:r>
            <a:r>
              <a:rPr lang="tr-TR" b="1" dirty="0"/>
              <a:t>8</a:t>
            </a:r>
            <a:r>
              <a:rPr lang="en-US" b="1" dirty="0" smtClean="0"/>
              <a:t>.</a:t>
            </a:r>
            <a:r>
              <a:rPr lang="en-US" dirty="0" smtClean="0"/>
              <a:t> Parameters </a:t>
            </a:r>
            <a:r>
              <a:rPr lang="en-US" dirty="0"/>
              <a:t>of the Horton </a:t>
            </a:r>
            <a:r>
              <a:rPr lang="en-US" dirty="0" smtClean="0"/>
              <a:t>model</a:t>
            </a:r>
            <a:endParaRPr lang="en-US" dirty="0"/>
          </a:p>
        </p:txBody>
      </p:sp>
      <p:pic>
        <p:nvPicPr>
          <p:cNvPr id="7"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5"/>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2734467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2"/>
              <p:cNvSpPr/>
              <p:nvPr/>
            </p:nvSpPr>
            <p:spPr>
              <a:xfrm>
                <a:off x="5868144" y="5938828"/>
                <a:ext cx="2165016" cy="379784"/>
              </a:xfrm>
              <a:prstGeom prst="rect">
                <a:avLst/>
              </a:prstGeom>
            </p:spPr>
            <p:txBody>
              <a:bodyPr wrap="none">
                <a:spAutoFit/>
              </a:bodyPr>
              <a:lstStyle/>
              <a:p>
                <a:r>
                  <a:rPr lang="en-US" b="1" dirty="0"/>
                  <a:t> </a:t>
                </a:r>
                <a14:m>
                  <m:oMath xmlns:m="http://schemas.openxmlformats.org/officeDocument/2006/math">
                    <m:r>
                      <a:rPr lang="en-US" b="1" i="1">
                        <a:latin typeface="Cambria Math" panose="02040503050406030204" pitchFamily="18" charset="0"/>
                      </a:rPr>
                      <m:t>𝐅</m:t>
                    </m:r>
                    <m:d>
                      <m:dPr>
                        <m:ctrlPr>
                          <a:rPr lang="en-US" b="1" i="1">
                            <a:latin typeface="Cambria Math"/>
                          </a:rPr>
                        </m:ctrlPr>
                      </m:dPr>
                      <m:e>
                        <m:r>
                          <a:rPr lang="en-US" b="1" i="1">
                            <a:latin typeface="Cambria Math" panose="02040503050406030204" pitchFamily="18" charset="0"/>
                          </a:rPr>
                          <m:t>𝐭</m:t>
                        </m:r>
                      </m:e>
                    </m:d>
                    <m:r>
                      <a:rPr lang="en-US" b="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𝟏</m:t>
                        </m:r>
                      </m:sub>
                    </m:sSub>
                    <m:sSup>
                      <m:sSupPr>
                        <m:ctrlPr>
                          <a:rPr lang="en-US" b="1" i="1">
                            <a:latin typeface="Cambria Math"/>
                          </a:rPr>
                        </m:ctrlPr>
                      </m:sSupPr>
                      <m:e>
                        <m:r>
                          <a:rPr lang="en-US" b="1" i="1">
                            <a:latin typeface="Cambria Math" panose="02040503050406030204" pitchFamily="18" charset="0"/>
                          </a:rPr>
                          <m:t>𝐭</m:t>
                        </m:r>
                      </m:e>
                      <m:sup>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𝟐</m:t>
                            </m:r>
                          </m:sub>
                        </m:sSub>
                      </m:sup>
                    </m:sSup>
                    <m:r>
                      <a:rPr lang="en-US" b="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𝟑</m:t>
                        </m:r>
                      </m:sub>
                    </m:sSub>
                    <m:r>
                      <a:rPr lang="en-US" b="1" i="1">
                        <a:latin typeface="Cambria Math" panose="02040503050406030204" pitchFamily="18" charset="0"/>
                      </a:rPr>
                      <m:t>𝐭</m:t>
                    </m:r>
                  </m:oMath>
                </a14:m>
                <a:r>
                  <a:rPr lang="en-US" b="1" dirty="0"/>
                  <a:t> </a:t>
                </a:r>
                <a:endParaRPr lang="en-US" dirty="0"/>
              </a:p>
            </p:txBody>
          </p:sp>
        </mc:Choice>
        <mc:Fallback xmlns="">
          <p:sp>
            <p:nvSpPr>
              <p:cNvPr id="11" name="Rectangle 2"/>
              <p:cNvSpPr>
                <a:spLocks noRot="1" noChangeAspect="1" noMove="1" noResize="1" noEditPoints="1" noAdjustHandles="1" noChangeArrowheads="1" noChangeShapeType="1" noTextEdit="1"/>
              </p:cNvSpPr>
              <p:nvPr/>
            </p:nvSpPr>
            <p:spPr>
              <a:xfrm>
                <a:off x="5868144" y="5938828"/>
                <a:ext cx="2165016" cy="379784"/>
              </a:xfrm>
              <a:prstGeom prst="rect">
                <a:avLst/>
              </a:prstGeom>
              <a:blipFill rotWithShape="1">
                <a:blip r:embed="rId2"/>
                <a:stretch>
                  <a:fillRect/>
                </a:stretch>
              </a:blipFill>
            </p:spPr>
            <p:txBody>
              <a:bodyPr/>
              <a:lstStyle/>
              <a:p>
                <a:r>
                  <a:rPr lang="tr-TR">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70" y="548680"/>
            <a:ext cx="801052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543" y="3284984"/>
            <a:ext cx="8062912"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500658" y="5949280"/>
            <a:ext cx="4674888" cy="369332"/>
          </a:xfrm>
          <a:prstGeom prst="rect">
            <a:avLst/>
          </a:prstGeom>
        </p:spPr>
        <p:txBody>
          <a:bodyPr wrap="square">
            <a:spAutoFit/>
          </a:bodyPr>
          <a:lstStyle/>
          <a:p>
            <a:r>
              <a:rPr lang="tr-TR" dirty="0"/>
              <a:t>    </a:t>
            </a:r>
            <a:r>
              <a:rPr lang="en-US" b="1" dirty="0" smtClean="0"/>
              <a:t>Figure </a:t>
            </a:r>
            <a:r>
              <a:rPr lang="tr-TR" b="1" dirty="0" smtClean="0"/>
              <a:t>9</a:t>
            </a:r>
            <a:r>
              <a:rPr lang="en-US" b="1" dirty="0" smtClean="0"/>
              <a:t>.</a:t>
            </a:r>
            <a:r>
              <a:rPr lang="en-US" dirty="0" smtClean="0"/>
              <a:t> Parameters </a:t>
            </a:r>
            <a:r>
              <a:rPr lang="en-US" dirty="0"/>
              <a:t>of the </a:t>
            </a:r>
            <a:r>
              <a:rPr lang="tr-TR" dirty="0" smtClean="0"/>
              <a:t>Mezencev</a:t>
            </a:r>
            <a:r>
              <a:rPr lang="en-US" dirty="0" smtClean="0"/>
              <a:t> model</a:t>
            </a:r>
            <a:endParaRPr lang="en-US" dirty="0"/>
          </a:p>
        </p:txBody>
      </p:sp>
      <p:pic>
        <p:nvPicPr>
          <p:cNvPr id="8"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5"/>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2399805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95536" y="764704"/>
            <a:ext cx="8424936" cy="1754326"/>
          </a:xfrm>
          <a:prstGeom prst="rect">
            <a:avLst/>
          </a:prstGeom>
        </p:spPr>
        <p:txBody>
          <a:bodyPr wrap="square">
            <a:spAutoFit/>
          </a:bodyPr>
          <a:lstStyle/>
          <a:p>
            <a:pPr algn="just">
              <a:lnSpc>
                <a:spcPct val="150000"/>
              </a:lnSpc>
            </a:pPr>
            <a:r>
              <a:rPr lang="tr-TR" sz="2400" dirty="0"/>
              <a:t>The measurement technique and the land use are two soil structure-related attributes that are typically available in descriptions of infiltration experiments. </a:t>
            </a:r>
          </a:p>
        </p:txBody>
      </p:sp>
      <p:sp>
        <p:nvSpPr>
          <p:cNvPr id="6" name="Dikdörtgen 5"/>
          <p:cNvSpPr/>
          <p:nvPr/>
        </p:nvSpPr>
        <p:spPr>
          <a:xfrm>
            <a:off x="-9897" y="2708920"/>
            <a:ext cx="9144000"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p>
        </p:txBody>
      </p:sp>
      <p:sp>
        <p:nvSpPr>
          <p:cNvPr id="7" name="Dikdörtgen 6"/>
          <p:cNvSpPr/>
          <p:nvPr/>
        </p:nvSpPr>
        <p:spPr>
          <a:xfrm>
            <a:off x="359532" y="3068960"/>
            <a:ext cx="8424936" cy="2308324"/>
          </a:xfrm>
          <a:prstGeom prst="rect">
            <a:avLst/>
          </a:prstGeom>
        </p:spPr>
        <p:txBody>
          <a:bodyPr wrap="square">
            <a:spAutoFit/>
          </a:bodyPr>
          <a:lstStyle/>
          <a:p>
            <a:pPr algn="just">
              <a:lnSpc>
                <a:spcPct val="150000"/>
              </a:lnSpc>
            </a:pPr>
            <a:r>
              <a:rPr lang="en-US" sz="2400" b="1" dirty="0"/>
              <a:t>We hypothesized that</a:t>
            </a:r>
            <a:r>
              <a:rPr lang="tr-TR" sz="2400" b="1" dirty="0"/>
              <a:t>;</a:t>
            </a:r>
          </a:p>
          <a:p>
            <a:pPr marL="342900" indent="-342900" algn="just">
              <a:lnSpc>
                <a:spcPct val="150000"/>
              </a:lnSpc>
              <a:buFontTx/>
              <a:buChar char="-"/>
            </a:pPr>
            <a:r>
              <a:rPr lang="en-US" sz="2400" dirty="0"/>
              <a:t>these attributes may be good predictors of the performance of different infiltration models, </a:t>
            </a:r>
            <a:endParaRPr lang="tr-TR" sz="2400" dirty="0"/>
          </a:p>
          <a:p>
            <a:pPr marL="342900" indent="-342900" algn="just">
              <a:lnSpc>
                <a:spcPct val="150000"/>
              </a:lnSpc>
              <a:buFontTx/>
              <a:buChar char="-"/>
            </a:pPr>
            <a:r>
              <a:rPr lang="en-US" sz="2400" dirty="0"/>
              <a:t>and of the parameter values in those models. </a:t>
            </a:r>
            <a:endParaRPr lang="tr-TR" sz="2400" dirty="0"/>
          </a:p>
        </p:txBody>
      </p:sp>
      <p:sp>
        <p:nvSpPr>
          <p:cNvPr id="2" name="Metin kutusu 1"/>
          <p:cNvSpPr txBox="1"/>
          <p:nvPr/>
        </p:nvSpPr>
        <p:spPr>
          <a:xfrm>
            <a:off x="181658" y="147990"/>
            <a:ext cx="1798054" cy="461665"/>
          </a:xfrm>
          <a:prstGeom prst="rect">
            <a:avLst/>
          </a:prstGeom>
          <a:ln>
            <a:solidFill>
              <a:schemeClr val="tx1"/>
            </a:solidFill>
          </a:ln>
        </p:spPr>
        <p:style>
          <a:lnRef idx="0">
            <a:scrgbClr r="0" g="0" b="0"/>
          </a:lnRef>
          <a:fillRef idx="1003">
            <a:schemeClr val="lt1"/>
          </a:fillRef>
          <a:effectRef idx="0">
            <a:scrgbClr r="0" g="0" b="0"/>
          </a:effectRef>
          <a:fontRef idx="major"/>
        </p:style>
        <p:txBody>
          <a:bodyPr wrap="square" rtlCol="0">
            <a:spAutoFit/>
          </a:bodyPr>
          <a:lstStyle/>
          <a:p>
            <a:r>
              <a:rPr lang="tr-TR" sz="2400" b="1" dirty="0" smtClean="0"/>
              <a:t>1- Objective</a:t>
            </a:r>
            <a:endParaRPr lang="tr-TR" sz="2400" b="1" dirty="0"/>
          </a:p>
        </p:txBody>
      </p:sp>
      <p:pic>
        <p:nvPicPr>
          <p:cNvPr id="8"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2"/>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3743530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11"/>
              <p:cNvSpPr/>
              <p:nvPr/>
            </p:nvSpPr>
            <p:spPr>
              <a:xfrm>
                <a:off x="767408" y="743203"/>
                <a:ext cx="2933432" cy="3797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𝐅</m:t>
                      </m:r>
                      <m:d>
                        <m:dPr>
                          <m:ctrlPr>
                            <a:rPr lang="en-US" b="1" i="1">
                              <a:solidFill>
                                <a:prstClr val="black"/>
                              </a:solidFill>
                              <a:latin typeface="Cambria Math"/>
                            </a:rPr>
                          </m:ctrlPr>
                        </m:dPr>
                        <m:e>
                          <m:r>
                            <a:rPr lang="en-US" b="1" i="1">
                              <a:solidFill>
                                <a:prstClr val="black"/>
                              </a:solidFill>
                              <a:latin typeface="Cambria Math" panose="02040503050406030204" pitchFamily="18" charset="0"/>
                            </a:rPr>
                            <m:t>𝐭</m:t>
                          </m:r>
                        </m:e>
                      </m:d>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𝐭</m:t>
                      </m:r>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𝟏</m:t>
                          </m:r>
                        </m:sub>
                      </m:sSub>
                      <m:r>
                        <a:rPr lang="en-US" b="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m:t>
                      </m:r>
                      <m:r>
                        <a:rPr lang="en-US" b="1">
                          <a:solidFill>
                            <a:prstClr val="black"/>
                          </a:solidFill>
                          <a:latin typeface="Cambria Math" panose="02040503050406030204" pitchFamily="18" charset="0"/>
                        </a:rPr>
                        <m:t>−</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𝐞</m:t>
                          </m:r>
                        </m:e>
                        <m:sup>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𝐭</m:t>
                          </m:r>
                        </m:sup>
                      </m:sSup>
                      <m:r>
                        <a:rPr lang="en-US" b="1">
                          <a:solidFill>
                            <a:prstClr val="black"/>
                          </a:solidFill>
                          <a:latin typeface="Cambria Math" panose="02040503050406030204" pitchFamily="18" charset="0"/>
                        </a:rPr>
                        <m:t>)</m:t>
                      </m:r>
                    </m:oMath>
                  </m:oMathPara>
                </a14:m>
                <a:endParaRPr lang="en-US" dirty="0"/>
              </a:p>
            </p:txBody>
          </p:sp>
        </mc:Choice>
        <mc:Fallback xmlns="">
          <p:sp>
            <p:nvSpPr>
              <p:cNvPr id="3" name="Rectangle 11"/>
              <p:cNvSpPr>
                <a:spLocks noRot="1" noChangeAspect="1" noMove="1" noResize="1" noEditPoints="1" noAdjustHandles="1" noChangeArrowheads="1" noChangeShapeType="1" noTextEdit="1"/>
              </p:cNvSpPr>
              <p:nvPr/>
            </p:nvSpPr>
            <p:spPr>
              <a:xfrm>
                <a:off x="767408" y="743203"/>
                <a:ext cx="2933432" cy="379784"/>
              </a:xfrm>
              <a:prstGeom prst="rect">
                <a:avLst/>
              </a:prstGeom>
              <a:blipFill rotWithShape="1">
                <a:blip r:embed="rId2"/>
                <a:stretch>
                  <a:fillRect b="-1290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Rectangle 2"/>
              <p:cNvSpPr/>
              <p:nvPr/>
            </p:nvSpPr>
            <p:spPr>
              <a:xfrm>
                <a:off x="5196693" y="747112"/>
                <a:ext cx="2165016" cy="379784"/>
              </a:xfrm>
              <a:prstGeom prst="rect">
                <a:avLst/>
              </a:prstGeom>
            </p:spPr>
            <p:txBody>
              <a:bodyPr wrap="none">
                <a:spAutoFit/>
              </a:bodyPr>
              <a:lstStyle/>
              <a:p>
                <a:r>
                  <a:rPr lang="en-US" b="1" dirty="0"/>
                  <a:t> </a:t>
                </a:r>
                <a14:m>
                  <m:oMath xmlns:m="http://schemas.openxmlformats.org/officeDocument/2006/math">
                    <m:r>
                      <a:rPr lang="en-US" b="1" i="1">
                        <a:latin typeface="Cambria Math" panose="02040503050406030204" pitchFamily="18" charset="0"/>
                      </a:rPr>
                      <m:t>𝐅</m:t>
                    </m:r>
                    <m:d>
                      <m:dPr>
                        <m:ctrlPr>
                          <a:rPr lang="en-US" b="1" i="1">
                            <a:latin typeface="Cambria Math"/>
                          </a:rPr>
                        </m:ctrlPr>
                      </m:dPr>
                      <m:e>
                        <m:r>
                          <a:rPr lang="en-US" b="1" i="1">
                            <a:latin typeface="Cambria Math" panose="02040503050406030204" pitchFamily="18" charset="0"/>
                          </a:rPr>
                          <m:t>𝐭</m:t>
                        </m:r>
                      </m:e>
                    </m:d>
                    <m:r>
                      <a:rPr lang="en-US" b="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𝟏</m:t>
                        </m:r>
                      </m:sub>
                    </m:sSub>
                    <m:sSup>
                      <m:sSupPr>
                        <m:ctrlPr>
                          <a:rPr lang="en-US" b="1" i="1">
                            <a:latin typeface="Cambria Math"/>
                          </a:rPr>
                        </m:ctrlPr>
                      </m:sSupPr>
                      <m:e>
                        <m:r>
                          <a:rPr lang="en-US" b="1" i="1">
                            <a:latin typeface="Cambria Math" panose="02040503050406030204" pitchFamily="18" charset="0"/>
                          </a:rPr>
                          <m:t>𝐭</m:t>
                        </m:r>
                      </m:e>
                      <m:sup>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𝟐</m:t>
                            </m:r>
                          </m:sub>
                        </m:sSub>
                      </m:sup>
                    </m:sSup>
                    <m:r>
                      <a:rPr lang="en-US" b="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𝟑</m:t>
                        </m:r>
                      </m:sub>
                    </m:sSub>
                    <m:r>
                      <a:rPr lang="en-US" b="1" i="1">
                        <a:latin typeface="Cambria Math" panose="02040503050406030204" pitchFamily="18" charset="0"/>
                      </a:rPr>
                      <m:t>𝐭</m:t>
                    </m:r>
                  </m:oMath>
                </a14:m>
                <a:r>
                  <a:rPr lang="en-US" b="1" dirty="0"/>
                  <a:t> </a:t>
                </a:r>
                <a:endParaRPr lang="en-US" dirty="0"/>
              </a:p>
            </p:txBody>
          </p:sp>
        </mc:Choice>
        <mc:Fallback xmlns="">
          <p:sp>
            <p:nvSpPr>
              <p:cNvPr id="4" name="Rectangle 2"/>
              <p:cNvSpPr>
                <a:spLocks noRot="1" noChangeAspect="1" noMove="1" noResize="1" noEditPoints="1" noAdjustHandles="1" noChangeArrowheads="1" noChangeShapeType="1" noTextEdit="1"/>
              </p:cNvSpPr>
              <p:nvPr/>
            </p:nvSpPr>
            <p:spPr>
              <a:xfrm>
                <a:off x="5196693" y="747112"/>
                <a:ext cx="2165016" cy="379784"/>
              </a:xfrm>
              <a:prstGeom prst="rect">
                <a:avLst/>
              </a:prstGeom>
              <a:blipFill rotWithShape="1">
                <a:blip r:embed="rId3"/>
                <a:stretch>
                  <a:fillRect/>
                </a:stretch>
              </a:blipFill>
            </p:spPr>
            <p:txBody>
              <a:bodyPr/>
              <a:lstStyle/>
              <a:p>
                <a:r>
                  <a:rPr lang="tr-TR">
                    <a:noFill/>
                  </a:rPr>
                  <a:t> </a:t>
                </a:r>
              </a:p>
            </p:txBody>
          </p:sp>
        </mc:Fallback>
      </mc:AlternateContent>
      <p:sp>
        <p:nvSpPr>
          <p:cNvPr id="5" name="TextBox 12"/>
          <p:cNvSpPr txBox="1"/>
          <p:nvPr/>
        </p:nvSpPr>
        <p:spPr>
          <a:xfrm>
            <a:off x="5339698" y="332656"/>
            <a:ext cx="1892004" cy="369332"/>
          </a:xfrm>
          <a:prstGeom prst="rect">
            <a:avLst/>
          </a:prstGeom>
          <a:noFill/>
        </p:spPr>
        <p:txBody>
          <a:bodyPr wrap="square" rtlCol="0">
            <a:spAutoFit/>
          </a:bodyPr>
          <a:lstStyle/>
          <a:p>
            <a:r>
              <a:rPr lang="en-US" dirty="0" smtClean="0">
                <a:solidFill>
                  <a:srgbClr val="C00000"/>
                </a:solidFill>
              </a:rPr>
              <a:t>Mezencev </a:t>
            </a:r>
            <a:r>
              <a:rPr lang="en-US" dirty="0">
                <a:solidFill>
                  <a:srgbClr val="C00000"/>
                </a:solidFill>
              </a:rPr>
              <a:t>model</a:t>
            </a:r>
          </a:p>
        </p:txBody>
      </p:sp>
      <p:sp>
        <p:nvSpPr>
          <p:cNvPr id="6" name="TextBox 12"/>
          <p:cNvSpPr txBox="1"/>
          <p:nvPr/>
        </p:nvSpPr>
        <p:spPr>
          <a:xfrm>
            <a:off x="1403648" y="332656"/>
            <a:ext cx="1549525" cy="369332"/>
          </a:xfrm>
          <a:prstGeom prst="rect">
            <a:avLst/>
          </a:prstGeom>
          <a:noFill/>
        </p:spPr>
        <p:txBody>
          <a:bodyPr wrap="square" rtlCol="0">
            <a:spAutoFit/>
          </a:bodyPr>
          <a:lstStyle/>
          <a:p>
            <a:r>
              <a:rPr lang="tr-TR" dirty="0" smtClean="0">
                <a:solidFill>
                  <a:srgbClr val="C00000"/>
                </a:solidFill>
              </a:rPr>
              <a:t>Horton</a:t>
            </a:r>
            <a:r>
              <a:rPr lang="en-US" dirty="0" smtClean="0">
                <a:solidFill>
                  <a:srgbClr val="C00000"/>
                </a:solidFill>
              </a:rPr>
              <a:t> </a:t>
            </a:r>
            <a:r>
              <a:rPr lang="en-US" dirty="0">
                <a:solidFill>
                  <a:srgbClr val="C00000"/>
                </a:solidFill>
              </a:rPr>
              <a:t>model</a:t>
            </a:r>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78" y="1268760"/>
            <a:ext cx="4157559" cy="4558735"/>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497" y="1268760"/>
            <a:ext cx="4211456" cy="4561830"/>
          </a:xfrm>
          <a:prstGeom prst="rect">
            <a:avLst/>
          </a:prstGeom>
          <a:ln>
            <a:noFill/>
          </a:ln>
          <a:effectLst>
            <a:outerShdw blurRad="292100" dist="139700" dir="2700000" algn="tl" rotWithShape="0">
              <a:srgbClr val="333333">
                <a:alpha val="65000"/>
              </a:srgbClr>
            </a:outerShdw>
          </a:effectLst>
        </p:spPr>
      </p:pic>
      <p:sp>
        <p:nvSpPr>
          <p:cNvPr id="12" name="Dikdörtgen 11"/>
          <p:cNvSpPr/>
          <p:nvPr/>
        </p:nvSpPr>
        <p:spPr>
          <a:xfrm>
            <a:off x="0" y="5949280"/>
            <a:ext cx="9143999" cy="923330"/>
          </a:xfrm>
          <a:prstGeom prst="rect">
            <a:avLst/>
          </a:prstGeom>
        </p:spPr>
        <p:txBody>
          <a:bodyPr wrap="square">
            <a:spAutoFit/>
          </a:bodyPr>
          <a:lstStyle/>
          <a:p>
            <a:r>
              <a:rPr lang="tr-TR" dirty="0"/>
              <a:t>    </a:t>
            </a:r>
            <a:r>
              <a:rPr lang="en-US" b="1" dirty="0" smtClean="0"/>
              <a:t>Figure </a:t>
            </a:r>
            <a:r>
              <a:rPr lang="tr-TR" b="1" dirty="0" smtClean="0"/>
              <a:t>10</a:t>
            </a:r>
            <a:r>
              <a:rPr lang="en-US" b="1" dirty="0" smtClean="0"/>
              <a:t>.</a:t>
            </a:r>
            <a:r>
              <a:rPr lang="en-US" dirty="0" smtClean="0"/>
              <a:t> Accuracy </a:t>
            </a:r>
            <a:r>
              <a:rPr lang="en-US" dirty="0"/>
              <a:t>of regression tree models  relating infiltration parameters to the </a:t>
            </a:r>
            <a:r>
              <a:rPr lang="en-US" dirty="0" smtClean="0"/>
              <a:t>site-</a:t>
            </a:r>
            <a:r>
              <a:rPr lang="tr-TR" dirty="0" smtClean="0"/>
              <a:t> </a:t>
            </a:r>
          </a:p>
          <a:p>
            <a:r>
              <a:rPr lang="tr-TR" dirty="0"/>
              <a:t> </a:t>
            </a:r>
            <a:r>
              <a:rPr lang="tr-TR" dirty="0" smtClean="0"/>
              <a:t>                      </a:t>
            </a:r>
            <a:r>
              <a:rPr lang="en-US" dirty="0" smtClean="0"/>
              <a:t>specific </a:t>
            </a:r>
            <a:r>
              <a:rPr lang="en-US" dirty="0"/>
              <a:t>data</a:t>
            </a:r>
          </a:p>
          <a:p>
            <a:endParaRPr lang="en-US" dirty="0"/>
          </a:p>
        </p:txBody>
      </p:sp>
      <p:pic>
        <p:nvPicPr>
          <p:cNvPr id="10"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6"/>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1040771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9"/>
              <p:cNvSpPr/>
              <p:nvPr/>
            </p:nvSpPr>
            <p:spPr>
              <a:xfrm>
                <a:off x="5652120" y="517322"/>
                <a:ext cx="2933432" cy="3797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𝐅</m:t>
                      </m:r>
                      <m:d>
                        <m:dPr>
                          <m:ctrlPr>
                            <a:rPr lang="en-US" b="1" i="1">
                              <a:solidFill>
                                <a:prstClr val="black"/>
                              </a:solidFill>
                              <a:latin typeface="Cambria Math"/>
                            </a:rPr>
                          </m:ctrlPr>
                        </m:dPr>
                        <m:e>
                          <m:r>
                            <a:rPr lang="en-US" b="1" i="1">
                              <a:solidFill>
                                <a:prstClr val="black"/>
                              </a:solidFill>
                              <a:latin typeface="Cambria Math" panose="02040503050406030204" pitchFamily="18" charset="0"/>
                            </a:rPr>
                            <m:t>𝐭</m:t>
                          </m:r>
                        </m:e>
                      </m:d>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𝐭</m:t>
                      </m:r>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𝟏</m:t>
                          </m:r>
                        </m:sub>
                      </m:sSub>
                      <m:r>
                        <a:rPr lang="en-US" b="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m:t>
                      </m:r>
                      <m:r>
                        <a:rPr lang="en-US" b="1">
                          <a:solidFill>
                            <a:prstClr val="black"/>
                          </a:solidFill>
                          <a:latin typeface="Cambria Math" panose="02040503050406030204" pitchFamily="18" charset="0"/>
                        </a:rPr>
                        <m:t>−</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𝐞</m:t>
                          </m:r>
                        </m:e>
                        <m:sup>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𝐭</m:t>
                          </m:r>
                        </m:sup>
                      </m:sSup>
                      <m:r>
                        <a:rPr lang="en-US" b="1">
                          <a:solidFill>
                            <a:prstClr val="black"/>
                          </a:solidFill>
                          <a:latin typeface="Cambria Math" panose="02040503050406030204" pitchFamily="18" charset="0"/>
                        </a:rPr>
                        <m:t>)</m:t>
                      </m:r>
                    </m:oMath>
                  </m:oMathPara>
                </a14:m>
                <a:endParaRPr lang="en-US" dirty="0"/>
              </a:p>
            </p:txBody>
          </p:sp>
        </mc:Choice>
        <mc:Fallback xmlns="">
          <p:sp>
            <p:nvSpPr>
              <p:cNvPr id="4" name="Rectangle 9"/>
              <p:cNvSpPr>
                <a:spLocks noRot="1" noChangeAspect="1" noMove="1" noResize="1" noEditPoints="1" noAdjustHandles="1" noChangeArrowheads="1" noChangeShapeType="1" noTextEdit="1"/>
              </p:cNvSpPr>
              <p:nvPr/>
            </p:nvSpPr>
            <p:spPr>
              <a:xfrm>
                <a:off x="5652120" y="517322"/>
                <a:ext cx="2933432" cy="379784"/>
              </a:xfrm>
              <a:prstGeom prst="rect">
                <a:avLst/>
              </a:prstGeom>
              <a:blipFill rotWithShape="1">
                <a:blip r:embed="rId2"/>
                <a:stretch>
                  <a:fillRect b="-1290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Rectangle 15"/>
              <p:cNvSpPr/>
              <p:nvPr/>
            </p:nvSpPr>
            <p:spPr>
              <a:xfrm>
                <a:off x="6272657" y="3481552"/>
                <a:ext cx="2112117" cy="379784"/>
              </a:xfrm>
              <a:prstGeom prst="rect">
                <a:avLst/>
              </a:prstGeom>
            </p:spPr>
            <p:txBody>
              <a:bodyPr wrap="none">
                <a:spAutoFit/>
              </a:bodyPr>
              <a:lstStyle/>
              <a:p>
                <a14:m>
                  <m:oMath xmlns:m="http://schemas.openxmlformats.org/officeDocument/2006/math">
                    <m:r>
                      <a:rPr lang="en-US" b="1" i="1">
                        <a:latin typeface="Cambria Math" panose="02040503050406030204" pitchFamily="18" charset="0"/>
                      </a:rPr>
                      <m:t>𝐅</m:t>
                    </m:r>
                    <m:d>
                      <m:dPr>
                        <m:ctrlPr>
                          <a:rPr lang="en-US" b="1" i="1">
                            <a:latin typeface="Cambria Math"/>
                          </a:rPr>
                        </m:ctrlPr>
                      </m:dPr>
                      <m:e>
                        <m:r>
                          <a:rPr lang="en-US" b="1" i="1">
                            <a:latin typeface="Cambria Math" panose="02040503050406030204" pitchFamily="18" charset="0"/>
                          </a:rPr>
                          <m:t>𝐭</m:t>
                        </m:r>
                      </m:e>
                    </m:d>
                    <m:r>
                      <a:rPr lang="en-US" b="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𝟏</m:t>
                        </m:r>
                      </m:sub>
                    </m:sSub>
                    <m:sSup>
                      <m:sSupPr>
                        <m:ctrlPr>
                          <a:rPr lang="en-US" b="1" i="1">
                            <a:latin typeface="Cambria Math"/>
                          </a:rPr>
                        </m:ctrlPr>
                      </m:sSupPr>
                      <m:e>
                        <m:r>
                          <a:rPr lang="en-US" b="1" i="1">
                            <a:latin typeface="Cambria Math" panose="02040503050406030204" pitchFamily="18" charset="0"/>
                          </a:rPr>
                          <m:t>𝐭</m:t>
                        </m:r>
                      </m:e>
                      <m:sup>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𝟐</m:t>
                            </m:r>
                          </m:sub>
                        </m:sSub>
                      </m:sup>
                    </m:sSup>
                    <m:r>
                      <a:rPr lang="en-US" b="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𝟑</m:t>
                        </m:r>
                      </m:sub>
                    </m:sSub>
                    <m:r>
                      <a:rPr lang="en-US" b="1" i="1">
                        <a:latin typeface="Cambria Math" panose="02040503050406030204" pitchFamily="18" charset="0"/>
                      </a:rPr>
                      <m:t>𝐭</m:t>
                    </m:r>
                  </m:oMath>
                </a14:m>
                <a:r>
                  <a:rPr lang="en-US" b="1" dirty="0"/>
                  <a:t> </a:t>
                </a:r>
                <a:endParaRPr lang="en-US" dirty="0"/>
              </a:p>
            </p:txBody>
          </p:sp>
        </mc:Choice>
        <mc:Fallback xmlns="">
          <p:sp>
            <p:nvSpPr>
              <p:cNvPr id="7" name="Rectangle 15"/>
              <p:cNvSpPr>
                <a:spLocks noRot="1" noChangeAspect="1" noMove="1" noResize="1" noEditPoints="1" noAdjustHandles="1" noChangeArrowheads="1" noChangeShapeType="1" noTextEdit="1"/>
              </p:cNvSpPr>
              <p:nvPr/>
            </p:nvSpPr>
            <p:spPr>
              <a:xfrm>
                <a:off x="6272657" y="3481552"/>
                <a:ext cx="2112117" cy="379784"/>
              </a:xfrm>
              <a:prstGeom prst="rect">
                <a:avLst/>
              </a:prstGeom>
              <a:blipFill rotWithShape="1">
                <a:blip r:embed="rId3"/>
                <a:stretch>
                  <a:fillRect/>
                </a:stretch>
              </a:blipFill>
            </p:spPr>
            <p:txBody>
              <a:bodyPr/>
              <a:lstStyle/>
              <a:p>
                <a:r>
                  <a:rPr lang="tr-TR">
                    <a:noFill/>
                  </a:rPr>
                  <a:t> </a:t>
                </a:r>
              </a:p>
            </p:txBody>
          </p:sp>
        </mc:Fallback>
      </mc:AlternateContent>
      <p:graphicFrame>
        <p:nvGraphicFramePr>
          <p:cNvPr id="9" name="Tablo 8"/>
          <p:cNvGraphicFramePr>
            <a:graphicFrameLocks noGrp="1"/>
          </p:cNvGraphicFramePr>
          <p:nvPr>
            <p:extLst>
              <p:ext uri="{D42A27DB-BD31-4B8C-83A1-F6EECF244321}">
                <p14:modId xmlns:p14="http://schemas.microsoft.com/office/powerpoint/2010/main" val="2472239971"/>
              </p:ext>
            </p:extLst>
          </p:nvPr>
        </p:nvGraphicFramePr>
        <p:xfrm>
          <a:off x="297210" y="1268760"/>
          <a:ext cx="8496939" cy="2025650"/>
        </p:xfrm>
        <a:graphic>
          <a:graphicData uri="http://schemas.openxmlformats.org/drawingml/2006/table">
            <a:tbl>
              <a:tblPr firstRow="1" bandRow="1">
                <a:tableStyleId>{5C22544A-7EE6-4342-B048-85BDC9FD1C3A}</a:tableStyleId>
              </a:tblPr>
              <a:tblGrid>
                <a:gridCol w="1464987"/>
                <a:gridCol w="805745"/>
                <a:gridCol w="878995"/>
                <a:gridCol w="805745"/>
                <a:gridCol w="805745"/>
                <a:gridCol w="805745"/>
                <a:gridCol w="585996"/>
                <a:gridCol w="805745"/>
                <a:gridCol w="805745"/>
                <a:gridCol w="732491"/>
              </a:tblGrid>
              <a:tr h="370840">
                <a:tc rowSpan="2">
                  <a:txBody>
                    <a:bodyPr/>
                    <a:lstStyle/>
                    <a:p>
                      <a:pPr marL="0" marR="0">
                        <a:lnSpc>
                          <a:spcPct val="107000"/>
                        </a:lnSpc>
                        <a:spcBef>
                          <a:spcPts val="0"/>
                        </a:spcBef>
                        <a:spcAft>
                          <a:spcPts val="0"/>
                        </a:spcAft>
                      </a:pPr>
                      <a:endParaRPr lang="tr-TR" sz="1400" dirty="0" smtClean="0">
                        <a:effectLst/>
                      </a:endParaRPr>
                    </a:p>
                    <a:p>
                      <a:pPr marL="0" marR="0" algn="ctr">
                        <a:lnSpc>
                          <a:spcPct val="107000"/>
                        </a:lnSpc>
                        <a:spcBef>
                          <a:spcPts val="0"/>
                        </a:spcBef>
                        <a:spcAft>
                          <a:spcPts val="0"/>
                        </a:spcAft>
                      </a:pPr>
                      <a:r>
                        <a:rPr lang="en-US" sz="1400" dirty="0" smtClean="0">
                          <a:effectLst/>
                        </a:rPr>
                        <a:t>Datasets</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gridSpan="3">
                  <a:txBody>
                    <a:bodyPr/>
                    <a:lstStyle/>
                    <a:p>
                      <a:pPr algn="ctr"/>
                      <a:r>
                        <a:rPr lang="tr-TR" dirty="0" smtClean="0"/>
                        <a:t>b1</a:t>
                      </a:r>
                      <a:endParaRPr lang="tr-T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c gridSpan="3">
                  <a:txBody>
                    <a:bodyPr/>
                    <a:lstStyle/>
                    <a:p>
                      <a:pPr algn="ctr"/>
                      <a:r>
                        <a:rPr lang="tr-TR" dirty="0" smtClean="0"/>
                        <a:t>b2</a:t>
                      </a:r>
                      <a:endParaRPr lang="tr-T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c gridSpan="3">
                  <a:txBody>
                    <a:bodyPr/>
                    <a:lstStyle/>
                    <a:p>
                      <a:pPr algn="ctr"/>
                      <a:r>
                        <a:rPr lang="tr-TR" dirty="0" smtClean="0"/>
                        <a:t>b3</a:t>
                      </a:r>
                      <a:endParaRPr lang="tr-TR" dirty="0"/>
                    </a:p>
                  </a:txBody>
                  <a:tcP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r>
              <a:tr h="370840">
                <a:tc vMerge="1">
                  <a:txBody>
                    <a:bodyPr/>
                    <a:lstStyle/>
                    <a:p>
                      <a:endParaRPr lang="en-US" dirty="0"/>
                    </a:p>
                  </a:txBody>
                  <a:tcPr>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chemeClr val="bg1"/>
                          </a:solidFill>
                          <a:effectLst/>
                        </a:rPr>
                        <a:t>Top split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marL="0" marR="0" algn="ctr">
                        <a:lnSpc>
                          <a:spcPct val="107000"/>
                        </a:lnSpc>
                        <a:spcBef>
                          <a:spcPts val="0"/>
                        </a:spcBef>
                        <a:spcAft>
                          <a:spcPts val="0"/>
                        </a:spcAft>
                      </a:pPr>
                      <a:r>
                        <a:rPr lang="en-US" sz="1400" b="1" dirty="0">
                          <a:solidFill>
                            <a:schemeClr val="bg1"/>
                          </a:solidFill>
                          <a:effectLst/>
                        </a:rPr>
                        <a:t>Second splits</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bg1"/>
                          </a:solidFill>
                          <a:effectLst/>
                        </a:rPr>
                        <a:t>Top split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marL="0" marR="0" algn="ctr">
                        <a:lnSpc>
                          <a:spcPct val="107000"/>
                        </a:lnSpc>
                        <a:spcBef>
                          <a:spcPts val="0"/>
                        </a:spcBef>
                        <a:spcAft>
                          <a:spcPts val="0"/>
                        </a:spcAft>
                      </a:pPr>
                      <a:r>
                        <a:rPr lang="en-US" sz="1400" b="1" dirty="0">
                          <a:solidFill>
                            <a:schemeClr val="bg1"/>
                          </a:solidFill>
                          <a:effectLst/>
                        </a:rPr>
                        <a:t>Second splits</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bg1"/>
                          </a:solidFill>
                          <a:effectLst/>
                        </a:rPr>
                        <a:t>Top split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marL="0" marR="0" algn="ctr">
                        <a:lnSpc>
                          <a:spcPct val="107000"/>
                        </a:lnSpc>
                        <a:spcBef>
                          <a:spcPts val="0"/>
                        </a:spcBef>
                        <a:spcAft>
                          <a:spcPts val="0"/>
                        </a:spcAft>
                      </a:pPr>
                      <a:r>
                        <a:rPr lang="en-US" sz="1400" b="1" dirty="0">
                          <a:solidFill>
                            <a:schemeClr val="bg1"/>
                          </a:solidFill>
                          <a:effectLst/>
                        </a:rPr>
                        <a:t>Second splits</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US"/>
                    </a:p>
                  </a:txBody>
                  <a:tcPr/>
                </a:tc>
              </a:tr>
              <a:tr h="370840">
                <a:tc>
                  <a:txBody>
                    <a:bodyPr/>
                    <a:lstStyle/>
                    <a:p>
                      <a:pPr marL="0" marR="0">
                        <a:lnSpc>
                          <a:spcPct val="107000"/>
                        </a:lnSpc>
                        <a:spcBef>
                          <a:spcPts val="0"/>
                        </a:spcBef>
                        <a:spcAft>
                          <a:spcPts val="0"/>
                        </a:spcAft>
                      </a:pPr>
                      <a:r>
                        <a:rPr lang="en-US" sz="1400" b="1" dirty="0">
                          <a:solidFill>
                            <a:schemeClr val="bg1"/>
                          </a:solidFill>
                          <a:effectLst/>
                        </a:rPr>
                        <a:t>Horton all</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marL="0" marR="0" algn="ctr">
                        <a:lnSpc>
                          <a:spcPct val="107000"/>
                        </a:lnSpc>
                        <a:spcBef>
                          <a:spcPts val="0"/>
                        </a:spcBef>
                        <a:spcAft>
                          <a:spcPts val="0"/>
                        </a:spcAft>
                      </a:pPr>
                      <a:endParaRPr lang="tr-TR" sz="1400" dirty="0" smtClean="0">
                        <a:effectLst/>
                      </a:endParaRPr>
                    </a:p>
                    <a:p>
                      <a:pPr marL="0" marR="0" algn="ctr">
                        <a:lnSpc>
                          <a:spcPct val="107000"/>
                        </a:lnSpc>
                        <a:spcBef>
                          <a:spcPts val="0"/>
                        </a:spcBef>
                        <a:spcAft>
                          <a:spcPts val="0"/>
                        </a:spcAft>
                      </a:pPr>
                      <a:r>
                        <a:rPr lang="en-US" sz="1400" dirty="0" smtClean="0">
                          <a:effectLst/>
                        </a:rPr>
                        <a:t>Method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Ksat</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BD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Method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OC</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Ksat</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Method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Method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370840">
                <a:tc>
                  <a:txBody>
                    <a:bodyPr/>
                    <a:lstStyle/>
                    <a:p>
                      <a:pPr marL="0" marR="0">
                        <a:lnSpc>
                          <a:spcPct val="107000"/>
                        </a:lnSpc>
                        <a:spcBef>
                          <a:spcPts val="0"/>
                        </a:spcBef>
                        <a:spcAft>
                          <a:spcPts val="0"/>
                        </a:spcAft>
                      </a:pPr>
                      <a:r>
                        <a:rPr lang="en-US" sz="1400" b="1" dirty="0">
                          <a:solidFill>
                            <a:schemeClr val="bg1"/>
                          </a:solidFill>
                          <a:effectLst/>
                        </a:rPr>
                        <a:t>H the best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marL="0" marR="0" algn="ctr">
                        <a:lnSpc>
                          <a:spcPct val="107000"/>
                        </a:lnSpc>
                        <a:spcBef>
                          <a:spcPts val="0"/>
                        </a:spcBef>
                        <a:spcAft>
                          <a:spcPts val="0"/>
                        </a:spcAft>
                      </a:pPr>
                      <a:endParaRPr lang="tr-TR" sz="1400" dirty="0" smtClean="0">
                        <a:effectLst/>
                      </a:endParaRPr>
                    </a:p>
                    <a:p>
                      <a:pPr marL="0" marR="0" algn="ctr">
                        <a:lnSpc>
                          <a:spcPct val="107000"/>
                        </a:lnSpc>
                        <a:spcBef>
                          <a:spcPts val="0"/>
                        </a:spcBef>
                        <a:spcAft>
                          <a:spcPts val="0"/>
                        </a:spcAft>
                      </a:pPr>
                      <a:r>
                        <a:rPr lang="en-US" sz="1400" dirty="0" smtClean="0">
                          <a:effectLst/>
                        </a:rPr>
                        <a:t>Method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Method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Ksat</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Method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WC_i</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Ksat</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Method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Method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marL="0" marR="0" algn="ctr">
                        <a:lnSpc>
                          <a:spcPct val="107000"/>
                        </a:lnSpc>
                        <a:spcBef>
                          <a:spcPts val="0"/>
                        </a:spcBef>
                        <a:spcAft>
                          <a:spcPts val="0"/>
                        </a:spcAft>
                      </a:pPr>
                      <a:r>
                        <a:rPr lang="en-US" sz="1400" dirty="0">
                          <a:effectLst/>
                        </a:rPr>
                        <a:t>TextClas</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370840">
                <a:tc>
                  <a:txBody>
                    <a:bodyPr/>
                    <a:lstStyle/>
                    <a:p>
                      <a:pPr marL="0" marR="0">
                        <a:lnSpc>
                          <a:spcPct val="107000"/>
                        </a:lnSpc>
                        <a:spcBef>
                          <a:spcPts val="0"/>
                        </a:spcBef>
                        <a:spcAft>
                          <a:spcPts val="0"/>
                        </a:spcAft>
                      </a:pPr>
                      <a:r>
                        <a:rPr lang="en-US" sz="1400" b="1" dirty="0">
                          <a:solidFill>
                            <a:schemeClr val="bg1"/>
                          </a:solidFill>
                          <a:effectLst/>
                        </a:rPr>
                        <a:t>H </a:t>
                      </a:r>
                      <a:r>
                        <a:rPr lang="en-US" sz="1400" b="1" dirty="0" smtClean="0">
                          <a:solidFill>
                            <a:schemeClr val="bg1"/>
                          </a:solidFill>
                          <a:effectLst/>
                        </a:rPr>
                        <a:t>miniinfiltr</a:t>
                      </a:r>
                      <a:r>
                        <a:rPr lang="tr-TR" sz="1400" b="1" dirty="0" smtClean="0">
                          <a:solidFill>
                            <a:schemeClr val="bg1"/>
                          </a:solidFill>
                          <a:effectLst/>
                        </a:rPr>
                        <a: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83E6"/>
                    </a:solidFill>
                  </a:tcPr>
                </a:tc>
                <a:tc>
                  <a:txBody>
                    <a:bodyPr/>
                    <a:lstStyle/>
                    <a:p>
                      <a:pPr marL="0" marR="0" algn="ctr">
                        <a:lnSpc>
                          <a:spcPct val="107000"/>
                        </a:lnSpc>
                        <a:spcBef>
                          <a:spcPts val="0"/>
                        </a:spcBef>
                        <a:spcAft>
                          <a:spcPts val="0"/>
                        </a:spcAft>
                      </a:pPr>
                      <a:r>
                        <a:rPr lang="en-US" sz="1400" dirty="0">
                          <a:effectLst/>
                        </a:rPr>
                        <a:t>BD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marL="0" marR="0" algn="ctr">
                        <a:lnSpc>
                          <a:spcPct val="107000"/>
                        </a:lnSpc>
                        <a:spcBef>
                          <a:spcPts val="0"/>
                        </a:spcBef>
                        <a:spcAft>
                          <a:spcPts val="0"/>
                        </a:spcAft>
                      </a:pPr>
                      <a:r>
                        <a:rPr lang="en-US" sz="1400" dirty="0">
                          <a:effectLst/>
                        </a:rPr>
                        <a:t>Ksat</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marL="0" marR="0" algn="ctr">
                        <a:lnSpc>
                          <a:spcPct val="107000"/>
                        </a:lnSpc>
                        <a:spcBef>
                          <a:spcPts val="0"/>
                        </a:spcBef>
                        <a:spcAft>
                          <a:spcPts val="0"/>
                        </a:spcAft>
                      </a:pPr>
                      <a:r>
                        <a:rPr lang="en-US" sz="1400" dirty="0">
                          <a:effectLst/>
                        </a:rPr>
                        <a:t>TextClas</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marL="0" marR="0" algn="ctr">
                        <a:lnSpc>
                          <a:spcPct val="107000"/>
                        </a:lnSpc>
                        <a:spcBef>
                          <a:spcPts val="0"/>
                        </a:spcBef>
                        <a:spcAft>
                          <a:spcPts val="0"/>
                        </a:spcAft>
                      </a:pPr>
                      <a:r>
                        <a:rPr lang="en-US" sz="1400" dirty="0">
                          <a:effectLst/>
                        </a:rPr>
                        <a:t>Ksat</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marL="0" marR="0" algn="ctr">
                        <a:lnSpc>
                          <a:spcPct val="107000"/>
                        </a:lnSpc>
                        <a:spcBef>
                          <a:spcPts val="0"/>
                        </a:spcBef>
                        <a:spcAft>
                          <a:spcPts val="0"/>
                        </a:spcAft>
                      </a:pPr>
                      <a:r>
                        <a:rPr lang="en-US" sz="1400" dirty="0">
                          <a:effectLst/>
                        </a:rPr>
                        <a:t>TextClas</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marL="0" marR="0" algn="ctr">
                        <a:lnSpc>
                          <a:spcPct val="107000"/>
                        </a:lnSpc>
                        <a:spcBef>
                          <a:spcPts val="0"/>
                        </a:spcBef>
                        <a:spcAft>
                          <a:spcPts val="0"/>
                        </a:spcAft>
                      </a:pPr>
                      <a:r>
                        <a:rPr lang="en-US" sz="1400" dirty="0">
                          <a:effectLst/>
                        </a:rPr>
                        <a:t>OC</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marL="0" marR="0" algn="ctr">
                        <a:lnSpc>
                          <a:spcPct val="107000"/>
                        </a:lnSpc>
                        <a:spcBef>
                          <a:spcPts val="0"/>
                        </a:spcBef>
                        <a:spcAft>
                          <a:spcPts val="0"/>
                        </a:spcAft>
                      </a:pPr>
                      <a:r>
                        <a:rPr lang="en-US" sz="1400" dirty="0">
                          <a:effectLst/>
                        </a:rPr>
                        <a:t>BD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marL="0" marR="0" algn="ctr">
                        <a:lnSpc>
                          <a:spcPct val="107000"/>
                        </a:lnSpc>
                        <a:spcBef>
                          <a:spcPts val="0"/>
                        </a:spcBef>
                        <a:spcAft>
                          <a:spcPts val="0"/>
                        </a:spcAft>
                      </a:pPr>
                      <a:r>
                        <a:rPr lang="en-US" sz="1400" dirty="0">
                          <a:effectLst/>
                        </a:rPr>
                        <a:t>BD</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marL="0" marR="0" algn="ctr">
                        <a:lnSpc>
                          <a:spcPct val="107000"/>
                        </a:lnSpc>
                        <a:spcBef>
                          <a:spcPts val="0"/>
                        </a:spcBef>
                        <a:spcAft>
                          <a:spcPts val="0"/>
                        </a:spcAft>
                      </a:pPr>
                      <a:r>
                        <a:rPr lang="en-US" sz="1400" dirty="0">
                          <a:effectLst/>
                        </a:rPr>
                        <a:t>OC</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E4EBF4"/>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1177526160"/>
              </p:ext>
            </p:extLst>
          </p:nvPr>
        </p:nvGraphicFramePr>
        <p:xfrm>
          <a:off x="251520" y="4221088"/>
          <a:ext cx="8496939" cy="2044700"/>
        </p:xfrm>
        <a:graphic>
          <a:graphicData uri="http://schemas.openxmlformats.org/drawingml/2006/table">
            <a:tbl>
              <a:tblPr firstRow="1" bandRow="1">
                <a:tableStyleId>{5C22544A-7EE6-4342-B048-85BDC9FD1C3A}</a:tableStyleId>
              </a:tblPr>
              <a:tblGrid>
                <a:gridCol w="1464987"/>
                <a:gridCol w="805745"/>
                <a:gridCol w="878995"/>
                <a:gridCol w="805745"/>
                <a:gridCol w="805745"/>
                <a:gridCol w="805745"/>
                <a:gridCol w="585996"/>
                <a:gridCol w="805745"/>
                <a:gridCol w="805745"/>
                <a:gridCol w="732491"/>
              </a:tblGrid>
              <a:tr h="370840">
                <a:tc rowSpan="2">
                  <a:txBody>
                    <a:bodyPr/>
                    <a:lstStyle/>
                    <a:p>
                      <a:pPr marL="0" marR="0">
                        <a:lnSpc>
                          <a:spcPct val="107000"/>
                        </a:lnSpc>
                        <a:spcBef>
                          <a:spcPts val="0"/>
                        </a:spcBef>
                        <a:spcAft>
                          <a:spcPts val="0"/>
                        </a:spcAft>
                      </a:pPr>
                      <a:endParaRPr lang="tr-TR" sz="1400" dirty="0" smtClean="0">
                        <a:effectLst/>
                      </a:endParaRPr>
                    </a:p>
                    <a:p>
                      <a:pPr marL="0" marR="0" algn="ctr">
                        <a:lnSpc>
                          <a:spcPct val="107000"/>
                        </a:lnSpc>
                        <a:spcBef>
                          <a:spcPts val="0"/>
                        </a:spcBef>
                        <a:spcAft>
                          <a:spcPts val="0"/>
                        </a:spcAft>
                      </a:pPr>
                      <a:r>
                        <a:rPr lang="en-US" sz="1400" dirty="0" smtClean="0">
                          <a:effectLst/>
                        </a:rPr>
                        <a:t>Datasets</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gridSpan="3">
                  <a:txBody>
                    <a:bodyPr/>
                    <a:lstStyle/>
                    <a:p>
                      <a:pPr algn="ctr"/>
                      <a:r>
                        <a:rPr lang="tr-TR" dirty="0" smtClean="0"/>
                        <a:t>b1</a:t>
                      </a:r>
                      <a:endParaRPr lang="tr-T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c gridSpan="3">
                  <a:txBody>
                    <a:bodyPr/>
                    <a:lstStyle/>
                    <a:p>
                      <a:pPr algn="ctr"/>
                      <a:r>
                        <a:rPr lang="tr-TR" dirty="0" smtClean="0"/>
                        <a:t>b2</a:t>
                      </a:r>
                      <a:endParaRPr lang="tr-T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c gridSpan="3">
                  <a:txBody>
                    <a:bodyPr/>
                    <a:lstStyle/>
                    <a:p>
                      <a:pPr algn="ctr"/>
                      <a:r>
                        <a:rPr lang="tr-TR" dirty="0" smtClean="0"/>
                        <a:t>b3</a:t>
                      </a:r>
                      <a:endParaRPr lang="tr-TR" dirty="0"/>
                    </a:p>
                  </a:txBody>
                  <a:tcP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r>
              <a:tr h="370840">
                <a:tc vMerge="1">
                  <a:txBody>
                    <a:bodyPr/>
                    <a:lstStyle/>
                    <a:p>
                      <a:endParaRPr lang="en-US" dirty="0"/>
                    </a:p>
                  </a:txBody>
                  <a:tcPr>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chemeClr val="bg1"/>
                          </a:solidFill>
                          <a:effectLst/>
                        </a:rPr>
                        <a:t>Top split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marL="0" marR="0" algn="ctr">
                        <a:lnSpc>
                          <a:spcPct val="107000"/>
                        </a:lnSpc>
                        <a:spcBef>
                          <a:spcPts val="0"/>
                        </a:spcBef>
                        <a:spcAft>
                          <a:spcPts val="0"/>
                        </a:spcAft>
                      </a:pPr>
                      <a:r>
                        <a:rPr lang="en-US" sz="1400" b="1" dirty="0">
                          <a:solidFill>
                            <a:schemeClr val="bg1"/>
                          </a:solidFill>
                          <a:effectLst/>
                        </a:rPr>
                        <a:t>Second splits</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bg1"/>
                          </a:solidFill>
                          <a:effectLst/>
                        </a:rPr>
                        <a:t>Top split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marL="0" marR="0" algn="ctr">
                        <a:lnSpc>
                          <a:spcPct val="107000"/>
                        </a:lnSpc>
                        <a:spcBef>
                          <a:spcPts val="0"/>
                        </a:spcBef>
                        <a:spcAft>
                          <a:spcPts val="0"/>
                        </a:spcAft>
                      </a:pPr>
                      <a:r>
                        <a:rPr lang="en-US" sz="1400" b="1" dirty="0">
                          <a:solidFill>
                            <a:schemeClr val="bg1"/>
                          </a:solidFill>
                          <a:effectLst/>
                        </a:rPr>
                        <a:t>Second splits</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bg1"/>
                          </a:solidFill>
                          <a:effectLst/>
                        </a:rPr>
                        <a:t>Top split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marL="0" marR="0" algn="ctr">
                        <a:lnSpc>
                          <a:spcPct val="107000"/>
                        </a:lnSpc>
                        <a:spcBef>
                          <a:spcPts val="0"/>
                        </a:spcBef>
                        <a:spcAft>
                          <a:spcPts val="0"/>
                        </a:spcAft>
                      </a:pPr>
                      <a:r>
                        <a:rPr lang="en-US" sz="1400" b="1" dirty="0">
                          <a:solidFill>
                            <a:schemeClr val="bg1"/>
                          </a:solidFill>
                          <a:effectLst/>
                        </a:rPr>
                        <a:t>Second splits</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US"/>
                    </a:p>
                  </a:txBody>
                  <a:tcPr/>
                </a:tc>
              </a:tr>
              <a:tr h="370840">
                <a:tc>
                  <a:txBody>
                    <a:bodyPr/>
                    <a:lstStyle/>
                    <a:p>
                      <a:pPr marL="0" marR="0">
                        <a:lnSpc>
                          <a:spcPct val="107000"/>
                        </a:lnSpc>
                        <a:spcBef>
                          <a:spcPts val="0"/>
                        </a:spcBef>
                        <a:spcAft>
                          <a:spcPts val="0"/>
                        </a:spcAft>
                      </a:pPr>
                      <a:r>
                        <a:rPr lang="tr-TR" sz="1400" b="1" dirty="0" smtClean="0">
                          <a:solidFill>
                            <a:schemeClr val="bg1"/>
                          </a:solidFill>
                          <a:effectLst/>
                        </a:rPr>
                        <a:t>M</a:t>
                      </a:r>
                      <a:r>
                        <a:rPr lang="en-US" sz="1400" b="1" dirty="0" smtClean="0">
                          <a:solidFill>
                            <a:schemeClr val="bg1"/>
                          </a:solidFill>
                          <a:effectLst/>
                        </a:rPr>
                        <a:t> </a:t>
                      </a:r>
                      <a:r>
                        <a:rPr lang="en-US" sz="1400" b="1" dirty="0">
                          <a:solidFill>
                            <a:schemeClr val="bg1"/>
                          </a:solidFill>
                          <a:effectLst/>
                        </a:rPr>
                        <a:t>all</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algn="ctr" fontAlgn="b"/>
                      <a:endParaRPr lang="tr-TR" sz="1400" b="0" i="0" u="none" strike="noStrike" dirty="0" smtClean="0">
                        <a:solidFill>
                          <a:srgbClr val="000000"/>
                        </a:solidFill>
                        <a:effectLst/>
                        <a:latin typeface="Calibri" panose="020F0502020204030204" pitchFamily="34" charset="0"/>
                      </a:endParaRPr>
                    </a:p>
                    <a:p>
                      <a:pPr algn="ctr" fontAlgn="b"/>
                      <a:r>
                        <a:rPr lang="en-US" sz="1400" b="0" i="0" u="none" strike="noStrike" dirty="0" smtClean="0">
                          <a:solidFill>
                            <a:srgbClr val="000000"/>
                          </a:solidFill>
                          <a:effectLst/>
                          <a:latin typeface="Calibri" panose="020F0502020204030204" pitchFamily="34" charset="0"/>
                        </a:rPr>
                        <a:t>Method</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Ksat</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Ksat</a:t>
                      </a: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370840">
                <a:tc>
                  <a:txBody>
                    <a:bodyPr/>
                    <a:lstStyle/>
                    <a:p>
                      <a:pPr marL="0" marR="0">
                        <a:lnSpc>
                          <a:spcPct val="107000"/>
                        </a:lnSpc>
                        <a:spcBef>
                          <a:spcPts val="0"/>
                        </a:spcBef>
                        <a:spcAft>
                          <a:spcPts val="0"/>
                        </a:spcAft>
                      </a:pPr>
                      <a:r>
                        <a:rPr lang="tr-TR" sz="1400" b="1" dirty="0" smtClean="0">
                          <a:solidFill>
                            <a:schemeClr val="bg1"/>
                          </a:solidFill>
                          <a:effectLst/>
                        </a:rPr>
                        <a:t>M</a:t>
                      </a:r>
                      <a:r>
                        <a:rPr lang="en-US" sz="1400" b="1" dirty="0" smtClean="0">
                          <a:solidFill>
                            <a:schemeClr val="bg1"/>
                          </a:solidFill>
                          <a:effectLst/>
                        </a:rPr>
                        <a:t> </a:t>
                      </a:r>
                      <a:r>
                        <a:rPr lang="en-US" sz="1400" b="1" dirty="0">
                          <a:solidFill>
                            <a:schemeClr val="bg1"/>
                          </a:solidFill>
                          <a:effectLst/>
                        </a:rPr>
                        <a:t>the best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algn="ctr" fontAlgn="b"/>
                      <a:endParaRPr lang="tr-TR" sz="1400" b="0" i="0" u="none" strike="noStrike" dirty="0" smtClean="0">
                        <a:solidFill>
                          <a:srgbClr val="000000"/>
                        </a:solidFill>
                        <a:effectLst/>
                        <a:latin typeface="Calibri" panose="020F0502020204030204" pitchFamily="34" charset="0"/>
                      </a:endParaRPr>
                    </a:p>
                    <a:p>
                      <a:pPr algn="ctr" fontAlgn="b"/>
                      <a:r>
                        <a:rPr lang="en-US" sz="1400" b="0" i="0" u="none" strike="noStrike" dirty="0" smtClean="0">
                          <a:solidFill>
                            <a:srgbClr val="000000"/>
                          </a:solidFill>
                          <a:effectLst/>
                          <a:latin typeface="Calibri" panose="020F0502020204030204" pitchFamily="34" charset="0"/>
                        </a:rPr>
                        <a:t>Method</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BD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Ksat</a:t>
                      </a: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370840">
                <a:tc>
                  <a:txBody>
                    <a:bodyPr/>
                    <a:lstStyle/>
                    <a:p>
                      <a:pPr marL="0" marR="0">
                        <a:lnSpc>
                          <a:spcPct val="107000"/>
                        </a:lnSpc>
                        <a:spcBef>
                          <a:spcPts val="0"/>
                        </a:spcBef>
                        <a:spcAft>
                          <a:spcPts val="0"/>
                        </a:spcAft>
                      </a:pPr>
                      <a:r>
                        <a:rPr lang="tr-TR" sz="1400" b="1" dirty="0" smtClean="0">
                          <a:solidFill>
                            <a:schemeClr val="bg1"/>
                          </a:solidFill>
                          <a:effectLst/>
                        </a:rPr>
                        <a:t>M</a:t>
                      </a:r>
                      <a:r>
                        <a:rPr lang="en-US" sz="1400" b="1" dirty="0" smtClean="0">
                          <a:solidFill>
                            <a:schemeClr val="bg1"/>
                          </a:solidFill>
                          <a:effectLst/>
                        </a:rPr>
                        <a:t> miniinfilt</a:t>
                      </a:r>
                      <a:r>
                        <a:rPr lang="tr-TR" sz="1400" b="1" dirty="0" smtClean="0">
                          <a:solidFill>
                            <a:schemeClr val="bg1"/>
                          </a:solidFill>
                          <a:effectLst/>
                        </a:rPr>
                        <a: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83E6"/>
                    </a:solidFill>
                  </a:tcPr>
                </a:tc>
                <a:tc>
                  <a:txBody>
                    <a:bodyPr/>
                    <a:lstStyle/>
                    <a:p>
                      <a:pPr algn="ctr" fontAlgn="b"/>
                      <a:endParaRPr lang="tr-TR" sz="1400" b="0" i="0" u="none" strike="noStrike" dirty="0" smtClean="0">
                        <a:solidFill>
                          <a:srgbClr val="000000"/>
                        </a:solidFill>
                        <a:effectLst/>
                        <a:latin typeface="Calibri" panose="020F0502020204030204" pitchFamily="34" charset="0"/>
                      </a:endParaRPr>
                    </a:p>
                    <a:p>
                      <a:pPr algn="ctr" fontAlgn="b"/>
                      <a:r>
                        <a:rPr lang="en-US" sz="1400" b="0" i="0" u="none" strike="noStrike" dirty="0" smtClean="0">
                          <a:solidFill>
                            <a:srgbClr val="000000"/>
                          </a:solidFill>
                          <a:effectLst/>
                          <a:latin typeface="Calibri" panose="020F0502020204030204" pitchFamily="34" charset="0"/>
                        </a:rPr>
                        <a:t>Landuse</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WC_i</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WC_i</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OC</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BD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Landuse</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a:t>
                      </a: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E4EBF4"/>
                    </a:solidFill>
                  </a:tcPr>
                </a:tc>
              </a:tr>
            </a:tbl>
          </a:graphicData>
        </a:graphic>
      </p:graphicFrame>
      <p:sp>
        <p:nvSpPr>
          <p:cNvPr id="11" name="Dikdörtgen 10"/>
          <p:cNvSpPr/>
          <p:nvPr/>
        </p:nvSpPr>
        <p:spPr>
          <a:xfrm>
            <a:off x="313234" y="527774"/>
            <a:ext cx="5126245" cy="369332"/>
          </a:xfrm>
          <a:prstGeom prst="rect">
            <a:avLst/>
          </a:prstGeom>
        </p:spPr>
        <p:txBody>
          <a:bodyPr wrap="square">
            <a:spAutoFit/>
          </a:bodyPr>
          <a:lstStyle/>
          <a:p>
            <a:r>
              <a:rPr lang="tr-TR" b="1" dirty="0"/>
              <a:t> </a:t>
            </a:r>
            <a:r>
              <a:rPr lang="en-US" b="1" dirty="0" smtClean="0"/>
              <a:t>Table </a:t>
            </a:r>
            <a:r>
              <a:rPr lang="tr-TR" b="1" dirty="0" smtClean="0"/>
              <a:t>6</a:t>
            </a:r>
            <a:r>
              <a:rPr lang="en-US" b="1" dirty="0" smtClean="0"/>
              <a:t>.</a:t>
            </a:r>
            <a:r>
              <a:rPr lang="en-US" dirty="0" smtClean="0"/>
              <a:t>  Best </a:t>
            </a:r>
            <a:r>
              <a:rPr lang="en-US" dirty="0"/>
              <a:t>explanatory </a:t>
            </a:r>
            <a:r>
              <a:rPr lang="en-US" dirty="0" smtClean="0"/>
              <a:t>variables</a:t>
            </a:r>
            <a:r>
              <a:rPr lang="tr-TR" dirty="0" smtClean="0"/>
              <a:t> </a:t>
            </a:r>
            <a:r>
              <a:rPr lang="en-US" dirty="0" smtClean="0"/>
              <a:t>of </a:t>
            </a:r>
            <a:r>
              <a:rPr lang="en-US" dirty="0"/>
              <a:t>Horton </a:t>
            </a:r>
            <a:r>
              <a:rPr lang="tr-TR" dirty="0" smtClean="0"/>
              <a:t>model</a:t>
            </a:r>
            <a:endParaRPr lang="en-US" dirty="0"/>
          </a:p>
        </p:txBody>
      </p:sp>
      <p:sp>
        <p:nvSpPr>
          <p:cNvPr id="14" name="Dikdörtgen 13"/>
          <p:cNvSpPr/>
          <p:nvPr/>
        </p:nvSpPr>
        <p:spPr>
          <a:xfrm>
            <a:off x="313234" y="3512075"/>
            <a:ext cx="5452789" cy="369332"/>
          </a:xfrm>
          <a:prstGeom prst="rect">
            <a:avLst/>
          </a:prstGeom>
        </p:spPr>
        <p:txBody>
          <a:bodyPr wrap="square">
            <a:spAutoFit/>
          </a:bodyPr>
          <a:lstStyle/>
          <a:p>
            <a:r>
              <a:rPr lang="tr-TR" b="1" dirty="0"/>
              <a:t> </a:t>
            </a:r>
            <a:r>
              <a:rPr lang="en-US" b="1" dirty="0" smtClean="0"/>
              <a:t>Table </a:t>
            </a:r>
            <a:r>
              <a:rPr lang="tr-TR" b="1" dirty="0"/>
              <a:t>7</a:t>
            </a:r>
            <a:r>
              <a:rPr lang="en-US" b="1" dirty="0" smtClean="0"/>
              <a:t>.</a:t>
            </a:r>
            <a:r>
              <a:rPr lang="en-US" dirty="0" smtClean="0"/>
              <a:t>  Best </a:t>
            </a:r>
            <a:r>
              <a:rPr lang="en-US" dirty="0"/>
              <a:t>explanatory </a:t>
            </a:r>
            <a:r>
              <a:rPr lang="en-US" dirty="0" smtClean="0"/>
              <a:t>variables</a:t>
            </a:r>
            <a:r>
              <a:rPr lang="tr-TR" dirty="0" smtClean="0"/>
              <a:t> </a:t>
            </a:r>
            <a:r>
              <a:rPr lang="en-US" dirty="0" smtClean="0"/>
              <a:t>of </a:t>
            </a:r>
            <a:r>
              <a:rPr lang="tr-TR" dirty="0" smtClean="0"/>
              <a:t>Mezencev</a:t>
            </a:r>
            <a:r>
              <a:rPr lang="en-US" dirty="0" smtClean="0"/>
              <a:t> </a:t>
            </a:r>
            <a:r>
              <a:rPr lang="tr-TR" dirty="0" smtClean="0"/>
              <a:t>m</a:t>
            </a:r>
            <a:r>
              <a:rPr lang="en-US" dirty="0" smtClean="0"/>
              <a:t>odel</a:t>
            </a:r>
            <a:endParaRPr lang="en-US" dirty="0"/>
          </a:p>
        </p:txBody>
      </p:sp>
      <p:pic>
        <p:nvPicPr>
          <p:cNvPr id="10"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4"/>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1465712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9"/>
              <p:cNvSpPr/>
              <p:nvPr/>
            </p:nvSpPr>
            <p:spPr>
              <a:xfrm>
                <a:off x="6158651" y="617366"/>
                <a:ext cx="2933432" cy="3797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𝐅</m:t>
                      </m:r>
                      <m:d>
                        <m:dPr>
                          <m:ctrlPr>
                            <a:rPr lang="en-US" b="1" i="1">
                              <a:solidFill>
                                <a:prstClr val="black"/>
                              </a:solidFill>
                              <a:latin typeface="Cambria Math"/>
                            </a:rPr>
                          </m:ctrlPr>
                        </m:dPr>
                        <m:e>
                          <m:r>
                            <a:rPr lang="en-US" b="1" i="1">
                              <a:solidFill>
                                <a:prstClr val="black"/>
                              </a:solidFill>
                              <a:latin typeface="Cambria Math" panose="02040503050406030204" pitchFamily="18" charset="0"/>
                            </a:rPr>
                            <m:t>𝐭</m:t>
                          </m:r>
                        </m:e>
                      </m:d>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𝐭</m:t>
                      </m:r>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𝟏</m:t>
                          </m:r>
                        </m:sub>
                      </m:sSub>
                      <m:r>
                        <a:rPr lang="en-US" b="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m:t>
                      </m:r>
                      <m:r>
                        <a:rPr lang="en-US" b="1">
                          <a:solidFill>
                            <a:prstClr val="black"/>
                          </a:solidFill>
                          <a:latin typeface="Cambria Math" panose="02040503050406030204" pitchFamily="18" charset="0"/>
                        </a:rPr>
                        <m:t>−</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𝐞</m:t>
                          </m:r>
                        </m:e>
                        <m:sup>
                          <m:r>
                            <a:rPr lang="en-US" b="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𝐛</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𝐭</m:t>
                          </m:r>
                        </m:sup>
                      </m:sSup>
                      <m:r>
                        <a:rPr lang="en-US" b="1">
                          <a:solidFill>
                            <a:prstClr val="black"/>
                          </a:solidFill>
                          <a:latin typeface="Cambria Math" panose="02040503050406030204" pitchFamily="18" charset="0"/>
                        </a:rPr>
                        <m:t>)</m:t>
                      </m:r>
                    </m:oMath>
                  </m:oMathPara>
                </a14:m>
                <a:endParaRPr lang="en-US" dirty="0"/>
              </a:p>
            </p:txBody>
          </p:sp>
        </mc:Choice>
        <mc:Fallback xmlns="">
          <p:sp>
            <p:nvSpPr>
              <p:cNvPr id="4" name="Rectangle 9"/>
              <p:cNvSpPr>
                <a:spLocks noRot="1" noChangeAspect="1" noMove="1" noResize="1" noEditPoints="1" noAdjustHandles="1" noChangeArrowheads="1" noChangeShapeType="1" noTextEdit="1"/>
              </p:cNvSpPr>
              <p:nvPr/>
            </p:nvSpPr>
            <p:spPr>
              <a:xfrm>
                <a:off x="6158651" y="617366"/>
                <a:ext cx="2933432" cy="379784"/>
              </a:xfrm>
              <a:prstGeom prst="rect">
                <a:avLst/>
              </a:prstGeom>
              <a:blipFill rotWithShape="1">
                <a:blip r:embed="rId2"/>
                <a:stretch>
                  <a:fillRect b="-1111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Rectangle 15"/>
              <p:cNvSpPr/>
              <p:nvPr/>
            </p:nvSpPr>
            <p:spPr>
              <a:xfrm>
                <a:off x="6804248" y="3764258"/>
                <a:ext cx="2112117" cy="379784"/>
              </a:xfrm>
              <a:prstGeom prst="rect">
                <a:avLst/>
              </a:prstGeom>
            </p:spPr>
            <p:txBody>
              <a:bodyPr wrap="none">
                <a:spAutoFit/>
              </a:bodyPr>
              <a:lstStyle/>
              <a:p>
                <a14:m>
                  <m:oMath xmlns:m="http://schemas.openxmlformats.org/officeDocument/2006/math">
                    <m:r>
                      <a:rPr lang="en-US" b="1" i="1">
                        <a:latin typeface="Cambria Math" panose="02040503050406030204" pitchFamily="18" charset="0"/>
                      </a:rPr>
                      <m:t>𝐅</m:t>
                    </m:r>
                    <m:d>
                      <m:dPr>
                        <m:ctrlPr>
                          <a:rPr lang="en-US" b="1" i="1">
                            <a:latin typeface="Cambria Math"/>
                          </a:rPr>
                        </m:ctrlPr>
                      </m:dPr>
                      <m:e>
                        <m:r>
                          <a:rPr lang="en-US" b="1" i="1">
                            <a:latin typeface="Cambria Math" panose="02040503050406030204" pitchFamily="18" charset="0"/>
                          </a:rPr>
                          <m:t>𝐭</m:t>
                        </m:r>
                      </m:e>
                    </m:d>
                    <m:r>
                      <a:rPr lang="en-US" b="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𝟏</m:t>
                        </m:r>
                      </m:sub>
                    </m:sSub>
                    <m:sSup>
                      <m:sSupPr>
                        <m:ctrlPr>
                          <a:rPr lang="en-US" b="1" i="1">
                            <a:latin typeface="Cambria Math"/>
                          </a:rPr>
                        </m:ctrlPr>
                      </m:sSupPr>
                      <m:e>
                        <m:r>
                          <a:rPr lang="en-US" b="1" i="1">
                            <a:latin typeface="Cambria Math" panose="02040503050406030204" pitchFamily="18" charset="0"/>
                          </a:rPr>
                          <m:t>𝐭</m:t>
                        </m:r>
                      </m:e>
                      <m:sup>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𝟐</m:t>
                            </m:r>
                          </m:sub>
                        </m:sSub>
                      </m:sup>
                    </m:sSup>
                    <m:r>
                      <a:rPr lang="en-US" b="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𝐛</m:t>
                        </m:r>
                      </m:e>
                      <m:sub>
                        <m:r>
                          <a:rPr lang="en-US" b="1" i="1">
                            <a:latin typeface="Cambria Math" panose="02040503050406030204" pitchFamily="18" charset="0"/>
                          </a:rPr>
                          <m:t>𝟑</m:t>
                        </m:r>
                      </m:sub>
                    </m:sSub>
                    <m:r>
                      <a:rPr lang="en-US" b="1" i="1">
                        <a:latin typeface="Cambria Math" panose="02040503050406030204" pitchFamily="18" charset="0"/>
                      </a:rPr>
                      <m:t>𝐭</m:t>
                    </m:r>
                  </m:oMath>
                </a14:m>
                <a:r>
                  <a:rPr lang="en-US" b="1" dirty="0"/>
                  <a:t> </a:t>
                </a:r>
                <a:endParaRPr lang="en-US" dirty="0"/>
              </a:p>
            </p:txBody>
          </p:sp>
        </mc:Choice>
        <mc:Fallback xmlns="">
          <p:sp>
            <p:nvSpPr>
              <p:cNvPr id="7" name="Rectangle 15"/>
              <p:cNvSpPr>
                <a:spLocks noRot="1" noChangeAspect="1" noMove="1" noResize="1" noEditPoints="1" noAdjustHandles="1" noChangeArrowheads="1" noChangeShapeType="1" noTextEdit="1"/>
              </p:cNvSpPr>
              <p:nvPr/>
            </p:nvSpPr>
            <p:spPr>
              <a:xfrm>
                <a:off x="6804248" y="3764258"/>
                <a:ext cx="2112117" cy="379784"/>
              </a:xfrm>
              <a:prstGeom prst="rect">
                <a:avLst/>
              </a:prstGeom>
              <a:blipFill rotWithShape="1">
                <a:blip r:embed="rId3"/>
                <a:stretch>
                  <a:fillRect/>
                </a:stretch>
              </a:blipFill>
            </p:spPr>
            <p:txBody>
              <a:bodyPr/>
              <a:lstStyle/>
              <a:p>
                <a:r>
                  <a:rPr lang="tr-TR">
                    <a:noFill/>
                  </a:rPr>
                  <a:t> </a:t>
                </a:r>
              </a:p>
            </p:txBody>
          </p:sp>
        </mc:Fallback>
      </mc:AlternateContent>
      <p:graphicFrame>
        <p:nvGraphicFramePr>
          <p:cNvPr id="12" name="Tablo 11"/>
          <p:cNvGraphicFramePr>
            <a:graphicFrameLocks noGrp="1"/>
          </p:cNvGraphicFramePr>
          <p:nvPr>
            <p:extLst>
              <p:ext uri="{D42A27DB-BD31-4B8C-83A1-F6EECF244321}">
                <p14:modId xmlns:p14="http://schemas.microsoft.com/office/powerpoint/2010/main" val="1780156972"/>
              </p:ext>
            </p:extLst>
          </p:nvPr>
        </p:nvGraphicFramePr>
        <p:xfrm>
          <a:off x="323528" y="1124744"/>
          <a:ext cx="8592839" cy="2144236"/>
        </p:xfrm>
        <a:graphic>
          <a:graphicData uri="http://schemas.openxmlformats.org/drawingml/2006/table">
            <a:tbl>
              <a:tblPr firstRow="1" bandRow="1">
                <a:tableStyleId>{5C22544A-7EE6-4342-B048-85BDC9FD1C3A}</a:tableStyleId>
              </a:tblPr>
              <a:tblGrid>
                <a:gridCol w="1481521"/>
                <a:gridCol w="814839"/>
                <a:gridCol w="888916"/>
                <a:gridCol w="814839"/>
                <a:gridCol w="814839"/>
                <a:gridCol w="814839"/>
                <a:gridCol w="671623"/>
                <a:gridCol w="735825"/>
                <a:gridCol w="814839"/>
                <a:gridCol w="740759"/>
              </a:tblGrid>
              <a:tr h="308656">
                <a:tc>
                  <a:txBody>
                    <a:bodyPr/>
                    <a:lstStyle/>
                    <a:p>
                      <a:pPr marL="0" marR="0" algn="just">
                        <a:lnSpc>
                          <a:spcPct val="107000"/>
                        </a:lnSpc>
                        <a:spcBef>
                          <a:spcPts val="0"/>
                        </a:spcBef>
                        <a:spcAft>
                          <a:spcPts val="0"/>
                        </a:spcAft>
                      </a:pPr>
                      <a:r>
                        <a:rPr lang="en-US" sz="1400" dirty="0" smtClean="0">
                          <a:effectLst/>
                        </a:rPr>
                        <a:t>Datasets</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gridSpan="3">
                  <a:txBody>
                    <a:bodyPr/>
                    <a:lstStyle/>
                    <a:p>
                      <a:pPr algn="ctr"/>
                      <a:r>
                        <a:rPr lang="tr-TR" sz="1400" dirty="0" smtClean="0"/>
                        <a:t>b1</a:t>
                      </a:r>
                      <a:endParaRPr lang="tr-TR" sz="14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c gridSpan="3">
                  <a:txBody>
                    <a:bodyPr/>
                    <a:lstStyle/>
                    <a:p>
                      <a:pPr algn="ctr"/>
                      <a:r>
                        <a:rPr lang="tr-TR" sz="1400" dirty="0" smtClean="0"/>
                        <a:t>b2</a:t>
                      </a:r>
                      <a:endParaRPr lang="tr-TR" sz="14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c gridSpan="3">
                  <a:txBody>
                    <a:bodyPr/>
                    <a:lstStyle/>
                    <a:p>
                      <a:pPr algn="ctr"/>
                      <a:r>
                        <a:rPr lang="tr-TR" sz="1400" dirty="0" smtClean="0"/>
                        <a:t>b3</a:t>
                      </a:r>
                      <a:endParaRPr lang="tr-TR" sz="1400" dirty="0"/>
                    </a:p>
                  </a:txBody>
                  <a:tcP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r>
              <a:tr h="305930">
                <a:tc rowSpan="2">
                  <a:txBody>
                    <a:bodyPr/>
                    <a:lstStyle/>
                    <a:p>
                      <a:pPr marL="0" marR="0" algn="just">
                        <a:lnSpc>
                          <a:spcPct val="107000"/>
                        </a:lnSpc>
                        <a:spcBef>
                          <a:spcPts val="0"/>
                        </a:spcBef>
                        <a:spcAft>
                          <a:spcPts val="0"/>
                        </a:spcAft>
                      </a:pPr>
                      <a:r>
                        <a:rPr lang="en-US" sz="1400" b="1" dirty="0">
                          <a:solidFill>
                            <a:schemeClr val="bg1"/>
                          </a:solidFill>
                          <a:effectLst/>
                        </a:rPr>
                        <a:t>Horton all</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algn="ctr" fontAlgn="b"/>
                      <a:r>
                        <a:rPr lang="en-US" sz="1400" u="none" strike="noStrike" dirty="0">
                          <a:effectLst/>
                        </a:rPr>
                        <a:t>Method</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Landuse</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Ksat</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Method</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TextClass</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Landuse</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Method</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a:effectLst/>
                        </a:rPr>
                        <a:t>Landuse</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TextClass</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305930">
                <a:tc vMerge="1">
                  <a:txBody>
                    <a:bodyPr/>
                    <a:lstStyle/>
                    <a:p>
                      <a:pPr marL="0" marR="0" algn="just">
                        <a:lnSpc>
                          <a:spcPct val="107000"/>
                        </a:lnSpc>
                        <a:spcBef>
                          <a:spcPts val="0"/>
                        </a:spcBef>
                        <a:spcAft>
                          <a:spcPts val="0"/>
                        </a:spcAft>
                      </a:pP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algn="ctr" fontAlgn="b"/>
                      <a:r>
                        <a:rPr lang="en-US" sz="1400" u="none" strike="noStrike" dirty="0">
                          <a:effectLst/>
                        </a:rPr>
                        <a:t>54</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32</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21</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305930">
                <a:tc rowSpan="2">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1400" b="1" dirty="0" smtClean="0">
                          <a:solidFill>
                            <a:schemeClr val="bg1"/>
                          </a:solidFill>
                          <a:effectLst/>
                        </a:rPr>
                        <a:t>H the best</a:t>
                      </a:r>
                      <a:endParaRPr lang="en-US" sz="1400" b="1" dirty="0" smtClean="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p>
                      <a:pPr marL="0" marR="0" algn="just">
                        <a:lnSpc>
                          <a:spcPct val="107000"/>
                        </a:lnSpc>
                        <a:spcBef>
                          <a:spcPts val="0"/>
                        </a:spcBef>
                        <a:spcAft>
                          <a:spcPts val="0"/>
                        </a:spcAft>
                      </a:pP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algn="ctr" fontAlgn="b"/>
                      <a:r>
                        <a:rPr lang="en-US" sz="1400" u="none" strike="noStrike">
                          <a:effectLst/>
                        </a:rPr>
                        <a:t>Method</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TextClass</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Landuse</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Method</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TextClass</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Landuse</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a:effectLst/>
                        </a:rPr>
                        <a:t>Method</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TextClass</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a:effectLst/>
                        </a:rPr>
                        <a:t>Landuse</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305930">
                <a:tc vMerge="1">
                  <a:txBody>
                    <a:bodyPr/>
                    <a:lstStyle/>
                    <a:p>
                      <a:pPr marL="0" marR="0" algn="just">
                        <a:lnSpc>
                          <a:spcPct val="107000"/>
                        </a:lnSpc>
                        <a:spcBef>
                          <a:spcPts val="0"/>
                        </a:spcBef>
                        <a:spcAft>
                          <a:spcPts val="0"/>
                        </a:spcAft>
                      </a:pP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algn="ctr" fontAlgn="b"/>
                      <a:r>
                        <a:rPr lang="en-US" sz="1400" u="none" strike="noStrike">
                          <a:effectLst/>
                        </a:rPr>
                        <a:t>43</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22</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17</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59</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305930">
                <a:tc rowSpan="2">
                  <a:txBody>
                    <a:bodyPr/>
                    <a:lstStyle/>
                    <a:p>
                      <a:pPr marL="0" marR="0" algn="just">
                        <a:lnSpc>
                          <a:spcPct val="107000"/>
                        </a:lnSpc>
                        <a:spcBef>
                          <a:spcPts val="0"/>
                        </a:spcBef>
                        <a:spcAft>
                          <a:spcPts val="0"/>
                        </a:spcAft>
                      </a:pPr>
                      <a:r>
                        <a:rPr lang="en-US" sz="1400" b="1" dirty="0">
                          <a:solidFill>
                            <a:schemeClr val="bg1"/>
                          </a:solidFill>
                          <a:effectLst/>
                        </a:rPr>
                        <a:t>H </a:t>
                      </a:r>
                      <a:r>
                        <a:rPr lang="en-US" sz="1400" b="1" dirty="0" smtClean="0">
                          <a:solidFill>
                            <a:schemeClr val="bg1"/>
                          </a:solidFill>
                          <a:effectLst/>
                        </a:rPr>
                        <a:t>miniinfilt</a:t>
                      </a:r>
                      <a:r>
                        <a:rPr lang="tr-TR" sz="1400" b="1" dirty="0" smtClean="0">
                          <a:solidFill>
                            <a:schemeClr val="bg1"/>
                          </a:solidFill>
                          <a:effectLst/>
                        </a:rPr>
                        <a:t>.</a:t>
                      </a: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83E6"/>
                    </a:solidFill>
                  </a:tcPr>
                </a:tc>
                <a:tc>
                  <a:txBody>
                    <a:bodyPr/>
                    <a:lstStyle/>
                    <a:p>
                      <a:pPr algn="ctr" fontAlgn="b"/>
                      <a:r>
                        <a:rPr lang="en-US" sz="1400" u="none" strike="noStrike" dirty="0">
                          <a:effectLst/>
                        </a:rPr>
                        <a:t>TextClass</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a:effectLst/>
                        </a:rPr>
                        <a:t>Landuse</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Ksat</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TextClass</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Ksat</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BD</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TextClass</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OC</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u="none" strike="noStrike" dirty="0">
                          <a:effectLst/>
                        </a:rPr>
                        <a:t>BD</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305930">
                <a:tc vMerge="1">
                  <a:txBody>
                    <a:bodyPr/>
                    <a:lstStyle/>
                    <a:p>
                      <a:pPr marL="0" marR="0" algn="just">
                        <a:lnSpc>
                          <a:spcPct val="107000"/>
                        </a:lnSpc>
                        <a:spcBef>
                          <a:spcPts val="0"/>
                        </a:spcBef>
                        <a:spcAft>
                          <a:spcPts val="0"/>
                        </a:spcAft>
                      </a:pPr>
                      <a:endParaRPr lang="en-US" sz="14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83E6"/>
                    </a:solidFill>
                  </a:tcPr>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u="none" strike="noStrike" dirty="0">
                          <a:effectLst/>
                        </a:rPr>
                        <a:t>36</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E4EBF4"/>
                    </a:solidFill>
                  </a:tcPr>
                </a:tc>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1549708970"/>
              </p:ext>
            </p:extLst>
          </p:nvPr>
        </p:nvGraphicFramePr>
        <p:xfrm>
          <a:off x="275406" y="4221088"/>
          <a:ext cx="8640959" cy="2098338"/>
        </p:xfrm>
        <a:graphic>
          <a:graphicData uri="http://schemas.openxmlformats.org/drawingml/2006/table">
            <a:tbl>
              <a:tblPr firstRow="1" bandRow="1">
                <a:tableStyleId>{5C22544A-7EE6-4342-B048-85BDC9FD1C3A}</a:tableStyleId>
              </a:tblPr>
              <a:tblGrid>
                <a:gridCol w="1489818"/>
                <a:gridCol w="742430"/>
                <a:gridCol w="864096"/>
                <a:gridCol w="864096"/>
                <a:gridCol w="792088"/>
                <a:gridCol w="792088"/>
                <a:gridCol w="720080"/>
                <a:gridCol w="811954"/>
                <a:gridCol w="819402"/>
                <a:gridCol w="744907"/>
              </a:tblGrid>
              <a:tr h="301586">
                <a:tc>
                  <a:txBody>
                    <a:bodyPr/>
                    <a:lstStyle/>
                    <a:p>
                      <a:pPr marL="0" marR="0" algn="just">
                        <a:lnSpc>
                          <a:spcPct val="107000"/>
                        </a:lnSpc>
                        <a:spcBef>
                          <a:spcPts val="0"/>
                        </a:spcBef>
                        <a:spcAft>
                          <a:spcPts val="0"/>
                        </a:spcAft>
                      </a:pPr>
                      <a:r>
                        <a:rPr lang="en-US" sz="1400" dirty="0" smtClean="0">
                          <a:effectLst/>
                        </a:rPr>
                        <a:t>Datasets</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gridSpan="3">
                  <a:txBody>
                    <a:bodyPr/>
                    <a:lstStyle/>
                    <a:p>
                      <a:pPr algn="ctr"/>
                      <a:r>
                        <a:rPr lang="tr-TR" sz="1400" dirty="0" smtClean="0"/>
                        <a:t>b1</a:t>
                      </a:r>
                      <a:endParaRPr lang="tr-TR" sz="14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c gridSpan="3">
                  <a:txBody>
                    <a:bodyPr/>
                    <a:lstStyle/>
                    <a:p>
                      <a:pPr algn="ctr"/>
                      <a:r>
                        <a:rPr lang="tr-TR" sz="1400" dirty="0" smtClean="0"/>
                        <a:t>b2</a:t>
                      </a:r>
                      <a:endParaRPr lang="tr-TR" sz="14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c gridSpan="3">
                  <a:txBody>
                    <a:bodyPr/>
                    <a:lstStyle/>
                    <a:p>
                      <a:pPr algn="ctr"/>
                      <a:r>
                        <a:rPr lang="tr-TR" sz="1400" dirty="0" smtClean="0"/>
                        <a:t>b3</a:t>
                      </a:r>
                      <a:endParaRPr lang="tr-TR" sz="1400" dirty="0"/>
                    </a:p>
                  </a:txBody>
                  <a:tcP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E6"/>
                    </a:solidFill>
                  </a:tcPr>
                </a:tc>
                <a:tc hMerge="1">
                  <a:txBody>
                    <a:bodyPr/>
                    <a:lstStyle/>
                    <a:p>
                      <a:endParaRPr lang="tr-TR" dirty="0"/>
                    </a:p>
                  </a:txBody>
                  <a:tcPr/>
                </a:tc>
                <a:tc hMerge="1">
                  <a:txBody>
                    <a:bodyPr/>
                    <a:lstStyle/>
                    <a:p>
                      <a:endParaRPr lang="tr-TR" dirty="0"/>
                    </a:p>
                  </a:txBody>
                  <a:tcPr/>
                </a:tc>
              </a:tr>
              <a:tr h="298923">
                <a:tc rowSpan="2">
                  <a:txBody>
                    <a:bodyPr/>
                    <a:lstStyle/>
                    <a:p>
                      <a:pPr algn="just" fontAlgn="b"/>
                      <a:r>
                        <a:rPr lang="tr-TR" sz="1600" b="1" u="none" strike="noStrike" dirty="0" smtClean="0">
                          <a:solidFill>
                            <a:schemeClr val="bg1"/>
                          </a:solidFill>
                          <a:effectLst/>
                        </a:rPr>
                        <a:t>  </a:t>
                      </a:r>
                      <a:r>
                        <a:rPr lang="en-US" sz="1600" b="1" u="none" strike="noStrike" dirty="0" smtClean="0">
                          <a:solidFill>
                            <a:schemeClr val="bg1"/>
                          </a:solidFill>
                          <a:effectLst/>
                        </a:rPr>
                        <a:t>M </a:t>
                      </a:r>
                      <a:r>
                        <a:rPr lang="en-US" sz="1600" b="1" u="none" strike="noStrike" dirty="0">
                          <a:solidFill>
                            <a:schemeClr val="bg1"/>
                          </a:solidFill>
                          <a:effectLst/>
                        </a:rPr>
                        <a:t>all</a:t>
                      </a:r>
                      <a:endParaRPr lang="en-US" sz="1600" b="1" i="0" u="none" strike="noStrike" dirty="0">
                        <a:solidFill>
                          <a:schemeClr val="bg1"/>
                        </a:solidFill>
                        <a:effectLst/>
                        <a:latin typeface="Calibri" panose="020F0502020204030204" pitchFamily="34" charset="0"/>
                      </a:endParaRPr>
                    </a:p>
                  </a:txBody>
                  <a:tcPr marL="7620" marR="7620" marT="762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algn="ctr" fontAlgn="b"/>
                      <a:r>
                        <a:rPr lang="en-US" sz="1400" b="0" i="0" u="none" strike="noStrike" dirty="0">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Landuse</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Landuse</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Landuse</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TextClass</a:t>
                      </a: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298923">
                <a:tc vMerge="1">
                  <a:txBody>
                    <a:bodyPr/>
                    <a:lstStyle/>
                    <a:p>
                      <a:pPr algn="just" fontAlgn="b"/>
                      <a:endParaRPr lang="en-US" sz="1600" b="1" i="0" u="none" strike="noStrike" dirty="0">
                        <a:solidFill>
                          <a:schemeClr val="bg1"/>
                        </a:solidFill>
                        <a:effectLst/>
                        <a:latin typeface="Calibri" panose="020F0502020204030204" pitchFamily="34" charset="0"/>
                      </a:endParaRPr>
                    </a:p>
                  </a:txBody>
                  <a:tcPr marL="7620" marR="7620" marT="762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algn="ctr" fontAlgn="b"/>
                      <a:r>
                        <a:rPr lang="en-US" sz="1400" b="0" i="0" u="none" strike="noStrike" dirty="0">
                          <a:solidFill>
                            <a:srgbClr val="000000"/>
                          </a:solidFill>
                          <a:effectLst/>
                          <a:latin typeface="Calibri" panose="020F0502020204030204" pitchFamily="34" charset="0"/>
                        </a:rPr>
                        <a:t>50</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51</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42</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7</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45</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23</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19</a:t>
                      </a: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298923">
                <a:tc rowSpan="2">
                  <a:txBody>
                    <a:bodyPr/>
                    <a:lstStyle/>
                    <a:p>
                      <a:pPr algn="just" fontAlgn="b"/>
                      <a:r>
                        <a:rPr lang="tr-TR" sz="1600" b="1" u="none" strike="noStrike" dirty="0" smtClean="0">
                          <a:solidFill>
                            <a:schemeClr val="bg1"/>
                          </a:solidFill>
                          <a:effectLst/>
                        </a:rPr>
                        <a:t>  </a:t>
                      </a:r>
                      <a:r>
                        <a:rPr lang="en-US" sz="1600" b="1" u="none" strike="noStrike" dirty="0" smtClean="0">
                          <a:solidFill>
                            <a:schemeClr val="bg1"/>
                          </a:solidFill>
                          <a:effectLst/>
                        </a:rPr>
                        <a:t>M </a:t>
                      </a:r>
                      <a:r>
                        <a:rPr lang="en-US" sz="1600" b="1" u="none" strike="noStrike" dirty="0">
                          <a:solidFill>
                            <a:schemeClr val="bg1"/>
                          </a:solidFill>
                          <a:effectLst/>
                        </a:rPr>
                        <a:t>best model </a:t>
                      </a:r>
                      <a:endParaRPr lang="en-US" sz="1600" b="1" i="0" u="none" strike="noStrike" dirty="0">
                        <a:solidFill>
                          <a:schemeClr val="bg1"/>
                        </a:solidFill>
                        <a:effectLst/>
                        <a:latin typeface="Calibri" panose="020F0502020204030204" pitchFamily="34" charset="0"/>
                      </a:endParaRPr>
                    </a:p>
                  </a:txBody>
                  <a:tcPr marL="7620" marR="7620" marT="762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algn="ctr" fontAlgn="b"/>
                      <a:r>
                        <a:rPr lang="en-US" sz="1400" b="0" i="0" u="none" strike="noStrike">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Landuse</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Landuse</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Method</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Db</a:t>
                      </a: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298923">
                <a:tc vMerge="1">
                  <a:txBody>
                    <a:bodyPr/>
                    <a:lstStyle/>
                    <a:p>
                      <a:pPr algn="just" fontAlgn="b"/>
                      <a:endParaRPr lang="en-US" sz="1600" b="1" i="0" u="none" strike="noStrike" dirty="0">
                        <a:solidFill>
                          <a:schemeClr val="bg1"/>
                        </a:solidFill>
                        <a:effectLst/>
                        <a:latin typeface="Calibri" panose="020F0502020204030204" pitchFamily="34" charset="0"/>
                      </a:endParaRPr>
                    </a:p>
                  </a:txBody>
                  <a:tcPr marL="7620" marR="7620" marT="762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83E6"/>
                    </a:solidFill>
                  </a:tcPr>
                </a:tc>
                <a:tc>
                  <a:txBody>
                    <a:bodyPr/>
                    <a:lstStyle/>
                    <a:p>
                      <a:pPr algn="ctr" fontAlgn="b"/>
                      <a:r>
                        <a:rPr lang="en-US" sz="1400" b="0" i="0" u="none" strike="noStrike">
                          <a:solidFill>
                            <a:srgbClr val="000000"/>
                          </a:solidFill>
                          <a:effectLst/>
                          <a:latin typeface="Calibri" panose="020F0502020204030204" pitchFamily="34" charset="0"/>
                        </a:rPr>
                        <a:t>62</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17</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16</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48</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12</a:t>
                      </a: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298923">
                <a:tc rowSpan="2">
                  <a:txBody>
                    <a:bodyPr/>
                    <a:lstStyle/>
                    <a:p>
                      <a:pPr algn="just" fontAlgn="b"/>
                      <a:r>
                        <a:rPr lang="tr-TR" sz="1600" b="1" u="none" strike="noStrike" dirty="0" smtClean="0">
                          <a:solidFill>
                            <a:schemeClr val="bg1"/>
                          </a:solidFill>
                          <a:effectLst/>
                        </a:rPr>
                        <a:t>  </a:t>
                      </a:r>
                      <a:r>
                        <a:rPr lang="en-US" sz="1600" b="1" u="none" strike="noStrike" dirty="0" smtClean="0">
                          <a:solidFill>
                            <a:schemeClr val="bg1"/>
                          </a:solidFill>
                          <a:effectLst/>
                        </a:rPr>
                        <a:t>M </a:t>
                      </a:r>
                      <a:r>
                        <a:rPr lang="en-US" sz="1600" b="1" u="none" strike="noStrike" dirty="0">
                          <a:solidFill>
                            <a:schemeClr val="bg1"/>
                          </a:solidFill>
                          <a:effectLst/>
                        </a:rPr>
                        <a:t>double</a:t>
                      </a:r>
                      <a:r>
                        <a:rPr lang="en-US" sz="1600" b="1" u="none" strike="noStrike" baseline="0" dirty="0">
                          <a:solidFill>
                            <a:schemeClr val="bg1"/>
                          </a:solidFill>
                          <a:effectLst/>
                        </a:rPr>
                        <a:t> ring</a:t>
                      </a:r>
                      <a:endParaRPr lang="en-US" sz="1600" b="1" i="0" u="none" strike="noStrike" dirty="0">
                        <a:solidFill>
                          <a:schemeClr val="bg1"/>
                        </a:solidFill>
                        <a:effectLst/>
                        <a:latin typeface="Calibri" panose="020F0502020204030204" pitchFamily="34" charset="0"/>
                      </a:endParaRPr>
                    </a:p>
                  </a:txBody>
                  <a:tcPr marL="7620" marR="7620" marT="762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83E6"/>
                    </a:solidFill>
                  </a:tcPr>
                </a:tc>
                <a:tc>
                  <a:txBody>
                    <a:bodyPr/>
                    <a:lstStyle/>
                    <a:p>
                      <a:pPr algn="ctr" fontAlgn="b"/>
                      <a:r>
                        <a:rPr lang="en-US" sz="1400" b="0" i="0" u="none" strike="noStrike">
                          <a:solidFill>
                            <a:srgbClr val="000000"/>
                          </a:solidFill>
                          <a:effectLst/>
                          <a:latin typeface="Calibri" panose="020F0502020204030204" pitchFamily="34" charset="0"/>
                        </a:rPr>
                        <a:t>Landuse</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OC</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Landuse</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a:solidFill>
                            <a:srgbClr val="000000"/>
                          </a:solidFill>
                          <a:effectLst/>
                          <a:latin typeface="Calibri" panose="020F0502020204030204" pitchFamily="34" charset="0"/>
                        </a:rPr>
                        <a:t>OC</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TextClass</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Landuse</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OC</a:t>
                      </a: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4EBF4"/>
                    </a:solidFill>
                  </a:tcPr>
                </a:tc>
              </a:tr>
              <a:tr h="298923">
                <a:tc vMerge="1">
                  <a:txBody>
                    <a:bodyPr/>
                    <a:lstStyle/>
                    <a:p>
                      <a:pPr algn="just" fontAlgn="b"/>
                      <a:endParaRPr lang="en-US" sz="1600" b="1" i="0" u="none" strike="noStrike" dirty="0">
                        <a:solidFill>
                          <a:schemeClr val="bg1"/>
                        </a:solidFill>
                        <a:effectLst/>
                        <a:latin typeface="Calibri" panose="020F0502020204030204" pitchFamily="34" charset="0"/>
                      </a:endParaRPr>
                    </a:p>
                  </a:txBody>
                  <a:tcPr marL="7620" marR="7620" marT="7620" marB="0" anchor="b">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83E6"/>
                    </a:solidFill>
                  </a:tcPr>
                </a:tc>
                <a:tc>
                  <a:txBody>
                    <a:bodyPr/>
                    <a:lstStyle/>
                    <a:p>
                      <a:pPr algn="ctr" fontAlgn="b"/>
                      <a:r>
                        <a:rPr lang="en-US" sz="1400" b="0" i="0" u="none" strike="noStrike" dirty="0">
                          <a:solidFill>
                            <a:srgbClr val="000000"/>
                          </a:solidFill>
                          <a:effectLst/>
                          <a:latin typeface="Calibri" panose="020F0502020204030204" pitchFamily="34" charset="0"/>
                        </a:rPr>
                        <a:t>42</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7620" marR="7620" marT="762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4EBF4"/>
                    </a:solidFill>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7620" marR="7620" marT="7620"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E4EBF4"/>
                    </a:solidFill>
                  </a:tcPr>
                </a:tc>
              </a:tr>
            </a:tbl>
          </a:graphicData>
        </a:graphic>
      </p:graphicFrame>
      <p:sp>
        <p:nvSpPr>
          <p:cNvPr id="15" name="TextBox 1"/>
          <p:cNvSpPr txBox="1"/>
          <p:nvPr/>
        </p:nvSpPr>
        <p:spPr>
          <a:xfrm>
            <a:off x="179512" y="3429000"/>
            <a:ext cx="8928992" cy="646331"/>
          </a:xfrm>
          <a:prstGeom prst="rect">
            <a:avLst/>
          </a:prstGeom>
          <a:noFill/>
        </p:spPr>
        <p:txBody>
          <a:bodyPr wrap="square" rtlCol="0">
            <a:spAutoFit/>
          </a:bodyPr>
          <a:lstStyle/>
          <a:p>
            <a:r>
              <a:rPr lang="en-US" b="1" dirty="0"/>
              <a:t>Table </a:t>
            </a:r>
            <a:r>
              <a:rPr lang="tr-TR" b="1" dirty="0" smtClean="0"/>
              <a:t>9</a:t>
            </a:r>
            <a:r>
              <a:rPr lang="en-US" b="1" dirty="0" smtClean="0"/>
              <a:t>.</a:t>
            </a:r>
            <a:r>
              <a:rPr lang="en-US" dirty="0" smtClean="0"/>
              <a:t> </a:t>
            </a:r>
            <a:r>
              <a:rPr lang="en-US" dirty="0"/>
              <a:t>Most </a:t>
            </a:r>
            <a:r>
              <a:rPr lang="en-US" dirty="0" smtClean="0"/>
              <a:t>important variables to build the trees given missing data command</a:t>
            </a:r>
            <a:r>
              <a:rPr lang="tr-TR" dirty="0"/>
              <a:t> </a:t>
            </a:r>
            <a:r>
              <a:rPr lang="en-US" dirty="0" smtClean="0"/>
              <a:t>imputation</a:t>
            </a:r>
            <a:r>
              <a:rPr lang="tr-TR" dirty="0" smtClean="0"/>
              <a:t> </a:t>
            </a:r>
          </a:p>
          <a:p>
            <a:r>
              <a:rPr lang="tr-TR" dirty="0"/>
              <a:t> </a:t>
            </a:r>
            <a:r>
              <a:rPr lang="tr-TR" dirty="0" smtClean="0"/>
              <a:t>              of Mezencev model</a:t>
            </a:r>
            <a:endParaRPr lang="en-US" dirty="0"/>
          </a:p>
        </p:txBody>
      </p:sp>
      <p:sp>
        <p:nvSpPr>
          <p:cNvPr id="16" name="TextBox 1"/>
          <p:cNvSpPr txBox="1"/>
          <p:nvPr/>
        </p:nvSpPr>
        <p:spPr>
          <a:xfrm>
            <a:off x="241080" y="262389"/>
            <a:ext cx="8928992" cy="646331"/>
          </a:xfrm>
          <a:prstGeom prst="rect">
            <a:avLst/>
          </a:prstGeom>
          <a:noFill/>
        </p:spPr>
        <p:txBody>
          <a:bodyPr wrap="square" rtlCol="0">
            <a:spAutoFit/>
          </a:bodyPr>
          <a:lstStyle/>
          <a:p>
            <a:r>
              <a:rPr lang="en-US" b="1" dirty="0"/>
              <a:t>Table </a:t>
            </a:r>
            <a:r>
              <a:rPr lang="tr-TR" b="1" dirty="0"/>
              <a:t>8</a:t>
            </a:r>
            <a:r>
              <a:rPr lang="en-US" b="1" dirty="0" smtClean="0"/>
              <a:t>.</a:t>
            </a:r>
            <a:r>
              <a:rPr lang="en-US" dirty="0" smtClean="0"/>
              <a:t> </a:t>
            </a:r>
            <a:r>
              <a:rPr lang="en-US" dirty="0"/>
              <a:t>Most </a:t>
            </a:r>
            <a:r>
              <a:rPr lang="en-US" dirty="0" smtClean="0"/>
              <a:t>important variables to build the trees given missing data command</a:t>
            </a:r>
            <a:r>
              <a:rPr lang="tr-TR" dirty="0"/>
              <a:t> </a:t>
            </a:r>
            <a:r>
              <a:rPr lang="en-US" dirty="0" smtClean="0"/>
              <a:t>imputation</a:t>
            </a:r>
            <a:r>
              <a:rPr lang="tr-TR" dirty="0" smtClean="0"/>
              <a:t>  </a:t>
            </a:r>
          </a:p>
          <a:p>
            <a:r>
              <a:rPr lang="tr-TR" dirty="0"/>
              <a:t> </a:t>
            </a:r>
            <a:r>
              <a:rPr lang="tr-TR" dirty="0" smtClean="0"/>
              <a:t>              of Horton model</a:t>
            </a:r>
            <a:endParaRPr lang="en-US" dirty="0"/>
          </a:p>
        </p:txBody>
      </p:sp>
      <p:pic>
        <p:nvPicPr>
          <p:cNvPr id="9"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4"/>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553874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539552" y="1268760"/>
            <a:ext cx="2250744" cy="400110"/>
          </a:xfrm>
          <a:prstGeom prst="rect">
            <a:avLst/>
          </a:prstGeom>
          <a:noFill/>
        </p:spPr>
        <p:txBody>
          <a:bodyPr wrap="none" rtlCol="0">
            <a:spAutoFit/>
          </a:bodyPr>
          <a:lstStyle/>
          <a:p>
            <a:r>
              <a:rPr lang="en-US" sz="2000" b="1" dirty="0"/>
              <a:t>Experimental setup</a:t>
            </a:r>
          </a:p>
        </p:txBody>
      </p:sp>
      <p:sp>
        <p:nvSpPr>
          <p:cNvPr id="3" name="TextBox 5"/>
          <p:cNvSpPr txBox="1"/>
          <p:nvPr/>
        </p:nvSpPr>
        <p:spPr>
          <a:xfrm>
            <a:off x="323528" y="1844824"/>
            <a:ext cx="8424936" cy="1631216"/>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were both the stationary and the stationary infiltration stages were sampled well?</a:t>
            </a:r>
          </a:p>
          <a:p>
            <a:pPr marL="285750" indent="-285750">
              <a:buFont typeface="Wingdings" panose="05000000000000000000" pitchFamily="2" charset="2"/>
              <a:buChar char="q"/>
            </a:pPr>
            <a:r>
              <a:rPr lang="en-US" sz="2000" dirty="0"/>
              <a:t>was the stationary infiltration stage actually achieved? </a:t>
            </a:r>
          </a:p>
          <a:p>
            <a:pPr marL="285750" indent="-285750">
              <a:buFont typeface="Wingdings" panose="05000000000000000000" pitchFamily="2" charset="2"/>
              <a:buChar char="q"/>
            </a:pPr>
            <a:r>
              <a:rPr lang="en-US" sz="2000" dirty="0"/>
              <a:t>was the vertical heterogeneity encountered?</a:t>
            </a:r>
          </a:p>
          <a:p>
            <a:pPr marL="285750" indent="-285750">
              <a:buFont typeface="Wingdings" panose="05000000000000000000" pitchFamily="2" charset="2"/>
              <a:buChar char="q"/>
            </a:pPr>
            <a:r>
              <a:rPr lang="en-US" sz="2000" dirty="0"/>
              <a:t>…..</a:t>
            </a:r>
          </a:p>
        </p:txBody>
      </p:sp>
      <p:sp>
        <p:nvSpPr>
          <p:cNvPr id="4" name="TextBox 8"/>
          <p:cNvSpPr txBox="1"/>
          <p:nvPr/>
        </p:nvSpPr>
        <p:spPr>
          <a:xfrm>
            <a:off x="476038" y="3861048"/>
            <a:ext cx="4462504" cy="1292662"/>
          </a:xfrm>
          <a:prstGeom prst="rect">
            <a:avLst/>
          </a:prstGeom>
          <a:noFill/>
        </p:spPr>
        <p:txBody>
          <a:bodyPr wrap="none" rtlCol="0">
            <a:spAutoFit/>
          </a:bodyPr>
          <a:lstStyle/>
          <a:p>
            <a:r>
              <a:rPr lang="en-US" sz="2000" dirty="0">
                <a:solidFill>
                  <a:srgbClr val="C00000"/>
                </a:solidFill>
              </a:rPr>
              <a:t>Structure is reflected poorly in the inputs</a:t>
            </a:r>
          </a:p>
          <a:p>
            <a:endParaRPr lang="en-US" sz="2000" dirty="0">
              <a:solidFill>
                <a:srgbClr val="C00000"/>
              </a:solidFill>
            </a:endParaRPr>
          </a:p>
          <a:p>
            <a:r>
              <a:rPr lang="en-US" sz="2000" dirty="0">
                <a:solidFill>
                  <a:srgbClr val="C00000"/>
                </a:solidFill>
              </a:rPr>
              <a:t>Scale/size of probed soil domain</a:t>
            </a:r>
          </a:p>
          <a:p>
            <a:endParaRPr lang="en-US" dirty="0"/>
          </a:p>
        </p:txBody>
      </p:sp>
      <p:sp>
        <p:nvSpPr>
          <p:cNvPr id="5" name="TextBox 1"/>
          <p:cNvSpPr txBox="1"/>
          <p:nvPr/>
        </p:nvSpPr>
        <p:spPr>
          <a:xfrm>
            <a:off x="2051720" y="476672"/>
            <a:ext cx="5411353" cy="400110"/>
          </a:xfrm>
          <a:prstGeom prst="rect">
            <a:avLst/>
          </a:prstGeom>
          <a:noFill/>
        </p:spPr>
        <p:txBody>
          <a:bodyPr wrap="none" rtlCol="0">
            <a:spAutoFit/>
          </a:bodyPr>
          <a:lstStyle/>
          <a:p>
            <a:r>
              <a:rPr lang="en-US" sz="2000" b="1" dirty="0"/>
              <a:t>Factors limiting evaluation of model applicability </a:t>
            </a:r>
          </a:p>
        </p:txBody>
      </p:sp>
      <p:pic>
        <p:nvPicPr>
          <p:cNvPr id="7"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2"/>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3705184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19" y="764704"/>
            <a:ext cx="8742777" cy="4985980"/>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Ultimate case of the need in missing data treatment.</a:t>
            </a:r>
          </a:p>
          <a:p>
            <a:pPr marL="285750" indent="-285750">
              <a:buFont typeface="Wingdings" panose="05000000000000000000" pitchFamily="2" charset="2"/>
              <a:buChar char="q"/>
            </a:pPr>
            <a:r>
              <a:rPr lang="en-US" sz="2000" dirty="0"/>
              <a:t>Frequency of representation may reflect the need in accuracy (at least in areal estimation) </a:t>
            </a:r>
          </a:p>
          <a:p>
            <a:pPr marL="285750" indent="-285750">
              <a:buFont typeface="Wingdings" panose="05000000000000000000" pitchFamily="2" charset="2"/>
              <a:buChar char="q"/>
            </a:pPr>
            <a:r>
              <a:rPr lang="en-US" sz="2000" dirty="0"/>
              <a:t>Land use category as an excellent surrogate</a:t>
            </a:r>
          </a:p>
          <a:p>
            <a:endParaRPr lang="en-US" sz="2000" dirty="0"/>
          </a:p>
          <a:p>
            <a:pPr marL="285750" indent="-285750">
              <a:buFont typeface="Wingdings" panose="05000000000000000000" pitchFamily="2" charset="2"/>
              <a:buChar char="v"/>
            </a:pPr>
            <a:r>
              <a:rPr lang="en-US" sz="2000" dirty="0"/>
              <a:t>Not much advantage of using sand – silt - clay vs. textural class.</a:t>
            </a:r>
          </a:p>
          <a:p>
            <a:pPr marL="285750" indent="-285750">
              <a:buFont typeface="Wingdings" panose="05000000000000000000" pitchFamily="2" charset="2"/>
              <a:buChar char="v"/>
            </a:pPr>
            <a:r>
              <a:rPr lang="en-US" sz="2000" dirty="0"/>
              <a:t>Is it method or it is the regional/local specifics?</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Ø"/>
            </a:pPr>
            <a:r>
              <a:rPr lang="en-US" sz="2000" dirty="0"/>
              <a:t>Absolute vs. relative errors</a:t>
            </a:r>
          </a:p>
          <a:p>
            <a:pPr marL="285750" indent="-285750">
              <a:buFont typeface="Wingdings" panose="05000000000000000000" pitchFamily="2" charset="2"/>
              <a:buChar char="Ø"/>
            </a:pPr>
            <a:r>
              <a:rPr lang="en-US" sz="2000" dirty="0"/>
              <a:t>Functional evaluation</a:t>
            </a:r>
          </a:p>
          <a:p>
            <a:pPr marL="285750" indent="-285750">
              <a:buFont typeface="Wingdings" panose="05000000000000000000" pitchFamily="2" charset="2"/>
              <a:buChar char="Ø"/>
            </a:pPr>
            <a:r>
              <a:rPr lang="en-US" sz="2000" dirty="0"/>
              <a:t>Future applications</a:t>
            </a:r>
          </a:p>
          <a:p>
            <a:endParaRPr lang="en-US" sz="2000" dirty="0"/>
          </a:p>
          <a:p>
            <a:pPr marL="285750" indent="-285750">
              <a:buFont typeface="Wingdings" panose="05000000000000000000" pitchFamily="2" charset="2"/>
              <a:buChar char="ü"/>
            </a:pPr>
            <a:r>
              <a:rPr lang="en-US" sz="2000" dirty="0">
                <a:solidFill>
                  <a:srgbClr val="C00000"/>
                </a:solidFill>
              </a:rPr>
              <a:t>Exploratory rather than predictive modeling.</a:t>
            </a:r>
          </a:p>
          <a:p>
            <a:pPr marL="285750" indent="-285750">
              <a:buFont typeface="Wingdings" panose="05000000000000000000" pitchFamily="2" charset="2"/>
              <a:buChar char="ü"/>
            </a:pPr>
            <a:r>
              <a:rPr lang="en-US" sz="2000" dirty="0">
                <a:solidFill>
                  <a:srgbClr val="C00000"/>
                </a:solidFill>
              </a:rPr>
              <a:t>An individual regression tree is not oriented on the accuracy </a:t>
            </a:r>
            <a:r>
              <a:rPr lang="en-US" sz="2000" i="1" dirty="0">
                <a:solidFill>
                  <a:srgbClr val="C00000"/>
                </a:solidFill>
              </a:rPr>
              <a:t>per se</a:t>
            </a:r>
            <a:r>
              <a:rPr lang="en-US" sz="2000" dirty="0">
                <a:solidFill>
                  <a:srgbClr val="C00000"/>
                </a:solidFill>
              </a:rPr>
              <a:t>.</a:t>
            </a:r>
          </a:p>
          <a:p>
            <a:pPr marL="285750" indent="-285750">
              <a:buFont typeface="Wingdings" panose="05000000000000000000" pitchFamily="2" charset="2"/>
              <a:buChar char="ü"/>
            </a:pPr>
            <a:r>
              <a:rPr lang="en-US" sz="2000" dirty="0">
                <a:solidFill>
                  <a:srgbClr val="C00000"/>
                </a:solidFill>
              </a:rPr>
              <a:t>Random forest to get true prediction </a:t>
            </a:r>
            <a:r>
              <a:rPr lang="en-US" sz="2000" dirty="0" smtClean="0">
                <a:solidFill>
                  <a:srgbClr val="C00000"/>
                </a:solidFill>
              </a:rPr>
              <a:t>R</a:t>
            </a:r>
            <a:r>
              <a:rPr lang="en-US" sz="2000" baseline="30000" dirty="0" smtClean="0">
                <a:solidFill>
                  <a:srgbClr val="C00000"/>
                </a:solidFill>
              </a:rPr>
              <a:t>2</a:t>
            </a:r>
            <a:r>
              <a:rPr lang="tr-TR" sz="2000" dirty="0" smtClean="0">
                <a:solidFill>
                  <a:srgbClr val="C00000"/>
                </a:solidFill>
              </a:rPr>
              <a:t> …</a:t>
            </a:r>
            <a:r>
              <a:rPr lang="tr-TR" dirty="0" smtClean="0">
                <a:solidFill>
                  <a:srgbClr val="C00000"/>
                </a:solidFill>
              </a:rPr>
              <a:t>next</a:t>
            </a:r>
            <a:endParaRPr lang="en-US" dirty="0">
              <a:solidFill>
                <a:srgbClr val="C00000"/>
              </a:solidFill>
            </a:endParaRPr>
          </a:p>
          <a:p>
            <a:r>
              <a:rPr lang="en-US" dirty="0"/>
              <a:t> </a:t>
            </a:r>
          </a:p>
        </p:txBody>
      </p:sp>
      <p:pic>
        <p:nvPicPr>
          <p:cNvPr id="5"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2"/>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1919436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6"/>
          <p:cNvSpPr/>
          <p:nvPr/>
        </p:nvSpPr>
        <p:spPr>
          <a:xfrm>
            <a:off x="323528" y="804894"/>
            <a:ext cx="8137520" cy="45683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en-US" sz="2000" b="0" strike="noStrike" spc="-1" dirty="0">
                <a:latin typeface="Lucida Fax"/>
                <a:ea typeface="DejaVu Sans"/>
              </a:rPr>
              <a:t>Infiltration model performance depends on the infiltration measurement</a:t>
            </a:r>
            <a:r>
              <a:rPr lang="tr-TR" sz="2000" spc="-1" dirty="0">
                <a:latin typeface="Lucida Fax"/>
                <a:ea typeface="DejaVu Sans"/>
              </a:rPr>
              <a:t> </a:t>
            </a:r>
            <a:r>
              <a:rPr lang="en-US" sz="2000" b="0" strike="noStrike" spc="-1" dirty="0" smtClean="0">
                <a:latin typeface="Lucida Fax"/>
                <a:ea typeface="DejaVu Sans"/>
              </a:rPr>
              <a:t>methodology</a:t>
            </a:r>
            <a:r>
              <a:rPr lang="tr-TR" sz="2000" b="0" strike="noStrike" spc="-1" dirty="0" smtClean="0">
                <a:latin typeface="Lucida Fax"/>
                <a:ea typeface="DejaVu Sans"/>
              </a:rPr>
              <a:t> and landuse.</a:t>
            </a:r>
            <a:endParaRPr lang="en-US" sz="2000" b="0" strike="noStrike" spc="-1" dirty="0">
              <a:latin typeface="Lucida Fax"/>
              <a:ea typeface="DejaVu Sans"/>
            </a:endParaRPr>
          </a:p>
          <a:p>
            <a:pPr algn="just">
              <a:lnSpc>
                <a:spcPct val="150000"/>
              </a:lnSpc>
            </a:pPr>
            <a:endParaRPr lang="en-US" sz="2000" spc="-1" dirty="0">
              <a:latin typeface="Lucida Fax"/>
            </a:endParaRPr>
          </a:p>
          <a:p>
            <a:pPr algn="just">
              <a:lnSpc>
                <a:spcPct val="150000"/>
              </a:lnSpc>
            </a:pPr>
            <a:r>
              <a:rPr lang="en-US" sz="2000" b="0" strike="noStrike" spc="-1" dirty="0">
                <a:latin typeface="Lucida Fax"/>
              </a:rPr>
              <a:t>Other influential factors are soil texture and initial water content</a:t>
            </a:r>
            <a:r>
              <a:rPr lang="en-US" sz="2000" b="0" strike="noStrike" spc="-1" dirty="0" smtClean="0">
                <a:latin typeface="Lucida Fax"/>
              </a:rPr>
              <a:t>.</a:t>
            </a:r>
            <a:endParaRPr lang="tr-TR" sz="2000" b="0" strike="noStrike" spc="-1" dirty="0" smtClean="0">
              <a:latin typeface="Lucida Fax"/>
            </a:endParaRPr>
          </a:p>
          <a:p>
            <a:pPr algn="just">
              <a:lnSpc>
                <a:spcPct val="150000"/>
              </a:lnSpc>
            </a:pPr>
            <a:endParaRPr lang="en-US" sz="2000" b="0" strike="noStrike" spc="-1" dirty="0">
              <a:latin typeface="Lucida Fax"/>
            </a:endParaRPr>
          </a:p>
          <a:p>
            <a:pPr algn="just">
              <a:lnSpc>
                <a:spcPct val="150000"/>
              </a:lnSpc>
            </a:pPr>
            <a:r>
              <a:rPr lang="en-US" sz="2000" spc="-1" dirty="0">
                <a:latin typeface="Lucida Fax"/>
              </a:rPr>
              <a:t>The next question is whether predictive equations for infiltration model parameters are much more accurate in the samples for which a particular infiltration model is the most accurate.</a:t>
            </a:r>
            <a:endParaRPr lang="en-US" sz="2000" spc="-1" dirty="0"/>
          </a:p>
          <a:p>
            <a:pPr algn="just">
              <a:lnSpc>
                <a:spcPct val="150000"/>
              </a:lnSpc>
            </a:pPr>
            <a:endParaRPr lang="en-US" sz="2000" b="0" strike="noStrike" spc="-1" dirty="0">
              <a:latin typeface="Arial"/>
            </a:endParaRPr>
          </a:p>
          <a:p>
            <a:pPr algn="just">
              <a:lnSpc>
                <a:spcPct val="100000"/>
              </a:lnSpc>
            </a:pPr>
            <a:endParaRPr lang="en-US" sz="2000" b="0" strike="noStrike" spc="-1" dirty="0">
              <a:latin typeface="Arial"/>
            </a:endParaRPr>
          </a:p>
          <a:p>
            <a:pPr>
              <a:lnSpc>
                <a:spcPct val="100000"/>
              </a:lnSpc>
            </a:pPr>
            <a:endParaRPr lang="en-US" sz="2000" b="0" strike="noStrike" spc="-1" dirty="0">
              <a:latin typeface="Arial"/>
            </a:endParaRPr>
          </a:p>
        </p:txBody>
      </p:sp>
      <p:pic>
        <p:nvPicPr>
          <p:cNvPr id="4"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2"/>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2084681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764378"/>
            <a:ext cx="7536879" cy="830997"/>
          </a:xfrm>
          <a:prstGeom prst="rect">
            <a:avLst/>
          </a:prstGeom>
          <a:noFill/>
        </p:spPr>
        <p:txBody>
          <a:bodyPr wrap="square" lIns="91440" tIns="45720" rIns="91440" bIns="45720">
            <a:spAutoFit/>
          </a:bodyPr>
          <a:lstStyle/>
          <a:p>
            <a:pPr algn="just"/>
            <a:r>
              <a:rPr lang="en-US" sz="4800" b="1" cap="none" spc="0"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Thank </a:t>
            </a:r>
            <a:r>
              <a:rPr lang="en-US" sz="4800" b="1" cap="none" spc="0" dirty="0" smtClean="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you for your</a:t>
            </a:r>
            <a:r>
              <a:rPr lang="tr-TR" sz="4800" b="1"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 </a:t>
            </a:r>
            <a:r>
              <a:rPr lang="en-US" sz="4800" b="1" cap="none" spc="0" dirty="0" smtClean="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attention</a:t>
            </a:r>
            <a:endParaRPr lang="en-US" sz="4800" b="1" cap="none" spc="0"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endParaRPr>
          </a:p>
        </p:txBody>
      </p:sp>
      <p:pic>
        <p:nvPicPr>
          <p:cNvPr id="3" name="Resim 2">
            <a:extLst>
              <a:ext uri="{FF2B5EF4-FFF2-40B4-BE49-F238E27FC236}">
                <a16:creationId xmlns="" xmlns:a16="http://schemas.microsoft.com/office/drawing/2014/main" id="{3F1EB4BA-80FB-4CA7-A883-0E0730FDF730}"/>
              </a:ext>
            </a:extLst>
          </p:cNvPr>
          <p:cNvPicPr>
            <a:picLocks noChangeAspect="1"/>
          </p:cNvPicPr>
          <p:nvPr/>
        </p:nvPicPr>
        <p:blipFill>
          <a:blip r:embed="rId2"/>
          <a:stretch>
            <a:fillRect/>
          </a:stretch>
        </p:blipFill>
        <p:spPr>
          <a:xfrm>
            <a:off x="3549120" y="548680"/>
            <a:ext cx="2525853" cy="1398983"/>
          </a:xfrm>
          <a:prstGeom prst="rect">
            <a:avLst/>
          </a:prstGeom>
          <a:ln>
            <a:noFill/>
          </a:ln>
          <a:effectLst>
            <a:outerShdw blurRad="292100" dist="139700" dir="2700000" algn="tl" rotWithShape="0">
              <a:srgbClr val="333333">
                <a:alpha val="65000"/>
              </a:srgbClr>
            </a:outerShdw>
          </a:effectLst>
        </p:spPr>
      </p:pic>
      <p:pic>
        <p:nvPicPr>
          <p:cNvPr id="5" name="Resim 4">
            <a:extLst>
              <a:ext uri="{FF2B5EF4-FFF2-40B4-BE49-F238E27FC236}">
                <a16:creationId xmlns="" xmlns:a16="http://schemas.microsoft.com/office/drawing/2014/main" id="{AA2EDB8D-5CE9-497A-BC99-6F105AB26C0A}"/>
              </a:ext>
            </a:extLst>
          </p:cNvPr>
          <p:cNvPicPr>
            <a:picLocks noChangeAspect="1"/>
          </p:cNvPicPr>
          <p:nvPr/>
        </p:nvPicPr>
        <p:blipFill>
          <a:blip r:embed="rId3"/>
          <a:stretch>
            <a:fillRect/>
          </a:stretch>
        </p:blipFill>
        <p:spPr>
          <a:xfrm>
            <a:off x="1938586" y="4653111"/>
            <a:ext cx="1728192" cy="1440160"/>
          </a:xfrm>
          <a:prstGeom prst="rect">
            <a:avLst/>
          </a:prstGeom>
          <a:ln>
            <a:noFill/>
          </a:ln>
          <a:effectLst>
            <a:outerShdw blurRad="190500" algn="tl" rotWithShape="0">
              <a:srgbClr val="000000">
                <a:alpha val="70000"/>
              </a:srgbClr>
            </a:outerShdw>
          </a:effectLst>
        </p:spPr>
      </p:pic>
      <p:pic>
        <p:nvPicPr>
          <p:cNvPr id="7" name="Resim 6">
            <a:extLst>
              <a:ext uri="{FF2B5EF4-FFF2-40B4-BE49-F238E27FC236}">
                <a16:creationId xmlns="" xmlns:a16="http://schemas.microsoft.com/office/drawing/2014/main" id="{350896FA-41B1-4511-9D23-572BA1A54303}"/>
              </a:ext>
            </a:extLst>
          </p:cNvPr>
          <p:cNvPicPr>
            <a:picLocks noChangeAspect="1"/>
          </p:cNvPicPr>
          <p:nvPr/>
        </p:nvPicPr>
        <p:blipFill>
          <a:blip r:embed="rId4"/>
          <a:stretch>
            <a:fillRect/>
          </a:stretch>
        </p:blipFill>
        <p:spPr>
          <a:xfrm>
            <a:off x="5652120" y="4653111"/>
            <a:ext cx="1728192" cy="1440160"/>
          </a:xfrm>
          <a:prstGeom prst="rect">
            <a:avLst/>
          </a:prstGeom>
          <a:ln>
            <a:noFill/>
          </a:ln>
          <a:effectLst>
            <a:outerShdw blurRad="190500" algn="tl" rotWithShape="0">
              <a:srgbClr val="000000">
                <a:alpha val="70000"/>
              </a:srgbClr>
            </a:outerShdw>
          </a:effectLst>
        </p:spPr>
      </p:pic>
      <p:pic>
        <p:nvPicPr>
          <p:cNvPr id="8"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5"/>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3895133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95536" y="673879"/>
            <a:ext cx="8424936" cy="2308324"/>
          </a:xfrm>
          <a:prstGeom prst="rect">
            <a:avLst/>
          </a:prstGeom>
        </p:spPr>
        <p:txBody>
          <a:bodyPr wrap="square">
            <a:spAutoFit/>
          </a:bodyPr>
          <a:lstStyle/>
          <a:p>
            <a:pPr algn="just">
              <a:lnSpc>
                <a:spcPct val="150000"/>
              </a:lnSpc>
            </a:pPr>
            <a:r>
              <a:rPr lang="en-US" sz="2400" dirty="0"/>
              <a:t>The international soil infiltration database </a:t>
            </a:r>
            <a:r>
              <a:rPr lang="en-US" sz="2400" b="1" dirty="0"/>
              <a:t>SWIG</a:t>
            </a:r>
            <a:r>
              <a:rPr lang="en-US" sz="2400" dirty="0"/>
              <a:t> assembled in the Institute of Agrosphere in Jülich, Germany, was used as the data source. The database encompasses about </a:t>
            </a:r>
            <a:r>
              <a:rPr lang="en-US" sz="2400" dirty="0">
                <a:solidFill>
                  <a:srgbClr val="C00000"/>
                </a:solidFill>
              </a:rPr>
              <a:t>5000</a:t>
            </a:r>
            <a:r>
              <a:rPr lang="en-US" sz="2400" dirty="0"/>
              <a:t> experiments all over the world.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137718"/>
            <a:ext cx="5184576" cy="2667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467544" y="5949280"/>
            <a:ext cx="8352928" cy="584775"/>
          </a:xfrm>
          <a:prstGeom prst="rect">
            <a:avLst/>
          </a:prstGeom>
        </p:spPr>
        <p:txBody>
          <a:bodyPr wrap="square">
            <a:spAutoFit/>
          </a:bodyPr>
          <a:lstStyle/>
          <a:p>
            <a:pPr algn="just"/>
            <a:r>
              <a:rPr lang="en-US" sz="1600" b="1" dirty="0"/>
              <a:t>Figure 1.</a:t>
            </a:r>
            <a:r>
              <a:rPr lang="en-US" sz="1600" dirty="0"/>
              <a:t> Locations of infiltration measurement sites that were represented in the SWIG  </a:t>
            </a:r>
            <a:r>
              <a:rPr lang="tr-TR" sz="1600" dirty="0"/>
              <a:t> </a:t>
            </a:r>
            <a:r>
              <a:rPr lang="en-US" sz="1600" dirty="0"/>
              <a:t>database </a:t>
            </a:r>
            <a:r>
              <a:rPr lang="en-US" sz="1600" b="1" dirty="0"/>
              <a:t>(after Rahmati et al. 2018).</a:t>
            </a:r>
            <a:endParaRPr lang="tr-TR" sz="1600" b="1" dirty="0"/>
          </a:p>
        </p:txBody>
      </p:sp>
      <p:sp>
        <p:nvSpPr>
          <p:cNvPr id="7" name="Dikdörtgen 6"/>
          <p:cNvSpPr/>
          <p:nvPr/>
        </p:nvSpPr>
        <p:spPr>
          <a:xfrm>
            <a:off x="0" y="2924944"/>
            <a:ext cx="9144000"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p>
        </p:txBody>
      </p:sp>
      <p:sp>
        <p:nvSpPr>
          <p:cNvPr id="6" name="Metin kutusu 5"/>
          <p:cNvSpPr txBox="1"/>
          <p:nvPr/>
        </p:nvSpPr>
        <p:spPr>
          <a:xfrm>
            <a:off x="181658" y="147990"/>
            <a:ext cx="1293998" cy="461665"/>
          </a:xfrm>
          <a:prstGeom prst="rect">
            <a:avLst/>
          </a:prstGeom>
          <a:ln>
            <a:solidFill>
              <a:schemeClr val="tx1"/>
            </a:solidFill>
          </a:ln>
        </p:spPr>
        <p:style>
          <a:lnRef idx="0">
            <a:scrgbClr r="0" g="0" b="0"/>
          </a:lnRef>
          <a:fillRef idx="1003">
            <a:schemeClr val="lt1"/>
          </a:fillRef>
          <a:effectRef idx="0">
            <a:scrgbClr r="0" g="0" b="0"/>
          </a:effectRef>
          <a:fontRef idx="major"/>
        </p:style>
        <p:txBody>
          <a:bodyPr wrap="square" rtlCol="0">
            <a:spAutoFit/>
          </a:bodyPr>
          <a:lstStyle/>
          <a:p>
            <a:r>
              <a:rPr lang="tr-TR" sz="2400" b="1" dirty="0"/>
              <a:t>2</a:t>
            </a:r>
            <a:r>
              <a:rPr lang="tr-TR" sz="2400" b="1" dirty="0" smtClean="0"/>
              <a:t>- Data</a:t>
            </a:r>
            <a:endParaRPr lang="tr-TR" sz="2400" b="1" dirty="0"/>
          </a:p>
        </p:txBody>
      </p:sp>
      <p:pic>
        <p:nvPicPr>
          <p:cNvPr id="9"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3"/>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213831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611558" y="1700808"/>
            <a:ext cx="5256586" cy="4247317"/>
          </a:xfrm>
          <a:prstGeom prst="rect">
            <a:avLst/>
          </a:prstGeom>
        </p:spPr>
        <p:txBody>
          <a:bodyPr wrap="square">
            <a:spAutoFit/>
          </a:bodyPr>
          <a:lstStyle/>
          <a:p>
            <a:pPr algn="just">
              <a:lnSpc>
                <a:spcPct val="150000"/>
              </a:lnSpc>
            </a:pPr>
            <a:r>
              <a:rPr lang="tr-TR" sz="2000" dirty="0" smtClean="0">
                <a:solidFill>
                  <a:srgbClr val="C00000"/>
                </a:solidFill>
              </a:rPr>
              <a:t>-</a:t>
            </a:r>
            <a:r>
              <a:rPr lang="en-US" sz="2000" dirty="0">
                <a:solidFill>
                  <a:srgbClr val="C00000"/>
                </a:solidFill>
              </a:rPr>
              <a:t>Texture</a:t>
            </a:r>
            <a:endParaRPr lang="tr-TR" sz="2000" dirty="0">
              <a:solidFill>
                <a:srgbClr val="C00000"/>
              </a:solidFill>
            </a:endParaRPr>
          </a:p>
          <a:p>
            <a:pPr algn="just">
              <a:lnSpc>
                <a:spcPct val="150000"/>
              </a:lnSpc>
            </a:pPr>
            <a:r>
              <a:rPr lang="tr-TR" sz="2000" dirty="0"/>
              <a:t>-M</a:t>
            </a:r>
            <a:r>
              <a:rPr lang="en-US" sz="2000" dirty="0"/>
              <a:t>easurement method </a:t>
            </a:r>
            <a:endParaRPr lang="tr-TR" sz="2000" dirty="0"/>
          </a:p>
          <a:p>
            <a:pPr algn="just">
              <a:lnSpc>
                <a:spcPct val="150000"/>
              </a:lnSpc>
            </a:pPr>
            <a:r>
              <a:rPr lang="tr-TR" sz="2000" dirty="0">
                <a:solidFill>
                  <a:srgbClr val="C00000"/>
                </a:solidFill>
              </a:rPr>
              <a:t>-L</a:t>
            </a:r>
            <a:r>
              <a:rPr lang="en-US" sz="2000" dirty="0">
                <a:solidFill>
                  <a:srgbClr val="C00000"/>
                </a:solidFill>
              </a:rPr>
              <a:t>and use </a:t>
            </a:r>
            <a:endParaRPr lang="tr-TR" sz="2000" dirty="0">
              <a:solidFill>
                <a:srgbClr val="C00000"/>
              </a:solidFill>
            </a:endParaRPr>
          </a:p>
          <a:p>
            <a:pPr algn="just">
              <a:lnSpc>
                <a:spcPct val="150000"/>
              </a:lnSpc>
            </a:pPr>
            <a:r>
              <a:rPr lang="tr-TR" sz="2000" dirty="0"/>
              <a:t>-O</a:t>
            </a:r>
            <a:r>
              <a:rPr lang="en-US" sz="2000" dirty="0"/>
              <a:t>rganic carbon content</a:t>
            </a:r>
            <a:endParaRPr lang="tr-TR" sz="2000" dirty="0"/>
          </a:p>
          <a:p>
            <a:pPr algn="just">
              <a:lnSpc>
                <a:spcPct val="150000"/>
              </a:lnSpc>
            </a:pPr>
            <a:r>
              <a:rPr lang="tr-TR" sz="2000" dirty="0">
                <a:solidFill>
                  <a:srgbClr val="C00000"/>
                </a:solidFill>
              </a:rPr>
              <a:t>-B</a:t>
            </a:r>
            <a:r>
              <a:rPr lang="en-US" sz="2000" dirty="0">
                <a:solidFill>
                  <a:srgbClr val="C00000"/>
                </a:solidFill>
              </a:rPr>
              <a:t>ulk density</a:t>
            </a:r>
            <a:endParaRPr lang="tr-TR" sz="2000" dirty="0">
              <a:solidFill>
                <a:srgbClr val="C00000"/>
              </a:solidFill>
            </a:endParaRPr>
          </a:p>
          <a:p>
            <a:pPr algn="just">
              <a:lnSpc>
                <a:spcPct val="150000"/>
              </a:lnSpc>
            </a:pPr>
            <a:r>
              <a:rPr lang="tr-TR" sz="2000" dirty="0"/>
              <a:t>-S</a:t>
            </a:r>
            <a:r>
              <a:rPr lang="en-US" sz="2000" dirty="0"/>
              <a:t>aturated hydraulic conductivity (Ksat)</a:t>
            </a:r>
            <a:endParaRPr lang="tr-TR" sz="2000" dirty="0"/>
          </a:p>
          <a:p>
            <a:pPr algn="just">
              <a:lnSpc>
                <a:spcPct val="150000"/>
              </a:lnSpc>
            </a:pPr>
            <a:r>
              <a:rPr lang="tr-TR" sz="2000" dirty="0">
                <a:solidFill>
                  <a:srgbClr val="C00000"/>
                </a:solidFill>
              </a:rPr>
              <a:t>-T</a:t>
            </a:r>
            <a:r>
              <a:rPr lang="en-US" sz="2000" dirty="0">
                <a:solidFill>
                  <a:srgbClr val="C00000"/>
                </a:solidFill>
              </a:rPr>
              <a:t>he electrical conductivity of saturated paste</a:t>
            </a:r>
            <a:endParaRPr lang="tr-TR" sz="2000" dirty="0">
              <a:solidFill>
                <a:srgbClr val="C00000"/>
              </a:solidFill>
            </a:endParaRPr>
          </a:p>
          <a:p>
            <a:pPr algn="just">
              <a:lnSpc>
                <a:spcPct val="150000"/>
              </a:lnSpc>
            </a:pPr>
            <a:r>
              <a:rPr lang="tr-TR" sz="2000" dirty="0"/>
              <a:t>-I</a:t>
            </a:r>
            <a:r>
              <a:rPr lang="en-US" sz="2000" dirty="0"/>
              <a:t>nitial water content varied</a:t>
            </a:r>
            <a:endParaRPr lang="tr-TR" sz="2000" dirty="0"/>
          </a:p>
          <a:p>
            <a:pPr algn="just">
              <a:lnSpc>
                <a:spcPct val="150000"/>
              </a:lnSpc>
            </a:pPr>
            <a:r>
              <a:rPr lang="tr-TR" sz="2000" dirty="0">
                <a:solidFill>
                  <a:srgbClr val="C00000"/>
                </a:solidFill>
              </a:rPr>
              <a:t>-pH</a:t>
            </a:r>
          </a:p>
        </p:txBody>
      </p:sp>
      <p:sp>
        <p:nvSpPr>
          <p:cNvPr id="7" name="Dikdörtgen 6"/>
          <p:cNvSpPr/>
          <p:nvPr/>
        </p:nvSpPr>
        <p:spPr>
          <a:xfrm>
            <a:off x="0" y="1412776"/>
            <a:ext cx="9144000"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p>
        </p:txBody>
      </p:sp>
      <p:sp>
        <p:nvSpPr>
          <p:cNvPr id="2" name="Dikdörtgen 1"/>
          <p:cNvSpPr/>
          <p:nvPr/>
        </p:nvSpPr>
        <p:spPr>
          <a:xfrm>
            <a:off x="467543" y="404664"/>
            <a:ext cx="6008311" cy="646331"/>
          </a:xfrm>
          <a:prstGeom prst="rect">
            <a:avLst/>
          </a:prstGeom>
        </p:spPr>
        <p:txBody>
          <a:bodyPr wrap="none">
            <a:spAutoFit/>
          </a:bodyPr>
          <a:lstStyle/>
          <a:p>
            <a:pPr>
              <a:lnSpc>
                <a:spcPct val="150000"/>
              </a:lnSpc>
            </a:pPr>
            <a:r>
              <a:rPr lang="en-US" sz="2400" b="1" spc="-1" dirty="0" smtClean="0">
                <a:solidFill>
                  <a:srgbClr val="000000"/>
                </a:solidFill>
                <a:ea typeface="DejaVu Sans"/>
              </a:rPr>
              <a:t>Soil </a:t>
            </a:r>
            <a:r>
              <a:rPr lang="en-US" sz="2400" b="1" spc="-1" dirty="0">
                <a:solidFill>
                  <a:srgbClr val="000000"/>
                </a:solidFill>
                <a:ea typeface="DejaVu Sans"/>
              </a:rPr>
              <a:t>properties that site-specific data included</a:t>
            </a:r>
            <a:endParaRPr lang="en-US" sz="2400" spc="-1" dirty="0"/>
          </a:p>
        </p:txBody>
      </p:sp>
      <p:pic>
        <p:nvPicPr>
          <p:cNvPr id="8"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2"/>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208171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3634625"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68760"/>
            <a:ext cx="3634625"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683567" y="5157192"/>
            <a:ext cx="7811089" cy="646331"/>
          </a:xfrm>
          <a:prstGeom prst="rect">
            <a:avLst/>
          </a:prstGeom>
        </p:spPr>
        <p:txBody>
          <a:bodyPr wrap="square">
            <a:spAutoFit/>
          </a:bodyPr>
          <a:lstStyle/>
          <a:p>
            <a:pPr algn="just"/>
            <a:r>
              <a:rPr lang="en-US" b="1" dirty="0"/>
              <a:t>Figure 2.</a:t>
            </a:r>
            <a:r>
              <a:rPr lang="en-US" dirty="0"/>
              <a:t> (a) Textural distributions of soils and (b) land use of soils in the database</a:t>
            </a:r>
            <a:r>
              <a:rPr lang="tr-TR" dirty="0"/>
              <a:t> </a:t>
            </a:r>
            <a:r>
              <a:rPr lang="en-US" b="1" dirty="0"/>
              <a:t>(Rahmati et al. 2018).</a:t>
            </a:r>
            <a:endParaRPr lang="tr-TR" b="1" dirty="0"/>
          </a:p>
        </p:txBody>
      </p:sp>
      <p:pic>
        <p:nvPicPr>
          <p:cNvPr id="6"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4"/>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3705438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3447676161"/>
              </p:ext>
            </p:extLst>
          </p:nvPr>
        </p:nvGraphicFramePr>
        <p:xfrm>
          <a:off x="611560" y="764704"/>
          <a:ext cx="8208911" cy="3528392"/>
        </p:xfrm>
        <a:graphic>
          <a:graphicData uri="http://schemas.openxmlformats.org/drawingml/2006/table">
            <a:tbl>
              <a:tblPr>
                <a:tableStyleId>{5C22544A-7EE6-4342-B048-85BDC9FD1C3A}</a:tableStyleId>
              </a:tblPr>
              <a:tblGrid>
                <a:gridCol w="2664296">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3154563">
                  <a:extLst>
                    <a:ext uri="{9D8B030D-6E8A-4147-A177-3AD203B41FA5}">
                      <a16:colId xmlns="" xmlns:a16="http://schemas.microsoft.com/office/drawing/2014/main" val="20002"/>
                    </a:ext>
                  </a:extLst>
                </a:gridCol>
                <a:gridCol w="1309932">
                  <a:extLst>
                    <a:ext uri="{9D8B030D-6E8A-4147-A177-3AD203B41FA5}">
                      <a16:colId xmlns="" xmlns:a16="http://schemas.microsoft.com/office/drawing/2014/main" val="20003"/>
                    </a:ext>
                  </a:extLst>
                </a:gridCol>
              </a:tblGrid>
              <a:tr h="266340">
                <a:tc>
                  <a:txBody>
                    <a:bodyPr/>
                    <a:lstStyle/>
                    <a:p>
                      <a:pPr>
                        <a:lnSpc>
                          <a:spcPct val="115000"/>
                        </a:lnSpc>
                        <a:spcAft>
                          <a:spcPts val="0"/>
                        </a:spcAft>
                        <a:tabLst>
                          <a:tab pos="728980" algn="l"/>
                        </a:tabLst>
                      </a:pPr>
                      <a:r>
                        <a:rPr lang="tr-TR" sz="1600" b="1" dirty="0">
                          <a:solidFill>
                            <a:srgbClr val="920000"/>
                          </a:solidFill>
                          <a:effectLst/>
                        </a:rPr>
                        <a:t>Methods</a:t>
                      </a:r>
                      <a:endParaRPr lang="tr-TR" sz="1600" b="1" dirty="0">
                        <a:solidFill>
                          <a:srgbClr val="920000"/>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600" b="1" dirty="0">
                          <a:solidFill>
                            <a:srgbClr val="920000"/>
                          </a:solidFill>
                          <a:effectLst/>
                        </a:rPr>
                        <a:t>Number</a:t>
                      </a:r>
                      <a:endParaRPr lang="tr-TR" sz="1600" b="1" dirty="0">
                        <a:solidFill>
                          <a:srgbClr val="920000"/>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nSpc>
                          <a:spcPct val="115000"/>
                        </a:lnSpc>
                        <a:spcAft>
                          <a:spcPts val="0"/>
                        </a:spcAft>
                        <a:tabLst>
                          <a:tab pos="728980" algn="l"/>
                        </a:tabLst>
                      </a:pPr>
                      <a:r>
                        <a:rPr lang="tr-TR" sz="1600" b="1" dirty="0">
                          <a:solidFill>
                            <a:srgbClr val="920000"/>
                          </a:solidFill>
                          <a:effectLst/>
                        </a:rPr>
                        <a:t>Methods</a:t>
                      </a:r>
                      <a:endParaRPr lang="tr-TR" sz="1600" b="1" dirty="0">
                        <a:solidFill>
                          <a:srgbClr val="920000"/>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600" b="1" dirty="0">
                          <a:solidFill>
                            <a:srgbClr val="920000"/>
                          </a:solidFill>
                          <a:effectLst/>
                        </a:rPr>
                        <a:t>Number </a:t>
                      </a:r>
                      <a:endParaRPr lang="tr-TR" sz="1600" b="1" dirty="0">
                        <a:solidFill>
                          <a:srgbClr val="920000"/>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0"/>
                  </a:ext>
                </a:extLst>
              </a:tr>
              <a:tr h="583680">
                <a:tc>
                  <a:txBody>
                    <a:bodyPr/>
                    <a:lstStyle/>
                    <a:p>
                      <a:pPr>
                        <a:lnSpc>
                          <a:spcPct val="150000"/>
                        </a:lnSpc>
                        <a:spcAft>
                          <a:spcPts val="0"/>
                        </a:spcAft>
                        <a:tabLst>
                          <a:tab pos="728980" algn="l"/>
                        </a:tabLst>
                      </a:pPr>
                      <a:r>
                        <a:rPr lang="tr-TR" sz="1600" b="1" dirty="0">
                          <a:effectLst/>
                        </a:rPr>
                        <a:t>The single ring infiltrometer</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570</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nSpc>
                          <a:spcPct val="150000"/>
                        </a:lnSpc>
                        <a:spcAft>
                          <a:spcPts val="0"/>
                        </a:spcAft>
                        <a:tabLst>
                          <a:tab pos="728980" algn="l"/>
                        </a:tabLst>
                      </a:pPr>
                      <a:r>
                        <a:rPr lang="tr-TR" sz="1600" b="1" dirty="0">
                          <a:effectLst/>
                        </a:rPr>
                        <a:t>Aardvark permeameter</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50</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r h="576064">
                <a:tc>
                  <a:txBody>
                    <a:bodyPr/>
                    <a:lstStyle/>
                    <a:p>
                      <a:pPr>
                        <a:lnSpc>
                          <a:spcPct val="150000"/>
                        </a:lnSpc>
                        <a:spcAft>
                          <a:spcPts val="0"/>
                        </a:spcAft>
                        <a:tabLst>
                          <a:tab pos="728980" algn="l"/>
                        </a:tabLst>
                      </a:pPr>
                      <a:r>
                        <a:rPr lang="tr-TR" sz="1600" b="1" dirty="0">
                          <a:effectLst/>
                        </a:rPr>
                        <a:t>The double ring infiltrometer</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828</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nSpc>
                          <a:spcPct val="150000"/>
                        </a:lnSpc>
                        <a:spcAft>
                          <a:spcPts val="0"/>
                        </a:spcAft>
                        <a:tabLst>
                          <a:tab pos="728980" algn="l"/>
                        </a:tabLst>
                      </a:pPr>
                      <a:r>
                        <a:rPr lang="tr-TR" sz="1600" b="1" dirty="0">
                          <a:effectLst/>
                        </a:rPr>
                        <a:t>The linear source method</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10</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2"/>
                  </a:ext>
                </a:extLst>
              </a:tr>
              <a:tr h="342869">
                <a:tc>
                  <a:txBody>
                    <a:bodyPr/>
                    <a:lstStyle/>
                    <a:p>
                      <a:pPr>
                        <a:lnSpc>
                          <a:spcPct val="150000"/>
                        </a:lnSpc>
                        <a:spcAft>
                          <a:spcPts val="0"/>
                        </a:spcAft>
                        <a:tabLst>
                          <a:tab pos="728980" algn="l"/>
                        </a:tabLst>
                      </a:pPr>
                      <a:r>
                        <a:rPr lang="tr-TR" sz="1600" b="1" dirty="0">
                          <a:effectLst/>
                        </a:rPr>
                        <a:t>Rainfall simulator</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375</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nSpc>
                          <a:spcPct val="150000"/>
                        </a:lnSpc>
                        <a:spcAft>
                          <a:spcPts val="0"/>
                        </a:spcAft>
                        <a:tabLst>
                          <a:tab pos="728980" algn="l"/>
                        </a:tabLst>
                      </a:pPr>
                      <a:r>
                        <a:rPr lang="tr-TR" sz="1600" b="1" dirty="0">
                          <a:effectLst/>
                        </a:rPr>
                        <a:t>The point source method</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4</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3"/>
                  </a:ext>
                </a:extLst>
              </a:tr>
              <a:tr h="498336">
                <a:tc>
                  <a:txBody>
                    <a:bodyPr/>
                    <a:lstStyle/>
                    <a:p>
                      <a:pPr>
                        <a:lnSpc>
                          <a:spcPct val="150000"/>
                        </a:lnSpc>
                        <a:spcAft>
                          <a:spcPts val="0"/>
                        </a:spcAft>
                        <a:tabLst>
                          <a:tab pos="728980" algn="l"/>
                        </a:tabLst>
                      </a:pPr>
                      <a:r>
                        <a:rPr lang="tr-TR" sz="1600" b="1" dirty="0">
                          <a:effectLst/>
                        </a:rPr>
                        <a:t>Guelph permeameter	</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181</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nSpc>
                          <a:spcPct val="150000"/>
                        </a:lnSpc>
                        <a:spcAft>
                          <a:spcPts val="0"/>
                        </a:spcAft>
                        <a:tabLst>
                          <a:tab pos="728980" algn="l"/>
                        </a:tabLst>
                      </a:pPr>
                      <a:r>
                        <a:rPr lang="tr-TR" sz="1600" b="1" dirty="0">
                          <a:effectLst/>
                        </a:rPr>
                        <a:t>Hood infiltrometer</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23</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4"/>
                  </a:ext>
                </a:extLst>
              </a:tr>
              <a:tr h="342869">
                <a:tc>
                  <a:txBody>
                    <a:bodyPr/>
                    <a:lstStyle/>
                    <a:p>
                      <a:pPr>
                        <a:lnSpc>
                          <a:spcPct val="150000"/>
                        </a:lnSpc>
                        <a:spcAft>
                          <a:spcPts val="0"/>
                        </a:spcAft>
                        <a:tabLst>
                          <a:tab pos="728980" algn="l"/>
                        </a:tabLst>
                      </a:pPr>
                      <a:r>
                        <a:rPr lang="tr-TR" sz="1600" b="1" dirty="0">
                          <a:effectLst/>
                        </a:rPr>
                        <a:t>Disc infiltrometer</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607</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nSpc>
                          <a:spcPct val="150000"/>
                        </a:lnSpc>
                        <a:spcAft>
                          <a:spcPts val="0"/>
                        </a:spcAft>
                        <a:tabLst>
                          <a:tab pos="728980" algn="l"/>
                        </a:tabLst>
                      </a:pPr>
                      <a:r>
                        <a:rPr lang="tr-TR" sz="1600" b="1" dirty="0">
                          <a:effectLst/>
                        </a:rPr>
                        <a:t>Tension infiltrometer</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753</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5"/>
                  </a:ext>
                </a:extLst>
              </a:tr>
              <a:tr h="342869">
                <a:tc>
                  <a:txBody>
                    <a:bodyPr/>
                    <a:lstStyle/>
                    <a:p>
                      <a:pPr>
                        <a:lnSpc>
                          <a:spcPct val="150000"/>
                        </a:lnSpc>
                        <a:spcAft>
                          <a:spcPts val="0"/>
                        </a:spcAft>
                        <a:tabLst>
                          <a:tab pos="728980" algn="l"/>
                        </a:tabLst>
                      </a:pPr>
                      <a:r>
                        <a:rPr lang="tr-TR" sz="1600" b="1" dirty="0">
                          <a:effectLst/>
                        </a:rPr>
                        <a:t>Micro infiltrometer</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37</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rowSpan="2">
                  <a:txBody>
                    <a:bodyPr/>
                    <a:lstStyle/>
                    <a:p>
                      <a:pPr>
                        <a:lnSpc>
                          <a:spcPct val="150000"/>
                        </a:lnSpc>
                        <a:spcAft>
                          <a:spcPts val="0"/>
                        </a:spcAft>
                        <a:tabLst>
                          <a:tab pos="728980" algn="l"/>
                        </a:tabLst>
                      </a:pPr>
                      <a:r>
                        <a:rPr lang="tr-TR" sz="1600" b="1" dirty="0">
                          <a:effectLst/>
                        </a:rPr>
                        <a:t>The Beerkan Estimation of Soil Transfer parameters (BEST)</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rowSpan="2">
                  <a:txBody>
                    <a:bodyPr/>
                    <a:lstStyle/>
                    <a:p>
                      <a:pPr algn="ctr">
                        <a:lnSpc>
                          <a:spcPct val="150000"/>
                        </a:lnSpc>
                        <a:spcAft>
                          <a:spcPts val="0"/>
                        </a:spcAft>
                        <a:tabLst>
                          <a:tab pos="728980" algn="l"/>
                        </a:tabLst>
                      </a:pPr>
                      <a:r>
                        <a:rPr lang="tr-TR" sz="1600" dirty="0">
                          <a:effectLst/>
                        </a:rPr>
                        <a:t>197</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6"/>
                  </a:ext>
                </a:extLst>
              </a:tr>
              <a:tr h="492616">
                <a:tc>
                  <a:txBody>
                    <a:bodyPr/>
                    <a:lstStyle/>
                    <a:p>
                      <a:pPr>
                        <a:lnSpc>
                          <a:spcPct val="150000"/>
                        </a:lnSpc>
                        <a:spcAft>
                          <a:spcPts val="0"/>
                        </a:spcAft>
                        <a:tabLst>
                          <a:tab pos="728980" algn="l"/>
                        </a:tabLst>
                      </a:pPr>
                      <a:r>
                        <a:rPr lang="tr-TR" sz="1600" b="1" dirty="0">
                          <a:effectLst/>
                        </a:rPr>
                        <a:t>Mini infiltrometer</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1141</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7"/>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667752906"/>
              </p:ext>
            </p:extLst>
          </p:nvPr>
        </p:nvGraphicFramePr>
        <p:xfrm>
          <a:off x="1690370" y="5229200"/>
          <a:ext cx="5763260" cy="1377696"/>
        </p:xfrm>
        <a:graphic>
          <a:graphicData uri="http://schemas.openxmlformats.org/drawingml/2006/table">
            <a:tbl>
              <a:tblPr>
                <a:tableStyleId>{5C22544A-7EE6-4342-B048-85BDC9FD1C3A}</a:tableStyleId>
              </a:tblPr>
              <a:tblGrid>
                <a:gridCol w="1800225">
                  <a:extLst>
                    <a:ext uri="{9D8B030D-6E8A-4147-A177-3AD203B41FA5}">
                      <a16:colId xmlns="" xmlns:a16="http://schemas.microsoft.com/office/drawing/2014/main" val="20000"/>
                    </a:ext>
                  </a:extLst>
                </a:gridCol>
                <a:gridCol w="1076325">
                  <a:extLst>
                    <a:ext uri="{9D8B030D-6E8A-4147-A177-3AD203B41FA5}">
                      <a16:colId xmlns="" xmlns:a16="http://schemas.microsoft.com/office/drawing/2014/main" val="20001"/>
                    </a:ext>
                  </a:extLst>
                </a:gridCol>
                <a:gridCol w="1800225">
                  <a:extLst>
                    <a:ext uri="{9D8B030D-6E8A-4147-A177-3AD203B41FA5}">
                      <a16:colId xmlns="" xmlns:a16="http://schemas.microsoft.com/office/drawing/2014/main" val="20002"/>
                    </a:ext>
                  </a:extLst>
                </a:gridCol>
                <a:gridCol w="1086485">
                  <a:extLst>
                    <a:ext uri="{9D8B030D-6E8A-4147-A177-3AD203B41FA5}">
                      <a16:colId xmlns="" xmlns:a16="http://schemas.microsoft.com/office/drawing/2014/main" val="20003"/>
                    </a:ext>
                  </a:extLst>
                </a:gridCol>
              </a:tblGrid>
              <a:tr h="0">
                <a:tc>
                  <a:txBody>
                    <a:bodyPr/>
                    <a:lstStyle/>
                    <a:p>
                      <a:pPr>
                        <a:lnSpc>
                          <a:spcPct val="115000"/>
                        </a:lnSpc>
                        <a:spcAft>
                          <a:spcPts val="0"/>
                        </a:spcAft>
                        <a:tabLst>
                          <a:tab pos="728980" algn="l"/>
                        </a:tabLst>
                      </a:pPr>
                      <a:r>
                        <a:rPr lang="tr-TR" sz="1600" b="1" dirty="0">
                          <a:solidFill>
                            <a:srgbClr val="920000"/>
                          </a:solidFill>
                          <a:effectLst/>
                        </a:rPr>
                        <a:t>Land use</a:t>
                      </a:r>
                      <a:endParaRPr lang="tr-TR" sz="1600" b="1" dirty="0">
                        <a:solidFill>
                          <a:srgbClr val="920000"/>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600" b="1" dirty="0">
                          <a:solidFill>
                            <a:srgbClr val="920000"/>
                          </a:solidFill>
                          <a:effectLst/>
                        </a:rPr>
                        <a:t>Number </a:t>
                      </a:r>
                      <a:endParaRPr lang="tr-TR" sz="1600" b="1" dirty="0">
                        <a:solidFill>
                          <a:srgbClr val="920000"/>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nSpc>
                          <a:spcPct val="115000"/>
                        </a:lnSpc>
                        <a:spcAft>
                          <a:spcPts val="0"/>
                        </a:spcAft>
                        <a:tabLst>
                          <a:tab pos="728980" algn="l"/>
                        </a:tabLst>
                      </a:pPr>
                      <a:r>
                        <a:rPr lang="tr-TR" sz="1600" b="1" dirty="0">
                          <a:solidFill>
                            <a:srgbClr val="920000"/>
                          </a:solidFill>
                          <a:effectLst/>
                        </a:rPr>
                        <a:t>Land use</a:t>
                      </a:r>
                      <a:endParaRPr lang="tr-TR" sz="1600" b="1" dirty="0">
                        <a:solidFill>
                          <a:srgbClr val="920000"/>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15000"/>
                        </a:lnSpc>
                        <a:spcAft>
                          <a:spcPts val="0"/>
                        </a:spcAft>
                        <a:tabLst>
                          <a:tab pos="728980" algn="l"/>
                        </a:tabLst>
                      </a:pPr>
                      <a:r>
                        <a:rPr lang="tr-TR" sz="1600" b="1" dirty="0">
                          <a:solidFill>
                            <a:srgbClr val="920000"/>
                          </a:solidFill>
                          <a:effectLst/>
                        </a:rPr>
                        <a:t>Number  </a:t>
                      </a:r>
                      <a:endParaRPr lang="tr-TR" sz="1600" b="1" dirty="0">
                        <a:solidFill>
                          <a:srgbClr val="920000"/>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0"/>
                  </a:ext>
                </a:extLst>
              </a:tr>
              <a:tr h="0">
                <a:tc>
                  <a:txBody>
                    <a:bodyPr/>
                    <a:lstStyle/>
                    <a:p>
                      <a:pPr>
                        <a:lnSpc>
                          <a:spcPct val="150000"/>
                        </a:lnSpc>
                        <a:spcAft>
                          <a:spcPts val="0"/>
                        </a:spcAft>
                        <a:tabLst>
                          <a:tab pos="728980" algn="l"/>
                        </a:tabLst>
                      </a:pPr>
                      <a:r>
                        <a:rPr lang="tr-TR" sz="1600" b="1" dirty="0">
                          <a:effectLst/>
                        </a:rPr>
                        <a:t>Agriculture</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2018</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nSpc>
                          <a:spcPct val="150000"/>
                        </a:lnSpc>
                        <a:spcAft>
                          <a:spcPts val="0"/>
                        </a:spcAft>
                        <a:tabLst>
                          <a:tab pos="728980" algn="l"/>
                        </a:tabLst>
                      </a:pPr>
                      <a:r>
                        <a:rPr lang="tr-TR" sz="1600" b="1" dirty="0">
                          <a:effectLst/>
                        </a:rPr>
                        <a:t>Forest</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204</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r h="0">
                <a:tc>
                  <a:txBody>
                    <a:bodyPr/>
                    <a:lstStyle/>
                    <a:p>
                      <a:pPr>
                        <a:lnSpc>
                          <a:spcPct val="150000"/>
                        </a:lnSpc>
                        <a:spcAft>
                          <a:spcPts val="0"/>
                        </a:spcAft>
                        <a:tabLst>
                          <a:tab pos="728980" algn="l"/>
                        </a:tabLst>
                      </a:pPr>
                      <a:r>
                        <a:rPr lang="tr-TR" sz="1600" b="1" dirty="0">
                          <a:effectLst/>
                        </a:rPr>
                        <a:t>Grass</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821</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nSpc>
                          <a:spcPct val="150000"/>
                        </a:lnSpc>
                        <a:spcAft>
                          <a:spcPts val="0"/>
                        </a:spcAft>
                        <a:tabLst>
                          <a:tab pos="728980" algn="l"/>
                        </a:tabLst>
                      </a:pPr>
                      <a:r>
                        <a:rPr lang="tr-TR" sz="1600" b="1" dirty="0">
                          <a:effectLst/>
                        </a:rPr>
                        <a:t>Garden</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152</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2"/>
                  </a:ext>
                </a:extLst>
              </a:tr>
              <a:tr h="0">
                <a:tc>
                  <a:txBody>
                    <a:bodyPr/>
                    <a:lstStyle/>
                    <a:p>
                      <a:pPr>
                        <a:lnSpc>
                          <a:spcPct val="150000"/>
                        </a:lnSpc>
                        <a:spcAft>
                          <a:spcPts val="0"/>
                        </a:spcAft>
                        <a:tabLst>
                          <a:tab pos="728980" algn="l"/>
                        </a:tabLst>
                      </a:pPr>
                      <a:r>
                        <a:rPr lang="tr-TR" sz="1600" b="1" dirty="0">
                          <a:effectLst/>
                        </a:rPr>
                        <a:t>Pasture</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229</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nSpc>
                          <a:spcPct val="150000"/>
                        </a:lnSpc>
                        <a:spcAft>
                          <a:spcPts val="0"/>
                        </a:spcAft>
                        <a:tabLst>
                          <a:tab pos="728980" algn="l"/>
                        </a:tabLst>
                      </a:pPr>
                      <a:r>
                        <a:rPr lang="tr-TR" sz="1600" b="1" dirty="0">
                          <a:effectLst/>
                        </a:rPr>
                        <a:t>Urban</a:t>
                      </a:r>
                      <a:endParaRPr lang="tr-TR" sz="1600" b="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lnSpc>
                          <a:spcPct val="150000"/>
                        </a:lnSpc>
                        <a:spcAft>
                          <a:spcPts val="0"/>
                        </a:spcAft>
                        <a:tabLst>
                          <a:tab pos="728980" algn="l"/>
                        </a:tabLst>
                      </a:pPr>
                      <a:r>
                        <a:rPr lang="tr-TR" sz="1600" dirty="0">
                          <a:effectLst/>
                        </a:rPr>
                        <a:t>405</a:t>
                      </a:r>
                      <a:endParaRPr lang="tr-TR"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 xmlns:a16="http://schemas.microsoft.com/office/drawing/2014/main" val="10003"/>
                  </a:ext>
                </a:extLst>
              </a:tr>
            </a:tbl>
          </a:graphicData>
        </a:graphic>
      </p:graphicFrame>
      <p:sp>
        <p:nvSpPr>
          <p:cNvPr id="7" name="Dikdörtgen 6"/>
          <p:cNvSpPr/>
          <p:nvPr/>
        </p:nvSpPr>
        <p:spPr>
          <a:xfrm>
            <a:off x="0" y="4725144"/>
            <a:ext cx="9144000" cy="369332"/>
          </a:xfrm>
          <a:prstGeom prst="rect">
            <a:avLst/>
          </a:prstGeom>
        </p:spPr>
        <p:txBody>
          <a:bodyPr wrap="square">
            <a:spAutoFit/>
          </a:bodyPr>
          <a:lstStyle/>
          <a:p>
            <a:r>
              <a:rPr lang="tr-TR" b="1" dirty="0"/>
              <a:t>                                    </a:t>
            </a:r>
            <a:r>
              <a:rPr lang="x-none" b="1"/>
              <a:t>Table 2.</a:t>
            </a:r>
            <a:r>
              <a:rPr lang="x-none"/>
              <a:t>  Land use types of soils (Rahmati et al. 2018)</a:t>
            </a:r>
            <a:endParaRPr lang="tr-TR" dirty="0"/>
          </a:p>
        </p:txBody>
      </p:sp>
      <p:sp>
        <p:nvSpPr>
          <p:cNvPr id="9" name="Dikdörtgen 8"/>
          <p:cNvSpPr/>
          <p:nvPr/>
        </p:nvSpPr>
        <p:spPr>
          <a:xfrm>
            <a:off x="0" y="260648"/>
            <a:ext cx="9122810" cy="369332"/>
          </a:xfrm>
          <a:prstGeom prst="rect">
            <a:avLst/>
          </a:prstGeom>
        </p:spPr>
        <p:txBody>
          <a:bodyPr wrap="square">
            <a:spAutoFit/>
          </a:bodyPr>
          <a:lstStyle/>
          <a:p>
            <a:r>
              <a:rPr lang="tr-TR" b="1" dirty="0"/>
              <a:t>               Table 1.</a:t>
            </a:r>
            <a:r>
              <a:rPr lang="tr-TR" dirty="0"/>
              <a:t> Methods using for infiltration measurement of soils (Rahmati et al. 2018)</a:t>
            </a:r>
          </a:p>
        </p:txBody>
      </p:sp>
      <p:sp>
        <p:nvSpPr>
          <p:cNvPr id="8" name="Dikdörtgen 7"/>
          <p:cNvSpPr/>
          <p:nvPr/>
        </p:nvSpPr>
        <p:spPr>
          <a:xfrm>
            <a:off x="0" y="4547170"/>
            <a:ext cx="9144000"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p>
        </p:txBody>
      </p:sp>
      <p:pic>
        <p:nvPicPr>
          <p:cNvPr id="11"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2"/>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1041714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92314" y="6237312"/>
            <a:ext cx="7704856" cy="369332"/>
          </a:xfrm>
          <a:prstGeom prst="rect">
            <a:avLst/>
          </a:prstGeom>
        </p:spPr>
        <p:txBody>
          <a:bodyPr wrap="square">
            <a:spAutoFit/>
          </a:bodyPr>
          <a:lstStyle/>
          <a:p>
            <a:r>
              <a:rPr lang="tr-TR" dirty="0"/>
              <a:t>         </a:t>
            </a:r>
            <a:r>
              <a:rPr lang="en-US" b="1" dirty="0"/>
              <a:t>Figure </a:t>
            </a:r>
            <a:r>
              <a:rPr lang="tr-TR" b="1" dirty="0" smtClean="0"/>
              <a:t>3</a:t>
            </a:r>
            <a:r>
              <a:rPr lang="en-US" b="1" dirty="0" smtClean="0"/>
              <a:t>.</a:t>
            </a:r>
            <a:r>
              <a:rPr lang="en-US" dirty="0" smtClean="0"/>
              <a:t> Histogram </a:t>
            </a:r>
            <a:r>
              <a:rPr lang="en-US" dirty="0"/>
              <a:t>of categorical variables in the database (N=5022)</a:t>
            </a:r>
            <a:endParaRPr lang="tr-TR" dirty="0"/>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522495"/>
            <a:ext cx="4174900" cy="2834498"/>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522495"/>
            <a:ext cx="4009146" cy="2834498"/>
          </a:xfrm>
          <a:prstGeom prst="rect">
            <a:avLst/>
          </a:prstGeom>
          <a:ln>
            <a:noFill/>
          </a:ln>
          <a:effectLst>
            <a:outerShdw blurRad="292100" dist="139700" dir="2700000" algn="tl" rotWithShape="0">
              <a:srgbClr val="333333">
                <a:alpha val="65000"/>
              </a:srgbClr>
            </a:outerShdw>
          </a:effectLst>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3476941"/>
            <a:ext cx="3999249" cy="2653329"/>
          </a:xfrm>
          <a:prstGeom prst="rect">
            <a:avLst/>
          </a:prstGeom>
          <a:ln>
            <a:noFill/>
          </a:ln>
          <a:effectLst>
            <a:outerShdw blurRad="292100" dist="139700" dir="2700000" algn="tl" rotWithShape="0">
              <a:srgbClr val="333333">
                <a:alpha val="65000"/>
              </a:srgbClr>
            </a:outerShdw>
          </a:effectLst>
        </p:spPr>
      </p:pic>
      <p:pic>
        <p:nvPicPr>
          <p:cNvPr id="9"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5"/>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297275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p:txBody>
      </p:sp>
      <p:sp>
        <p:nvSpPr>
          <p:cNvPr id="5" name="Dikdörtgen 4"/>
          <p:cNvSpPr/>
          <p:nvPr/>
        </p:nvSpPr>
        <p:spPr>
          <a:xfrm>
            <a:off x="395536" y="188640"/>
            <a:ext cx="8352928" cy="2071208"/>
          </a:xfrm>
          <a:prstGeom prst="rect">
            <a:avLst/>
          </a:prstGeom>
        </p:spPr>
        <p:txBody>
          <a:bodyPr wrap="square">
            <a:spAutoFit/>
          </a:bodyPr>
          <a:lstStyle/>
          <a:p>
            <a:pPr algn="just">
              <a:lnSpc>
                <a:spcPct val="150000"/>
              </a:lnSpc>
            </a:pPr>
            <a:r>
              <a:rPr lang="tr-TR" sz="2200" dirty="0"/>
              <a:t>Infiltration models used in this study differ by their mathematical structure and they are different according to their used conditions and the number of fitting parameters that can be estimated based on observed data (Table 3).</a:t>
            </a: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40968"/>
            <a:ext cx="7632848" cy="2616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ikdörtgen 9"/>
          <p:cNvSpPr/>
          <p:nvPr/>
        </p:nvSpPr>
        <p:spPr>
          <a:xfrm>
            <a:off x="0" y="2708920"/>
            <a:ext cx="9143486" cy="369332"/>
          </a:xfrm>
          <a:prstGeom prst="rect">
            <a:avLst/>
          </a:prstGeom>
        </p:spPr>
        <p:txBody>
          <a:bodyPr wrap="square">
            <a:spAutoFit/>
          </a:bodyPr>
          <a:lstStyle/>
          <a:p>
            <a:r>
              <a:rPr lang="tr-TR" b="1" dirty="0"/>
              <a:t>                             Table 3</a:t>
            </a:r>
            <a:r>
              <a:rPr lang="tr-TR" dirty="0"/>
              <a:t>. Equations of commonly used infiltration models</a:t>
            </a:r>
          </a:p>
        </p:txBody>
      </p:sp>
      <p:sp>
        <p:nvSpPr>
          <p:cNvPr id="11" name="Dikdörtgen 10"/>
          <p:cNvSpPr/>
          <p:nvPr/>
        </p:nvSpPr>
        <p:spPr>
          <a:xfrm>
            <a:off x="827584" y="5757664"/>
            <a:ext cx="7776864" cy="954107"/>
          </a:xfrm>
          <a:prstGeom prst="rect">
            <a:avLst/>
          </a:prstGeom>
        </p:spPr>
        <p:txBody>
          <a:bodyPr wrap="square">
            <a:spAutoFit/>
          </a:bodyPr>
          <a:lstStyle/>
          <a:p>
            <a:pPr algn="just"/>
            <a:r>
              <a:rPr lang="tr-TR" sz="1400" dirty="0"/>
              <a:t>F(t)= Cumulative infiltration capacity at time t (mm h-1), f</a:t>
            </a:r>
            <a:r>
              <a:rPr lang="tr-TR" sz="1400" baseline="-25000" dirty="0"/>
              <a:t>c</a:t>
            </a:r>
            <a:r>
              <a:rPr lang="tr-TR" sz="1400" dirty="0"/>
              <a:t>= final or equilibrium infiltration rate (mm h-1), f</a:t>
            </a:r>
            <a:r>
              <a:rPr lang="tr-TR" sz="1400" baseline="-25000" dirty="0"/>
              <a:t>0</a:t>
            </a:r>
            <a:r>
              <a:rPr lang="tr-TR" sz="1400" dirty="0"/>
              <a:t> = initial infiltration rate (mm h-1), k= a constant representing the rate of decrease in f capacity, t=time in hour (h), S= sorptivity (cm min</a:t>
            </a:r>
            <a:r>
              <a:rPr lang="tr-TR" sz="1400" baseline="30000" dirty="0"/>
              <a:t>0.5</a:t>
            </a:r>
            <a:r>
              <a:rPr lang="tr-TR" sz="1400" dirty="0"/>
              <a:t>), k and a are empirical constants (unitless) (</a:t>
            </a:r>
            <a:r>
              <a:rPr lang="tr-TR" sz="1400" i="1" dirty="0"/>
              <a:t>k&gt;</a:t>
            </a:r>
            <a:r>
              <a:rPr lang="tr-TR" sz="1400" dirty="0"/>
              <a:t> 0 and 0 &lt; </a:t>
            </a:r>
            <a:r>
              <a:rPr lang="tr-TR" sz="1400" i="1" dirty="0"/>
              <a:t>a </a:t>
            </a:r>
            <a:r>
              <a:rPr lang="tr-TR" sz="1400" dirty="0"/>
              <a:t>&lt; 1) for the Mezencev equation, b</a:t>
            </a:r>
            <a:r>
              <a:rPr lang="tr-TR" sz="1400" baseline="-25000" dirty="0"/>
              <a:t>1</a:t>
            </a:r>
            <a:r>
              <a:rPr lang="tr-TR" sz="1400" dirty="0"/>
              <a:t>, b</a:t>
            </a:r>
            <a:r>
              <a:rPr lang="tr-TR" sz="1400" baseline="-25000" dirty="0"/>
              <a:t>2</a:t>
            </a:r>
            <a:r>
              <a:rPr lang="tr-TR" sz="1400" dirty="0"/>
              <a:t>, b</a:t>
            </a:r>
            <a:r>
              <a:rPr lang="tr-TR" sz="1400" baseline="-25000" dirty="0"/>
              <a:t>3</a:t>
            </a:r>
            <a:r>
              <a:rPr lang="tr-TR" sz="1400" dirty="0"/>
              <a:t> = fitting parameters.</a:t>
            </a:r>
          </a:p>
        </p:txBody>
      </p:sp>
      <p:sp>
        <p:nvSpPr>
          <p:cNvPr id="9" name="Dikdörtgen 8"/>
          <p:cNvSpPr/>
          <p:nvPr/>
        </p:nvSpPr>
        <p:spPr>
          <a:xfrm>
            <a:off x="-514" y="2522761"/>
            <a:ext cx="9144000"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p>
        </p:txBody>
      </p:sp>
      <p:pic>
        <p:nvPicPr>
          <p:cNvPr id="12"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3"/>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2350838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98587" y="980728"/>
            <a:ext cx="8352928" cy="1754326"/>
          </a:xfrm>
          <a:prstGeom prst="rect">
            <a:avLst/>
          </a:prstGeom>
        </p:spPr>
        <p:txBody>
          <a:bodyPr wrap="square">
            <a:spAutoFit/>
          </a:bodyPr>
          <a:lstStyle/>
          <a:p>
            <a:pPr algn="just">
              <a:lnSpc>
                <a:spcPct val="150000"/>
              </a:lnSpc>
            </a:pPr>
            <a:r>
              <a:rPr lang="en-US" sz="2400" dirty="0" smtClean="0"/>
              <a:t>Two </a:t>
            </a:r>
            <a:r>
              <a:rPr lang="en-US" sz="2400" dirty="0"/>
              <a:t>metrics – the root-mean-squared error (RMSE) and the corrected Akaike information criterion (AICc) were used to compare model performance</a:t>
            </a:r>
            <a:endParaRPr lang="tr-TR" sz="2400" dirty="0"/>
          </a:p>
        </p:txBody>
      </p:sp>
      <p:sp>
        <p:nvSpPr>
          <p:cNvPr id="9" name="Dikdörtgen 8"/>
          <p:cNvSpPr/>
          <p:nvPr/>
        </p:nvSpPr>
        <p:spPr>
          <a:xfrm>
            <a:off x="3051" y="2996952"/>
            <a:ext cx="9144000"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p>
        </p:txBody>
      </p:sp>
      <p:sp>
        <p:nvSpPr>
          <p:cNvPr id="8" name="CustomShape 6"/>
          <p:cNvSpPr/>
          <p:nvPr/>
        </p:nvSpPr>
        <p:spPr>
          <a:xfrm>
            <a:off x="812180" y="3645024"/>
            <a:ext cx="8095704" cy="992288"/>
          </a:xfrm>
          <a:prstGeom prst="rect">
            <a:avLst/>
          </a:prstGeom>
          <a:blipFill>
            <a:blip r:embed="rId2"/>
            <a:stretch>
              <a:fillRect l="-1104"/>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latin typeface="Arial"/>
                <a:ea typeface="DejaVu Sans"/>
              </a:rPr>
              <a:t> </a:t>
            </a:r>
            <a:endParaRPr lang="en-US" sz="1800" b="0" strike="noStrike" spc="-1">
              <a:latin typeface="Arial"/>
            </a:endParaRPr>
          </a:p>
        </p:txBody>
      </p:sp>
      <p:sp>
        <p:nvSpPr>
          <p:cNvPr id="12" name="CustomShape 7"/>
          <p:cNvSpPr/>
          <p:nvPr/>
        </p:nvSpPr>
        <p:spPr>
          <a:xfrm>
            <a:off x="684719" y="5148065"/>
            <a:ext cx="8208480" cy="4366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spcAft>
                <a:spcPts val="1001"/>
              </a:spcAft>
            </a:pPr>
            <a:r>
              <a:rPr lang="en-US" sz="1800" b="0" strike="noStrike" spc="-1" dirty="0">
                <a:solidFill>
                  <a:srgbClr val="000000"/>
                </a:solidFill>
                <a:latin typeface="Times New Roman"/>
                <a:ea typeface="Times New Roman"/>
              </a:rPr>
              <a:t> </a:t>
            </a:r>
            <a:r>
              <a:rPr lang="en-US" sz="1800" b="1" strike="noStrike" spc="-1" dirty="0">
                <a:solidFill>
                  <a:srgbClr val="000000"/>
                </a:solidFill>
                <a:latin typeface="Times New Roman"/>
                <a:ea typeface="Times New Roman"/>
              </a:rPr>
              <a:t>p</a:t>
            </a:r>
            <a:r>
              <a:rPr lang="en-US" sz="1800" b="0" strike="noStrike" spc="-1" dirty="0">
                <a:solidFill>
                  <a:srgbClr val="000000"/>
                </a:solidFill>
                <a:latin typeface="Times New Roman"/>
                <a:ea typeface="Times New Roman"/>
              </a:rPr>
              <a:t>= number of parameters,   </a:t>
            </a:r>
            <a:r>
              <a:rPr lang="en-US" sz="1800" b="1" strike="noStrike" spc="-1" dirty="0">
                <a:solidFill>
                  <a:srgbClr val="000000"/>
                </a:solidFill>
                <a:latin typeface="Times New Roman"/>
                <a:ea typeface="Times New Roman"/>
              </a:rPr>
              <a:t>n</a:t>
            </a:r>
            <a:r>
              <a:rPr lang="en-US" sz="1800" b="0" strike="noStrike" spc="-1" dirty="0">
                <a:solidFill>
                  <a:srgbClr val="000000"/>
                </a:solidFill>
                <a:latin typeface="Times New Roman"/>
                <a:ea typeface="Times New Roman"/>
              </a:rPr>
              <a:t>= number of dataset, and   </a:t>
            </a:r>
            <a:r>
              <a:rPr lang="en-US" sz="1800" b="1" strike="noStrike" spc="-1" dirty="0">
                <a:solidFill>
                  <a:srgbClr val="000000"/>
                </a:solidFill>
                <a:latin typeface="Times New Roman"/>
                <a:ea typeface="Times New Roman"/>
              </a:rPr>
              <a:t>RSS</a:t>
            </a:r>
            <a:r>
              <a:rPr lang="en-US" sz="1800" b="0" strike="noStrike" spc="-1" dirty="0">
                <a:solidFill>
                  <a:srgbClr val="000000"/>
                </a:solidFill>
                <a:latin typeface="Times New Roman"/>
                <a:ea typeface="Times New Roman"/>
              </a:rPr>
              <a:t>= Residual sum of squares      </a:t>
            </a:r>
            <a:endParaRPr lang="en-US" sz="1800" b="0" strike="noStrike" spc="-1" dirty="0">
              <a:latin typeface="Arial"/>
            </a:endParaRPr>
          </a:p>
        </p:txBody>
      </p:sp>
      <p:sp>
        <p:nvSpPr>
          <p:cNvPr id="13" name="Metin kutusu 12"/>
          <p:cNvSpPr txBox="1"/>
          <p:nvPr/>
        </p:nvSpPr>
        <p:spPr>
          <a:xfrm>
            <a:off x="181658" y="147990"/>
            <a:ext cx="4678374" cy="461665"/>
          </a:xfrm>
          <a:prstGeom prst="rect">
            <a:avLst/>
          </a:prstGeom>
          <a:ln>
            <a:solidFill>
              <a:schemeClr val="tx1"/>
            </a:solidFill>
          </a:ln>
        </p:spPr>
        <p:style>
          <a:lnRef idx="0">
            <a:scrgbClr r="0" g="0" b="0"/>
          </a:lnRef>
          <a:fillRef idx="1003">
            <a:schemeClr val="lt1"/>
          </a:fillRef>
          <a:effectRef idx="0">
            <a:scrgbClr r="0" g="0" b="0"/>
          </a:effectRef>
          <a:fontRef idx="major"/>
        </p:style>
        <p:txBody>
          <a:bodyPr wrap="square" rtlCol="0">
            <a:spAutoFit/>
          </a:bodyPr>
          <a:lstStyle/>
          <a:p>
            <a:r>
              <a:rPr lang="tr-TR" sz="2400" b="1" dirty="0" smtClean="0"/>
              <a:t>3- Model Performance Comparison</a:t>
            </a:r>
            <a:endParaRPr lang="tr-TR" sz="2400" b="1" dirty="0"/>
          </a:p>
        </p:txBody>
      </p:sp>
      <p:pic>
        <p:nvPicPr>
          <p:cNvPr id="10" name="Picture 5" descr="A picture containing drawing&#10;&#10;Description automatically generated">
            <a:extLst>
              <a:ext uri="{FF2B5EF4-FFF2-40B4-BE49-F238E27FC236}">
                <a16:creationId xmlns="" xmlns:a16="http://schemas.microsoft.com/office/drawing/2014/main" id="{08FA3BDC-C8EE-4F33-82A3-04D2C0D248A4}"/>
              </a:ext>
            </a:extLst>
          </p:cNvPr>
          <p:cNvPicPr>
            <a:picLocks noChangeAspect="1"/>
          </p:cNvPicPr>
          <p:nvPr/>
        </p:nvPicPr>
        <p:blipFill>
          <a:blip r:embed="rId3"/>
          <a:stretch>
            <a:fillRect/>
          </a:stretch>
        </p:blipFill>
        <p:spPr>
          <a:xfrm>
            <a:off x="8316415" y="6525344"/>
            <a:ext cx="822299" cy="332654"/>
          </a:xfrm>
          <a:prstGeom prst="rect">
            <a:avLst/>
          </a:prstGeom>
        </p:spPr>
      </p:pic>
    </p:spTree>
    <p:extLst>
      <p:ext uri="{BB962C8B-B14F-4D97-AF65-F5344CB8AC3E}">
        <p14:creationId xmlns:p14="http://schemas.microsoft.com/office/powerpoint/2010/main" val="2371967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1696</Words>
  <Application>Microsoft Office PowerPoint</Application>
  <PresentationFormat>Ekran Gösterisi (4:3)</PresentationFormat>
  <Paragraphs>502</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Gülay</dc:creator>
  <cp:lastModifiedBy>PC</cp:lastModifiedBy>
  <cp:revision>77</cp:revision>
  <dcterms:created xsi:type="dcterms:W3CDTF">2020-03-28T12:18:58Z</dcterms:created>
  <dcterms:modified xsi:type="dcterms:W3CDTF">2020-05-04T08:54:09Z</dcterms:modified>
</cp:coreProperties>
</file>