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76" r:id="rId3"/>
    <p:sldId id="259" r:id="rId4"/>
    <p:sldId id="257" r:id="rId5"/>
    <p:sldId id="266" r:id="rId6"/>
    <p:sldId id="267" r:id="rId7"/>
    <p:sldId id="258" r:id="rId8"/>
    <p:sldId id="260" r:id="rId9"/>
    <p:sldId id="269" r:id="rId10"/>
    <p:sldId id="277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sey Robinson" initials="KR" lastIdx="1" clrIdx="0">
    <p:extLst>
      <p:ext uri="{19B8F6BF-5375-455C-9EA6-DF929625EA0E}">
        <p15:presenceInfo xmlns:p15="http://schemas.microsoft.com/office/powerpoint/2012/main" userId="S-1-5-21-72499088-2068735039-507081533-44903" providerId="AD"/>
      </p:ext>
    </p:extLst>
  </p:cmAuthor>
  <p:cmAuthor id="2" name="Colin Leyden" initials="CL" lastIdx="7" clrIdx="1">
    <p:extLst>
      <p:ext uri="{19B8F6BF-5375-455C-9EA6-DF929625EA0E}">
        <p15:presenceInfo xmlns:p15="http://schemas.microsoft.com/office/powerpoint/2012/main" userId="S::cleyden@edf.org::c3d70726-f01d-4f4c-958d-535e6221e7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F60DC-AE69-4B19-A9AD-A027BCABDF5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693D4-0442-42AF-BB1A-79AD702D0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5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88DAB-8A52-4121-8829-105B08239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0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3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8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9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584" y="1162050"/>
            <a:ext cx="10809816" cy="14700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2584" y="2803634"/>
            <a:ext cx="10809816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5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9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9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8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0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3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3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66754-7FAF-4BE3-A3BC-71BE490A2937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96E03-6865-4274-B367-8202E5CDB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0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Background Twea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8" y="0"/>
            <a:ext cx="12190993" cy="6631900"/>
          </a:xfrm>
          <a:prstGeom prst="rect">
            <a:avLst/>
          </a:prstGeom>
        </p:spPr>
      </p:pic>
      <p:pic>
        <p:nvPicPr>
          <p:cNvPr id="8" name="Picture 7" descr="EDF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801" y="5257800"/>
            <a:ext cx="2882537" cy="1216070"/>
          </a:xfrm>
          <a:prstGeom prst="rect">
            <a:avLst/>
          </a:prstGeom>
        </p:spPr>
      </p:pic>
      <p:pic>
        <p:nvPicPr>
          <p:cNvPr id="4" name="Picture 3" descr="TITLE Background Twea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8" y="0"/>
            <a:ext cx="12190993" cy="6631900"/>
          </a:xfrm>
          <a:prstGeom prst="rect">
            <a:avLst/>
          </a:prstGeom>
        </p:spPr>
      </p:pic>
      <p:pic>
        <p:nvPicPr>
          <p:cNvPr id="9" name="Picture 8" descr="EDF_r_CMYK_287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51360" y="5486235"/>
            <a:ext cx="2893568" cy="9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4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mianmap.org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mianmap.org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71550" y="2693987"/>
            <a:ext cx="10248900" cy="1470025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Environmental Defense Fund Permian Basin Campaign: a science and advocacy-based approach to quantify and mitigate methane emissions from the oil and gas industry (EGU2020-11640)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C7C3C-39C8-43DE-8056-1A9A8D070A67}"/>
              </a:ext>
            </a:extLst>
          </p:cNvPr>
          <p:cNvSpPr txBox="1"/>
          <p:nvPr/>
        </p:nvSpPr>
        <p:spPr>
          <a:xfrm>
            <a:off x="971550" y="5276850"/>
            <a:ext cx="2529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David Lyon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dlyon@edf.org</a:t>
            </a:r>
          </a:p>
        </p:txBody>
      </p:sp>
    </p:spTree>
    <p:extLst>
      <p:ext uri="{BB962C8B-B14F-4D97-AF65-F5344CB8AC3E}">
        <p14:creationId xmlns:p14="http://schemas.microsoft.com/office/powerpoint/2010/main" val="883657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4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063" y="-25679"/>
            <a:ext cx="12192000" cy="6909358"/>
          </a:xfrm>
          <a:prstGeom prst="rect">
            <a:avLst/>
          </a:prstGeom>
          <a:solidFill>
            <a:srgbClr val="0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4451" y="740370"/>
            <a:ext cx="1040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Next steps</a:t>
            </a:r>
            <a:endParaRPr lang="en-US" sz="4800" b="1" strike="sngStrike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451" y="1688170"/>
            <a:ext cx="106955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Aerial measurement data updated ~biweekly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Flaring survey data added early May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Tower-based regional estimated added quarterly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Additional ground data to be collected this 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Develop metrics to compare operator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Submit papers for peer-review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Isosceles Triangle 26"/>
          <p:cNvSpPr/>
          <p:nvPr/>
        </p:nvSpPr>
        <p:spPr>
          <a:xfrm flipH="1">
            <a:off x="10786969" y="5238315"/>
            <a:ext cx="1421073" cy="1658204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6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/>
        </p:blipFill>
        <p:spPr>
          <a:xfrm>
            <a:off x="0" y="0"/>
            <a:ext cx="12192000" cy="79057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64216" y="1950115"/>
            <a:ext cx="9727784" cy="1149543"/>
            <a:chOff x="2464216" y="1950115"/>
            <a:chExt cx="9727784" cy="1149543"/>
          </a:xfrm>
        </p:grpSpPr>
        <p:sp>
          <p:nvSpPr>
            <p:cNvPr id="7" name="Rectangle 6"/>
            <p:cNvSpPr/>
            <p:nvPr/>
          </p:nvSpPr>
          <p:spPr>
            <a:xfrm>
              <a:off x="4171950" y="1950118"/>
              <a:ext cx="8020050" cy="11495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64216" y="1950115"/>
              <a:ext cx="1707733" cy="1149543"/>
            </a:xfrm>
            <a:custGeom>
              <a:avLst/>
              <a:gdLst>
                <a:gd name="connsiteX0" fmla="*/ 0 w 7996237"/>
                <a:gd name="connsiteY0" fmla="*/ 0 h 1145521"/>
                <a:gd name="connsiteX1" fmla="*/ 7996237 w 7996237"/>
                <a:gd name="connsiteY1" fmla="*/ 0 h 1145521"/>
                <a:gd name="connsiteX2" fmla="*/ 7996237 w 7996237"/>
                <a:gd name="connsiteY2" fmla="*/ 1145521 h 1145521"/>
                <a:gd name="connsiteX3" fmla="*/ 0 w 7996237"/>
                <a:gd name="connsiteY3" fmla="*/ 1145521 h 1145521"/>
                <a:gd name="connsiteX4" fmla="*/ 0 w 7996237"/>
                <a:gd name="connsiteY4" fmla="*/ 0 h 1145521"/>
                <a:gd name="connsiteX0" fmla="*/ 0 w 7996237"/>
                <a:gd name="connsiteY0" fmla="*/ 0 h 1193648"/>
                <a:gd name="connsiteX1" fmla="*/ 7996237 w 7996237"/>
                <a:gd name="connsiteY1" fmla="*/ 0 h 1193648"/>
                <a:gd name="connsiteX2" fmla="*/ 7996237 w 7996237"/>
                <a:gd name="connsiteY2" fmla="*/ 1145521 h 1193648"/>
                <a:gd name="connsiteX3" fmla="*/ 7956884 w 7996237"/>
                <a:gd name="connsiteY3" fmla="*/ 1193648 h 1193648"/>
                <a:gd name="connsiteX4" fmla="*/ 0 w 7996237"/>
                <a:gd name="connsiteY4" fmla="*/ 0 h 1193648"/>
                <a:gd name="connsiteX0" fmla="*/ 0 w 1707732"/>
                <a:gd name="connsiteY0" fmla="*/ 0 h 1193648"/>
                <a:gd name="connsiteX1" fmla="*/ 1707732 w 1707732"/>
                <a:gd name="connsiteY1" fmla="*/ 0 h 1193648"/>
                <a:gd name="connsiteX2" fmla="*/ 1707732 w 1707732"/>
                <a:gd name="connsiteY2" fmla="*/ 1145521 h 1193648"/>
                <a:gd name="connsiteX3" fmla="*/ 1668379 w 1707732"/>
                <a:gd name="connsiteY3" fmla="*/ 1193648 h 1193648"/>
                <a:gd name="connsiteX4" fmla="*/ 0 w 1707732"/>
                <a:gd name="connsiteY4" fmla="*/ 0 h 1193648"/>
                <a:gd name="connsiteX0" fmla="*/ 0 w 1707732"/>
                <a:gd name="connsiteY0" fmla="*/ 0 h 1306087"/>
                <a:gd name="connsiteX1" fmla="*/ 1707732 w 1707732"/>
                <a:gd name="connsiteY1" fmla="*/ 0 h 1306087"/>
                <a:gd name="connsiteX2" fmla="*/ 1707732 w 1707732"/>
                <a:gd name="connsiteY2" fmla="*/ 1145521 h 1306087"/>
                <a:gd name="connsiteX3" fmla="*/ 862263 w 1707732"/>
                <a:gd name="connsiteY3" fmla="*/ 1306087 h 1306087"/>
                <a:gd name="connsiteX4" fmla="*/ 0 w 1707732"/>
                <a:gd name="connsiteY4" fmla="*/ 0 h 1306087"/>
                <a:gd name="connsiteX0" fmla="*/ 0 w 1707732"/>
                <a:gd name="connsiteY0" fmla="*/ 0 h 1145521"/>
                <a:gd name="connsiteX1" fmla="*/ 1707732 w 1707732"/>
                <a:gd name="connsiteY1" fmla="*/ 0 h 1145521"/>
                <a:gd name="connsiteX2" fmla="*/ 1707732 w 1707732"/>
                <a:gd name="connsiteY2" fmla="*/ 1145521 h 1145521"/>
                <a:gd name="connsiteX3" fmla="*/ 1680411 w 1707732"/>
                <a:gd name="connsiteY3" fmla="*/ 1143675 h 1145521"/>
                <a:gd name="connsiteX4" fmla="*/ 0 w 1707732"/>
                <a:gd name="connsiteY4" fmla="*/ 0 h 114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732" h="1145521">
                  <a:moveTo>
                    <a:pt x="0" y="0"/>
                  </a:moveTo>
                  <a:lnTo>
                    <a:pt x="1707732" y="0"/>
                  </a:lnTo>
                  <a:lnTo>
                    <a:pt x="1707732" y="1145521"/>
                  </a:lnTo>
                  <a:lnTo>
                    <a:pt x="1680411" y="1143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319354"/>
            <a:ext cx="8601075" cy="1642795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1987" y="479031"/>
            <a:ext cx="7019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PermianMAP</a:t>
            </a:r>
            <a:br>
              <a:rPr lang="en-US" sz="80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</a:br>
            <a:endParaRPr lang="en-US" sz="2800" b="1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0537" y="204309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Going deep into the world’s largest oilfield 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to track methane pollution like never before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769290" y="850885"/>
            <a:ext cx="912622" cy="703527"/>
            <a:chOff x="6769290" y="667910"/>
            <a:chExt cx="673131" cy="830747"/>
          </a:xfrm>
        </p:grpSpPr>
        <p:sp>
          <p:nvSpPr>
            <p:cNvPr id="9" name="Rectangle 8"/>
            <p:cNvSpPr/>
            <p:nvPr/>
          </p:nvSpPr>
          <p:spPr>
            <a:xfrm>
              <a:off x="6769290" y="1206795"/>
              <a:ext cx="109975" cy="2918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55359" y="1066309"/>
              <a:ext cx="109976" cy="4299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42208" y="896609"/>
              <a:ext cx="109975" cy="5996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29056" y="667910"/>
              <a:ext cx="113365" cy="82833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4046" y="1467464"/>
            <a:ext cx="542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Methane Analysis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8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11794" r="-132" b="6661"/>
          <a:stretch/>
        </p:blipFill>
        <p:spPr>
          <a:xfrm>
            <a:off x="0" y="0"/>
            <a:ext cx="12192000" cy="68820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82062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exas Methane Lea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295" t="8578" r="7924" b="8781"/>
          <a:stretch/>
        </p:blipFill>
        <p:spPr>
          <a:xfrm>
            <a:off x="5849768" y="1812527"/>
            <a:ext cx="5791066" cy="4001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43935" y="1541275"/>
            <a:ext cx="44436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Estimated to be nation’s biggest methane emitter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Nearly 100,000 active oil and gas 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Need for improved oversight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Major focus area for companies, investors</a:t>
            </a:r>
          </a:p>
          <a:p>
            <a:endParaRPr lang="en-US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39469" y="462823"/>
            <a:ext cx="6911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Why the Permian Basin? 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8196809" y="1023582"/>
            <a:ext cx="2415888" cy="2169994"/>
          </a:xfrm>
          <a:prstGeom prst="bentConnector3">
            <a:avLst>
              <a:gd name="adj1" fmla="val 152714"/>
            </a:avLst>
          </a:prstGeom>
          <a:ln w="28575">
            <a:solidFill>
              <a:schemeClr val="accent4"/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964968" y="943821"/>
            <a:ext cx="172530" cy="15952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-7126" y="5223859"/>
            <a:ext cx="1631210" cy="1658203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5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484" r="59744" b="1268"/>
          <a:stretch/>
        </p:blipFill>
        <p:spPr>
          <a:xfrm>
            <a:off x="7104829" y="-9820"/>
            <a:ext cx="5108943" cy="68678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-9821"/>
            <a:ext cx="710483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2395" y="193945"/>
            <a:ext cx="510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Project Goals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817" y="1281988"/>
            <a:ext cx="67970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Estimate methane emissions from the Permian at different spatial scales from site to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Assess emission trends in 2020 including affects of COVID and price collapse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Identify companies associated with measured emissions and develop a metric such as loss rate to compare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Understand the operational performance and emissions of flares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Make data publicly available to encourage action by companies and policymakers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Isosceles Triangle 26"/>
          <p:cNvSpPr/>
          <p:nvPr/>
        </p:nvSpPr>
        <p:spPr>
          <a:xfrm flipH="1">
            <a:off x="10822674" y="5199796"/>
            <a:ext cx="1421073" cy="1658204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30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2"/>
          <a:stretch/>
        </p:blipFill>
        <p:spPr>
          <a:xfrm>
            <a:off x="-112103" y="-167640"/>
            <a:ext cx="12304103" cy="7025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12104" y="-167640"/>
            <a:ext cx="12304103" cy="7025640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7793" y="280775"/>
            <a:ext cx="1040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The Study Area</a:t>
            </a:r>
            <a:endParaRPr lang="en-US" sz="4800" b="1" strike="sngStrike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00181" y="1621494"/>
            <a:ext cx="53530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10,000 square-kilometer grid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that spans the Delaware Basin in Texas and New Mexico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High-producing zone: it contains 10% of the active wells and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produces 37% of the region’s gas and 28% of the oil. 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Over 100 different companies operate nearly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11,000 wells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in the study area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7" name="Isosceles Triangle 26"/>
          <p:cNvSpPr/>
          <p:nvPr/>
        </p:nvSpPr>
        <p:spPr>
          <a:xfrm rot="16200000" flipH="1">
            <a:off x="10652361" y="-286204"/>
            <a:ext cx="1421073" cy="1658204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r="25160"/>
          <a:stretch/>
        </p:blipFill>
        <p:spPr>
          <a:xfrm>
            <a:off x="-827955" y="1425388"/>
            <a:ext cx="7228711" cy="5432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214134" y="484732"/>
            <a:ext cx="471660" cy="42308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.S. Energy Information Administration (EIA)">
            <a:extLst>
              <a:ext uri="{FF2B5EF4-FFF2-40B4-BE49-F238E27FC236}">
                <a16:creationId xmlns:a16="http://schemas.microsoft.com/office/drawing/2014/main" id="{89FBAB41-8B35-4F26-952B-F51AD9223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63" y="1419753"/>
            <a:ext cx="3104418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157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-265" r="-473" b="18395"/>
          <a:stretch/>
        </p:blipFill>
        <p:spPr>
          <a:xfrm>
            <a:off x="-56143" y="-37217"/>
            <a:ext cx="12724223" cy="68952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200" y="0"/>
            <a:ext cx="5730199" cy="6895217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4943" y="487254"/>
            <a:ext cx="510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Our Approach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97091"/>
            <a:ext cx="58049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Partner with leading scientists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Use multiple, independent, peer-reviewed  methods to estimate and compare emissions at different spatial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Make the quality assured data publicly available prior to peer-review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0" name="Isosceles Triangle 26"/>
          <p:cNvSpPr/>
          <p:nvPr/>
        </p:nvSpPr>
        <p:spPr>
          <a:xfrm rot="16200000" flipH="1">
            <a:off x="10652362" y="-155782"/>
            <a:ext cx="1421073" cy="1658204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447889" y="4052511"/>
            <a:ext cx="1205039" cy="1205039"/>
            <a:chOff x="5405584" y="4654883"/>
            <a:chExt cx="2004219" cy="2004219"/>
          </a:xfrm>
        </p:grpSpPr>
        <p:sp>
          <p:nvSpPr>
            <p:cNvPr id="61" name="Oval 60"/>
            <p:cNvSpPr/>
            <p:nvPr/>
          </p:nvSpPr>
          <p:spPr>
            <a:xfrm>
              <a:off x="5405584" y="4654883"/>
              <a:ext cx="2004219" cy="200421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482" y="4838364"/>
              <a:ext cx="1576424" cy="1576424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2110599" y="4052511"/>
            <a:ext cx="1205039" cy="1205039"/>
            <a:chOff x="7589508" y="4639389"/>
            <a:chExt cx="2004219" cy="2004219"/>
          </a:xfrm>
        </p:grpSpPr>
        <p:sp>
          <p:nvSpPr>
            <p:cNvPr id="62" name="Oval 61"/>
            <p:cNvSpPr/>
            <p:nvPr/>
          </p:nvSpPr>
          <p:spPr>
            <a:xfrm>
              <a:off x="7589508" y="4639389"/>
              <a:ext cx="2004219" cy="200421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935" y="4831710"/>
              <a:ext cx="1665367" cy="1665367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3773309" y="4090471"/>
            <a:ext cx="1205039" cy="1205039"/>
            <a:chOff x="9773868" y="4640656"/>
            <a:chExt cx="2004219" cy="2004219"/>
          </a:xfrm>
        </p:grpSpPr>
        <p:sp>
          <p:nvSpPr>
            <p:cNvPr id="63" name="Oval 62"/>
            <p:cNvSpPr/>
            <p:nvPr/>
          </p:nvSpPr>
          <p:spPr>
            <a:xfrm>
              <a:off x="9773868" y="4640656"/>
              <a:ext cx="2004219" cy="200421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86" y="4946207"/>
              <a:ext cx="1390582" cy="139058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51158" y="5436390"/>
            <a:ext cx="195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Mobile, ground-</a:t>
            </a:r>
            <a:b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based measurements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5032" y="5436390"/>
            <a:ext cx="195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Aerial </a:t>
            </a:r>
            <a:b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surveys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7139" y="5436390"/>
            <a:ext cx="195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Continuous </a:t>
            </a:r>
            <a:b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methane detection </a:t>
            </a:r>
          </a:p>
        </p:txBody>
      </p:sp>
    </p:spTree>
    <p:extLst>
      <p:ext uri="{BB962C8B-B14F-4D97-AF65-F5344CB8AC3E}">
        <p14:creationId xmlns:p14="http://schemas.microsoft.com/office/powerpoint/2010/main" val="52743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4427" r="2131" b="20573"/>
          <a:stretch/>
        </p:blipFill>
        <p:spPr>
          <a:xfrm>
            <a:off x="-144380" y="0"/>
            <a:ext cx="12336380" cy="69301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3787" y="0"/>
            <a:ext cx="7104831" cy="6931545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56107" y="326451"/>
            <a:ext cx="510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Methods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6107" y="1250371"/>
            <a:ext cx="63466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From the Air: Scientific Aviation (aerial mass balance)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Will survey study area 2 – 3 times over 100 flight days with new data about bi-weekly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Quantify emissions at different spatial scales ranging from a few sites to the full study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Can only quantify high emissions, but measured areas are randomly selected to be representative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From the Ground: University of Wyoming  (OTM 33A)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Random survey of several dozen sites with EPA-developed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Site-specific measurements of methane and VOCs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Info about emission sources from fence-line infrared camera survey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From Towers: Pennsylvania State University  (inversion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5 towers continuously measure methane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Atmospheric transport model used to estimate regional emissions on a quarterly basis</a:t>
            </a:r>
          </a:p>
          <a:p>
            <a:endParaRPr lang="en-US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From the Air: Leak Surveys Inc (optical gas imaging)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3 aerial surveys of randomly selected flares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Infrared camera will identify malfunctioning flares </a:t>
            </a:r>
          </a:p>
          <a:p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We will compare emission estimates to independent data studies, such as a Zhang et al. 2020 that estimates emissions from the </a:t>
            </a:r>
            <a:r>
              <a:rPr lang="en-US" sz="1400" dirty="0">
                <a:solidFill>
                  <a:srgbClr val="FFC000"/>
                </a:solidFill>
                <a:latin typeface="Franklin Gothic Demi" panose="020B0703020102020204" pitchFamily="34" charset="0"/>
              </a:rPr>
              <a:t>TROPOMI satellite</a:t>
            </a:r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18" name="Isosceles Triangle 26"/>
          <p:cNvSpPr/>
          <p:nvPr/>
        </p:nvSpPr>
        <p:spPr>
          <a:xfrm rot="5400000" flipH="1">
            <a:off x="-59068" y="5391228"/>
            <a:ext cx="1421073" cy="1658204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9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r="1722" b="11070"/>
          <a:stretch/>
        </p:blipFill>
        <p:spPr>
          <a:xfrm>
            <a:off x="0" y="-30480"/>
            <a:ext cx="12176760" cy="6888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063" y="-51358"/>
            <a:ext cx="12192000" cy="6909358"/>
          </a:xfrm>
          <a:prstGeom prst="rect">
            <a:avLst/>
          </a:prstGeom>
          <a:solidFill>
            <a:srgbClr val="0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12" y="105570"/>
            <a:ext cx="11934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Campaign Status &amp; </a:t>
            </a:r>
          </a:p>
          <a:p>
            <a:pPr algn="ctr"/>
            <a:r>
              <a:rPr lang="en-US" sz="4400" b="1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Preliminary Observations</a:t>
            </a:r>
            <a:endParaRPr lang="en-US" sz="4400" b="1" strike="sngStrike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576" y="1688170"/>
            <a:ext cx="117583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Website launched on April 7 with over 100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hlinkClick r:id="rId3"/>
              </a:rPr>
              <a:t>https://www.permianmap.org/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Based on large mass balance flights, study area emissions are ~1.4 Tg CH</a:t>
            </a:r>
            <a:r>
              <a:rPr lang="en-US" sz="3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equivalent to 3.5% of natural gas production and 3X higher than the EPA estimate for U.S. upstream emissions.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Site cluster emission  rate distributions are highly skewed.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~11% of flares have combustion issues, including ~5% unlit.</a:t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Isosceles Triangle 26"/>
          <p:cNvSpPr/>
          <p:nvPr/>
        </p:nvSpPr>
        <p:spPr>
          <a:xfrm rot="5400000" flipH="1">
            <a:off x="94503" y="5340422"/>
            <a:ext cx="1421073" cy="1658204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01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29488"/>
          <a:stretch/>
        </p:blipFill>
        <p:spPr>
          <a:xfrm>
            <a:off x="0" y="1"/>
            <a:ext cx="12172950" cy="6877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" y="-16153"/>
            <a:ext cx="12192000" cy="6909358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1579" y="243680"/>
            <a:ext cx="1079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4"/>
                </a:solidFill>
                <a:latin typeface="Franklin Gothic Demi" panose="020B0703020102020204" pitchFamily="34" charset="0"/>
              </a:rPr>
              <a:t>PermianMAP</a:t>
            </a:r>
            <a:endParaRPr lang="en-US" sz="5400" b="1" strike="sngStrike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Isosceles Triangle 26"/>
          <p:cNvSpPr/>
          <p:nvPr/>
        </p:nvSpPr>
        <p:spPr>
          <a:xfrm rot="16200000" flipH="1">
            <a:off x="10652361" y="-169923"/>
            <a:ext cx="1421073" cy="1658204"/>
          </a:xfrm>
          <a:custGeom>
            <a:avLst/>
            <a:gdLst>
              <a:gd name="connsiteX0" fmla="*/ 0 w 1624084"/>
              <a:gd name="connsiteY0" fmla="*/ 1589964 h 1589964"/>
              <a:gd name="connsiteX1" fmla="*/ 812042 w 1624084"/>
              <a:gd name="connsiteY1" fmla="*/ 0 h 1589964"/>
              <a:gd name="connsiteX2" fmla="*/ 1624084 w 1624084"/>
              <a:gd name="connsiteY2" fmla="*/ 1589964 h 1589964"/>
              <a:gd name="connsiteX3" fmla="*/ 0 w 1624084"/>
              <a:gd name="connsiteY3" fmla="*/ 1589964 h 1589964"/>
              <a:gd name="connsiteX0" fmla="*/ 0 w 1624084"/>
              <a:gd name="connsiteY0" fmla="*/ 1685499 h 1685499"/>
              <a:gd name="connsiteX1" fmla="*/ 6824 w 1624084"/>
              <a:gd name="connsiteY1" fmla="*/ 0 h 1685499"/>
              <a:gd name="connsiteX2" fmla="*/ 1624084 w 1624084"/>
              <a:gd name="connsiteY2" fmla="*/ 1685499 h 1685499"/>
              <a:gd name="connsiteX3" fmla="*/ 0 w 1624084"/>
              <a:gd name="connsiteY3" fmla="*/ 1685499 h 1685499"/>
              <a:gd name="connsiteX0" fmla="*/ 7126 w 1631210"/>
              <a:gd name="connsiteY0" fmla="*/ 1658203 h 1658203"/>
              <a:gd name="connsiteX1" fmla="*/ 302 w 1631210"/>
              <a:gd name="connsiteY1" fmla="*/ 0 h 1658203"/>
              <a:gd name="connsiteX2" fmla="*/ 1631210 w 1631210"/>
              <a:gd name="connsiteY2" fmla="*/ 1658203 h 1658203"/>
              <a:gd name="connsiteX3" fmla="*/ 7126 w 1631210"/>
              <a:gd name="connsiteY3" fmla="*/ 1658203 h 16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10" h="1658203">
                <a:moveTo>
                  <a:pt x="7126" y="1658203"/>
                </a:moveTo>
                <a:cubicBezTo>
                  <a:pt x="9401" y="1096370"/>
                  <a:pt x="-1973" y="561833"/>
                  <a:pt x="302" y="0"/>
                </a:cubicBezTo>
                <a:lnTo>
                  <a:pt x="1631210" y="1658203"/>
                </a:lnTo>
                <a:lnTo>
                  <a:pt x="7126" y="1658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1408" y="1220255"/>
            <a:ext cx="1059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https://www.permianmap.org/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0" y="1825642"/>
            <a:ext cx="8688835" cy="48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8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F_powerpoint_templat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30298</TotalTime>
  <Words>460</Words>
  <Application>Microsoft Office PowerPoint</Application>
  <PresentationFormat>Widescreen</PresentationFormat>
  <Paragraphs>77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Franklin Gothic Book</vt:lpstr>
      <vt:lpstr>Franklin Gothic Demi</vt:lpstr>
      <vt:lpstr>Office Theme</vt:lpstr>
      <vt:lpstr>EDF_powerpoint_template</vt:lpstr>
      <vt:lpstr>   Environmental Defense Fund Permian Basin Campaign: a science and advocacy-based approach to quantify and mitigate methane emissions from the oil and gas industry (EGU2020-11640)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Environmental Defense Fund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Robinson</dc:creator>
  <cp:lastModifiedBy>David Lyon</cp:lastModifiedBy>
  <cp:revision>97</cp:revision>
  <dcterms:created xsi:type="dcterms:W3CDTF">2020-02-26T17:41:45Z</dcterms:created>
  <dcterms:modified xsi:type="dcterms:W3CDTF">2020-04-28T17:11:18Z</dcterms:modified>
</cp:coreProperties>
</file>