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sldIdLst>
    <p:sldId id="278" r:id="rId5"/>
    <p:sldId id="338" r:id="rId6"/>
    <p:sldId id="320" r:id="rId7"/>
    <p:sldId id="339" r:id="rId8"/>
    <p:sldId id="288" r:id="rId9"/>
    <p:sldId id="329" r:id="rId10"/>
    <p:sldId id="330" r:id="rId11"/>
    <p:sldId id="290" r:id="rId12"/>
    <p:sldId id="331" r:id="rId13"/>
    <p:sldId id="307" r:id="rId14"/>
    <p:sldId id="321" r:id="rId15"/>
    <p:sldId id="332" r:id="rId16"/>
    <p:sldId id="293" r:id="rId17"/>
    <p:sldId id="294" r:id="rId18"/>
    <p:sldId id="32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3"/>
    <p:restoredTop sz="74298"/>
  </p:normalViewPr>
  <p:slideViewPr>
    <p:cSldViewPr snapToObjects="1">
      <p:cViewPr varScale="1">
        <p:scale>
          <a:sx n="85" d="100"/>
          <a:sy n="85" d="100"/>
        </p:scale>
        <p:origin x="2576"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56F48-1745-B245-8840-37E3C7509EFB}" type="datetimeFigureOut">
              <a:rPr lang="en-US" smtClean="0"/>
              <a:t>5/4/20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6E542-60E5-154C-914E-5FEDB6DD835C}" type="slidenum">
              <a:rPr lang="en-US" smtClean="0"/>
              <a:t>‹#›</a:t>
            </a:fld>
            <a:endParaRPr lang="en-US"/>
          </a:p>
        </p:txBody>
      </p:sp>
    </p:spTree>
    <p:extLst>
      <p:ext uri="{BB962C8B-B14F-4D97-AF65-F5344CB8AC3E}">
        <p14:creationId xmlns:p14="http://schemas.microsoft.com/office/powerpoint/2010/main" val="4254799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56E542-60E5-154C-914E-5FEDB6DD835C}" type="slidenum">
              <a:rPr lang="en-US" smtClean="0"/>
              <a:t>1</a:t>
            </a:fld>
            <a:endParaRPr lang="en-US"/>
          </a:p>
        </p:txBody>
      </p:sp>
    </p:spTree>
    <p:extLst>
      <p:ext uri="{BB962C8B-B14F-4D97-AF65-F5344CB8AC3E}">
        <p14:creationId xmlns:p14="http://schemas.microsoft.com/office/powerpoint/2010/main" val="1112082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Looking at the distribution of differences between CCI and references (Figure 4 with Argo as reference) highlight the non-normal distribution of the data (larger tails). There is no systematic bias (versus Argo lower than 0.003 </a:t>
            </a:r>
            <a:r>
              <a:rPr lang="en-GB" sz="1200" kern="1200" dirty="0" err="1">
                <a:solidFill>
                  <a:schemeClr val="tx1"/>
                </a:solidFill>
                <a:effectLst/>
                <a:latin typeface="+mn-lt"/>
                <a:ea typeface="+mn-ea"/>
                <a:cs typeface="+mn-cs"/>
              </a:rPr>
              <a:t>pss</a:t>
            </a:r>
            <a:r>
              <a:rPr lang="en-GB" sz="1200" kern="1200" dirty="0">
                <a:solidFill>
                  <a:schemeClr val="tx1"/>
                </a:solidFill>
                <a:effectLst/>
                <a:latin typeface="+mn-lt"/>
                <a:ea typeface="+mn-ea"/>
                <a:cs typeface="+mn-cs"/>
              </a:rPr>
              <a:t> in absolute value; versus ISAS lower than 0.006 </a:t>
            </a:r>
            <a:r>
              <a:rPr lang="en-GB" sz="1200" kern="1200" dirty="0" err="1">
                <a:solidFill>
                  <a:schemeClr val="tx1"/>
                </a:solidFill>
                <a:effectLst/>
                <a:latin typeface="+mn-lt"/>
                <a:ea typeface="+mn-ea"/>
                <a:cs typeface="+mn-cs"/>
              </a:rPr>
              <a:t>pss</a:t>
            </a:r>
            <a:r>
              <a:rPr lang="en-GB" sz="1200" kern="1200" dirty="0">
                <a:solidFill>
                  <a:schemeClr val="tx1"/>
                </a:solidFill>
                <a:effectLst/>
                <a:latin typeface="+mn-lt"/>
                <a:ea typeface="+mn-ea"/>
                <a:cs typeface="+mn-cs"/>
              </a:rPr>
              <a:t>). The robust standard deviation is respectively of 0.16 </a:t>
            </a:r>
            <a:r>
              <a:rPr lang="en-GB" sz="1200" kern="1200" dirty="0" err="1">
                <a:solidFill>
                  <a:schemeClr val="tx1"/>
                </a:solidFill>
                <a:effectLst/>
                <a:latin typeface="+mn-lt"/>
                <a:ea typeface="+mn-ea"/>
                <a:cs typeface="+mn-cs"/>
              </a:rPr>
              <a:t>pss</a:t>
            </a:r>
            <a:r>
              <a:rPr lang="en-GB" sz="1200" kern="1200" dirty="0">
                <a:solidFill>
                  <a:schemeClr val="tx1"/>
                </a:solidFill>
                <a:effectLst/>
                <a:latin typeface="+mn-lt"/>
                <a:ea typeface="+mn-ea"/>
                <a:cs typeface="+mn-cs"/>
              </a:rPr>
              <a:t> and 0.14 </a:t>
            </a:r>
            <a:r>
              <a:rPr lang="en-GB" sz="1200" kern="1200" dirty="0" err="1">
                <a:solidFill>
                  <a:schemeClr val="tx1"/>
                </a:solidFill>
                <a:effectLst/>
                <a:latin typeface="+mn-lt"/>
                <a:ea typeface="+mn-ea"/>
                <a:cs typeface="+mn-cs"/>
              </a:rPr>
              <a:t>pss</a:t>
            </a:r>
            <a:r>
              <a:rPr lang="en-GB" sz="1200" kern="1200" dirty="0">
                <a:solidFill>
                  <a:schemeClr val="tx1"/>
                </a:solidFill>
                <a:effectLst/>
                <a:latin typeface="+mn-lt"/>
                <a:ea typeface="+mn-ea"/>
                <a:cs typeface="+mn-cs"/>
              </a:rPr>
              <a:t> using Argo or ISAS as reference. Using the simple standard deviation, the estimate is much higher with 0.30 </a:t>
            </a:r>
            <a:r>
              <a:rPr lang="en-GB" sz="1200" kern="1200" dirty="0" err="1">
                <a:solidFill>
                  <a:schemeClr val="tx1"/>
                </a:solidFill>
                <a:effectLst/>
                <a:latin typeface="+mn-lt"/>
                <a:ea typeface="+mn-ea"/>
                <a:cs typeface="+mn-cs"/>
              </a:rPr>
              <a:t>pss</a:t>
            </a:r>
            <a:r>
              <a:rPr lang="en-GB" sz="1200" kern="1200" dirty="0">
                <a:solidFill>
                  <a:schemeClr val="tx1"/>
                </a:solidFill>
                <a:effectLst/>
                <a:latin typeface="+mn-lt"/>
                <a:ea typeface="+mn-ea"/>
                <a:cs typeface="+mn-cs"/>
              </a:rPr>
              <a:t> and 0.59 </a:t>
            </a:r>
            <a:r>
              <a:rPr lang="en-GB" sz="1200" kern="1200" dirty="0" err="1">
                <a:solidFill>
                  <a:schemeClr val="tx1"/>
                </a:solidFill>
                <a:effectLst/>
                <a:latin typeface="+mn-lt"/>
                <a:ea typeface="+mn-ea"/>
                <a:cs typeface="+mn-cs"/>
              </a:rPr>
              <a:t>pss</a:t>
            </a:r>
            <a:r>
              <a:rPr lang="en-GB" sz="1200" kern="1200" dirty="0">
                <a:solidFill>
                  <a:schemeClr val="tx1"/>
                </a:solidFill>
                <a:effectLst/>
                <a:latin typeface="+mn-lt"/>
                <a:ea typeface="+mn-ea"/>
                <a:cs typeface="+mn-cs"/>
              </a:rPr>
              <a:t> using respectively Argo or ISAS as reference. This much bigger difference using ISAS is certainly due to the fact that both products CCI or ISAS produce data where both datasets are unreliable (inner seas, Arctic ocean) but represents a very small surface of the globe.</a:t>
            </a:r>
          </a:p>
          <a:p>
            <a:endParaRPr lang="en-US" dirty="0"/>
          </a:p>
        </p:txBody>
      </p:sp>
      <p:sp>
        <p:nvSpPr>
          <p:cNvPr id="4" name="Slide Number Placeholder 3"/>
          <p:cNvSpPr>
            <a:spLocks noGrp="1"/>
          </p:cNvSpPr>
          <p:nvPr>
            <p:ph type="sldNum" sz="quarter" idx="5"/>
          </p:nvPr>
        </p:nvSpPr>
        <p:spPr/>
        <p:txBody>
          <a:bodyPr/>
          <a:lstStyle/>
          <a:p>
            <a:fld id="{A156E542-60E5-154C-914E-5FEDB6DD835C}" type="slidenum">
              <a:rPr lang="en-US" smtClean="0"/>
              <a:t>5</a:t>
            </a:fld>
            <a:endParaRPr lang="en-US"/>
          </a:p>
        </p:txBody>
      </p:sp>
    </p:spTree>
    <p:extLst>
      <p:ext uri="{BB962C8B-B14F-4D97-AF65-F5344CB8AC3E}">
        <p14:creationId xmlns:p14="http://schemas.microsoft.com/office/powerpoint/2010/main" val="2167832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56E542-60E5-154C-914E-5FEDB6DD835C}" type="slidenum">
              <a:rPr lang="en-US" smtClean="0"/>
              <a:t>6</a:t>
            </a:fld>
            <a:endParaRPr lang="en-US"/>
          </a:p>
        </p:txBody>
      </p:sp>
    </p:spTree>
    <p:extLst>
      <p:ext uri="{BB962C8B-B14F-4D97-AF65-F5344CB8AC3E}">
        <p14:creationId xmlns:p14="http://schemas.microsoft.com/office/powerpoint/2010/main" val="1097860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Argo with latitude bins of 4°, with monthly timestep. Each pixel represents the median value when there is more than 30 observations. Otherwise no value is shown. (bottom) median value at the same spatiotemporal scale as the ISAS field.</a:t>
            </a:r>
            <a:r>
              <a:rPr lang="en-GB" dirty="0">
                <a:effectLst/>
              </a:rPr>
              <a:t> </a:t>
            </a:r>
          </a:p>
          <a:p>
            <a:endParaRPr lang="en-GB" dirty="0">
              <a:effectLst/>
            </a:endParaRPr>
          </a:p>
          <a:p>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have further assessed the temporal variability of the CCI difference against reference using a latitude-time </a:t>
            </a:r>
            <a:r>
              <a:rPr lang="en-GB" sz="1200" kern="1200" dirty="0" err="1">
                <a:solidFill>
                  <a:schemeClr val="tx1"/>
                </a:solidFill>
                <a:effectLst/>
                <a:latin typeface="+mn-lt"/>
                <a:ea typeface="+mn-ea"/>
                <a:cs typeface="+mn-cs"/>
              </a:rPr>
              <a:t>Hovmöller</a:t>
            </a:r>
            <a:r>
              <a:rPr lang="en-GB" sz="1200" kern="1200" dirty="0">
                <a:solidFill>
                  <a:schemeClr val="tx1"/>
                </a:solidFill>
                <a:effectLst/>
                <a:latin typeface="+mn-lt"/>
                <a:ea typeface="+mn-ea"/>
                <a:cs typeface="+mn-cs"/>
              </a:rPr>
              <a:t> over the global ocean (Figure 6). The </a:t>
            </a:r>
            <a:r>
              <a:rPr lang="en-GB" sz="1200" kern="1200" dirty="0" err="1">
                <a:solidFill>
                  <a:schemeClr val="tx1"/>
                </a:solidFill>
                <a:effectLst/>
                <a:latin typeface="+mn-lt"/>
                <a:ea typeface="+mn-ea"/>
                <a:cs typeface="+mn-cs"/>
              </a:rPr>
              <a:t>Hovmöller</a:t>
            </a:r>
            <a:r>
              <a:rPr lang="en-GB" sz="1200" kern="1200" dirty="0">
                <a:solidFill>
                  <a:schemeClr val="tx1"/>
                </a:solidFill>
                <a:effectLst/>
                <a:latin typeface="+mn-lt"/>
                <a:ea typeface="+mn-ea"/>
                <a:cs typeface="+mn-cs"/>
              </a:rPr>
              <a:t> using Argo data does not have enough data in high latitude (&lt; 30 observations per pixel) even after having coarsen the </a:t>
            </a:r>
            <a:r>
              <a:rPr lang="en-GB" sz="1200" kern="1200" dirty="0" err="1">
                <a:solidFill>
                  <a:schemeClr val="tx1"/>
                </a:solidFill>
                <a:effectLst/>
                <a:latin typeface="+mn-lt"/>
                <a:ea typeface="+mn-ea"/>
                <a:cs typeface="+mn-cs"/>
              </a:rPr>
              <a:t>Hovmöller</a:t>
            </a:r>
            <a:r>
              <a:rPr lang="en-GB" sz="1200" kern="1200" dirty="0">
                <a:solidFill>
                  <a:schemeClr val="tx1"/>
                </a:solidFill>
                <a:effectLst/>
                <a:latin typeface="+mn-lt"/>
                <a:ea typeface="+mn-ea"/>
                <a:cs typeface="+mn-cs"/>
              </a:rPr>
              <a:t> pixel resolution to 4° in latitude and monthly field (instead of bi-weekly). In both Argo and ISAS based </a:t>
            </a:r>
            <a:r>
              <a:rPr lang="en-GB" sz="1200" kern="1200" dirty="0" err="1">
                <a:solidFill>
                  <a:schemeClr val="tx1"/>
                </a:solidFill>
                <a:effectLst/>
                <a:latin typeface="+mn-lt"/>
                <a:ea typeface="+mn-ea"/>
                <a:cs typeface="+mn-cs"/>
              </a:rPr>
              <a:t>Hovmöller</a:t>
            </a:r>
            <a:r>
              <a:rPr lang="en-GB" sz="1200" kern="1200" dirty="0">
                <a:solidFill>
                  <a:schemeClr val="tx1"/>
                </a:solidFill>
                <a:effectLst/>
                <a:latin typeface="+mn-lt"/>
                <a:ea typeface="+mn-ea"/>
                <a:cs typeface="+mn-cs"/>
              </a:rPr>
              <a:t>, there is a strong oscillating signal with stronger amplitude at higher latitude. The oscillation is in phase opposition between Northern and Southern hemisphere. This means the CCI data are fresher in winter than references. In addition, we remark the CCI freshening occurring at the beginning of the time series is particularly important in the Northern hemisphere at high latitude.</a:t>
            </a:r>
          </a:p>
          <a:p>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A156E542-60E5-154C-914E-5FEDB6DD835C}" type="slidenum">
              <a:rPr lang="en-US" smtClean="0"/>
              <a:t>8</a:t>
            </a:fld>
            <a:endParaRPr lang="en-US"/>
          </a:p>
        </p:txBody>
      </p:sp>
    </p:spTree>
    <p:extLst>
      <p:ext uri="{BB962C8B-B14F-4D97-AF65-F5344CB8AC3E}">
        <p14:creationId xmlns:p14="http://schemas.microsoft.com/office/powerpoint/2010/main" val="2262863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Upper panel: Density spectra from from 26 </a:t>
            </a:r>
            <a:r>
              <a:rPr lang="en-GB" sz="1200" i="1" kern="1200" dirty="0" err="1">
                <a:solidFill>
                  <a:schemeClr val="tx1"/>
                </a:solidFill>
                <a:effectLst/>
                <a:latin typeface="+mn-lt"/>
                <a:ea typeface="+mn-ea"/>
                <a:cs typeface="+mn-cs"/>
              </a:rPr>
              <a:t>colocated</a:t>
            </a:r>
            <a:r>
              <a:rPr lang="en-GB" sz="1200" i="1" kern="1200" dirty="0">
                <a:solidFill>
                  <a:schemeClr val="tx1"/>
                </a:solidFill>
                <a:effectLst/>
                <a:latin typeface="+mn-lt"/>
                <a:ea typeface="+mn-ea"/>
                <a:cs typeface="+mn-cs"/>
              </a:rPr>
              <a:t> TSG(black)/CCI+SSS(red) SSS transects in Tropical Atlantic. Vertical thick black bar is the level of confidence at 95%. Lower panel: Coherency between the TSG and CCI+SSS SSS transects. Dashed line is the level of significance at 95%.</a:t>
            </a:r>
            <a:r>
              <a:rPr lang="en-GB" dirty="0">
                <a:effectLst/>
              </a:rPr>
              <a:t> </a:t>
            </a:r>
            <a:endParaRPr lang="en-US" dirty="0"/>
          </a:p>
        </p:txBody>
      </p:sp>
      <p:sp>
        <p:nvSpPr>
          <p:cNvPr id="4" name="Slide Number Placeholder 3"/>
          <p:cNvSpPr>
            <a:spLocks noGrp="1"/>
          </p:cNvSpPr>
          <p:nvPr>
            <p:ph type="sldNum" sz="quarter" idx="5"/>
          </p:nvPr>
        </p:nvSpPr>
        <p:spPr/>
        <p:txBody>
          <a:bodyPr/>
          <a:lstStyle/>
          <a:p>
            <a:fld id="{A156E542-60E5-154C-914E-5FEDB6DD835C}" type="slidenum">
              <a:rPr lang="en-US" smtClean="0"/>
              <a:t>10</a:t>
            </a:fld>
            <a:endParaRPr lang="en-US"/>
          </a:p>
        </p:txBody>
      </p:sp>
    </p:spTree>
    <p:extLst>
      <p:ext uri="{BB962C8B-B14F-4D97-AF65-F5344CB8AC3E}">
        <p14:creationId xmlns:p14="http://schemas.microsoft.com/office/powerpoint/2010/main" val="202730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Measured standard deviation of the difference between (left) CCI and Argo; (right) CCI and ISAS for each uncertainty bins. Green dots are for standard deviation estimate; red dots for robust standard deviation.</a:t>
            </a:r>
            <a:r>
              <a:rPr lang="en-GB" dirty="0">
                <a:effectLst/>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is a very good agreement between the standard deviation of the difference and the estimated uncertainty. This is true using both the ‘simple’ and robust standard deviation particularly up to 0.4 </a:t>
            </a:r>
            <a:r>
              <a:rPr lang="en-GB" sz="1200" kern="1200" dirty="0" err="1">
                <a:solidFill>
                  <a:schemeClr val="tx1"/>
                </a:solidFill>
                <a:effectLst/>
                <a:latin typeface="+mn-lt"/>
                <a:ea typeface="+mn-ea"/>
                <a:cs typeface="+mn-cs"/>
              </a:rPr>
              <a:t>pss</a:t>
            </a:r>
            <a:r>
              <a:rPr lang="en-GB" sz="1200" kern="1200" dirty="0">
                <a:solidFill>
                  <a:schemeClr val="tx1"/>
                </a:solidFill>
                <a:effectLst/>
                <a:latin typeface="+mn-lt"/>
                <a:ea typeface="+mn-ea"/>
                <a:cs typeface="+mn-cs"/>
              </a:rPr>
              <a:t> (Figure 9 left) suggesting the behaviour of the difference distribution for low total uncertainty bins is close to normal. For higher total uncertainty, there is nearly a one to one relation between the difference standard deviation and the estimate uncertainty as long as we use the robust standard deviation (Figure 9 left). Using ISAS as a reference for the difference with CCI SSS field (Figure 9 right), the behaviour is very similar to (Fig 9 left) up to 0.4 </a:t>
            </a:r>
            <a:r>
              <a:rPr lang="en-GB" sz="1200" kern="1200" dirty="0" err="1">
                <a:solidFill>
                  <a:schemeClr val="tx1"/>
                </a:solidFill>
                <a:effectLst/>
                <a:latin typeface="+mn-lt"/>
                <a:ea typeface="+mn-ea"/>
                <a:cs typeface="+mn-cs"/>
              </a:rPr>
              <a:t>pss</a:t>
            </a:r>
            <a:r>
              <a:rPr lang="en-GB" sz="1200" kern="1200" dirty="0">
                <a:solidFill>
                  <a:schemeClr val="tx1"/>
                </a:solidFill>
                <a:effectLst/>
                <a:latin typeface="+mn-lt"/>
                <a:ea typeface="+mn-ea"/>
                <a:cs typeface="+mn-cs"/>
              </a:rPr>
              <a:t> (corresponding to most of the open ocean, well sampled by Argo), but divert from the one-to-one line above. This means the difference is higher than expected. This might be explained with the SSS temporal variability which is not well capture by ISAS or in area where there are few observations.</a:t>
            </a:r>
          </a:p>
          <a:p>
            <a:r>
              <a:rPr lang="en-GB" sz="1200" kern="1200" dirty="0">
                <a:solidFill>
                  <a:schemeClr val="tx1"/>
                </a:solidFill>
                <a:effectLst/>
                <a:latin typeface="+mn-lt"/>
                <a:ea typeface="+mn-ea"/>
                <a:cs typeface="+mn-cs"/>
              </a:rPr>
              <a:t>Figure 10 represents, estimated total uncertainty on the left and observed uncertainty using ISAS as reference on the right. As highlighted in Figure 9 right and Figure 10, the total uncertainty is overestimated for most of the ocean by more than 25%. This is certainly partly due to the averaging which occurred when CCI has been </a:t>
            </a:r>
            <a:r>
              <a:rPr lang="en-GB" sz="1200" kern="1200" dirty="0" err="1">
                <a:solidFill>
                  <a:schemeClr val="tx1"/>
                </a:solidFill>
                <a:effectLst/>
                <a:latin typeface="+mn-lt"/>
                <a:ea typeface="+mn-ea"/>
                <a:cs typeface="+mn-cs"/>
              </a:rPr>
              <a:t>regridded</a:t>
            </a:r>
            <a:r>
              <a:rPr lang="en-GB" sz="1200" kern="1200" dirty="0">
                <a:solidFill>
                  <a:schemeClr val="tx1"/>
                </a:solidFill>
                <a:effectLst/>
                <a:latin typeface="+mn-lt"/>
                <a:ea typeface="+mn-ea"/>
                <a:cs typeface="+mn-cs"/>
              </a:rPr>
              <a:t> on the coarser ISAS grid without improving the uncertainty by a sqrt(N) factor. With N the number of independent observations. </a:t>
            </a:r>
          </a:p>
          <a:p>
            <a:endParaRPr lang="en-US" dirty="0"/>
          </a:p>
        </p:txBody>
      </p:sp>
      <p:sp>
        <p:nvSpPr>
          <p:cNvPr id="4" name="Slide Number Placeholder 3"/>
          <p:cNvSpPr>
            <a:spLocks noGrp="1"/>
          </p:cNvSpPr>
          <p:nvPr>
            <p:ph type="sldNum" sz="quarter" idx="5"/>
          </p:nvPr>
        </p:nvSpPr>
        <p:spPr/>
        <p:txBody>
          <a:bodyPr/>
          <a:lstStyle/>
          <a:p>
            <a:fld id="{A156E542-60E5-154C-914E-5FEDB6DD835C}" type="slidenum">
              <a:rPr lang="en-US" smtClean="0"/>
              <a:t>13</a:t>
            </a:fld>
            <a:endParaRPr lang="en-US"/>
          </a:p>
        </p:txBody>
      </p:sp>
    </p:spTree>
    <p:extLst>
      <p:ext uri="{BB962C8B-B14F-4D97-AF65-F5344CB8AC3E}">
        <p14:creationId xmlns:p14="http://schemas.microsoft.com/office/powerpoint/2010/main" val="3559736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err_ratio</a:t>
            </a:r>
            <a:r>
              <a:rPr lang="en-US" dirty="0"/>
              <a:t> = </a:t>
            </a:r>
            <a:r>
              <a:rPr lang="en-US" dirty="0" err="1"/>
              <a:t>cci_isasDM.dSSS.std</a:t>
            </a:r>
            <a:r>
              <a:rPr lang="en-US" dirty="0"/>
              <a:t>(dim='time')/</a:t>
            </a:r>
            <a:r>
              <a:rPr lang="en-US" dirty="0" err="1"/>
              <a:t>cci_isasDM.tot_err.mean</a:t>
            </a:r>
            <a:r>
              <a:rPr lang="en-US" dirty="0"/>
              <a:t>(dim='time’)</a:t>
            </a:r>
          </a:p>
          <a:p>
            <a:endParaRPr lang="en-US" dirty="0"/>
          </a:p>
          <a:p>
            <a:r>
              <a:rPr lang="en-GB" sz="1200" kern="1200" dirty="0">
                <a:solidFill>
                  <a:schemeClr val="tx1"/>
                </a:solidFill>
                <a:effectLst/>
                <a:latin typeface="+mn-lt"/>
                <a:ea typeface="+mn-ea"/>
                <a:cs typeface="+mn-cs"/>
              </a:rPr>
              <a:t>(top left) total estimated uncertainty error in </a:t>
            </a:r>
            <a:r>
              <a:rPr lang="en-GB" sz="1200" kern="1200" dirty="0" err="1">
                <a:solidFill>
                  <a:schemeClr val="tx1"/>
                </a:solidFill>
                <a:effectLst/>
                <a:latin typeface="+mn-lt"/>
                <a:ea typeface="+mn-ea"/>
                <a:cs typeface="+mn-cs"/>
              </a:rPr>
              <a:t>pss</a:t>
            </a:r>
            <a:r>
              <a:rPr lang="en-GB" sz="1200" kern="1200" dirty="0">
                <a:solidFill>
                  <a:schemeClr val="tx1"/>
                </a:solidFill>
                <a:effectLst/>
                <a:latin typeface="+mn-lt"/>
                <a:ea typeface="+mn-ea"/>
                <a:cs typeface="+mn-cs"/>
              </a:rPr>
              <a:t> from the satellite random error and the representativeness error. </a:t>
            </a:r>
          </a:p>
          <a:p>
            <a:r>
              <a:rPr lang="en-GB" sz="1200" kern="1200" dirty="0">
                <a:solidFill>
                  <a:schemeClr val="tx1"/>
                </a:solidFill>
                <a:effectLst/>
                <a:latin typeface="+mn-lt"/>
                <a:ea typeface="+mn-ea"/>
                <a:cs typeface="+mn-cs"/>
              </a:rPr>
              <a:t>Mean Uncertainty. (top right) observed uncertainty as the standard deviation of the SSS difference between CCI and ISAS. (top) the </a:t>
            </a:r>
            <a:r>
              <a:rPr lang="en-GB" sz="1200" kern="1200" dirty="0" err="1">
                <a:solidFill>
                  <a:schemeClr val="tx1"/>
                </a:solidFill>
                <a:effectLst/>
                <a:latin typeface="+mn-lt"/>
                <a:ea typeface="+mn-ea"/>
                <a:cs typeface="+mn-cs"/>
              </a:rPr>
              <a:t>colourbar</a:t>
            </a:r>
            <a:r>
              <a:rPr lang="en-GB" sz="1200" kern="1200" dirty="0">
                <a:solidFill>
                  <a:schemeClr val="tx1"/>
                </a:solidFill>
                <a:effectLst/>
                <a:latin typeface="+mn-lt"/>
                <a:ea typeface="+mn-ea"/>
                <a:cs typeface="+mn-cs"/>
              </a:rPr>
              <a:t> is not linear, steps are [0,0.1,0.2,0.3,0.5,1]. (bottom) Ratio of the observed over estimated total uncertainty.</a:t>
            </a:r>
            <a:r>
              <a:rPr lang="en-GB" dirty="0">
                <a:effectLst/>
              </a:rPr>
              <a:t> </a:t>
            </a:r>
            <a:endParaRPr lang="en-US" dirty="0"/>
          </a:p>
        </p:txBody>
      </p:sp>
      <p:sp>
        <p:nvSpPr>
          <p:cNvPr id="4" name="Slide Number Placeholder 3"/>
          <p:cNvSpPr>
            <a:spLocks noGrp="1"/>
          </p:cNvSpPr>
          <p:nvPr>
            <p:ph type="sldNum" sz="quarter" idx="5"/>
          </p:nvPr>
        </p:nvSpPr>
        <p:spPr/>
        <p:txBody>
          <a:bodyPr/>
          <a:lstStyle/>
          <a:p>
            <a:fld id="{A156E542-60E5-154C-914E-5FEDB6DD835C}" type="slidenum">
              <a:rPr lang="en-US" smtClean="0"/>
              <a:t>14</a:t>
            </a:fld>
            <a:endParaRPr lang="en-US"/>
          </a:p>
        </p:txBody>
      </p:sp>
    </p:spTree>
    <p:extLst>
      <p:ext uri="{BB962C8B-B14F-4D97-AF65-F5344CB8AC3E}">
        <p14:creationId xmlns:p14="http://schemas.microsoft.com/office/powerpoint/2010/main" val="131726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56E542-60E5-154C-914E-5FEDB6DD835C}" type="slidenum">
              <a:rPr lang="en-US" smtClean="0"/>
              <a:t>15</a:t>
            </a:fld>
            <a:endParaRPr lang="en-US"/>
          </a:p>
        </p:txBody>
      </p:sp>
    </p:spTree>
    <p:extLst>
      <p:ext uri="{BB962C8B-B14F-4D97-AF65-F5344CB8AC3E}">
        <p14:creationId xmlns:p14="http://schemas.microsoft.com/office/powerpoint/2010/main" val="2519613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 Slide - Title Only">
    <p:spTree>
      <p:nvGrpSpPr>
        <p:cNvPr id="1" name=""/>
        <p:cNvGrpSpPr/>
        <p:nvPr/>
      </p:nvGrpSpPr>
      <p:grpSpPr>
        <a:xfrm>
          <a:off x="0" y="0"/>
          <a:ext cx="0" cy="0"/>
          <a:chOff x="0" y="0"/>
          <a:chExt cx="0" cy="0"/>
        </a:xfrm>
      </p:grpSpPr>
      <p:sp>
        <p:nvSpPr>
          <p:cNvPr id="12" name="Picture Placeholder 11" title="INSERT IMAGE">
            <a:extLst>
              <a:ext uri="{FF2B5EF4-FFF2-40B4-BE49-F238E27FC236}">
                <a16:creationId xmlns:a16="http://schemas.microsoft.com/office/drawing/2014/main" id="{3C967551-8274-624A-9440-03B75DC0478D}"/>
              </a:ext>
            </a:extLst>
          </p:cNvPr>
          <p:cNvSpPr>
            <a:spLocks noGrp="1"/>
          </p:cNvSpPr>
          <p:nvPr>
            <p:ph type="pic" sz="quarter" idx="13"/>
          </p:nvPr>
        </p:nvSpPr>
        <p:spPr>
          <a:xfrm>
            <a:off x="5600700" y="180001"/>
            <a:ext cx="2985655" cy="6541475"/>
          </a:xfrm>
        </p:spPr>
        <p:txBody>
          <a:bodyPr lIns="90000" rIns="90000" anchor="ctr" anchorCtr="0">
            <a:noAutofit/>
          </a:bodyPr>
          <a:lstStyle/>
          <a:p>
            <a:r>
              <a:rPr lang="en-US"/>
              <a:t>Click icon to add picture</a:t>
            </a:r>
            <a:endParaRPr lang="en-US" dirty="0"/>
          </a:p>
        </p:txBody>
      </p:sp>
      <p:pic>
        <p:nvPicPr>
          <p:cNvPr id="8" name="Picture 7">
            <a:extLst>
              <a:ext uri="{FF2B5EF4-FFF2-40B4-BE49-F238E27FC236}">
                <a16:creationId xmlns:a16="http://schemas.microsoft.com/office/drawing/2014/main" id="{15B952EB-0276-4F44-BA2F-3F1EB9DAF53D}"/>
              </a:ext>
            </a:extLst>
          </p:cNvPr>
          <p:cNvPicPr>
            <a:picLocks noChangeAspect="1"/>
          </p:cNvPicPr>
          <p:nvPr userDrawn="1"/>
        </p:nvPicPr>
        <p:blipFill>
          <a:blip r:embed="rId2"/>
          <a:stretch>
            <a:fillRect/>
          </a:stretch>
        </p:blipFill>
        <p:spPr>
          <a:xfrm>
            <a:off x="-72516" y="-77492"/>
            <a:ext cx="5673216" cy="7034884"/>
          </a:xfrm>
          <a:prstGeom prst="rect">
            <a:avLst/>
          </a:prstGeom>
        </p:spPr>
      </p:pic>
      <p:sp>
        <p:nvSpPr>
          <p:cNvPr id="2" name="Title 1">
            <a:extLst>
              <a:ext uri="{FF2B5EF4-FFF2-40B4-BE49-F238E27FC236}">
                <a16:creationId xmlns:a16="http://schemas.microsoft.com/office/drawing/2014/main" id="{0AF2A6BC-5AEF-D34B-B2F5-47F2C58AFF29}"/>
              </a:ext>
            </a:extLst>
          </p:cNvPr>
          <p:cNvSpPr>
            <a:spLocks noGrp="1"/>
          </p:cNvSpPr>
          <p:nvPr>
            <p:ph type="ctrTitle" hasCustomPrompt="1"/>
          </p:nvPr>
        </p:nvSpPr>
        <p:spPr>
          <a:xfrm>
            <a:off x="542646" y="3356992"/>
            <a:ext cx="4515408" cy="3146936"/>
          </a:xfrm>
        </p:spPr>
        <p:txBody>
          <a:bodyPr anchor="b"/>
          <a:lstStyle>
            <a:lvl1pPr algn="l">
              <a:defRPr sz="4000">
                <a:solidFill>
                  <a:schemeClr val="bg1"/>
                </a:solidFill>
              </a:defRPr>
            </a:lvl1pPr>
          </a:lstStyle>
          <a:p>
            <a:r>
              <a:rPr lang="en-US" dirty="0"/>
              <a:t>Insert Presentation Title</a:t>
            </a:r>
          </a:p>
        </p:txBody>
      </p:sp>
      <p:sp>
        <p:nvSpPr>
          <p:cNvPr id="27" name="Text Placeholder 26">
            <a:extLst>
              <a:ext uri="{FF2B5EF4-FFF2-40B4-BE49-F238E27FC236}">
                <a16:creationId xmlns:a16="http://schemas.microsoft.com/office/drawing/2014/main" id="{C91CBD4D-1D44-AA4A-BD89-F7D76B011495}"/>
              </a:ext>
            </a:extLst>
          </p:cNvPr>
          <p:cNvSpPr>
            <a:spLocks noGrp="1"/>
          </p:cNvSpPr>
          <p:nvPr>
            <p:ph type="body" sz="quarter" idx="14" hasCustomPrompt="1"/>
          </p:nvPr>
        </p:nvSpPr>
        <p:spPr>
          <a:xfrm>
            <a:off x="2187379" y="620689"/>
            <a:ext cx="2870676" cy="567183"/>
          </a:xfrm>
        </p:spPr>
        <p:txBody>
          <a:bodyPr>
            <a:noAutofit/>
          </a:bodyPr>
          <a:lstStyle>
            <a:lvl1pPr marL="0" indent="0" algn="r">
              <a:buNone/>
              <a:defRPr sz="1600">
                <a:solidFill>
                  <a:schemeClr val="bg1"/>
                </a:solidFill>
              </a:defRPr>
            </a:lvl1pPr>
            <a:lvl2pPr marL="342900" indent="0" algn="r">
              <a:buNone/>
              <a:defRPr/>
            </a:lvl2pPr>
            <a:lvl3pPr algn="r">
              <a:defRPr/>
            </a:lvl3pPr>
            <a:lvl4pPr algn="r">
              <a:defRPr/>
            </a:lvl4pPr>
            <a:lvl5pPr algn="r">
              <a:defRPr/>
            </a:lvl5pPr>
          </a:lstStyle>
          <a:p>
            <a:pPr lvl="0"/>
            <a:r>
              <a:rPr lang="en-US" dirty="0"/>
              <a:t>Insert Department if Required</a:t>
            </a:r>
          </a:p>
        </p:txBody>
      </p:sp>
      <p:pic>
        <p:nvPicPr>
          <p:cNvPr id="4" name="Picture 3">
            <a:extLst>
              <a:ext uri="{FF2B5EF4-FFF2-40B4-BE49-F238E27FC236}">
                <a16:creationId xmlns:a16="http://schemas.microsoft.com/office/drawing/2014/main" id="{7DEC2B44-AA9E-0A4F-BC1B-7170DADE6630}"/>
              </a:ext>
            </a:extLst>
          </p:cNvPr>
          <p:cNvPicPr>
            <a:picLocks noChangeAspect="1"/>
          </p:cNvPicPr>
          <p:nvPr userDrawn="1"/>
        </p:nvPicPr>
        <p:blipFill>
          <a:blip r:embed="rId3"/>
          <a:stretch>
            <a:fillRect/>
          </a:stretch>
        </p:blipFill>
        <p:spPr>
          <a:xfrm>
            <a:off x="251520" y="476672"/>
            <a:ext cx="1981200" cy="711200"/>
          </a:xfrm>
          <a:prstGeom prst="rect">
            <a:avLst/>
          </a:prstGeom>
        </p:spPr>
      </p:pic>
    </p:spTree>
    <p:extLst>
      <p:ext uri="{BB962C8B-B14F-4D97-AF65-F5344CB8AC3E}">
        <p14:creationId xmlns:p14="http://schemas.microsoft.com/office/powerpoint/2010/main" val="196819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On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56D-16F1-504C-85F5-69041C1E751B}"/>
              </a:ext>
            </a:extLst>
          </p:cNvPr>
          <p:cNvSpPr>
            <a:spLocks noGrp="1"/>
          </p:cNvSpPr>
          <p:nvPr>
            <p:ph type="title" hasCustomPrompt="1"/>
          </p:nvPr>
        </p:nvSpPr>
        <p:spPr>
          <a:xfrm>
            <a:off x="618450" y="89378"/>
            <a:ext cx="7982904" cy="720000"/>
          </a:xfrm>
        </p:spPr>
        <p:txBody>
          <a:bodyPr/>
          <a:lstStyle>
            <a:lvl1pPr>
              <a:defRPr sz="2800"/>
            </a:lvl1pPr>
          </a:lstStyle>
          <a:p>
            <a:r>
              <a:rPr lang="en-US" dirty="0"/>
              <a:t>Insert Page Title</a:t>
            </a:r>
          </a:p>
        </p:txBody>
      </p:sp>
      <p:sp>
        <p:nvSpPr>
          <p:cNvPr id="8" name="Text Placeholder 7">
            <a:extLst>
              <a:ext uri="{FF2B5EF4-FFF2-40B4-BE49-F238E27FC236}">
                <a16:creationId xmlns:a16="http://schemas.microsoft.com/office/drawing/2014/main" id="{978A13D0-5FBA-404F-8190-931D5A0349BA}"/>
              </a:ext>
            </a:extLst>
          </p:cNvPr>
          <p:cNvSpPr>
            <a:spLocks noGrp="1"/>
          </p:cNvSpPr>
          <p:nvPr>
            <p:ph type="body" sz="quarter" idx="12"/>
          </p:nvPr>
        </p:nvSpPr>
        <p:spPr>
          <a:xfrm>
            <a:off x="618450" y="984251"/>
            <a:ext cx="3953550" cy="5192713"/>
          </a:xfrm>
        </p:spPr>
        <p:txBody>
          <a:bodyPr>
            <a:norm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3EE03DFE-0FA4-9441-A71D-561B2710C436}"/>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11" name="Slide Number Placeholder 4">
            <a:extLst>
              <a:ext uri="{FF2B5EF4-FFF2-40B4-BE49-F238E27FC236}">
                <a16:creationId xmlns:a16="http://schemas.microsoft.com/office/drawing/2014/main" id="{21063316-B1C1-6449-A329-2DF9203FAD01}"/>
              </a:ext>
            </a:extLst>
          </p:cNvPr>
          <p:cNvSpPr txBox="1">
            <a:spLocks/>
          </p:cNvSpPr>
          <p:nvPr userDrawn="1"/>
        </p:nvSpPr>
        <p:spPr>
          <a:xfrm>
            <a:off x="542647" y="6493719"/>
            <a:ext cx="1977126" cy="217547"/>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latin typeface="Arial" panose="020B0604020202020204" pitchFamily="34" charset="0"/>
                <a:cs typeface="Arial" panose="020B0604020202020204" pitchFamily="34" charset="0"/>
              </a:rPr>
              <a:t>National Oceanography Centre</a:t>
            </a:r>
          </a:p>
        </p:txBody>
      </p:sp>
      <p:cxnSp>
        <p:nvCxnSpPr>
          <p:cNvPr id="14" name="Straight Connector 13">
            <a:extLst>
              <a:ext uri="{FF2B5EF4-FFF2-40B4-BE49-F238E27FC236}">
                <a16:creationId xmlns:a16="http://schemas.microsoft.com/office/drawing/2014/main" id="{CE3CEA01-B166-6540-AA82-E89EAD09E27D}"/>
              </a:ext>
            </a:extLst>
          </p:cNvPr>
          <p:cNvCxnSpPr>
            <a:cxnSpLocks/>
          </p:cNvCxnSpPr>
          <p:nvPr userDrawn="1"/>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Picture Placeholder 4">
            <a:extLst>
              <a:ext uri="{FF2B5EF4-FFF2-40B4-BE49-F238E27FC236}">
                <a16:creationId xmlns:a16="http://schemas.microsoft.com/office/drawing/2014/main" id="{FB326306-B585-A74B-A428-14E37BD98D90}"/>
              </a:ext>
            </a:extLst>
          </p:cNvPr>
          <p:cNvSpPr>
            <a:spLocks noGrp="1"/>
          </p:cNvSpPr>
          <p:nvPr>
            <p:ph type="pic" sz="quarter" idx="13"/>
          </p:nvPr>
        </p:nvSpPr>
        <p:spPr>
          <a:xfrm>
            <a:off x="4696115" y="984143"/>
            <a:ext cx="3905239" cy="5192820"/>
          </a:xfrm>
        </p:spPr>
        <p:txBody>
          <a:bodyPr/>
          <a:lstStyle/>
          <a:p>
            <a:r>
              <a:rPr lang="en-US"/>
              <a:t>Click icon to add picture</a:t>
            </a:r>
          </a:p>
        </p:txBody>
      </p:sp>
      <p:pic>
        <p:nvPicPr>
          <p:cNvPr id="15" name="Picture 14">
            <a:extLst>
              <a:ext uri="{FF2B5EF4-FFF2-40B4-BE49-F238E27FC236}">
                <a16:creationId xmlns:a16="http://schemas.microsoft.com/office/drawing/2014/main" id="{7D8F488D-CF87-5C4D-B4E4-166B3CD5C2F8}"/>
              </a:ext>
            </a:extLst>
          </p:cNvPr>
          <p:cNvPicPr>
            <a:picLocks noChangeAspect="1"/>
          </p:cNvPicPr>
          <p:nvPr userDrawn="1"/>
        </p:nvPicPr>
        <p:blipFill>
          <a:blip r:embed="rId3"/>
          <a:stretch>
            <a:fillRect/>
          </a:stretch>
        </p:blipFill>
        <p:spPr>
          <a:xfrm>
            <a:off x="8168604" y="6595825"/>
            <a:ext cx="356946" cy="61779"/>
          </a:xfrm>
          <a:prstGeom prst="rect">
            <a:avLst/>
          </a:prstGeom>
        </p:spPr>
      </p:pic>
    </p:spTree>
    <p:extLst>
      <p:ext uri="{BB962C8B-B14F-4D97-AF65-F5344CB8AC3E}">
        <p14:creationId xmlns:p14="http://schemas.microsoft.com/office/powerpoint/2010/main" val="46834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56D-16F1-504C-85F5-69041C1E751B}"/>
              </a:ext>
            </a:extLst>
          </p:cNvPr>
          <p:cNvSpPr>
            <a:spLocks noGrp="1"/>
          </p:cNvSpPr>
          <p:nvPr>
            <p:ph type="title" hasCustomPrompt="1"/>
          </p:nvPr>
        </p:nvSpPr>
        <p:spPr>
          <a:xfrm>
            <a:off x="618450" y="89378"/>
            <a:ext cx="7982904" cy="720000"/>
          </a:xfrm>
        </p:spPr>
        <p:txBody>
          <a:bodyPr/>
          <a:lstStyle>
            <a:lvl1pPr>
              <a:defRPr sz="2800"/>
            </a:lvl1pPr>
          </a:lstStyle>
          <a:p>
            <a:r>
              <a:rPr lang="en-US" dirty="0"/>
              <a:t>Insert Page Title</a:t>
            </a:r>
          </a:p>
        </p:txBody>
      </p:sp>
      <p:sp>
        <p:nvSpPr>
          <p:cNvPr id="8" name="Text Placeholder 7">
            <a:extLst>
              <a:ext uri="{FF2B5EF4-FFF2-40B4-BE49-F238E27FC236}">
                <a16:creationId xmlns:a16="http://schemas.microsoft.com/office/drawing/2014/main" id="{978A13D0-5FBA-404F-8190-931D5A0349BA}"/>
              </a:ext>
            </a:extLst>
          </p:cNvPr>
          <p:cNvSpPr>
            <a:spLocks noGrp="1"/>
          </p:cNvSpPr>
          <p:nvPr>
            <p:ph type="body" sz="quarter" idx="12"/>
          </p:nvPr>
        </p:nvSpPr>
        <p:spPr>
          <a:xfrm>
            <a:off x="618450" y="984251"/>
            <a:ext cx="3953550" cy="5192713"/>
          </a:xfrm>
        </p:spPr>
        <p:txBody>
          <a:bodyPr>
            <a:norm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3EE03DFE-0FA4-9441-A71D-561B2710C436}"/>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11" name="Slide Number Placeholder 4">
            <a:extLst>
              <a:ext uri="{FF2B5EF4-FFF2-40B4-BE49-F238E27FC236}">
                <a16:creationId xmlns:a16="http://schemas.microsoft.com/office/drawing/2014/main" id="{21063316-B1C1-6449-A329-2DF9203FAD01}"/>
              </a:ext>
            </a:extLst>
          </p:cNvPr>
          <p:cNvSpPr txBox="1">
            <a:spLocks/>
          </p:cNvSpPr>
          <p:nvPr userDrawn="1"/>
        </p:nvSpPr>
        <p:spPr>
          <a:xfrm>
            <a:off x="542647" y="6493719"/>
            <a:ext cx="1977126" cy="217547"/>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latin typeface="Arial" panose="020B0604020202020204" pitchFamily="34" charset="0"/>
                <a:cs typeface="Arial" panose="020B0604020202020204" pitchFamily="34" charset="0"/>
              </a:rPr>
              <a:t>National Oceanography Centre</a:t>
            </a:r>
          </a:p>
        </p:txBody>
      </p:sp>
      <p:cxnSp>
        <p:nvCxnSpPr>
          <p:cNvPr id="14" name="Straight Connector 13">
            <a:extLst>
              <a:ext uri="{FF2B5EF4-FFF2-40B4-BE49-F238E27FC236}">
                <a16:creationId xmlns:a16="http://schemas.microsoft.com/office/drawing/2014/main" id="{CE3CEA01-B166-6540-AA82-E89EAD09E27D}"/>
              </a:ext>
            </a:extLst>
          </p:cNvPr>
          <p:cNvCxnSpPr>
            <a:cxnSpLocks/>
          </p:cNvCxnSpPr>
          <p:nvPr userDrawn="1"/>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Picture Placeholder 4">
            <a:extLst>
              <a:ext uri="{FF2B5EF4-FFF2-40B4-BE49-F238E27FC236}">
                <a16:creationId xmlns:a16="http://schemas.microsoft.com/office/drawing/2014/main" id="{FB326306-B585-A74B-A428-14E37BD98D90}"/>
              </a:ext>
            </a:extLst>
          </p:cNvPr>
          <p:cNvSpPr>
            <a:spLocks noGrp="1"/>
          </p:cNvSpPr>
          <p:nvPr>
            <p:ph type="pic" sz="quarter" idx="13"/>
          </p:nvPr>
        </p:nvSpPr>
        <p:spPr>
          <a:xfrm>
            <a:off x="4696116" y="984143"/>
            <a:ext cx="1890562" cy="2516866"/>
          </a:xfrm>
        </p:spPr>
        <p:txBody>
          <a:bodyPr/>
          <a:lstStyle/>
          <a:p>
            <a:r>
              <a:rPr lang="en-US"/>
              <a:t>Click icon to add picture</a:t>
            </a:r>
          </a:p>
        </p:txBody>
      </p:sp>
      <p:sp>
        <p:nvSpPr>
          <p:cNvPr id="13" name="Picture Placeholder 4">
            <a:extLst>
              <a:ext uri="{FF2B5EF4-FFF2-40B4-BE49-F238E27FC236}">
                <a16:creationId xmlns:a16="http://schemas.microsoft.com/office/drawing/2014/main" id="{94E67BFF-C584-C544-924A-CD0C6F9EB44C}"/>
              </a:ext>
            </a:extLst>
          </p:cNvPr>
          <p:cNvSpPr>
            <a:spLocks noGrp="1"/>
          </p:cNvSpPr>
          <p:nvPr>
            <p:ph type="pic" sz="quarter" idx="14"/>
          </p:nvPr>
        </p:nvSpPr>
        <p:spPr>
          <a:xfrm>
            <a:off x="4696116" y="3660097"/>
            <a:ext cx="1890562" cy="2516866"/>
          </a:xfrm>
        </p:spPr>
        <p:txBody>
          <a:bodyPr/>
          <a:lstStyle/>
          <a:p>
            <a:r>
              <a:rPr lang="en-US"/>
              <a:t>Click icon to add picture</a:t>
            </a:r>
          </a:p>
        </p:txBody>
      </p:sp>
      <p:sp>
        <p:nvSpPr>
          <p:cNvPr id="15" name="Picture Placeholder 4">
            <a:extLst>
              <a:ext uri="{FF2B5EF4-FFF2-40B4-BE49-F238E27FC236}">
                <a16:creationId xmlns:a16="http://schemas.microsoft.com/office/drawing/2014/main" id="{2F48D7D7-1D1B-4F4F-8B57-9E79590384F1}"/>
              </a:ext>
            </a:extLst>
          </p:cNvPr>
          <p:cNvSpPr>
            <a:spLocks noGrp="1"/>
          </p:cNvSpPr>
          <p:nvPr>
            <p:ph type="pic" sz="quarter" idx="15"/>
          </p:nvPr>
        </p:nvSpPr>
        <p:spPr>
          <a:xfrm>
            <a:off x="6710793" y="984143"/>
            <a:ext cx="1890562" cy="2516866"/>
          </a:xfrm>
        </p:spPr>
        <p:txBody>
          <a:bodyPr/>
          <a:lstStyle/>
          <a:p>
            <a:r>
              <a:rPr lang="en-US"/>
              <a:t>Click icon to add picture</a:t>
            </a:r>
          </a:p>
        </p:txBody>
      </p:sp>
      <p:sp>
        <p:nvSpPr>
          <p:cNvPr id="16" name="Picture Placeholder 4">
            <a:extLst>
              <a:ext uri="{FF2B5EF4-FFF2-40B4-BE49-F238E27FC236}">
                <a16:creationId xmlns:a16="http://schemas.microsoft.com/office/drawing/2014/main" id="{07C1EB78-144D-874E-B783-E6ECF504775A}"/>
              </a:ext>
            </a:extLst>
          </p:cNvPr>
          <p:cNvSpPr>
            <a:spLocks noGrp="1"/>
          </p:cNvSpPr>
          <p:nvPr>
            <p:ph type="pic" sz="quarter" idx="16"/>
          </p:nvPr>
        </p:nvSpPr>
        <p:spPr>
          <a:xfrm>
            <a:off x="6710793" y="3660097"/>
            <a:ext cx="1890562" cy="2516866"/>
          </a:xfrm>
        </p:spPr>
        <p:txBody>
          <a:bodyPr/>
          <a:lstStyle/>
          <a:p>
            <a:r>
              <a:rPr lang="en-US"/>
              <a:t>Click icon to add picture</a:t>
            </a:r>
          </a:p>
        </p:txBody>
      </p:sp>
      <p:pic>
        <p:nvPicPr>
          <p:cNvPr id="18" name="Picture 17">
            <a:extLst>
              <a:ext uri="{FF2B5EF4-FFF2-40B4-BE49-F238E27FC236}">
                <a16:creationId xmlns:a16="http://schemas.microsoft.com/office/drawing/2014/main" id="{D7E0F8F1-79A2-B340-BF37-EB44E0F20ACE}"/>
              </a:ext>
            </a:extLst>
          </p:cNvPr>
          <p:cNvPicPr>
            <a:picLocks noChangeAspect="1"/>
          </p:cNvPicPr>
          <p:nvPr userDrawn="1"/>
        </p:nvPicPr>
        <p:blipFill>
          <a:blip r:embed="rId3"/>
          <a:stretch>
            <a:fillRect/>
          </a:stretch>
        </p:blipFill>
        <p:spPr>
          <a:xfrm>
            <a:off x="8168604" y="6595825"/>
            <a:ext cx="356946" cy="61779"/>
          </a:xfrm>
          <a:prstGeom prst="rect">
            <a:avLst/>
          </a:prstGeom>
        </p:spPr>
      </p:pic>
    </p:spTree>
    <p:extLst>
      <p:ext uri="{BB962C8B-B14F-4D97-AF65-F5344CB8AC3E}">
        <p14:creationId xmlns:p14="http://schemas.microsoft.com/office/powerpoint/2010/main" val="25704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ide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150A297-76E9-D042-917E-9551684FEC01}"/>
              </a:ext>
            </a:extLst>
          </p:cNvPr>
          <p:cNvSpPr>
            <a:spLocks noGrp="1"/>
          </p:cNvSpPr>
          <p:nvPr>
            <p:ph type="pic" sz="quarter" idx="11"/>
          </p:nvPr>
        </p:nvSpPr>
        <p:spPr>
          <a:xfrm>
            <a:off x="618450" y="89379"/>
            <a:ext cx="7983183" cy="4524825"/>
          </a:xfrm>
        </p:spPr>
        <p:txBody>
          <a:bodyPr/>
          <a:lstStyle/>
          <a:p>
            <a:r>
              <a:rPr lang="en-US"/>
              <a:t>Click icon to add picture</a:t>
            </a:r>
          </a:p>
        </p:txBody>
      </p:sp>
      <p:sp>
        <p:nvSpPr>
          <p:cNvPr id="7" name="Text Placeholder 7">
            <a:extLst>
              <a:ext uri="{FF2B5EF4-FFF2-40B4-BE49-F238E27FC236}">
                <a16:creationId xmlns:a16="http://schemas.microsoft.com/office/drawing/2014/main" id="{7DF0A964-9392-CE47-BD19-AFABFF14BC59}"/>
              </a:ext>
            </a:extLst>
          </p:cNvPr>
          <p:cNvSpPr>
            <a:spLocks noGrp="1"/>
          </p:cNvSpPr>
          <p:nvPr>
            <p:ph type="body" sz="quarter" idx="12"/>
          </p:nvPr>
        </p:nvSpPr>
        <p:spPr>
          <a:xfrm>
            <a:off x="618450" y="5268091"/>
            <a:ext cx="7982904" cy="908873"/>
          </a:xfrm>
        </p:spPr>
        <p:txBody>
          <a:bodyPr numCol="2" spcCol="180000">
            <a:no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DC7E855C-8CB8-F346-BA41-458AB3CD57D9}"/>
              </a:ext>
            </a:extLst>
          </p:cNvPr>
          <p:cNvSpPr>
            <a:spLocks noGrp="1"/>
          </p:cNvSpPr>
          <p:nvPr>
            <p:ph type="title" hasCustomPrompt="1"/>
          </p:nvPr>
        </p:nvSpPr>
        <p:spPr>
          <a:xfrm>
            <a:off x="618174" y="4725144"/>
            <a:ext cx="7983180" cy="432007"/>
          </a:xfrm>
        </p:spPr>
        <p:txBody>
          <a:bodyPr/>
          <a:lstStyle>
            <a:lvl1pPr>
              <a:defRPr sz="2800"/>
            </a:lvl1pPr>
          </a:lstStyle>
          <a:p>
            <a:r>
              <a:rPr lang="en-US" dirty="0"/>
              <a:t>Insert Page Title</a:t>
            </a:r>
          </a:p>
        </p:txBody>
      </p:sp>
      <p:pic>
        <p:nvPicPr>
          <p:cNvPr id="9" name="Picture 8">
            <a:extLst>
              <a:ext uri="{FF2B5EF4-FFF2-40B4-BE49-F238E27FC236}">
                <a16:creationId xmlns:a16="http://schemas.microsoft.com/office/drawing/2014/main" id="{F68852A6-0375-9647-BCB0-7CB0CDE125C4}"/>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11" name="Slide Number Placeholder 4">
            <a:extLst>
              <a:ext uri="{FF2B5EF4-FFF2-40B4-BE49-F238E27FC236}">
                <a16:creationId xmlns:a16="http://schemas.microsoft.com/office/drawing/2014/main" id="{20619A25-D4E7-6647-A2A6-AE29C3F8C5B6}"/>
              </a:ext>
            </a:extLst>
          </p:cNvPr>
          <p:cNvSpPr txBox="1">
            <a:spLocks/>
          </p:cNvSpPr>
          <p:nvPr userDrawn="1"/>
        </p:nvSpPr>
        <p:spPr>
          <a:xfrm>
            <a:off x="542647" y="6493719"/>
            <a:ext cx="1977126" cy="217547"/>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latin typeface="Arial" panose="020B0604020202020204" pitchFamily="34" charset="0"/>
                <a:cs typeface="Arial" panose="020B0604020202020204" pitchFamily="34" charset="0"/>
              </a:rPr>
              <a:t>National Oceanography Centre</a:t>
            </a:r>
          </a:p>
        </p:txBody>
      </p:sp>
      <p:cxnSp>
        <p:nvCxnSpPr>
          <p:cNvPr id="14" name="Straight Connector 13">
            <a:extLst>
              <a:ext uri="{FF2B5EF4-FFF2-40B4-BE49-F238E27FC236}">
                <a16:creationId xmlns:a16="http://schemas.microsoft.com/office/drawing/2014/main" id="{9051939E-68D1-AE4D-99FC-9F1C34072664}"/>
              </a:ext>
            </a:extLst>
          </p:cNvPr>
          <p:cNvCxnSpPr>
            <a:cxnSpLocks/>
          </p:cNvCxnSpPr>
          <p:nvPr userDrawn="1"/>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54F8370-0DC4-7243-82ED-75B3D9CD5820}"/>
              </a:ext>
            </a:extLst>
          </p:cNvPr>
          <p:cNvPicPr>
            <a:picLocks noChangeAspect="1"/>
          </p:cNvPicPr>
          <p:nvPr userDrawn="1"/>
        </p:nvPicPr>
        <p:blipFill>
          <a:blip r:embed="rId3"/>
          <a:stretch>
            <a:fillRect/>
          </a:stretch>
        </p:blipFill>
        <p:spPr>
          <a:xfrm>
            <a:off x="8168604" y="6595825"/>
            <a:ext cx="356946" cy="61779"/>
          </a:xfrm>
          <a:prstGeom prst="rect">
            <a:avLst/>
          </a:prstGeom>
        </p:spPr>
      </p:pic>
    </p:spTree>
    <p:extLst>
      <p:ext uri="{BB962C8B-B14F-4D97-AF65-F5344CB8AC3E}">
        <p14:creationId xmlns:p14="http://schemas.microsoft.com/office/powerpoint/2010/main" val="4070937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ide Photo Montage">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7DF0A964-9392-CE47-BD19-AFABFF14BC59}"/>
              </a:ext>
            </a:extLst>
          </p:cNvPr>
          <p:cNvSpPr>
            <a:spLocks noGrp="1"/>
          </p:cNvSpPr>
          <p:nvPr>
            <p:ph type="body" sz="quarter" idx="12"/>
          </p:nvPr>
        </p:nvSpPr>
        <p:spPr>
          <a:xfrm>
            <a:off x="618450" y="5268091"/>
            <a:ext cx="7982904" cy="908873"/>
          </a:xfrm>
        </p:spPr>
        <p:txBody>
          <a:bodyPr numCol="2" spcCol="180000">
            <a:no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DC7E855C-8CB8-F346-BA41-458AB3CD57D9}"/>
              </a:ext>
            </a:extLst>
          </p:cNvPr>
          <p:cNvSpPr>
            <a:spLocks noGrp="1"/>
          </p:cNvSpPr>
          <p:nvPr>
            <p:ph type="title" hasCustomPrompt="1"/>
          </p:nvPr>
        </p:nvSpPr>
        <p:spPr>
          <a:xfrm>
            <a:off x="618174" y="4725144"/>
            <a:ext cx="7983180" cy="432007"/>
          </a:xfrm>
        </p:spPr>
        <p:txBody>
          <a:bodyPr/>
          <a:lstStyle>
            <a:lvl1pPr>
              <a:defRPr sz="2800"/>
            </a:lvl1pPr>
          </a:lstStyle>
          <a:p>
            <a:r>
              <a:rPr lang="en-US" dirty="0"/>
              <a:t>Insert Page Title</a:t>
            </a:r>
          </a:p>
        </p:txBody>
      </p:sp>
      <p:pic>
        <p:nvPicPr>
          <p:cNvPr id="9" name="Picture 8">
            <a:extLst>
              <a:ext uri="{FF2B5EF4-FFF2-40B4-BE49-F238E27FC236}">
                <a16:creationId xmlns:a16="http://schemas.microsoft.com/office/drawing/2014/main" id="{F68852A6-0375-9647-BCB0-7CB0CDE125C4}"/>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11" name="Slide Number Placeholder 4">
            <a:extLst>
              <a:ext uri="{FF2B5EF4-FFF2-40B4-BE49-F238E27FC236}">
                <a16:creationId xmlns:a16="http://schemas.microsoft.com/office/drawing/2014/main" id="{20619A25-D4E7-6647-A2A6-AE29C3F8C5B6}"/>
              </a:ext>
            </a:extLst>
          </p:cNvPr>
          <p:cNvSpPr txBox="1">
            <a:spLocks/>
          </p:cNvSpPr>
          <p:nvPr userDrawn="1"/>
        </p:nvSpPr>
        <p:spPr>
          <a:xfrm>
            <a:off x="542647" y="6493719"/>
            <a:ext cx="1977126" cy="217547"/>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latin typeface="Arial" panose="020B0604020202020204" pitchFamily="34" charset="0"/>
                <a:cs typeface="Arial" panose="020B0604020202020204" pitchFamily="34" charset="0"/>
              </a:rPr>
              <a:t>National Oceanography Centre</a:t>
            </a:r>
          </a:p>
        </p:txBody>
      </p:sp>
      <p:cxnSp>
        <p:nvCxnSpPr>
          <p:cNvPr id="14" name="Straight Connector 13">
            <a:extLst>
              <a:ext uri="{FF2B5EF4-FFF2-40B4-BE49-F238E27FC236}">
                <a16:creationId xmlns:a16="http://schemas.microsoft.com/office/drawing/2014/main" id="{9051939E-68D1-AE4D-99FC-9F1C34072664}"/>
              </a:ext>
            </a:extLst>
          </p:cNvPr>
          <p:cNvCxnSpPr>
            <a:cxnSpLocks/>
          </p:cNvCxnSpPr>
          <p:nvPr userDrawn="1"/>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Picture Placeholder 4">
            <a:extLst>
              <a:ext uri="{FF2B5EF4-FFF2-40B4-BE49-F238E27FC236}">
                <a16:creationId xmlns:a16="http://schemas.microsoft.com/office/drawing/2014/main" id="{5C7E26C9-5185-4D4E-82DC-A98466F6C047}"/>
              </a:ext>
            </a:extLst>
          </p:cNvPr>
          <p:cNvSpPr>
            <a:spLocks noGrp="1"/>
          </p:cNvSpPr>
          <p:nvPr>
            <p:ph type="pic" sz="quarter" idx="13"/>
          </p:nvPr>
        </p:nvSpPr>
        <p:spPr>
          <a:xfrm>
            <a:off x="618450" y="89378"/>
            <a:ext cx="1857230" cy="2187494"/>
          </a:xfrm>
        </p:spPr>
        <p:txBody>
          <a:bodyPr/>
          <a:lstStyle/>
          <a:p>
            <a:r>
              <a:rPr lang="en-US"/>
              <a:t>Click icon to add picture</a:t>
            </a:r>
          </a:p>
        </p:txBody>
      </p:sp>
      <p:sp>
        <p:nvSpPr>
          <p:cNvPr id="13" name="Picture Placeholder 4">
            <a:extLst>
              <a:ext uri="{FF2B5EF4-FFF2-40B4-BE49-F238E27FC236}">
                <a16:creationId xmlns:a16="http://schemas.microsoft.com/office/drawing/2014/main" id="{8637624E-4FCD-E547-BE88-9AA80264711C}"/>
              </a:ext>
            </a:extLst>
          </p:cNvPr>
          <p:cNvSpPr>
            <a:spLocks noGrp="1"/>
          </p:cNvSpPr>
          <p:nvPr>
            <p:ph type="pic" sz="quarter" idx="14"/>
          </p:nvPr>
        </p:nvSpPr>
        <p:spPr>
          <a:xfrm>
            <a:off x="618450" y="2434765"/>
            <a:ext cx="1857230" cy="2179438"/>
          </a:xfrm>
        </p:spPr>
        <p:txBody>
          <a:bodyPr/>
          <a:lstStyle/>
          <a:p>
            <a:r>
              <a:rPr lang="en-US"/>
              <a:t>Click icon to add picture</a:t>
            </a:r>
          </a:p>
        </p:txBody>
      </p:sp>
      <p:sp>
        <p:nvSpPr>
          <p:cNvPr id="15" name="Picture Placeholder 4">
            <a:extLst>
              <a:ext uri="{FF2B5EF4-FFF2-40B4-BE49-F238E27FC236}">
                <a16:creationId xmlns:a16="http://schemas.microsoft.com/office/drawing/2014/main" id="{279D473B-EBAF-8144-BC8A-F55912122472}"/>
              </a:ext>
            </a:extLst>
          </p:cNvPr>
          <p:cNvSpPr>
            <a:spLocks noGrp="1"/>
          </p:cNvSpPr>
          <p:nvPr>
            <p:ph type="pic" sz="quarter" idx="15"/>
          </p:nvPr>
        </p:nvSpPr>
        <p:spPr>
          <a:xfrm>
            <a:off x="2660341" y="89378"/>
            <a:ext cx="1857230" cy="2187494"/>
          </a:xfrm>
        </p:spPr>
        <p:txBody>
          <a:bodyPr/>
          <a:lstStyle/>
          <a:p>
            <a:r>
              <a:rPr lang="en-US"/>
              <a:t>Click icon to add picture</a:t>
            </a:r>
          </a:p>
        </p:txBody>
      </p:sp>
      <p:sp>
        <p:nvSpPr>
          <p:cNvPr id="16" name="Picture Placeholder 4">
            <a:extLst>
              <a:ext uri="{FF2B5EF4-FFF2-40B4-BE49-F238E27FC236}">
                <a16:creationId xmlns:a16="http://schemas.microsoft.com/office/drawing/2014/main" id="{B254279C-A275-4244-A3A5-C87864222061}"/>
              </a:ext>
            </a:extLst>
          </p:cNvPr>
          <p:cNvSpPr>
            <a:spLocks noGrp="1"/>
          </p:cNvSpPr>
          <p:nvPr>
            <p:ph type="pic" sz="quarter" idx="16"/>
          </p:nvPr>
        </p:nvSpPr>
        <p:spPr>
          <a:xfrm>
            <a:off x="2660341" y="2434765"/>
            <a:ext cx="1857230" cy="2179438"/>
          </a:xfrm>
        </p:spPr>
        <p:txBody>
          <a:bodyPr/>
          <a:lstStyle/>
          <a:p>
            <a:r>
              <a:rPr lang="en-US"/>
              <a:t>Click icon to add picture</a:t>
            </a:r>
          </a:p>
        </p:txBody>
      </p:sp>
      <p:sp>
        <p:nvSpPr>
          <p:cNvPr id="17" name="Picture Placeholder 4">
            <a:extLst>
              <a:ext uri="{FF2B5EF4-FFF2-40B4-BE49-F238E27FC236}">
                <a16:creationId xmlns:a16="http://schemas.microsoft.com/office/drawing/2014/main" id="{5306CE6B-B9F3-824E-ACA6-6F65748B2802}"/>
              </a:ext>
            </a:extLst>
          </p:cNvPr>
          <p:cNvSpPr>
            <a:spLocks noGrp="1"/>
          </p:cNvSpPr>
          <p:nvPr>
            <p:ph type="pic" sz="quarter" idx="17"/>
          </p:nvPr>
        </p:nvSpPr>
        <p:spPr>
          <a:xfrm>
            <a:off x="4702233" y="97153"/>
            <a:ext cx="1857230" cy="2187494"/>
          </a:xfrm>
        </p:spPr>
        <p:txBody>
          <a:bodyPr/>
          <a:lstStyle/>
          <a:p>
            <a:r>
              <a:rPr lang="en-US"/>
              <a:t>Click icon to add picture</a:t>
            </a:r>
          </a:p>
        </p:txBody>
      </p:sp>
      <p:sp>
        <p:nvSpPr>
          <p:cNvPr id="18" name="Picture Placeholder 4">
            <a:extLst>
              <a:ext uri="{FF2B5EF4-FFF2-40B4-BE49-F238E27FC236}">
                <a16:creationId xmlns:a16="http://schemas.microsoft.com/office/drawing/2014/main" id="{E43C5953-04E4-E543-B4E2-168A8F7AF87C}"/>
              </a:ext>
            </a:extLst>
          </p:cNvPr>
          <p:cNvSpPr>
            <a:spLocks noGrp="1"/>
          </p:cNvSpPr>
          <p:nvPr>
            <p:ph type="pic" sz="quarter" idx="18"/>
          </p:nvPr>
        </p:nvSpPr>
        <p:spPr>
          <a:xfrm>
            <a:off x="4702233" y="2442540"/>
            <a:ext cx="1857230" cy="2179438"/>
          </a:xfrm>
        </p:spPr>
        <p:txBody>
          <a:bodyPr/>
          <a:lstStyle/>
          <a:p>
            <a:r>
              <a:rPr lang="en-US"/>
              <a:t>Click icon to add picture</a:t>
            </a:r>
          </a:p>
        </p:txBody>
      </p:sp>
      <p:sp>
        <p:nvSpPr>
          <p:cNvPr id="19" name="Picture Placeholder 4">
            <a:extLst>
              <a:ext uri="{FF2B5EF4-FFF2-40B4-BE49-F238E27FC236}">
                <a16:creationId xmlns:a16="http://schemas.microsoft.com/office/drawing/2014/main" id="{6A1EFC74-8F0B-9E48-94E8-FE079F0C7C37}"/>
              </a:ext>
            </a:extLst>
          </p:cNvPr>
          <p:cNvSpPr>
            <a:spLocks noGrp="1"/>
          </p:cNvSpPr>
          <p:nvPr>
            <p:ph type="pic" sz="quarter" idx="19"/>
          </p:nvPr>
        </p:nvSpPr>
        <p:spPr>
          <a:xfrm>
            <a:off x="6744124" y="97153"/>
            <a:ext cx="1857230" cy="2187494"/>
          </a:xfrm>
        </p:spPr>
        <p:txBody>
          <a:bodyPr/>
          <a:lstStyle/>
          <a:p>
            <a:r>
              <a:rPr lang="en-US"/>
              <a:t>Click icon to add picture</a:t>
            </a:r>
          </a:p>
        </p:txBody>
      </p:sp>
      <p:sp>
        <p:nvSpPr>
          <p:cNvPr id="20" name="Picture Placeholder 4">
            <a:extLst>
              <a:ext uri="{FF2B5EF4-FFF2-40B4-BE49-F238E27FC236}">
                <a16:creationId xmlns:a16="http://schemas.microsoft.com/office/drawing/2014/main" id="{F106F723-838B-1743-91F1-EA901D47E1E2}"/>
              </a:ext>
            </a:extLst>
          </p:cNvPr>
          <p:cNvSpPr>
            <a:spLocks noGrp="1"/>
          </p:cNvSpPr>
          <p:nvPr>
            <p:ph type="pic" sz="quarter" idx="20"/>
          </p:nvPr>
        </p:nvSpPr>
        <p:spPr>
          <a:xfrm>
            <a:off x="6744124" y="2442540"/>
            <a:ext cx="1857230" cy="2179438"/>
          </a:xfrm>
        </p:spPr>
        <p:txBody>
          <a:bodyPr/>
          <a:lstStyle/>
          <a:p>
            <a:r>
              <a:rPr lang="en-US"/>
              <a:t>Click icon to add picture</a:t>
            </a:r>
          </a:p>
        </p:txBody>
      </p:sp>
      <p:pic>
        <p:nvPicPr>
          <p:cNvPr id="21" name="Picture 20">
            <a:extLst>
              <a:ext uri="{FF2B5EF4-FFF2-40B4-BE49-F238E27FC236}">
                <a16:creationId xmlns:a16="http://schemas.microsoft.com/office/drawing/2014/main" id="{B4438497-E6AD-FD4E-A7A0-4A5CBEA21EEA}"/>
              </a:ext>
            </a:extLst>
          </p:cNvPr>
          <p:cNvPicPr>
            <a:picLocks noChangeAspect="1"/>
          </p:cNvPicPr>
          <p:nvPr userDrawn="1"/>
        </p:nvPicPr>
        <p:blipFill>
          <a:blip r:embed="rId3"/>
          <a:stretch>
            <a:fillRect/>
          </a:stretch>
        </p:blipFill>
        <p:spPr>
          <a:xfrm>
            <a:off x="8168604" y="6595825"/>
            <a:ext cx="356946" cy="61779"/>
          </a:xfrm>
          <a:prstGeom prst="rect">
            <a:avLst/>
          </a:prstGeom>
        </p:spPr>
      </p:pic>
    </p:spTree>
    <p:extLst>
      <p:ext uri="{BB962C8B-B14F-4D97-AF65-F5344CB8AC3E}">
        <p14:creationId xmlns:p14="http://schemas.microsoft.com/office/powerpoint/2010/main" val="2110665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creen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15B11BF9-C04D-CF46-86D1-124B0F2DFF40}"/>
              </a:ext>
            </a:extLst>
          </p:cNvPr>
          <p:cNvSpPr>
            <a:spLocks noGrp="1"/>
          </p:cNvSpPr>
          <p:nvPr>
            <p:ph type="pic" sz="quarter" idx="11"/>
          </p:nvPr>
        </p:nvSpPr>
        <p:spPr>
          <a:xfrm>
            <a:off x="618450" y="89379"/>
            <a:ext cx="7983183" cy="6632097"/>
          </a:xfrm>
        </p:spPr>
        <p:txBody>
          <a:bodyPr/>
          <a:lstStyle/>
          <a:p>
            <a:r>
              <a:rPr lang="en-US"/>
              <a:t>Click icon to add picture</a:t>
            </a:r>
            <a:endParaRPr lang="en-US" dirty="0"/>
          </a:p>
        </p:txBody>
      </p:sp>
      <p:pic>
        <p:nvPicPr>
          <p:cNvPr id="5" name="Picture 4">
            <a:extLst>
              <a:ext uri="{FF2B5EF4-FFF2-40B4-BE49-F238E27FC236}">
                <a16:creationId xmlns:a16="http://schemas.microsoft.com/office/drawing/2014/main" id="{1053B990-5DC9-5D4E-BB88-A17B7681D9DB}"/>
              </a:ext>
            </a:extLst>
          </p:cNvPr>
          <p:cNvPicPr>
            <a:picLocks noChangeAspect="1"/>
          </p:cNvPicPr>
          <p:nvPr userDrawn="1"/>
        </p:nvPicPr>
        <p:blipFill>
          <a:blip r:embed="rId2"/>
          <a:stretch>
            <a:fillRect/>
          </a:stretch>
        </p:blipFill>
        <p:spPr>
          <a:xfrm>
            <a:off x="-72516" y="-77492"/>
            <a:ext cx="615162" cy="7034884"/>
          </a:xfrm>
          <a:prstGeom prst="rect">
            <a:avLst/>
          </a:prstGeom>
        </p:spPr>
      </p:pic>
    </p:spTree>
    <p:extLst>
      <p:ext uri="{BB962C8B-B14F-4D97-AF65-F5344CB8AC3E}">
        <p14:creationId xmlns:p14="http://schemas.microsoft.com/office/powerpoint/2010/main" val="3399406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Screen Photo Mont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53B990-5DC9-5D4E-BB88-A17B7681D9DB}"/>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6" name="Picture Placeholder 4">
            <a:extLst>
              <a:ext uri="{FF2B5EF4-FFF2-40B4-BE49-F238E27FC236}">
                <a16:creationId xmlns:a16="http://schemas.microsoft.com/office/drawing/2014/main" id="{3C6D10E9-6EE3-B841-9197-91A3D9F07BA8}"/>
              </a:ext>
            </a:extLst>
          </p:cNvPr>
          <p:cNvSpPr>
            <a:spLocks noGrp="1"/>
          </p:cNvSpPr>
          <p:nvPr>
            <p:ph type="pic" sz="quarter" idx="13"/>
          </p:nvPr>
        </p:nvSpPr>
        <p:spPr>
          <a:xfrm>
            <a:off x="618450" y="89378"/>
            <a:ext cx="1857230" cy="3187831"/>
          </a:xfrm>
        </p:spPr>
        <p:txBody>
          <a:bodyPr/>
          <a:lstStyle/>
          <a:p>
            <a:r>
              <a:rPr lang="en-US"/>
              <a:t>Click icon to add picture</a:t>
            </a:r>
          </a:p>
        </p:txBody>
      </p:sp>
      <p:sp>
        <p:nvSpPr>
          <p:cNvPr id="8" name="Picture Placeholder 4">
            <a:extLst>
              <a:ext uri="{FF2B5EF4-FFF2-40B4-BE49-F238E27FC236}">
                <a16:creationId xmlns:a16="http://schemas.microsoft.com/office/drawing/2014/main" id="{6CE3CA61-9AB0-1F47-AA92-81BBBB6F6AEB}"/>
              </a:ext>
            </a:extLst>
          </p:cNvPr>
          <p:cNvSpPr>
            <a:spLocks noGrp="1"/>
          </p:cNvSpPr>
          <p:nvPr>
            <p:ph type="pic" sz="quarter" idx="15"/>
          </p:nvPr>
        </p:nvSpPr>
        <p:spPr>
          <a:xfrm>
            <a:off x="2660341" y="89378"/>
            <a:ext cx="1857230" cy="3187831"/>
          </a:xfrm>
        </p:spPr>
        <p:txBody>
          <a:bodyPr/>
          <a:lstStyle/>
          <a:p>
            <a:r>
              <a:rPr lang="en-US"/>
              <a:t>Click icon to add picture</a:t>
            </a:r>
          </a:p>
        </p:txBody>
      </p:sp>
      <p:sp>
        <p:nvSpPr>
          <p:cNvPr id="10" name="Picture Placeholder 4">
            <a:extLst>
              <a:ext uri="{FF2B5EF4-FFF2-40B4-BE49-F238E27FC236}">
                <a16:creationId xmlns:a16="http://schemas.microsoft.com/office/drawing/2014/main" id="{F96B4568-62F5-9146-BDC2-FAF5EB6960B9}"/>
              </a:ext>
            </a:extLst>
          </p:cNvPr>
          <p:cNvSpPr>
            <a:spLocks noGrp="1"/>
          </p:cNvSpPr>
          <p:nvPr>
            <p:ph type="pic" sz="quarter" idx="17"/>
          </p:nvPr>
        </p:nvSpPr>
        <p:spPr>
          <a:xfrm>
            <a:off x="4702233" y="97153"/>
            <a:ext cx="1857230" cy="3187831"/>
          </a:xfrm>
        </p:spPr>
        <p:txBody>
          <a:bodyPr/>
          <a:lstStyle/>
          <a:p>
            <a:r>
              <a:rPr lang="en-US"/>
              <a:t>Click icon to add picture</a:t>
            </a:r>
          </a:p>
        </p:txBody>
      </p:sp>
      <p:sp>
        <p:nvSpPr>
          <p:cNvPr id="12" name="Picture Placeholder 4">
            <a:extLst>
              <a:ext uri="{FF2B5EF4-FFF2-40B4-BE49-F238E27FC236}">
                <a16:creationId xmlns:a16="http://schemas.microsoft.com/office/drawing/2014/main" id="{5A35C9EB-5341-CF4E-A616-7ED981EF8CD4}"/>
              </a:ext>
            </a:extLst>
          </p:cNvPr>
          <p:cNvSpPr>
            <a:spLocks noGrp="1"/>
          </p:cNvSpPr>
          <p:nvPr>
            <p:ph type="pic" sz="quarter" idx="19"/>
          </p:nvPr>
        </p:nvSpPr>
        <p:spPr>
          <a:xfrm>
            <a:off x="6744124" y="97153"/>
            <a:ext cx="1857230" cy="3187831"/>
          </a:xfrm>
        </p:spPr>
        <p:txBody>
          <a:bodyPr/>
          <a:lstStyle/>
          <a:p>
            <a:r>
              <a:rPr lang="en-US"/>
              <a:t>Click icon to add picture</a:t>
            </a:r>
          </a:p>
        </p:txBody>
      </p:sp>
      <p:sp>
        <p:nvSpPr>
          <p:cNvPr id="14" name="Picture Placeholder 4">
            <a:extLst>
              <a:ext uri="{FF2B5EF4-FFF2-40B4-BE49-F238E27FC236}">
                <a16:creationId xmlns:a16="http://schemas.microsoft.com/office/drawing/2014/main" id="{0DB23B40-DC02-1844-B97E-3A4ED49B7545}"/>
              </a:ext>
            </a:extLst>
          </p:cNvPr>
          <p:cNvSpPr>
            <a:spLocks noGrp="1"/>
          </p:cNvSpPr>
          <p:nvPr>
            <p:ph type="pic" sz="quarter" idx="21"/>
          </p:nvPr>
        </p:nvSpPr>
        <p:spPr>
          <a:xfrm>
            <a:off x="618450" y="3525870"/>
            <a:ext cx="1857230" cy="3187831"/>
          </a:xfrm>
        </p:spPr>
        <p:txBody>
          <a:bodyPr/>
          <a:lstStyle/>
          <a:p>
            <a:r>
              <a:rPr lang="en-US"/>
              <a:t>Click icon to add picture</a:t>
            </a:r>
          </a:p>
        </p:txBody>
      </p:sp>
      <p:sp>
        <p:nvSpPr>
          <p:cNvPr id="15" name="Picture Placeholder 4">
            <a:extLst>
              <a:ext uri="{FF2B5EF4-FFF2-40B4-BE49-F238E27FC236}">
                <a16:creationId xmlns:a16="http://schemas.microsoft.com/office/drawing/2014/main" id="{10C9F1FB-7D08-2147-93D0-A8B8E353616D}"/>
              </a:ext>
            </a:extLst>
          </p:cNvPr>
          <p:cNvSpPr>
            <a:spLocks noGrp="1"/>
          </p:cNvSpPr>
          <p:nvPr>
            <p:ph type="pic" sz="quarter" idx="22"/>
          </p:nvPr>
        </p:nvSpPr>
        <p:spPr>
          <a:xfrm>
            <a:off x="2660341" y="3525870"/>
            <a:ext cx="1857230" cy="3187831"/>
          </a:xfrm>
        </p:spPr>
        <p:txBody>
          <a:bodyPr/>
          <a:lstStyle/>
          <a:p>
            <a:r>
              <a:rPr lang="en-US"/>
              <a:t>Click icon to add picture</a:t>
            </a:r>
          </a:p>
        </p:txBody>
      </p:sp>
      <p:sp>
        <p:nvSpPr>
          <p:cNvPr id="16" name="Picture Placeholder 4">
            <a:extLst>
              <a:ext uri="{FF2B5EF4-FFF2-40B4-BE49-F238E27FC236}">
                <a16:creationId xmlns:a16="http://schemas.microsoft.com/office/drawing/2014/main" id="{47A7D6CB-4D13-8944-A494-DAB5A96E0DF3}"/>
              </a:ext>
            </a:extLst>
          </p:cNvPr>
          <p:cNvSpPr>
            <a:spLocks noGrp="1"/>
          </p:cNvSpPr>
          <p:nvPr>
            <p:ph type="pic" sz="quarter" idx="23"/>
          </p:nvPr>
        </p:nvSpPr>
        <p:spPr>
          <a:xfrm>
            <a:off x="4702233" y="3533645"/>
            <a:ext cx="1857230" cy="3187831"/>
          </a:xfrm>
        </p:spPr>
        <p:txBody>
          <a:bodyPr/>
          <a:lstStyle/>
          <a:p>
            <a:r>
              <a:rPr lang="en-US"/>
              <a:t>Click icon to add picture</a:t>
            </a:r>
          </a:p>
        </p:txBody>
      </p:sp>
      <p:sp>
        <p:nvSpPr>
          <p:cNvPr id="17" name="Picture Placeholder 4">
            <a:extLst>
              <a:ext uri="{FF2B5EF4-FFF2-40B4-BE49-F238E27FC236}">
                <a16:creationId xmlns:a16="http://schemas.microsoft.com/office/drawing/2014/main" id="{C0004D5F-4CEF-574F-8090-15FB2104F2CE}"/>
              </a:ext>
            </a:extLst>
          </p:cNvPr>
          <p:cNvSpPr>
            <a:spLocks noGrp="1"/>
          </p:cNvSpPr>
          <p:nvPr>
            <p:ph type="pic" sz="quarter" idx="24"/>
          </p:nvPr>
        </p:nvSpPr>
        <p:spPr>
          <a:xfrm>
            <a:off x="6744124" y="3533645"/>
            <a:ext cx="1857230" cy="3187831"/>
          </a:xfrm>
        </p:spPr>
        <p:txBody>
          <a:bodyPr/>
          <a:lstStyle/>
          <a:p>
            <a:r>
              <a:rPr lang="en-US"/>
              <a:t>Click icon to add picture</a:t>
            </a:r>
          </a:p>
        </p:txBody>
      </p:sp>
    </p:spTree>
    <p:extLst>
      <p:ext uri="{BB962C8B-B14F-4D97-AF65-F5344CB8AC3E}">
        <p14:creationId xmlns:p14="http://schemas.microsoft.com/office/powerpoint/2010/main" val="4179338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AEFC107-8DE8-E142-960D-90B12A1FF85A}"/>
              </a:ext>
            </a:extLst>
          </p:cNvPr>
          <p:cNvPicPr>
            <a:picLocks noChangeAspect="1"/>
          </p:cNvPicPr>
          <p:nvPr userDrawn="1"/>
        </p:nvPicPr>
        <p:blipFill>
          <a:blip r:embed="rId2"/>
          <a:stretch>
            <a:fillRect/>
          </a:stretch>
        </p:blipFill>
        <p:spPr>
          <a:xfrm flipH="1">
            <a:off x="-72516" y="-77492"/>
            <a:ext cx="9289032" cy="7034884"/>
          </a:xfrm>
          <a:prstGeom prst="rect">
            <a:avLst/>
          </a:prstGeom>
        </p:spPr>
      </p:pic>
      <p:sp>
        <p:nvSpPr>
          <p:cNvPr id="9" name="Title 8">
            <a:extLst>
              <a:ext uri="{FF2B5EF4-FFF2-40B4-BE49-F238E27FC236}">
                <a16:creationId xmlns:a16="http://schemas.microsoft.com/office/drawing/2014/main" id="{396D5C39-7661-FC49-B34E-A4B37D46EC55}"/>
              </a:ext>
            </a:extLst>
          </p:cNvPr>
          <p:cNvSpPr>
            <a:spLocks noGrp="1"/>
          </p:cNvSpPr>
          <p:nvPr>
            <p:ph type="title" hasCustomPrompt="1"/>
          </p:nvPr>
        </p:nvSpPr>
        <p:spPr>
          <a:xfrm>
            <a:off x="553187" y="1228241"/>
            <a:ext cx="8037627" cy="4240786"/>
          </a:xfrm>
        </p:spPr>
        <p:txBody>
          <a:bodyPr anchor="ctr" anchorCtr="0"/>
          <a:lstStyle>
            <a:lvl1pPr algn="l">
              <a:defRPr sz="2800">
                <a:solidFill>
                  <a:schemeClr val="bg1"/>
                </a:solidFill>
              </a:defRPr>
            </a:lvl1pPr>
          </a:lstStyle>
          <a:p>
            <a:r>
              <a:rPr lang="en-US" dirty="0"/>
              <a:t>Thank You</a:t>
            </a:r>
          </a:p>
        </p:txBody>
      </p:sp>
      <p:sp>
        <p:nvSpPr>
          <p:cNvPr id="17" name="Subtitle 2">
            <a:extLst>
              <a:ext uri="{FF2B5EF4-FFF2-40B4-BE49-F238E27FC236}">
                <a16:creationId xmlns:a16="http://schemas.microsoft.com/office/drawing/2014/main" id="{F1FE3C49-6010-9C43-A18A-D0358205CA7B}"/>
              </a:ext>
            </a:extLst>
          </p:cNvPr>
          <p:cNvSpPr>
            <a:spLocks noGrp="1"/>
          </p:cNvSpPr>
          <p:nvPr>
            <p:ph type="subTitle" idx="1" hasCustomPrompt="1"/>
          </p:nvPr>
        </p:nvSpPr>
        <p:spPr>
          <a:xfrm>
            <a:off x="4680012" y="616058"/>
            <a:ext cx="3917122" cy="571814"/>
          </a:xfrm>
        </p:spPr>
        <p:txBody>
          <a:bodyPr>
            <a:noAutofit/>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Department If Required</a:t>
            </a:r>
          </a:p>
        </p:txBody>
      </p:sp>
      <p:cxnSp>
        <p:nvCxnSpPr>
          <p:cNvPr id="8" name="Straight Connector 7">
            <a:extLst>
              <a:ext uri="{FF2B5EF4-FFF2-40B4-BE49-F238E27FC236}">
                <a16:creationId xmlns:a16="http://schemas.microsoft.com/office/drawing/2014/main" id="{F89F3560-1A44-CA40-B28B-F7376EDAD5C4}"/>
              </a:ext>
            </a:extLst>
          </p:cNvPr>
          <p:cNvCxnSpPr>
            <a:cxnSpLocks/>
          </p:cNvCxnSpPr>
          <p:nvPr userDrawn="1"/>
        </p:nvCxnSpPr>
        <p:spPr>
          <a:xfrm>
            <a:off x="553187" y="6453336"/>
            <a:ext cx="80439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E686DDE-8C24-074E-9244-061863EE7357}"/>
              </a:ext>
            </a:extLst>
          </p:cNvPr>
          <p:cNvPicPr>
            <a:picLocks noChangeAspect="1"/>
          </p:cNvPicPr>
          <p:nvPr userDrawn="1"/>
        </p:nvPicPr>
        <p:blipFill>
          <a:blip r:embed="rId3"/>
          <a:stretch>
            <a:fillRect/>
          </a:stretch>
        </p:blipFill>
        <p:spPr>
          <a:xfrm>
            <a:off x="251520" y="476672"/>
            <a:ext cx="1981200" cy="711200"/>
          </a:xfrm>
          <a:prstGeom prst="rect">
            <a:avLst/>
          </a:prstGeom>
        </p:spPr>
      </p:pic>
      <p:sp>
        <p:nvSpPr>
          <p:cNvPr id="12" name="Title 1">
            <a:extLst>
              <a:ext uri="{FF2B5EF4-FFF2-40B4-BE49-F238E27FC236}">
                <a16:creationId xmlns:a16="http://schemas.microsoft.com/office/drawing/2014/main" id="{46AA6F6E-DD0C-CD48-89A8-0BD29BBB1969}"/>
              </a:ext>
            </a:extLst>
          </p:cNvPr>
          <p:cNvSpPr txBox="1">
            <a:spLocks/>
          </p:cNvSpPr>
          <p:nvPr userDrawn="1"/>
        </p:nvSpPr>
        <p:spPr>
          <a:xfrm>
            <a:off x="553187" y="6028176"/>
            <a:ext cx="6984777" cy="432048"/>
          </a:xfrm>
          <a:prstGeom prst="rect">
            <a:avLst/>
          </a:prstGeom>
        </p:spPr>
        <p:txBody>
          <a:bodyPr vert="horz" lIns="90000" tIns="0" rIns="91440" bIns="0" rtlCol="0" anchor="ctr" anchorCtr="0">
            <a:noAutofit/>
          </a:bodyPr>
          <a:lstStyle>
            <a:lvl1pPr algn="l" defTabSz="914400" rtl="0" eaLnBrk="1" latinLnBrk="0" hangingPunct="1">
              <a:lnSpc>
                <a:spcPct val="90000"/>
              </a:lnSpc>
              <a:spcBef>
                <a:spcPct val="0"/>
              </a:spcBef>
              <a:buNone/>
              <a:defRPr sz="4000" b="0" kern="1200">
                <a:solidFill>
                  <a:schemeClr val="bg1"/>
                </a:solidFill>
                <a:latin typeface="+mj-lt"/>
                <a:ea typeface="+mj-ea"/>
                <a:cs typeface="+mj-cs"/>
              </a:defRPr>
            </a:lvl1pPr>
          </a:lstStyle>
          <a:p>
            <a:pPr lvl="0" algn="l"/>
            <a:r>
              <a:rPr lang="en-US" sz="1200" dirty="0"/>
              <a:t>Making Sense of Changing Seas</a:t>
            </a:r>
          </a:p>
        </p:txBody>
      </p:sp>
      <p:pic>
        <p:nvPicPr>
          <p:cNvPr id="16" name="Picture 15">
            <a:extLst>
              <a:ext uri="{FF2B5EF4-FFF2-40B4-BE49-F238E27FC236}">
                <a16:creationId xmlns:a16="http://schemas.microsoft.com/office/drawing/2014/main" id="{35660AE3-C7CD-B24F-B714-8625DD42750B}"/>
              </a:ext>
            </a:extLst>
          </p:cNvPr>
          <p:cNvPicPr>
            <a:picLocks noChangeAspect="1"/>
          </p:cNvPicPr>
          <p:nvPr userDrawn="1"/>
        </p:nvPicPr>
        <p:blipFill>
          <a:blip r:embed="rId4"/>
          <a:stretch>
            <a:fillRect/>
          </a:stretch>
        </p:blipFill>
        <p:spPr>
          <a:xfrm>
            <a:off x="6512292" y="6135143"/>
            <a:ext cx="2043382" cy="204338"/>
          </a:xfrm>
          <a:prstGeom prst="rect">
            <a:avLst/>
          </a:prstGeom>
        </p:spPr>
      </p:pic>
      <p:pic>
        <p:nvPicPr>
          <p:cNvPr id="18" name="Picture 17">
            <a:extLst>
              <a:ext uri="{FF2B5EF4-FFF2-40B4-BE49-F238E27FC236}">
                <a16:creationId xmlns:a16="http://schemas.microsoft.com/office/drawing/2014/main" id="{46BCAB52-0ADB-5D4E-AED6-B06650E7656E}"/>
              </a:ext>
            </a:extLst>
          </p:cNvPr>
          <p:cNvPicPr>
            <a:picLocks noChangeAspect="1"/>
          </p:cNvPicPr>
          <p:nvPr userDrawn="1"/>
        </p:nvPicPr>
        <p:blipFill>
          <a:blip r:embed="rId5"/>
          <a:stretch>
            <a:fillRect/>
          </a:stretch>
        </p:blipFill>
        <p:spPr>
          <a:xfrm>
            <a:off x="660154" y="6548461"/>
            <a:ext cx="660400" cy="114300"/>
          </a:xfrm>
          <a:prstGeom prst="rect">
            <a:avLst/>
          </a:prstGeom>
        </p:spPr>
      </p:pic>
    </p:spTree>
    <p:extLst>
      <p:ext uri="{BB962C8B-B14F-4D97-AF65-F5344CB8AC3E}">
        <p14:creationId xmlns:p14="http://schemas.microsoft.com/office/powerpoint/2010/main" val="219795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 Slide - Title and Subtitle">
    <p:spTree>
      <p:nvGrpSpPr>
        <p:cNvPr id="1" name=""/>
        <p:cNvGrpSpPr/>
        <p:nvPr/>
      </p:nvGrpSpPr>
      <p:grpSpPr>
        <a:xfrm>
          <a:off x="0" y="0"/>
          <a:ext cx="0" cy="0"/>
          <a:chOff x="0" y="0"/>
          <a:chExt cx="0" cy="0"/>
        </a:xfrm>
      </p:grpSpPr>
      <p:sp>
        <p:nvSpPr>
          <p:cNvPr id="12" name="Picture Placeholder 11" title="INSERT IMAGE">
            <a:extLst>
              <a:ext uri="{FF2B5EF4-FFF2-40B4-BE49-F238E27FC236}">
                <a16:creationId xmlns:a16="http://schemas.microsoft.com/office/drawing/2014/main" id="{3C967551-8274-624A-9440-03B75DC0478D}"/>
              </a:ext>
            </a:extLst>
          </p:cNvPr>
          <p:cNvSpPr>
            <a:spLocks noGrp="1"/>
          </p:cNvSpPr>
          <p:nvPr>
            <p:ph type="pic" sz="quarter" idx="13"/>
          </p:nvPr>
        </p:nvSpPr>
        <p:spPr>
          <a:xfrm>
            <a:off x="5600700" y="180001"/>
            <a:ext cx="2985655" cy="6541475"/>
          </a:xfrm>
        </p:spPr>
        <p:txBody>
          <a:bodyPr lIns="90000" rIns="90000" anchor="ctr" anchorCtr="0">
            <a:noAutofit/>
          </a:bodyPr>
          <a:lstStyle/>
          <a:p>
            <a:r>
              <a:rPr lang="en-US"/>
              <a:t>Click icon to add picture</a:t>
            </a:r>
            <a:endParaRPr lang="en-US" dirty="0"/>
          </a:p>
        </p:txBody>
      </p:sp>
      <p:pic>
        <p:nvPicPr>
          <p:cNvPr id="8" name="Picture 7">
            <a:extLst>
              <a:ext uri="{FF2B5EF4-FFF2-40B4-BE49-F238E27FC236}">
                <a16:creationId xmlns:a16="http://schemas.microsoft.com/office/drawing/2014/main" id="{15B952EB-0276-4F44-BA2F-3F1EB9DAF53D}"/>
              </a:ext>
            </a:extLst>
          </p:cNvPr>
          <p:cNvPicPr>
            <a:picLocks noChangeAspect="1"/>
          </p:cNvPicPr>
          <p:nvPr userDrawn="1"/>
        </p:nvPicPr>
        <p:blipFill>
          <a:blip r:embed="rId2"/>
          <a:stretch>
            <a:fillRect/>
          </a:stretch>
        </p:blipFill>
        <p:spPr>
          <a:xfrm>
            <a:off x="-72516" y="-77492"/>
            <a:ext cx="5673216" cy="7034884"/>
          </a:xfrm>
          <a:prstGeom prst="rect">
            <a:avLst/>
          </a:prstGeom>
        </p:spPr>
      </p:pic>
      <p:sp>
        <p:nvSpPr>
          <p:cNvPr id="2" name="Title 1">
            <a:extLst>
              <a:ext uri="{FF2B5EF4-FFF2-40B4-BE49-F238E27FC236}">
                <a16:creationId xmlns:a16="http://schemas.microsoft.com/office/drawing/2014/main" id="{0AF2A6BC-5AEF-D34B-B2F5-47F2C58AFF29}"/>
              </a:ext>
            </a:extLst>
          </p:cNvPr>
          <p:cNvSpPr>
            <a:spLocks noGrp="1"/>
          </p:cNvSpPr>
          <p:nvPr>
            <p:ph type="ctrTitle" hasCustomPrompt="1"/>
          </p:nvPr>
        </p:nvSpPr>
        <p:spPr>
          <a:xfrm>
            <a:off x="542646" y="3356992"/>
            <a:ext cx="4515408" cy="2387600"/>
          </a:xfrm>
        </p:spPr>
        <p:txBody>
          <a:bodyPr anchor="b"/>
          <a:lstStyle>
            <a:lvl1pPr algn="l">
              <a:defRPr sz="4000">
                <a:solidFill>
                  <a:schemeClr val="bg1"/>
                </a:solidFill>
              </a:defRPr>
            </a:lvl1pPr>
          </a:lstStyle>
          <a:p>
            <a:r>
              <a:rPr lang="en-US" dirty="0"/>
              <a:t>Insert Presentation Title</a:t>
            </a:r>
          </a:p>
        </p:txBody>
      </p:sp>
      <p:sp>
        <p:nvSpPr>
          <p:cNvPr id="3" name="Subtitle 2">
            <a:extLst>
              <a:ext uri="{FF2B5EF4-FFF2-40B4-BE49-F238E27FC236}">
                <a16:creationId xmlns:a16="http://schemas.microsoft.com/office/drawing/2014/main" id="{01EA23C6-2373-6C42-85EB-A7CC9843DAB3}"/>
              </a:ext>
            </a:extLst>
          </p:cNvPr>
          <p:cNvSpPr>
            <a:spLocks noGrp="1"/>
          </p:cNvSpPr>
          <p:nvPr>
            <p:ph type="subTitle" idx="1" hasCustomPrompt="1"/>
          </p:nvPr>
        </p:nvSpPr>
        <p:spPr>
          <a:xfrm>
            <a:off x="542646" y="5836668"/>
            <a:ext cx="4515408" cy="667261"/>
          </a:xfrm>
        </p:spPr>
        <p:txBody>
          <a:bodyPr>
            <a:no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Presentation Subtitle</a:t>
            </a:r>
          </a:p>
        </p:txBody>
      </p:sp>
      <p:sp>
        <p:nvSpPr>
          <p:cNvPr id="27" name="Text Placeholder 26">
            <a:extLst>
              <a:ext uri="{FF2B5EF4-FFF2-40B4-BE49-F238E27FC236}">
                <a16:creationId xmlns:a16="http://schemas.microsoft.com/office/drawing/2014/main" id="{C91CBD4D-1D44-AA4A-BD89-F7D76B011495}"/>
              </a:ext>
            </a:extLst>
          </p:cNvPr>
          <p:cNvSpPr>
            <a:spLocks noGrp="1"/>
          </p:cNvSpPr>
          <p:nvPr>
            <p:ph type="body" sz="quarter" idx="14" hasCustomPrompt="1"/>
          </p:nvPr>
        </p:nvSpPr>
        <p:spPr>
          <a:xfrm>
            <a:off x="2187379" y="620689"/>
            <a:ext cx="2870676" cy="567183"/>
          </a:xfrm>
        </p:spPr>
        <p:txBody>
          <a:bodyPr>
            <a:noAutofit/>
          </a:bodyPr>
          <a:lstStyle>
            <a:lvl1pPr marL="0" indent="0" algn="r">
              <a:buNone/>
              <a:defRPr sz="1600">
                <a:solidFill>
                  <a:schemeClr val="bg1"/>
                </a:solidFill>
              </a:defRPr>
            </a:lvl1pPr>
            <a:lvl2pPr marL="342900" indent="0" algn="r">
              <a:buNone/>
              <a:defRPr/>
            </a:lvl2pPr>
            <a:lvl3pPr algn="r">
              <a:defRPr/>
            </a:lvl3pPr>
            <a:lvl4pPr algn="r">
              <a:defRPr/>
            </a:lvl4pPr>
            <a:lvl5pPr algn="r">
              <a:defRPr/>
            </a:lvl5pPr>
          </a:lstStyle>
          <a:p>
            <a:pPr lvl="0"/>
            <a:r>
              <a:rPr lang="en-US" dirty="0"/>
              <a:t>Insert Department if Required</a:t>
            </a:r>
          </a:p>
        </p:txBody>
      </p:sp>
      <p:pic>
        <p:nvPicPr>
          <p:cNvPr id="9" name="Picture 8">
            <a:extLst>
              <a:ext uri="{FF2B5EF4-FFF2-40B4-BE49-F238E27FC236}">
                <a16:creationId xmlns:a16="http://schemas.microsoft.com/office/drawing/2014/main" id="{C06641F8-1F31-FE4C-92CD-66ADFE792623}"/>
              </a:ext>
            </a:extLst>
          </p:cNvPr>
          <p:cNvPicPr>
            <a:picLocks noChangeAspect="1"/>
          </p:cNvPicPr>
          <p:nvPr userDrawn="1"/>
        </p:nvPicPr>
        <p:blipFill>
          <a:blip r:embed="rId3"/>
          <a:stretch>
            <a:fillRect/>
          </a:stretch>
        </p:blipFill>
        <p:spPr>
          <a:xfrm>
            <a:off x="251520" y="476672"/>
            <a:ext cx="1981200" cy="711200"/>
          </a:xfrm>
          <a:prstGeom prst="rect">
            <a:avLst/>
          </a:prstGeom>
        </p:spPr>
      </p:pic>
    </p:spTree>
    <p:extLst>
      <p:ext uri="{BB962C8B-B14F-4D97-AF65-F5344CB8AC3E}">
        <p14:creationId xmlns:p14="http://schemas.microsoft.com/office/powerpoint/2010/main" val="4149610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 Slide - Title, Subtitle and Name">
    <p:spTree>
      <p:nvGrpSpPr>
        <p:cNvPr id="1" name=""/>
        <p:cNvGrpSpPr/>
        <p:nvPr/>
      </p:nvGrpSpPr>
      <p:grpSpPr>
        <a:xfrm>
          <a:off x="0" y="0"/>
          <a:ext cx="0" cy="0"/>
          <a:chOff x="0" y="0"/>
          <a:chExt cx="0" cy="0"/>
        </a:xfrm>
      </p:grpSpPr>
      <p:sp>
        <p:nvSpPr>
          <p:cNvPr id="12" name="Picture Placeholder 11" title="INSERT IMAGE">
            <a:extLst>
              <a:ext uri="{FF2B5EF4-FFF2-40B4-BE49-F238E27FC236}">
                <a16:creationId xmlns:a16="http://schemas.microsoft.com/office/drawing/2014/main" id="{3C967551-8274-624A-9440-03B75DC0478D}"/>
              </a:ext>
            </a:extLst>
          </p:cNvPr>
          <p:cNvSpPr>
            <a:spLocks noGrp="1"/>
          </p:cNvSpPr>
          <p:nvPr>
            <p:ph type="pic" sz="quarter" idx="13"/>
          </p:nvPr>
        </p:nvSpPr>
        <p:spPr>
          <a:xfrm>
            <a:off x="5600700" y="180001"/>
            <a:ext cx="2985655" cy="6541475"/>
          </a:xfrm>
        </p:spPr>
        <p:txBody>
          <a:bodyPr lIns="90000" rIns="90000" anchor="ctr" anchorCtr="0">
            <a:noAutofit/>
          </a:bodyPr>
          <a:lstStyle/>
          <a:p>
            <a:r>
              <a:rPr lang="en-US"/>
              <a:t>Click icon to add picture</a:t>
            </a:r>
            <a:endParaRPr lang="en-US" dirty="0"/>
          </a:p>
        </p:txBody>
      </p:sp>
      <p:pic>
        <p:nvPicPr>
          <p:cNvPr id="8" name="Picture 7">
            <a:extLst>
              <a:ext uri="{FF2B5EF4-FFF2-40B4-BE49-F238E27FC236}">
                <a16:creationId xmlns:a16="http://schemas.microsoft.com/office/drawing/2014/main" id="{15B952EB-0276-4F44-BA2F-3F1EB9DAF53D}"/>
              </a:ext>
            </a:extLst>
          </p:cNvPr>
          <p:cNvPicPr>
            <a:picLocks noChangeAspect="1"/>
          </p:cNvPicPr>
          <p:nvPr userDrawn="1"/>
        </p:nvPicPr>
        <p:blipFill>
          <a:blip r:embed="rId2"/>
          <a:stretch>
            <a:fillRect/>
          </a:stretch>
        </p:blipFill>
        <p:spPr>
          <a:xfrm>
            <a:off x="-72516" y="-77492"/>
            <a:ext cx="5673216" cy="7034884"/>
          </a:xfrm>
          <a:prstGeom prst="rect">
            <a:avLst/>
          </a:prstGeom>
        </p:spPr>
      </p:pic>
      <p:sp>
        <p:nvSpPr>
          <p:cNvPr id="2" name="Title 1">
            <a:extLst>
              <a:ext uri="{FF2B5EF4-FFF2-40B4-BE49-F238E27FC236}">
                <a16:creationId xmlns:a16="http://schemas.microsoft.com/office/drawing/2014/main" id="{0AF2A6BC-5AEF-D34B-B2F5-47F2C58AFF29}"/>
              </a:ext>
            </a:extLst>
          </p:cNvPr>
          <p:cNvSpPr>
            <a:spLocks noGrp="1"/>
          </p:cNvSpPr>
          <p:nvPr>
            <p:ph type="ctrTitle" hasCustomPrompt="1"/>
          </p:nvPr>
        </p:nvSpPr>
        <p:spPr>
          <a:xfrm>
            <a:off x="542646" y="2820962"/>
            <a:ext cx="4515408" cy="2387600"/>
          </a:xfrm>
        </p:spPr>
        <p:txBody>
          <a:bodyPr anchor="b"/>
          <a:lstStyle>
            <a:lvl1pPr algn="l">
              <a:defRPr sz="4000">
                <a:solidFill>
                  <a:schemeClr val="bg1"/>
                </a:solidFill>
              </a:defRPr>
            </a:lvl1pPr>
          </a:lstStyle>
          <a:p>
            <a:r>
              <a:rPr lang="en-US" dirty="0"/>
              <a:t>Insert Presentation Title</a:t>
            </a:r>
          </a:p>
        </p:txBody>
      </p:sp>
      <p:sp>
        <p:nvSpPr>
          <p:cNvPr id="3" name="Subtitle 2">
            <a:extLst>
              <a:ext uri="{FF2B5EF4-FFF2-40B4-BE49-F238E27FC236}">
                <a16:creationId xmlns:a16="http://schemas.microsoft.com/office/drawing/2014/main" id="{01EA23C6-2373-6C42-85EB-A7CC9843DAB3}"/>
              </a:ext>
            </a:extLst>
          </p:cNvPr>
          <p:cNvSpPr>
            <a:spLocks noGrp="1"/>
          </p:cNvSpPr>
          <p:nvPr>
            <p:ph type="subTitle" idx="1" hasCustomPrompt="1"/>
          </p:nvPr>
        </p:nvSpPr>
        <p:spPr>
          <a:xfrm>
            <a:off x="542646" y="5301208"/>
            <a:ext cx="4515408" cy="443384"/>
          </a:xfrm>
        </p:spPr>
        <p:txBody>
          <a:bodyPr>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Presentation Subtitle</a:t>
            </a:r>
          </a:p>
        </p:txBody>
      </p:sp>
      <p:sp>
        <p:nvSpPr>
          <p:cNvPr id="27" name="Text Placeholder 26">
            <a:extLst>
              <a:ext uri="{FF2B5EF4-FFF2-40B4-BE49-F238E27FC236}">
                <a16:creationId xmlns:a16="http://schemas.microsoft.com/office/drawing/2014/main" id="{C91CBD4D-1D44-AA4A-BD89-F7D76B011495}"/>
              </a:ext>
            </a:extLst>
          </p:cNvPr>
          <p:cNvSpPr>
            <a:spLocks noGrp="1"/>
          </p:cNvSpPr>
          <p:nvPr>
            <p:ph type="body" sz="quarter" idx="14" hasCustomPrompt="1"/>
          </p:nvPr>
        </p:nvSpPr>
        <p:spPr>
          <a:xfrm>
            <a:off x="2187379" y="620689"/>
            <a:ext cx="2870676" cy="567183"/>
          </a:xfrm>
        </p:spPr>
        <p:txBody>
          <a:bodyPr>
            <a:noAutofit/>
          </a:bodyPr>
          <a:lstStyle>
            <a:lvl1pPr marL="0" indent="0" algn="r">
              <a:buNone/>
              <a:defRPr sz="1600">
                <a:solidFill>
                  <a:schemeClr val="bg1"/>
                </a:solidFill>
              </a:defRPr>
            </a:lvl1pPr>
            <a:lvl2pPr marL="342900" indent="0" algn="r">
              <a:buNone/>
              <a:defRPr/>
            </a:lvl2pPr>
            <a:lvl3pPr algn="r">
              <a:defRPr/>
            </a:lvl3pPr>
            <a:lvl4pPr algn="r">
              <a:defRPr/>
            </a:lvl4pPr>
            <a:lvl5pPr algn="r">
              <a:defRPr/>
            </a:lvl5pPr>
          </a:lstStyle>
          <a:p>
            <a:pPr lvl="0"/>
            <a:r>
              <a:rPr lang="en-US" dirty="0"/>
              <a:t>Insert Department if Required</a:t>
            </a:r>
          </a:p>
        </p:txBody>
      </p:sp>
      <p:sp>
        <p:nvSpPr>
          <p:cNvPr id="5" name="Text Placeholder 4">
            <a:extLst>
              <a:ext uri="{FF2B5EF4-FFF2-40B4-BE49-F238E27FC236}">
                <a16:creationId xmlns:a16="http://schemas.microsoft.com/office/drawing/2014/main" id="{0672316B-21AF-F545-8BBD-6D5F820E9E0A}"/>
              </a:ext>
            </a:extLst>
          </p:cNvPr>
          <p:cNvSpPr>
            <a:spLocks noGrp="1"/>
          </p:cNvSpPr>
          <p:nvPr>
            <p:ph type="body" sz="quarter" idx="15" hasCustomPrompt="1"/>
          </p:nvPr>
        </p:nvSpPr>
        <p:spPr>
          <a:xfrm>
            <a:off x="542925" y="5837238"/>
            <a:ext cx="4515129" cy="666750"/>
          </a:xfrm>
        </p:spPr>
        <p:txBody>
          <a:bodyPr>
            <a:normAutofit/>
          </a:bodyPr>
          <a:lstStyle>
            <a:lvl1pPr marL="0" indent="0">
              <a:buNone/>
              <a:defRPr sz="2000">
                <a:solidFill>
                  <a:schemeClr val="bg1"/>
                </a:solidFill>
              </a:defRPr>
            </a:lvl1pPr>
          </a:lstStyle>
          <a:p>
            <a:pPr lvl="0"/>
            <a:r>
              <a:rPr lang="en-US" dirty="0"/>
              <a:t>Insert Presenter Name</a:t>
            </a:r>
          </a:p>
        </p:txBody>
      </p:sp>
      <p:pic>
        <p:nvPicPr>
          <p:cNvPr id="9" name="Picture 8">
            <a:extLst>
              <a:ext uri="{FF2B5EF4-FFF2-40B4-BE49-F238E27FC236}">
                <a16:creationId xmlns:a16="http://schemas.microsoft.com/office/drawing/2014/main" id="{D02C6EBA-8FE5-FF4F-A37E-2F4282E8030E}"/>
              </a:ext>
            </a:extLst>
          </p:cNvPr>
          <p:cNvPicPr>
            <a:picLocks noChangeAspect="1"/>
          </p:cNvPicPr>
          <p:nvPr userDrawn="1"/>
        </p:nvPicPr>
        <p:blipFill>
          <a:blip r:embed="rId3"/>
          <a:stretch>
            <a:fillRect/>
          </a:stretch>
        </p:blipFill>
        <p:spPr>
          <a:xfrm>
            <a:off x="251520" y="476672"/>
            <a:ext cx="1981200" cy="711200"/>
          </a:xfrm>
          <a:prstGeom prst="rect">
            <a:avLst/>
          </a:prstGeom>
        </p:spPr>
      </p:pic>
    </p:spTree>
    <p:extLst>
      <p:ext uri="{BB962C8B-B14F-4D97-AF65-F5344CB8AC3E}">
        <p14:creationId xmlns:p14="http://schemas.microsoft.com/office/powerpoint/2010/main" val="76628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AEFC107-8DE8-E142-960D-90B12A1FF85A}"/>
              </a:ext>
            </a:extLst>
          </p:cNvPr>
          <p:cNvPicPr>
            <a:picLocks noChangeAspect="1"/>
          </p:cNvPicPr>
          <p:nvPr userDrawn="1"/>
        </p:nvPicPr>
        <p:blipFill>
          <a:blip r:embed="rId2"/>
          <a:stretch>
            <a:fillRect/>
          </a:stretch>
        </p:blipFill>
        <p:spPr>
          <a:xfrm flipH="1">
            <a:off x="3329862" y="-77492"/>
            <a:ext cx="5886654" cy="7034884"/>
          </a:xfrm>
          <a:prstGeom prst="rect">
            <a:avLst/>
          </a:prstGeom>
        </p:spPr>
      </p:pic>
      <p:sp>
        <p:nvSpPr>
          <p:cNvPr id="9" name="Title 8">
            <a:extLst>
              <a:ext uri="{FF2B5EF4-FFF2-40B4-BE49-F238E27FC236}">
                <a16:creationId xmlns:a16="http://schemas.microsoft.com/office/drawing/2014/main" id="{396D5C39-7661-FC49-B34E-A4B37D46EC55}"/>
              </a:ext>
            </a:extLst>
          </p:cNvPr>
          <p:cNvSpPr>
            <a:spLocks noGrp="1"/>
          </p:cNvSpPr>
          <p:nvPr>
            <p:ph type="title" hasCustomPrompt="1"/>
          </p:nvPr>
        </p:nvSpPr>
        <p:spPr>
          <a:xfrm>
            <a:off x="3872508" y="1228241"/>
            <a:ext cx="4749942" cy="4240787"/>
          </a:xfrm>
        </p:spPr>
        <p:txBody>
          <a:bodyPr anchor="ctr" anchorCtr="0"/>
          <a:lstStyle>
            <a:lvl1pPr>
              <a:defRPr sz="3600">
                <a:solidFill>
                  <a:schemeClr val="bg1"/>
                </a:solidFill>
              </a:defRPr>
            </a:lvl1pPr>
          </a:lstStyle>
          <a:p>
            <a:r>
              <a:rPr lang="en-US" dirty="0"/>
              <a:t>Insert Section Title</a:t>
            </a:r>
          </a:p>
        </p:txBody>
      </p:sp>
      <p:pic>
        <p:nvPicPr>
          <p:cNvPr id="3" name="Picture 2">
            <a:extLst>
              <a:ext uri="{FF2B5EF4-FFF2-40B4-BE49-F238E27FC236}">
                <a16:creationId xmlns:a16="http://schemas.microsoft.com/office/drawing/2014/main" id="{73510A4D-599B-D045-9A7B-A5FA5C995556}"/>
              </a:ext>
            </a:extLst>
          </p:cNvPr>
          <p:cNvPicPr>
            <a:picLocks noChangeAspect="1"/>
          </p:cNvPicPr>
          <p:nvPr userDrawn="1"/>
        </p:nvPicPr>
        <p:blipFill>
          <a:blip r:embed="rId3"/>
          <a:stretch>
            <a:fillRect/>
          </a:stretch>
        </p:blipFill>
        <p:spPr>
          <a:xfrm>
            <a:off x="251520" y="476672"/>
            <a:ext cx="1981200" cy="711200"/>
          </a:xfrm>
          <a:prstGeom prst="rect">
            <a:avLst/>
          </a:prstGeom>
        </p:spPr>
      </p:pic>
    </p:spTree>
    <p:extLst>
      <p:ext uri="{BB962C8B-B14F-4D97-AF65-F5344CB8AC3E}">
        <p14:creationId xmlns:p14="http://schemas.microsoft.com/office/powerpoint/2010/main" val="2037120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EDA0-DBF4-7E45-B499-17841F8C8C5A}"/>
              </a:ext>
            </a:extLst>
          </p:cNvPr>
          <p:cNvSpPr>
            <a:spLocks noGrp="1"/>
          </p:cNvSpPr>
          <p:nvPr>
            <p:ph type="title" hasCustomPrompt="1"/>
          </p:nvPr>
        </p:nvSpPr>
        <p:spPr>
          <a:xfrm>
            <a:off x="618450" y="89378"/>
            <a:ext cx="7982904" cy="720000"/>
          </a:xfrm>
        </p:spPr>
        <p:txBody>
          <a:bodyPr/>
          <a:lstStyle>
            <a:lvl1pPr>
              <a:defRPr sz="2800"/>
            </a:lvl1pPr>
          </a:lstStyle>
          <a:p>
            <a:r>
              <a:rPr lang="en-US" dirty="0"/>
              <a:t>Insert Page Title</a:t>
            </a:r>
          </a:p>
        </p:txBody>
      </p:sp>
      <p:sp>
        <p:nvSpPr>
          <p:cNvPr id="16" name="Text Placeholder 15">
            <a:extLst>
              <a:ext uri="{FF2B5EF4-FFF2-40B4-BE49-F238E27FC236}">
                <a16:creationId xmlns:a16="http://schemas.microsoft.com/office/drawing/2014/main" id="{B8952E66-040D-8B43-A535-E21EBED64556}"/>
              </a:ext>
            </a:extLst>
          </p:cNvPr>
          <p:cNvSpPr>
            <a:spLocks noGrp="1"/>
          </p:cNvSpPr>
          <p:nvPr>
            <p:ph type="body" sz="quarter" idx="14"/>
          </p:nvPr>
        </p:nvSpPr>
        <p:spPr>
          <a:xfrm>
            <a:off x="618450" y="984250"/>
            <a:ext cx="7982904" cy="5192713"/>
          </a:xfrm>
        </p:spPr>
        <p:txBody>
          <a:bodyPr>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B18B014A-88A3-B74D-B974-45935869FA52}"/>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19" name="Slide Number Placeholder 4">
            <a:extLst>
              <a:ext uri="{FF2B5EF4-FFF2-40B4-BE49-F238E27FC236}">
                <a16:creationId xmlns:a16="http://schemas.microsoft.com/office/drawing/2014/main" id="{97B76781-1980-6F49-8CCC-8682BE54017D}"/>
              </a:ext>
            </a:extLst>
          </p:cNvPr>
          <p:cNvSpPr txBox="1">
            <a:spLocks/>
          </p:cNvSpPr>
          <p:nvPr userDrawn="1"/>
        </p:nvSpPr>
        <p:spPr>
          <a:xfrm>
            <a:off x="542647" y="6493719"/>
            <a:ext cx="1977126" cy="217547"/>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latin typeface="Arial" panose="020B0604020202020204" pitchFamily="34" charset="0"/>
                <a:cs typeface="Arial" panose="020B0604020202020204" pitchFamily="34" charset="0"/>
              </a:rPr>
              <a:t>National Oceanography Centre</a:t>
            </a:r>
          </a:p>
        </p:txBody>
      </p:sp>
      <p:cxnSp>
        <p:nvCxnSpPr>
          <p:cNvPr id="20" name="Straight Connector 19">
            <a:extLst>
              <a:ext uri="{FF2B5EF4-FFF2-40B4-BE49-F238E27FC236}">
                <a16:creationId xmlns:a16="http://schemas.microsoft.com/office/drawing/2014/main" id="{805FBE4D-298B-BA4F-AB22-68A9EF92283B}"/>
              </a:ext>
            </a:extLst>
          </p:cNvPr>
          <p:cNvCxnSpPr>
            <a:cxnSpLocks/>
          </p:cNvCxnSpPr>
          <p:nvPr userDrawn="1"/>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E8151F9-3B99-6F40-90CE-CB8F7249FE71}"/>
              </a:ext>
            </a:extLst>
          </p:cNvPr>
          <p:cNvPicPr>
            <a:picLocks noChangeAspect="1"/>
          </p:cNvPicPr>
          <p:nvPr userDrawn="1"/>
        </p:nvPicPr>
        <p:blipFill>
          <a:blip r:embed="rId3"/>
          <a:stretch>
            <a:fillRect/>
          </a:stretch>
        </p:blipFill>
        <p:spPr>
          <a:xfrm>
            <a:off x="8168604" y="6595825"/>
            <a:ext cx="356946" cy="61779"/>
          </a:xfrm>
          <a:prstGeom prst="rect">
            <a:avLst/>
          </a:prstGeom>
        </p:spPr>
      </p:pic>
    </p:spTree>
    <p:extLst>
      <p:ext uri="{BB962C8B-B14F-4D97-AF65-F5344CB8AC3E}">
        <p14:creationId xmlns:p14="http://schemas.microsoft.com/office/powerpoint/2010/main" val="64156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EDA0-DBF4-7E45-B499-17841F8C8C5A}"/>
              </a:ext>
            </a:extLst>
          </p:cNvPr>
          <p:cNvSpPr>
            <a:spLocks noGrp="1"/>
          </p:cNvSpPr>
          <p:nvPr>
            <p:ph type="title" hasCustomPrompt="1"/>
          </p:nvPr>
        </p:nvSpPr>
        <p:spPr>
          <a:xfrm>
            <a:off x="618174" y="89378"/>
            <a:ext cx="7983180" cy="720000"/>
          </a:xfrm>
        </p:spPr>
        <p:txBody>
          <a:bodyPr/>
          <a:lstStyle>
            <a:lvl1pPr>
              <a:defRPr sz="2800"/>
            </a:lvl1pPr>
          </a:lstStyle>
          <a:p>
            <a:r>
              <a:rPr lang="en-US" dirty="0"/>
              <a:t>Insert Page Title</a:t>
            </a:r>
          </a:p>
        </p:txBody>
      </p:sp>
      <p:sp>
        <p:nvSpPr>
          <p:cNvPr id="5" name="Text Placeholder 4">
            <a:extLst>
              <a:ext uri="{FF2B5EF4-FFF2-40B4-BE49-F238E27FC236}">
                <a16:creationId xmlns:a16="http://schemas.microsoft.com/office/drawing/2014/main" id="{964A9CC1-793F-AA40-86B1-A1662273EA08}"/>
              </a:ext>
            </a:extLst>
          </p:cNvPr>
          <p:cNvSpPr>
            <a:spLocks noGrp="1"/>
          </p:cNvSpPr>
          <p:nvPr>
            <p:ph type="body" sz="quarter" idx="13"/>
          </p:nvPr>
        </p:nvSpPr>
        <p:spPr>
          <a:xfrm>
            <a:off x="618450" y="984250"/>
            <a:ext cx="7982904" cy="5192713"/>
          </a:xfrm>
        </p:spPr>
        <p:txBody>
          <a:bodyPr numCol="2" spcCol="180000">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38EAEF16-BB58-D04C-9E4B-EA4ABA773D1D}"/>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11" name="Slide Number Placeholder 4">
            <a:extLst>
              <a:ext uri="{FF2B5EF4-FFF2-40B4-BE49-F238E27FC236}">
                <a16:creationId xmlns:a16="http://schemas.microsoft.com/office/drawing/2014/main" id="{1337245B-8549-1049-BB4E-4DE46181DAA4}"/>
              </a:ext>
            </a:extLst>
          </p:cNvPr>
          <p:cNvSpPr txBox="1">
            <a:spLocks/>
          </p:cNvSpPr>
          <p:nvPr userDrawn="1"/>
        </p:nvSpPr>
        <p:spPr>
          <a:xfrm>
            <a:off x="542647" y="6493719"/>
            <a:ext cx="1977126" cy="217547"/>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latin typeface="Arial" panose="020B0604020202020204" pitchFamily="34" charset="0"/>
                <a:cs typeface="Arial" panose="020B0604020202020204" pitchFamily="34" charset="0"/>
              </a:rPr>
              <a:t>National Oceanography Centre</a:t>
            </a:r>
          </a:p>
        </p:txBody>
      </p:sp>
      <p:cxnSp>
        <p:nvCxnSpPr>
          <p:cNvPr id="14" name="Straight Connector 13">
            <a:extLst>
              <a:ext uri="{FF2B5EF4-FFF2-40B4-BE49-F238E27FC236}">
                <a16:creationId xmlns:a16="http://schemas.microsoft.com/office/drawing/2014/main" id="{9690B5A3-54D1-0244-82B5-393DA48EA404}"/>
              </a:ext>
            </a:extLst>
          </p:cNvPr>
          <p:cNvCxnSpPr>
            <a:cxnSpLocks/>
          </p:cNvCxnSpPr>
          <p:nvPr userDrawn="1"/>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A3C3CE1-4FE0-534D-BEB6-8652D2DFEBF2}"/>
              </a:ext>
            </a:extLst>
          </p:cNvPr>
          <p:cNvPicPr>
            <a:picLocks noChangeAspect="1"/>
          </p:cNvPicPr>
          <p:nvPr userDrawn="1"/>
        </p:nvPicPr>
        <p:blipFill>
          <a:blip r:embed="rId3"/>
          <a:stretch>
            <a:fillRect/>
          </a:stretch>
        </p:blipFill>
        <p:spPr>
          <a:xfrm>
            <a:off x="8168604" y="6595825"/>
            <a:ext cx="356946" cy="61779"/>
          </a:xfrm>
          <a:prstGeom prst="rect">
            <a:avLst/>
          </a:prstGeom>
        </p:spPr>
      </p:pic>
    </p:spTree>
    <p:extLst>
      <p:ext uri="{BB962C8B-B14F-4D97-AF65-F5344CB8AC3E}">
        <p14:creationId xmlns:p14="http://schemas.microsoft.com/office/powerpoint/2010/main" val="340077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EDA0-DBF4-7E45-B499-17841F8C8C5A}"/>
              </a:ext>
            </a:extLst>
          </p:cNvPr>
          <p:cNvSpPr>
            <a:spLocks noGrp="1"/>
          </p:cNvSpPr>
          <p:nvPr>
            <p:ph type="title" hasCustomPrompt="1"/>
          </p:nvPr>
        </p:nvSpPr>
        <p:spPr>
          <a:xfrm>
            <a:off x="618450" y="89378"/>
            <a:ext cx="7982904" cy="720000"/>
          </a:xfrm>
        </p:spPr>
        <p:txBody>
          <a:bodyPr/>
          <a:lstStyle>
            <a:lvl1pPr>
              <a:defRPr sz="2800"/>
            </a:lvl1pPr>
          </a:lstStyle>
          <a:p>
            <a:r>
              <a:rPr lang="en-US" dirty="0"/>
              <a:t>Insert Page Title</a:t>
            </a:r>
          </a:p>
        </p:txBody>
      </p:sp>
      <p:sp>
        <p:nvSpPr>
          <p:cNvPr id="5" name="Text Placeholder 4">
            <a:extLst>
              <a:ext uri="{FF2B5EF4-FFF2-40B4-BE49-F238E27FC236}">
                <a16:creationId xmlns:a16="http://schemas.microsoft.com/office/drawing/2014/main" id="{C1CC7F06-9A53-A34B-9B12-19EC89EEFBBC}"/>
              </a:ext>
            </a:extLst>
          </p:cNvPr>
          <p:cNvSpPr>
            <a:spLocks noGrp="1"/>
          </p:cNvSpPr>
          <p:nvPr>
            <p:ph type="body" sz="quarter" idx="14"/>
          </p:nvPr>
        </p:nvSpPr>
        <p:spPr>
          <a:xfrm>
            <a:off x="618450" y="984249"/>
            <a:ext cx="7982904" cy="5192713"/>
          </a:xfrm>
        </p:spPr>
        <p:txBody>
          <a:bodyPr numCol="3" spcCol="180000">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6C74B688-EDD1-4248-AD90-2A58443F9D98}"/>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12" name="Slide Number Placeholder 4">
            <a:extLst>
              <a:ext uri="{FF2B5EF4-FFF2-40B4-BE49-F238E27FC236}">
                <a16:creationId xmlns:a16="http://schemas.microsoft.com/office/drawing/2014/main" id="{9E84D83E-75B9-4F42-9F9F-AE9A70997986}"/>
              </a:ext>
            </a:extLst>
          </p:cNvPr>
          <p:cNvSpPr txBox="1">
            <a:spLocks/>
          </p:cNvSpPr>
          <p:nvPr userDrawn="1"/>
        </p:nvSpPr>
        <p:spPr>
          <a:xfrm>
            <a:off x="542647" y="6493719"/>
            <a:ext cx="1977126" cy="217547"/>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latin typeface="Arial" panose="020B0604020202020204" pitchFamily="34" charset="0"/>
                <a:cs typeface="Arial" panose="020B0604020202020204" pitchFamily="34" charset="0"/>
              </a:rPr>
              <a:t>National Oceanography Centre</a:t>
            </a:r>
          </a:p>
        </p:txBody>
      </p:sp>
      <p:cxnSp>
        <p:nvCxnSpPr>
          <p:cNvPr id="15" name="Straight Connector 14">
            <a:extLst>
              <a:ext uri="{FF2B5EF4-FFF2-40B4-BE49-F238E27FC236}">
                <a16:creationId xmlns:a16="http://schemas.microsoft.com/office/drawing/2014/main" id="{A91524EE-4B79-6F46-8293-E3F3FDE2B9BF}"/>
              </a:ext>
            </a:extLst>
          </p:cNvPr>
          <p:cNvCxnSpPr>
            <a:cxnSpLocks/>
          </p:cNvCxnSpPr>
          <p:nvPr userDrawn="1"/>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02F8D22-A61F-784E-A889-C93FF579BC37}"/>
              </a:ext>
            </a:extLst>
          </p:cNvPr>
          <p:cNvPicPr>
            <a:picLocks noChangeAspect="1"/>
          </p:cNvPicPr>
          <p:nvPr userDrawn="1"/>
        </p:nvPicPr>
        <p:blipFill>
          <a:blip r:embed="rId3"/>
          <a:stretch>
            <a:fillRect/>
          </a:stretch>
        </p:blipFill>
        <p:spPr>
          <a:xfrm>
            <a:off x="8168604" y="6595825"/>
            <a:ext cx="356946" cy="61779"/>
          </a:xfrm>
          <a:prstGeom prst="rect">
            <a:avLst/>
          </a:prstGeom>
        </p:spPr>
      </p:pic>
    </p:spTree>
    <p:extLst>
      <p:ext uri="{BB962C8B-B14F-4D97-AF65-F5344CB8AC3E}">
        <p14:creationId xmlns:p14="http://schemas.microsoft.com/office/powerpoint/2010/main" val="212243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Photo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56D-16F1-504C-85F5-69041C1E751B}"/>
              </a:ext>
            </a:extLst>
          </p:cNvPr>
          <p:cNvSpPr>
            <a:spLocks noGrp="1"/>
          </p:cNvSpPr>
          <p:nvPr>
            <p:ph type="title" hasCustomPrompt="1"/>
          </p:nvPr>
        </p:nvSpPr>
        <p:spPr>
          <a:xfrm>
            <a:off x="618450" y="89378"/>
            <a:ext cx="7982904" cy="720000"/>
          </a:xfrm>
        </p:spPr>
        <p:txBody>
          <a:bodyPr/>
          <a:lstStyle>
            <a:lvl1pPr>
              <a:defRPr sz="2800"/>
            </a:lvl1pPr>
          </a:lstStyle>
          <a:p>
            <a:r>
              <a:rPr lang="en-US" dirty="0"/>
              <a:t>Insert Page Title</a:t>
            </a:r>
          </a:p>
        </p:txBody>
      </p:sp>
      <p:sp>
        <p:nvSpPr>
          <p:cNvPr id="5" name="Picture Placeholder 4">
            <a:extLst>
              <a:ext uri="{FF2B5EF4-FFF2-40B4-BE49-F238E27FC236}">
                <a16:creationId xmlns:a16="http://schemas.microsoft.com/office/drawing/2014/main" id="{3AA8531E-CFCF-EE41-9E41-2D534E84C2A4}"/>
              </a:ext>
            </a:extLst>
          </p:cNvPr>
          <p:cNvSpPr>
            <a:spLocks noGrp="1"/>
          </p:cNvSpPr>
          <p:nvPr>
            <p:ph type="pic" sz="quarter" idx="11"/>
          </p:nvPr>
        </p:nvSpPr>
        <p:spPr>
          <a:xfrm>
            <a:off x="618450" y="984143"/>
            <a:ext cx="3817744" cy="5192511"/>
          </a:xfrm>
        </p:spPr>
        <p:txBody>
          <a:bodyPr/>
          <a:lstStyle/>
          <a:p>
            <a:r>
              <a:rPr lang="en-US"/>
              <a:t>Click icon to add picture</a:t>
            </a:r>
          </a:p>
        </p:txBody>
      </p:sp>
      <p:sp>
        <p:nvSpPr>
          <p:cNvPr id="8" name="Text Placeholder 7">
            <a:extLst>
              <a:ext uri="{FF2B5EF4-FFF2-40B4-BE49-F238E27FC236}">
                <a16:creationId xmlns:a16="http://schemas.microsoft.com/office/drawing/2014/main" id="{978A13D0-5FBA-404F-8190-931D5A0349BA}"/>
              </a:ext>
            </a:extLst>
          </p:cNvPr>
          <p:cNvSpPr>
            <a:spLocks noGrp="1"/>
          </p:cNvSpPr>
          <p:nvPr>
            <p:ph type="body" sz="quarter" idx="12"/>
          </p:nvPr>
        </p:nvSpPr>
        <p:spPr>
          <a:xfrm>
            <a:off x="4572000" y="984251"/>
            <a:ext cx="4029075" cy="5192713"/>
          </a:xfrm>
        </p:spPr>
        <p:txBody>
          <a:bodyPr>
            <a:norm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66A58DFD-25F1-FE40-B653-F8D508D47202}"/>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12" name="Slide Number Placeholder 4">
            <a:extLst>
              <a:ext uri="{FF2B5EF4-FFF2-40B4-BE49-F238E27FC236}">
                <a16:creationId xmlns:a16="http://schemas.microsoft.com/office/drawing/2014/main" id="{A24F26E6-1627-A546-B435-0E1B46EF1307}"/>
              </a:ext>
            </a:extLst>
          </p:cNvPr>
          <p:cNvSpPr txBox="1">
            <a:spLocks/>
          </p:cNvSpPr>
          <p:nvPr userDrawn="1"/>
        </p:nvSpPr>
        <p:spPr>
          <a:xfrm>
            <a:off x="542647" y="6493719"/>
            <a:ext cx="1977126" cy="217547"/>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latin typeface="Arial" panose="020B0604020202020204" pitchFamily="34" charset="0"/>
                <a:cs typeface="Arial" panose="020B0604020202020204" pitchFamily="34" charset="0"/>
              </a:rPr>
              <a:t>National Oceanography Centre</a:t>
            </a:r>
          </a:p>
        </p:txBody>
      </p:sp>
      <p:cxnSp>
        <p:nvCxnSpPr>
          <p:cNvPr id="15" name="Straight Connector 14">
            <a:extLst>
              <a:ext uri="{FF2B5EF4-FFF2-40B4-BE49-F238E27FC236}">
                <a16:creationId xmlns:a16="http://schemas.microsoft.com/office/drawing/2014/main" id="{F8E52182-0764-7D4B-8561-997D3D266431}"/>
              </a:ext>
            </a:extLst>
          </p:cNvPr>
          <p:cNvCxnSpPr>
            <a:cxnSpLocks/>
          </p:cNvCxnSpPr>
          <p:nvPr userDrawn="1"/>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1F78D6F-5961-A54C-B22C-1C25C50A9FEC}"/>
              </a:ext>
            </a:extLst>
          </p:cNvPr>
          <p:cNvPicPr>
            <a:picLocks noChangeAspect="1"/>
          </p:cNvPicPr>
          <p:nvPr userDrawn="1"/>
        </p:nvPicPr>
        <p:blipFill>
          <a:blip r:embed="rId3"/>
          <a:stretch>
            <a:fillRect/>
          </a:stretch>
        </p:blipFill>
        <p:spPr>
          <a:xfrm>
            <a:off x="8168604" y="6595825"/>
            <a:ext cx="356946" cy="61779"/>
          </a:xfrm>
          <a:prstGeom prst="rect">
            <a:avLst/>
          </a:prstGeom>
        </p:spPr>
      </p:pic>
    </p:spTree>
    <p:extLst>
      <p:ext uri="{BB962C8B-B14F-4D97-AF65-F5344CB8AC3E}">
        <p14:creationId xmlns:p14="http://schemas.microsoft.com/office/powerpoint/2010/main" val="254493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Mont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D56D-16F1-504C-85F5-69041C1E751B}"/>
              </a:ext>
            </a:extLst>
          </p:cNvPr>
          <p:cNvSpPr>
            <a:spLocks noGrp="1"/>
          </p:cNvSpPr>
          <p:nvPr>
            <p:ph type="title" hasCustomPrompt="1"/>
          </p:nvPr>
        </p:nvSpPr>
        <p:spPr>
          <a:xfrm>
            <a:off x="618450" y="89378"/>
            <a:ext cx="7982904" cy="720000"/>
          </a:xfrm>
        </p:spPr>
        <p:txBody>
          <a:bodyPr/>
          <a:lstStyle>
            <a:lvl1pPr>
              <a:defRPr sz="2800"/>
            </a:lvl1pPr>
          </a:lstStyle>
          <a:p>
            <a:r>
              <a:rPr lang="en-US" dirty="0"/>
              <a:t>Insert Page Title</a:t>
            </a:r>
          </a:p>
        </p:txBody>
      </p:sp>
      <p:sp>
        <p:nvSpPr>
          <p:cNvPr id="5" name="Picture Placeholder 4">
            <a:extLst>
              <a:ext uri="{FF2B5EF4-FFF2-40B4-BE49-F238E27FC236}">
                <a16:creationId xmlns:a16="http://schemas.microsoft.com/office/drawing/2014/main" id="{3AA8531E-CFCF-EE41-9E41-2D534E84C2A4}"/>
              </a:ext>
            </a:extLst>
          </p:cNvPr>
          <p:cNvSpPr>
            <a:spLocks noGrp="1"/>
          </p:cNvSpPr>
          <p:nvPr>
            <p:ph type="pic" sz="quarter" idx="11"/>
          </p:nvPr>
        </p:nvSpPr>
        <p:spPr>
          <a:xfrm>
            <a:off x="618451" y="984143"/>
            <a:ext cx="1847316" cy="2516866"/>
          </a:xfrm>
        </p:spPr>
        <p:txBody>
          <a:bodyPr/>
          <a:lstStyle/>
          <a:p>
            <a:r>
              <a:rPr lang="en-US"/>
              <a:t>Click icon to add picture</a:t>
            </a:r>
          </a:p>
        </p:txBody>
      </p:sp>
      <p:sp>
        <p:nvSpPr>
          <p:cNvPr id="8" name="Text Placeholder 7">
            <a:extLst>
              <a:ext uri="{FF2B5EF4-FFF2-40B4-BE49-F238E27FC236}">
                <a16:creationId xmlns:a16="http://schemas.microsoft.com/office/drawing/2014/main" id="{978A13D0-5FBA-404F-8190-931D5A0349BA}"/>
              </a:ext>
            </a:extLst>
          </p:cNvPr>
          <p:cNvSpPr>
            <a:spLocks noGrp="1"/>
          </p:cNvSpPr>
          <p:nvPr>
            <p:ph type="body" sz="quarter" idx="12"/>
          </p:nvPr>
        </p:nvSpPr>
        <p:spPr>
          <a:xfrm>
            <a:off x="4572000" y="984251"/>
            <a:ext cx="4029075" cy="5192713"/>
          </a:xfrm>
        </p:spPr>
        <p:txBody>
          <a:bodyPr>
            <a:norm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66A58DFD-25F1-FE40-B653-F8D508D47202}"/>
              </a:ext>
            </a:extLst>
          </p:cNvPr>
          <p:cNvPicPr>
            <a:picLocks noChangeAspect="1"/>
          </p:cNvPicPr>
          <p:nvPr userDrawn="1"/>
        </p:nvPicPr>
        <p:blipFill>
          <a:blip r:embed="rId2"/>
          <a:stretch>
            <a:fillRect/>
          </a:stretch>
        </p:blipFill>
        <p:spPr>
          <a:xfrm>
            <a:off x="-72516" y="-77492"/>
            <a:ext cx="615162" cy="7034884"/>
          </a:xfrm>
          <a:prstGeom prst="rect">
            <a:avLst/>
          </a:prstGeom>
        </p:spPr>
      </p:pic>
      <p:sp>
        <p:nvSpPr>
          <p:cNvPr id="12" name="Slide Number Placeholder 4">
            <a:extLst>
              <a:ext uri="{FF2B5EF4-FFF2-40B4-BE49-F238E27FC236}">
                <a16:creationId xmlns:a16="http://schemas.microsoft.com/office/drawing/2014/main" id="{A24F26E6-1627-A546-B435-0E1B46EF1307}"/>
              </a:ext>
            </a:extLst>
          </p:cNvPr>
          <p:cNvSpPr txBox="1">
            <a:spLocks/>
          </p:cNvSpPr>
          <p:nvPr userDrawn="1"/>
        </p:nvSpPr>
        <p:spPr>
          <a:xfrm>
            <a:off x="542647" y="6493719"/>
            <a:ext cx="1977126" cy="217547"/>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50" b="0" i="0" dirty="0">
                <a:latin typeface="Arial" panose="020B0604020202020204" pitchFamily="34" charset="0"/>
                <a:cs typeface="Arial" panose="020B0604020202020204" pitchFamily="34" charset="0"/>
              </a:rPr>
              <a:t>National Oceanography Centre</a:t>
            </a:r>
          </a:p>
        </p:txBody>
      </p:sp>
      <p:cxnSp>
        <p:nvCxnSpPr>
          <p:cNvPr id="15" name="Straight Connector 14">
            <a:extLst>
              <a:ext uri="{FF2B5EF4-FFF2-40B4-BE49-F238E27FC236}">
                <a16:creationId xmlns:a16="http://schemas.microsoft.com/office/drawing/2014/main" id="{F8E52182-0764-7D4B-8561-997D3D266431}"/>
              </a:ext>
            </a:extLst>
          </p:cNvPr>
          <p:cNvCxnSpPr>
            <a:cxnSpLocks/>
          </p:cNvCxnSpPr>
          <p:nvPr userDrawn="1"/>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Picture Placeholder 4">
            <a:extLst>
              <a:ext uri="{FF2B5EF4-FFF2-40B4-BE49-F238E27FC236}">
                <a16:creationId xmlns:a16="http://schemas.microsoft.com/office/drawing/2014/main" id="{9EB503B9-4E02-9A48-9D6B-F7728F36F6A2}"/>
              </a:ext>
            </a:extLst>
          </p:cNvPr>
          <p:cNvSpPr>
            <a:spLocks noGrp="1"/>
          </p:cNvSpPr>
          <p:nvPr>
            <p:ph type="pic" sz="quarter" idx="13"/>
          </p:nvPr>
        </p:nvSpPr>
        <p:spPr>
          <a:xfrm>
            <a:off x="618451" y="3660097"/>
            <a:ext cx="1847316" cy="2516866"/>
          </a:xfrm>
        </p:spPr>
        <p:txBody>
          <a:bodyPr/>
          <a:lstStyle/>
          <a:p>
            <a:r>
              <a:rPr lang="en-US"/>
              <a:t>Click icon to add picture</a:t>
            </a:r>
          </a:p>
        </p:txBody>
      </p:sp>
      <p:sp>
        <p:nvSpPr>
          <p:cNvPr id="14" name="Picture Placeholder 4">
            <a:extLst>
              <a:ext uri="{FF2B5EF4-FFF2-40B4-BE49-F238E27FC236}">
                <a16:creationId xmlns:a16="http://schemas.microsoft.com/office/drawing/2014/main" id="{D4E19A53-AB24-5E4A-A220-34B3652388A1}"/>
              </a:ext>
            </a:extLst>
          </p:cNvPr>
          <p:cNvSpPr>
            <a:spLocks noGrp="1"/>
          </p:cNvSpPr>
          <p:nvPr>
            <p:ph type="pic" sz="quarter" idx="14"/>
          </p:nvPr>
        </p:nvSpPr>
        <p:spPr>
          <a:xfrm>
            <a:off x="2595225" y="984143"/>
            <a:ext cx="1847316" cy="2516866"/>
          </a:xfrm>
        </p:spPr>
        <p:txBody>
          <a:bodyPr/>
          <a:lstStyle/>
          <a:p>
            <a:r>
              <a:rPr lang="en-US"/>
              <a:t>Click icon to add picture</a:t>
            </a:r>
          </a:p>
        </p:txBody>
      </p:sp>
      <p:sp>
        <p:nvSpPr>
          <p:cNvPr id="16" name="Picture Placeholder 4">
            <a:extLst>
              <a:ext uri="{FF2B5EF4-FFF2-40B4-BE49-F238E27FC236}">
                <a16:creationId xmlns:a16="http://schemas.microsoft.com/office/drawing/2014/main" id="{B79801DB-1046-F84F-98CE-98A652B5FC8F}"/>
              </a:ext>
            </a:extLst>
          </p:cNvPr>
          <p:cNvSpPr>
            <a:spLocks noGrp="1"/>
          </p:cNvSpPr>
          <p:nvPr>
            <p:ph type="pic" sz="quarter" idx="15"/>
          </p:nvPr>
        </p:nvSpPr>
        <p:spPr>
          <a:xfrm>
            <a:off x="2595225" y="3660097"/>
            <a:ext cx="1847316" cy="2516866"/>
          </a:xfrm>
        </p:spPr>
        <p:txBody>
          <a:bodyPr/>
          <a:lstStyle/>
          <a:p>
            <a:r>
              <a:rPr lang="en-US"/>
              <a:t>Click icon to add picture</a:t>
            </a:r>
          </a:p>
        </p:txBody>
      </p:sp>
      <p:pic>
        <p:nvPicPr>
          <p:cNvPr id="18" name="Picture 17">
            <a:extLst>
              <a:ext uri="{FF2B5EF4-FFF2-40B4-BE49-F238E27FC236}">
                <a16:creationId xmlns:a16="http://schemas.microsoft.com/office/drawing/2014/main" id="{537566F1-B907-CA48-B7FB-72EFFC9DA002}"/>
              </a:ext>
            </a:extLst>
          </p:cNvPr>
          <p:cNvPicPr>
            <a:picLocks noChangeAspect="1"/>
          </p:cNvPicPr>
          <p:nvPr userDrawn="1"/>
        </p:nvPicPr>
        <p:blipFill>
          <a:blip r:embed="rId3"/>
          <a:stretch>
            <a:fillRect/>
          </a:stretch>
        </p:blipFill>
        <p:spPr>
          <a:xfrm>
            <a:off x="8168604" y="6595825"/>
            <a:ext cx="356946" cy="61779"/>
          </a:xfrm>
          <a:prstGeom prst="rect">
            <a:avLst/>
          </a:prstGeom>
        </p:spPr>
      </p:pic>
    </p:spTree>
    <p:extLst>
      <p:ext uri="{BB962C8B-B14F-4D97-AF65-F5344CB8AC3E}">
        <p14:creationId xmlns:p14="http://schemas.microsoft.com/office/powerpoint/2010/main" val="14340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D10595-5D77-6B49-A147-77E19FC44A68}"/>
              </a:ext>
            </a:extLst>
          </p:cNvPr>
          <p:cNvSpPr>
            <a:spLocks noGrp="1"/>
          </p:cNvSpPr>
          <p:nvPr>
            <p:ph type="title"/>
          </p:nvPr>
        </p:nvSpPr>
        <p:spPr>
          <a:xfrm>
            <a:off x="542646" y="89378"/>
            <a:ext cx="8058708" cy="720000"/>
          </a:xfrm>
          <a:prstGeom prst="rect">
            <a:avLst/>
          </a:prstGeom>
        </p:spPr>
        <p:txBody>
          <a:bodyPr vert="horz" lIns="90000" tIns="0" rIns="91440" bIns="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977A8DF-1C4C-D74E-978D-7A4A60D266B0}"/>
              </a:ext>
            </a:extLst>
          </p:cNvPr>
          <p:cNvSpPr>
            <a:spLocks noGrp="1"/>
          </p:cNvSpPr>
          <p:nvPr>
            <p:ph type="body" idx="1"/>
          </p:nvPr>
        </p:nvSpPr>
        <p:spPr>
          <a:xfrm>
            <a:off x="542646" y="980728"/>
            <a:ext cx="8058708" cy="5195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036146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9" r:id="rId3"/>
    <p:sldLayoutId id="2147483656" r:id="rId4"/>
    <p:sldLayoutId id="2147483651" r:id="rId5"/>
    <p:sldLayoutId id="2147483653" r:id="rId6"/>
    <p:sldLayoutId id="2147483654" r:id="rId7"/>
    <p:sldLayoutId id="2147483650" r:id="rId8"/>
    <p:sldLayoutId id="2147483661" r:id="rId9"/>
    <p:sldLayoutId id="2147483652" r:id="rId10"/>
    <p:sldLayoutId id="2147483662" r:id="rId11"/>
    <p:sldLayoutId id="2147483655" r:id="rId12"/>
    <p:sldLayoutId id="2147483663" r:id="rId13"/>
    <p:sldLayoutId id="2147483657" r:id="rId14"/>
    <p:sldLayoutId id="2147483664" r:id="rId15"/>
    <p:sldLayoutId id="2147483658" r:id="rId16"/>
  </p:sldLayoutIdLst>
  <p:hf sldNum="0" hdr="0" ftr="0" dt="0"/>
  <p:txStyles>
    <p:titleStyle>
      <a:lvl1pPr algn="l" defTabSz="685800"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171450" indent="-171450" algn="l" defTabSz="685800" rtl="0" eaLnBrk="1" latinLnBrk="0" hangingPunct="1">
        <a:lnSpc>
          <a:spcPct val="150000"/>
        </a:lnSpc>
        <a:spcBef>
          <a:spcPts val="750"/>
        </a:spcBef>
        <a:buClr>
          <a:schemeClr val="tx1"/>
        </a:buClr>
        <a:buSzPct val="100000"/>
        <a:buFont typeface="Arial" panose="020B0604020202020204" pitchFamily="34" charset="0"/>
        <a:buChar char="•"/>
        <a:defRPr sz="1600" kern="1200" baseline="0">
          <a:solidFill>
            <a:schemeClr val="tx1"/>
          </a:solidFill>
          <a:latin typeface="+mn-lt"/>
          <a:ea typeface="+mn-ea"/>
          <a:cs typeface="+mn-cs"/>
        </a:defRPr>
      </a:lvl1pPr>
      <a:lvl2pPr marL="514350" indent="-171450" algn="l" defTabSz="685800" rtl="0" eaLnBrk="1" latinLnBrk="0" hangingPunct="1">
        <a:lnSpc>
          <a:spcPct val="150000"/>
        </a:lnSpc>
        <a:spcBef>
          <a:spcPts val="375"/>
        </a:spcBef>
        <a:buFont typeface="Arial" panose="020B0604020202020204" pitchFamily="34" charset="0"/>
        <a:buChar char="•"/>
        <a:defRPr sz="1600" kern="1200" baseline="0">
          <a:solidFill>
            <a:schemeClr val="accent2"/>
          </a:solidFill>
          <a:latin typeface="+mn-lt"/>
          <a:ea typeface="+mn-ea"/>
          <a:cs typeface="+mn-cs"/>
        </a:defRPr>
      </a:lvl2pPr>
      <a:lvl3pPr marL="857250" indent="-171450" algn="l" defTabSz="685800" rtl="0" eaLnBrk="1" latinLnBrk="0" hangingPunct="1">
        <a:lnSpc>
          <a:spcPct val="150000"/>
        </a:lnSpc>
        <a:spcBef>
          <a:spcPts val="375"/>
        </a:spcBef>
        <a:buFont typeface="Arial" panose="020B0604020202020204" pitchFamily="34" charset="0"/>
        <a:buChar char="•"/>
        <a:defRPr sz="1600" kern="1200" baseline="0">
          <a:solidFill>
            <a:schemeClr val="accent3"/>
          </a:solidFill>
          <a:latin typeface="+mn-lt"/>
          <a:ea typeface="+mn-ea"/>
          <a:cs typeface="+mn-cs"/>
        </a:defRPr>
      </a:lvl3pPr>
      <a:lvl4pPr marL="1200150" indent="-171450" algn="l" defTabSz="685800" rtl="0" eaLnBrk="1" latinLnBrk="0" hangingPunct="1">
        <a:lnSpc>
          <a:spcPct val="150000"/>
        </a:lnSpc>
        <a:spcBef>
          <a:spcPts val="375"/>
        </a:spcBef>
        <a:buFont typeface="Arial" panose="020B0604020202020204" pitchFamily="34" charset="0"/>
        <a:buChar char="•"/>
        <a:defRPr sz="1600" kern="1200" baseline="0">
          <a:solidFill>
            <a:schemeClr val="accent2"/>
          </a:solidFill>
          <a:latin typeface="+mn-lt"/>
          <a:ea typeface="+mn-ea"/>
          <a:cs typeface="+mn-cs"/>
        </a:defRPr>
      </a:lvl4pPr>
      <a:lvl5pPr marL="1543050" indent="-171450" algn="l" defTabSz="685800" rtl="0" eaLnBrk="1" latinLnBrk="0" hangingPunct="1">
        <a:lnSpc>
          <a:spcPct val="150000"/>
        </a:lnSpc>
        <a:spcBef>
          <a:spcPts val="375"/>
        </a:spcBef>
        <a:buFont typeface="Arial" panose="020B0604020202020204" pitchFamily="34" charset="0"/>
        <a:buChar char="•"/>
        <a:defRPr sz="1600" kern="1200" baseline="0">
          <a:solidFill>
            <a:schemeClr val="accent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gif"/><Relationship Id="rId5" Type="http://schemas.openxmlformats.org/officeDocument/2006/relationships/image" Target="../media/image9.tiff"/><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https://lh5.googleusercontent.com/cmDMYryzSO1Lp_VYllB2hifYOwrjSeETYDnZoPZA2KsaqF3mXCygPf2guNXWagiLFC3xfb8Ydp0jQ47_lvlDbtJlQgwCMpseeiYL3JGBt2lDw8EoMdI5AYhrfpzKrg" TargetMode="Externa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eetingorganizer.copernicus.org/EGU2020/EGU2020-7513.html" TargetMode="Externa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0674C1-8914-AB47-AC3C-D7DE79E94481}"/>
              </a:ext>
            </a:extLst>
          </p:cNvPr>
          <p:cNvSpPr>
            <a:spLocks noGrp="1"/>
          </p:cNvSpPr>
          <p:nvPr>
            <p:ph type="ctrTitle"/>
          </p:nvPr>
        </p:nvSpPr>
        <p:spPr>
          <a:xfrm>
            <a:off x="107504" y="1499592"/>
            <a:ext cx="5544616" cy="5313784"/>
          </a:xfrm>
        </p:spPr>
        <p:txBody>
          <a:bodyPr/>
          <a:lstStyle/>
          <a:p>
            <a:r>
              <a:rPr lang="en-US" b="1" dirty="0"/>
              <a:t>Global validation of ESA CCI+SSS products</a:t>
            </a:r>
            <a:br>
              <a:rPr lang="en-US" sz="3200" dirty="0">
                <a:solidFill>
                  <a:schemeClr val="accent2"/>
                </a:solidFill>
              </a:rPr>
            </a:br>
            <a:br>
              <a:rPr lang="en-US" sz="3200" dirty="0"/>
            </a:br>
            <a:br>
              <a:rPr lang="en-US" sz="3200" dirty="0"/>
            </a:br>
            <a:br>
              <a:rPr lang="en-US" sz="3200" dirty="0"/>
            </a:br>
            <a:br>
              <a:rPr lang="en-US" sz="3200" dirty="0"/>
            </a:br>
            <a:br>
              <a:rPr lang="en-US" dirty="0"/>
            </a:br>
            <a:br>
              <a:rPr lang="en-US" dirty="0"/>
            </a:br>
            <a:r>
              <a:rPr lang="en-US" sz="2000" u="sng" dirty="0"/>
              <a:t>A. Martin </a:t>
            </a:r>
            <a:r>
              <a:rPr lang="en-US" sz="2000" dirty="0"/>
              <a:t>(NOC); S. </a:t>
            </a:r>
            <a:r>
              <a:rPr lang="en-US" sz="2000" dirty="0" err="1"/>
              <a:t>Guimbard</a:t>
            </a:r>
            <a:r>
              <a:rPr lang="en-US" sz="2000" dirty="0"/>
              <a:t> (Ocean Scope); J. Boutin (LOCEAN); N. </a:t>
            </a:r>
            <a:r>
              <a:rPr lang="en-US" sz="2000" dirty="0" err="1"/>
              <a:t>Reul</a:t>
            </a:r>
            <a:r>
              <a:rPr lang="en-US" sz="2000" dirty="0"/>
              <a:t>, N. </a:t>
            </a:r>
            <a:r>
              <a:rPr lang="en-GB" sz="2000" dirty="0" err="1"/>
              <a:t>Kolodziejczyk</a:t>
            </a:r>
            <a:r>
              <a:rPr lang="en-US" sz="2000" dirty="0"/>
              <a:t> (LOPS); R. </a:t>
            </a:r>
            <a:r>
              <a:rPr lang="en-US" sz="2000" dirty="0" err="1"/>
              <a:t>Catany</a:t>
            </a:r>
            <a:r>
              <a:rPr lang="en-US" sz="2000" dirty="0"/>
              <a:t> (</a:t>
            </a:r>
            <a:r>
              <a:rPr lang="en-US" sz="2000" dirty="0" err="1"/>
              <a:t>Argans</a:t>
            </a:r>
            <a:r>
              <a:rPr lang="en-US" sz="2000" dirty="0"/>
              <a:t>) &amp; ESA CCI consortium</a:t>
            </a:r>
            <a:endParaRPr lang="en-US" dirty="0"/>
          </a:p>
        </p:txBody>
      </p:sp>
      <p:pic>
        <p:nvPicPr>
          <p:cNvPr id="5" name="Picture 4" descr="Macintosh HD:Users:rejc1e11:Documents:WORK:Argans:CCI:cci_SSS:CCI_promotion:cci_sss_branding:cci_SSS_icon_FrontPage:cci_SSS_logo_FRONT-01.png">
            <a:extLst>
              <a:ext uri="{FF2B5EF4-FFF2-40B4-BE49-F238E27FC236}">
                <a16:creationId xmlns:a16="http://schemas.microsoft.com/office/drawing/2014/main" id="{653E1A64-3BDF-1D47-B49B-5C2B6CEABF39}"/>
              </a:ext>
            </a:extLst>
          </p:cNvPr>
          <p:cNvPicPr/>
          <p:nvPr/>
        </p:nvPicPr>
        <p:blipFill rotWithShape="1">
          <a:blip r:embed="rId3">
            <a:extLst>
              <a:ext uri="{28A0092B-C50C-407E-A947-70E740481C1C}">
                <a14:useLocalDpi xmlns:a14="http://schemas.microsoft.com/office/drawing/2010/main" val="0"/>
              </a:ext>
            </a:extLst>
          </a:blip>
          <a:srcRect l="48383"/>
          <a:stretch/>
        </p:blipFill>
        <p:spPr bwMode="auto">
          <a:xfrm>
            <a:off x="7164288" y="188640"/>
            <a:ext cx="1843683" cy="1692910"/>
          </a:xfrm>
          <a:prstGeom prst="rect">
            <a:avLst/>
          </a:prstGeom>
          <a:noFill/>
          <a:ln>
            <a:noFill/>
          </a:ln>
        </p:spPr>
      </p:pic>
      <p:pic>
        <p:nvPicPr>
          <p:cNvPr id="6" name="Picture 5" descr="Macintosh HD:Users:rejc1e11:Documents:WORK:Argans:CCI:cci_SSS:CCI_promotion:cci_sss_branding:cci_SSS_icon_FrontPage:cci_SSS_logo_FRONT-01.png">
            <a:extLst>
              <a:ext uri="{FF2B5EF4-FFF2-40B4-BE49-F238E27FC236}">
                <a16:creationId xmlns:a16="http://schemas.microsoft.com/office/drawing/2014/main" id="{C0C5909A-64B5-8E4C-8DCD-B8EFCE249660}"/>
              </a:ext>
            </a:extLst>
          </p:cNvPr>
          <p:cNvPicPr/>
          <p:nvPr/>
        </p:nvPicPr>
        <p:blipFill rotWithShape="1">
          <a:blip r:embed="rId3">
            <a:extLst>
              <a:ext uri="{28A0092B-C50C-407E-A947-70E740481C1C}">
                <a14:useLocalDpi xmlns:a14="http://schemas.microsoft.com/office/drawing/2010/main" val="0"/>
              </a:ext>
            </a:extLst>
          </a:blip>
          <a:srcRect r="65323" b="57465"/>
          <a:stretch/>
        </p:blipFill>
        <p:spPr bwMode="auto">
          <a:xfrm>
            <a:off x="5796136" y="160242"/>
            <a:ext cx="1238605" cy="720080"/>
          </a:xfrm>
          <a:prstGeom prst="rect">
            <a:avLst/>
          </a:prstGeom>
          <a:noFill/>
          <a:ln>
            <a:noFill/>
          </a:ln>
        </p:spPr>
      </p:pic>
      <p:pic>
        <p:nvPicPr>
          <p:cNvPr id="8" name="Picture 7" descr="/var/folders/jj/tdmxyw195x511d7nbgk7y8fm0000gq/T/com.microsoft.Word/Content.MSO/A5780F94.tmp">
            <a:extLst>
              <a:ext uri="{FF2B5EF4-FFF2-40B4-BE49-F238E27FC236}">
                <a16:creationId xmlns:a16="http://schemas.microsoft.com/office/drawing/2014/main" id="{4356A32A-179F-3443-B371-BEEEF17FD543}"/>
              </a:ext>
            </a:extLst>
          </p:cNvPr>
          <p:cNvPicPr/>
          <p:nvPr/>
        </p:nvPicPr>
        <p:blipFill rotWithShape="1">
          <a:blip r:embed="rId4">
            <a:extLst>
              <a:ext uri="{28A0092B-C50C-407E-A947-70E740481C1C}">
                <a14:useLocalDpi xmlns:a14="http://schemas.microsoft.com/office/drawing/2010/main" val="0"/>
              </a:ext>
            </a:extLst>
          </a:blip>
          <a:srcRect t="2359" b="2803"/>
          <a:stretch/>
        </p:blipFill>
        <p:spPr bwMode="auto">
          <a:xfrm>
            <a:off x="2555776" y="1772816"/>
            <a:ext cx="7321254" cy="3744416"/>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27019F85-5B01-B549-8138-558974AC6983}"/>
              </a:ext>
            </a:extLst>
          </p:cNvPr>
          <p:cNvPicPr>
            <a:picLocks noChangeAspect="1"/>
          </p:cNvPicPr>
          <p:nvPr/>
        </p:nvPicPr>
        <p:blipFill>
          <a:blip r:embed="rId5"/>
          <a:stretch>
            <a:fillRect/>
          </a:stretch>
        </p:blipFill>
        <p:spPr>
          <a:xfrm>
            <a:off x="3608106" y="498979"/>
            <a:ext cx="1446854" cy="663695"/>
          </a:xfrm>
          <a:prstGeom prst="rect">
            <a:avLst/>
          </a:prstGeom>
        </p:spPr>
      </p:pic>
      <p:pic>
        <p:nvPicPr>
          <p:cNvPr id="11" name="Picture 35">
            <a:extLst>
              <a:ext uri="{FF2B5EF4-FFF2-40B4-BE49-F238E27FC236}">
                <a16:creationId xmlns:a16="http://schemas.microsoft.com/office/drawing/2014/main" id="{11BB516F-2130-374E-8E55-063CD9FB673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4879" y="5955545"/>
            <a:ext cx="819150" cy="421005"/>
          </a:xfrm>
          <a:prstGeom prst="rect">
            <a:avLst/>
          </a:prstGeom>
          <a:noFill/>
        </p:spPr>
      </p:pic>
      <p:pic>
        <p:nvPicPr>
          <p:cNvPr id="12" name="Picture 2" descr="R:\Propositions\ESRIN-079\P1004-CCI+ SSS\workspace\Pictures\logo-locean.jpg">
            <a:extLst>
              <a:ext uri="{FF2B5EF4-FFF2-40B4-BE49-F238E27FC236}">
                <a16:creationId xmlns:a16="http://schemas.microsoft.com/office/drawing/2014/main" id="{FB867FEA-39CA-814B-9D13-5265C07CDE76}"/>
              </a:ext>
            </a:extLst>
          </p:cNvPr>
          <p:cNvPicPr/>
          <p:nvPr/>
        </p:nvPicPr>
        <p:blipFill rotWithShape="1">
          <a:blip r:embed="rId7">
            <a:extLst>
              <a:ext uri="{28A0092B-C50C-407E-A947-70E740481C1C}">
                <a14:useLocalDpi xmlns:a14="http://schemas.microsoft.com/office/drawing/2010/main" val="0"/>
              </a:ext>
            </a:extLst>
          </a:blip>
          <a:srcRect r="83241"/>
          <a:stretch/>
        </p:blipFill>
        <p:spPr bwMode="auto">
          <a:xfrm>
            <a:off x="5705044" y="5411120"/>
            <a:ext cx="678180" cy="44831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6">
            <a:extLst>
              <a:ext uri="{FF2B5EF4-FFF2-40B4-BE49-F238E27FC236}">
                <a16:creationId xmlns:a16="http://schemas.microsoft.com/office/drawing/2014/main" id="{D0BDC507-7812-B742-9E25-78C67ABCC36D}"/>
              </a:ext>
            </a:extLst>
          </p:cNvPr>
          <p:cNvPicPr/>
          <p:nvPr/>
        </p:nvPicPr>
        <p:blipFill>
          <a:blip r:embed="rId8">
            <a:extLst>
              <a:ext uri="{28A0092B-C50C-407E-A947-70E740481C1C}">
                <a14:useLocalDpi xmlns:a14="http://schemas.microsoft.com/office/drawing/2010/main" val="0"/>
              </a:ext>
            </a:extLst>
          </a:blip>
          <a:stretch>
            <a:fillRect/>
          </a:stretch>
        </p:blipFill>
        <p:spPr>
          <a:xfrm>
            <a:off x="6538805" y="5955545"/>
            <a:ext cx="495935" cy="457200"/>
          </a:xfrm>
          <a:prstGeom prst="rect">
            <a:avLst/>
          </a:prstGeom>
        </p:spPr>
      </p:pic>
      <p:pic>
        <p:nvPicPr>
          <p:cNvPr id="14" name="Picture 2">
            <a:extLst>
              <a:ext uri="{FF2B5EF4-FFF2-40B4-BE49-F238E27FC236}">
                <a16:creationId xmlns:a16="http://schemas.microsoft.com/office/drawing/2014/main" id="{64267811-8A82-F541-AECA-D92C0EC278E8}"/>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83656" y="5469540"/>
            <a:ext cx="886460" cy="35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id="{2F019C69-B081-4C4C-84D0-EBD78194BB12}"/>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8278357" y="5427664"/>
            <a:ext cx="823595" cy="52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descr="R:\Propositions\ESRIN-079\P1004-CCI+ SSS\workspace\Pictures\oceandatalab.gif">
            <a:extLst>
              <a:ext uri="{FF2B5EF4-FFF2-40B4-BE49-F238E27FC236}">
                <a16:creationId xmlns:a16="http://schemas.microsoft.com/office/drawing/2014/main" id="{98E80CEE-0F75-1B4A-B8EB-21077CB228EC}"/>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15628" y="5441600"/>
            <a:ext cx="1038225" cy="387350"/>
          </a:xfrm>
          <a:prstGeom prst="rect">
            <a:avLst/>
          </a:prstGeom>
          <a:noFill/>
          <a:extLst/>
        </p:spPr>
      </p:pic>
      <p:pic>
        <p:nvPicPr>
          <p:cNvPr id="19" name="Picture 9" descr="R:\Propositions\ESRIN-079\P1004-CCI+ SSS\workspace\Pictures\Universitaet-Hamburg-Logo.jpg">
            <a:extLst>
              <a:ext uri="{FF2B5EF4-FFF2-40B4-BE49-F238E27FC236}">
                <a16:creationId xmlns:a16="http://schemas.microsoft.com/office/drawing/2014/main" id="{B67A9DA3-D963-A44B-8953-91DAAF40E47A}"/>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85785" y="6024916"/>
            <a:ext cx="390525" cy="384810"/>
          </a:xfrm>
          <a:prstGeom prst="rect">
            <a:avLst/>
          </a:prstGeom>
          <a:noFill/>
          <a:extLst/>
        </p:spPr>
      </p:pic>
    </p:spTree>
    <p:extLst>
      <p:ext uri="{BB962C8B-B14F-4D97-AF65-F5344CB8AC3E}">
        <p14:creationId xmlns:p14="http://schemas.microsoft.com/office/powerpoint/2010/main" val="1243796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FD0F86-AC22-A041-A9AF-39333262ED5B}"/>
              </a:ext>
            </a:extLst>
          </p:cNvPr>
          <p:cNvPicPr>
            <a:picLocks noChangeAspect="1"/>
          </p:cNvPicPr>
          <p:nvPr/>
        </p:nvPicPr>
        <p:blipFill>
          <a:blip r:embed="rId3"/>
          <a:stretch>
            <a:fillRect/>
          </a:stretch>
        </p:blipFill>
        <p:spPr>
          <a:xfrm>
            <a:off x="7919080" y="0"/>
            <a:ext cx="1219200" cy="419100"/>
          </a:xfrm>
          <a:prstGeom prst="rect">
            <a:avLst/>
          </a:prstGeom>
        </p:spPr>
      </p:pic>
      <p:sp>
        <p:nvSpPr>
          <p:cNvPr id="2" name="Title 1">
            <a:extLst>
              <a:ext uri="{FF2B5EF4-FFF2-40B4-BE49-F238E27FC236}">
                <a16:creationId xmlns:a16="http://schemas.microsoft.com/office/drawing/2014/main" id="{9614902B-1C81-F348-99DC-F68566AABE55}"/>
              </a:ext>
            </a:extLst>
          </p:cNvPr>
          <p:cNvSpPr>
            <a:spLocks noGrp="1"/>
          </p:cNvSpPr>
          <p:nvPr>
            <p:ph type="title"/>
          </p:nvPr>
        </p:nvSpPr>
        <p:spPr>
          <a:xfrm>
            <a:off x="1082218" y="0"/>
            <a:ext cx="6730142" cy="1196752"/>
          </a:xfrm>
        </p:spPr>
        <p:txBody>
          <a:bodyPr/>
          <a:lstStyle/>
          <a:p>
            <a:r>
              <a:rPr lang="en-GB" dirty="0"/>
              <a:t>Spectra and Coherency spectra for Tropical Atlantic (CCI &amp; TSG)</a:t>
            </a:r>
            <a:br>
              <a:rPr lang="en-GB" dirty="0"/>
            </a:br>
            <a:r>
              <a:rPr lang="en-GB" sz="1800" dirty="0"/>
              <a:t>(</a:t>
            </a:r>
            <a:r>
              <a:rPr lang="en-GB" sz="1600" dirty="0" err="1"/>
              <a:t>N.Reul</a:t>
            </a:r>
            <a:r>
              <a:rPr lang="en-GB" sz="1600" dirty="0"/>
              <a:t>, N. </a:t>
            </a:r>
            <a:r>
              <a:rPr lang="en-GB" sz="1600" dirty="0" err="1"/>
              <a:t>Kolodziejczyk</a:t>
            </a:r>
            <a:r>
              <a:rPr lang="en-GB" sz="1600" dirty="0"/>
              <a:t>, O. </a:t>
            </a:r>
            <a:r>
              <a:rPr lang="en-GB" sz="1600" dirty="0" err="1"/>
              <a:t>Houdegnonto</a:t>
            </a:r>
            <a:r>
              <a:rPr lang="en-GB" sz="1600" dirty="0"/>
              <a:t>, C. </a:t>
            </a:r>
            <a:r>
              <a:rPr lang="en-GB" sz="1600" dirty="0" err="1"/>
              <a:t>Maes</a:t>
            </a:r>
            <a:r>
              <a:rPr lang="en-GB" sz="1600" dirty="0"/>
              <a:t> and T. O’Kane)</a:t>
            </a:r>
            <a:endParaRPr lang="en-US" dirty="0"/>
          </a:p>
        </p:txBody>
      </p:sp>
      <p:sp>
        <p:nvSpPr>
          <p:cNvPr id="4" name="Rectangle 2">
            <a:extLst>
              <a:ext uri="{FF2B5EF4-FFF2-40B4-BE49-F238E27FC236}">
                <a16:creationId xmlns:a16="http://schemas.microsoft.com/office/drawing/2014/main" id="{85DFFFCE-233F-2442-B951-200CFEB3197F}"/>
              </a:ext>
            </a:extLst>
          </p:cNvPr>
          <p:cNvSpPr>
            <a:spLocks noChangeArrowheads="1"/>
          </p:cNvSpPr>
          <p:nvPr/>
        </p:nvSpPr>
        <p:spPr bwMode="auto">
          <a:xfrm>
            <a:off x="618450" y="20785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409" name="Picture 80" descr="https://lh5.googleusercontent.com/cmDMYryzSO1Lp_VYllB2hifYOwrjSeETYDnZoPZA2KsaqF3mXCygPf2guNXWagiLFC3xfb8Ydp0jQ47_lvlDbtJlQgwCMpseeiYL3JGBt2lDw8EoMdI5AYhrfpzKrg">
            <a:extLst>
              <a:ext uri="{FF2B5EF4-FFF2-40B4-BE49-F238E27FC236}">
                <a16:creationId xmlns:a16="http://schemas.microsoft.com/office/drawing/2014/main" id="{C16848E9-E8BD-074C-85F4-C437ED6C31B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65475" y="1246813"/>
            <a:ext cx="7046885" cy="50625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7FB5EA-ED28-C540-AA51-9A6C9C650419}"/>
              </a:ext>
            </a:extLst>
          </p:cNvPr>
          <p:cNvSpPr txBox="1"/>
          <p:nvPr/>
        </p:nvSpPr>
        <p:spPr>
          <a:xfrm>
            <a:off x="0" y="6036215"/>
            <a:ext cx="9036496" cy="646331"/>
          </a:xfrm>
          <a:prstGeom prst="rect">
            <a:avLst/>
          </a:prstGeom>
          <a:gradFill>
            <a:lin ang="16200000" scaled="0"/>
          </a:gra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indent="-285750">
              <a:buFont typeface="Arial" panose="020B0604020202020204" pitchFamily="34" charset="0"/>
              <a:buChar char="•"/>
            </a:pPr>
            <a:r>
              <a:rPr lang="en-GB" dirty="0"/>
              <a:t>TSG and CCI+SSS spectra have comparable spectral slopes between 50-1000 km</a:t>
            </a:r>
          </a:p>
          <a:p>
            <a:pPr marL="0" lvl="1" indent="-285750">
              <a:buFont typeface="Arial" panose="020B0604020202020204" pitchFamily="34" charset="0"/>
              <a:buChar char="•"/>
            </a:pPr>
            <a:r>
              <a:rPr lang="en-GB" dirty="0"/>
              <a:t>CCI+SSS monthly &amp; TSG are coherent for wavelength of ~300km (150km eddy)</a:t>
            </a:r>
          </a:p>
        </p:txBody>
      </p:sp>
      <p:pic>
        <p:nvPicPr>
          <p:cNvPr id="5" name="Picture 4">
            <a:extLst>
              <a:ext uri="{FF2B5EF4-FFF2-40B4-BE49-F238E27FC236}">
                <a16:creationId xmlns:a16="http://schemas.microsoft.com/office/drawing/2014/main" id="{F40C5672-A9AF-E948-BDD1-0C2DE35B7DF4}"/>
              </a:ext>
            </a:extLst>
          </p:cNvPr>
          <p:cNvPicPr>
            <a:picLocks noChangeAspect="1"/>
          </p:cNvPicPr>
          <p:nvPr/>
        </p:nvPicPr>
        <p:blipFill>
          <a:blip r:embed="rId6"/>
          <a:stretch>
            <a:fillRect/>
          </a:stretch>
        </p:blipFill>
        <p:spPr>
          <a:xfrm>
            <a:off x="-108520" y="129952"/>
            <a:ext cx="1155700" cy="1066800"/>
          </a:xfrm>
          <a:prstGeom prst="rect">
            <a:avLst/>
          </a:prstGeom>
        </p:spPr>
      </p:pic>
    </p:spTree>
    <p:extLst>
      <p:ext uri="{BB962C8B-B14F-4D97-AF65-F5344CB8AC3E}">
        <p14:creationId xmlns:p14="http://schemas.microsoft.com/office/powerpoint/2010/main" val="3825638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3">
            <a:extLst>
              <a:ext uri="{FF2B5EF4-FFF2-40B4-BE49-F238E27FC236}">
                <a16:creationId xmlns:a16="http://schemas.microsoft.com/office/drawing/2014/main" id="{38ECB3D1-1F5F-4077-B5E9-BD7B592DE2A2}"/>
              </a:ext>
            </a:extLst>
          </p:cNvPr>
          <p:cNvPicPr/>
          <p:nvPr/>
        </p:nvPicPr>
        <p:blipFill>
          <a:blip r:embed="rId2"/>
          <a:stretch>
            <a:fillRect/>
          </a:stretch>
        </p:blipFill>
        <p:spPr>
          <a:xfrm>
            <a:off x="-42604" y="3680587"/>
            <a:ext cx="5355258" cy="3177413"/>
          </a:xfrm>
          <a:prstGeom prst="rect">
            <a:avLst/>
          </a:prstGeom>
        </p:spPr>
      </p:pic>
      <p:pic>
        <p:nvPicPr>
          <p:cNvPr id="11" name="Image 1">
            <a:extLst>
              <a:ext uri="{FF2B5EF4-FFF2-40B4-BE49-F238E27FC236}">
                <a16:creationId xmlns:a16="http://schemas.microsoft.com/office/drawing/2014/main" id="{C2845F06-51F5-413B-9BEA-E1345736F317}"/>
              </a:ext>
            </a:extLst>
          </p:cNvPr>
          <p:cNvPicPr/>
          <p:nvPr/>
        </p:nvPicPr>
        <p:blipFill>
          <a:blip r:embed="rId3"/>
          <a:stretch>
            <a:fillRect/>
          </a:stretch>
        </p:blipFill>
        <p:spPr>
          <a:xfrm>
            <a:off x="-36512" y="764704"/>
            <a:ext cx="5349166" cy="3168352"/>
          </a:xfrm>
          <a:prstGeom prst="rect">
            <a:avLst/>
          </a:prstGeom>
        </p:spPr>
      </p:pic>
      <p:sp>
        <p:nvSpPr>
          <p:cNvPr id="4" name="Title 3">
            <a:extLst>
              <a:ext uri="{FF2B5EF4-FFF2-40B4-BE49-F238E27FC236}">
                <a16:creationId xmlns:a16="http://schemas.microsoft.com/office/drawing/2014/main" id="{3DC277A7-11D0-2F4F-B098-5835050879AF}"/>
              </a:ext>
            </a:extLst>
          </p:cNvPr>
          <p:cNvSpPr>
            <a:spLocks noGrp="1"/>
          </p:cNvSpPr>
          <p:nvPr>
            <p:ph type="title"/>
          </p:nvPr>
        </p:nvSpPr>
        <p:spPr/>
        <p:txBody>
          <a:bodyPr/>
          <a:lstStyle/>
          <a:p>
            <a:r>
              <a:rPr lang="en-US" dirty="0"/>
              <a:t>Pi-MEP mooring match-up report</a:t>
            </a:r>
            <a:br>
              <a:rPr lang="en-US" dirty="0"/>
            </a:br>
            <a:r>
              <a:rPr lang="en-US" dirty="0"/>
              <a:t>Average Power Spectra</a:t>
            </a:r>
          </a:p>
        </p:txBody>
      </p:sp>
      <p:pic>
        <p:nvPicPr>
          <p:cNvPr id="6" name="Picture 5">
            <a:extLst>
              <a:ext uri="{FF2B5EF4-FFF2-40B4-BE49-F238E27FC236}">
                <a16:creationId xmlns:a16="http://schemas.microsoft.com/office/drawing/2014/main" id="{63122542-5536-B447-9ABB-BDFC739B8F1C}"/>
              </a:ext>
            </a:extLst>
          </p:cNvPr>
          <p:cNvPicPr>
            <a:picLocks noChangeAspect="1"/>
          </p:cNvPicPr>
          <p:nvPr/>
        </p:nvPicPr>
        <p:blipFill>
          <a:blip r:embed="rId4"/>
          <a:stretch>
            <a:fillRect/>
          </a:stretch>
        </p:blipFill>
        <p:spPr>
          <a:xfrm>
            <a:off x="6028863" y="89378"/>
            <a:ext cx="2118475" cy="971778"/>
          </a:xfrm>
          <a:prstGeom prst="rect">
            <a:avLst/>
          </a:prstGeom>
        </p:spPr>
      </p:pic>
      <p:sp>
        <p:nvSpPr>
          <p:cNvPr id="9" name="TextBox 8">
            <a:extLst>
              <a:ext uri="{FF2B5EF4-FFF2-40B4-BE49-F238E27FC236}">
                <a16:creationId xmlns:a16="http://schemas.microsoft.com/office/drawing/2014/main" id="{22D6B939-804C-0347-9431-F2675DB9ADDF}"/>
              </a:ext>
            </a:extLst>
          </p:cNvPr>
          <p:cNvSpPr txBox="1"/>
          <p:nvPr/>
        </p:nvSpPr>
        <p:spPr>
          <a:xfrm>
            <a:off x="4141344" y="1792479"/>
            <a:ext cx="937116" cy="369332"/>
          </a:xfrm>
          <a:prstGeom prst="rect">
            <a:avLst/>
          </a:prstGeom>
          <a:noFill/>
        </p:spPr>
        <p:txBody>
          <a:bodyPr wrap="none" rtlCol="0">
            <a:spAutoFit/>
          </a:bodyPr>
          <a:lstStyle/>
          <a:p>
            <a:r>
              <a:rPr lang="en-US" dirty="0"/>
              <a:t>Weekly</a:t>
            </a:r>
          </a:p>
        </p:txBody>
      </p:sp>
      <p:sp>
        <p:nvSpPr>
          <p:cNvPr id="10" name="TextBox 9">
            <a:extLst>
              <a:ext uri="{FF2B5EF4-FFF2-40B4-BE49-F238E27FC236}">
                <a16:creationId xmlns:a16="http://schemas.microsoft.com/office/drawing/2014/main" id="{403E34BF-F5DA-A14C-A182-B03FC0D128AC}"/>
              </a:ext>
            </a:extLst>
          </p:cNvPr>
          <p:cNvSpPr txBox="1"/>
          <p:nvPr/>
        </p:nvSpPr>
        <p:spPr>
          <a:xfrm>
            <a:off x="3995936" y="4606877"/>
            <a:ext cx="992579" cy="369332"/>
          </a:xfrm>
          <a:prstGeom prst="rect">
            <a:avLst/>
          </a:prstGeom>
          <a:noFill/>
        </p:spPr>
        <p:txBody>
          <a:bodyPr wrap="none" rtlCol="0">
            <a:spAutoFit/>
          </a:bodyPr>
          <a:lstStyle/>
          <a:p>
            <a:r>
              <a:rPr lang="en-US" dirty="0"/>
              <a:t>Monthly</a:t>
            </a:r>
          </a:p>
        </p:txBody>
      </p:sp>
      <p:sp>
        <p:nvSpPr>
          <p:cNvPr id="13" name="TextBox 12">
            <a:extLst>
              <a:ext uri="{FF2B5EF4-FFF2-40B4-BE49-F238E27FC236}">
                <a16:creationId xmlns:a16="http://schemas.microsoft.com/office/drawing/2014/main" id="{0007B458-3781-884E-9FD9-A10D3D3BE021}"/>
              </a:ext>
            </a:extLst>
          </p:cNvPr>
          <p:cNvSpPr txBox="1"/>
          <p:nvPr/>
        </p:nvSpPr>
        <p:spPr>
          <a:xfrm>
            <a:off x="5283722" y="2006117"/>
            <a:ext cx="3608758" cy="2031325"/>
          </a:xfrm>
          <a:prstGeom prst="rect">
            <a:avLst/>
          </a:prstGeom>
          <a:noFill/>
        </p:spPr>
        <p:txBody>
          <a:bodyPr wrap="square" rtlCol="0">
            <a:spAutoFit/>
          </a:bodyPr>
          <a:lstStyle/>
          <a:p>
            <a:pPr marL="285750" lvl="0" indent="-285750">
              <a:buFont typeface="Arial" panose="020B0604020202020204" pitchFamily="34" charset="0"/>
              <a:buChar char="•"/>
            </a:pPr>
            <a:r>
              <a:rPr lang="en-GB" dirty="0"/>
              <a:t>SSS power spectra at mooring position are similar with in-situ and Mercator up to a period of:</a:t>
            </a:r>
          </a:p>
          <a:p>
            <a:pPr marL="742950" lvl="1" indent="-285750">
              <a:buFont typeface="Arial" panose="020B0604020202020204" pitchFamily="34" charset="0"/>
              <a:buChar char="•"/>
            </a:pPr>
            <a:r>
              <a:rPr lang="en-GB" dirty="0"/>
              <a:t>About 14 days for the weekly CCI product</a:t>
            </a:r>
          </a:p>
          <a:p>
            <a:pPr marL="742950" lvl="1" indent="-285750">
              <a:buFont typeface="Arial" panose="020B0604020202020204" pitchFamily="34" charset="0"/>
              <a:buChar char="•"/>
            </a:pPr>
            <a:r>
              <a:rPr lang="en-GB" dirty="0"/>
              <a:t>About 60 days for the monthly CCI product</a:t>
            </a:r>
          </a:p>
        </p:txBody>
      </p:sp>
      <p:pic>
        <p:nvPicPr>
          <p:cNvPr id="14" name="Picture 13">
            <a:extLst>
              <a:ext uri="{FF2B5EF4-FFF2-40B4-BE49-F238E27FC236}">
                <a16:creationId xmlns:a16="http://schemas.microsoft.com/office/drawing/2014/main" id="{D6B2BBE6-5485-BC4C-97D9-915763C54887}"/>
              </a:ext>
            </a:extLst>
          </p:cNvPr>
          <p:cNvPicPr>
            <a:picLocks noChangeAspect="1"/>
          </p:cNvPicPr>
          <p:nvPr/>
        </p:nvPicPr>
        <p:blipFill>
          <a:blip r:embed="rId5"/>
          <a:stretch>
            <a:fillRect/>
          </a:stretch>
        </p:blipFill>
        <p:spPr>
          <a:xfrm>
            <a:off x="7919080" y="0"/>
            <a:ext cx="1219200" cy="419100"/>
          </a:xfrm>
          <a:prstGeom prst="rect">
            <a:avLst/>
          </a:prstGeom>
        </p:spPr>
      </p:pic>
    </p:spTree>
    <p:extLst>
      <p:ext uri="{BB962C8B-B14F-4D97-AF65-F5344CB8AC3E}">
        <p14:creationId xmlns:p14="http://schemas.microsoft.com/office/powerpoint/2010/main" val="3793023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428E-56A1-C949-A633-DB16EFC2B6B3}"/>
              </a:ext>
            </a:extLst>
          </p:cNvPr>
          <p:cNvSpPr>
            <a:spLocks noGrp="1"/>
          </p:cNvSpPr>
          <p:nvPr>
            <p:ph type="title"/>
          </p:nvPr>
        </p:nvSpPr>
        <p:spPr/>
        <p:txBody>
          <a:bodyPr/>
          <a:lstStyle/>
          <a:p>
            <a:r>
              <a:rPr lang="en-US" dirty="0"/>
              <a:t>Uncertainty</a:t>
            </a:r>
            <a:endParaRPr lang="en-US" sz="4400" dirty="0"/>
          </a:p>
        </p:txBody>
      </p:sp>
    </p:spTree>
    <p:extLst>
      <p:ext uri="{BB962C8B-B14F-4D97-AF65-F5344CB8AC3E}">
        <p14:creationId xmlns:p14="http://schemas.microsoft.com/office/powerpoint/2010/main" val="3424673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7E9AC-A81B-C743-B06A-507A8FD9E601}"/>
              </a:ext>
            </a:extLst>
          </p:cNvPr>
          <p:cNvSpPr>
            <a:spLocks noGrp="1"/>
          </p:cNvSpPr>
          <p:nvPr>
            <p:ph type="title"/>
          </p:nvPr>
        </p:nvSpPr>
        <p:spPr>
          <a:xfrm>
            <a:off x="473886" y="23912"/>
            <a:ext cx="3593786" cy="520277"/>
          </a:xfrm>
        </p:spPr>
        <p:txBody>
          <a:bodyPr/>
          <a:lstStyle/>
          <a:p>
            <a:r>
              <a:rPr lang="en-US" dirty="0"/>
              <a:t>Uncertainty validation</a:t>
            </a:r>
          </a:p>
        </p:txBody>
      </p:sp>
      <p:pic>
        <p:nvPicPr>
          <p:cNvPr id="4" name="Picture 3" descr="/var/folders/jj/tdmxyw195x511d7nbgk7y8fm0000gq/T/com.microsoft.Word/Content.MSO/3ABDEF71.tmp">
            <a:extLst>
              <a:ext uri="{FF2B5EF4-FFF2-40B4-BE49-F238E27FC236}">
                <a16:creationId xmlns:a16="http://schemas.microsoft.com/office/drawing/2014/main" id="{82AB3870-EA31-9B43-8946-8A4A6F55422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76" y="2105488"/>
            <a:ext cx="3853542" cy="3864372"/>
          </a:xfrm>
          <a:prstGeom prst="rect">
            <a:avLst/>
          </a:prstGeom>
          <a:noFill/>
          <a:ln>
            <a:noFill/>
          </a:ln>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8C95A74-66C3-A44B-905A-C9B3136D1EB3}"/>
                  </a:ext>
                </a:extLst>
              </p:cNvPr>
              <p:cNvSpPr txBox="1"/>
              <p:nvPr/>
            </p:nvSpPr>
            <p:spPr>
              <a:xfrm>
                <a:off x="496582" y="668825"/>
                <a:ext cx="2461122" cy="656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𝜎</m:t>
                          </m:r>
                        </m:e>
                        <m:sub>
                          <m:r>
                            <a:rPr lang="en-US" i="1">
                              <a:latin typeface="Cambria Math" panose="02040503050406030204" pitchFamily="18" charset="0"/>
                            </a:rPr>
                            <m:t>∆</m:t>
                          </m:r>
                          <m:r>
                            <a:rPr lang="en-US" i="1">
                              <a:latin typeface="Cambria Math" panose="02040503050406030204" pitchFamily="18" charset="0"/>
                            </a:rPr>
                            <m:t>𝑆𝑆𝑆</m:t>
                          </m:r>
                        </m:sub>
                      </m:sSub>
                      <m:r>
                        <a:rPr lang="en-GB" i="1">
                          <a:latin typeface="Cambria Math" panose="02040503050406030204" pitchFamily="18" charset="0"/>
                        </a:rPr>
                        <m:t>=</m:t>
                      </m:r>
                      <m:rad>
                        <m:radPr>
                          <m:degHide m:val="on"/>
                          <m:ctrlPr>
                            <a:rPr lang="en-GB" i="1">
                              <a:latin typeface="Cambria Math" panose="02040503050406030204" pitchFamily="18" charset="0"/>
                            </a:rPr>
                          </m:ctrlPr>
                        </m:radPr>
                        <m:deg/>
                        <m:e>
                          <m:sSubSup>
                            <m:sSubSupPr>
                              <m:ctrlPr>
                                <a:rPr lang="en-GB"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𝜎</m:t>
                              </m:r>
                            </m:e>
                            <m:sub>
                              <m:r>
                                <a:rPr lang="en-GB" i="1">
                                  <a:latin typeface="Cambria Math" panose="02040503050406030204" pitchFamily="18" charset="0"/>
                                </a:rPr>
                                <m:t>𝑠𝑎𝑡</m:t>
                              </m:r>
                            </m:sub>
                            <m:sup>
                              <m:r>
                                <a:rPr lang="en-GB" i="1">
                                  <a:latin typeface="Cambria Math" panose="02040503050406030204" pitchFamily="18" charset="0"/>
                                </a:rPr>
                                <m:t>2</m:t>
                              </m:r>
                            </m:sup>
                          </m:sSubSup>
                          <m:r>
                            <m:rPr>
                              <m:nor/>
                            </m:rPr>
                            <a:rPr lang="en-US" i="1"/>
                            <m:t> </m:t>
                          </m:r>
                          <m:r>
                            <m:rPr>
                              <m:nor/>
                            </m:rPr>
                            <a:rPr lang="en-US"/>
                            <m:t>+</m:t>
                          </m:r>
                          <m:sSubSup>
                            <m:sSubSupPr>
                              <m:ctrlPr>
                                <a:rPr lang="en-GB"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𝜎</m:t>
                              </m:r>
                            </m:e>
                            <m:sub>
                              <m:r>
                                <a:rPr lang="en-GB" i="1">
                                  <a:latin typeface="Cambria Math" panose="02040503050406030204" pitchFamily="18" charset="0"/>
                                </a:rPr>
                                <m:t>𝑟𝑒𝑓</m:t>
                              </m:r>
                            </m:sub>
                            <m:sup>
                              <m:r>
                                <a:rPr lang="en-GB" i="1">
                                  <a:latin typeface="Cambria Math" panose="02040503050406030204" pitchFamily="18" charset="0"/>
                                </a:rPr>
                                <m:t>2</m:t>
                              </m:r>
                            </m:sup>
                          </m:sSubSup>
                        </m:e>
                      </m:rad>
                    </m:oMath>
                  </m:oMathPara>
                </a14:m>
                <a:endParaRPr lang="en-GB" dirty="0"/>
              </a:p>
            </p:txBody>
          </p:sp>
        </mc:Choice>
        <mc:Fallback xmlns="">
          <p:sp>
            <p:nvSpPr>
              <p:cNvPr id="6" name="TextBox 5">
                <a:extLst>
                  <a:ext uri="{FF2B5EF4-FFF2-40B4-BE49-F238E27FC236}">
                    <a16:creationId xmlns:a16="http://schemas.microsoft.com/office/drawing/2014/main" id="{88C95A74-66C3-A44B-905A-C9B3136D1EB3}"/>
                  </a:ext>
                </a:extLst>
              </p:cNvPr>
              <p:cNvSpPr txBox="1">
                <a:spLocks noRot="1" noChangeAspect="1" noMove="1" noResize="1" noEditPoints="1" noAdjustHandles="1" noChangeArrowheads="1" noChangeShapeType="1" noTextEdit="1"/>
              </p:cNvSpPr>
              <p:nvPr/>
            </p:nvSpPr>
            <p:spPr>
              <a:xfrm>
                <a:off x="496582" y="668825"/>
                <a:ext cx="2461122" cy="656013"/>
              </a:xfrm>
              <a:prstGeom prst="rect">
                <a:avLst/>
              </a:prstGeom>
              <a:blipFill>
                <a:blip r:embed="rId4"/>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BF6A2A4C-23AE-274A-9AF5-7BA307C58712}"/>
              </a:ext>
            </a:extLst>
          </p:cNvPr>
          <p:cNvSpPr txBox="1"/>
          <p:nvPr/>
        </p:nvSpPr>
        <p:spPr>
          <a:xfrm>
            <a:off x="2267744" y="6021288"/>
            <a:ext cx="4354283" cy="646331"/>
          </a:xfrm>
          <a:prstGeom prst="rect">
            <a:avLst/>
          </a:prstGeom>
          <a:gradFill>
            <a:lin ang="16200000" scaled="0"/>
          </a:gradFill>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en-US" dirty="0"/>
              <a:t>Good estimate of CCI uncertainties once </a:t>
            </a:r>
          </a:p>
          <a:p>
            <a:pPr lvl="0"/>
            <a:r>
              <a:rPr lang="en-US" dirty="0"/>
              <a:t>spatial representativeness considered</a:t>
            </a:r>
            <a:endParaRPr lang="en-GB" dirty="0"/>
          </a:p>
        </p:txBody>
      </p:sp>
      <p:pic>
        <p:nvPicPr>
          <p:cNvPr id="10" name="Picture 9" descr="/var/folders/jj/tdmxyw195x511d7nbgk7y8fm0000gq/T/com.microsoft.Word/Content.MSO/9EDFB69F.tmp">
            <a:extLst>
              <a:ext uri="{FF2B5EF4-FFF2-40B4-BE49-F238E27FC236}">
                <a16:creationId xmlns:a16="http://schemas.microsoft.com/office/drawing/2014/main" id="{87CD7627-8502-5449-8DD0-C8F3942B0BA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32040" y="2115000"/>
            <a:ext cx="3891105" cy="3906288"/>
          </a:xfrm>
          <a:prstGeom prst="rect">
            <a:avLst/>
          </a:prstGeom>
          <a:noFill/>
          <a:ln>
            <a:noFill/>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4FE1381-A4D9-954D-833D-3E977BB3CC35}"/>
                  </a:ext>
                </a:extLst>
              </p:cNvPr>
              <p:cNvSpPr txBox="1"/>
              <p:nvPr/>
            </p:nvSpPr>
            <p:spPr>
              <a:xfrm>
                <a:off x="7018091" y="885790"/>
                <a:ext cx="1919180" cy="39158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ea typeface="Cambria Math" panose="02040503050406030204" pitchFamily="18" charset="0"/>
                          </a:rPr>
                          <m:t>𝑟𝑒𝑓</m:t>
                        </m:r>
                      </m:sub>
                    </m:sSub>
                    <m:r>
                      <a:rPr lang="en-GB" i="1">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ea typeface="Cambria Math" panose="02040503050406030204" pitchFamily="18" charset="0"/>
                          </a:rPr>
                          <m:t>0</m:t>
                        </m:r>
                      </m:sub>
                    </m:sSub>
                  </m:oMath>
                </a14:m>
                <a:r>
                  <a:rPr lang="en-US" dirty="0"/>
                  <a:t> * 0.35</a:t>
                </a:r>
              </a:p>
            </p:txBody>
          </p:sp>
        </mc:Choice>
        <mc:Fallback xmlns="">
          <p:sp>
            <p:nvSpPr>
              <p:cNvPr id="7" name="TextBox 6">
                <a:extLst>
                  <a:ext uri="{FF2B5EF4-FFF2-40B4-BE49-F238E27FC236}">
                    <a16:creationId xmlns:a16="http://schemas.microsoft.com/office/drawing/2014/main" id="{14FE1381-A4D9-954D-833D-3E977BB3CC35}"/>
                  </a:ext>
                </a:extLst>
              </p:cNvPr>
              <p:cNvSpPr txBox="1">
                <a:spLocks noRot="1" noChangeAspect="1" noMove="1" noResize="1" noEditPoints="1" noAdjustHandles="1" noChangeArrowheads="1" noChangeShapeType="1" noTextEdit="1"/>
              </p:cNvSpPr>
              <p:nvPr/>
            </p:nvSpPr>
            <p:spPr>
              <a:xfrm>
                <a:off x="7018091" y="885790"/>
                <a:ext cx="1919180" cy="391582"/>
              </a:xfrm>
              <a:prstGeom prst="rect">
                <a:avLst/>
              </a:prstGeom>
              <a:blipFill>
                <a:blip r:embed="rId6"/>
                <a:stretch>
                  <a:fillRect t="-9375" r="-1316" b="-12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88D2700-AEED-1C47-836A-4D5F10571AEA}"/>
                  </a:ext>
                </a:extLst>
              </p:cNvPr>
              <p:cNvSpPr txBox="1"/>
              <p:nvPr/>
            </p:nvSpPr>
            <p:spPr>
              <a:xfrm>
                <a:off x="5221317" y="1309449"/>
                <a:ext cx="3593548" cy="338554"/>
              </a:xfrm>
              <a:prstGeom prst="rect">
                <a:avLst/>
              </a:prstGeom>
              <a:noFill/>
            </p:spPr>
            <p:txBody>
              <a:bodyPr wrap="none" rtlCol="0">
                <a:spAutoFit/>
              </a:bodyPr>
              <a:lstStyle/>
              <a:p>
                <a:r>
                  <a:rPr lang="en-GB" sz="1600" dirty="0">
                    <a:ea typeface="Cambria Math" panose="02040503050406030204" pitchFamily="18" charset="0"/>
                  </a:rPr>
                  <a:t>and </a:t>
                </a:r>
                <a14:m>
                  <m:oMath xmlns:m="http://schemas.openxmlformats.org/officeDocument/2006/math">
                    <m:sSub>
                      <m:sSubPr>
                        <m:ctrlPr>
                          <a:rPr lang="en-GB" sz="1600" i="1">
                            <a:latin typeface="Cambria Math" panose="02040503050406030204" pitchFamily="18" charset="0"/>
                            <a:ea typeface="Cambria Math" panose="02040503050406030204" pitchFamily="18" charset="0"/>
                          </a:rPr>
                        </m:ctrlPr>
                      </m:sSubPr>
                      <m:e>
                        <m:r>
                          <a:rPr lang="en-GB" sz="1600" i="1">
                            <a:latin typeface="Cambria Math" panose="02040503050406030204" pitchFamily="18" charset="0"/>
                            <a:ea typeface="Cambria Math" panose="02040503050406030204" pitchFamily="18" charset="0"/>
                          </a:rPr>
                          <m:t>𝜎</m:t>
                        </m:r>
                      </m:e>
                      <m:sub>
                        <m:r>
                          <a:rPr lang="en-GB" sz="1600" i="1">
                            <a:latin typeface="Cambria Math" panose="02040503050406030204" pitchFamily="18" charset="0"/>
                            <a:ea typeface="Cambria Math" panose="02040503050406030204" pitchFamily="18" charset="0"/>
                          </a:rPr>
                          <m:t>0</m:t>
                        </m:r>
                      </m:sub>
                    </m:sSub>
                  </m:oMath>
                </a14:m>
                <a:r>
                  <a:rPr lang="en-US" sz="1600" dirty="0"/>
                  <a:t> the temporal </a:t>
                </a:r>
                <a:r>
                  <a:rPr lang="en-US" sz="1600" dirty="0" err="1"/>
                  <a:t>std</a:t>
                </a:r>
                <a:r>
                  <a:rPr lang="en-US" sz="1600" dirty="0"/>
                  <a:t> for each pixel</a:t>
                </a:r>
              </a:p>
            </p:txBody>
          </p:sp>
        </mc:Choice>
        <mc:Fallback xmlns="">
          <p:sp>
            <p:nvSpPr>
              <p:cNvPr id="3" name="TextBox 2">
                <a:extLst>
                  <a:ext uri="{FF2B5EF4-FFF2-40B4-BE49-F238E27FC236}">
                    <a16:creationId xmlns:a16="http://schemas.microsoft.com/office/drawing/2014/main" id="{F88D2700-AEED-1C47-836A-4D5F10571AEA}"/>
                  </a:ext>
                </a:extLst>
              </p:cNvPr>
              <p:cNvSpPr txBox="1">
                <a:spLocks noRot="1" noChangeAspect="1" noMove="1" noResize="1" noEditPoints="1" noAdjustHandles="1" noChangeArrowheads="1" noChangeShapeType="1" noTextEdit="1"/>
              </p:cNvSpPr>
              <p:nvPr/>
            </p:nvSpPr>
            <p:spPr>
              <a:xfrm>
                <a:off x="5221317" y="1309449"/>
                <a:ext cx="3593548" cy="338554"/>
              </a:xfrm>
              <a:prstGeom prst="rect">
                <a:avLst/>
              </a:prstGeom>
              <a:blipFill>
                <a:blip r:embed="rId7"/>
                <a:stretch>
                  <a:fillRect l="-704" t="-3571" b="-21429"/>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B05F14D2-FC4B-C549-89A3-439596644B61}"/>
              </a:ext>
            </a:extLst>
          </p:cNvPr>
          <p:cNvSpPr txBox="1"/>
          <p:nvPr/>
        </p:nvSpPr>
        <p:spPr>
          <a:xfrm>
            <a:off x="2957704" y="740063"/>
            <a:ext cx="4278592" cy="584775"/>
          </a:xfrm>
          <a:prstGeom prst="rect">
            <a:avLst/>
          </a:prstGeom>
          <a:noFill/>
        </p:spPr>
        <p:txBody>
          <a:bodyPr wrap="square" rtlCol="0">
            <a:spAutoFit/>
          </a:bodyPr>
          <a:lstStyle/>
          <a:p>
            <a:r>
              <a:rPr lang="en-US" sz="1600" dirty="0"/>
              <a:t>with the reference error being characterized by its spatial representativeness error:</a:t>
            </a:r>
          </a:p>
        </p:txBody>
      </p:sp>
      <p:sp>
        <p:nvSpPr>
          <p:cNvPr id="9" name="TextBox 8">
            <a:extLst>
              <a:ext uri="{FF2B5EF4-FFF2-40B4-BE49-F238E27FC236}">
                <a16:creationId xmlns:a16="http://schemas.microsoft.com/office/drawing/2014/main" id="{35B8DBC7-8E00-C248-B5D1-33A922D4F09D}"/>
              </a:ext>
            </a:extLst>
          </p:cNvPr>
          <p:cNvSpPr txBox="1"/>
          <p:nvPr/>
        </p:nvSpPr>
        <p:spPr>
          <a:xfrm>
            <a:off x="3205486" y="3543830"/>
            <a:ext cx="671979" cy="369332"/>
          </a:xfrm>
          <a:prstGeom prst="rect">
            <a:avLst/>
          </a:prstGeom>
          <a:noFill/>
        </p:spPr>
        <p:txBody>
          <a:bodyPr wrap="none" rtlCol="0">
            <a:spAutoFit/>
          </a:bodyPr>
          <a:lstStyle/>
          <a:p>
            <a:r>
              <a:rPr lang="en-US" dirty="0"/>
              <a:t>Argo</a:t>
            </a:r>
          </a:p>
        </p:txBody>
      </p:sp>
      <p:sp>
        <p:nvSpPr>
          <p:cNvPr id="11" name="TextBox 10">
            <a:extLst>
              <a:ext uri="{FF2B5EF4-FFF2-40B4-BE49-F238E27FC236}">
                <a16:creationId xmlns:a16="http://schemas.microsoft.com/office/drawing/2014/main" id="{306012BC-3E11-B243-BA9A-5E5580461DF9}"/>
              </a:ext>
            </a:extLst>
          </p:cNvPr>
          <p:cNvSpPr txBox="1"/>
          <p:nvPr/>
        </p:nvSpPr>
        <p:spPr>
          <a:xfrm>
            <a:off x="7380312" y="3543830"/>
            <a:ext cx="710451" cy="369332"/>
          </a:xfrm>
          <a:prstGeom prst="rect">
            <a:avLst/>
          </a:prstGeom>
          <a:noFill/>
        </p:spPr>
        <p:txBody>
          <a:bodyPr wrap="none" rtlCol="0">
            <a:spAutoFit/>
          </a:bodyPr>
          <a:lstStyle/>
          <a:p>
            <a:r>
              <a:rPr lang="en-US" dirty="0"/>
              <a:t>ISAS</a:t>
            </a:r>
          </a:p>
        </p:txBody>
      </p:sp>
      <p:pic>
        <p:nvPicPr>
          <p:cNvPr id="12" name="Picture 11">
            <a:extLst>
              <a:ext uri="{FF2B5EF4-FFF2-40B4-BE49-F238E27FC236}">
                <a16:creationId xmlns:a16="http://schemas.microsoft.com/office/drawing/2014/main" id="{7CDBAC1C-583E-314E-85A7-8151A97F9401}"/>
              </a:ext>
            </a:extLst>
          </p:cNvPr>
          <p:cNvPicPr>
            <a:picLocks noChangeAspect="1"/>
          </p:cNvPicPr>
          <p:nvPr/>
        </p:nvPicPr>
        <p:blipFill>
          <a:blip r:embed="rId8"/>
          <a:stretch>
            <a:fillRect/>
          </a:stretch>
        </p:blipFill>
        <p:spPr>
          <a:xfrm>
            <a:off x="7924800" y="0"/>
            <a:ext cx="1219200" cy="419100"/>
          </a:xfrm>
          <a:prstGeom prst="rect">
            <a:avLst/>
          </a:prstGeom>
        </p:spPr>
      </p:pic>
    </p:spTree>
    <p:extLst>
      <p:ext uri="{BB962C8B-B14F-4D97-AF65-F5344CB8AC3E}">
        <p14:creationId xmlns:p14="http://schemas.microsoft.com/office/powerpoint/2010/main" val="2050935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EEFB-57D9-5644-8BE5-DB13C6A7BBBF}"/>
              </a:ext>
            </a:extLst>
          </p:cNvPr>
          <p:cNvSpPr>
            <a:spLocks noGrp="1"/>
          </p:cNvSpPr>
          <p:nvPr>
            <p:ph type="title"/>
          </p:nvPr>
        </p:nvSpPr>
        <p:spPr/>
        <p:txBody>
          <a:bodyPr/>
          <a:lstStyle/>
          <a:p>
            <a:r>
              <a:rPr lang="en-US" dirty="0"/>
              <a:t>Uncertainty validation 2</a:t>
            </a:r>
          </a:p>
        </p:txBody>
      </p:sp>
      <p:cxnSp>
        <p:nvCxnSpPr>
          <p:cNvPr id="9" name="Straight Connector 8">
            <a:extLst>
              <a:ext uri="{FF2B5EF4-FFF2-40B4-BE49-F238E27FC236}">
                <a16:creationId xmlns:a16="http://schemas.microsoft.com/office/drawing/2014/main" id="{213F5E15-4378-0848-BC92-12E796F20F38}"/>
              </a:ext>
            </a:extLst>
          </p:cNvPr>
          <p:cNvCxnSpPr>
            <a:cxnSpLocks/>
          </p:cNvCxnSpPr>
          <p:nvPr/>
        </p:nvCxnSpPr>
        <p:spPr>
          <a:xfrm flipH="1">
            <a:off x="3995936" y="332656"/>
            <a:ext cx="1512168" cy="316835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6E70FFA-9FA4-1048-A72E-51697F25EF7C}"/>
              </a:ext>
            </a:extLst>
          </p:cNvPr>
          <p:cNvSpPr txBox="1"/>
          <p:nvPr/>
        </p:nvSpPr>
        <p:spPr>
          <a:xfrm>
            <a:off x="3519847" y="920985"/>
            <a:ext cx="1146468" cy="369332"/>
          </a:xfrm>
          <a:prstGeom prst="rect">
            <a:avLst/>
          </a:prstGeom>
          <a:noFill/>
        </p:spPr>
        <p:txBody>
          <a:bodyPr wrap="none" rtlCol="0">
            <a:spAutoFit/>
          </a:bodyPr>
          <a:lstStyle/>
          <a:p>
            <a:r>
              <a:rPr lang="en-US" dirty="0" err="1"/>
              <a:t>dSSS</a:t>
            </a:r>
            <a:r>
              <a:rPr lang="en-US" dirty="0"/>
              <a:t> </a:t>
            </a:r>
            <a:r>
              <a:rPr lang="en-US" dirty="0" err="1"/>
              <a:t>std</a:t>
            </a:r>
            <a:endParaRPr lang="en-US" dirty="0"/>
          </a:p>
        </p:txBody>
      </p:sp>
      <p:sp>
        <p:nvSpPr>
          <p:cNvPr id="12" name="TextBox 11">
            <a:extLst>
              <a:ext uri="{FF2B5EF4-FFF2-40B4-BE49-F238E27FC236}">
                <a16:creationId xmlns:a16="http://schemas.microsoft.com/office/drawing/2014/main" id="{DD317C19-3BE0-F74A-A38D-73A9A60DCD83}"/>
              </a:ext>
            </a:extLst>
          </p:cNvPr>
          <p:cNvSpPr txBox="1"/>
          <p:nvPr/>
        </p:nvSpPr>
        <p:spPr>
          <a:xfrm>
            <a:off x="5264321" y="941085"/>
            <a:ext cx="2390463" cy="369332"/>
          </a:xfrm>
          <a:prstGeom prst="rect">
            <a:avLst/>
          </a:prstGeom>
          <a:solidFill>
            <a:schemeClr val="bg1"/>
          </a:solidFill>
        </p:spPr>
        <p:txBody>
          <a:bodyPr wrap="none" rtlCol="0">
            <a:spAutoFit/>
          </a:bodyPr>
          <a:lstStyle/>
          <a:p>
            <a:r>
              <a:rPr lang="en-US" dirty="0"/>
              <a:t>Tot uncertainty mean</a:t>
            </a:r>
          </a:p>
        </p:txBody>
      </p:sp>
      <p:sp>
        <p:nvSpPr>
          <p:cNvPr id="13" name="TextBox 12">
            <a:extLst>
              <a:ext uri="{FF2B5EF4-FFF2-40B4-BE49-F238E27FC236}">
                <a16:creationId xmlns:a16="http://schemas.microsoft.com/office/drawing/2014/main" id="{D6A05F08-850B-ED4D-85D8-9A108B1CCC95}"/>
              </a:ext>
            </a:extLst>
          </p:cNvPr>
          <p:cNvSpPr txBox="1"/>
          <p:nvPr/>
        </p:nvSpPr>
        <p:spPr>
          <a:xfrm>
            <a:off x="652533" y="3527040"/>
            <a:ext cx="723275" cy="369332"/>
          </a:xfrm>
          <a:prstGeom prst="rect">
            <a:avLst/>
          </a:prstGeom>
          <a:noFill/>
        </p:spPr>
        <p:txBody>
          <a:bodyPr wrap="none" rtlCol="0">
            <a:spAutoFit/>
          </a:bodyPr>
          <a:lstStyle/>
          <a:p>
            <a:r>
              <a:rPr lang="en-US" dirty="0"/>
              <a:t>Ratio</a:t>
            </a:r>
          </a:p>
        </p:txBody>
      </p:sp>
      <p:sp>
        <p:nvSpPr>
          <p:cNvPr id="14" name="TextBox 13">
            <a:extLst>
              <a:ext uri="{FF2B5EF4-FFF2-40B4-BE49-F238E27FC236}">
                <a16:creationId xmlns:a16="http://schemas.microsoft.com/office/drawing/2014/main" id="{485BBE17-3E15-B649-B03E-B80E964B65A2}"/>
              </a:ext>
            </a:extLst>
          </p:cNvPr>
          <p:cNvSpPr txBox="1"/>
          <p:nvPr/>
        </p:nvSpPr>
        <p:spPr>
          <a:xfrm>
            <a:off x="-111715" y="4426125"/>
            <a:ext cx="723275" cy="1200329"/>
          </a:xfrm>
          <a:prstGeom prst="rect">
            <a:avLst/>
          </a:prstGeom>
          <a:noFill/>
        </p:spPr>
        <p:txBody>
          <a:bodyPr wrap="none" rtlCol="0">
            <a:spAutoFit/>
          </a:bodyPr>
          <a:lstStyle/>
          <a:p>
            <a:r>
              <a:rPr lang="en-US" sz="7200" dirty="0">
                <a:solidFill>
                  <a:schemeClr val="bg1"/>
                </a:solidFill>
              </a:rPr>
              <a:t>=</a:t>
            </a:r>
            <a:endParaRPr lang="en-US" dirty="0">
              <a:solidFill>
                <a:schemeClr val="bg1"/>
              </a:solidFill>
            </a:endParaRPr>
          </a:p>
        </p:txBody>
      </p:sp>
      <p:sp>
        <p:nvSpPr>
          <p:cNvPr id="15" name="TextBox 14">
            <a:extLst>
              <a:ext uri="{FF2B5EF4-FFF2-40B4-BE49-F238E27FC236}">
                <a16:creationId xmlns:a16="http://schemas.microsoft.com/office/drawing/2014/main" id="{A0A28C60-8FB8-6C4E-B816-587F155FB303}"/>
              </a:ext>
            </a:extLst>
          </p:cNvPr>
          <p:cNvSpPr txBox="1"/>
          <p:nvPr/>
        </p:nvSpPr>
        <p:spPr>
          <a:xfrm>
            <a:off x="7688851" y="961791"/>
            <a:ext cx="710451" cy="369332"/>
          </a:xfrm>
          <a:prstGeom prst="rect">
            <a:avLst/>
          </a:prstGeom>
          <a:noFill/>
        </p:spPr>
        <p:txBody>
          <a:bodyPr wrap="none" rtlCol="0">
            <a:spAutoFit/>
          </a:bodyPr>
          <a:lstStyle/>
          <a:p>
            <a:r>
              <a:rPr lang="en-US" dirty="0"/>
              <a:t>ISAS</a:t>
            </a:r>
          </a:p>
        </p:txBody>
      </p:sp>
      <p:sp>
        <p:nvSpPr>
          <p:cNvPr id="17" name="TextBox 16">
            <a:extLst>
              <a:ext uri="{FF2B5EF4-FFF2-40B4-BE49-F238E27FC236}">
                <a16:creationId xmlns:a16="http://schemas.microsoft.com/office/drawing/2014/main" id="{9E85C608-EA4B-1242-A955-7740D316C556}"/>
              </a:ext>
            </a:extLst>
          </p:cNvPr>
          <p:cNvSpPr txBox="1"/>
          <p:nvPr/>
        </p:nvSpPr>
        <p:spPr>
          <a:xfrm>
            <a:off x="6804248" y="4441087"/>
            <a:ext cx="2307891" cy="1569660"/>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sz="1600" dirty="0"/>
              <a:t>Overestimation at low uncertainty</a:t>
            </a:r>
          </a:p>
          <a:p>
            <a:pPr marL="285750" indent="-285750">
              <a:buFont typeface="Arial" panose="020B0604020202020204" pitchFamily="34" charset="0"/>
              <a:buChar char="•"/>
            </a:pPr>
            <a:r>
              <a:rPr lang="en-US" sz="1600" dirty="0"/>
              <a:t>Underestimation at high variability (reference variability?)</a:t>
            </a:r>
          </a:p>
        </p:txBody>
      </p:sp>
      <p:pic>
        <p:nvPicPr>
          <p:cNvPr id="16" name="Picture 15" descr="/var/folders/jj/tdmxyw195x511d7nbgk7y8fm0000gq/T/com.microsoft.Word/Content.MSO/74FDB956.tmp">
            <a:extLst>
              <a:ext uri="{FF2B5EF4-FFF2-40B4-BE49-F238E27FC236}">
                <a16:creationId xmlns:a16="http://schemas.microsoft.com/office/drawing/2014/main" id="{85E0738C-CA86-1548-B10F-357594D9C6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08039" y="978667"/>
            <a:ext cx="4435961" cy="2418930"/>
          </a:xfrm>
          <a:prstGeom prst="rect">
            <a:avLst/>
          </a:prstGeom>
          <a:noFill/>
          <a:ln>
            <a:noFill/>
          </a:ln>
        </p:spPr>
      </p:pic>
      <p:pic>
        <p:nvPicPr>
          <p:cNvPr id="18" name="Picture 17" descr="/var/folders/jj/tdmxyw195x511d7nbgk7y8fm0000gq/T/com.microsoft.Word/Content.MSO/30FCBE08.tmp">
            <a:extLst>
              <a:ext uri="{FF2B5EF4-FFF2-40B4-BE49-F238E27FC236}">
                <a16:creationId xmlns:a16="http://schemas.microsoft.com/office/drawing/2014/main" id="{7CFDBB2D-BC33-DA44-83AA-F4D9420233AA}"/>
              </a:ext>
            </a:extLst>
          </p:cNvPr>
          <p:cNvPicPr/>
          <p:nvPr/>
        </p:nvPicPr>
        <p:blipFill rotWithShape="1">
          <a:blip r:embed="rId4">
            <a:extLst>
              <a:ext uri="{28A0092B-C50C-407E-A947-70E740481C1C}">
                <a14:useLocalDpi xmlns:a14="http://schemas.microsoft.com/office/drawing/2010/main" val="0"/>
              </a:ext>
            </a:extLst>
          </a:blip>
          <a:srcRect r="13382"/>
          <a:stretch/>
        </p:blipFill>
        <p:spPr bwMode="auto">
          <a:xfrm>
            <a:off x="115762" y="881331"/>
            <a:ext cx="4060760" cy="2557179"/>
          </a:xfrm>
          <a:prstGeom prst="rect">
            <a:avLst/>
          </a:prstGeom>
          <a:noFill/>
          <a:ln>
            <a:noFill/>
          </a:ln>
          <a:extLst>
            <a:ext uri="{53640926-AAD7-44D8-BBD7-CCE9431645EC}">
              <a14:shadowObscured xmlns:a14="http://schemas.microsoft.com/office/drawing/2010/main"/>
            </a:ext>
          </a:extLst>
        </p:spPr>
      </p:pic>
      <p:pic>
        <p:nvPicPr>
          <p:cNvPr id="19" name="Picture 18" descr="/var/folders/jj/tdmxyw195x511d7nbgk7y8fm0000gq/T/com.microsoft.Word/Content.MSO/DA176A6A.tmp">
            <a:extLst>
              <a:ext uri="{FF2B5EF4-FFF2-40B4-BE49-F238E27FC236}">
                <a16:creationId xmlns:a16="http://schemas.microsoft.com/office/drawing/2014/main" id="{3D33C2E4-D47D-EB46-BE5D-1C007B90037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95536" y="3284984"/>
            <a:ext cx="6535420" cy="3523615"/>
          </a:xfrm>
          <a:prstGeom prst="rect">
            <a:avLst/>
          </a:prstGeom>
          <a:noFill/>
          <a:ln>
            <a:noFill/>
          </a:ln>
        </p:spPr>
      </p:pic>
      <p:pic>
        <p:nvPicPr>
          <p:cNvPr id="20" name="Picture 19">
            <a:extLst>
              <a:ext uri="{FF2B5EF4-FFF2-40B4-BE49-F238E27FC236}">
                <a16:creationId xmlns:a16="http://schemas.microsoft.com/office/drawing/2014/main" id="{540225B4-2BCD-F741-AF9E-D2C2D339CEA3}"/>
              </a:ext>
            </a:extLst>
          </p:cNvPr>
          <p:cNvPicPr>
            <a:picLocks noChangeAspect="1"/>
          </p:cNvPicPr>
          <p:nvPr/>
        </p:nvPicPr>
        <p:blipFill>
          <a:blip r:embed="rId6"/>
          <a:stretch>
            <a:fillRect/>
          </a:stretch>
        </p:blipFill>
        <p:spPr>
          <a:xfrm>
            <a:off x="7940000" y="-6628"/>
            <a:ext cx="1219200" cy="419100"/>
          </a:xfrm>
          <a:prstGeom prst="rect">
            <a:avLst/>
          </a:prstGeom>
        </p:spPr>
      </p:pic>
    </p:spTree>
    <p:extLst>
      <p:ext uri="{BB962C8B-B14F-4D97-AF65-F5344CB8AC3E}">
        <p14:creationId xmlns:p14="http://schemas.microsoft.com/office/powerpoint/2010/main" val="4030139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C2F8-70C5-3C45-A631-DADD4BD7E9B2}"/>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52A267A4-B139-A441-865B-DE89BE4B92B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72895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30D21-BE76-0345-9CA1-228210B98BE5}"/>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D4A1BE84-123C-6543-93FE-985B6C79DA6E}"/>
              </a:ext>
            </a:extLst>
          </p:cNvPr>
          <p:cNvSpPr>
            <a:spLocks noGrp="1"/>
          </p:cNvSpPr>
          <p:nvPr>
            <p:ph type="body" sz="quarter" idx="14"/>
          </p:nvPr>
        </p:nvSpPr>
        <p:spPr>
          <a:xfrm>
            <a:off x="618450" y="984251"/>
            <a:ext cx="7982904" cy="932582"/>
          </a:xfrm>
        </p:spPr>
        <p:txBody>
          <a:bodyPr/>
          <a:lstStyle/>
          <a:p>
            <a:r>
              <a:rPr lang="en-US" dirty="0"/>
              <a:t>For the introduction on the CCI+SSS project please see:</a:t>
            </a:r>
          </a:p>
          <a:p>
            <a:pPr marL="0" indent="0">
              <a:buNone/>
            </a:pPr>
            <a:r>
              <a:rPr lang="en-GB" dirty="0">
                <a:hlinkClick r:id="rId2"/>
              </a:rPr>
              <a:t>This session: Overview of the CCI+SSS project, J. Boutin et al.</a:t>
            </a:r>
            <a:endParaRPr lang="en-GB" dirty="0"/>
          </a:p>
          <a:p>
            <a:endParaRPr lang="en-GB" dirty="0"/>
          </a:p>
          <a:p>
            <a:endParaRPr lang="en-US" dirty="0"/>
          </a:p>
        </p:txBody>
      </p:sp>
      <p:pic>
        <p:nvPicPr>
          <p:cNvPr id="5" name="Picture 4">
            <a:extLst>
              <a:ext uri="{FF2B5EF4-FFF2-40B4-BE49-F238E27FC236}">
                <a16:creationId xmlns:a16="http://schemas.microsoft.com/office/drawing/2014/main" id="{96CFE26F-D86E-7A42-92B2-55A83E7FD193}"/>
              </a:ext>
            </a:extLst>
          </p:cNvPr>
          <p:cNvPicPr>
            <a:picLocks noChangeAspect="1"/>
          </p:cNvPicPr>
          <p:nvPr/>
        </p:nvPicPr>
        <p:blipFill>
          <a:blip r:embed="rId3"/>
          <a:stretch>
            <a:fillRect/>
          </a:stretch>
        </p:blipFill>
        <p:spPr>
          <a:xfrm>
            <a:off x="1275775" y="2106854"/>
            <a:ext cx="7292627" cy="4104456"/>
          </a:xfrm>
          <a:prstGeom prst="rect">
            <a:avLst/>
          </a:prstGeom>
        </p:spPr>
      </p:pic>
      <p:pic>
        <p:nvPicPr>
          <p:cNvPr id="6" name="Picture 5">
            <a:extLst>
              <a:ext uri="{FF2B5EF4-FFF2-40B4-BE49-F238E27FC236}">
                <a16:creationId xmlns:a16="http://schemas.microsoft.com/office/drawing/2014/main" id="{B65BDA55-0560-5141-94E1-8A39968C4570}"/>
              </a:ext>
            </a:extLst>
          </p:cNvPr>
          <p:cNvPicPr>
            <a:picLocks noChangeAspect="1"/>
          </p:cNvPicPr>
          <p:nvPr/>
        </p:nvPicPr>
        <p:blipFill>
          <a:blip r:embed="rId4"/>
          <a:stretch>
            <a:fillRect/>
          </a:stretch>
        </p:blipFill>
        <p:spPr>
          <a:xfrm>
            <a:off x="7919080" y="0"/>
            <a:ext cx="1219200" cy="419100"/>
          </a:xfrm>
          <a:prstGeom prst="rect">
            <a:avLst/>
          </a:prstGeom>
        </p:spPr>
      </p:pic>
    </p:spTree>
    <p:extLst>
      <p:ext uri="{BB962C8B-B14F-4D97-AF65-F5344CB8AC3E}">
        <p14:creationId xmlns:p14="http://schemas.microsoft.com/office/powerpoint/2010/main" val="281558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46EF-30B9-3A4C-BAD6-7EBCA9CE2362}"/>
              </a:ext>
            </a:extLst>
          </p:cNvPr>
          <p:cNvSpPr>
            <a:spLocks noGrp="1"/>
          </p:cNvSpPr>
          <p:nvPr>
            <p:ph type="title"/>
          </p:nvPr>
        </p:nvSpPr>
        <p:spPr>
          <a:xfrm>
            <a:off x="618450" y="16106"/>
            <a:ext cx="7982904" cy="720000"/>
          </a:xfrm>
        </p:spPr>
        <p:txBody>
          <a:bodyPr/>
          <a:lstStyle/>
          <a:p>
            <a:r>
              <a:rPr lang="en-US" dirty="0"/>
              <a:t>Data &amp; Method</a:t>
            </a:r>
          </a:p>
        </p:txBody>
      </p:sp>
      <p:sp>
        <p:nvSpPr>
          <p:cNvPr id="3" name="Text Placeholder 2">
            <a:extLst>
              <a:ext uri="{FF2B5EF4-FFF2-40B4-BE49-F238E27FC236}">
                <a16:creationId xmlns:a16="http://schemas.microsoft.com/office/drawing/2014/main" id="{08C91536-5161-E84B-9F43-CF699E353C0C}"/>
              </a:ext>
            </a:extLst>
          </p:cNvPr>
          <p:cNvSpPr>
            <a:spLocks noGrp="1"/>
          </p:cNvSpPr>
          <p:nvPr>
            <p:ph type="body" sz="quarter" idx="14"/>
          </p:nvPr>
        </p:nvSpPr>
        <p:spPr>
          <a:xfrm>
            <a:off x="618450" y="770271"/>
            <a:ext cx="4169574" cy="3450817"/>
          </a:xfrm>
        </p:spPr>
        <p:txBody>
          <a:bodyPr>
            <a:normAutofit/>
          </a:bodyPr>
          <a:lstStyle/>
          <a:p>
            <a:pPr marL="0" indent="0">
              <a:buNone/>
            </a:pPr>
            <a:r>
              <a:rPr lang="en-GB" sz="3600" dirty="0"/>
              <a:t>CCI+SSS</a:t>
            </a:r>
          </a:p>
          <a:p>
            <a:r>
              <a:rPr lang="en-GB" sz="1400" dirty="0"/>
              <a:t>Gridded resolution of ~25 km on a EASE-2 (Equal Area) grid.</a:t>
            </a:r>
          </a:p>
          <a:p>
            <a:r>
              <a:rPr lang="en-GB" sz="1400" dirty="0"/>
              <a:t>Time series [Jan 2010 – Oct 2018]</a:t>
            </a:r>
          </a:p>
          <a:p>
            <a:r>
              <a:rPr lang="en-GB" sz="1400" dirty="0"/>
              <a:t>Monthly products (+ weekly if </a:t>
            </a:r>
            <a:r>
              <a:rPr lang="en-GB" sz="1400" dirty="0" err="1"/>
              <a:t>precised</a:t>
            </a:r>
            <a:r>
              <a:rPr lang="en-GB" sz="1400" dirty="0"/>
              <a:t>)</a:t>
            </a:r>
          </a:p>
          <a:p>
            <a:pPr marL="0" indent="0">
              <a:buNone/>
            </a:pPr>
            <a:endParaRPr lang="en-US" dirty="0"/>
          </a:p>
        </p:txBody>
      </p:sp>
      <p:sp>
        <p:nvSpPr>
          <p:cNvPr id="4" name="Title 1">
            <a:extLst>
              <a:ext uri="{FF2B5EF4-FFF2-40B4-BE49-F238E27FC236}">
                <a16:creationId xmlns:a16="http://schemas.microsoft.com/office/drawing/2014/main" id="{56570A0D-0AE9-C542-9C90-6E3340887C62}"/>
              </a:ext>
            </a:extLst>
          </p:cNvPr>
          <p:cNvSpPr txBox="1">
            <a:spLocks/>
          </p:cNvSpPr>
          <p:nvPr/>
        </p:nvSpPr>
        <p:spPr>
          <a:xfrm>
            <a:off x="4339827" y="809018"/>
            <a:ext cx="4821442" cy="360040"/>
          </a:xfrm>
          <a:prstGeom prst="rect">
            <a:avLst/>
          </a:prstGeom>
        </p:spPr>
        <p:txBody>
          <a:bodyPr vert="horz" lIns="90000" tIns="0" rIns="91440" bIns="0" rtlCol="0" anchor="b" anchorCtr="0">
            <a:noAutofit/>
          </a:bodyPr>
          <a:lstStyle>
            <a:lvl1pPr algn="l" defTabSz="685800" rtl="0" eaLnBrk="1" latinLnBrk="0" hangingPunct="1">
              <a:lnSpc>
                <a:spcPct val="90000"/>
              </a:lnSpc>
              <a:spcBef>
                <a:spcPct val="0"/>
              </a:spcBef>
              <a:buNone/>
              <a:defRPr sz="2800" b="0" kern="1200">
                <a:solidFill>
                  <a:schemeClr val="tx1"/>
                </a:solidFill>
                <a:latin typeface="+mj-lt"/>
                <a:ea typeface="+mj-ea"/>
                <a:cs typeface="+mj-cs"/>
              </a:defRPr>
            </a:lvl1pPr>
          </a:lstStyle>
          <a:p>
            <a:r>
              <a:rPr lang="en-US" sz="2000" dirty="0"/>
              <a:t>SSS Reference datasets – Argo &amp; ISAS</a:t>
            </a:r>
          </a:p>
        </p:txBody>
      </p:sp>
      <p:sp>
        <p:nvSpPr>
          <p:cNvPr id="5" name="Text Placeholder 2">
            <a:extLst>
              <a:ext uri="{FF2B5EF4-FFF2-40B4-BE49-F238E27FC236}">
                <a16:creationId xmlns:a16="http://schemas.microsoft.com/office/drawing/2014/main" id="{A5813C33-2F62-394A-B869-28C841394B6F}"/>
              </a:ext>
            </a:extLst>
          </p:cNvPr>
          <p:cNvSpPr txBox="1">
            <a:spLocks/>
          </p:cNvSpPr>
          <p:nvPr/>
        </p:nvSpPr>
        <p:spPr>
          <a:xfrm>
            <a:off x="4644007" y="1241970"/>
            <a:ext cx="4320481" cy="2187030"/>
          </a:xfrm>
          <a:prstGeom prst="rect">
            <a:avLst/>
          </a:prstGeom>
        </p:spPr>
        <p:txBody>
          <a:bodyPr vert="horz" lIns="91440" tIns="45720" rIns="91440" bIns="45720" rtlCol="0">
            <a:normAutofit fontScale="85000" lnSpcReduction="10000"/>
          </a:bodyPr>
          <a:lstStyle>
            <a:lvl1pPr marL="171450" indent="-171450" algn="l" defTabSz="685800" rtl="0" eaLnBrk="1" latinLnBrk="0" hangingPunct="1">
              <a:lnSpc>
                <a:spcPct val="150000"/>
              </a:lnSpc>
              <a:spcBef>
                <a:spcPts val="750"/>
              </a:spcBef>
              <a:buClr>
                <a:schemeClr val="tx1"/>
              </a:buClr>
              <a:buSzPct val="100000"/>
              <a:buFont typeface="Arial" panose="020B0604020202020204" pitchFamily="34" charset="0"/>
              <a:buChar char="•"/>
              <a:defRPr sz="1600" kern="1200" baseline="0">
                <a:solidFill>
                  <a:schemeClr val="tx1"/>
                </a:solidFill>
                <a:latin typeface="+mn-lt"/>
                <a:ea typeface="+mn-ea"/>
                <a:cs typeface="+mn-cs"/>
              </a:defRPr>
            </a:lvl1pPr>
            <a:lvl2pPr marL="514350" indent="-171450" algn="l" defTabSz="685800" rtl="0" eaLnBrk="1" latinLnBrk="0" hangingPunct="1">
              <a:lnSpc>
                <a:spcPct val="150000"/>
              </a:lnSpc>
              <a:spcBef>
                <a:spcPts val="375"/>
              </a:spcBef>
              <a:buFont typeface="Arial" panose="020B0604020202020204" pitchFamily="34" charset="0"/>
              <a:buChar char="•"/>
              <a:defRPr sz="1600" kern="1200" baseline="0">
                <a:solidFill>
                  <a:schemeClr val="accent2"/>
                </a:solidFill>
                <a:latin typeface="+mn-lt"/>
                <a:ea typeface="+mn-ea"/>
                <a:cs typeface="+mn-cs"/>
              </a:defRPr>
            </a:lvl2pPr>
            <a:lvl3pPr marL="857250" indent="-171450" algn="l" defTabSz="685800" rtl="0" eaLnBrk="1" latinLnBrk="0" hangingPunct="1">
              <a:lnSpc>
                <a:spcPct val="150000"/>
              </a:lnSpc>
              <a:spcBef>
                <a:spcPts val="375"/>
              </a:spcBef>
              <a:buFont typeface="Arial" panose="020B0604020202020204" pitchFamily="34" charset="0"/>
              <a:buChar char="•"/>
              <a:defRPr sz="1600" kern="1200" baseline="0">
                <a:solidFill>
                  <a:schemeClr val="accent3"/>
                </a:solidFill>
                <a:latin typeface="+mn-lt"/>
                <a:ea typeface="+mn-ea"/>
                <a:cs typeface="+mn-cs"/>
              </a:defRPr>
            </a:lvl3pPr>
            <a:lvl4pPr marL="1200150" indent="-171450" algn="l" defTabSz="685800" rtl="0" eaLnBrk="1" latinLnBrk="0" hangingPunct="1">
              <a:lnSpc>
                <a:spcPct val="150000"/>
              </a:lnSpc>
              <a:spcBef>
                <a:spcPts val="375"/>
              </a:spcBef>
              <a:buFont typeface="Arial" panose="020B0604020202020204" pitchFamily="34" charset="0"/>
              <a:buChar char="•"/>
              <a:defRPr sz="1600" kern="1200" baseline="0">
                <a:solidFill>
                  <a:schemeClr val="accent2"/>
                </a:solidFill>
                <a:latin typeface="+mn-lt"/>
                <a:ea typeface="+mn-ea"/>
                <a:cs typeface="+mn-cs"/>
              </a:defRPr>
            </a:lvl4pPr>
            <a:lvl5pPr marL="1543050" indent="-171450" algn="l" defTabSz="685800" rtl="0" eaLnBrk="1" latinLnBrk="0" hangingPunct="1">
              <a:lnSpc>
                <a:spcPct val="150000"/>
              </a:lnSpc>
              <a:spcBef>
                <a:spcPts val="375"/>
              </a:spcBef>
              <a:buFont typeface="Arial" panose="020B0604020202020204" pitchFamily="34" charset="0"/>
              <a:buChar char="•"/>
              <a:defRPr sz="1600" kern="1200" baseline="0">
                <a:solidFill>
                  <a:schemeClr val="accent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Argo: Near surface In situ measurements (&lt;10m) Argo from Pi-MEP (7.5 days; 12.5 km radius)</a:t>
            </a:r>
          </a:p>
          <a:p>
            <a:r>
              <a:rPr lang="en-GB" dirty="0"/>
              <a:t>ISAS: Interpolated maps of ISAS Near Real Time product available on Copernicus Marine Environment Service (NRT ISAS; 5m depth; PCTVAR &lt; 95%)</a:t>
            </a:r>
          </a:p>
          <a:p>
            <a:pPr marL="0" indent="0">
              <a:buFont typeface="Arial" panose="020B0604020202020204" pitchFamily="34" charset="0"/>
              <a:buNone/>
            </a:pPr>
            <a:endParaRPr lang="en-GB" dirty="0"/>
          </a:p>
          <a:p>
            <a:endParaRPr lang="en-US" dirty="0"/>
          </a:p>
          <a:p>
            <a:endParaRPr lang="en-US" dirty="0"/>
          </a:p>
        </p:txBody>
      </p:sp>
      <p:sp>
        <p:nvSpPr>
          <p:cNvPr id="6" name="Title 1">
            <a:extLst>
              <a:ext uri="{FF2B5EF4-FFF2-40B4-BE49-F238E27FC236}">
                <a16:creationId xmlns:a16="http://schemas.microsoft.com/office/drawing/2014/main" id="{F07EDA2E-BD8D-AB44-A6BB-01D7161474BF}"/>
              </a:ext>
            </a:extLst>
          </p:cNvPr>
          <p:cNvSpPr txBox="1">
            <a:spLocks/>
          </p:cNvSpPr>
          <p:nvPr/>
        </p:nvSpPr>
        <p:spPr>
          <a:xfrm>
            <a:off x="610652" y="4229051"/>
            <a:ext cx="7983180" cy="720000"/>
          </a:xfrm>
          <a:prstGeom prst="rect">
            <a:avLst/>
          </a:prstGeom>
        </p:spPr>
        <p:txBody>
          <a:bodyPr vert="horz" lIns="90000" tIns="0" rIns="91440" bIns="0" rtlCol="0" anchor="b" anchorCtr="0">
            <a:noAutofit/>
          </a:bodyPr>
          <a:lstStyle>
            <a:lvl1pPr algn="l" defTabSz="685800" rtl="0" eaLnBrk="1" latinLnBrk="0" hangingPunct="1">
              <a:lnSpc>
                <a:spcPct val="90000"/>
              </a:lnSpc>
              <a:spcBef>
                <a:spcPct val="0"/>
              </a:spcBef>
              <a:buNone/>
              <a:defRPr sz="2800" b="0" kern="1200">
                <a:solidFill>
                  <a:schemeClr val="tx1"/>
                </a:solidFill>
                <a:latin typeface="+mj-lt"/>
                <a:ea typeface="+mj-ea"/>
                <a:cs typeface="+mj-cs"/>
              </a:defRPr>
            </a:lvl1pPr>
          </a:lstStyle>
          <a:p>
            <a:r>
              <a:rPr lang="en-US" sz="2000" dirty="0"/>
              <a:t>Quality Metrics</a:t>
            </a:r>
          </a:p>
        </p:txBody>
      </p:sp>
      <mc:AlternateContent xmlns:mc="http://schemas.openxmlformats.org/markup-compatibility/2006" xmlns:a14="http://schemas.microsoft.com/office/drawing/2010/main">
        <mc:Choice Requires="a14">
          <p:sp>
            <p:nvSpPr>
              <p:cNvPr id="7" name="Text Placeholder 2">
                <a:extLst>
                  <a:ext uri="{FF2B5EF4-FFF2-40B4-BE49-F238E27FC236}">
                    <a16:creationId xmlns:a16="http://schemas.microsoft.com/office/drawing/2014/main" id="{BBEA31C2-6B37-E940-ACD8-01F2BC4B942B}"/>
                  </a:ext>
                </a:extLst>
              </p:cNvPr>
              <p:cNvSpPr txBox="1">
                <a:spLocks/>
              </p:cNvSpPr>
              <p:nvPr/>
            </p:nvSpPr>
            <p:spPr>
              <a:xfrm>
                <a:off x="618450" y="5013176"/>
                <a:ext cx="7697966" cy="1368152"/>
              </a:xfrm>
              <a:prstGeom prst="rect">
                <a:avLst/>
              </a:prstGeom>
            </p:spPr>
            <p:txBody>
              <a:bodyPr/>
              <a:lstStyle>
                <a:lvl1pPr marL="171450" indent="-171450" algn="l" defTabSz="685800" rtl="0" eaLnBrk="1" latinLnBrk="0" hangingPunct="1">
                  <a:lnSpc>
                    <a:spcPct val="150000"/>
                  </a:lnSpc>
                  <a:spcBef>
                    <a:spcPts val="750"/>
                  </a:spcBef>
                  <a:buClr>
                    <a:schemeClr val="tx1"/>
                  </a:buClr>
                  <a:buSzPct val="100000"/>
                  <a:buFont typeface="Arial" panose="020B0604020202020204" pitchFamily="34" charset="0"/>
                  <a:buChar char="•"/>
                  <a:defRPr sz="1600" kern="1200" baseline="0">
                    <a:solidFill>
                      <a:schemeClr val="tx1"/>
                    </a:solidFill>
                    <a:latin typeface="+mn-lt"/>
                    <a:ea typeface="+mn-ea"/>
                    <a:cs typeface="+mn-cs"/>
                  </a:defRPr>
                </a:lvl1pPr>
                <a:lvl2pPr marL="514350" indent="-171450" algn="l" defTabSz="685800" rtl="0" eaLnBrk="1" latinLnBrk="0" hangingPunct="1">
                  <a:lnSpc>
                    <a:spcPct val="150000"/>
                  </a:lnSpc>
                  <a:spcBef>
                    <a:spcPts val="375"/>
                  </a:spcBef>
                  <a:buFont typeface="Arial" panose="020B0604020202020204" pitchFamily="34" charset="0"/>
                  <a:buChar char="•"/>
                  <a:defRPr sz="1600" kern="1200" baseline="0">
                    <a:solidFill>
                      <a:schemeClr val="accent2"/>
                    </a:solidFill>
                    <a:latin typeface="+mn-lt"/>
                    <a:ea typeface="+mn-ea"/>
                    <a:cs typeface="+mn-cs"/>
                  </a:defRPr>
                </a:lvl2pPr>
                <a:lvl3pPr marL="857250" indent="-171450" algn="l" defTabSz="685800" rtl="0" eaLnBrk="1" latinLnBrk="0" hangingPunct="1">
                  <a:lnSpc>
                    <a:spcPct val="150000"/>
                  </a:lnSpc>
                  <a:spcBef>
                    <a:spcPts val="375"/>
                  </a:spcBef>
                  <a:buFont typeface="Arial" panose="020B0604020202020204" pitchFamily="34" charset="0"/>
                  <a:buChar char="•"/>
                  <a:defRPr sz="1600" kern="1200" baseline="0">
                    <a:solidFill>
                      <a:schemeClr val="accent3"/>
                    </a:solidFill>
                    <a:latin typeface="+mn-lt"/>
                    <a:ea typeface="+mn-ea"/>
                    <a:cs typeface="+mn-cs"/>
                  </a:defRPr>
                </a:lvl3pPr>
                <a:lvl4pPr marL="1200150" indent="-171450" algn="l" defTabSz="685800" rtl="0" eaLnBrk="1" latinLnBrk="0" hangingPunct="1">
                  <a:lnSpc>
                    <a:spcPct val="150000"/>
                  </a:lnSpc>
                  <a:spcBef>
                    <a:spcPts val="375"/>
                  </a:spcBef>
                  <a:buFont typeface="Arial" panose="020B0604020202020204" pitchFamily="34" charset="0"/>
                  <a:buChar char="•"/>
                  <a:defRPr sz="1600" kern="1200" baseline="0">
                    <a:solidFill>
                      <a:schemeClr val="accent2"/>
                    </a:solidFill>
                    <a:latin typeface="+mn-lt"/>
                    <a:ea typeface="+mn-ea"/>
                    <a:cs typeface="+mn-cs"/>
                  </a:defRPr>
                </a:lvl4pPr>
                <a:lvl5pPr marL="1543050" indent="-171450" algn="l" defTabSz="685800" rtl="0" eaLnBrk="1" latinLnBrk="0" hangingPunct="1">
                  <a:lnSpc>
                    <a:spcPct val="150000"/>
                  </a:lnSpc>
                  <a:spcBef>
                    <a:spcPts val="375"/>
                  </a:spcBef>
                  <a:buFont typeface="Arial" panose="020B0604020202020204" pitchFamily="34" charset="0"/>
                  <a:buChar char="•"/>
                  <a:defRPr sz="1600" kern="1200" baseline="0">
                    <a:solidFill>
                      <a:schemeClr val="accent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400" dirty="0"/>
                  <a:t>Standard statistics tools: </a:t>
                </a:r>
                <a:r>
                  <a:rPr lang="en-GB" sz="1400" b="1" dirty="0"/>
                  <a:t>mean</a:t>
                </a:r>
                <a:r>
                  <a:rPr lang="en-GB" sz="1400" dirty="0"/>
                  <a:t> and </a:t>
                </a:r>
                <a:r>
                  <a:rPr lang="en-GB" sz="1400" b="1" dirty="0"/>
                  <a:t>standard deviation</a:t>
                </a:r>
                <a:r>
                  <a:rPr lang="en-GB" sz="1400" dirty="0"/>
                  <a:t>;</a:t>
                </a:r>
              </a:p>
              <a:p>
                <a:r>
                  <a:rPr lang="en-GB" sz="1400" dirty="0"/>
                  <a:t>Robust statistics tools: </a:t>
                </a:r>
                <a:r>
                  <a:rPr lang="en-GB" sz="1400" b="1" dirty="0"/>
                  <a:t>median</a:t>
                </a:r>
                <a:r>
                  <a:rPr lang="en-GB" sz="1400" dirty="0"/>
                  <a:t> and a robust standard deviation (</a:t>
                </a:r>
                <a:r>
                  <a:rPr lang="en-GB" sz="1400" b="1" dirty="0" err="1"/>
                  <a:t>std</a:t>
                </a:r>
                <a:r>
                  <a:rPr lang="en-GB" sz="1400" b="1" dirty="0"/>
                  <a:t> IQR</a:t>
                </a:r>
                <a:r>
                  <a:rPr lang="en-GB" sz="1400" dirty="0"/>
                  <a:t>: </a:t>
                </a:r>
                <a14:m>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𝜎</m:t>
                        </m:r>
                      </m:e>
                      <m:sub>
                        <m:r>
                          <a:rPr lang="en-GB" sz="1400" i="1">
                            <a:latin typeface="Cambria Math" panose="02040503050406030204" pitchFamily="18" charset="0"/>
                          </a:rPr>
                          <m:t>𝐼𝑄𝑅</m:t>
                        </m:r>
                      </m:sub>
                    </m:sSub>
                  </m:oMath>
                </a14:m>
                <a:r>
                  <a:rPr lang="en-GB" sz="1400" dirty="0"/>
                  <a:t>)</a:t>
                </a:r>
              </a:p>
              <a:p>
                <a:r>
                  <a:rPr lang="en-GB" sz="1400" dirty="0"/>
                  <a:t>statistics with less than 30 samples discarded (if not </a:t>
                </a:r>
                <a:r>
                  <a:rPr lang="en-GB" sz="1400" dirty="0" err="1"/>
                  <a:t>precised</a:t>
                </a:r>
                <a:r>
                  <a:rPr lang="en-GB" sz="1400" dirty="0"/>
                  <a:t>)</a:t>
                </a:r>
              </a:p>
            </p:txBody>
          </p:sp>
        </mc:Choice>
        <mc:Fallback xmlns="">
          <p:sp>
            <p:nvSpPr>
              <p:cNvPr id="7" name="Text Placeholder 2">
                <a:extLst>
                  <a:ext uri="{FF2B5EF4-FFF2-40B4-BE49-F238E27FC236}">
                    <a16:creationId xmlns:a16="http://schemas.microsoft.com/office/drawing/2014/main" id="{BBEA31C2-6B37-E940-ACD8-01F2BC4B942B}"/>
                  </a:ext>
                </a:extLst>
              </p:cNvPr>
              <p:cNvSpPr txBox="1">
                <a:spLocks noRot="1" noChangeAspect="1" noMove="1" noResize="1" noEditPoints="1" noAdjustHandles="1" noChangeArrowheads="1" noChangeShapeType="1" noTextEdit="1"/>
              </p:cNvSpPr>
              <p:nvPr/>
            </p:nvSpPr>
            <p:spPr>
              <a:xfrm>
                <a:off x="618450" y="5013176"/>
                <a:ext cx="7697966" cy="1368152"/>
              </a:xfrm>
              <a:prstGeom prst="rect">
                <a:avLst/>
              </a:prstGeom>
              <a:blipFill>
                <a:blip r:embed="rId2"/>
                <a:stretch>
                  <a:fillRect l="-165"/>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FE291327-4F10-E446-87BB-FC28C960F596}"/>
              </a:ext>
            </a:extLst>
          </p:cNvPr>
          <p:cNvPicPr>
            <a:picLocks noChangeAspect="1"/>
          </p:cNvPicPr>
          <p:nvPr/>
        </p:nvPicPr>
        <p:blipFill>
          <a:blip r:embed="rId3"/>
          <a:stretch>
            <a:fillRect/>
          </a:stretch>
        </p:blipFill>
        <p:spPr>
          <a:xfrm>
            <a:off x="7919080" y="0"/>
            <a:ext cx="1219200" cy="419100"/>
          </a:xfrm>
          <a:prstGeom prst="rect">
            <a:avLst/>
          </a:prstGeom>
        </p:spPr>
      </p:pic>
    </p:spTree>
    <p:extLst>
      <p:ext uri="{BB962C8B-B14F-4D97-AF65-F5344CB8AC3E}">
        <p14:creationId xmlns:p14="http://schemas.microsoft.com/office/powerpoint/2010/main" val="7994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428E-56A1-C949-A633-DB16EFC2B6B3}"/>
              </a:ext>
            </a:extLst>
          </p:cNvPr>
          <p:cNvSpPr>
            <a:spLocks noGrp="1"/>
          </p:cNvSpPr>
          <p:nvPr>
            <p:ph type="title"/>
          </p:nvPr>
        </p:nvSpPr>
        <p:spPr/>
        <p:txBody>
          <a:bodyPr/>
          <a:lstStyle/>
          <a:p>
            <a:r>
              <a:rPr lang="en-US" dirty="0"/>
              <a:t>Accuracy &amp; Precision </a:t>
            </a:r>
            <a:r>
              <a:rPr lang="en-US" sz="2800" dirty="0"/>
              <a:t>against reference dataset</a:t>
            </a:r>
            <a:endParaRPr lang="en-US" sz="4400" dirty="0"/>
          </a:p>
        </p:txBody>
      </p:sp>
    </p:spTree>
    <p:extLst>
      <p:ext uri="{BB962C8B-B14F-4D97-AF65-F5344CB8AC3E}">
        <p14:creationId xmlns:p14="http://schemas.microsoft.com/office/powerpoint/2010/main" val="61129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4E14F711-367E-5D4E-B12C-FBEA68CCD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68336"/>
            <a:ext cx="8748464" cy="44896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28D2FCE-6320-0E43-A4D9-83F8CCC1A80F}"/>
              </a:ext>
            </a:extLst>
          </p:cNvPr>
          <p:cNvSpPr>
            <a:spLocks noGrp="1"/>
          </p:cNvSpPr>
          <p:nvPr>
            <p:ph type="title"/>
          </p:nvPr>
        </p:nvSpPr>
        <p:spPr/>
        <p:txBody>
          <a:bodyPr/>
          <a:lstStyle/>
          <a:p>
            <a:r>
              <a:rPr lang="en-US" dirty="0"/>
              <a:t>Accuracy &amp; Precision versus Argo</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3986E6-6AB9-EB4C-8336-DE53FA885D04}"/>
                  </a:ext>
                </a:extLst>
              </p:cNvPr>
              <p:cNvSpPr txBox="1"/>
              <p:nvPr/>
            </p:nvSpPr>
            <p:spPr>
              <a:xfrm>
                <a:off x="395536" y="4105482"/>
                <a:ext cx="2601886" cy="910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b="0" i="0" smtClean="0">
                          <a:solidFill>
                            <a:srgbClr val="0070C0"/>
                          </a:solidFill>
                          <a:latin typeface="Cambria Math" panose="02040503050406030204" pitchFamily="18" charset="0"/>
                        </a:rPr>
                        <m:t>std</m:t>
                      </m:r>
                      <m:r>
                        <a:rPr lang="en-GB" b="0" i="0" smtClean="0">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m:t>
                      </m:r>
                      <m:r>
                        <a:rPr lang="en-GB" b="0" i="1" smtClean="0">
                          <a:solidFill>
                            <a:srgbClr val="0070C0"/>
                          </a:solidFill>
                          <a:latin typeface="Cambria Math" panose="02040503050406030204" pitchFamily="18" charset="0"/>
                        </a:rPr>
                        <m:t> </m:t>
                      </m:r>
                      <m:f>
                        <m:fPr>
                          <m:ctrlPr>
                            <a:rPr lang="en-GB" b="0" i="1" smtClean="0">
                              <a:solidFill>
                                <a:srgbClr val="0070C0"/>
                              </a:solidFill>
                              <a:latin typeface="Cambria Math" panose="02040503050406030204" pitchFamily="18" charset="0"/>
                            </a:rPr>
                          </m:ctrlPr>
                        </m:fPr>
                        <m:num>
                          <m:r>
                            <a:rPr lang="en-GB" b="0" i="1" smtClean="0">
                              <a:solidFill>
                                <a:srgbClr val="0070C0"/>
                              </a:solidFill>
                              <a:latin typeface="Cambria Math" panose="02040503050406030204" pitchFamily="18" charset="0"/>
                            </a:rPr>
                            <m:t>1</m:t>
                          </m:r>
                        </m:num>
                        <m:den>
                          <m:r>
                            <a:rPr lang="en-GB" b="0" i="1" smtClean="0">
                              <a:solidFill>
                                <a:srgbClr val="0070C0"/>
                              </a:solidFill>
                              <a:latin typeface="Cambria Math" panose="02040503050406030204" pitchFamily="18" charset="0"/>
                            </a:rPr>
                            <m:t>𝑛</m:t>
                          </m:r>
                        </m:den>
                      </m:f>
                      <m:rad>
                        <m:radPr>
                          <m:degHide m:val="on"/>
                          <m:ctrlPr>
                            <a:rPr lang="en-US" i="1">
                              <a:solidFill>
                                <a:srgbClr val="0070C0"/>
                              </a:solidFill>
                              <a:latin typeface="Cambria Math" panose="02040503050406030204" pitchFamily="18" charset="0"/>
                            </a:rPr>
                          </m:ctrlPr>
                        </m:radPr>
                        <m:deg/>
                        <m:e>
                          <m:nary>
                            <m:naryPr>
                              <m:chr m:val="∑"/>
                              <m:subHide m:val="on"/>
                              <m:supHide m:val="on"/>
                              <m:ctrlPr>
                                <a:rPr lang="en-US" i="1">
                                  <a:solidFill>
                                    <a:srgbClr val="0070C0"/>
                                  </a:solidFill>
                                  <a:latin typeface="Cambria Math" panose="02040503050406030204" pitchFamily="18" charset="0"/>
                                </a:rPr>
                              </m:ctrlPr>
                            </m:naryPr>
                            <m:sub/>
                            <m:sup/>
                            <m:e>
                              <m:sSup>
                                <m:sSupPr>
                                  <m:ctrlPr>
                                    <a:rPr lang="en-US" i="1">
                                      <a:solidFill>
                                        <a:srgbClr val="0070C0"/>
                                      </a:solidFill>
                                      <a:latin typeface="Cambria Math" panose="02040503050406030204" pitchFamily="18" charset="0"/>
                                    </a:rPr>
                                  </m:ctrlPr>
                                </m:sSupPr>
                                <m:e>
                                  <m:d>
                                    <m:dPr>
                                      <m:ctrlPr>
                                        <a:rPr lang="en-US" i="1">
                                          <a:solidFill>
                                            <a:srgbClr val="0070C0"/>
                                          </a:solidFill>
                                          <a:latin typeface="Cambria Math" panose="02040503050406030204" pitchFamily="18" charset="0"/>
                                        </a:rPr>
                                      </m:ctrlPr>
                                    </m:dPr>
                                    <m:e>
                                      <m:r>
                                        <a:rPr lang="en-GB" i="1">
                                          <a:solidFill>
                                            <a:srgbClr val="0070C0"/>
                                          </a:solidFill>
                                          <a:latin typeface="Cambria Math" panose="02040503050406030204" pitchFamily="18" charset="0"/>
                                        </a:rPr>
                                        <m:t>𝑥</m:t>
                                      </m:r>
                                      <m:r>
                                        <a:rPr lang="en-GB" i="1">
                                          <a:solidFill>
                                            <a:srgbClr val="0070C0"/>
                                          </a:solidFill>
                                          <a:latin typeface="Cambria Math" panose="02040503050406030204" pitchFamily="18" charset="0"/>
                                        </a:rPr>
                                        <m:t> −</m:t>
                                      </m:r>
                                      <m:acc>
                                        <m:accPr>
                                          <m:chr m:val="̅"/>
                                          <m:ctrlPr>
                                            <a:rPr lang="en-GB" i="1">
                                              <a:solidFill>
                                                <a:srgbClr val="0070C0"/>
                                              </a:solidFill>
                                              <a:latin typeface="Cambria Math" panose="02040503050406030204" pitchFamily="18" charset="0"/>
                                            </a:rPr>
                                          </m:ctrlPr>
                                        </m:accPr>
                                        <m:e>
                                          <m:r>
                                            <a:rPr lang="en-GB" i="1">
                                              <a:solidFill>
                                                <a:srgbClr val="0070C0"/>
                                              </a:solidFill>
                                              <a:latin typeface="Cambria Math" panose="02040503050406030204" pitchFamily="18" charset="0"/>
                                            </a:rPr>
                                            <m:t>𝑥</m:t>
                                          </m:r>
                                        </m:e>
                                      </m:acc>
                                    </m:e>
                                  </m:d>
                                </m:e>
                                <m:sup>
                                  <m:r>
                                    <a:rPr lang="en-GB" i="1">
                                      <a:solidFill>
                                        <a:srgbClr val="0070C0"/>
                                      </a:solidFill>
                                      <a:latin typeface="Cambria Math" panose="02040503050406030204" pitchFamily="18" charset="0"/>
                                    </a:rPr>
                                    <m:t>2</m:t>
                                  </m:r>
                                </m:sup>
                              </m:sSup>
                            </m:e>
                          </m:nary>
                        </m:e>
                      </m:rad>
                    </m:oMath>
                  </m:oMathPara>
                </a14:m>
                <a:endParaRPr lang="en-US" sz="1400" dirty="0">
                  <a:solidFill>
                    <a:srgbClr val="0070C0"/>
                  </a:solidFill>
                </a:endParaRPr>
              </a:p>
            </p:txBody>
          </p:sp>
        </mc:Choice>
        <mc:Fallback xmlns="">
          <p:sp>
            <p:nvSpPr>
              <p:cNvPr id="5" name="TextBox 4">
                <a:extLst>
                  <a:ext uri="{FF2B5EF4-FFF2-40B4-BE49-F238E27FC236}">
                    <a16:creationId xmlns:a16="http://schemas.microsoft.com/office/drawing/2014/main" id="{8D3986E6-6AB9-EB4C-8336-DE53FA885D04}"/>
                  </a:ext>
                </a:extLst>
              </p:cNvPr>
              <p:cNvSpPr txBox="1">
                <a:spLocks noRot="1" noChangeAspect="1" noMove="1" noResize="1" noEditPoints="1" noAdjustHandles="1" noChangeArrowheads="1" noChangeShapeType="1" noTextEdit="1"/>
              </p:cNvSpPr>
              <p:nvPr/>
            </p:nvSpPr>
            <p:spPr>
              <a:xfrm>
                <a:off x="395536" y="4105482"/>
                <a:ext cx="2601886" cy="910699"/>
              </a:xfrm>
              <a:prstGeom prst="rect">
                <a:avLst/>
              </a:prstGeom>
              <a:blipFill>
                <a:blip r:embed="rId4"/>
                <a:stretch>
                  <a:fillRect t="-90411" b="-1356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1CBA9BA-FC00-5F48-9FE4-815483F67496}"/>
                  </a:ext>
                </a:extLst>
              </p:cNvPr>
              <p:cNvSpPr txBox="1"/>
              <p:nvPr/>
            </p:nvSpPr>
            <p:spPr>
              <a:xfrm>
                <a:off x="395536" y="4944513"/>
                <a:ext cx="2491964" cy="4551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rgbClr val="FFC000"/>
                              </a:solidFill>
                              <a:latin typeface="Cambria Math" panose="02040503050406030204" pitchFamily="18" charset="0"/>
                            </a:rPr>
                          </m:ctrlPr>
                        </m:sSubPr>
                        <m:e>
                          <m:r>
                            <a:rPr lang="en-GB" b="0" i="1" smtClean="0">
                              <a:solidFill>
                                <a:srgbClr val="FFC000"/>
                              </a:solidFill>
                              <a:latin typeface="Cambria Math" panose="02040503050406030204" pitchFamily="18" charset="0"/>
                            </a:rPr>
                            <m:t>𝑠𝑡𝑑</m:t>
                          </m:r>
                        </m:e>
                        <m:sub>
                          <m:r>
                            <a:rPr lang="en-GB" b="0" i="1" smtClean="0">
                              <a:solidFill>
                                <a:srgbClr val="FFC000"/>
                              </a:solidFill>
                              <a:latin typeface="Cambria Math" panose="02040503050406030204" pitchFamily="18" charset="0"/>
                            </a:rPr>
                            <m:t>𝐼𝑄𝑅</m:t>
                          </m:r>
                        </m:sub>
                      </m:sSub>
                      <m:r>
                        <a:rPr lang="en-GB" b="0" i="0" smtClean="0">
                          <a:solidFill>
                            <a:srgbClr val="FFC000"/>
                          </a:solidFill>
                          <a:latin typeface="Cambria Math" panose="02040503050406030204" pitchFamily="18" charset="0"/>
                        </a:rPr>
                        <m:t> </m:t>
                      </m:r>
                      <m:r>
                        <a:rPr lang="en-GB" b="0" i="1" smtClean="0">
                          <a:solidFill>
                            <a:srgbClr val="FFC000"/>
                          </a:solidFill>
                          <a:latin typeface="Cambria Math" panose="02040503050406030204" pitchFamily="18" charset="0"/>
                          <a:ea typeface="Cambria Math" panose="02040503050406030204" pitchFamily="18" charset="0"/>
                        </a:rPr>
                        <m:t>≈</m:t>
                      </m:r>
                      <m:r>
                        <m:rPr>
                          <m:sty m:val="p"/>
                        </m:rPr>
                        <a:rPr lang="en-GB" b="0" i="0" smtClean="0">
                          <a:solidFill>
                            <a:srgbClr val="FFC000"/>
                          </a:solidFill>
                          <a:latin typeface="Cambria Math" panose="02040503050406030204" pitchFamily="18" charset="0"/>
                        </a:rPr>
                        <m:t>IQR</m:t>
                      </m:r>
                      <m:r>
                        <a:rPr lang="en-GB" b="0" i="0" smtClean="0">
                          <a:solidFill>
                            <a:srgbClr val="FFC000"/>
                          </a:solidFill>
                          <a:latin typeface="Cambria Math" panose="02040503050406030204" pitchFamily="18" charset="0"/>
                        </a:rPr>
                        <m:t> ∗</m:t>
                      </m:r>
                      <m:f>
                        <m:fPr>
                          <m:type m:val="skw"/>
                          <m:ctrlPr>
                            <a:rPr lang="en-US" i="1" smtClean="0">
                              <a:solidFill>
                                <a:srgbClr val="FFC000"/>
                              </a:solidFill>
                              <a:latin typeface="Cambria Math" panose="02040503050406030204" pitchFamily="18" charset="0"/>
                            </a:rPr>
                          </m:ctrlPr>
                        </m:fPr>
                        <m:num>
                          <m:r>
                            <a:rPr lang="en-GB" b="0" i="1" smtClean="0">
                              <a:solidFill>
                                <a:srgbClr val="FFC000"/>
                              </a:solidFill>
                              <a:latin typeface="Cambria Math" panose="02040503050406030204" pitchFamily="18" charset="0"/>
                            </a:rPr>
                            <m:t>27</m:t>
                          </m:r>
                        </m:num>
                        <m:den>
                          <m:r>
                            <a:rPr lang="en-GB" b="0" i="1" smtClean="0">
                              <a:solidFill>
                                <a:srgbClr val="FFC000"/>
                              </a:solidFill>
                              <a:latin typeface="Cambria Math" panose="02040503050406030204" pitchFamily="18" charset="0"/>
                            </a:rPr>
                            <m:t>20</m:t>
                          </m:r>
                        </m:den>
                      </m:f>
                    </m:oMath>
                  </m:oMathPara>
                </a14:m>
                <a:endParaRPr lang="en-US" dirty="0">
                  <a:solidFill>
                    <a:srgbClr val="FFC000"/>
                  </a:solidFill>
                </a:endParaRPr>
              </a:p>
            </p:txBody>
          </p:sp>
        </mc:Choice>
        <mc:Fallback xmlns="">
          <p:sp>
            <p:nvSpPr>
              <p:cNvPr id="6" name="TextBox 5">
                <a:extLst>
                  <a:ext uri="{FF2B5EF4-FFF2-40B4-BE49-F238E27FC236}">
                    <a16:creationId xmlns:a16="http://schemas.microsoft.com/office/drawing/2014/main" id="{E1CBA9BA-FC00-5F48-9FE4-815483F67496}"/>
                  </a:ext>
                </a:extLst>
              </p:cNvPr>
              <p:cNvSpPr txBox="1">
                <a:spLocks noRot="1" noChangeAspect="1" noMove="1" noResize="1" noEditPoints="1" noAdjustHandles="1" noChangeArrowheads="1" noChangeShapeType="1" noTextEdit="1"/>
              </p:cNvSpPr>
              <p:nvPr/>
            </p:nvSpPr>
            <p:spPr>
              <a:xfrm>
                <a:off x="395536" y="4944513"/>
                <a:ext cx="2491964" cy="455125"/>
              </a:xfrm>
              <a:prstGeom prst="rect">
                <a:avLst/>
              </a:prstGeom>
              <a:blipFill>
                <a:blip r:embed="rId5"/>
                <a:stretch>
                  <a:fillRect t="-108108" r="-508" b="-17297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787718C5-5573-2441-B471-ED684D8665DD}"/>
              </a:ext>
            </a:extLst>
          </p:cNvPr>
          <p:cNvSpPr txBox="1"/>
          <p:nvPr/>
        </p:nvSpPr>
        <p:spPr>
          <a:xfrm>
            <a:off x="395536" y="5399638"/>
            <a:ext cx="2241319" cy="261610"/>
          </a:xfrm>
          <a:prstGeom prst="rect">
            <a:avLst/>
          </a:prstGeom>
          <a:noFill/>
        </p:spPr>
        <p:txBody>
          <a:bodyPr wrap="none" rtlCol="0">
            <a:spAutoFit/>
          </a:bodyPr>
          <a:lstStyle/>
          <a:p>
            <a:r>
              <a:rPr lang="en-US" sz="1100" dirty="0" err="1">
                <a:solidFill>
                  <a:srgbClr val="FFC000"/>
                </a:solidFill>
              </a:rPr>
              <a:t>InterQuartile</a:t>
            </a:r>
            <a:r>
              <a:rPr lang="en-US" sz="1100" dirty="0">
                <a:solidFill>
                  <a:srgbClr val="FFC000"/>
                </a:solidFill>
              </a:rPr>
              <a:t> Range [25-75] </a:t>
            </a:r>
          </a:p>
        </p:txBody>
      </p:sp>
      <p:sp>
        <p:nvSpPr>
          <p:cNvPr id="8" name="TextBox 7">
            <a:extLst>
              <a:ext uri="{FF2B5EF4-FFF2-40B4-BE49-F238E27FC236}">
                <a16:creationId xmlns:a16="http://schemas.microsoft.com/office/drawing/2014/main" id="{99D4CD9E-5BB4-6540-AA79-0E16C83ACC47}"/>
              </a:ext>
            </a:extLst>
          </p:cNvPr>
          <p:cNvSpPr txBox="1"/>
          <p:nvPr/>
        </p:nvSpPr>
        <p:spPr>
          <a:xfrm>
            <a:off x="222810" y="1126372"/>
            <a:ext cx="3989149" cy="1200329"/>
          </a:xfrm>
          <a:prstGeom prst="rect">
            <a:avLst/>
          </a:prstGeom>
          <a:gradFill>
            <a:lin ang="16200000" scaled="0"/>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Accuracy: No global systematic bias</a:t>
            </a:r>
          </a:p>
          <a:p>
            <a:r>
              <a:rPr lang="en-US" dirty="0"/>
              <a:t>Precision (robust): 0.16 </a:t>
            </a:r>
            <a:r>
              <a:rPr lang="en-US" dirty="0" err="1"/>
              <a:t>pss</a:t>
            </a:r>
            <a:r>
              <a:rPr lang="en-US" dirty="0"/>
              <a:t> (Argo) / 0.13 </a:t>
            </a:r>
            <a:r>
              <a:rPr lang="en-US" dirty="0" err="1"/>
              <a:t>pss</a:t>
            </a:r>
            <a:r>
              <a:rPr lang="en-US" dirty="0"/>
              <a:t> (ISAS)</a:t>
            </a:r>
          </a:p>
          <a:p>
            <a:r>
              <a:rPr lang="en-US" dirty="0"/>
              <a:t>Need to take robust estimator</a:t>
            </a:r>
          </a:p>
        </p:txBody>
      </p:sp>
      <p:pic>
        <p:nvPicPr>
          <p:cNvPr id="10" name="Picture 9" descr="/var/folders/jj/tdmxyw195x511d7nbgk7y8fm0000gq/T/com.microsoft.Word/Content.MSO/BB6CC769.tmp">
            <a:extLst>
              <a:ext uri="{FF2B5EF4-FFF2-40B4-BE49-F238E27FC236}">
                <a16:creationId xmlns:a16="http://schemas.microsoft.com/office/drawing/2014/main" id="{1AB8652E-0C33-6F4A-9036-2E126DB66507}"/>
              </a:ext>
            </a:extLst>
          </p:cNvPr>
          <p:cNvPicPr/>
          <p:nvPr/>
        </p:nvPicPr>
        <p:blipFill rotWithShape="1">
          <a:blip r:embed="rId6">
            <a:extLst>
              <a:ext uri="{28A0092B-C50C-407E-A947-70E740481C1C}">
                <a14:useLocalDpi xmlns:a14="http://schemas.microsoft.com/office/drawing/2010/main" val="0"/>
              </a:ext>
            </a:extLst>
          </a:blip>
          <a:srcRect t="-1" b="3166"/>
          <a:stretch/>
        </p:blipFill>
        <p:spPr bwMode="auto">
          <a:xfrm>
            <a:off x="4499992" y="783317"/>
            <a:ext cx="5312862" cy="2880320"/>
          </a:xfrm>
          <a:prstGeom prst="rect">
            <a:avLst/>
          </a:prstGeom>
          <a:noFill/>
          <a:ln>
            <a:noFill/>
          </a:ln>
          <a:extLst>
            <a:ext uri="{53640926-AAD7-44D8-BBD7-CCE9431645EC}">
              <a14:shadowObscured xmlns:a14="http://schemas.microsoft.com/office/drawing/2010/main"/>
            </a:ext>
          </a:extLst>
        </p:spPr>
      </p:pic>
      <p:pic>
        <p:nvPicPr>
          <p:cNvPr id="11" name="Picture 10" descr="/var/folders/jj/tdmxyw195x511d7nbgk7y8fm0000gq/T/com.microsoft.Word/Content.MSO/BB6CC769.tmp">
            <a:extLst>
              <a:ext uri="{FF2B5EF4-FFF2-40B4-BE49-F238E27FC236}">
                <a16:creationId xmlns:a16="http://schemas.microsoft.com/office/drawing/2014/main" id="{6BFDF22D-A474-8E48-9158-BDF62EE24A36}"/>
              </a:ext>
            </a:extLst>
          </p:cNvPr>
          <p:cNvPicPr/>
          <p:nvPr/>
        </p:nvPicPr>
        <p:blipFill rotWithShape="1">
          <a:blip r:embed="rId6">
            <a:extLst>
              <a:ext uri="{28A0092B-C50C-407E-A947-70E740481C1C}">
                <a14:useLocalDpi xmlns:a14="http://schemas.microsoft.com/office/drawing/2010/main" val="0"/>
              </a:ext>
            </a:extLst>
          </a:blip>
          <a:srcRect l="88889" t="-1" b="3166"/>
          <a:stretch/>
        </p:blipFill>
        <p:spPr bwMode="auto">
          <a:xfrm>
            <a:off x="4863143" y="817266"/>
            <a:ext cx="590300" cy="288032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692F8509-0D85-9242-9D17-871D02F02F90}"/>
              </a:ext>
            </a:extLst>
          </p:cNvPr>
          <p:cNvPicPr>
            <a:picLocks noChangeAspect="1"/>
          </p:cNvPicPr>
          <p:nvPr/>
        </p:nvPicPr>
        <p:blipFill>
          <a:blip r:embed="rId7"/>
          <a:stretch>
            <a:fillRect/>
          </a:stretch>
        </p:blipFill>
        <p:spPr>
          <a:xfrm>
            <a:off x="7919080" y="0"/>
            <a:ext cx="1219200" cy="419100"/>
          </a:xfrm>
          <a:prstGeom prst="rect">
            <a:avLst/>
          </a:prstGeom>
        </p:spPr>
      </p:pic>
    </p:spTree>
    <p:extLst>
      <p:ext uri="{BB962C8B-B14F-4D97-AF65-F5344CB8AC3E}">
        <p14:creationId xmlns:p14="http://schemas.microsoft.com/office/powerpoint/2010/main" val="314683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4DDB-DD1E-044F-85B3-7CD951001151}"/>
              </a:ext>
            </a:extLst>
          </p:cNvPr>
          <p:cNvSpPr>
            <a:spLocks noGrp="1"/>
          </p:cNvSpPr>
          <p:nvPr>
            <p:ph type="title"/>
          </p:nvPr>
        </p:nvSpPr>
        <p:spPr>
          <a:xfrm>
            <a:off x="467544" y="89873"/>
            <a:ext cx="7982904" cy="720000"/>
          </a:xfrm>
        </p:spPr>
        <p:txBody>
          <a:bodyPr/>
          <a:lstStyle/>
          <a:p>
            <a:r>
              <a:rPr lang="en-US" dirty="0"/>
              <a:t>Pi-MEP Argo match-up report - summary</a:t>
            </a:r>
          </a:p>
        </p:txBody>
      </p:sp>
      <p:sp>
        <p:nvSpPr>
          <p:cNvPr id="3" name="Text Placeholder 2">
            <a:extLst>
              <a:ext uri="{FF2B5EF4-FFF2-40B4-BE49-F238E27FC236}">
                <a16:creationId xmlns:a16="http://schemas.microsoft.com/office/drawing/2014/main" id="{6C1ADD6D-C620-AF4F-A07C-AF2A6759F3D2}"/>
              </a:ext>
            </a:extLst>
          </p:cNvPr>
          <p:cNvSpPr>
            <a:spLocks noGrp="1"/>
          </p:cNvSpPr>
          <p:nvPr>
            <p:ph type="body" sz="quarter" idx="14"/>
          </p:nvPr>
        </p:nvSpPr>
        <p:spPr/>
        <p:txBody>
          <a:bodyPr>
            <a:normAutofit lnSpcReduction="10000"/>
          </a:bodyPr>
          <a:lstStyle/>
          <a:p>
            <a:r>
              <a:rPr lang="en-GB" dirty="0"/>
              <a:t>Global </a:t>
            </a:r>
            <a:r>
              <a:rPr lang="en-GB" dirty="0" err="1"/>
              <a:t>rmsd</a:t>
            </a:r>
            <a:r>
              <a:rPr lang="en-GB" dirty="0"/>
              <a:t> against Argo of 0.16 </a:t>
            </a:r>
            <a:r>
              <a:rPr lang="en-GB" dirty="0" err="1"/>
              <a:t>pss</a:t>
            </a:r>
            <a:endParaRPr lang="en-GB" dirty="0"/>
          </a:p>
          <a:p>
            <a:pPr lvl="1"/>
            <a:r>
              <a:rPr lang="en-GB" dirty="0"/>
              <a:t>Decreasing to 0.13 </a:t>
            </a:r>
            <a:r>
              <a:rPr lang="en-GB" dirty="0" err="1"/>
              <a:t>pss</a:t>
            </a:r>
            <a:r>
              <a:rPr lang="en-GB" dirty="0"/>
              <a:t> for optimal region (&gt;800 km from the coast; area with temporal standard deviation smaller than 0.2 </a:t>
            </a:r>
            <a:r>
              <a:rPr lang="en-GB" dirty="0" err="1"/>
              <a:t>pss</a:t>
            </a:r>
            <a:r>
              <a:rPr lang="en-GB" dirty="0"/>
              <a:t>);</a:t>
            </a:r>
          </a:p>
          <a:p>
            <a:pPr lvl="1"/>
            <a:r>
              <a:rPr lang="en-GB" dirty="0"/>
              <a:t>Increasing to 0.27 </a:t>
            </a:r>
            <a:r>
              <a:rPr lang="en-GB" dirty="0" err="1"/>
              <a:t>pss</a:t>
            </a:r>
            <a:r>
              <a:rPr lang="en-GB" dirty="0"/>
              <a:t> for area closer than150 km from the coast (larger variability);</a:t>
            </a:r>
          </a:p>
          <a:p>
            <a:pPr lvl="1"/>
            <a:r>
              <a:rPr lang="en-GB" dirty="0"/>
              <a:t>Increasing to 0.20 </a:t>
            </a:r>
            <a:r>
              <a:rPr lang="en-GB" dirty="0" err="1"/>
              <a:t>pss</a:t>
            </a:r>
            <a:r>
              <a:rPr lang="en-GB" dirty="0"/>
              <a:t> for area characterised by one of the following conditions: rain and low wind; mixed layer depth &lt; 20m; area with temporal standard deviation &gt;0.2pss; SSS &lt; 33 </a:t>
            </a:r>
            <a:r>
              <a:rPr lang="en-GB" dirty="0" err="1"/>
              <a:t>pss</a:t>
            </a:r>
            <a:r>
              <a:rPr lang="en-GB" dirty="0"/>
              <a:t>. </a:t>
            </a:r>
          </a:p>
          <a:p>
            <a:pPr lvl="0"/>
            <a:r>
              <a:rPr lang="en-GB" dirty="0"/>
              <a:t>No global bias against Argo except for filtered collocations where:</a:t>
            </a:r>
          </a:p>
          <a:p>
            <a:pPr lvl="1"/>
            <a:r>
              <a:rPr lang="en-GB" dirty="0"/>
              <a:t>SSS &lt; 33 </a:t>
            </a:r>
            <a:r>
              <a:rPr lang="en-GB" dirty="0" err="1"/>
              <a:t>pss</a:t>
            </a:r>
            <a:r>
              <a:rPr lang="en-GB" dirty="0"/>
              <a:t> (CCI saltier by 0.06 </a:t>
            </a:r>
            <a:r>
              <a:rPr lang="en-GB" dirty="0" err="1"/>
              <a:t>pss</a:t>
            </a:r>
            <a:r>
              <a:rPr lang="en-GB" dirty="0"/>
              <a:t>);</a:t>
            </a:r>
          </a:p>
          <a:p>
            <a:pPr lvl="1"/>
            <a:r>
              <a:rPr lang="en-GB" dirty="0"/>
              <a:t>Mixed layer depth &lt; 20m (CCI saltier by 0.04 </a:t>
            </a:r>
            <a:r>
              <a:rPr lang="en-GB" dirty="0" err="1"/>
              <a:t>pss</a:t>
            </a:r>
            <a:r>
              <a:rPr lang="en-GB" dirty="0"/>
              <a:t>);</a:t>
            </a:r>
          </a:p>
          <a:p>
            <a:pPr lvl="1"/>
            <a:r>
              <a:rPr lang="en-GB" dirty="0"/>
              <a:t>SST &lt; 5°C (CCI saltier by 0.02 </a:t>
            </a:r>
            <a:r>
              <a:rPr lang="en-GB" dirty="0" err="1"/>
              <a:t>pss</a:t>
            </a:r>
            <a:r>
              <a:rPr lang="en-GB" dirty="0"/>
              <a:t>);</a:t>
            </a:r>
          </a:p>
          <a:p>
            <a:pPr lvl="1"/>
            <a:r>
              <a:rPr lang="en-GB" dirty="0"/>
              <a:t>SSS &gt; 37 </a:t>
            </a:r>
            <a:r>
              <a:rPr lang="en-GB" dirty="0" err="1"/>
              <a:t>pss</a:t>
            </a:r>
            <a:r>
              <a:rPr lang="en-GB" dirty="0"/>
              <a:t> (CCI fresher by 0.04 </a:t>
            </a:r>
            <a:r>
              <a:rPr lang="en-GB" dirty="0" err="1"/>
              <a:t>pss</a:t>
            </a:r>
            <a:r>
              <a:rPr lang="en-GB" dirty="0"/>
              <a:t>);</a:t>
            </a:r>
          </a:p>
          <a:p>
            <a:endParaRPr lang="en-US" dirty="0"/>
          </a:p>
        </p:txBody>
      </p:sp>
      <p:pic>
        <p:nvPicPr>
          <p:cNvPr id="4" name="Picture 3">
            <a:extLst>
              <a:ext uri="{FF2B5EF4-FFF2-40B4-BE49-F238E27FC236}">
                <a16:creationId xmlns:a16="http://schemas.microsoft.com/office/drawing/2014/main" id="{36EA13FA-8D2C-844D-A083-BF56FAB54A09}"/>
              </a:ext>
            </a:extLst>
          </p:cNvPr>
          <p:cNvPicPr>
            <a:picLocks noChangeAspect="1"/>
          </p:cNvPicPr>
          <p:nvPr/>
        </p:nvPicPr>
        <p:blipFill>
          <a:blip r:embed="rId3"/>
          <a:stretch>
            <a:fillRect/>
          </a:stretch>
        </p:blipFill>
        <p:spPr>
          <a:xfrm>
            <a:off x="7020013" y="620688"/>
            <a:ext cx="2118475" cy="971778"/>
          </a:xfrm>
          <a:prstGeom prst="rect">
            <a:avLst/>
          </a:prstGeom>
        </p:spPr>
      </p:pic>
      <p:pic>
        <p:nvPicPr>
          <p:cNvPr id="5" name="Picture 4">
            <a:extLst>
              <a:ext uri="{FF2B5EF4-FFF2-40B4-BE49-F238E27FC236}">
                <a16:creationId xmlns:a16="http://schemas.microsoft.com/office/drawing/2014/main" id="{61FBB096-8620-7C46-890A-632CAE1493B8}"/>
              </a:ext>
            </a:extLst>
          </p:cNvPr>
          <p:cNvPicPr>
            <a:picLocks noChangeAspect="1"/>
          </p:cNvPicPr>
          <p:nvPr/>
        </p:nvPicPr>
        <p:blipFill>
          <a:blip r:embed="rId4"/>
          <a:stretch>
            <a:fillRect/>
          </a:stretch>
        </p:blipFill>
        <p:spPr>
          <a:xfrm>
            <a:off x="7919288" y="0"/>
            <a:ext cx="1219200" cy="419100"/>
          </a:xfrm>
          <a:prstGeom prst="rect">
            <a:avLst/>
          </a:prstGeom>
        </p:spPr>
      </p:pic>
    </p:spTree>
    <p:extLst>
      <p:ext uri="{BB962C8B-B14F-4D97-AF65-F5344CB8AC3E}">
        <p14:creationId xmlns:p14="http://schemas.microsoft.com/office/powerpoint/2010/main" val="839529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428E-56A1-C949-A633-DB16EFC2B6B3}"/>
              </a:ext>
            </a:extLst>
          </p:cNvPr>
          <p:cNvSpPr>
            <a:spLocks noGrp="1"/>
          </p:cNvSpPr>
          <p:nvPr>
            <p:ph type="title"/>
          </p:nvPr>
        </p:nvSpPr>
        <p:spPr/>
        <p:txBody>
          <a:bodyPr/>
          <a:lstStyle/>
          <a:p>
            <a:r>
              <a:rPr lang="en-US" dirty="0"/>
              <a:t>Stability</a:t>
            </a:r>
            <a:endParaRPr lang="en-US" sz="4400" dirty="0"/>
          </a:p>
        </p:txBody>
      </p:sp>
    </p:spTree>
    <p:extLst>
      <p:ext uri="{BB962C8B-B14F-4D97-AF65-F5344CB8AC3E}">
        <p14:creationId xmlns:p14="http://schemas.microsoft.com/office/powerpoint/2010/main" val="1921685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33image57375776">
            <a:extLst>
              <a:ext uri="{FF2B5EF4-FFF2-40B4-BE49-F238E27FC236}">
                <a16:creationId xmlns:a16="http://schemas.microsoft.com/office/drawing/2014/main" id="{870ECEF2-2CE7-0B40-B9F9-1AC2B2ED1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4" y="908720"/>
            <a:ext cx="8316416" cy="45571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4EDA9C5-32C8-464C-A743-A79F8204218C}"/>
              </a:ext>
            </a:extLst>
          </p:cNvPr>
          <p:cNvSpPr>
            <a:spLocks noGrp="1"/>
          </p:cNvSpPr>
          <p:nvPr>
            <p:ph type="title"/>
          </p:nvPr>
        </p:nvSpPr>
        <p:spPr/>
        <p:txBody>
          <a:bodyPr/>
          <a:lstStyle/>
          <a:p>
            <a:r>
              <a:rPr lang="en-GB" sz="2400" dirty="0"/>
              <a:t>Global latitude-time </a:t>
            </a:r>
            <a:r>
              <a:rPr lang="en-GB" sz="2400" dirty="0" err="1"/>
              <a:t>Hovmöller</a:t>
            </a:r>
            <a:r>
              <a:rPr lang="en-GB" sz="2400" dirty="0"/>
              <a:t> CCI-reference difference</a:t>
            </a:r>
            <a:endParaRPr lang="en-US" sz="2400" dirty="0"/>
          </a:p>
        </p:txBody>
      </p:sp>
      <p:sp>
        <p:nvSpPr>
          <p:cNvPr id="9" name="TextBox 8">
            <a:extLst>
              <a:ext uri="{FF2B5EF4-FFF2-40B4-BE49-F238E27FC236}">
                <a16:creationId xmlns:a16="http://schemas.microsoft.com/office/drawing/2014/main" id="{D0805CAE-90F7-8248-9167-B0496D132F56}"/>
              </a:ext>
            </a:extLst>
          </p:cNvPr>
          <p:cNvSpPr txBox="1"/>
          <p:nvPr/>
        </p:nvSpPr>
        <p:spPr>
          <a:xfrm>
            <a:off x="323528" y="5595238"/>
            <a:ext cx="8496944" cy="1200329"/>
          </a:xfrm>
          <a:prstGeom prst="rect">
            <a:avLst/>
          </a:prstGeom>
          <a:gradFill>
            <a:lin ang="16200000" scaled="0"/>
          </a:gra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GB" dirty="0">
                <a:solidFill>
                  <a:schemeClr val="accent2">
                    <a:lumMod val="50000"/>
                  </a:schemeClr>
                </a:solidFill>
              </a:rPr>
              <a:t>Long-term stability mean difference within +/-0.05 </a:t>
            </a:r>
            <a:r>
              <a:rPr lang="en-GB" dirty="0" err="1">
                <a:solidFill>
                  <a:schemeClr val="accent2">
                    <a:lumMod val="50000"/>
                  </a:schemeClr>
                </a:solidFill>
              </a:rPr>
              <a:t>pss</a:t>
            </a:r>
            <a:r>
              <a:rPr lang="en-GB">
                <a:solidFill>
                  <a:schemeClr val="accent2">
                    <a:lumMod val="50000"/>
                  </a:schemeClr>
                </a:solidFill>
              </a:rPr>
              <a:t> between 40S and 20N</a:t>
            </a:r>
            <a:endParaRPr lang="en-GB" dirty="0">
              <a:solidFill>
                <a:schemeClr val="accent2">
                  <a:lumMod val="50000"/>
                </a:schemeClr>
              </a:solidFill>
            </a:endParaRPr>
          </a:p>
          <a:p>
            <a:pPr marL="285750" indent="-285750">
              <a:buFont typeface="Arial" panose="020B0604020202020204" pitchFamily="34" charset="0"/>
              <a:buChar char="•"/>
            </a:pPr>
            <a:r>
              <a:rPr lang="en-GB" dirty="0">
                <a:solidFill>
                  <a:srgbClr val="C00000"/>
                </a:solidFill>
              </a:rPr>
              <a:t>Warming: Oscillation against reference &gt; 0.2 </a:t>
            </a:r>
            <a:r>
              <a:rPr lang="en-GB" dirty="0" err="1">
                <a:solidFill>
                  <a:srgbClr val="C00000"/>
                </a:solidFill>
              </a:rPr>
              <a:t>pss</a:t>
            </a:r>
            <a:r>
              <a:rPr lang="en-GB" dirty="0">
                <a:solidFill>
                  <a:srgbClr val="C00000"/>
                </a:solidFill>
              </a:rPr>
              <a:t> in the high </a:t>
            </a:r>
            <a:r>
              <a:rPr lang="en-GB" dirty="0" err="1">
                <a:solidFill>
                  <a:srgbClr val="C00000"/>
                </a:solidFill>
              </a:rPr>
              <a:t>northen</a:t>
            </a:r>
            <a:r>
              <a:rPr lang="en-GB" dirty="0">
                <a:solidFill>
                  <a:srgbClr val="C00000"/>
                </a:solidFill>
              </a:rPr>
              <a:t> latitudes; </a:t>
            </a:r>
          </a:p>
          <a:p>
            <a:pPr marL="285750" indent="-285750">
              <a:buFont typeface="Arial" panose="020B0604020202020204" pitchFamily="34" charset="0"/>
              <a:buChar char="•"/>
            </a:pPr>
            <a:r>
              <a:rPr lang="en-GB" dirty="0"/>
              <a:t>CCI are fresher/saltier in winter/summer than references;</a:t>
            </a:r>
          </a:p>
          <a:p>
            <a:pPr marL="285750" indent="-285750">
              <a:buFont typeface="Arial" panose="020B0604020202020204" pitchFamily="34" charset="0"/>
              <a:buChar char="•"/>
            </a:pPr>
            <a:r>
              <a:rPr lang="en-GB" dirty="0"/>
              <a:t>CCI fresher than reference over [2010-2012]</a:t>
            </a:r>
          </a:p>
        </p:txBody>
      </p:sp>
      <p:sp>
        <p:nvSpPr>
          <p:cNvPr id="7" name="TextBox 6">
            <a:extLst>
              <a:ext uri="{FF2B5EF4-FFF2-40B4-BE49-F238E27FC236}">
                <a16:creationId xmlns:a16="http://schemas.microsoft.com/office/drawing/2014/main" id="{18FA32DF-554D-B443-B43F-683C3B6A44DF}"/>
              </a:ext>
            </a:extLst>
          </p:cNvPr>
          <p:cNvSpPr txBox="1"/>
          <p:nvPr/>
        </p:nvSpPr>
        <p:spPr>
          <a:xfrm>
            <a:off x="1331640" y="1268760"/>
            <a:ext cx="2114746" cy="369332"/>
          </a:xfrm>
          <a:prstGeom prst="rect">
            <a:avLst/>
          </a:prstGeom>
          <a:noFill/>
        </p:spPr>
        <p:txBody>
          <a:bodyPr wrap="none" rtlCol="0">
            <a:spAutoFit/>
          </a:bodyPr>
          <a:lstStyle/>
          <a:p>
            <a:r>
              <a:rPr lang="en-US" dirty="0" err="1"/>
              <a:t>dSSS</a:t>
            </a:r>
            <a:r>
              <a:rPr lang="en-US" dirty="0"/>
              <a:t> = CCI - Argo</a:t>
            </a:r>
          </a:p>
        </p:txBody>
      </p:sp>
      <p:sp>
        <p:nvSpPr>
          <p:cNvPr id="3" name="Rectangle 2">
            <a:extLst>
              <a:ext uri="{FF2B5EF4-FFF2-40B4-BE49-F238E27FC236}">
                <a16:creationId xmlns:a16="http://schemas.microsoft.com/office/drawing/2014/main" id="{D5505675-3714-254B-9591-A49ACA304BF9}"/>
              </a:ext>
            </a:extLst>
          </p:cNvPr>
          <p:cNvSpPr/>
          <p:nvPr/>
        </p:nvSpPr>
        <p:spPr>
          <a:xfrm>
            <a:off x="1115616" y="1124744"/>
            <a:ext cx="7056784" cy="1512168"/>
          </a:xfrm>
          <a:prstGeom prst="rect">
            <a:avLst/>
          </a:prstGeom>
          <a:noFill/>
          <a:ln w="63500">
            <a:solidFill>
              <a:srgbClr val="FF0000">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DA090A-FE87-9E40-9CFC-4595175E1D2B}"/>
              </a:ext>
            </a:extLst>
          </p:cNvPr>
          <p:cNvSpPr/>
          <p:nvPr/>
        </p:nvSpPr>
        <p:spPr>
          <a:xfrm>
            <a:off x="1115616" y="4077072"/>
            <a:ext cx="7056784" cy="1008112"/>
          </a:xfrm>
          <a:prstGeom prst="rect">
            <a:avLst/>
          </a:prstGeom>
          <a:noFill/>
          <a:ln w="63500">
            <a:solidFill>
              <a:srgbClr val="FF0000">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E174CD4-94B9-674B-B4B5-01893B5854E2}"/>
              </a:ext>
            </a:extLst>
          </p:cNvPr>
          <p:cNvPicPr>
            <a:picLocks noChangeAspect="1"/>
          </p:cNvPicPr>
          <p:nvPr/>
        </p:nvPicPr>
        <p:blipFill>
          <a:blip r:embed="rId4"/>
          <a:stretch>
            <a:fillRect/>
          </a:stretch>
        </p:blipFill>
        <p:spPr>
          <a:xfrm>
            <a:off x="7919080" y="0"/>
            <a:ext cx="1219200" cy="419100"/>
          </a:xfrm>
          <a:prstGeom prst="rect">
            <a:avLst/>
          </a:prstGeom>
        </p:spPr>
      </p:pic>
    </p:spTree>
    <p:extLst>
      <p:ext uri="{BB962C8B-B14F-4D97-AF65-F5344CB8AC3E}">
        <p14:creationId xmlns:p14="http://schemas.microsoft.com/office/powerpoint/2010/main" val="116301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428E-56A1-C949-A633-DB16EFC2B6B3}"/>
              </a:ext>
            </a:extLst>
          </p:cNvPr>
          <p:cNvSpPr>
            <a:spLocks noGrp="1"/>
          </p:cNvSpPr>
          <p:nvPr>
            <p:ph type="title"/>
          </p:nvPr>
        </p:nvSpPr>
        <p:spPr/>
        <p:txBody>
          <a:bodyPr/>
          <a:lstStyle/>
          <a:p>
            <a:r>
              <a:rPr lang="en-US" dirty="0"/>
              <a:t>Spatial &amp; Temporal effective resolution</a:t>
            </a:r>
            <a:endParaRPr lang="en-US" sz="4400" dirty="0"/>
          </a:p>
        </p:txBody>
      </p:sp>
    </p:spTree>
    <p:extLst>
      <p:ext uri="{BB962C8B-B14F-4D97-AF65-F5344CB8AC3E}">
        <p14:creationId xmlns:p14="http://schemas.microsoft.com/office/powerpoint/2010/main" val="757006406"/>
      </p:ext>
    </p:extLst>
  </p:cSld>
  <p:clrMapOvr>
    <a:masterClrMapping/>
  </p:clrMapOvr>
</p:sld>
</file>

<file path=ppt/theme/theme1.xml><?xml version="1.0" encoding="utf-8"?>
<a:theme xmlns:a="http://schemas.openxmlformats.org/drawingml/2006/main" name="Office Theme">
  <a:themeElements>
    <a:clrScheme name="National Oceanography Centre 1">
      <a:dk1>
        <a:srgbClr val="13324D"/>
      </a:dk1>
      <a:lt1>
        <a:srgbClr val="FFFFFF"/>
      </a:lt1>
      <a:dk2>
        <a:srgbClr val="13324D"/>
      </a:dk2>
      <a:lt2>
        <a:srgbClr val="FFFFFF"/>
      </a:lt2>
      <a:accent1>
        <a:srgbClr val="13324D"/>
      </a:accent1>
      <a:accent2>
        <a:srgbClr val="1D71B8"/>
      </a:accent2>
      <a:accent3>
        <a:srgbClr val="4DB3E6"/>
      </a:accent3>
      <a:accent4>
        <a:srgbClr val="FFE60B"/>
      </a:accent4>
      <a:accent5>
        <a:srgbClr val="43B9B6"/>
      </a:accent5>
      <a:accent6>
        <a:srgbClr val="EB5C0B"/>
      </a:accent6>
      <a:hlink>
        <a:srgbClr val="1D71B8"/>
      </a:hlink>
      <a:folHlink>
        <a:srgbClr val="1D71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24DF32F-E38C-7849-9677-6EF4821B83C5}" vid="{AD09F073-5B66-704B-BF92-A889BD4379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E1C3AFADA79F4D9EB63B38A82FEC0A" ma:contentTypeVersion="11" ma:contentTypeDescription="Create a new document." ma:contentTypeScope="" ma:versionID="45313e618124ff4ba90f6dbd25ee41bb">
  <xsd:schema xmlns:xsd="http://www.w3.org/2001/XMLSchema" xmlns:xs="http://www.w3.org/2001/XMLSchema" xmlns:p="http://schemas.microsoft.com/office/2006/metadata/properties" xmlns:ns2="e719824c-c264-4ce8-850e-10892a25e025" xmlns:ns3="8befea17-d598-41aa-887f-4840d161cac8" targetNamespace="http://schemas.microsoft.com/office/2006/metadata/properties" ma:root="true" ma:fieldsID="b718c682122cbc8d40dd83fee19cbbf9" ns2:_="" ns3:_="">
    <xsd:import namespace="e719824c-c264-4ce8-850e-10892a25e025"/>
    <xsd:import namespace="8befea17-d598-41aa-887f-4840d161cac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19824c-c264-4ce8-850e-10892a25e02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efea17-d598-41aa-887f-4840d161cac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D2C0F5-4457-4886-90E2-49C60AFC5AA4}">
  <ds:schemaRefs>
    <ds:schemaRef ds:uri="http://purl.org/dc/terms/"/>
    <ds:schemaRef ds:uri="http://purl.org/dc/elements/1.1/"/>
    <ds:schemaRef ds:uri="e719824c-c264-4ce8-850e-10892a25e025"/>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8befea17-d598-41aa-887f-4840d161cac8"/>
    <ds:schemaRef ds:uri="http://www.w3.org/XML/1998/namespace"/>
    <ds:schemaRef ds:uri="http://purl.org/dc/dcmitype/"/>
  </ds:schemaRefs>
</ds:datastoreItem>
</file>

<file path=customXml/itemProps2.xml><?xml version="1.0" encoding="utf-8"?>
<ds:datastoreItem xmlns:ds="http://schemas.openxmlformats.org/officeDocument/2006/customXml" ds:itemID="{A384D934-9840-4B74-BE67-B51EB760915A}">
  <ds:schemaRefs>
    <ds:schemaRef ds:uri="http://schemas.microsoft.com/sharepoint/v3/contenttype/forms"/>
  </ds:schemaRefs>
</ds:datastoreItem>
</file>

<file path=customXml/itemProps3.xml><?xml version="1.0" encoding="utf-8"?>
<ds:datastoreItem xmlns:ds="http://schemas.openxmlformats.org/officeDocument/2006/customXml" ds:itemID="{D611FD86-C943-4D83-9C9C-EFCF201649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19824c-c264-4ce8-850e-10892a25e025"/>
    <ds:schemaRef ds:uri="8befea17-d598-41aa-887f-4840d161ca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10778</TotalTime>
  <Words>1373</Words>
  <Application>Microsoft Macintosh PowerPoint</Application>
  <PresentationFormat>On-screen Show (4:3)</PresentationFormat>
  <Paragraphs>92</Paragraphs>
  <Slides>15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 Math</vt:lpstr>
      <vt:lpstr>Office Theme</vt:lpstr>
      <vt:lpstr>Global validation of ESA CCI+SSS products       A. Martin (NOC); S. Guimbard (Ocean Scope); J. Boutin (LOCEAN); N. Reul, N. Kolodziejczyk (LOPS); R. Catany (Argans) &amp; ESA CCI consortium</vt:lpstr>
      <vt:lpstr>Introduction</vt:lpstr>
      <vt:lpstr>Data &amp; Method</vt:lpstr>
      <vt:lpstr>Accuracy &amp; Precision against reference dataset</vt:lpstr>
      <vt:lpstr>Accuracy &amp; Precision versus Argo</vt:lpstr>
      <vt:lpstr>Pi-MEP Argo match-up report - summary</vt:lpstr>
      <vt:lpstr>Stability</vt:lpstr>
      <vt:lpstr>Global latitude-time Hovmöller CCI-reference difference</vt:lpstr>
      <vt:lpstr>Spatial &amp; Temporal effective resolution</vt:lpstr>
      <vt:lpstr>Spectra and Coherency spectra for Tropical Atlantic (CCI &amp; TSG) (N.Reul, N. Kolodziejczyk, O. Houdegnonto, C. Maes and T. O’Kane)</vt:lpstr>
      <vt:lpstr>Pi-MEP mooring match-up report Average Power Spectra</vt:lpstr>
      <vt:lpstr>Uncertainty</vt:lpstr>
      <vt:lpstr>Uncertainty validation</vt:lpstr>
      <vt:lpstr>Uncertainty validation 2</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Adrien C.H.</dc:creator>
  <cp:lastModifiedBy>Microsoft Office User</cp:lastModifiedBy>
  <cp:revision>86</cp:revision>
  <dcterms:created xsi:type="dcterms:W3CDTF">2020-01-12T17:08:19Z</dcterms:created>
  <dcterms:modified xsi:type="dcterms:W3CDTF">2020-05-04T05:39:48Z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0x010100D1E1C3AFADA79F4D9EB63B38A82FEC0A</vt:lpwstr>
  </property>
</Properties>
</file>