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0"/>
  </p:notesMasterIdLst>
  <p:handoutMasterIdLst>
    <p:handoutMasterId r:id="rId11"/>
  </p:handoutMasterIdLst>
  <p:sldIdLst>
    <p:sldId id="256" r:id="rId5"/>
    <p:sldId id="307" r:id="rId6"/>
    <p:sldId id="312" r:id="rId7"/>
    <p:sldId id="311" r:id="rId8"/>
    <p:sldId id="306"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lum Smith [ee13c2s]" initials="CS[" lastIdx="1" clrIdx="0">
    <p:extLst>
      <p:ext uri="{19B8F6BF-5375-455C-9EA6-DF929625EA0E}">
        <p15:presenceInfo xmlns:p15="http://schemas.microsoft.com/office/powerpoint/2012/main" userId="S::ee13c2s@leeds.ac.uk::6293c495-c783-4659-b8a1-f924d267bf3f" providerId="AD"/>
      </p:ext>
    </p:extLst>
  </p:cmAuthor>
  <p:cmAuthor id="2" name="Jess Baker" initials="JB" lastIdx="9" clrIdx="1">
    <p:extLst>
      <p:ext uri="{19B8F6BF-5375-455C-9EA6-DF929625EA0E}">
        <p15:presenceInfo xmlns:p15="http://schemas.microsoft.com/office/powerpoint/2012/main" userId="S::earjba@leeds.ac.uk::1e649047-0817-41c5-9622-a90f4c0df2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FF85FF"/>
    <a:srgbClr val="4E8F00"/>
    <a:srgbClr val="EEA300"/>
    <a:srgbClr val="33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3"/>
    <p:restoredTop sz="91084"/>
  </p:normalViewPr>
  <p:slideViewPr>
    <p:cSldViewPr snapToGrid="0">
      <p:cViewPr>
        <p:scale>
          <a:sx n="121" d="100"/>
          <a:sy n="121" d="100"/>
        </p:scale>
        <p:origin x="624" y="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389124-832C-4574-BD2B-80985DC64791}" type="datetimeFigureOut">
              <a:rPr lang="en-GB" smtClean="0"/>
              <a:t>05/05/2020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7A3313E-ED04-41EC-ACCB-B41B5CFFB84E}" type="slidenum">
              <a:rPr lang="en-GB" smtClean="0"/>
              <a:t>‹#›</a:t>
            </a:fld>
            <a:endParaRPr lang="en-GB"/>
          </a:p>
        </p:txBody>
      </p:sp>
    </p:spTree>
    <p:extLst>
      <p:ext uri="{BB962C8B-B14F-4D97-AF65-F5344CB8AC3E}">
        <p14:creationId xmlns:p14="http://schemas.microsoft.com/office/powerpoint/2010/main" val="1477926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E73791-D4F5-42E6-9862-2B997CF39290}" type="datetimeFigureOut">
              <a:rPr lang="en-GB" smtClean="0"/>
              <a:t>05/05/2020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94DF90-FBF2-4D2B-88CE-C04337869ED4}" type="slidenum">
              <a:rPr lang="en-GB" smtClean="0"/>
              <a:t>‹#›</a:t>
            </a:fld>
            <a:endParaRPr lang="en-GB"/>
          </a:p>
        </p:txBody>
      </p:sp>
    </p:spTree>
    <p:extLst>
      <p:ext uri="{BB962C8B-B14F-4D97-AF65-F5344CB8AC3E}">
        <p14:creationId xmlns:p14="http://schemas.microsoft.com/office/powerpoint/2010/main" val="344720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My work takes a pan-tropical look at the climate effect of deforestation on local climate. Over 2001-2018, I use remotely sensed datasets to analyse the local effects of land cover change. Preliminary results suggest that for deforested pixels relative to forested pixels, leaf area index and evapotranspiration decreases, whilst temperature increases. Precipitation has variable magnitude across the three regions examined. </a:t>
            </a:r>
            <a:endParaRPr lang="en-GB" baseline="-25000" dirty="0"/>
          </a:p>
        </p:txBody>
      </p:sp>
      <p:sp>
        <p:nvSpPr>
          <p:cNvPr id="4" name="Slide Number Placeholder 3"/>
          <p:cNvSpPr>
            <a:spLocks noGrp="1"/>
          </p:cNvSpPr>
          <p:nvPr>
            <p:ph type="sldNum" sz="quarter" idx="10"/>
          </p:nvPr>
        </p:nvSpPr>
        <p:spPr/>
        <p:txBody>
          <a:bodyPr/>
          <a:lstStyle/>
          <a:p>
            <a:fld id="{6194DF90-FBF2-4D2B-88CE-C04337869ED4}" type="slidenum">
              <a:rPr lang="en-GB" smtClean="0"/>
              <a:t>1</a:t>
            </a:fld>
            <a:endParaRPr lang="en-GB"/>
          </a:p>
        </p:txBody>
      </p:sp>
    </p:spTree>
    <p:extLst>
      <p:ext uri="{BB962C8B-B14F-4D97-AF65-F5344CB8AC3E}">
        <p14:creationId xmlns:p14="http://schemas.microsoft.com/office/powerpoint/2010/main" val="325447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 1: Forest diagram shows how forests differ from crops and pasture. Forests have darker surfaces so absorb more radiation than pasture and crops, in this way, forests warm the surface (relatively).</a:t>
            </a:r>
          </a:p>
          <a:p>
            <a:r>
              <a:rPr lang="en-GB" dirty="0"/>
              <a:t>However, due to forests heterogenous surface, their varied vertical structure, they have higher aerodynamic roughness, which generates eddies and turbulence and moves this warmer air away from the surface and up into the boundary layer. Crops and pasture have a lower roughness, so don’t vertically mix air as efficiently. </a:t>
            </a:r>
          </a:p>
          <a:p>
            <a:r>
              <a:rPr lang="en-GB" dirty="0"/>
              <a:t>Lastly, forests have deeper roots, with better access to soil moisture. They have higher ET flux than crops. This higher evaporative process cools the surface too. This combined with higher roughness means that in the tropics, forests cool the surface.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94DF90-FBF2-4D2B-88CE-C04337869ED4}" type="slidenum">
              <a:rPr lang="en-GB" smtClean="0"/>
              <a:t>2</a:t>
            </a:fld>
            <a:endParaRPr lang="en-GB"/>
          </a:p>
        </p:txBody>
      </p:sp>
    </p:spTree>
    <p:extLst>
      <p:ext uri="{BB962C8B-B14F-4D97-AF65-F5344CB8AC3E}">
        <p14:creationId xmlns:p14="http://schemas.microsoft.com/office/powerpoint/2010/main" val="302771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Why 70% - the definition of forest varies a lot depending on where in the world you are and what type of forest you look at, but 70% seems acceptable for the tropics</a:t>
            </a:r>
          </a:p>
          <a:p>
            <a:r>
              <a:rPr lang="en-GB" sz="1200" dirty="0">
                <a:latin typeface="Avenir Next" panose="020B0503020202020204" pitchFamily="34" charset="0"/>
              </a:rPr>
              <a:t>To examine the local climate effects of deforestation, I compared the change over deforested pixels against local forest pixels (see Figure 3). Deforested pixels with no forest neighbours were discounted. </a:t>
            </a:r>
          </a:p>
          <a:p>
            <a:r>
              <a:rPr lang="en-GB" sz="1200" dirty="0">
                <a:latin typeface="Avenir Next" panose="020B0503020202020204" pitchFamily="34" charset="0"/>
              </a:rPr>
              <a:t>building on methods from Baker and Spracklen (2019). </a:t>
            </a:r>
          </a:p>
          <a:p>
            <a:r>
              <a:rPr lang="en-GB" sz="1200" dirty="0">
                <a:latin typeface="Avenir Next" panose="020B0503020202020204" pitchFamily="34" charset="0"/>
              </a:rPr>
              <a:t>This method aims to compare geographically similar pixels to ensure differences arise only from land cover differences</a:t>
            </a:r>
            <a:endParaRPr lang="en-GB" sz="1200" b="0" i="0" kern="1200" dirty="0">
              <a:solidFill>
                <a:schemeClr val="tx1"/>
              </a:solidFill>
              <a:effectLst/>
              <a:latin typeface="+mn-lt"/>
              <a:ea typeface="+mn-ea"/>
              <a:cs typeface="+mn-cs"/>
            </a:endParaRPr>
          </a:p>
          <a:p>
            <a:endParaRPr lang="en-GB" sz="1200" dirty="0">
              <a:latin typeface="Avenir Next" panose="020B0503020202020204" pitchFamily="34" charset="0"/>
            </a:endParaRPr>
          </a:p>
          <a:p>
            <a:r>
              <a:rPr lang="en-GB" sz="1200" dirty="0">
                <a:latin typeface="Avenir Next" panose="020B0503020202020204" pitchFamily="34" charset="0"/>
              </a:rPr>
              <a:t>Baker, J.C.A. and Spracklen, D. V 2019. Climate Benefits of Intact Amazon Forests and the Biophysical Consequences of Disturbance. </a:t>
            </a:r>
            <a:r>
              <a:rPr lang="en-GB" sz="1200" i="1" dirty="0">
                <a:latin typeface="Avenir Next" panose="020B0503020202020204" pitchFamily="34" charset="0"/>
              </a:rPr>
              <a:t>Frontiers in Forests and Global Change</a:t>
            </a:r>
            <a:r>
              <a:rPr lang="en-GB" sz="1200" dirty="0">
                <a:latin typeface="Avenir Next" panose="020B0503020202020204" pitchFamily="34" charset="0"/>
              </a:rPr>
              <a:t>. </a:t>
            </a:r>
            <a:r>
              <a:rPr lang="en-GB" sz="1200" b="1" dirty="0">
                <a:latin typeface="Avenir Next" panose="020B0503020202020204" pitchFamily="34" charset="0"/>
              </a:rPr>
              <a:t>2</a:t>
            </a:r>
            <a:r>
              <a:rPr lang="en-GB" sz="1200" dirty="0">
                <a:latin typeface="Avenir Next" panose="020B0503020202020204" pitchFamily="34" charset="0"/>
              </a:rPr>
              <a:t>, pp.1–13.</a:t>
            </a:r>
          </a:p>
          <a:p>
            <a:endParaRPr lang="en-GB" sz="1200" dirty="0">
              <a:latin typeface="Avenir Next" panose="020B0503020202020204" pitchFamily="34" charset="0"/>
            </a:endParaRPr>
          </a:p>
          <a:p>
            <a:r>
              <a:rPr lang="en-GB" sz="1200" dirty="0">
                <a:latin typeface="Avenir Next" panose="020B0503020202020204" pitchFamily="34" charset="0"/>
              </a:rPr>
              <a:t>Hansen, M.C., </a:t>
            </a:r>
            <a:r>
              <a:rPr lang="en-GB" sz="1200" dirty="0" err="1">
                <a:latin typeface="Avenir Next" panose="020B0503020202020204" pitchFamily="34" charset="0"/>
              </a:rPr>
              <a:t>Potapov</a:t>
            </a:r>
            <a:r>
              <a:rPr lang="en-GB" sz="1200" dirty="0">
                <a:latin typeface="Avenir Next" panose="020B0503020202020204" pitchFamily="34" charset="0"/>
              </a:rPr>
              <a:t>, P. V., Moore, R., </a:t>
            </a:r>
            <a:r>
              <a:rPr lang="en-GB" sz="1200" dirty="0" err="1">
                <a:latin typeface="Avenir Next" panose="020B0503020202020204" pitchFamily="34" charset="0"/>
              </a:rPr>
              <a:t>Hancher</a:t>
            </a:r>
            <a:r>
              <a:rPr lang="en-GB" sz="1200" dirty="0">
                <a:latin typeface="Avenir Next" panose="020B0503020202020204" pitchFamily="34" charset="0"/>
              </a:rPr>
              <a:t>, M., </a:t>
            </a:r>
            <a:r>
              <a:rPr lang="en-GB" sz="1200" dirty="0" err="1">
                <a:latin typeface="Avenir Next" panose="020B0503020202020204" pitchFamily="34" charset="0"/>
              </a:rPr>
              <a:t>Turubanova</a:t>
            </a:r>
            <a:r>
              <a:rPr lang="en-GB" sz="1200" dirty="0">
                <a:latin typeface="Avenir Next" panose="020B0503020202020204" pitchFamily="34" charset="0"/>
              </a:rPr>
              <a:t>, S.A., </a:t>
            </a:r>
            <a:r>
              <a:rPr lang="en-GB" sz="1200" dirty="0" err="1">
                <a:latin typeface="Avenir Next" panose="020B0503020202020204" pitchFamily="34" charset="0"/>
              </a:rPr>
              <a:t>Tyukavina</a:t>
            </a:r>
            <a:r>
              <a:rPr lang="en-GB" sz="1200" dirty="0">
                <a:latin typeface="Avenir Next" panose="020B0503020202020204" pitchFamily="34" charset="0"/>
              </a:rPr>
              <a:t>, A., </a:t>
            </a:r>
            <a:r>
              <a:rPr lang="en-GB" sz="1200" dirty="0" err="1">
                <a:latin typeface="Avenir Next" panose="020B0503020202020204" pitchFamily="34" charset="0"/>
              </a:rPr>
              <a:t>Thau</a:t>
            </a:r>
            <a:r>
              <a:rPr lang="en-GB" sz="1200" dirty="0">
                <a:latin typeface="Avenir Next" panose="020B0503020202020204" pitchFamily="34" charset="0"/>
              </a:rPr>
              <a:t>, D., Stehman, S. V., Goetz, S.J., Loveland, T.R., </a:t>
            </a:r>
            <a:r>
              <a:rPr lang="en-GB" sz="1200" dirty="0" err="1">
                <a:latin typeface="Avenir Next" panose="020B0503020202020204" pitchFamily="34" charset="0"/>
              </a:rPr>
              <a:t>Kommareddy</a:t>
            </a:r>
            <a:r>
              <a:rPr lang="en-GB" sz="1200" dirty="0">
                <a:latin typeface="Avenir Next" panose="020B0503020202020204" pitchFamily="34" charset="0"/>
              </a:rPr>
              <a:t>, A., </a:t>
            </a:r>
            <a:r>
              <a:rPr lang="en-GB" sz="1200" dirty="0" err="1">
                <a:latin typeface="Avenir Next" panose="020B0503020202020204" pitchFamily="34" charset="0"/>
              </a:rPr>
              <a:t>Egorov</a:t>
            </a:r>
            <a:r>
              <a:rPr lang="en-GB" sz="1200" dirty="0">
                <a:latin typeface="Avenir Next" panose="020B0503020202020204" pitchFamily="34" charset="0"/>
              </a:rPr>
              <a:t>, A., </a:t>
            </a:r>
            <a:r>
              <a:rPr lang="en-GB" sz="1200" dirty="0" err="1">
                <a:latin typeface="Avenir Next" panose="020B0503020202020204" pitchFamily="34" charset="0"/>
              </a:rPr>
              <a:t>Chini</a:t>
            </a:r>
            <a:r>
              <a:rPr lang="en-GB" sz="1200" dirty="0">
                <a:latin typeface="Avenir Next" panose="020B0503020202020204" pitchFamily="34" charset="0"/>
              </a:rPr>
              <a:t>, L., Justice, C.O. and Townshend, J.R.G. 2013. High-Resolution Global Maps of 21st-Century Forest Cover Change. </a:t>
            </a:r>
            <a:r>
              <a:rPr lang="en-GB" sz="1200" i="1" dirty="0">
                <a:latin typeface="Avenir Next" panose="020B0503020202020204" pitchFamily="34" charset="0"/>
              </a:rPr>
              <a:t>Science</a:t>
            </a:r>
            <a:r>
              <a:rPr lang="en-GB" sz="1200" dirty="0">
                <a:latin typeface="Avenir Next" panose="020B0503020202020204" pitchFamily="34" charset="0"/>
              </a:rPr>
              <a:t>. </a:t>
            </a:r>
            <a:r>
              <a:rPr lang="en-GB" sz="1200" b="1" dirty="0">
                <a:latin typeface="Avenir Next" panose="020B0503020202020204" pitchFamily="34" charset="0"/>
              </a:rPr>
              <a:t>850</a:t>
            </a:r>
            <a:r>
              <a:rPr lang="en-GB" sz="1200" dirty="0">
                <a:latin typeface="Avenir Next" panose="020B0503020202020204" pitchFamily="34" charset="0"/>
              </a:rPr>
              <a:t>(November), pp.850–854.</a:t>
            </a:r>
          </a:p>
        </p:txBody>
      </p:sp>
      <p:sp>
        <p:nvSpPr>
          <p:cNvPr id="4" name="Slide Number Placeholder 3"/>
          <p:cNvSpPr>
            <a:spLocks noGrp="1"/>
          </p:cNvSpPr>
          <p:nvPr>
            <p:ph type="sldNum" sz="quarter" idx="5"/>
          </p:nvPr>
        </p:nvSpPr>
        <p:spPr/>
        <p:txBody>
          <a:bodyPr/>
          <a:lstStyle/>
          <a:p>
            <a:fld id="{6194DF90-FBF2-4D2B-88CE-C04337869ED4}" type="slidenum">
              <a:rPr lang="en-GB" smtClean="0"/>
              <a:t>3</a:t>
            </a:fld>
            <a:endParaRPr lang="en-GB"/>
          </a:p>
        </p:txBody>
      </p:sp>
    </p:spTree>
    <p:extLst>
      <p:ext uri="{BB962C8B-B14F-4D97-AF65-F5344CB8AC3E}">
        <p14:creationId xmlns:p14="http://schemas.microsoft.com/office/powerpoint/2010/main" val="392565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94DF90-FBF2-4D2B-88CE-C04337869ED4}" type="slidenum">
              <a:rPr lang="en-GB" smtClean="0"/>
              <a:t>5</a:t>
            </a:fld>
            <a:endParaRPr lang="en-GB"/>
          </a:p>
        </p:txBody>
      </p:sp>
    </p:spTree>
    <p:extLst>
      <p:ext uri="{BB962C8B-B14F-4D97-AF65-F5344CB8AC3E}">
        <p14:creationId xmlns:p14="http://schemas.microsoft.com/office/powerpoint/2010/main" val="161009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2192000" cy="126876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11424" y="2132857"/>
            <a:ext cx="10363200" cy="1470025"/>
          </a:xfrm>
        </p:spPr>
        <p:txBody>
          <a:bodyPr>
            <a:normAutofit/>
          </a:bodyPr>
          <a:lstStyle>
            <a:lvl1pPr>
              <a:defRPr sz="3600" b="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Line 9"/>
          <p:cNvSpPr>
            <a:spLocks noChangeShapeType="1"/>
          </p:cNvSpPr>
          <p:nvPr/>
        </p:nvSpPr>
        <p:spPr bwMode="white">
          <a:xfrm>
            <a:off x="268818" y="1341438"/>
            <a:ext cx="11618383" cy="0"/>
          </a:xfrm>
          <a:prstGeom prst="line">
            <a:avLst/>
          </a:prstGeom>
          <a:noFill/>
          <a:ln w="9525">
            <a:solidFill>
              <a:schemeClr val="bg1"/>
            </a:solidFill>
            <a:round/>
            <a:headEnd/>
            <a:tailEnd/>
          </a:ln>
          <a:effectLst/>
        </p:spPr>
        <p:txBody>
          <a:bodyPr wrap="none" anchor="ctr"/>
          <a:lstStyle/>
          <a:p>
            <a:pPr>
              <a:defRPr/>
            </a:pPr>
            <a:endParaRPr lang="en-GB" sz="1800"/>
          </a:p>
        </p:txBody>
      </p:sp>
      <p:sp>
        <p:nvSpPr>
          <p:cNvPr id="9" name="Text Box 10"/>
          <p:cNvSpPr txBox="1">
            <a:spLocks noChangeArrowheads="1"/>
          </p:cNvSpPr>
          <p:nvPr/>
        </p:nvSpPr>
        <p:spPr bwMode="ltGray">
          <a:xfrm>
            <a:off x="474134" y="420689"/>
            <a:ext cx="7926917" cy="738187"/>
          </a:xfrm>
          <a:prstGeom prst="rect">
            <a:avLst/>
          </a:prstGeom>
          <a:noFill/>
          <a:ln w="9525">
            <a:noFill/>
            <a:miter lim="800000"/>
            <a:headEnd/>
            <a:tailEnd/>
          </a:ln>
          <a:effectLst/>
        </p:spPr>
        <p:txBody>
          <a:bodyPr lIns="0" tIns="0" rIns="0" bIns="36000" anchor="b"/>
          <a:lstStyle/>
          <a:p>
            <a:pPr eaLnBrk="0" hangingPunct="0">
              <a:spcBef>
                <a:spcPct val="0"/>
              </a:spcBef>
              <a:defRPr/>
            </a:pPr>
            <a:r>
              <a:rPr lang="en-US" sz="2800">
                <a:solidFill>
                  <a:schemeClr val="bg1"/>
                </a:solidFill>
                <a:latin typeface="Arial" panose="020B0604020202020204" pitchFamily="34" charset="0"/>
                <a:cs typeface="Arial" panose="020B0604020202020204" pitchFamily="34" charset="0"/>
              </a:rPr>
              <a:t>School of Earth and Environment</a:t>
            </a:r>
          </a:p>
          <a:p>
            <a:pPr eaLnBrk="0" hangingPunct="0">
              <a:spcBef>
                <a:spcPct val="0"/>
              </a:spcBef>
              <a:defRPr/>
            </a:pPr>
            <a:r>
              <a:rPr lang="en-GB" sz="1400">
                <a:solidFill>
                  <a:schemeClr val="bg1"/>
                </a:solidFill>
                <a:latin typeface="Arial" panose="020B0604020202020204" pitchFamily="34" charset="0"/>
                <a:cs typeface="Arial" panose="020B0604020202020204" pitchFamily="34" charset="0"/>
              </a:rPr>
              <a:t>INSTITUTE FOR CLIMATE &amp; ATMOSPHERIC SCIENCE</a:t>
            </a:r>
            <a:endParaRPr lang="en-US" sz="1400">
              <a:solidFill>
                <a:schemeClr val="bg1"/>
              </a:solidFill>
              <a:latin typeface="Arial" panose="020B0604020202020204" pitchFamily="34" charset="0"/>
              <a:cs typeface="Arial" panose="020B0604020202020204" pitchFamily="34" charset="0"/>
            </a:endParaRPr>
          </a:p>
        </p:txBody>
      </p:sp>
      <p:pic>
        <p:nvPicPr>
          <p:cNvPr id="11" name="Picture 3" descr="LeedsUniWhite"/>
          <p:cNvPicPr>
            <a:picLocks noChangeAspect="1" noChangeArrowheads="1"/>
          </p:cNvPicPr>
          <p:nvPr userDrawn="1"/>
        </p:nvPicPr>
        <p:blipFill>
          <a:blip r:embed="rId2" cstate="print"/>
          <a:srcRect/>
          <a:stretch>
            <a:fillRect/>
          </a:stretch>
        </p:blipFill>
        <p:spPr bwMode="auto">
          <a:xfrm>
            <a:off x="9552384" y="441325"/>
            <a:ext cx="2274888" cy="647700"/>
          </a:xfrm>
          <a:prstGeom prst="rect">
            <a:avLst/>
          </a:prstGeom>
          <a:noFill/>
          <a:ln w="9525">
            <a:noFill/>
            <a:miter lim="800000"/>
            <a:headEnd/>
            <a:tailEnd/>
          </a:ln>
        </p:spPr>
      </p:pic>
    </p:spTree>
    <p:extLst>
      <p:ext uri="{BB962C8B-B14F-4D97-AF65-F5344CB8AC3E}">
        <p14:creationId xmlns:p14="http://schemas.microsoft.com/office/powerpoint/2010/main" val="159247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90872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lvl1pPr algn="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3" descr="LeedsUniWhite"/>
          <p:cNvPicPr>
            <a:picLocks noChangeAspect="1" noChangeArrowheads="1"/>
          </p:cNvPicPr>
          <p:nvPr userDrawn="1"/>
        </p:nvPicPr>
        <p:blipFill>
          <a:blip r:embed="rId2" cstate="print"/>
          <a:srcRect/>
          <a:stretch>
            <a:fillRect/>
          </a:stretch>
        </p:blipFill>
        <p:spPr bwMode="auto">
          <a:xfrm>
            <a:off x="9480376" y="116632"/>
            <a:ext cx="2274888" cy="647700"/>
          </a:xfrm>
          <a:prstGeom prst="rect">
            <a:avLst/>
          </a:prstGeom>
          <a:noFill/>
          <a:ln w="9525">
            <a:noFill/>
            <a:miter lim="800000"/>
            <a:headEnd/>
            <a:tailEnd/>
          </a:ln>
        </p:spPr>
      </p:pic>
    </p:spTree>
    <p:extLst>
      <p:ext uri="{BB962C8B-B14F-4D97-AF65-F5344CB8AC3E}">
        <p14:creationId xmlns:p14="http://schemas.microsoft.com/office/powerpoint/2010/main" val="100292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100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3925"/>
            <a:ext cx="10972800" cy="4392488"/>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p:nvSpPr>
        <p:spPr>
          <a:xfrm>
            <a:off x="0" y="0"/>
            <a:ext cx="12192000" cy="90872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p:nvSpPr>
        <p:spPr>
          <a:xfrm>
            <a:off x="11472597" y="6453336"/>
            <a:ext cx="425116" cy="338554"/>
          </a:xfrm>
          <a:prstGeom prst="rect">
            <a:avLst/>
          </a:prstGeom>
          <a:noFill/>
        </p:spPr>
        <p:txBody>
          <a:bodyPr wrap="none" rtlCol="0">
            <a:spAutoFit/>
          </a:bodyPr>
          <a:lstStyle/>
          <a:p>
            <a:fld id="{8DA7A2AF-93A5-4A20-8D25-BC8D4C31D1FD}" type="slidenum">
              <a:rPr lang="en-GB" sz="1600" b="0" smtClean="0">
                <a:solidFill>
                  <a:schemeClr val="bg1"/>
                </a:solidFill>
              </a:rPr>
              <a:t>‹#›</a:t>
            </a:fld>
            <a:endParaRPr lang="en-GB" sz="1600" b="0" dirty="0">
              <a:solidFill>
                <a:schemeClr val="bg1"/>
              </a:solidFill>
            </a:endParaRPr>
          </a:p>
        </p:txBody>
      </p:sp>
      <p:sp>
        <p:nvSpPr>
          <p:cNvPr id="2" name="Title 1"/>
          <p:cNvSpPr>
            <a:spLocks noGrp="1"/>
          </p:cNvSpPr>
          <p:nvPr>
            <p:ph type="title"/>
          </p:nvPr>
        </p:nvSpPr>
        <p:spPr>
          <a:xfrm>
            <a:off x="609600" y="44624"/>
            <a:ext cx="8366720" cy="864096"/>
          </a:xfrm>
        </p:spPr>
        <p:txBody>
          <a:bodyPr>
            <a:normAutofit/>
          </a:bodyPr>
          <a:lstStyle>
            <a:lvl1pPr algn="l">
              <a:defRPr sz="28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0" name="Picture 3" descr="LeedsUniWhite"/>
          <p:cNvPicPr>
            <a:picLocks noChangeAspect="1" noChangeArrowheads="1"/>
          </p:cNvPicPr>
          <p:nvPr userDrawn="1"/>
        </p:nvPicPr>
        <p:blipFill>
          <a:blip r:embed="rId2" cstate="print"/>
          <a:srcRect/>
          <a:stretch>
            <a:fillRect/>
          </a:stretch>
        </p:blipFill>
        <p:spPr bwMode="auto">
          <a:xfrm>
            <a:off x="9480376" y="116632"/>
            <a:ext cx="2274888" cy="647700"/>
          </a:xfrm>
          <a:prstGeom prst="rect">
            <a:avLst/>
          </a:prstGeom>
          <a:noFill/>
          <a:ln w="9525">
            <a:noFill/>
            <a:miter lim="800000"/>
            <a:headEnd/>
            <a:tailEnd/>
          </a:ln>
        </p:spPr>
      </p:pic>
    </p:spTree>
    <p:extLst>
      <p:ext uri="{BB962C8B-B14F-4D97-AF65-F5344CB8AC3E}">
        <p14:creationId xmlns:p14="http://schemas.microsoft.com/office/powerpoint/2010/main" val="120972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345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90872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lvl1pPr algn="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3" descr="LeedsUniWhite"/>
          <p:cNvPicPr>
            <a:picLocks noChangeAspect="1" noChangeArrowheads="1"/>
          </p:cNvPicPr>
          <p:nvPr userDrawn="1"/>
        </p:nvPicPr>
        <p:blipFill>
          <a:blip r:embed="rId2" cstate="print"/>
          <a:srcRect/>
          <a:stretch>
            <a:fillRect/>
          </a:stretch>
        </p:blipFill>
        <p:spPr bwMode="auto">
          <a:xfrm>
            <a:off x="9480376" y="116632"/>
            <a:ext cx="2274888" cy="647700"/>
          </a:xfrm>
          <a:prstGeom prst="rect">
            <a:avLst/>
          </a:prstGeom>
          <a:noFill/>
          <a:ln w="9525">
            <a:noFill/>
            <a:miter lim="800000"/>
            <a:headEnd/>
            <a:tailEnd/>
          </a:ln>
        </p:spPr>
      </p:pic>
    </p:spTree>
    <p:extLst>
      <p:ext uri="{BB962C8B-B14F-4D97-AF65-F5344CB8AC3E}">
        <p14:creationId xmlns:p14="http://schemas.microsoft.com/office/powerpoint/2010/main" val="190038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90872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lvl1pPr algn="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3" descr="LeedsUniWhite"/>
          <p:cNvPicPr>
            <a:picLocks noChangeAspect="1" noChangeArrowheads="1"/>
          </p:cNvPicPr>
          <p:nvPr userDrawn="1"/>
        </p:nvPicPr>
        <p:blipFill>
          <a:blip r:embed="rId2" cstate="print"/>
          <a:srcRect/>
          <a:stretch>
            <a:fillRect/>
          </a:stretch>
        </p:blipFill>
        <p:spPr bwMode="auto">
          <a:xfrm>
            <a:off x="9480376" y="116632"/>
            <a:ext cx="2274888" cy="647700"/>
          </a:xfrm>
          <a:prstGeom prst="rect">
            <a:avLst/>
          </a:prstGeom>
          <a:noFill/>
          <a:ln w="9525">
            <a:noFill/>
            <a:miter lim="800000"/>
            <a:headEnd/>
            <a:tailEnd/>
          </a:ln>
        </p:spPr>
      </p:pic>
    </p:spTree>
    <p:extLst>
      <p:ext uri="{BB962C8B-B14F-4D97-AF65-F5344CB8AC3E}">
        <p14:creationId xmlns:p14="http://schemas.microsoft.com/office/powerpoint/2010/main" val="304773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90872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lvl1pPr algn="l">
              <a:defRPr/>
            </a:lvl1pPr>
          </a:lstStyle>
          <a:p>
            <a:r>
              <a:rPr lang="en-US"/>
              <a:t>Click to edit Master title style</a:t>
            </a:r>
            <a:endParaRPr lang="en-GB"/>
          </a:p>
        </p:txBody>
      </p:sp>
      <p:pic>
        <p:nvPicPr>
          <p:cNvPr id="8" name="Picture 3" descr="LeedsUniWhite"/>
          <p:cNvPicPr>
            <a:picLocks noChangeAspect="1" noChangeArrowheads="1"/>
          </p:cNvPicPr>
          <p:nvPr userDrawn="1"/>
        </p:nvPicPr>
        <p:blipFill>
          <a:blip r:embed="rId2" cstate="print"/>
          <a:srcRect/>
          <a:stretch>
            <a:fillRect/>
          </a:stretch>
        </p:blipFill>
        <p:spPr bwMode="auto">
          <a:xfrm>
            <a:off x="9480376" y="116632"/>
            <a:ext cx="2274888" cy="647700"/>
          </a:xfrm>
          <a:prstGeom prst="rect">
            <a:avLst/>
          </a:prstGeom>
          <a:noFill/>
          <a:ln w="9525">
            <a:noFill/>
            <a:miter lim="800000"/>
            <a:headEnd/>
            <a:tailEnd/>
          </a:ln>
        </p:spPr>
      </p:pic>
    </p:spTree>
    <p:extLst>
      <p:ext uri="{BB962C8B-B14F-4D97-AF65-F5344CB8AC3E}">
        <p14:creationId xmlns:p14="http://schemas.microsoft.com/office/powerpoint/2010/main" val="20225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41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09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58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68" y="6453336"/>
            <a:ext cx="12194067" cy="404664"/>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09600" y="44624"/>
            <a:ext cx="10972800" cy="836712"/>
          </a:xfrm>
          <a:prstGeom prst="rect">
            <a:avLst/>
          </a:prstGeom>
        </p:spPr>
        <p:txBody>
          <a:bodyPr vert="horz" lIns="91440" tIns="45720" rIns="91440" bIns="45720" rtlCol="0" anchor="ctr">
            <a:normAutofit/>
          </a:bodyPr>
          <a:lstStyle/>
          <a:p>
            <a:pPr lvl="0" algn="l"/>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3" descr="LeedsUniWhite"/>
          <p:cNvPicPr>
            <a:picLocks noChangeAspect="1" noChangeArrowheads="1"/>
          </p:cNvPicPr>
          <p:nvPr/>
        </p:nvPicPr>
        <p:blipFill>
          <a:blip r:embed="rId13" cstate="print"/>
          <a:srcRect/>
          <a:stretch>
            <a:fillRect/>
          </a:stretch>
        </p:blipFill>
        <p:spPr bwMode="auto">
          <a:xfrm>
            <a:off x="9406843" y="188640"/>
            <a:ext cx="2545808" cy="543066"/>
          </a:xfrm>
          <a:prstGeom prst="rect">
            <a:avLst/>
          </a:prstGeom>
          <a:noFill/>
          <a:ln w="9525">
            <a:noFill/>
            <a:miter lim="800000"/>
            <a:headEnd/>
            <a:tailEnd/>
          </a:ln>
        </p:spPr>
      </p:pic>
      <p:sp>
        <p:nvSpPr>
          <p:cNvPr id="9" name="TextBox 8"/>
          <p:cNvSpPr txBox="1"/>
          <p:nvPr/>
        </p:nvSpPr>
        <p:spPr>
          <a:xfrm>
            <a:off x="47328" y="6495672"/>
            <a:ext cx="6856364" cy="307777"/>
          </a:xfrm>
          <a:prstGeom prst="rect">
            <a:avLst/>
          </a:prstGeom>
          <a:noFill/>
        </p:spPr>
        <p:txBody>
          <a:bodyPr wrap="none" rtlCol="0">
            <a:spAutoFit/>
          </a:bodyPr>
          <a:lstStyle/>
          <a:p>
            <a:r>
              <a:rPr lang="en-GB" sz="1400" b="0" dirty="0">
                <a:solidFill>
                  <a:schemeClr val="bg1"/>
                </a:solidFill>
              </a:rPr>
              <a:t>Smith et al., in prep, submitted to </a:t>
            </a:r>
            <a:r>
              <a:rPr lang="en-GB" sz="1400" b="0" dirty="0" err="1">
                <a:solidFill>
                  <a:schemeClr val="bg1"/>
                </a:solidFill>
              </a:rPr>
              <a:t>Biogeosciences</a:t>
            </a:r>
            <a:r>
              <a:rPr lang="en-GB" sz="1400" b="0" dirty="0">
                <a:solidFill>
                  <a:schemeClr val="bg1"/>
                </a:solidFill>
              </a:rPr>
              <a:t>.		            ee13c2s@leeds.ac.uk</a:t>
            </a:r>
          </a:p>
        </p:txBody>
      </p:sp>
      <p:sp>
        <p:nvSpPr>
          <p:cNvPr id="10" name="TextBox 9"/>
          <p:cNvSpPr txBox="1"/>
          <p:nvPr/>
        </p:nvSpPr>
        <p:spPr>
          <a:xfrm>
            <a:off x="11472597" y="6453336"/>
            <a:ext cx="425116" cy="338554"/>
          </a:xfrm>
          <a:prstGeom prst="rect">
            <a:avLst/>
          </a:prstGeom>
          <a:noFill/>
        </p:spPr>
        <p:txBody>
          <a:bodyPr wrap="none" rtlCol="0">
            <a:spAutoFit/>
          </a:bodyPr>
          <a:lstStyle/>
          <a:p>
            <a:fld id="{8DA7A2AF-93A5-4A20-8D25-BC8D4C31D1FD}" type="slidenum">
              <a:rPr lang="en-GB" sz="1600" b="0" smtClean="0">
                <a:solidFill>
                  <a:schemeClr val="bg1"/>
                </a:solidFill>
              </a:rPr>
              <a:t>‹#›</a:t>
            </a:fld>
            <a:endParaRPr lang="en-GB" sz="1600" b="0" dirty="0">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26F667C9-D85E-BB46-896A-4CB1B687C88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85172" y="6484331"/>
            <a:ext cx="947183" cy="331514"/>
          </a:xfrm>
          <a:prstGeom prst="rect">
            <a:avLst/>
          </a:prstGeom>
        </p:spPr>
      </p:pic>
    </p:spTree>
    <p:extLst>
      <p:ext uri="{BB962C8B-B14F-4D97-AF65-F5344CB8AC3E}">
        <p14:creationId xmlns:p14="http://schemas.microsoft.com/office/powerpoint/2010/main" val="30341410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lang="en-GB" sz="2800" b="1" kern="1200"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217" y="2014945"/>
            <a:ext cx="10111563" cy="1107996"/>
          </a:xfrm>
        </p:spPr>
        <p:txBody>
          <a:bodyPr>
            <a:noAutofit/>
          </a:bodyPr>
          <a:lstStyle/>
          <a:p>
            <a:r>
              <a:rPr lang="en-US" sz="4800" dirty="0">
                <a:solidFill>
                  <a:srgbClr val="4E8F00"/>
                </a:solidFill>
                <a:latin typeface="Avenir Next" panose="020B0503020202020204" pitchFamily="34" charset="0"/>
              </a:rPr>
              <a:t>How does deforestation affect local climate across the tropics?</a:t>
            </a:r>
            <a:endParaRPr lang="en-GB" sz="4800" dirty="0">
              <a:solidFill>
                <a:srgbClr val="4E8F00"/>
              </a:solidFill>
              <a:latin typeface="Avenir Next" panose="020B0503020202020204" pitchFamily="34" charset="0"/>
            </a:endParaRPr>
          </a:p>
        </p:txBody>
      </p:sp>
      <p:sp>
        <p:nvSpPr>
          <p:cNvPr id="12" name="Subtitle 2"/>
          <p:cNvSpPr>
            <a:spLocks noGrp="1"/>
          </p:cNvSpPr>
          <p:nvPr>
            <p:ph type="subTitle" idx="1"/>
          </p:nvPr>
        </p:nvSpPr>
        <p:spPr>
          <a:xfrm>
            <a:off x="2263513" y="3639367"/>
            <a:ext cx="7664973" cy="2435756"/>
          </a:xfrm>
        </p:spPr>
        <p:txBody>
          <a:bodyPr>
            <a:normAutofit lnSpcReduction="10000"/>
          </a:bodyPr>
          <a:lstStyle/>
          <a:p>
            <a:pPr>
              <a:spcAft>
                <a:spcPts val="1800"/>
              </a:spcAft>
            </a:pPr>
            <a:r>
              <a:rPr lang="en-GB" dirty="0">
                <a:latin typeface="Avenir Next" panose="020B0503020202020204" pitchFamily="34" charset="0"/>
              </a:rPr>
              <a:t>Callum Smith, Dominick Spracklen, Jessica Baker</a:t>
            </a:r>
          </a:p>
          <a:p>
            <a:pPr>
              <a:spcAft>
                <a:spcPts val="1800"/>
              </a:spcAft>
            </a:pPr>
            <a:r>
              <a:rPr lang="en-GB" sz="2200" dirty="0">
                <a:latin typeface="Avenir Next" panose="020B0503020202020204" pitchFamily="34" charset="0"/>
              </a:rPr>
              <a:t>School of Earth and Environment, University of Leeds</a:t>
            </a:r>
          </a:p>
          <a:p>
            <a:pPr>
              <a:spcAft>
                <a:spcPts val="1800"/>
              </a:spcAft>
            </a:pPr>
            <a:endParaRPr lang="en-GB" sz="1900" dirty="0">
              <a:latin typeface="Avenir Next" panose="020B0503020202020204" pitchFamily="34" charset="0"/>
            </a:endParaRPr>
          </a:p>
          <a:p>
            <a:pPr>
              <a:spcAft>
                <a:spcPts val="1800"/>
              </a:spcAft>
            </a:pPr>
            <a:r>
              <a:rPr lang="en-GB" sz="1900" dirty="0">
                <a:latin typeface="Avenir Next" panose="020B0503020202020204" pitchFamily="34" charset="0"/>
              </a:rPr>
              <a:t>EGU Assembly 2020, BG3.11 session, 7 May 2020</a:t>
            </a:r>
          </a:p>
          <a:p>
            <a:pPr>
              <a:spcAft>
                <a:spcPts val="1800"/>
              </a:spcAft>
            </a:pPr>
            <a:endParaRPr lang="en-GB" dirty="0">
              <a:latin typeface="Avenir Next" panose="020B0503020202020204" pitchFamily="34" charset="0"/>
            </a:endParaRPr>
          </a:p>
          <a:p>
            <a:pPr>
              <a:spcAft>
                <a:spcPts val="1800"/>
              </a:spcAft>
            </a:pPr>
            <a:endParaRPr lang="en-GB" dirty="0"/>
          </a:p>
        </p:txBody>
      </p:sp>
      <p:pic>
        <p:nvPicPr>
          <p:cNvPr id="3" name="Picture 2">
            <a:extLst>
              <a:ext uri="{FF2B5EF4-FFF2-40B4-BE49-F238E27FC236}">
                <a16:creationId xmlns:a16="http://schemas.microsoft.com/office/drawing/2014/main" id="{F9C0090E-08F3-0345-AC21-A6A0FD8E3283}"/>
              </a:ext>
            </a:extLst>
          </p:cNvPr>
          <p:cNvPicPr>
            <a:picLocks noChangeAspect="1"/>
          </p:cNvPicPr>
          <p:nvPr/>
        </p:nvPicPr>
        <p:blipFill rotWithShape="1">
          <a:blip r:embed="rId3"/>
          <a:srcRect b="14410"/>
          <a:stretch/>
        </p:blipFill>
        <p:spPr>
          <a:xfrm>
            <a:off x="10644564" y="5108028"/>
            <a:ext cx="1547436" cy="1324447"/>
          </a:xfrm>
          <a:prstGeom prst="rect">
            <a:avLst/>
          </a:prstGeom>
        </p:spPr>
      </p:pic>
    </p:spTree>
    <p:extLst>
      <p:ext uri="{BB962C8B-B14F-4D97-AF65-F5344CB8AC3E}">
        <p14:creationId xmlns:p14="http://schemas.microsoft.com/office/powerpoint/2010/main" val="292727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531D25-C437-C146-B8C9-C33746E6719E}"/>
              </a:ext>
            </a:extLst>
          </p:cNvPr>
          <p:cNvSpPr>
            <a:spLocks noGrp="1"/>
          </p:cNvSpPr>
          <p:nvPr>
            <p:ph type="title"/>
          </p:nvPr>
        </p:nvSpPr>
        <p:spPr>
          <a:xfrm>
            <a:off x="609600" y="44624"/>
            <a:ext cx="10972800" cy="836712"/>
          </a:xfrm>
          <a:prstGeom prst="rect">
            <a:avLst/>
          </a:prstGeom>
        </p:spPr>
        <p:txBody>
          <a:bodyPr anchor="ctr">
            <a:normAutofit/>
          </a:bodyPr>
          <a:lstStyle/>
          <a:p>
            <a:r>
              <a:rPr lang="en-GB" dirty="0"/>
              <a:t>Introduction</a:t>
            </a:r>
          </a:p>
        </p:txBody>
      </p:sp>
      <p:sp>
        <p:nvSpPr>
          <p:cNvPr id="11" name="Content Placeholder 1">
            <a:extLst>
              <a:ext uri="{FF2B5EF4-FFF2-40B4-BE49-F238E27FC236}">
                <a16:creationId xmlns:a16="http://schemas.microsoft.com/office/drawing/2014/main" id="{DAD7F636-78F4-2045-A74F-EAC0DF66F084}"/>
              </a:ext>
            </a:extLst>
          </p:cNvPr>
          <p:cNvSpPr txBox="1">
            <a:spLocks/>
          </p:cNvSpPr>
          <p:nvPr/>
        </p:nvSpPr>
        <p:spPr>
          <a:xfrm>
            <a:off x="257390" y="1227634"/>
            <a:ext cx="4925930" cy="50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Avenir Next" panose="020B0503020202020204" pitchFamily="34" charset="0"/>
              </a:rPr>
              <a:t>This project aims to bring together existing knowledge of how tropical forests affect climate and increase our understanding of the climate response to deforestation in the tropics at local and regional scales.</a:t>
            </a:r>
          </a:p>
          <a:p>
            <a:pPr marL="0" indent="0">
              <a:buNone/>
            </a:pPr>
            <a:endParaRPr lang="en-GB" sz="1400" b="1" dirty="0">
              <a:solidFill>
                <a:schemeClr val="tx1">
                  <a:lumMod val="75000"/>
                  <a:lumOff val="25000"/>
                </a:schemeClr>
              </a:solidFill>
              <a:latin typeface="Avenir Next" panose="020B0503020202020204" pitchFamily="34" charset="0"/>
            </a:endParaRPr>
          </a:p>
          <a:p>
            <a:pPr marL="0" indent="0">
              <a:buNone/>
            </a:pPr>
            <a:r>
              <a:rPr lang="en-GB" sz="1400" b="1" dirty="0">
                <a:solidFill>
                  <a:schemeClr val="tx1">
                    <a:lumMod val="75000"/>
                    <a:lumOff val="25000"/>
                  </a:schemeClr>
                </a:solidFill>
                <a:latin typeface="Avenir Next" panose="020B0503020202020204" pitchFamily="34" charset="0"/>
              </a:rPr>
              <a:t>Objectives:</a:t>
            </a:r>
            <a:r>
              <a:rPr lang="en-GB" sz="1400" dirty="0">
                <a:solidFill>
                  <a:schemeClr val="tx1">
                    <a:lumMod val="75000"/>
                    <a:lumOff val="25000"/>
                  </a:schemeClr>
                </a:solidFill>
                <a:latin typeface="Avenir Next" panose="020B0503020202020204" pitchFamily="34" charset="0"/>
              </a:rPr>
              <a:t> </a:t>
            </a:r>
          </a:p>
          <a:p>
            <a:r>
              <a:rPr lang="en-GB" sz="1400" dirty="0">
                <a:latin typeface="Avenir Next" panose="020B0503020202020204" pitchFamily="34" charset="0"/>
              </a:rPr>
              <a:t>Explore the local and regional climate impacts of deforestation across the Amazon, the Congo Basin and South East Asia (SEA).</a:t>
            </a:r>
          </a:p>
          <a:p>
            <a:r>
              <a:rPr lang="en-GB" sz="1400" dirty="0">
                <a:latin typeface="Avenir Next" panose="020B0503020202020204" pitchFamily="34" charset="0"/>
              </a:rPr>
              <a:t>Understand what is creating and driving these differences.</a:t>
            </a:r>
          </a:p>
          <a:p>
            <a:r>
              <a:rPr lang="en-GB" sz="1400" dirty="0">
                <a:latin typeface="Avenir Next" panose="020B0503020202020204" pitchFamily="34" charset="0"/>
              </a:rPr>
              <a:t>Diagnose the chain of events and the direction of parameter change.</a:t>
            </a:r>
          </a:p>
          <a:p>
            <a:r>
              <a:rPr lang="en-GB" sz="1400" dirty="0">
                <a:latin typeface="Avenir Next" panose="020B0503020202020204" pitchFamily="34" charset="0"/>
              </a:rPr>
              <a:t>Categorise the aspects of deforestation that are most critical to the change.</a:t>
            </a:r>
          </a:p>
          <a:p>
            <a:endParaRPr lang="en-GB" sz="1200" dirty="0"/>
          </a:p>
          <a:p>
            <a:pPr marL="0" indent="0">
              <a:buNone/>
            </a:pPr>
            <a:r>
              <a:rPr lang="en-GB" sz="1400" dirty="0">
                <a:latin typeface="Avenir Next" panose="020B0503020202020204" pitchFamily="34" charset="0"/>
              </a:rPr>
              <a:t>Figure 1 outlines the key biophysical differences between forests and croplands. The observed climate response that occurs when the two states are transitioned between is the key focus of this study. </a:t>
            </a:r>
          </a:p>
        </p:txBody>
      </p:sp>
      <p:pic>
        <p:nvPicPr>
          <p:cNvPr id="12" name="Content Placeholder 4">
            <a:extLst>
              <a:ext uri="{FF2B5EF4-FFF2-40B4-BE49-F238E27FC236}">
                <a16:creationId xmlns:a16="http://schemas.microsoft.com/office/drawing/2014/main" id="{667B6082-AF9B-9D4D-B919-BDEE1983E5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83320" y="1913384"/>
            <a:ext cx="7032941" cy="3956029"/>
          </a:xfrm>
          <a:prstGeom prst="rect">
            <a:avLst/>
          </a:prstGeom>
        </p:spPr>
      </p:pic>
      <p:sp>
        <p:nvSpPr>
          <p:cNvPr id="15" name="Title 2">
            <a:extLst>
              <a:ext uri="{FF2B5EF4-FFF2-40B4-BE49-F238E27FC236}">
                <a16:creationId xmlns:a16="http://schemas.microsoft.com/office/drawing/2014/main" id="{D4DBDD8E-2F48-864C-B361-FB56EFB0F1CD}"/>
              </a:ext>
            </a:extLst>
          </p:cNvPr>
          <p:cNvSpPr txBox="1">
            <a:spLocks/>
          </p:cNvSpPr>
          <p:nvPr/>
        </p:nvSpPr>
        <p:spPr>
          <a:xfrm>
            <a:off x="6096000" y="770283"/>
            <a:ext cx="5654567" cy="14101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GB" sz="2800" b="1" kern="1200" baseline="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lumMod val="75000"/>
                    <a:lumOff val="25000"/>
                  </a:schemeClr>
                </a:solidFill>
                <a:latin typeface="Avenir Next" panose="020B0503020202020204" pitchFamily="34" charset="0"/>
                <a:ea typeface="+mn-ea"/>
              </a:rPr>
              <a:t>How vegetation impacts the surface</a:t>
            </a:r>
          </a:p>
        </p:txBody>
      </p:sp>
      <p:sp>
        <p:nvSpPr>
          <p:cNvPr id="6" name="TextBox 5">
            <a:extLst>
              <a:ext uri="{FF2B5EF4-FFF2-40B4-BE49-F238E27FC236}">
                <a16:creationId xmlns:a16="http://schemas.microsoft.com/office/drawing/2014/main" id="{D4FF5EE4-BC53-454B-998A-5A506DB92D90}"/>
              </a:ext>
            </a:extLst>
          </p:cNvPr>
          <p:cNvSpPr txBox="1"/>
          <p:nvPr/>
        </p:nvSpPr>
        <p:spPr>
          <a:xfrm>
            <a:off x="5346727" y="5497026"/>
            <a:ext cx="585866" cy="369332"/>
          </a:xfrm>
          <a:prstGeom prst="rect">
            <a:avLst/>
          </a:prstGeom>
          <a:noFill/>
        </p:spPr>
        <p:txBody>
          <a:bodyPr wrap="none" rtlCol="0">
            <a:spAutoFit/>
          </a:bodyPr>
          <a:lstStyle/>
          <a:p>
            <a:r>
              <a:rPr lang="en-GB" sz="1200" dirty="0">
                <a:latin typeface="Avenir Next" panose="020B0503020202020204" pitchFamily="34" charset="0"/>
              </a:rPr>
              <a:t>Fig 1</a:t>
            </a:r>
            <a:r>
              <a:rPr lang="en-GB" dirty="0"/>
              <a:t> </a:t>
            </a:r>
          </a:p>
        </p:txBody>
      </p:sp>
    </p:spTree>
    <p:extLst>
      <p:ext uri="{BB962C8B-B14F-4D97-AF65-F5344CB8AC3E}">
        <p14:creationId xmlns:p14="http://schemas.microsoft.com/office/powerpoint/2010/main" val="341648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953FB2-9981-9F46-8F00-5E8161CD3017}"/>
              </a:ext>
            </a:extLst>
          </p:cNvPr>
          <p:cNvSpPr>
            <a:spLocks noGrp="1"/>
          </p:cNvSpPr>
          <p:nvPr>
            <p:ph type="title"/>
          </p:nvPr>
        </p:nvSpPr>
        <p:spPr>
          <a:xfrm>
            <a:off x="609600" y="17041"/>
            <a:ext cx="8366720" cy="864096"/>
          </a:xfrm>
        </p:spPr>
        <p:txBody>
          <a:bodyPr/>
          <a:lstStyle/>
          <a:p>
            <a:r>
              <a:rPr lang="en-GB" dirty="0"/>
              <a:t>Methodology</a:t>
            </a:r>
          </a:p>
        </p:txBody>
      </p:sp>
      <p:pic>
        <p:nvPicPr>
          <p:cNvPr id="4" name="Content Placeholder 6">
            <a:extLst>
              <a:ext uri="{FF2B5EF4-FFF2-40B4-BE49-F238E27FC236}">
                <a16:creationId xmlns:a16="http://schemas.microsoft.com/office/drawing/2014/main" id="{EEF5F518-4D06-6D47-B6ED-1F62644EC10D}"/>
              </a:ext>
            </a:extLst>
          </p:cNvPr>
          <p:cNvPicPr>
            <a:picLocks noChangeAspect="1"/>
          </p:cNvPicPr>
          <p:nvPr/>
        </p:nvPicPr>
        <p:blipFill rotWithShape="1">
          <a:blip r:embed="rId3">
            <a:extLst>
              <a:ext uri="{28A0092B-C50C-407E-A947-70E740481C1C}">
                <a14:useLocalDpi xmlns:a14="http://schemas.microsoft.com/office/drawing/2010/main" val="0"/>
              </a:ext>
            </a:extLst>
          </a:blip>
          <a:srcRect b="15740"/>
          <a:stretch/>
        </p:blipFill>
        <p:spPr>
          <a:xfrm>
            <a:off x="9654103" y="3071788"/>
            <a:ext cx="2420537" cy="1633699"/>
          </a:xfrm>
          <a:prstGeom prst="rect">
            <a:avLst/>
          </a:prstGeom>
        </p:spPr>
      </p:pic>
      <p:pic>
        <p:nvPicPr>
          <p:cNvPr id="5" name="Content Placeholder 4">
            <a:extLst>
              <a:ext uri="{FF2B5EF4-FFF2-40B4-BE49-F238E27FC236}">
                <a16:creationId xmlns:a16="http://schemas.microsoft.com/office/drawing/2014/main" id="{44763F04-3734-D241-9087-B0F1CF670394}"/>
              </a:ext>
            </a:extLst>
          </p:cNvPr>
          <p:cNvPicPr>
            <a:picLocks noChangeAspect="1"/>
          </p:cNvPicPr>
          <p:nvPr/>
        </p:nvPicPr>
        <p:blipFill rotWithShape="1">
          <a:blip r:embed="rId4">
            <a:extLst>
              <a:ext uri="{28A0092B-C50C-407E-A947-70E740481C1C}">
                <a14:useLocalDpi xmlns:a14="http://schemas.microsoft.com/office/drawing/2010/main" val="0"/>
              </a:ext>
            </a:extLst>
          </a:blip>
          <a:srcRect b="13698"/>
          <a:stretch/>
        </p:blipFill>
        <p:spPr>
          <a:xfrm>
            <a:off x="9559412" y="4713000"/>
            <a:ext cx="2574277" cy="1737462"/>
          </a:xfrm>
          <a:prstGeom prst="rect">
            <a:avLst/>
          </a:prstGeom>
          <a:noFill/>
        </p:spPr>
      </p:pic>
      <p:pic>
        <p:nvPicPr>
          <p:cNvPr id="6" name="Picture 5">
            <a:extLst>
              <a:ext uri="{FF2B5EF4-FFF2-40B4-BE49-F238E27FC236}">
                <a16:creationId xmlns:a16="http://schemas.microsoft.com/office/drawing/2014/main" id="{DAC39FE1-E039-F845-B223-8A8C11398CD3}"/>
              </a:ext>
            </a:extLst>
          </p:cNvPr>
          <p:cNvPicPr>
            <a:picLocks noChangeAspect="1"/>
          </p:cNvPicPr>
          <p:nvPr/>
        </p:nvPicPr>
        <p:blipFill rotWithShape="1">
          <a:blip r:embed="rId5">
            <a:extLst>
              <a:ext uri="{28A0092B-C50C-407E-A947-70E740481C1C}">
                <a14:useLocalDpi xmlns:a14="http://schemas.microsoft.com/office/drawing/2010/main" val="0"/>
              </a:ext>
            </a:extLst>
          </a:blip>
          <a:srcRect b="14388"/>
          <a:stretch/>
        </p:blipFill>
        <p:spPr>
          <a:xfrm>
            <a:off x="9584515" y="1052950"/>
            <a:ext cx="2490125" cy="1984682"/>
          </a:xfrm>
          <a:prstGeom prst="rect">
            <a:avLst/>
          </a:prstGeom>
        </p:spPr>
      </p:pic>
      <p:sp>
        <p:nvSpPr>
          <p:cNvPr id="7" name="TextBox 6">
            <a:extLst>
              <a:ext uri="{FF2B5EF4-FFF2-40B4-BE49-F238E27FC236}">
                <a16:creationId xmlns:a16="http://schemas.microsoft.com/office/drawing/2014/main" id="{2BC05915-2D09-F047-8AC2-A5D4FAACD2F7}"/>
              </a:ext>
            </a:extLst>
          </p:cNvPr>
          <p:cNvSpPr txBox="1"/>
          <p:nvPr/>
        </p:nvSpPr>
        <p:spPr>
          <a:xfrm>
            <a:off x="117360" y="2607772"/>
            <a:ext cx="4612295" cy="1815882"/>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Avenir Next" panose="020B0503020202020204" pitchFamily="34" charset="0"/>
              </a:rPr>
              <a:t>I identified areas that were deforested in the Amazon (Fig 2a), Congo (b) and SEA (c) between 2001 and 2018 using GFC data.</a:t>
            </a:r>
          </a:p>
          <a:p>
            <a:pPr marL="171450" indent="-171450">
              <a:buFont typeface="Arial" panose="020B0604020202020204" pitchFamily="34" charset="0"/>
              <a:buChar char="•"/>
            </a:pPr>
            <a:r>
              <a:rPr lang="en-GB" sz="1400" dirty="0">
                <a:latin typeface="Avenir Next" panose="020B0503020202020204" pitchFamily="34" charset="0"/>
              </a:rPr>
              <a:t>Changes (∆) in land-surface and climate variables were calculated for each region, taking the difference between the 5 years at the start and end of the analysis period.</a:t>
            </a:r>
          </a:p>
          <a:p>
            <a:endParaRPr lang="en-GB" sz="1400" dirty="0">
              <a:latin typeface="Avenir Next" panose="020B0503020202020204" pitchFamily="34" charset="0"/>
            </a:endParaRPr>
          </a:p>
        </p:txBody>
      </p:sp>
      <p:sp>
        <p:nvSpPr>
          <p:cNvPr id="8" name="Rectangle 7">
            <a:extLst>
              <a:ext uri="{FF2B5EF4-FFF2-40B4-BE49-F238E27FC236}">
                <a16:creationId xmlns:a16="http://schemas.microsoft.com/office/drawing/2014/main" id="{20BE5B01-F9D6-A244-899B-60E105757C67}"/>
              </a:ext>
            </a:extLst>
          </p:cNvPr>
          <p:cNvSpPr/>
          <p:nvPr/>
        </p:nvSpPr>
        <p:spPr>
          <a:xfrm>
            <a:off x="10893838" y="4935543"/>
            <a:ext cx="1239851" cy="461665"/>
          </a:xfrm>
          <a:prstGeom prst="rect">
            <a:avLst/>
          </a:prstGeom>
        </p:spPr>
        <p:txBody>
          <a:bodyPr wrap="square">
            <a:spAutoFit/>
          </a:bodyPr>
          <a:lstStyle/>
          <a:p>
            <a:pPr algn="r"/>
            <a:r>
              <a:rPr lang="en-GB" sz="1200" dirty="0">
                <a:solidFill>
                  <a:srgbClr val="92D050"/>
                </a:solidFill>
                <a:latin typeface="Avenir Next" panose="020B0503020202020204" pitchFamily="34" charset="0"/>
                <a:sym typeface="Wingdings" pitchFamily="2" charset="2"/>
              </a:rPr>
              <a:t>Forest</a:t>
            </a:r>
          </a:p>
          <a:p>
            <a:pPr algn="r"/>
            <a:r>
              <a:rPr lang="en-GB" sz="1200" dirty="0">
                <a:solidFill>
                  <a:srgbClr val="941651"/>
                </a:solidFill>
                <a:latin typeface="Avenir Next" panose="020B0503020202020204" pitchFamily="34" charset="0"/>
                <a:sym typeface="Wingdings" pitchFamily="2" charset="2"/>
              </a:rPr>
              <a:t>Deforested</a:t>
            </a:r>
            <a:endParaRPr lang="en-GB" sz="1200" dirty="0">
              <a:latin typeface="Avenir Next" panose="020B0503020202020204" pitchFamily="34" charset="0"/>
              <a:sym typeface="Wingdings" pitchFamily="2" charset="2"/>
            </a:endParaRPr>
          </a:p>
        </p:txBody>
      </p:sp>
      <p:sp>
        <p:nvSpPr>
          <p:cNvPr id="9" name="TextBox 8">
            <a:extLst>
              <a:ext uri="{FF2B5EF4-FFF2-40B4-BE49-F238E27FC236}">
                <a16:creationId xmlns:a16="http://schemas.microsoft.com/office/drawing/2014/main" id="{8FFE3400-BC83-7B41-9731-ACF0229A59EC}"/>
              </a:ext>
            </a:extLst>
          </p:cNvPr>
          <p:cNvSpPr txBox="1"/>
          <p:nvPr/>
        </p:nvSpPr>
        <p:spPr>
          <a:xfrm>
            <a:off x="11394305" y="1099116"/>
            <a:ext cx="739384" cy="276999"/>
          </a:xfrm>
          <a:prstGeom prst="rect">
            <a:avLst/>
          </a:prstGeom>
          <a:noFill/>
        </p:spPr>
        <p:txBody>
          <a:bodyPr wrap="square" rtlCol="0">
            <a:spAutoFit/>
          </a:bodyPr>
          <a:lstStyle/>
          <a:p>
            <a:r>
              <a:rPr lang="en-GB" sz="1200" dirty="0">
                <a:latin typeface="Avenir Next" panose="020B0503020202020204" pitchFamily="34" charset="0"/>
              </a:rPr>
              <a:t>         a)</a:t>
            </a:r>
          </a:p>
        </p:txBody>
      </p:sp>
      <p:sp>
        <p:nvSpPr>
          <p:cNvPr id="10" name="TextBox 9">
            <a:extLst>
              <a:ext uri="{FF2B5EF4-FFF2-40B4-BE49-F238E27FC236}">
                <a16:creationId xmlns:a16="http://schemas.microsoft.com/office/drawing/2014/main" id="{E0A2679E-FADD-4041-8046-079DD3F72EF4}"/>
              </a:ext>
            </a:extLst>
          </p:cNvPr>
          <p:cNvSpPr txBox="1"/>
          <p:nvPr/>
        </p:nvSpPr>
        <p:spPr>
          <a:xfrm>
            <a:off x="11738004" y="3127701"/>
            <a:ext cx="636122" cy="276999"/>
          </a:xfrm>
          <a:prstGeom prst="rect">
            <a:avLst/>
          </a:prstGeom>
          <a:noFill/>
        </p:spPr>
        <p:txBody>
          <a:bodyPr wrap="square" rtlCol="0">
            <a:spAutoFit/>
          </a:bodyPr>
          <a:lstStyle/>
          <a:p>
            <a:r>
              <a:rPr lang="en-GB" sz="1200" dirty="0">
                <a:latin typeface="Avenir Next" panose="020B0503020202020204" pitchFamily="34" charset="0"/>
              </a:rPr>
              <a:t>b)</a:t>
            </a:r>
          </a:p>
        </p:txBody>
      </p:sp>
      <p:sp>
        <p:nvSpPr>
          <p:cNvPr id="11" name="TextBox 10">
            <a:extLst>
              <a:ext uri="{FF2B5EF4-FFF2-40B4-BE49-F238E27FC236}">
                <a16:creationId xmlns:a16="http://schemas.microsoft.com/office/drawing/2014/main" id="{14258E73-D94C-F147-8205-B77BC2FD3359}"/>
              </a:ext>
            </a:extLst>
          </p:cNvPr>
          <p:cNvSpPr txBox="1"/>
          <p:nvPr/>
        </p:nvSpPr>
        <p:spPr>
          <a:xfrm>
            <a:off x="11731476" y="4713741"/>
            <a:ext cx="636122" cy="276999"/>
          </a:xfrm>
          <a:prstGeom prst="rect">
            <a:avLst/>
          </a:prstGeom>
          <a:noFill/>
        </p:spPr>
        <p:txBody>
          <a:bodyPr wrap="square" rtlCol="0">
            <a:spAutoFit/>
          </a:bodyPr>
          <a:lstStyle/>
          <a:p>
            <a:r>
              <a:rPr lang="en-GB" sz="1200" dirty="0">
                <a:latin typeface="Avenir Next" panose="020B0503020202020204" pitchFamily="34" charset="0"/>
              </a:rPr>
              <a:t>c)</a:t>
            </a:r>
          </a:p>
        </p:txBody>
      </p:sp>
      <p:graphicFrame>
        <p:nvGraphicFramePr>
          <p:cNvPr id="12" name="Table 11">
            <a:extLst>
              <a:ext uri="{FF2B5EF4-FFF2-40B4-BE49-F238E27FC236}">
                <a16:creationId xmlns:a16="http://schemas.microsoft.com/office/drawing/2014/main" id="{1473F373-5789-7D4C-8547-72D6180D62C2}"/>
              </a:ext>
            </a:extLst>
          </p:cNvPr>
          <p:cNvGraphicFramePr>
            <a:graphicFrameLocks noGrp="1"/>
          </p:cNvGraphicFramePr>
          <p:nvPr>
            <p:extLst>
              <p:ext uri="{D42A27DB-BD31-4B8C-83A1-F6EECF244321}">
                <p14:modId xmlns:p14="http://schemas.microsoft.com/office/powerpoint/2010/main" val="3158882202"/>
              </p:ext>
            </p:extLst>
          </p:nvPr>
        </p:nvGraphicFramePr>
        <p:xfrm>
          <a:off x="188104" y="1204740"/>
          <a:ext cx="5476972" cy="1272649"/>
        </p:xfrm>
        <a:graphic>
          <a:graphicData uri="http://schemas.openxmlformats.org/drawingml/2006/table">
            <a:tbl>
              <a:tblPr firstRow="1" bandRow="1">
                <a:tableStyleId>{1FECB4D8-DB02-4DC6-A0A2-4F2EBAE1DC90}</a:tableStyleId>
              </a:tblPr>
              <a:tblGrid>
                <a:gridCol w="1207813">
                  <a:extLst>
                    <a:ext uri="{9D8B030D-6E8A-4147-A177-3AD203B41FA5}">
                      <a16:colId xmlns:a16="http://schemas.microsoft.com/office/drawing/2014/main" val="305245667"/>
                    </a:ext>
                  </a:extLst>
                </a:gridCol>
                <a:gridCol w="1105138">
                  <a:extLst>
                    <a:ext uri="{9D8B030D-6E8A-4147-A177-3AD203B41FA5}">
                      <a16:colId xmlns:a16="http://schemas.microsoft.com/office/drawing/2014/main" val="30469548"/>
                    </a:ext>
                  </a:extLst>
                </a:gridCol>
                <a:gridCol w="1211109">
                  <a:extLst>
                    <a:ext uri="{9D8B030D-6E8A-4147-A177-3AD203B41FA5}">
                      <a16:colId xmlns:a16="http://schemas.microsoft.com/office/drawing/2014/main" val="3410909645"/>
                    </a:ext>
                  </a:extLst>
                </a:gridCol>
                <a:gridCol w="1952912">
                  <a:extLst>
                    <a:ext uri="{9D8B030D-6E8A-4147-A177-3AD203B41FA5}">
                      <a16:colId xmlns:a16="http://schemas.microsoft.com/office/drawing/2014/main" val="1826975436"/>
                    </a:ext>
                  </a:extLst>
                </a:gridCol>
              </a:tblGrid>
              <a:tr h="358249">
                <a:tc>
                  <a:txBody>
                    <a:bodyPr/>
                    <a:lstStyle/>
                    <a:p>
                      <a:r>
                        <a:rPr lang="en-GB" sz="1200" b="0" dirty="0">
                          <a:latin typeface="Avenir Next" panose="020B0503020202020204" pitchFamily="34" charset="0"/>
                        </a:rPr>
                        <a:t>Category</a:t>
                      </a:r>
                    </a:p>
                  </a:txBody>
                  <a:tcPr/>
                </a:tc>
                <a:tc>
                  <a:txBody>
                    <a:bodyPr/>
                    <a:lstStyle/>
                    <a:p>
                      <a:r>
                        <a:rPr lang="en-GB" sz="1200" b="0" dirty="0">
                          <a:latin typeface="Avenir Next" panose="020B0503020202020204" pitchFamily="34" charset="0"/>
                        </a:rPr>
                        <a:t>State in 2001</a:t>
                      </a:r>
                    </a:p>
                  </a:txBody>
                  <a:tcPr/>
                </a:tc>
                <a:tc>
                  <a:txBody>
                    <a:bodyPr/>
                    <a:lstStyle/>
                    <a:p>
                      <a:r>
                        <a:rPr lang="en-GB" sz="1200" b="0" dirty="0">
                          <a:latin typeface="Avenir Next" panose="020B0503020202020204" pitchFamily="34" charset="0"/>
                        </a:rPr>
                        <a:t>State in 2018</a:t>
                      </a:r>
                    </a:p>
                  </a:txBody>
                  <a:tcPr/>
                </a:tc>
                <a:tc>
                  <a:txBody>
                    <a:bodyPr/>
                    <a:lstStyle/>
                    <a:p>
                      <a:r>
                        <a:rPr lang="en-GB" sz="1200" b="0" dirty="0">
                          <a:latin typeface="Avenir Next" panose="020B0503020202020204" pitchFamily="34" charset="0"/>
                        </a:rPr>
                        <a:t>Datasets</a:t>
                      </a:r>
                    </a:p>
                  </a:txBody>
                  <a:tcPr/>
                </a:tc>
                <a:extLst>
                  <a:ext uri="{0D108BD9-81ED-4DB2-BD59-A6C34878D82A}">
                    <a16:rowId xmlns:a16="http://schemas.microsoft.com/office/drawing/2014/main" val="1906475996"/>
                  </a:ext>
                </a:extLst>
              </a:tr>
              <a:tr h="400650">
                <a:tc>
                  <a:txBody>
                    <a:bodyPr/>
                    <a:lstStyle/>
                    <a:p>
                      <a:r>
                        <a:rPr lang="en-GB" sz="1200" dirty="0">
                          <a:latin typeface="Avenir Next" panose="020B0503020202020204" pitchFamily="34" charset="0"/>
                        </a:rPr>
                        <a:t>Forest</a:t>
                      </a:r>
                      <a:endParaRPr lang="en-GB" sz="1200" b="0" dirty="0">
                        <a:latin typeface="Avenir Next" panose="020B0503020202020204" pitchFamily="34" charset="0"/>
                      </a:endParaRPr>
                    </a:p>
                  </a:txBody>
                  <a:tcPr/>
                </a:tc>
                <a:tc>
                  <a:txBody>
                    <a:bodyPr/>
                    <a:lstStyle/>
                    <a:p>
                      <a:r>
                        <a:rPr lang="en-GB" sz="1200" dirty="0">
                          <a:latin typeface="Avenir Next" panose="020B0503020202020204" pitchFamily="34" charset="0"/>
                        </a:rPr>
                        <a:t>&gt;70% forest</a:t>
                      </a:r>
                      <a:endParaRPr lang="en-GB" sz="1200" b="0" dirty="0">
                        <a:latin typeface="Avenir Next" panose="020B0503020202020204" pitchFamily="34" charset="0"/>
                      </a:endParaRPr>
                    </a:p>
                  </a:txBody>
                  <a:tcPr/>
                </a:tc>
                <a:tc>
                  <a:txBody>
                    <a:bodyPr/>
                    <a:lstStyle/>
                    <a:p>
                      <a:r>
                        <a:rPr lang="en-GB" sz="1200" dirty="0">
                          <a:latin typeface="Avenir Next" panose="020B0503020202020204" pitchFamily="34" charset="0"/>
                        </a:rPr>
                        <a:t>&gt;70% forest</a:t>
                      </a:r>
                      <a:endParaRPr lang="en-GB" sz="1200" b="0" dirty="0">
                        <a:latin typeface="Avenir Next" panose="020B0503020202020204" pitchFamily="34" charset="0"/>
                      </a:endParaRPr>
                    </a:p>
                  </a:txBody>
                  <a:tcPr/>
                </a:tc>
                <a:tc>
                  <a:txBody>
                    <a:bodyPr/>
                    <a:lstStyle/>
                    <a:p>
                      <a:r>
                        <a:rPr lang="en-GB" sz="1200" dirty="0">
                          <a:latin typeface="Avenir Next" panose="020B0503020202020204" pitchFamily="34" charset="0"/>
                        </a:rPr>
                        <a:t>Tree cover 2000 – tree loss</a:t>
                      </a:r>
                      <a:endParaRPr lang="en-GB" sz="1200" b="0" dirty="0">
                        <a:latin typeface="Avenir Next" panose="020B0503020202020204" pitchFamily="34" charset="0"/>
                      </a:endParaRPr>
                    </a:p>
                  </a:txBody>
                  <a:tcPr/>
                </a:tc>
                <a:extLst>
                  <a:ext uri="{0D108BD9-81ED-4DB2-BD59-A6C34878D82A}">
                    <a16:rowId xmlns:a16="http://schemas.microsoft.com/office/drawing/2014/main" val="2433569649"/>
                  </a:ext>
                </a:extLst>
              </a:tr>
              <a:tr h="400650">
                <a:tc>
                  <a:txBody>
                    <a:bodyPr/>
                    <a:lstStyle/>
                    <a:p>
                      <a:r>
                        <a:rPr lang="en-GB" sz="1200" dirty="0">
                          <a:latin typeface="Avenir Next" panose="020B0503020202020204" pitchFamily="34" charset="0"/>
                        </a:rPr>
                        <a:t>Deforested</a:t>
                      </a:r>
                      <a:endParaRPr lang="en-GB" sz="1200" b="0" dirty="0">
                        <a:latin typeface="Avenir Next" panose="020B0503020202020204" pitchFamily="34" charset="0"/>
                      </a:endParaRPr>
                    </a:p>
                  </a:txBody>
                  <a:tcPr/>
                </a:tc>
                <a:tc>
                  <a:txBody>
                    <a:bodyPr/>
                    <a:lstStyle/>
                    <a:p>
                      <a:r>
                        <a:rPr lang="en-GB" sz="1200" dirty="0">
                          <a:latin typeface="Avenir Next" panose="020B0503020202020204" pitchFamily="34" charset="0"/>
                        </a:rPr>
                        <a:t>&gt;70% forest</a:t>
                      </a:r>
                      <a:endParaRPr lang="en-GB" sz="1200" b="0" dirty="0">
                        <a:latin typeface="Avenir Next" panose="020B0503020202020204" pitchFamily="34" charset="0"/>
                      </a:endParaRPr>
                    </a:p>
                  </a:txBody>
                  <a:tcPr/>
                </a:tc>
                <a:tc>
                  <a:txBody>
                    <a:bodyPr/>
                    <a:lstStyle/>
                    <a:p>
                      <a:r>
                        <a:rPr lang="en-GB" sz="1200" dirty="0">
                          <a:latin typeface="Avenir Next" panose="020B0503020202020204" pitchFamily="34" charset="0"/>
                        </a:rPr>
                        <a:t>&lt;70% forest</a:t>
                      </a:r>
                      <a:endParaRPr lang="en-GB" sz="1200" b="0" dirty="0">
                        <a:latin typeface="Avenir Next" panose="020B0503020202020204" pitchFamily="34" charset="0"/>
                      </a:endParaRPr>
                    </a:p>
                  </a:txBody>
                  <a:tcPr/>
                </a:tc>
                <a:tc>
                  <a:txBody>
                    <a:bodyPr/>
                    <a:lstStyle/>
                    <a:p>
                      <a:r>
                        <a:rPr lang="en-GB" sz="1200" dirty="0">
                          <a:latin typeface="Avenir Next" panose="020B0503020202020204" pitchFamily="34" charset="0"/>
                        </a:rPr>
                        <a:t>Tree cover 2000 – tree loss + tree gain</a:t>
                      </a:r>
                      <a:endParaRPr lang="en-GB" sz="1200" b="0" dirty="0">
                        <a:latin typeface="Avenir Next" panose="020B0503020202020204" pitchFamily="34" charset="0"/>
                      </a:endParaRPr>
                    </a:p>
                  </a:txBody>
                  <a:tcPr/>
                </a:tc>
                <a:extLst>
                  <a:ext uri="{0D108BD9-81ED-4DB2-BD59-A6C34878D82A}">
                    <a16:rowId xmlns:a16="http://schemas.microsoft.com/office/drawing/2014/main" val="37612843"/>
                  </a:ext>
                </a:extLst>
              </a:tr>
            </a:tbl>
          </a:graphicData>
        </a:graphic>
      </p:graphicFrame>
      <p:sp>
        <p:nvSpPr>
          <p:cNvPr id="13" name="TextBox 12">
            <a:extLst>
              <a:ext uri="{FF2B5EF4-FFF2-40B4-BE49-F238E27FC236}">
                <a16:creationId xmlns:a16="http://schemas.microsoft.com/office/drawing/2014/main" id="{E6FA49A2-879C-1148-BCE0-284933A17133}"/>
              </a:ext>
            </a:extLst>
          </p:cNvPr>
          <p:cNvSpPr txBox="1"/>
          <p:nvPr/>
        </p:nvSpPr>
        <p:spPr>
          <a:xfrm>
            <a:off x="117360" y="796502"/>
            <a:ext cx="3271858" cy="400110"/>
          </a:xfrm>
          <a:prstGeom prst="rect">
            <a:avLst/>
          </a:prstGeom>
          <a:noFill/>
        </p:spPr>
        <p:txBody>
          <a:bodyPr wrap="none" rtlCol="0">
            <a:spAutoFit/>
          </a:bodyPr>
          <a:lstStyle/>
          <a:p>
            <a:r>
              <a:rPr lang="en-GB" sz="1400" dirty="0">
                <a:latin typeface="Avenir Next" panose="020B0503020202020204" pitchFamily="34" charset="0"/>
              </a:rPr>
              <a:t>Table 1. Canopy cover categorisation</a:t>
            </a:r>
            <a:r>
              <a:rPr lang="en-GB" sz="2000" dirty="0"/>
              <a:t> </a:t>
            </a:r>
          </a:p>
        </p:txBody>
      </p:sp>
      <p:graphicFrame>
        <p:nvGraphicFramePr>
          <p:cNvPr id="14" name="Table 13">
            <a:extLst>
              <a:ext uri="{FF2B5EF4-FFF2-40B4-BE49-F238E27FC236}">
                <a16:creationId xmlns:a16="http://schemas.microsoft.com/office/drawing/2014/main" id="{18C5A3EA-E5EF-274B-A982-24441F530DE1}"/>
              </a:ext>
            </a:extLst>
          </p:cNvPr>
          <p:cNvGraphicFramePr>
            <a:graphicFrameLocks noGrp="1"/>
          </p:cNvGraphicFramePr>
          <p:nvPr>
            <p:extLst>
              <p:ext uri="{D42A27DB-BD31-4B8C-83A1-F6EECF244321}">
                <p14:modId xmlns:p14="http://schemas.microsoft.com/office/powerpoint/2010/main" val="3649968829"/>
              </p:ext>
            </p:extLst>
          </p:nvPr>
        </p:nvGraphicFramePr>
        <p:xfrm>
          <a:off x="6007913" y="3597518"/>
          <a:ext cx="2924495" cy="2157880"/>
        </p:xfrm>
        <a:graphic>
          <a:graphicData uri="http://schemas.openxmlformats.org/drawingml/2006/table">
            <a:tbl>
              <a:tblPr firstRow="1" bandRow="1">
                <a:tableStyleId>{5940675A-B579-460E-94D1-54222C63F5DA}</a:tableStyleId>
              </a:tblPr>
              <a:tblGrid>
                <a:gridCol w="584899">
                  <a:extLst>
                    <a:ext uri="{9D8B030D-6E8A-4147-A177-3AD203B41FA5}">
                      <a16:colId xmlns:a16="http://schemas.microsoft.com/office/drawing/2014/main" val="974367799"/>
                    </a:ext>
                  </a:extLst>
                </a:gridCol>
                <a:gridCol w="584899">
                  <a:extLst>
                    <a:ext uri="{9D8B030D-6E8A-4147-A177-3AD203B41FA5}">
                      <a16:colId xmlns:a16="http://schemas.microsoft.com/office/drawing/2014/main" val="3288711094"/>
                    </a:ext>
                  </a:extLst>
                </a:gridCol>
                <a:gridCol w="584899">
                  <a:extLst>
                    <a:ext uri="{9D8B030D-6E8A-4147-A177-3AD203B41FA5}">
                      <a16:colId xmlns:a16="http://schemas.microsoft.com/office/drawing/2014/main" val="3298146397"/>
                    </a:ext>
                  </a:extLst>
                </a:gridCol>
                <a:gridCol w="584899">
                  <a:extLst>
                    <a:ext uri="{9D8B030D-6E8A-4147-A177-3AD203B41FA5}">
                      <a16:colId xmlns:a16="http://schemas.microsoft.com/office/drawing/2014/main" val="177407848"/>
                    </a:ext>
                  </a:extLst>
                </a:gridCol>
                <a:gridCol w="584899">
                  <a:extLst>
                    <a:ext uri="{9D8B030D-6E8A-4147-A177-3AD203B41FA5}">
                      <a16:colId xmlns:a16="http://schemas.microsoft.com/office/drawing/2014/main" val="1163866842"/>
                    </a:ext>
                  </a:extLst>
                </a:gridCol>
              </a:tblGrid>
              <a:tr h="431576">
                <a:tc>
                  <a:txBody>
                    <a:bodyPr/>
                    <a:lstStyle/>
                    <a:p>
                      <a:r>
                        <a:rPr lang="en-GB" sz="2100" dirty="0"/>
                        <a:t>for</a:t>
                      </a:r>
                    </a:p>
                  </a:txBody>
                  <a:tcPr marL="106321" marR="106321" marT="53161" marB="53161">
                    <a:solidFill>
                      <a:schemeClr val="accent2"/>
                    </a:solidFill>
                  </a:tcPr>
                </a:tc>
                <a:tc>
                  <a:txBody>
                    <a:bodyPr/>
                    <a:lstStyle/>
                    <a:p>
                      <a:r>
                        <a:rPr lang="en-GB" sz="2100" dirty="0"/>
                        <a:t>for</a:t>
                      </a:r>
                    </a:p>
                  </a:txBody>
                  <a:tcPr marL="106321" marR="106321" marT="53161" marB="53161">
                    <a:solidFill>
                      <a:schemeClr val="accent2"/>
                    </a:solidFill>
                  </a:tcPr>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extLst>
                  <a:ext uri="{0D108BD9-81ED-4DB2-BD59-A6C34878D82A}">
                    <a16:rowId xmlns:a16="http://schemas.microsoft.com/office/drawing/2014/main" val="2160957828"/>
                  </a:ext>
                </a:extLst>
              </a:tr>
              <a:tr h="431576">
                <a:tc>
                  <a:txBody>
                    <a:bodyPr/>
                    <a:lstStyle/>
                    <a:p>
                      <a:r>
                        <a:rPr lang="en-GB" sz="2100" dirty="0"/>
                        <a:t>for</a:t>
                      </a:r>
                    </a:p>
                  </a:txBody>
                  <a:tcPr marL="106321" marR="106321" marT="53161" marB="53161">
                    <a:solidFill>
                      <a:schemeClr val="accent2"/>
                    </a:solidFill>
                  </a:tcPr>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extLst>
                  <a:ext uri="{0D108BD9-81ED-4DB2-BD59-A6C34878D82A}">
                    <a16:rowId xmlns:a16="http://schemas.microsoft.com/office/drawing/2014/main" val="821744072"/>
                  </a:ext>
                </a:extLst>
              </a:tr>
              <a:tr h="431576">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solidFill>
                      <a:srgbClr val="00B0F0"/>
                    </a:solidFill>
                  </a:tcPr>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extLst>
                  <a:ext uri="{0D108BD9-81ED-4DB2-BD59-A6C34878D82A}">
                    <a16:rowId xmlns:a16="http://schemas.microsoft.com/office/drawing/2014/main" val="1149405658"/>
                  </a:ext>
                </a:extLst>
              </a:tr>
              <a:tr h="431576">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extLst>
                  <a:ext uri="{0D108BD9-81ED-4DB2-BD59-A6C34878D82A}">
                    <a16:rowId xmlns:a16="http://schemas.microsoft.com/office/drawing/2014/main" val="190427881"/>
                  </a:ext>
                </a:extLst>
              </a:tr>
              <a:tr h="431576">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tc>
                  <a:txBody>
                    <a:bodyPr/>
                    <a:lstStyle/>
                    <a:p>
                      <a:r>
                        <a:rPr lang="en-GB" sz="2100" dirty="0"/>
                        <a:t>def</a:t>
                      </a:r>
                    </a:p>
                  </a:txBody>
                  <a:tcPr marL="106321" marR="106321" marT="53161" marB="53161"/>
                </a:tc>
                <a:extLst>
                  <a:ext uri="{0D108BD9-81ED-4DB2-BD59-A6C34878D82A}">
                    <a16:rowId xmlns:a16="http://schemas.microsoft.com/office/drawing/2014/main" val="4247297760"/>
                  </a:ext>
                </a:extLst>
              </a:tr>
            </a:tbl>
          </a:graphicData>
        </a:graphic>
      </p:graphicFrame>
      <p:cxnSp>
        <p:nvCxnSpPr>
          <p:cNvPr id="15" name="Straight Arrow Connector 14">
            <a:extLst>
              <a:ext uri="{FF2B5EF4-FFF2-40B4-BE49-F238E27FC236}">
                <a16:creationId xmlns:a16="http://schemas.microsoft.com/office/drawing/2014/main" id="{AD5508A1-6B74-804A-8FF9-63BC5E413526}"/>
              </a:ext>
            </a:extLst>
          </p:cNvPr>
          <p:cNvCxnSpPr>
            <a:cxnSpLocks/>
          </p:cNvCxnSpPr>
          <p:nvPr/>
        </p:nvCxnSpPr>
        <p:spPr>
          <a:xfrm>
            <a:off x="6007913" y="5850256"/>
            <a:ext cx="2924495" cy="0"/>
          </a:xfrm>
          <a:prstGeom prst="straightConnector1">
            <a:avLst/>
          </a:prstGeom>
          <a:ln w="19050">
            <a:headEnd type="triangle"/>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0FA961AC-027E-A840-B165-A0B5757E85F0}"/>
              </a:ext>
            </a:extLst>
          </p:cNvPr>
          <p:cNvSpPr txBox="1"/>
          <p:nvPr/>
        </p:nvSpPr>
        <p:spPr>
          <a:xfrm>
            <a:off x="7202298" y="5850256"/>
            <a:ext cx="607859" cy="261610"/>
          </a:xfrm>
          <a:prstGeom prst="rect">
            <a:avLst/>
          </a:prstGeom>
          <a:noFill/>
        </p:spPr>
        <p:txBody>
          <a:bodyPr wrap="none" rtlCol="0">
            <a:spAutoFit/>
          </a:bodyPr>
          <a:lstStyle/>
          <a:p>
            <a:r>
              <a:rPr lang="en-GB" sz="1100" dirty="0">
                <a:solidFill>
                  <a:schemeClr val="accent2">
                    <a:lumMod val="75000"/>
                  </a:schemeClr>
                </a:solidFill>
              </a:rPr>
              <a:t>~25 km</a:t>
            </a:r>
            <a:endParaRPr lang="en-GB" dirty="0">
              <a:solidFill>
                <a:schemeClr val="accent2">
                  <a:lumMod val="75000"/>
                </a:schemeClr>
              </a:solidFill>
            </a:endParaRPr>
          </a:p>
        </p:txBody>
      </p:sp>
      <p:sp>
        <p:nvSpPr>
          <p:cNvPr id="17" name="TextBox 16">
            <a:extLst>
              <a:ext uri="{FF2B5EF4-FFF2-40B4-BE49-F238E27FC236}">
                <a16:creationId xmlns:a16="http://schemas.microsoft.com/office/drawing/2014/main" id="{64420062-917E-A840-8621-9C363B75DF04}"/>
              </a:ext>
            </a:extLst>
          </p:cNvPr>
          <p:cNvSpPr txBox="1"/>
          <p:nvPr/>
        </p:nvSpPr>
        <p:spPr>
          <a:xfrm>
            <a:off x="5485065" y="2900117"/>
            <a:ext cx="4109989" cy="692497"/>
          </a:xfrm>
          <a:prstGeom prst="rect">
            <a:avLst/>
          </a:prstGeom>
          <a:noFill/>
        </p:spPr>
        <p:txBody>
          <a:bodyPr wrap="square" rtlCol="0">
            <a:spAutoFit/>
          </a:bodyPr>
          <a:lstStyle/>
          <a:p>
            <a:r>
              <a:rPr lang="en-GB" sz="1300" dirty="0">
                <a:latin typeface="Avenir Next" panose="020B0503020202020204" pitchFamily="34" charset="0"/>
              </a:rPr>
              <a:t>Fig 3. Deforested (def) pixels are compared to local forest (for) pixels. This 5x5 grid further isolates response of deforestation from climate change.  </a:t>
            </a:r>
            <a:r>
              <a:rPr lang="en-GB" sz="1300" dirty="0"/>
              <a:t> </a:t>
            </a:r>
          </a:p>
        </p:txBody>
      </p:sp>
      <p:graphicFrame>
        <p:nvGraphicFramePr>
          <p:cNvPr id="18" name="Table 17">
            <a:extLst>
              <a:ext uri="{FF2B5EF4-FFF2-40B4-BE49-F238E27FC236}">
                <a16:creationId xmlns:a16="http://schemas.microsoft.com/office/drawing/2014/main" id="{8623C0D0-A739-044B-86E5-95CBFE3EC0DE}"/>
              </a:ext>
            </a:extLst>
          </p:cNvPr>
          <p:cNvGraphicFramePr>
            <a:graphicFrameLocks noGrp="1"/>
          </p:cNvGraphicFramePr>
          <p:nvPr>
            <p:extLst>
              <p:ext uri="{D42A27DB-BD31-4B8C-83A1-F6EECF244321}">
                <p14:modId xmlns:p14="http://schemas.microsoft.com/office/powerpoint/2010/main" val="473258170"/>
              </p:ext>
            </p:extLst>
          </p:nvPr>
        </p:nvGraphicFramePr>
        <p:xfrm>
          <a:off x="117360" y="4667136"/>
          <a:ext cx="3685208" cy="1597785"/>
        </p:xfrm>
        <a:graphic>
          <a:graphicData uri="http://schemas.openxmlformats.org/drawingml/2006/table">
            <a:tbl>
              <a:tblPr firstRow="1" firstCol="1" bandRow="1">
                <a:tableStyleId>{F5AB1C69-6EDB-4FF4-983F-18BD219EF322}</a:tableStyleId>
              </a:tblPr>
              <a:tblGrid>
                <a:gridCol w="1427902">
                  <a:extLst>
                    <a:ext uri="{9D8B030D-6E8A-4147-A177-3AD203B41FA5}">
                      <a16:colId xmlns:a16="http://schemas.microsoft.com/office/drawing/2014/main" val="2627969929"/>
                    </a:ext>
                  </a:extLst>
                </a:gridCol>
                <a:gridCol w="1496950">
                  <a:extLst>
                    <a:ext uri="{9D8B030D-6E8A-4147-A177-3AD203B41FA5}">
                      <a16:colId xmlns:a16="http://schemas.microsoft.com/office/drawing/2014/main" val="20080131"/>
                    </a:ext>
                  </a:extLst>
                </a:gridCol>
                <a:gridCol w="760356">
                  <a:extLst>
                    <a:ext uri="{9D8B030D-6E8A-4147-A177-3AD203B41FA5}">
                      <a16:colId xmlns:a16="http://schemas.microsoft.com/office/drawing/2014/main" val="2313535068"/>
                    </a:ext>
                  </a:extLst>
                </a:gridCol>
              </a:tblGrid>
              <a:tr h="270454">
                <a:tc>
                  <a:txBody>
                    <a:bodyPr/>
                    <a:lstStyle/>
                    <a:p>
                      <a:pPr algn="ctr">
                        <a:spcAft>
                          <a:spcPts val="0"/>
                        </a:spcAft>
                      </a:pPr>
                      <a:r>
                        <a:rPr lang="en-GB" sz="1000" b="0" dirty="0">
                          <a:effectLst/>
                          <a:latin typeface="Avenir Next" panose="020B0503020202020204" pitchFamily="34" charset="0"/>
                        </a:rPr>
                        <a:t>Variable</a:t>
                      </a:r>
                      <a:endParaRPr lang="en-GB" sz="1000" b="0" dirty="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000" b="0" dirty="0">
                          <a:effectLst/>
                          <a:latin typeface="Avenir Next" panose="020B0503020202020204" pitchFamily="34" charset="0"/>
                        </a:rPr>
                        <a:t>Product</a:t>
                      </a:r>
                      <a:endParaRPr lang="en-GB" sz="1000" b="0" dirty="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000" b="0" dirty="0">
                          <a:effectLst/>
                          <a:latin typeface="Avenir Next" panose="020B0503020202020204" pitchFamily="34" charset="0"/>
                        </a:rPr>
                        <a:t>Resolution</a:t>
                      </a:r>
                      <a:endParaRPr lang="en-GB" sz="1000" b="0" dirty="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6218727"/>
                  </a:ext>
                </a:extLst>
              </a:tr>
              <a:tr h="212016">
                <a:tc>
                  <a:txBody>
                    <a:bodyPr/>
                    <a:lstStyle/>
                    <a:p>
                      <a:pPr algn="ctr">
                        <a:spcAft>
                          <a:spcPts val="0"/>
                        </a:spcAft>
                      </a:pPr>
                      <a:r>
                        <a:rPr lang="en-GB" sz="1000" b="0">
                          <a:effectLst/>
                          <a:latin typeface="Avenir Next" panose="020B0503020202020204" pitchFamily="34" charset="0"/>
                        </a:rPr>
                        <a:t>Leaf Area Index (LAI)</a:t>
                      </a:r>
                      <a:endParaRPr lang="en-GB" sz="1000" b="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MOD15A2H</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0.05</a:t>
                      </a:r>
                      <a:r>
                        <a:rPr lang="en-GB" sz="1000" b="0" baseline="30000" dirty="0">
                          <a:effectLst/>
                          <a:latin typeface="Avenir Next" panose="020B0503020202020204" pitchFamily="34" charset="0"/>
                        </a:rPr>
                        <a:t>o</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extLst>
                  <a:ext uri="{0D108BD9-81ED-4DB2-BD59-A6C34878D82A}">
                    <a16:rowId xmlns:a16="http://schemas.microsoft.com/office/drawing/2014/main" val="3778719347"/>
                  </a:ext>
                </a:extLst>
              </a:tr>
              <a:tr h="200915">
                <a:tc>
                  <a:txBody>
                    <a:bodyPr/>
                    <a:lstStyle/>
                    <a:p>
                      <a:pPr algn="ctr">
                        <a:spcAft>
                          <a:spcPts val="0"/>
                        </a:spcAft>
                      </a:pPr>
                      <a:r>
                        <a:rPr lang="en-GB" sz="1000" b="0" dirty="0">
                          <a:effectLst/>
                          <a:latin typeface="Avenir Next" panose="020B0503020202020204" pitchFamily="34" charset="0"/>
                        </a:rPr>
                        <a:t>Evapotranspiration (ET)</a:t>
                      </a:r>
                      <a:endParaRPr lang="en-GB" sz="1000" b="0" dirty="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MOD16A2</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0.05</a:t>
                      </a:r>
                      <a:r>
                        <a:rPr lang="en-GB" sz="1000" b="0" baseline="30000" dirty="0">
                          <a:effectLst/>
                          <a:latin typeface="Avenir Next" panose="020B0503020202020204" pitchFamily="34" charset="0"/>
                        </a:rPr>
                        <a:t>o</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extLst>
                  <a:ext uri="{0D108BD9-81ED-4DB2-BD59-A6C34878D82A}">
                    <a16:rowId xmlns:a16="http://schemas.microsoft.com/office/drawing/2014/main" val="273575697"/>
                  </a:ext>
                </a:extLst>
              </a:tr>
              <a:tr h="198358">
                <a:tc>
                  <a:txBody>
                    <a:bodyPr/>
                    <a:lstStyle/>
                    <a:p>
                      <a:pPr algn="ctr">
                        <a:spcAft>
                          <a:spcPts val="0"/>
                        </a:spcAft>
                      </a:pPr>
                      <a:r>
                        <a:rPr lang="en-GB" sz="1000" b="0" dirty="0">
                          <a:effectLst/>
                          <a:latin typeface="Avenir Next" panose="020B0503020202020204" pitchFamily="34" charset="0"/>
                        </a:rPr>
                        <a:t>Land Surface Temperature (T)</a:t>
                      </a:r>
                      <a:endParaRPr lang="en-GB" sz="1000" b="0" dirty="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MOD11C3</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0.05</a:t>
                      </a:r>
                      <a:r>
                        <a:rPr lang="en-GB" sz="1000" b="0" baseline="30000" dirty="0">
                          <a:effectLst/>
                          <a:latin typeface="Avenir Next" panose="020B0503020202020204" pitchFamily="34" charset="0"/>
                        </a:rPr>
                        <a:t>o</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extLst>
                  <a:ext uri="{0D108BD9-81ED-4DB2-BD59-A6C34878D82A}">
                    <a16:rowId xmlns:a16="http://schemas.microsoft.com/office/drawing/2014/main" val="1195401993"/>
                  </a:ext>
                </a:extLst>
              </a:tr>
              <a:tr h="200915">
                <a:tc>
                  <a:txBody>
                    <a:bodyPr/>
                    <a:lstStyle/>
                    <a:p>
                      <a:pPr algn="ctr">
                        <a:spcAft>
                          <a:spcPts val="0"/>
                        </a:spcAft>
                      </a:pPr>
                      <a:r>
                        <a:rPr lang="en-GB" sz="1000" b="0" dirty="0">
                          <a:effectLst/>
                          <a:latin typeface="Avenir Next" panose="020B0503020202020204" pitchFamily="34" charset="0"/>
                        </a:rPr>
                        <a:t>Precipitation (P)</a:t>
                      </a:r>
                      <a:endParaRPr lang="en-GB" sz="1000" b="0" dirty="0">
                        <a:effectLst/>
                        <a:latin typeface="Avenir Next"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CHIRPS v2.0</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0.05</a:t>
                      </a:r>
                      <a:r>
                        <a:rPr lang="en-GB" sz="1000" b="0" baseline="30000" dirty="0">
                          <a:effectLst/>
                          <a:latin typeface="Avenir Next" panose="020B0503020202020204" pitchFamily="34" charset="0"/>
                        </a:rPr>
                        <a:t>o</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extLst>
                  <a:ext uri="{0D108BD9-81ED-4DB2-BD59-A6C34878D82A}">
                    <a16:rowId xmlns:a16="http://schemas.microsoft.com/office/drawing/2014/main" val="2283183736"/>
                  </a:ext>
                </a:extLst>
              </a:tr>
              <a:tr h="247194">
                <a:tc>
                  <a:txBody>
                    <a:bodyPr/>
                    <a:lstStyle/>
                    <a:p>
                      <a:pPr algn="ctr">
                        <a:spcAft>
                          <a:spcPts val="0"/>
                        </a:spcAft>
                      </a:pPr>
                      <a:r>
                        <a:rPr lang="en-GB" sz="1000" b="0" kern="1200" dirty="0">
                          <a:effectLst/>
                          <a:latin typeface="Avenir Next" panose="020B0503020202020204" pitchFamily="34" charset="0"/>
                        </a:rPr>
                        <a:t>Canopy Cover</a:t>
                      </a:r>
                      <a:endParaRPr lang="en-GB" sz="1000" b="0" kern="1200" dirty="0">
                        <a:solidFill>
                          <a:schemeClr val="lt1"/>
                        </a:solidFill>
                        <a:effectLst/>
                        <a:latin typeface="Avenir Next" panose="020B0503020202020204" pitchFamily="34" charset="0"/>
                        <a:ea typeface="+mn-ea"/>
                        <a:cs typeface="+mn-cs"/>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Global Forest Change (GFC)  v1.6</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tc>
                  <a:txBody>
                    <a:bodyPr/>
                    <a:lstStyle/>
                    <a:p>
                      <a:pPr algn="ctr">
                        <a:spcAft>
                          <a:spcPts val="0"/>
                        </a:spcAft>
                      </a:pPr>
                      <a:r>
                        <a:rPr lang="en-GB" sz="1000" b="0" kern="1200" dirty="0">
                          <a:effectLst/>
                          <a:latin typeface="Avenir Next" panose="020B0503020202020204" pitchFamily="34" charset="0"/>
                        </a:rPr>
                        <a:t>30 m</a:t>
                      </a:r>
                      <a:endParaRPr lang="en-GB" sz="1000" b="0" kern="1200" dirty="0">
                        <a:solidFill>
                          <a:schemeClr val="dk1"/>
                        </a:solidFill>
                        <a:effectLst/>
                        <a:latin typeface="Avenir Next" panose="020B0503020202020204" pitchFamily="34" charset="0"/>
                        <a:ea typeface="+mn-ea"/>
                        <a:cs typeface="+mn-cs"/>
                      </a:endParaRPr>
                    </a:p>
                  </a:txBody>
                  <a:tcPr marL="68580" marR="68580" marT="0" marB="0" anchor="ctr"/>
                </a:tc>
                <a:extLst>
                  <a:ext uri="{0D108BD9-81ED-4DB2-BD59-A6C34878D82A}">
                    <a16:rowId xmlns:a16="http://schemas.microsoft.com/office/drawing/2014/main" val="2586069389"/>
                  </a:ext>
                </a:extLst>
              </a:tr>
            </a:tbl>
          </a:graphicData>
        </a:graphic>
      </p:graphicFrame>
      <p:sp>
        <p:nvSpPr>
          <p:cNvPr id="19" name="TextBox 18">
            <a:extLst>
              <a:ext uri="{FF2B5EF4-FFF2-40B4-BE49-F238E27FC236}">
                <a16:creationId xmlns:a16="http://schemas.microsoft.com/office/drawing/2014/main" id="{C3BBA116-DC2A-C143-877B-CDED82012539}"/>
              </a:ext>
            </a:extLst>
          </p:cNvPr>
          <p:cNvSpPr txBox="1"/>
          <p:nvPr/>
        </p:nvSpPr>
        <p:spPr>
          <a:xfrm>
            <a:off x="26416" y="4297804"/>
            <a:ext cx="3055452" cy="400110"/>
          </a:xfrm>
          <a:prstGeom prst="rect">
            <a:avLst/>
          </a:prstGeom>
          <a:noFill/>
        </p:spPr>
        <p:txBody>
          <a:bodyPr wrap="none" rtlCol="0">
            <a:spAutoFit/>
          </a:bodyPr>
          <a:lstStyle/>
          <a:p>
            <a:r>
              <a:rPr lang="en-GB" sz="1400" dirty="0">
                <a:latin typeface="Avenir Next" panose="020B0503020202020204" pitchFamily="34" charset="0"/>
              </a:rPr>
              <a:t>Table 2. Climate datasets analysed</a:t>
            </a:r>
            <a:r>
              <a:rPr lang="en-GB" sz="2000" dirty="0"/>
              <a:t> </a:t>
            </a:r>
          </a:p>
        </p:txBody>
      </p:sp>
      <p:cxnSp>
        <p:nvCxnSpPr>
          <p:cNvPr id="21" name="Straight Arrow Connector 20">
            <a:extLst>
              <a:ext uri="{FF2B5EF4-FFF2-40B4-BE49-F238E27FC236}">
                <a16:creationId xmlns:a16="http://schemas.microsoft.com/office/drawing/2014/main" id="{09E5A9DC-AE29-AD44-8F55-54B521CCAC92}"/>
              </a:ext>
            </a:extLst>
          </p:cNvPr>
          <p:cNvCxnSpPr>
            <a:cxnSpLocks/>
          </p:cNvCxnSpPr>
          <p:nvPr/>
        </p:nvCxnSpPr>
        <p:spPr>
          <a:xfrm>
            <a:off x="4729655" y="2607772"/>
            <a:ext cx="1117666" cy="205936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F270D58-A020-4B4C-A408-CD188ACEDB54}"/>
              </a:ext>
            </a:extLst>
          </p:cNvPr>
          <p:cNvCxnSpPr>
            <a:cxnSpLocks/>
          </p:cNvCxnSpPr>
          <p:nvPr/>
        </p:nvCxnSpPr>
        <p:spPr>
          <a:xfrm flipH="1">
            <a:off x="3963160" y="4990740"/>
            <a:ext cx="1887202" cy="66251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92D88F4-B904-4042-8416-D22BB0926F15}"/>
              </a:ext>
            </a:extLst>
          </p:cNvPr>
          <p:cNvSpPr txBox="1"/>
          <p:nvPr/>
        </p:nvSpPr>
        <p:spPr>
          <a:xfrm>
            <a:off x="7696666" y="1448233"/>
            <a:ext cx="1828800" cy="954107"/>
          </a:xfrm>
          <a:prstGeom prst="rect">
            <a:avLst/>
          </a:prstGeom>
          <a:noFill/>
        </p:spPr>
        <p:txBody>
          <a:bodyPr wrap="square" rtlCol="0">
            <a:spAutoFit/>
          </a:bodyPr>
          <a:lstStyle/>
          <a:p>
            <a:r>
              <a:rPr lang="en-GB" sz="1400" dirty="0">
                <a:latin typeface="Avenir Next" panose="020B0503020202020204" pitchFamily="34" charset="0"/>
              </a:rPr>
              <a:t>Fig 2. Forest and deforested areas in the Amazon, Congo and SEA</a:t>
            </a:r>
          </a:p>
        </p:txBody>
      </p:sp>
    </p:spTree>
    <p:extLst>
      <p:ext uri="{BB962C8B-B14F-4D97-AF65-F5344CB8AC3E}">
        <p14:creationId xmlns:p14="http://schemas.microsoft.com/office/powerpoint/2010/main" val="378800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DD3EA0-0470-C640-8530-3BEE6059C5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55"/>
          <a:stretch/>
        </p:blipFill>
        <p:spPr>
          <a:xfrm>
            <a:off x="5115450" y="1441408"/>
            <a:ext cx="6380037" cy="5002923"/>
          </a:xfrm>
        </p:spPr>
      </p:pic>
      <p:sp>
        <p:nvSpPr>
          <p:cNvPr id="3" name="Title 2">
            <a:extLst>
              <a:ext uri="{FF2B5EF4-FFF2-40B4-BE49-F238E27FC236}">
                <a16:creationId xmlns:a16="http://schemas.microsoft.com/office/drawing/2014/main" id="{B79BE765-7475-4745-8D14-CC5409DCB197}"/>
              </a:ext>
            </a:extLst>
          </p:cNvPr>
          <p:cNvSpPr>
            <a:spLocks noGrp="1"/>
          </p:cNvSpPr>
          <p:nvPr>
            <p:ph type="title"/>
          </p:nvPr>
        </p:nvSpPr>
        <p:spPr/>
        <p:txBody>
          <a:bodyPr/>
          <a:lstStyle/>
          <a:p>
            <a:r>
              <a:rPr lang="en-GB" dirty="0"/>
              <a:t>Climate change during observation period</a:t>
            </a:r>
          </a:p>
        </p:txBody>
      </p:sp>
      <p:sp>
        <p:nvSpPr>
          <p:cNvPr id="6" name="Content Placeholder 1">
            <a:extLst>
              <a:ext uri="{FF2B5EF4-FFF2-40B4-BE49-F238E27FC236}">
                <a16:creationId xmlns:a16="http://schemas.microsoft.com/office/drawing/2014/main" id="{82A5B0B6-54A8-3E4B-89A6-4B70E0FEE54A}"/>
              </a:ext>
            </a:extLst>
          </p:cNvPr>
          <p:cNvSpPr txBox="1">
            <a:spLocks/>
          </p:cNvSpPr>
          <p:nvPr/>
        </p:nvSpPr>
        <p:spPr>
          <a:xfrm>
            <a:off x="163330" y="1175064"/>
            <a:ext cx="4545304" cy="5002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latin typeface="Avenir Next" panose="020B0503020202020204" pitchFamily="34" charset="0"/>
              </a:rPr>
              <a:t>Reductions in LAI correspond to known areas of deforestation, however much of the rainforests show widespread greening</a:t>
            </a:r>
          </a:p>
          <a:p>
            <a:r>
              <a:rPr lang="en-GB" sz="2000" dirty="0">
                <a:latin typeface="Avenir Next" panose="020B0503020202020204" pitchFamily="34" charset="0"/>
              </a:rPr>
              <a:t>ET mostly increased, except in the western Amazon and equatorial Congo</a:t>
            </a:r>
          </a:p>
          <a:p>
            <a:r>
              <a:rPr lang="en-GB" sz="2000" dirty="0">
                <a:latin typeface="Avenir Next" panose="020B0503020202020204" pitchFamily="34" charset="0"/>
              </a:rPr>
              <a:t>The strongest T increases occurred in areas where LAI decreased, e.g. in ‘south-eastern arc of deforestation’ and the plantations in SEA. </a:t>
            </a:r>
          </a:p>
          <a:p>
            <a:r>
              <a:rPr lang="en-GB" sz="2000" dirty="0">
                <a:latin typeface="Avenir Next" panose="020B0503020202020204" pitchFamily="34" charset="0"/>
              </a:rPr>
              <a:t>P changes were spatially variable in each continent</a:t>
            </a:r>
          </a:p>
        </p:txBody>
      </p:sp>
      <p:sp>
        <p:nvSpPr>
          <p:cNvPr id="7" name="TextBox 6">
            <a:extLst>
              <a:ext uri="{FF2B5EF4-FFF2-40B4-BE49-F238E27FC236}">
                <a16:creationId xmlns:a16="http://schemas.microsoft.com/office/drawing/2014/main" id="{0C1519EC-92B9-F34B-9D95-29C2EA727FDA}"/>
              </a:ext>
            </a:extLst>
          </p:cNvPr>
          <p:cNvSpPr txBox="1"/>
          <p:nvPr/>
        </p:nvSpPr>
        <p:spPr>
          <a:xfrm>
            <a:off x="4615398" y="5808655"/>
            <a:ext cx="585866" cy="369332"/>
          </a:xfrm>
          <a:prstGeom prst="rect">
            <a:avLst/>
          </a:prstGeom>
          <a:noFill/>
        </p:spPr>
        <p:txBody>
          <a:bodyPr wrap="none" rtlCol="0">
            <a:spAutoFit/>
          </a:bodyPr>
          <a:lstStyle/>
          <a:p>
            <a:r>
              <a:rPr lang="en-GB" sz="1200" dirty="0">
                <a:latin typeface="Avenir Next" panose="020B0503020202020204" pitchFamily="34" charset="0"/>
              </a:rPr>
              <a:t>Fig 4</a:t>
            </a:r>
            <a:r>
              <a:rPr lang="en-GB" dirty="0"/>
              <a:t> </a:t>
            </a:r>
          </a:p>
        </p:txBody>
      </p:sp>
      <p:sp>
        <p:nvSpPr>
          <p:cNvPr id="8" name="TextBox 7">
            <a:extLst>
              <a:ext uri="{FF2B5EF4-FFF2-40B4-BE49-F238E27FC236}">
                <a16:creationId xmlns:a16="http://schemas.microsoft.com/office/drawing/2014/main" id="{0C7027BD-BF85-AE4B-B314-D17E8A8941DD}"/>
              </a:ext>
            </a:extLst>
          </p:cNvPr>
          <p:cNvSpPr txBox="1"/>
          <p:nvPr/>
        </p:nvSpPr>
        <p:spPr>
          <a:xfrm>
            <a:off x="4864136" y="893939"/>
            <a:ext cx="6882663" cy="646331"/>
          </a:xfrm>
          <a:prstGeom prst="rect">
            <a:avLst/>
          </a:prstGeom>
          <a:noFill/>
        </p:spPr>
        <p:txBody>
          <a:bodyPr wrap="square" rtlCol="0">
            <a:spAutoFit/>
          </a:bodyPr>
          <a:lstStyle/>
          <a:p>
            <a:pPr algn="ctr"/>
            <a:r>
              <a:rPr lang="en-GB" dirty="0">
                <a:latin typeface="Avenir Next" panose="020B0503020202020204" pitchFamily="34" charset="0"/>
              </a:rPr>
              <a:t>Difference in LAI, ET, T and P over three domains between the start and end periods (5 year average) of the analysis.</a:t>
            </a:r>
          </a:p>
        </p:txBody>
      </p:sp>
    </p:spTree>
    <p:extLst>
      <p:ext uri="{BB962C8B-B14F-4D97-AF65-F5344CB8AC3E}">
        <p14:creationId xmlns:p14="http://schemas.microsoft.com/office/powerpoint/2010/main" val="7247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934DB-4CF9-7244-9005-46A412D8B8DA}"/>
              </a:ext>
            </a:extLst>
          </p:cNvPr>
          <p:cNvSpPr>
            <a:spLocks noGrp="1"/>
          </p:cNvSpPr>
          <p:nvPr>
            <p:ph type="title"/>
          </p:nvPr>
        </p:nvSpPr>
        <p:spPr/>
        <p:txBody>
          <a:bodyPr/>
          <a:lstStyle/>
          <a:p>
            <a:r>
              <a:rPr lang="en-GB" dirty="0"/>
              <a:t>Summary and future work</a:t>
            </a:r>
          </a:p>
        </p:txBody>
      </p:sp>
      <p:sp>
        <p:nvSpPr>
          <p:cNvPr id="4" name="Content Placeholder 1">
            <a:extLst>
              <a:ext uri="{FF2B5EF4-FFF2-40B4-BE49-F238E27FC236}">
                <a16:creationId xmlns:a16="http://schemas.microsoft.com/office/drawing/2014/main" id="{6DDDCDBF-CA4E-2B4F-B227-A26919004776}"/>
              </a:ext>
            </a:extLst>
          </p:cNvPr>
          <p:cNvSpPr>
            <a:spLocks noGrp="1"/>
          </p:cNvSpPr>
          <p:nvPr>
            <p:ph idx="1"/>
          </p:nvPr>
        </p:nvSpPr>
        <p:spPr>
          <a:xfrm>
            <a:off x="609600" y="1328995"/>
            <a:ext cx="10972800" cy="4872108"/>
          </a:xfrm>
        </p:spPr>
        <p:txBody>
          <a:bodyPr>
            <a:normAutofit fontScale="70000" lnSpcReduction="20000"/>
          </a:bodyPr>
          <a:lstStyle/>
          <a:p>
            <a:pPr marL="0" indent="0">
              <a:buNone/>
            </a:pPr>
            <a:r>
              <a:rPr lang="en-GB" sz="3800" u="sng" dirty="0">
                <a:latin typeface="Avenir Next" panose="020B0503020202020204" pitchFamily="34" charset="0"/>
              </a:rPr>
              <a:t>Summary:</a:t>
            </a:r>
          </a:p>
          <a:p>
            <a:r>
              <a:rPr lang="en-GB" dirty="0">
                <a:latin typeface="Avenir Next" panose="020B0503020202020204" pitchFamily="34" charset="0"/>
              </a:rPr>
              <a:t>The Amazon, Congo and Southeast Asia displays different geographic patterns of deforestation.</a:t>
            </a:r>
          </a:p>
          <a:p>
            <a:r>
              <a:rPr lang="en-GB" dirty="0">
                <a:latin typeface="Avenir Next" panose="020B0503020202020204" pitchFamily="34" charset="0"/>
              </a:rPr>
              <a:t>My analysis showed changes in LAI, ET, T and P over tropical forests between 2001 and 2018. Understanding the impact that deforestation can have on local climate is critical for quantifying the benefits of forest biomes. </a:t>
            </a:r>
          </a:p>
          <a:p>
            <a:endParaRPr lang="en-GB" dirty="0">
              <a:latin typeface="Avenir Next" panose="020B0503020202020204" pitchFamily="34" charset="0"/>
            </a:endParaRPr>
          </a:p>
          <a:p>
            <a:pPr marL="0" indent="0">
              <a:buNone/>
            </a:pPr>
            <a:r>
              <a:rPr lang="en-GB" sz="3800" u="sng" dirty="0">
                <a:latin typeface="Avenir Next" panose="020B0503020202020204" pitchFamily="34" charset="0"/>
              </a:rPr>
              <a:t>Future work: </a:t>
            </a:r>
          </a:p>
          <a:p>
            <a:r>
              <a:rPr lang="en-GB" dirty="0">
                <a:latin typeface="Avenir Next" panose="020B0503020202020204" pitchFamily="34" charset="0"/>
              </a:rPr>
              <a:t>I will analyse the effect, relative to nearby forest, that deforestation has on the four key variables, LAI, ET, T and P. </a:t>
            </a:r>
          </a:p>
          <a:p>
            <a:r>
              <a:rPr lang="en-GB" dirty="0">
                <a:latin typeface="Avenir Next" panose="020B0503020202020204" pitchFamily="34" charset="0"/>
              </a:rPr>
              <a:t>Further research will focus on incorporating additional remotely sensed datasets to build on our understanding of the relationships between land cover change and local climate. These datasets will include the MODIS products; aerosol optical depth (AOD), fire hot spots, total column water and cloud fraction.</a:t>
            </a:r>
          </a:p>
          <a:p>
            <a:r>
              <a:rPr lang="en-GB" dirty="0">
                <a:latin typeface="Avenir Next" panose="020B0503020202020204" pitchFamily="34" charset="0"/>
              </a:rPr>
              <a:t>I will analyse how the difference in deforestation pattern and driver links to observed changes in local climate.</a:t>
            </a:r>
          </a:p>
        </p:txBody>
      </p:sp>
    </p:spTree>
    <p:extLst>
      <p:ext uri="{BB962C8B-B14F-4D97-AF65-F5344CB8AC3E}">
        <p14:creationId xmlns:p14="http://schemas.microsoft.com/office/powerpoint/2010/main" val="3002690208"/>
      </p:ext>
    </p:extLst>
  </p:cSld>
  <p:clrMapOvr>
    <a:masterClrMapping/>
  </p:clrMapOvr>
</p:sld>
</file>

<file path=ppt/theme/theme1.xml><?xml version="1.0" encoding="utf-8"?>
<a:theme xmlns:a="http://schemas.openxmlformats.org/drawingml/2006/main" name="ICAS-theme1-4to3-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AS-theme1-4to3-v3" id="{15D3DDF4-5205-4476-ABCC-68BA9F73C87C}" vid="{993BC22F-A1D0-4DC9-8C6D-28CEB4C3E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349FD2EF0754A9C933DAB57DE348B" ma:contentTypeVersion="5" ma:contentTypeDescription="Create a new document." ma:contentTypeScope="" ma:versionID="214f63cb9858d0043a8689520287a777">
  <xsd:schema xmlns:xsd="http://www.w3.org/2001/XMLSchema" xmlns:xs="http://www.w3.org/2001/XMLSchema" xmlns:p="http://schemas.microsoft.com/office/2006/metadata/properties" xmlns:ns2="7e1b34bc-be69-4182-aa2a-6dc590df9d89" targetNamespace="http://schemas.microsoft.com/office/2006/metadata/properties" ma:root="true" ma:fieldsID="f76e05ca5988b59c8f7bbf4dd106ff3f" ns2:_="">
    <xsd:import namespace="7e1b34bc-be69-4182-aa2a-6dc590df9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b34bc-be69-4182-aa2a-6dc590df9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D5B55-BA3D-4E09-8112-1457AB65886B}">
  <ds:schemaRefs>
    <ds:schemaRef ds:uri="http://schemas.microsoft.com/sharepoint/v3/contenttype/forms"/>
  </ds:schemaRefs>
</ds:datastoreItem>
</file>

<file path=customXml/itemProps2.xml><?xml version="1.0" encoding="utf-8"?>
<ds:datastoreItem xmlns:ds="http://schemas.openxmlformats.org/officeDocument/2006/customXml" ds:itemID="{19F95CA0-9519-4A9D-B594-E84C0156BE4A}">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11C2B9-4645-47A9-82FB-87FA9A1CD33D}">
  <ds:schemaRefs>
    <ds:schemaRef ds:uri="7e1b34bc-be69-4182-aa2a-6dc590df9d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{04283A36-D95C-2444-AB41-24314D1F229A}tf16401378</Template>
  <TotalTime>9671</TotalTime>
  <Words>1122</Words>
  <Application>Microsoft Macintosh PowerPoint</Application>
  <PresentationFormat>Widescreen</PresentationFormat>
  <Paragraphs>117</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Avenir Next</vt:lpstr>
      <vt:lpstr>Calibri</vt:lpstr>
      <vt:lpstr>ICAS-theme1-4to3-v3</vt:lpstr>
      <vt:lpstr>How does deforestation affect local climate across the tropics?</vt:lpstr>
      <vt:lpstr>Introduction</vt:lpstr>
      <vt:lpstr>Methodology</vt:lpstr>
      <vt:lpstr>Climate change during observation period</vt:lpstr>
      <vt:lpstr>Summary and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forest cover change is affecting local climate in the tropics</dc:title>
  <dc:creator>Callum Smith [ee13c2s]</dc:creator>
  <cp:lastModifiedBy>Callum Smith [ee13c2s]</cp:lastModifiedBy>
  <cp:revision>136</cp:revision>
  <dcterms:created xsi:type="dcterms:W3CDTF">2020-02-16T21:02:45Z</dcterms:created>
  <dcterms:modified xsi:type="dcterms:W3CDTF">2020-05-05T16:35:14Z</dcterms:modified>
</cp:coreProperties>
</file>