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2" r:id="rId4"/>
  </p:sldMasterIdLst>
  <p:notesMasterIdLst>
    <p:notesMasterId r:id="rId45"/>
  </p:notesMasterIdLst>
  <p:handoutMasterIdLst>
    <p:handoutMasterId r:id="rId46"/>
  </p:handoutMasterIdLst>
  <p:sldIdLst>
    <p:sldId id="260" r:id="rId5"/>
    <p:sldId id="321" r:id="rId6"/>
    <p:sldId id="372" r:id="rId7"/>
    <p:sldId id="322" r:id="rId8"/>
    <p:sldId id="333" r:id="rId9"/>
    <p:sldId id="334" r:id="rId10"/>
    <p:sldId id="366" r:id="rId11"/>
    <p:sldId id="388" r:id="rId12"/>
    <p:sldId id="337" r:id="rId13"/>
    <p:sldId id="345" r:id="rId14"/>
    <p:sldId id="367" r:id="rId15"/>
    <p:sldId id="343" r:id="rId16"/>
    <p:sldId id="369" r:id="rId17"/>
    <p:sldId id="339" r:id="rId18"/>
    <p:sldId id="346" r:id="rId19"/>
    <p:sldId id="374" r:id="rId20"/>
    <p:sldId id="382" r:id="rId21"/>
    <p:sldId id="378" r:id="rId22"/>
    <p:sldId id="373" r:id="rId23"/>
    <p:sldId id="349" r:id="rId24"/>
    <p:sldId id="377" r:id="rId25"/>
    <p:sldId id="368" r:id="rId26"/>
    <p:sldId id="350" r:id="rId27"/>
    <p:sldId id="351" r:id="rId28"/>
    <p:sldId id="352" r:id="rId29"/>
    <p:sldId id="379" r:id="rId30"/>
    <p:sldId id="354" r:id="rId31"/>
    <p:sldId id="355" r:id="rId32"/>
    <p:sldId id="383" r:id="rId33"/>
    <p:sldId id="358" r:id="rId34"/>
    <p:sldId id="359" r:id="rId35"/>
    <p:sldId id="360" r:id="rId36"/>
    <p:sldId id="387" r:id="rId37"/>
    <p:sldId id="386" r:id="rId38"/>
    <p:sldId id="363" r:id="rId39"/>
    <p:sldId id="364" r:id="rId40"/>
    <p:sldId id="371" r:id="rId41"/>
    <p:sldId id="365" r:id="rId42"/>
    <p:sldId id="309" r:id="rId43"/>
    <p:sldId id="38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00"/>
    <a:srgbClr val="6600CC"/>
    <a:srgbClr val="4BCF59"/>
    <a:srgbClr val="625E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062" autoAdjust="0"/>
  </p:normalViewPr>
  <p:slideViewPr>
    <p:cSldViewPr>
      <p:cViewPr varScale="1">
        <p:scale>
          <a:sx n="111" d="100"/>
          <a:sy n="111" d="100"/>
        </p:scale>
        <p:origin x="1680" y="19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518"/>
    </p:cViewPr>
  </p:sorterViewPr>
  <p:notesViewPr>
    <p:cSldViewPr>
      <p:cViewPr varScale="1">
        <p:scale>
          <a:sx n="81" d="100"/>
          <a:sy n="81" d="100"/>
        </p:scale>
        <p:origin x="-204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AA251C-380D-40C3-916D-87999848640D}" type="datetimeFigureOut">
              <a:rPr lang="en-US" smtClean="0"/>
              <a:pPr/>
              <a:t>5/1/20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738686-C003-4DD9-91AB-FE42C77990EF}" type="slidenum">
              <a:rPr lang="en-US" smtClean="0"/>
              <a:pPr/>
              <a:t>‹#›</a:t>
            </a:fld>
            <a:endParaRPr lang="en-US" dirty="0"/>
          </a:p>
        </p:txBody>
      </p:sp>
    </p:spTree>
    <p:extLst>
      <p:ext uri="{BB962C8B-B14F-4D97-AF65-F5344CB8AC3E}">
        <p14:creationId xmlns:p14="http://schemas.microsoft.com/office/powerpoint/2010/main" val="4059530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D89E82-5260-4A25-9037-9A6841D8FF0F}" type="datetimeFigureOut">
              <a:rPr lang="en-US" smtClean="0"/>
              <a:pPr/>
              <a:t>5/1/20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EFB1B6-7DB8-42D5-AA29-1ED5493270AA}" type="slidenum">
              <a:rPr lang="en-US" smtClean="0"/>
              <a:pPr/>
              <a:t>‹#›</a:t>
            </a:fld>
            <a:endParaRPr lang="en-US" dirty="0"/>
          </a:p>
        </p:txBody>
      </p:sp>
    </p:spTree>
    <p:extLst>
      <p:ext uri="{BB962C8B-B14F-4D97-AF65-F5344CB8AC3E}">
        <p14:creationId xmlns:p14="http://schemas.microsoft.com/office/powerpoint/2010/main" val="28506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ritannica.com/science/patch-dynamic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EFB1B6-7DB8-42D5-AA29-1ED5493270AA}" type="slidenum">
              <a:rPr lang="en-US" smtClean="0"/>
              <a:pPr/>
              <a:t>1</a:t>
            </a:fld>
            <a:endParaRPr lang="en-US" dirty="0"/>
          </a:p>
        </p:txBody>
      </p:sp>
    </p:spTree>
    <p:extLst>
      <p:ext uri="{BB962C8B-B14F-4D97-AF65-F5344CB8AC3E}">
        <p14:creationId xmlns:p14="http://schemas.microsoft.com/office/powerpoint/2010/main" val="246637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Schumm’s</a:t>
            </a:r>
            <a:r>
              <a:rPr lang="en-US" dirty="0"/>
              <a:t> model of the fluvial system. </a:t>
            </a:r>
            <a:r>
              <a:rPr lang="en-US" dirty="0" err="1"/>
              <a:t>Schumm</a:t>
            </a:r>
            <a:r>
              <a:rPr lang="en-US" dirty="0"/>
              <a:t> (1977).</a:t>
            </a:r>
          </a:p>
        </p:txBody>
      </p:sp>
      <p:sp>
        <p:nvSpPr>
          <p:cNvPr id="4" name="Slide Number Placeholder 3"/>
          <p:cNvSpPr>
            <a:spLocks noGrp="1"/>
          </p:cNvSpPr>
          <p:nvPr>
            <p:ph type="sldNum" sz="quarter" idx="10"/>
          </p:nvPr>
        </p:nvSpPr>
        <p:spPr/>
        <p:txBody>
          <a:bodyPr/>
          <a:lstStyle/>
          <a:p>
            <a:fld id="{D0FDB1DF-1594-41BA-AFD2-6A4997A2AF00}" type="slidenum">
              <a:rPr lang="en-US" smtClean="0"/>
              <a:pPr/>
              <a:t>17</a:t>
            </a:fld>
            <a:endParaRPr lang="en-US"/>
          </a:p>
        </p:txBody>
      </p:sp>
    </p:spTree>
    <p:extLst>
      <p:ext uri="{BB962C8B-B14F-4D97-AF65-F5344CB8AC3E}">
        <p14:creationId xmlns:p14="http://schemas.microsoft.com/office/powerpoint/2010/main" val="3729548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FDB1DF-1594-41BA-AFD2-6A4997A2AF00}" type="slidenum">
              <a:rPr lang="en-US" smtClean="0"/>
              <a:pPr/>
              <a:t>19</a:t>
            </a:fld>
            <a:endParaRPr lang="en-US"/>
          </a:p>
        </p:txBody>
      </p:sp>
    </p:spTree>
    <p:extLst>
      <p:ext uri="{BB962C8B-B14F-4D97-AF65-F5344CB8AC3E}">
        <p14:creationId xmlns:p14="http://schemas.microsoft.com/office/powerpoint/2010/main" val="3553390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https://www.researchgate.net/figure/267103573_fig2_Figure-1-Dog-Canyon-alluvial-fan-a-Main-channel-profile-from-smoothed-DGPS-data-The</a:t>
            </a:r>
          </a:p>
        </p:txBody>
      </p:sp>
      <p:sp>
        <p:nvSpPr>
          <p:cNvPr id="4" name="Slide Number Placeholder 3"/>
          <p:cNvSpPr>
            <a:spLocks noGrp="1"/>
          </p:cNvSpPr>
          <p:nvPr>
            <p:ph type="sldNum" sz="quarter" idx="10"/>
          </p:nvPr>
        </p:nvSpPr>
        <p:spPr/>
        <p:txBody>
          <a:bodyPr/>
          <a:lstStyle/>
          <a:p>
            <a:fld id="{32EFB1B6-7DB8-42D5-AA29-1ED5493270AA}" type="slidenum">
              <a:rPr lang="en-US" smtClean="0"/>
              <a:pPr/>
              <a:t>21</a:t>
            </a:fld>
            <a:endParaRPr lang="en-US" dirty="0"/>
          </a:p>
        </p:txBody>
      </p:sp>
    </p:spTree>
    <p:extLst>
      <p:ext uri="{BB962C8B-B14F-4D97-AF65-F5344CB8AC3E}">
        <p14:creationId xmlns:p14="http://schemas.microsoft.com/office/powerpoint/2010/main" val="2620203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0EBD5-EA04-435C-A992-3C8E296EB6DC}" type="slidenum">
              <a:rPr lang="en-US" altLang="en-US"/>
              <a:pPr/>
              <a:t>22</a:t>
            </a:fld>
            <a:endParaRPr lang="en-US" alt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508296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FB1B6-7DB8-42D5-AA29-1ED5493270AA}" type="slidenum">
              <a:rPr lang="en-US" smtClean="0"/>
              <a:pPr/>
              <a:t>25</a:t>
            </a:fld>
            <a:endParaRPr lang="en-US" dirty="0"/>
          </a:p>
        </p:txBody>
      </p:sp>
    </p:spTree>
    <p:extLst>
      <p:ext uri="{BB962C8B-B14F-4D97-AF65-F5344CB8AC3E}">
        <p14:creationId xmlns:p14="http://schemas.microsoft.com/office/powerpoint/2010/main" val="1215984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Laminar/turbulent: https://scienceofdoom.com/2011/01/02/heat-transfer-basics-convection-part-one/</a:t>
            </a:r>
          </a:p>
          <a:p>
            <a:endParaRPr lang="en-US" dirty="0"/>
          </a:p>
        </p:txBody>
      </p:sp>
      <p:sp>
        <p:nvSpPr>
          <p:cNvPr id="4" name="Slide Number Placeholder 3"/>
          <p:cNvSpPr>
            <a:spLocks noGrp="1"/>
          </p:cNvSpPr>
          <p:nvPr>
            <p:ph type="sldNum" sz="quarter" idx="10"/>
          </p:nvPr>
        </p:nvSpPr>
        <p:spPr/>
        <p:txBody>
          <a:bodyPr/>
          <a:lstStyle/>
          <a:p>
            <a:fld id="{32EFB1B6-7DB8-42D5-AA29-1ED5493270AA}" type="slidenum">
              <a:rPr lang="en-US" smtClean="0"/>
              <a:pPr/>
              <a:t>28</a:t>
            </a:fld>
            <a:endParaRPr lang="en-US" dirty="0"/>
          </a:p>
        </p:txBody>
      </p:sp>
    </p:spTree>
    <p:extLst>
      <p:ext uri="{BB962C8B-B14F-4D97-AF65-F5344CB8AC3E}">
        <p14:creationId xmlns:p14="http://schemas.microsoft.com/office/powerpoint/2010/main" val="2579988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https://www.britannica.com/science/patch-dynamics</a:t>
            </a:r>
            <a:endParaRPr lang="en-US" dirty="0"/>
          </a:p>
          <a:p>
            <a:endParaRPr lang="en-US" dirty="0"/>
          </a:p>
        </p:txBody>
      </p:sp>
      <p:sp>
        <p:nvSpPr>
          <p:cNvPr id="4" name="Slide Number Placeholder 3"/>
          <p:cNvSpPr>
            <a:spLocks noGrp="1"/>
          </p:cNvSpPr>
          <p:nvPr>
            <p:ph type="sldNum" sz="quarter" idx="10"/>
          </p:nvPr>
        </p:nvSpPr>
        <p:spPr/>
        <p:txBody>
          <a:bodyPr/>
          <a:lstStyle/>
          <a:p>
            <a:fld id="{32EFB1B6-7DB8-42D5-AA29-1ED5493270AA}" type="slidenum">
              <a:rPr lang="en-US" smtClean="0"/>
              <a:pPr/>
              <a:t>30</a:t>
            </a:fld>
            <a:endParaRPr lang="en-US" dirty="0"/>
          </a:p>
        </p:txBody>
      </p:sp>
    </p:spTree>
    <p:extLst>
      <p:ext uri="{BB962C8B-B14F-4D97-AF65-F5344CB8AC3E}">
        <p14:creationId xmlns:p14="http://schemas.microsoft.com/office/powerpoint/2010/main" val="3901145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FDB1DF-1594-41BA-AFD2-6A4997A2AF00}" type="slidenum">
              <a:rPr lang="en-US" smtClean="0"/>
              <a:pPr/>
              <a:t>33</a:t>
            </a:fld>
            <a:endParaRPr lang="en-US"/>
          </a:p>
        </p:txBody>
      </p:sp>
    </p:spTree>
    <p:extLst>
      <p:ext uri="{BB962C8B-B14F-4D97-AF65-F5344CB8AC3E}">
        <p14:creationId xmlns:p14="http://schemas.microsoft.com/office/powerpoint/2010/main" val="3318869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FDB1DF-1594-41BA-AFD2-6A4997A2AF00}" type="slidenum">
              <a:rPr lang="en-US" smtClean="0"/>
              <a:pPr/>
              <a:t>34</a:t>
            </a:fld>
            <a:endParaRPr lang="en-US"/>
          </a:p>
        </p:txBody>
      </p:sp>
    </p:spTree>
    <p:extLst>
      <p:ext uri="{BB962C8B-B14F-4D97-AF65-F5344CB8AC3E}">
        <p14:creationId xmlns:p14="http://schemas.microsoft.com/office/powerpoint/2010/main" val="2210208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EFB1B6-7DB8-42D5-AA29-1ED5493270AA}" type="slidenum">
              <a:rPr lang="en-US" smtClean="0"/>
              <a:pPr/>
              <a:t>39</a:t>
            </a:fld>
            <a:endParaRPr lang="en-US" dirty="0"/>
          </a:p>
        </p:txBody>
      </p:sp>
    </p:spTree>
    <p:extLst>
      <p:ext uri="{BB962C8B-B14F-4D97-AF65-F5344CB8AC3E}">
        <p14:creationId xmlns:p14="http://schemas.microsoft.com/office/powerpoint/2010/main" val="3565935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EFB1B6-7DB8-42D5-AA29-1ED5493270AA}" type="slidenum">
              <a:rPr lang="en-US" smtClean="0"/>
              <a:pPr/>
              <a:t>2</a:t>
            </a:fld>
            <a:endParaRPr lang="en-US" dirty="0"/>
          </a:p>
        </p:txBody>
      </p:sp>
    </p:spTree>
    <p:extLst>
      <p:ext uri="{BB962C8B-B14F-4D97-AF65-F5344CB8AC3E}">
        <p14:creationId xmlns:p14="http://schemas.microsoft.com/office/powerpoint/2010/main" val="2295813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Braided river of concepts and conceptual models in fluvial</a:t>
            </a:r>
            <a:r>
              <a:rPr lang="en-US" baseline="0" dirty="0"/>
              <a:t> geomorphology</a:t>
            </a:r>
            <a:endParaRPr lang="en-US" dirty="0"/>
          </a:p>
        </p:txBody>
      </p:sp>
      <p:sp>
        <p:nvSpPr>
          <p:cNvPr id="4" name="Slide Number Placeholder 3"/>
          <p:cNvSpPr>
            <a:spLocks noGrp="1"/>
          </p:cNvSpPr>
          <p:nvPr>
            <p:ph type="sldNum" sz="quarter" idx="10"/>
          </p:nvPr>
        </p:nvSpPr>
        <p:spPr/>
        <p:txBody>
          <a:bodyPr/>
          <a:lstStyle/>
          <a:p>
            <a:fld id="{D0FDB1DF-1594-41BA-AFD2-6A4997A2AF00}" type="slidenum">
              <a:rPr lang="en-US" smtClean="0"/>
              <a:pPr/>
              <a:t>3</a:t>
            </a:fld>
            <a:endParaRPr lang="en-US"/>
          </a:p>
        </p:txBody>
      </p:sp>
    </p:spTree>
    <p:extLst>
      <p:ext uri="{BB962C8B-B14F-4D97-AF65-F5344CB8AC3E}">
        <p14:creationId xmlns:p14="http://schemas.microsoft.com/office/powerpoint/2010/main" val="82259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Examples of continuum Thinking</a:t>
            </a:r>
          </a:p>
        </p:txBody>
      </p:sp>
      <p:sp>
        <p:nvSpPr>
          <p:cNvPr id="4" name="Slide Number Placeholder 3"/>
          <p:cNvSpPr>
            <a:spLocks noGrp="1"/>
          </p:cNvSpPr>
          <p:nvPr>
            <p:ph type="sldNum" sz="quarter" idx="10"/>
          </p:nvPr>
        </p:nvSpPr>
        <p:spPr/>
        <p:txBody>
          <a:bodyPr/>
          <a:lstStyle/>
          <a:p>
            <a:fld id="{32EFB1B6-7DB8-42D5-AA29-1ED5493270AA}" type="slidenum">
              <a:rPr lang="en-US" smtClean="0"/>
              <a:pPr/>
              <a:t>4</a:t>
            </a:fld>
            <a:endParaRPr lang="en-US" dirty="0"/>
          </a:p>
        </p:txBody>
      </p:sp>
    </p:spTree>
    <p:extLst>
      <p:ext uri="{BB962C8B-B14F-4D97-AF65-F5344CB8AC3E}">
        <p14:creationId xmlns:p14="http://schemas.microsoft.com/office/powerpoint/2010/main" val="3138814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Lane’s balance. One of the most recognized conceptual models</a:t>
            </a:r>
            <a:r>
              <a:rPr lang="en-US" baseline="0" dirty="0"/>
              <a:t> in geomorphology. Reproduced with permission from Borland, 1960.</a:t>
            </a:r>
            <a:endParaRPr lang="en-US" dirty="0"/>
          </a:p>
        </p:txBody>
      </p:sp>
      <p:sp>
        <p:nvSpPr>
          <p:cNvPr id="4" name="Slide Number Placeholder 3"/>
          <p:cNvSpPr>
            <a:spLocks noGrp="1"/>
          </p:cNvSpPr>
          <p:nvPr>
            <p:ph type="sldNum" sz="quarter" idx="10"/>
          </p:nvPr>
        </p:nvSpPr>
        <p:spPr/>
        <p:txBody>
          <a:bodyPr/>
          <a:lstStyle/>
          <a:p>
            <a:fld id="{D0FDB1DF-1594-41BA-AFD2-6A4997A2AF0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67028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FDB1DF-1594-41BA-AFD2-6A4997A2AF0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98556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2EFB1B6-7DB8-42D5-AA29-1ED5493270AA}" type="slidenum">
              <a:rPr lang="en-US" smtClean="0"/>
              <a:pPr/>
              <a:t>8</a:t>
            </a:fld>
            <a:endParaRPr lang="en-US" dirty="0"/>
          </a:p>
        </p:txBody>
      </p:sp>
    </p:spTree>
    <p:extLst>
      <p:ext uri="{BB962C8B-B14F-4D97-AF65-F5344CB8AC3E}">
        <p14:creationId xmlns:p14="http://schemas.microsoft.com/office/powerpoint/2010/main" val="1907261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https://tempethoughts.files.wordpress.com/2011/10/beaver-dam-tikchik-state-park-alaska.jpg</a:t>
            </a:r>
          </a:p>
        </p:txBody>
      </p:sp>
      <p:sp>
        <p:nvSpPr>
          <p:cNvPr id="4" name="Slide Number Placeholder 3"/>
          <p:cNvSpPr>
            <a:spLocks noGrp="1"/>
          </p:cNvSpPr>
          <p:nvPr>
            <p:ph type="sldNum" sz="quarter" idx="10"/>
          </p:nvPr>
        </p:nvSpPr>
        <p:spPr/>
        <p:txBody>
          <a:bodyPr/>
          <a:lstStyle/>
          <a:p>
            <a:fld id="{32EFB1B6-7DB8-42D5-AA29-1ED5493270AA}" type="slidenum">
              <a:rPr lang="en-US" smtClean="0"/>
              <a:pPr/>
              <a:t>11</a:t>
            </a:fld>
            <a:endParaRPr lang="en-US" dirty="0"/>
          </a:p>
        </p:txBody>
      </p:sp>
    </p:spTree>
    <p:extLst>
      <p:ext uri="{BB962C8B-B14F-4D97-AF65-F5344CB8AC3E}">
        <p14:creationId xmlns:p14="http://schemas.microsoft.com/office/powerpoint/2010/main" val="403599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Schumm’s</a:t>
            </a:r>
            <a:r>
              <a:rPr lang="en-US" dirty="0"/>
              <a:t> model of the fluvial system. </a:t>
            </a:r>
            <a:r>
              <a:rPr lang="en-US" dirty="0" err="1"/>
              <a:t>Schumm</a:t>
            </a:r>
            <a:r>
              <a:rPr lang="en-US" dirty="0"/>
              <a:t> (1977).</a:t>
            </a:r>
          </a:p>
        </p:txBody>
      </p:sp>
      <p:sp>
        <p:nvSpPr>
          <p:cNvPr id="4" name="Slide Number Placeholder 3"/>
          <p:cNvSpPr>
            <a:spLocks noGrp="1"/>
          </p:cNvSpPr>
          <p:nvPr>
            <p:ph type="sldNum" sz="quarter" idx="10"/>
          </p:nvPr>
        </p:nvSpPr>
        <p:spPr/>
        <p:txBody>
          <a:bodyPr/>
          <a:lstStyle/>
          <a:p>
            <a:fld id="{D0FDB1DF-1594-41BA-AFD2-6A4997A2AF00}" type="slidenum">
              <a:rPr lang="en-US" smtClean="0"/>
              <a:pPr/>
              <a:t>16</a:t>
            </a:fld>
            <a:endParaRPr lang="en-US"/>
          </a:p>
        </p:txBody>
      </p:sp>
    </p:spTree>
    <p:extLst>
      <p:ext uri="{BB962C8B-B14F-4D97-AF65-F5344CB8AC3E}">
        <p14:creationId xmlns:p14="http://schemas.microsoft.com/office/powerpoint/2010/main" val="79395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40000"/>
                    <a:lumOff val="60000"/>
                  </a:schemeClr>
                </a:solidFill>
              </a:defRPr>
            </a:lvl1p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buClr>
                <a:schemeClr val="tx1"/>
              </a:buClr>
              <a:defRPr>
                <a:solidFill>
                  <a:schemeClr val="accent3">
                    <a:lumMod val="60000"/>
                    <a:lumOff val="40000"/>
                  </a:schemeClr>
                </a:solidFill>
              </a:defRPr>
            </a:lvl2pPr>
            <a:lvl3pPr>
              <a:defRPr>
                <a:solidFill>
                  <a:schemeClr val="tx1"/>
                </a:solidFill>
              </a:defRPr>
            </a:lvl3pPr>
            <a:lvl4pPr>
              <a:defRPr>
                <a:solidFill>
                  <a:schemeClr val="accent2">
                    <a:lumMod val="75000"/>
                  </a:schemeClr>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257800"/>
            <a:ext cx="6019800" cy="677108"/>
          </a:xfrm>
          <a:effectLst>
            <a:outerShdw blurRad="50800" dist="38100" dir="2700000" algn="tl" rotWithShape="0">
              <a:prstClr val="black">
                <a:alpha val="40000"/>
              </a:prstClr>
            </a:outerShdw>
          </a:effectLst>
        </p:spPr>
        <p:txBody>
          <a:bodyPr lIns="91440" tIns="45720" rIns="91440" bIns="45720" anchor="b" anchorCtr="0">
            <a:noAutofit/>
          </a:bodyPr>
          <a:lstStyle>
            <a:lvl1pPr algn="l">
              <a:defRPr sz="3600" b="1">
                <a:solidFill>
                  <a:schemeClr val="accent2">
                    <a:lumMod val="60000"/>
                    <a:lumOff val="40000"/>
                  </a:schemeClr>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04800" y="5953570"/>
            <a:ext cx="6019800" cy="542544"/>
          </a:xfrm>
          <a:effectLst/>
        </p:spPr>
        <p:txBody>
          <a:bodyPr lIns="91440" tIns="45720" rIns="91440" bIns="45720">
            <a:normAutofit/>
          </a:bodyPr>
          <a:lstStyle>
            <a:lvl1pPr marL="0" indent="0" algn="l">
              <a:buNone/>
              <a:defRPr sz="2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p:nvPr>
        </p:nvSpPr>
        <p:spPr>
          <a:xfrm>
            <a:off x="304800" y="35814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a:t>Click to edit Master text styles</a:t>
            </a:r>
          </a:p>
        </p:txBody>
      </p:sp>
      <p:sp>
        <p:nvSpPr>
          <p:cNvPr id="12" name="Text Placeholder 9"/>
          <p:cNvSpPr>
            <a:spLocks noGrp="1"/>
          </p:cNvSpPr>
          <p:nvPr>
            <p:ph type="body" sz="quarter" idx="11"/>
          </p:nvPr>
        </p:nvSpPr>
        <p:spPr>
          <a:xfrm>
            <a:off x="304800" y="3886200"/>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a:t>Click to edit Master text styles</a:t>
            </a:r>
          </a:p>
        </p:txBody>
      </p:sp>
      <p:sp>
        <p:nvSpPr>
          <p:cNvPr id="13" name="Text Placeholder 9"/>
          <p:cNvSpPr>
            <a:spLocks noGrp="1"/>
          </p:cNvSpPr>
          <p:nvPr>
            <p:ph type="body" sz="quarter" idx="12"/>
          </p:nvPr>
        </p:nvSpPr>
        <p:spPr>
          <a:xfrm>
            <a:off x="304800" y="41880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a:t>Click to edit Master text styles</a:t>
            </a:r>
          </a:p>
        </p:txBody>
      </p:sp>
      <p:sp>
        <p:nvSpPr>
          <p:cNvPr id="14" name="Text Placeholder 9"/>
          <p:cNvSpPr>
            <a:spLocks noGrp="1"/>
          </p:cNvSpPr>
          <p:nvPr>
            <p:ph type="body" sz="quarter" idx="13"/>
          </p:nvPr>
        </p:nvSpPr>
        <p:spPr>
          <a:xfrm>
            <a:off x="304800" y="4492823"/>
            <a:ext cx="5943600" cy="307777"/>
          </a:xfrm>
        </p:spPr>
        <p:txBody>
          <a:bodyPr wrap="square" anchor="ctr" anchorCtr="0">
            <a:spAutoFit/>
          </a:bodyPr>
          <a:lstStyle>
            <a:lvl1pPr>
              <a:buNone/>
              <a:defRPr sz="1400">
                <a:solidFill>
                  <a:schemeClr val="accent2">
                    <a:lumMod val="20000"/>
                    <a:lumOff val="80000"/>
                  </a:schemeClr>
                </a:solidFill>
              </a:defRPr>
            </a:lvl1pPr>
          </a:lstStyle>
          <a:p>
            <a:pPr lvl="0"/>
            <a:r>
              <a:rPr lang="en-US"/>
              <a:t>Click to edit Master text styles</a:t>
            </a:r>
          </a:p>
        </p:txBody>
      </p:sp>
      <p:sp>
        <p:nvSpPr>
          <p:cNvPr id="24" name="Picture Placeholder 18"/>
          <p:cNvSpPr>
            <a:spLocks noGrp="1" noChangeAspect="1"/>
          </p:cNvSpPr>
          <p:nvPr>
            <p:ph type="pic" sz="quarter" idx="14"/>
          </p:nvPr>
        </p:nvSpPr>
        <p:spPr>
          <a:xfrm>
            <a:off x="6781800" y="304800"/>
            <a:ext cx="2057400" cy="1371600"/>
          </a:xfrm>
          <a:prstGeom prst="roundRect">
            <a:avLst/>
          </a:prstGeom>
          <a:noFill/>
          <a:ln w="19050" cap="flat">
            <a:solidFill>
              <a:schemeClr val="bg1"/>
            </a:solidFill>
            <a:round/>
            <a:headEnd/>
            <a:tailEnd/>
          </a:ln>
          <a:effectLst>
            <a:outerShdw blurRad="63500" sx="102000" sy="102000" algn="ctr" rotWithShape="0">
              <a:prstClr val="black">
                <a:alpha val="40000"/>
              </a:prstClr>
            </a:outerShdw>
          </a:effectLst>
        </p:spPr>
        <p:txBody>
          <a:bodyPr>
            <a:normAutofit/>
          </a:bodyPr>
          <a:lstStyle>
            <a:lvl1pPr>
              <a:defRPr sz="1400"/>
            </a:lvl1pPr>
          </a:lstStyle>
          <a:p>
            <a:r>
              <a:rPr lang="en-US"/>
              <a:t>Click icon to add picture</a:t>
            </a:r>
            <a:endParaRPr lang="en-US" dirty="0"/>
          </a:p>
        </p:txBody>
      </p:sp>
      <p:sp>
        <p:nvSpPr>
          <p:cNvPr id="25" name="Picture Placeholder 18"/>
          <p:cNvSpPr>
            <a:spLocks noGrp="1" noChangeAspect="1"/>
          </p:cNvSpPr>
          <p:nvPr>
            <p:ph type="pic" sz="quarter" idx="15"/>
          </p:nvPr>
        </p:nvSpPr>
        <p:spPr>
          <a:xfrm>
            <a:off x="6781800" y="1938528"/>
            <a:ext cx="2057400" cy="1371600"/>
          </a:xfrm>
          <a:prstGeom prst="roundRect">
            <a:avLst/>
          </a:prstGeom>
          <a:noFill/>
          <a:ln w="19050" cap="flat">
            <a:solidFill>
              <a:schemeClr val="bg1"/>
            </a:solidFill>
            <a:round/>
            <a:headEnd/>
            <a:tailEnd/>
          </a:ln>
          <a:effectLst>
            <a:outerShdw blurRad="63500" sx="102000" sy="102000" algn="ctr" rotWithShape="0">
              <a:prstClr val="black">
                <a:alpha val="40000"/>
              </a:prstClr>
            </a:outerShdw>
          </a:effectLst>
        </p:spPr>
        <p:txBody>
          <a:bodyPr>
            <a:normAutofit/>
          </a:bodyPr>
          <a:lstStyle>
            <a:lvl1pPr>
              <a:defRPr sz="1400"/>
            </a:lvl1pPr>
          </a:lstStyle>
          <a:p>
            <a:r>
              <a:rPr lang="en-US"/>
              <a:t>Click icon to add picture</a:t>
            </a:r>
            <a:endParaRPr lang="en-US" dirty="0"/>
          </a:p>
        </p:txBody>
      </p:sp>
      <p:sp>
        <p:nvSpPr>
          <p:cNvPr id="26" name="Picture Placeholder 18"/>
          <p:cNvSpPr>
            <a:spLocks noGrp="1" noChangeAspect="1"/>
          </p:cNvSpPr>
          <p:nvPr>
            <p:ph type="pic" sz="quarter" idx="16"/>
          </p:nvPr>
        </p:nvSpPr>
        <p:spPr>
          <a:xfrm>
            <a:off x="6781800" y="3557016"/>
            <a:ext cx="2057400" cy="1371600"/>
          </a:xfrm>
          <a:prstGeom prst="roundRect">
            <a:avLst/>
          </a:prstGeom>
          <a:noFill/>
          <a:ln w="19050" cap="flat">
            <a:solidFill>
              <a:schemeClr val="bg1"/>
            </a:solidFill>
            <a:round/>
            <a:headEnd/>
            <a:tailEnd/>
          </a:ln>
          <a:effectLst>
            <a:outerShdw blurRad="63500" sx="102000" sy="102000" algn="ctr" rotWithShape="0">
              <a:prstClr val="black">
                <a:alpha val="40000"/>
              </a:prstClr>
            </a:outerShdw>
          </a:effectLst>
        </p:spPr>
        <p:txBody>
          <a:bodyPr>
            <a:normAutofit/>
          </a:bodyPr>
          <a:lstStyle>
            <a:lvl1pPr>
              <a:defRPr sz="1400"/>
            </a:lvl1pPr>
          </a:lstStyle>
          <a:p>
            <a:r>
              <a:rPr lang="en-US"/>
              <a:t>Click icon to add picture</a:t>
            </a:r>
            <a:endParaRPr lang="en-US" dirty="0"/>
          </a:p>
        </p:txBody>
      </p:sp>
      <p:sp>
        <p:nvSpPr>
          <p:cNvPr id="27" name="Picture Placeholder 18"/>
          <p:cNvSpPr>
            <a:spLocks noGrp="1" noChangeAspect="1"/>
          </p:cNvSpPr>
          <p:nvPr>
            <p:ph type="pic" sz="quarter" idx="17"/>
          </p:nvPr>
        </p:nvSpPr>
        <p:spPr>
          <a:xfrm>
            <a:off x="6781800" y="5181600"/>
            <a:ext cx="2057400" cy="1371600"/>
          </a:xfrm>
          <a:prstGeom prst="roundRect">
            <a:avLst/>
          </a:prstGeom>
          <a:noFill/>
          <a:ln w="19050" cap="flat">
            <a:solidFill>
              <a:schemeClr val="bg1"/>
            </a:solidFill>
            <a:round/>
            <a:headEnd/>
            <a:tailEnd/>
          </a:ln>
          <a:effectLst>
            <a:outerShdw blurRad="63500" sx="102000" sy="102000" algn="ctr" rotWithShape="0">
              <a:prstClr val="black">
                <a:alpha val="40000"/>
              </a:prstClr>
            </a:outerShdw>
          </a:effectLst>
        </p:spPr>
        <p:txBody>
          <a:bodyPr>
            <a:normAutofit/>
          </a:bodyPr>
          <a:lstStyle>
            <a:lvl1pPr algn="l">
              <a:defRPr sz="1400"/>
            </a:lvl1pPr>
          </a:lstStyle>
          <a:p>
            <a:r>
              <a:rPr lang="en-US"/>
              <a:t>Click icon to add picture</a:t>
            </a:r>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CD142E-A7F1-4955-A744-996798D5274F}" type="datetimeFigureOut">
              <a:rPr lang="en-US" smtClean="0">
                <a:solidFill>
                  <a:prstClr val="black">
                    <a:tint val="75000"/>
                  </a:prstClr>
                </a:solidFill>
              </a:rPr>
              <a:pPr/>
              <a:t>5/1/20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4D8DB7-5A4E-4B2B-BE19-8ADC1E496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1637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1">
                <a:lumMod val="95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4E5B69FA-8946-4AB6-B074-D84083315D6A}" type="datetime1">
              <a:rPr lang="en-US" smtClean="0"/>
              <a:pPr/>
              <a:t>5/1/20</a:t>
            </a:fld>
            <a:endParaRPr lang="en-US" dirty="0"/>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dirty="0"/>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0FF58636-3AE3-4695-9EA9-A56A8CE96490}" type="slidenum">
              <a:rPr lang="en-US" smtClean="0"/>
              <a:pPr/>
              <a:t>‹#›</a:t>
            </a:fld>
            <a:endParaRPr lang="en-US" dirty="0"/>
          </a:p>
        </p:txBody>
      </p:sp>
      <p:sp>
        <p:nvSpPr>
          <p:cNvPr id="20" name="Rectangle 19"/>
          <p:cNvSpPr/>
          <p:nvPr/>
        </p:nvSpPr>
        <p:spPr>
          <a:xfrm>
            <a:off x="0" y="0"/>
            <a:ext cx="9144000" cy="6858000"/>
          </a:xfrm>
          <a:prstGeom prst="rect">
            <a:avLst/>
          </a:prstGeom>
          <a:gradFill flip="none" rotWithShape="1">
            <a:gsLst>
              <a:gs pos="0">
                <a:schemeClr val="accent2">
                  <a:lumMod val="75000"/>
                </a:schemeClr>
              </a:gs>
              <a:gs pos="76000">
                <a:schemeClr val="accent2">
                  <a:lumMod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64" r:id="rId1"/>
    <p:sldLayoutId id="2147483669" r:id="rId2"/>
    <p:sldLayoutId id="2147483674" r:id="rId3"/>
    <p:sldLayoutId id="2147483689" r:id="rId4"/>
  </p:sldLayoutIdLst>
  <p:transition/>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eetingorganizer.copernicus.org/EGU2020/EGU2020-11717.html"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tiff"/><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90772"/>
            <a:ext cx="7315200" cy="596300"/>
          </a:xfrm>
        </p:spPr>
        <p:txBody>
          <a:bodyPr>
            <a:noAutofit/>
          </a:bodyPr>
          <a:lstStyle/>
          <a:p>
            <a:pPr algn="ctr"/>
            <a:r>
              <a:rPr lang="en-US" sz="3200" dirty="0">
                <a:hlinkClick r:id="rId3"/>
              </a:rPr>
              <a:t>Continuity and discontinuity in fluvial systems:  why we need both perspectives</a:t>
            </a:r>
            <a:endParaRPr lang="en-US" sz="3200" dirty="0"/>
          </a:p>
        </p:txBody>
      </p:sp>
      <p:pic>
        <p:nvPicPr>
          <p:cNvPr id="12" name="Picture Placeholder 11" descr="olallienorthnew probe071009.JPG"/>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tretch>
            <a:fillRect/>
          </a:stretch>
        </p:blipFill>
        <p:spPr>
          <a:xfrm>
            <a:off x="381000" y="3815715"/>
            <a:ext cx="2057400" cy="1365885"/>
          </a:xfrm>
        </p:spPr>
      </p:pic>
      <p:pic>
        <p:nvPicPr>
          <p:cNvPr id="16" name="Picture Placeholder 15" descr="blue pool spil 10-30-03.JPG"/>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a:stretch>
            <a:fillRect/>
          </a:stretch>
        </p:blipFill>
        <p:spPr>
          <a:xfrm>
            <a:off x="381000" y="2209800"/>
            <a:ext cx="2057400" cy="1371600"/>
          </a:xfrm>
        </p:spPr>
      </p:pic>
      <p:pic>
        <p:nvPicPr>
          <p:cNvPr id="17" name="Picture Placeholder 16" descr="Picture1.jpg"/>
          <p:cNvPicPr>
            <a:picLocks noGrp="1" noChangeAspect="1"/>
          </p:cNvPicPr>
          <p:nvPr>
            <p:ph type="pic" sz="quarter" idx="16"/>
          </p:nvPr>
        </p:nvPicPr>
        <p:blipFill>
          <a:blip r:embed="rId6" cstate="screen">
            <a:extLst>
              <a:ext uri="{28A0092B-C50C-407E-A947-70E740481C1C}">
                <a14:useLocalDpi xmlns:a14="http://schemas.microsoft.com/office/drawing/2010/main"/>
              </a:ext>
            </a:extLst>
          </a:blip>
          <a:srcRect/>
          <a:stretch>
            <a:fillRect/>
          </a:stretch>
        </p:blipFill>
        <p:spPr>
          <a:xfrm>
            <a:off x="381000" y="5300472"/>
            <a:ext cx="2057400" cy="1371600"/>
          </a:xfrm>
        </p:spPr>
      </p:pic>
      <p:sp>
        <p:nvSpPr>
          <p:cNvPr id="14" name="Text Placeholder 27"/>
          <p:cNvSpPr txBox="1">
            <a:spLocks/>
          </p:cNvSpPr>
          <p:nvPr/>
        </p:nvSpPr>
        <p:spPr>
          <a:xfrm>
            <a:off x="152400" y="5665857"/>
            <a:ext cx="5943600" cy="338554"/>
          </a:xfrm>
          <a:prstGeom prst="rect">
            <a:avLst/>
          </a:prstGeom>
        </p:spPr>
        <p:txBody>
          <a:bodyPr vert="horz" wrap="square" anchor="ctr" anchorCtr="0">
            <a:sp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en-US" sz="1600" b="0" i="1" u="none" strike="noStrike" kern="1200" cap="none" spc="0" normalizeH="0" baseline="0" noProof="0" dirty="0">
              <a:ln>
                <a:noFill/>
              </a:ln>
              <a:solidFill>
                <a:schemeClr val="accent2">
                  <a:lumMod val="20000"/>
                  <a:lumOff val="80000"/>
                </a:schemeClr>
              </a:solidFill>
              <a:effectLst/>
              <a:uLnTx/>
              <a:uFillTx/>
              <a:latin typeface="+mj-lt"/>
              <a:ea typeface="+mn-ea"/>
              <a:cs typeface="+mn-cs"/>
            </a:endParaRPr>
          </a:p>
        </p:txBody>
      </p:sp>
      <p:sp>
        <p:nvSpPr>
          <p:cNvPr id="15" name="Subtitle 14"/>
          <p:cNvSpPr>
            <a:spLocks noGrp="1"/>
          </p:cNvSpPr>
          <p:nvPr>
            <p:ph type="subTitle" idx="1"/>
          </p:nvPr>
        </p:nvSpPr>
        <p:spPr>
          <a:xfrm>
            <a:off x="2473960" y="2404871"/>
            <a:ext cx="5374640" cy="3581401"/>
          </a:xfrm>
        </p:spPr>
        <p:txBody>
          <a:bodyPr>
            <a:noAutofit/>
          </a:bodyPr>
          <a:lstStyle/>
          <a:p>
            <a:pPr lvl="0"/>
            <a:r>
              <a:rPr lang="en-US" dirty="0"/>
              <a:t>Gordon E. Grant  </a:t>
            </a:r>
          </a:p>
          <a:p>
            <a:pPr lvl="0">
              <a:spcAft>
                <a:spcPts val="1200"/>
              </a:spcAft>
            </a:pPr>
            <a:r>
              <a:rPr lang="en-US" sz="2000" i="1" dirty="0"/>
              <a:t>PNW Research Station USDA Forest Service Corvallis, Oregon</a:t>
            </a:r>
          </a:p>
          <a:p>
            <a:pPr lvl="0">
              <a:spcAft>
                <a:spcPts val="1200"/>
              </a:spcAft>
            </a:pPr>
            <a:endParaRPr lang="en-US" sz="1000" i="1" dirty="0"/>
          </a:p>
          <a:p>
            <a:r>
              <a:rPr lang="en-US" dirty="0"/>
              <a:t>Jim O’Connor </a:t>
            </a:r>
          </a:p>
          <a:p>
            <a:pPr>
              <a:spcAft>
                <a:spcPts val="1200"/>
              </a:spcAft>
            </a:pPr>
            <a:r>
              <a:rPr lang="en-US" sz="2000" i="1" dirty="0"/>
              <a:t>U.S. Geological Survey, Portland, Oregon</a:t>
            </a:r>
          </a:p>
          <a:p>
            <a:pPr>
              <a:spcAft>
                <a:spcPts val="1200"/>
              </a:spcAft>
            </a:pPr>
            <a:endParaRPr lang="en-US" sz="1000" i="1" dirty="0"/>
          </a:p>
          <a:p>
            <a:r>
              <a:rPr lang="en-US" dirty="0"/>
              <a:t>Liz Safran  </a:t>
            </a:r>
          </a:p>
          <a:p>
            <a:r>
              <a:rPr lang="en-US" sz="2000" i="1" dirty="0"/>
              <a:t>Lewis &amp; Clark College, Portland, Oregon</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b="17974"/>
          <a:stretch>
            <a:fillRect/>
          </a:stretch>
        </p:blipFill>
        <p:spPr bwMode="auto">
          <a:xfrm>
            <a:off x="198345" y="3459247"/>
            <a:ext cx="5326155" cy="3276600"/>
          </a:xfrm>
          <a:prstGeom prst="rect">
            <a:avLst/>
          </a:prstGeom>
          <a:noFill/>
          <a:ln w="9525">
            <a:noFill/>
            <a:miter lim="800000"/>
            <a:headEnd/>
            <a:tailEnd/>
          </a:ln>
        </p:spPr>
      </p:pic>
      <p:sp>
        <p:nvSpPr>
          <p:cNvPr id="6" name="TextBox 5"/>
          <p:cNvSpPr txBox="1"/>
          <p:nvPr/>
        </p:nvSpPr>
        <p:spPr>
          <a:xfrm>
            <a:off x="6324600" y="3745954"/>
            <a:ext cx="2727599" cy="646331"/>
          </a:xfrm>
          <a:prstGeom prst="rect">
            <a:avLst/>
          </a:prstGeom>
          <a:noFill/>
        </p:spPr>
        <p:txBody>
          <a:bodyPr wrap="square" rtlCol="0">
            <a:spAutoFit/>
          </a:bodyPr>
          <a:lstStyle/>
          <a:p>
            <a:pPr algn="r"/>
            <a:r>
              <a:rPr lang="en-US" i="1" dirty="0" err="1">
                <a:solidFill>
                  <a:schemeClr val="bg1">
                    <a:lumMod val="85000"/>
                  </a:schemeClr>
                </a:solidFill>
              </a:rPr>
              <a:t>Koosah</a:t>
            </a:r>
            <a:r>
              <a:rPr lang="en-US" i="1" dirty="0">
                <a:solidFill>
                  <a:schemeClr val="bg1">
                    <a:lumMod val="85000"/>
                  </a:schemeClr>
                </a:solidFill>
              </a:rPr>
              <a:t> Falls</a:t>
            </a:r>
          </a:p>
          <a:p>
            <a:pPr algn="r"/>
            <a:r>
              <a:rPr lang="en-US" i="1" dirty="0">
                <a:solidFill>
                  <a:schemeClr val="bg1">
                    <a:lumMod val="85000"/>
                  </a:schemeClr>
                </a:solidFill>
              </a:rPr>
              <a:t>McKenzie River, Oregon</a:t>
            </a:r>
          </a:p>
        </p:txBody>
      </p:sp>
      <p:sp>
        <p:nvSpPr>
          <p:cNvPr id="7" name="TextBox 6"/>
          <p:cNvSpPr txBox="1"/>
          <p:nvPr/>
        </p:nvSpPr>
        <p:spPr>
          <a:xfrm>
            <a:off x="198300" y="2812916"/>
            <a:ext cx="2270399" cy="646331"/>
          </a:xfrm>
          <a:prstGeom prst="rect">
            <a:avLst/>
          </a:prstGeom>
          <a:noFill/>
        </p:spPr>
        <p:txBody>
          <a:bodyPr wrap="square" rtlCol="0">
            <a:spAutoFit/>
          </a:bodyPr>
          <a:lstStyle/>
          <a:p>
            <a:r>
              <a:rPr lang="en-US" i="1" dirty="0">
                <a:solidFill>
                  <a:schemeClr val="bg1">
                    <a:lumMod val="85000"/>
                  </a:schemeClr>
                </a:solidFill>
              </a:rPr>
              <a:t>Niagara Falls,</a:t>
            </a:r>
          </a:p>
          <a:p>
            <a:r>
              <a:rPr lang="en-US" i="1" dirty="0">
                <a:solidFill>
                  <a:schemeClr val="bg1">
                    <a:lumMod val="85000"/>
                  </a:schemeClr>
                </a:solidFill>
              </a:rPr>
              <a:t>Canada/US</a:t>
            </a:r>
          </a:p>
        </p:txBody>
      </p:sp>
      <p:pic>
        <p:nvPicPr>
          <p:cNvPr id="8" name="Content Placeholder 6" descr="DSC_0046.JPG"/>
          <p:cNvPicPr>
            <a:picLocks noChangeAspect="1"/>
          </p:cNvPicPr>
          <p:nvPr/>
        </p:nvPicPr>
        <p:blipFill>
          <a:blip r:embed="rId3" cstate="print"/>
          <a:stretch>
            <a:fillRect/>
          </a:stretch>
        </p:blipFill>
        <p:spPr>
          <a:xfrm>
            <a:off x="4343400" y="558889"/>
            <a:ext cx="4800600" cy="3187065"/>
          </a:xfrm>
          <a:prstGeom prst="rect">
            <a:avLst/>
          </a:prstGeom>
        </p:spPr>
      </p:pic>
      <p:sp>
        <p:nvSpPr>
          <p:cNvPr id="9" name="Title 1"/>
          <p:cNvSpPr txBox="1">
            <a:spLocks/>
          </p:cNvSpPr>
          <p:nvPr/>
        </p:nvSpPr>
        <p:spPr>
          <a:xfrm>
            <a:off x="457200" y="304800"/>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accent2">
                    <a:lumMod val="40000"/>
                    <a:lumOff val="60000"/>
                  </a:schemeClr>
                </a:solidFill>
                <a:latin typeface="+mj-lt"/>
                <a:ea typeface="+mj-ea"/>
                <a:cs typeface="+mj-cs"/>
              </a:defRPr>
            </a:lvl1pPr>
          </a:lstStyle>
          <a:p>
            <a:r>
              <a:rPr lang="en-US" sz="3600" dirty="0" err="1">
                <a:solidFill>
                  <a:schemeClr val="accent3"/>
                </a:solidFill>
              </a:rPr>
              <a:t>Knickpoints</a:t>
            </a:r>
            <a:endParaRPr lang="en-US" sz="3600" dirty="0">
              <a:solidFill>
                <a:schemeClr val="accent3"/>
              </a:solidFill>
            </a:endParaRPr>
          </a:p>
        </p:txBody>
      </p:sp>
      <p:sp>
        <p:nvSpPr>
          <p:cNvPr id="4" name="Rectangle 3"/>
          <p:cNvSpPr/>
          <p:nvPr/>
        </p:nvSpPr>
        <p:spPr>
          <a:xfrm>
            <a:off x="457200" y="1186934"/>
            <a:ext cx="2903359" cy="369332"/>
          </a:xfrm>
          <a:prstGeom prst="rect">
            <a:avLst/>
          </a:prstGeom>
        </p:spPr>
        <p:txBody>
          <a:bodyPr wrap="none">
            <a:spAutoFit/>
          </a:bodyPr>
          <a:lstStyle/>
          <a:p>
            <a:r>
              <a:rPr lang="en-US" i="1" dirty="0">
                <a:solidFill>
                  <a:schemeClr val="accent4">
                    <a:lumMod val="20000"/>
                    <a:lumOff val="80000"/>
                  </a:schemeClr>
                </a:solidFill>
              </a:rPr>
              <a:t>Lyell (1830); Davis (1884)</a:t>
            </a:r>
          </a:p>
        </p:txBody>
      </p:sp>
    </p:spTree>
    <p:extLst>
      <p:ext uri="{BB962C8B-B14F-4D97-AF65-F5344CB8AC3E}">
        <p14:creationId xmlns:p14="http://schemas.microsoft.com/office/powerpoint/2010/main" val="32204361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0296" y="3379187"/>
            <a:ext cx="4710396" cy="3261815"/>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4779" y="304800"/>
            <a:ext cx="4656617" cy="3492463"/>
          </a:xfrm>
          <a:prstGeom prst="rect">
            <a:avLst/>
          </a:prstGeom>
        </p:spPr>
      </p:pic>
      <p:sp>
        <p:nvSpPr>
          <p:cNvPr id="2" name="Title 1"/>
          <p:cNvSpPr>
            <a:spLocks noGrp="1"/>
          </p:cNvSpPr>
          <p:nvPr>
            <p:ph type="title"/>
          </p:nvPr>
        </p:nvSpPr>
        <p:spPr>
          <a:xfrm>
            <a:off x="457200" y="304800"/>
            <a:ext cx="8229600" cy="1066800"/>
          </a:xfrm>
        </p:spPr>
        <p:txBody>
          <a:bodyPr>
            <a:normAutofit/>
          </a:bodyPr>
          <a:lstStyle/>
          <a:p>
            <a:r>
              <a:rPr lang="en-US" sz="3600" dirty="0">
                <a:solidFill>
                  <a:schemeClr val="accent3"/>
                </a:solidFill>
              </a:rPr>
              <a:t>Dams</a:t>
            </a:r>
          </a:p>
        </p:txBody>
      </p:sp>
      <p:sp>
        <p:nvSpPr>
          <p:cNvPr id="4" name="Rectangle 3"/>
          <p:cNvSpPr/>
          <p:nvPr/>
        </p:nvSpPr>
        <p:spPr>
          <a:xfrm>
            <a:off x="5435575" y="3797263"/>
            <a:ext cx="3498375" cy="646331"/>
          </a:xfrm>
          <a:prstGeom prst="rect">
            <a:avLst/>
          </a:prstGeom>
        </p:spPr>
        <p:txBody>
          <a:bodyPr wrap="square">
            <a:spAutoFit/>
          </a:bodyPr>
          <a:lstStyle/>
          <a:p>
            <a:pPr algn="r"/>
            <a:r>
              <a:rPr lang="en-US" i="1" dirty="0">
                <a:solidFill>
                  <a:schemeClr val="bg1">
                    <a:lumMod val="85000"/>
                  </a:schemeClr>
                </a:solidFill>
              </a:rPr>
              <a:t>Beaver Dam</a:t>
            </a:r>
          </a:p>
          <a:p>
            <a:pPr algn="r"/>
            <a:r>
              <a:rPr lang="en-US" i="1" dirty="0" err="1">
                <a:solidFill>
                  <a:schemeClr val="bg1">
                    <a:lumMod val="85000"/>
                  </a:schemeClr>
                </a:solidFill>
              </a:rPr>
              <a:t>Tikchik</a:t>
            </a:r>
            <a:r>
              <a:rPr lang="en-US" i="1" dirty="0">
                <a:solidFill>
                  <a:schemeClr val="bg1">
                    <a:lumMod val="85000"/>
                  </a:schemeClr>
                </a:solidFill>
              </a:rPr>
              <a:t> State Park, Alaska</a:t>
            </a:r>
          </a:p>
        </p:txBody>
      </p:sp>
      <p:sp>
        <p:nvSpPr>
          <p:cNvPr id="14" name="Rectangle 13"/>
          <p:cNvSpPr/>
          <p:nvPr/>
        </p:nvSpPr>
        <p:spPr>
          <a:xfrm>
            <a:off x="260296" y="2732856"/>
            <a:ext cx="3519600" cy="646331"/>
          </a:xfrm>
          <a:prstGeom prst="rect">
            <a:avLst/>
          </a:prstGeom>
        </p:spPr>
        <p:txBody>
          <a:bodyPr wrap="square">
            <a:spAutoFit/>
          </a:bodyPr>
          <a:lstStyle/>
          <a:p>
            <a:r>
              <a:rPr lang="en-US" i="1" dirty="0">
                <a:solidFill>
                  <a:schemeClr val="bg1">
                    <a:lumMod val="85000"/>
                  </a:schemeClr>
                </a:solidFill>
              </a:rPr>
              <a:t>Hoover Dam</a:t>
            </a:r>
          </a:p>
          <a:p>
            <a:r>
              <a:rPr lang="en-US" i="1" dirty="0">
                <a:solidFill>
                  <a:schemeClr val="bg1">
                    <a:lumMod val="85000"/>
                  </a:schemeClr>
                </a:solidFill>
              </a:rPr>
              <a:t>Colorado River, Nevada</a:t>
            </a:r>
          </a:p>
        </p:txBody>
      </p:sp>
    </p:spTree>
    <p:extLst>
      <p:ext uri="{BB962C8B-B14F-4D97-AF65-F5344CB8AC3E}">
        <p14:creationId xmlns:p14="http://schemas.microsoft.com/office/powerpoint/2010/main" val="35566366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57" y="182218"/>
            <a:ext cx="8229600" cy="1066800"/>
          </a:xfrm>
        </p:spPr>
        <p:txBody>
          <a:bodyPr>
            <a:normAutofit/>
          </a:bodyPr>
          <a:lstStyle/>
          <a:p>
            <a:r>
              <a:rPr lang="en-US" sz="3600" dirty="0" err="1">
                <a:solidFill>
                  <a:schemeClr val="accent3"/>
                </a:solidFill>
              </a:rPr>
              <a:t>Extrafluvial</a:t>
            </a:r>
            <a:r>
              <a:rPr lang="en-US" sz="3600" dirty="0">
                <a:solidFill>
                  <a:schemeClr val="accent3"/>
                </a:solidFill>
              </a:rPr>
              <a:t> Perturbations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43400" y="1300467"/>
            <a:ext cx="4158094" cy="2303591"/>
          </a:xfrm>
          <a:prstGeom prst="rect">
            <a:avLst/>
          </a:prstGeom>
        </p:spPr>
      </p:pic>
      <p:sp>
        <p:nvSpPr>
          <p:cNvPr id="7" name="TextBox 6"/>
          <p:cNvSpPr txBox="1"/>
          <p:nvPr/>
        </p:nvSpPr>
        <p:spPr>
          <a:xfrm>
            <a:off x="5322323" y="3541245"/>
            <a:ext cx="3329471" cy="369332"/>
          </a:xfrm>
          <a:prstGeom prst="rect">
            <a:avLst/>
          </a:prstGeom>
          <a:noFill/>
        </p:spPr>
        <p:txBody>
          <a:bodyPr wrap="square" rtlCol="0">
            <a:spAutoFit/>
          </a:bodyPr>
          <a:lstStyle/>
          <a:p>
            <a:r>
              <a:rPr lang="en-US" i="1" dirty="0">
                <a:solidFill>
                  <a:schemeClr val="bg1">
                    <a:lumMod val="85000"/>
                  </a:schemeClr>
                </a:solidFill>
              </a:rPr>
              <a:t>Upper Min Jiang River, China</a:t>
            </a:r>
          </a:p>
        </p:txBody>
      </p:sp>
      <p:sp>
        <p:nvSpPr>
          <p:cNvPr id="8" name="TextBox 7"/>
          <p:cNvSpPr txBox="1"/>
          <p:nvPr/>
        </p:nvSpPr>
        <p:spPr>
          <a:xfrm>
            <a:off x="6031565" y="2018124"/>
            <a:ext cx="1295400" cy="646331"/>
          </a:xfrm>
          <a:prstGeom prst="rect">
            <a:avLst/>
          </a:prstGeom>
          <a:noFill/>
        </p:spPr>
        <p:txBody>
          <a:bodyPr wrap="square" rtlCol="0">
            <a:spAutoFit/>
          </a:bodyPr>
          <a:lstStyle/>
          <a:p>
            <a:pPr algn="ctr"/>
            <a:r>
              <a:rPr lang="en-US" dirty="0">
                <a:solidFill>
                  <a:schemeClr val="bg1"/>
                </a:solidFill>
              </a:rPr>
              <a:t>Landslide dam</a:t>
            </a:r>
          </a:p>
        </p:txBody>
      </p:sp>
      <p:sp>
        <p:nvSpPr>
          <p:cNvPr id="9" name="TextBox 8"/>
          <p:cNvSpPr txBox="1"/>
          <p:nvPr/>
        </p:nvSpPr>
        <p:spPr>
          <a:xfrm>
            <a:off x="4214137" y="6392182"/>
            <a:ext cx="4802678" cy="369332"/>
          </a:xfrm>
          <a:prstGeom prst="rect">
            <a:avLst/>
          </a:prstGeom>
          <a:noFill/>
        </p:spPr>
        <p:txBody>
          <a:bodyPr wrap="square" rtlCol="0">
            <a:spAutoFit/>
          </a:bodyPr>
          <a:lstStyle/>
          <a:p>
            <a:pPr algn="r"/>
            <a:r>
              <a:rPr lang="en-US" i="1" dirty="0">
                <a:solidFill>
                  <a:schemeClr val="bg1">
                    <a:lumMod val="85000"/>
                  </a:schemeClr>
                </a:solidFill>
              </a:rPr>
              <a:t>Owyhee River, Oregon </a:t>
            </a:r>
          </a:p>
        </p:txBody>
      </p:sp>
      <p:pic>
        <p:nvPicPr>
          <p:cNvPr id="10" name="Picture 6" descr="Clear Lake aeri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8737" y="1300467"/>
            <a:ext cx="3810000" cy="4873625"/>
          </a:xfrm>
          <a:prstGeom prst="rect">
            <a:avLst/>
          </a:prstGeom>
          <a:noFill/>
          <a:ln w="76200">
            <a:noFill/>
            <a:miter lim="800000"/>
            <a:headEnd/>
            <a:tailEnd/>
          </a:ln>
        </p:spPr>
      </p:pic>
      <p:sp>
        <p:nvSpPr>
          <p:cNvPr id="11" name="Line 14"/>
          <p:cNvSpPr>
            <a:spLocks noChangeShapeType="1"/>
          </p:cNvSpPr>
          <p:nvPr/>
        </p:nvSpPr>
        <p:spPr bwMode="auto">
          <a:xfrm flipH="1">
            <a:off x="1597937" y="1986267"/>
            <a:ext cx="685800" cy="76200"/>
          </a:xfrm>
          <a:prstGeom prst="line">
            <a:avLst/>
          </a:prstGeom>
          <a:noFill/>
          <a:ln w="28575">
            <a:solidFill>
              <a:schemeClr val="bg1"/>
            </a:solidFill>
            <a:round/>
            <a:headEnd/>
            <a:tailEnd type="triangle" w="med" len="med"/>
          </a:ln>
          <a:effectLst/>
        </p:spPr>
        <p:txBody>
          <a:bodyPr/>
          <a:lstStyle/>
          <a:p>
            <a:endParaRPr lang="en-US"/>
          </a:p>
        </p:txBody>
      </p:sp>
      <p:sp>
        <p:nvSpPr>
          <p:cNvPr id="12" name="Line 15"/>
          <p:cNvSpPr>
            <a:spLocks noChangeShapeType="1"/>
          </p:cNvSpPr>
          <p:nvPr/>
        </p:nvSpPr>
        <p:spPr bwMode="auto">
          <a:xfrm flipH="1">
            <a:off x="1597937" y="3281667"/>
            <a:ext cx="762000" cy="228600"/>
          </a:xfrm>
          <a:prstGeom prst="line">
            <a:avLst/>
          </a:prstGeom>
          <a:noFill/>
          <a:ln w="28575">
            <a:solidFill>
              <a:schemeClr val="bg1"/>
            </a:solidFill>
            <a:round/>
            <a:headEnd/>
            <a:tailEnd type="triangle" w="med" len="med"/>
          </a:ln>
          <a:effectLst/>
        </p:spPr>
        <p:txBody>
          <a:bodyPr/>
          <a:lstStyle/>
          <a:p>
            <a:endParaRPr lang="en-US"/>
          </a:p>
        </p:txBody>
      </p:sp>
      <p:sp>
        <p:nvSpPr>
          <p:cNvPr id="13" name="Line 15"/>
          <p:cNvSpPr>
            <a:spLocks noChangeShapeType="1"/>
          </p:cNvSpPr>
          <p:nvPr/>
        </p:nvSpPr>
        <p:spPr bwMode="auto">
          <a:xfrm flipH="1">
            <a:off x="1978937" y="5186667"/>
            <a:ext cx="762000" cy="228600"/>
          </a:xfrm>
          <a:prstGeom prst="line">
            <a:avLst/>
          </a:prstGeom>
          <a:noFill/>
          <a:ln w="28575">
            <a:solidFill>
              <a:schemeClr val="bg1"/>
            </a:solidFill>
            <a:round/>
            <a:headEnd/>
            <a:tailEnd type="triangle" w="med" len="med"/>
          </a:ln>
          <a:effectLst/>
        </p:spPr>
        <p:txBody>
          <a:bodyPr/>
          <a:lstStyle/>
          <a:p>
            <a:endParaRPr lang="en-US"/>
          </a:p>
        </p:txBody>
      </p:sp>
      <p:sp>
        <p:nvSpPr>
          <p:cNvPr id="14" name="Rectangle 13"/>
          <p:cNvSpPr/>
          <p:nvPr/>
        </p:nvSpPr>
        <p:spPr>
          <a:xfrm>
            <a:off x="343624" y="6115183"/>
            <a:ext cx="2780576" cy="646331"/>
          </a:xfrm>
          <a:prstGeom prst="rect">
            <a:avLst/>
          </a:prstGeom>
        </p:spPr>
        <p:txBody>
          <a:bodyPr wrap="square">
            <a:spAutoFit/>
          </a:bodyPr>
          <a:lstStyle/>
          <a:p>
            <a:r>
              <a:rPr lang="en-US" i="1" dirty="0">
                <a:solidFill>
                  <a:schemeClr val="bg1">
                    <a:lumMod val="85000"/>
                  </a:schemeClr>
                </a:solidFill>
              </a:rPr>
              <a:t>Upper McKenzie River Oregon</a:t>
            </a:r>
          </a:p>
        </p:txBody>
      </p:sp>
      <p:sp>
        <p:nvSpPr>
          <p:cNvPr id="15" name="TextBox 14"/>
          <p:cNvSpPr txBox="1"/>
          <p:nvPr/>
        </p:nvSpPr>
        <p:spPr>
          <a:xfrm>
            <a:off x="1978937" y="1983092"/>
            <a:ext cx="1077539" cy="307777"/>
          </a:xfrm>
          <a:prstGeom prst="rect">
            <a:avLst/>
          </a:prstGeom>
          <a:noFill/>
        </p:spPr>
        <p:txBody>
          <a:bodyPr wrap="none" rtlCol="0">
            <a:spAutoFit/>
          </a:bodyPr>
          <a:lstStyle/>
          <a:p>
            <a:r>
              <a:rPr lang="en-US" sz="1400" b="1" dirty="0">
                <a:solidFill>
                  <a:schemeClr val="bg1"/>
                </a:solidFill>
              </a:rPr>
              <a:t>Lava dam</a:t>
            </a:r>
          </a:p>
        </p:txBody>
      </p:sp>
      <p:sp>
        <p:nvSpPr>
          <p:cNvPr id="16" name="TextBox 15"/>
          <p:cNvSpPr txBox="1"/>
          <p:nvPr/>
        </p:nvSpPr>
        <p:spPr>
          <a:xfrm>
            <a:off x="2131337" y="3278492"/>
            <a:ext cx="1077539" cy="307777"/>
          </a:xfrm>
          <a:prstGeom prst="rect">
            <a:avLst/>
          </a:prstGeom>
          <a:noFill/>
        </p:spPr>
        <p:txBody>
          <a:bodyPr wrap="none" rtlCol="0">
            <a:spAutoFit/>
          </a:bodyPr>
          <a:lstStyle/>
          <a:p>
            <a:r>
              <a:rPr lang="en-US" sz="1400" b="1" dirty="0">
                <a:solidFill>
                  <a:schemeClr val="bg1"/>
                </a:solidFill>
              </a:rPr>
              <a:t>Lava dam</a:t>
            </a:r>
          </a:p>
        </p:txBody>
      </p:sp>
      <p:sp>
        <p:nvSpPr>
          <p:cNvPr id="17" name="TextBox 16"/>
          <p:cNvSpPr txBox="1"/>
          <p:nvPr/>
        </p:nvSpPr>
        <p:spPr>
          <a:xfrm>
            <a:off x="2283737" y="4878692"/>
            <a:ext cx="1077539" cy="307777"/>
          </a:xfrm>
          <a:prstGeom prst="rect">
            <a:avLst/>
          </a:prstGeom>
          <a:noFill/>
        </p:spPr>
        <p:txBody>
          <a:bodyPr wrap="none" rtlCol="0">
            <a:spAutoFit/>
          </a:bodyPr>
          <a:lstStyle/>
          <a:p>
            <a:r>
              <a:rPr lang="en-US" sz="1400" b="1" dirty="0">
                <a:solidFill>
                  <a:schemeClr val="bg1"/>
                </a:solidFill>
              </a:rPr>
              <a:t>Lava dam</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6076" y="3898589"/>
            <a:ext cx="5293175" cy="2497746"/>
          </a:xfrm>
          <a:prstGeom prst="rect">
            <a:avLst/>
          </a:prstGeom>
        </p:spPr>
      </p:pic>
    </p:spTree>
    <p:extLst>
      <p:ext uri="{BB962C8B-B14F-4D97-AF65-F5344CB8AC3E}">
        <p14:creationId xmlns:p14="http://schemas.microsoft.com/office/powerpoint/2010/main" val="784859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a:bodyPr>
          <a:lstStyle/>
          <a:p>
            <a:r>
              <a:rPr lang="en-US" sz="3600" dirty="0">
                <a:solidFill>
                  <a:schemeClr val="accent3"/>
                </a:solidFill>
              </a:rPr>
              <a:t>Tributary Junctions</a:t>
            </a:r>
          </a:p>
        </p:txBody>
      </p:sp>
      <p:sp>
        <p:nvSpPr>
          <p:cNvPr id="8" name="Rectangle 7"/>
          <p:cNvSpPr/>
          <p:nvPr/>
        </p:nvSpPr>
        <p:spPr>
          <a:xfrm>
            <a:off x="235856" y="4798577"/>
            <a:ext cx="8567064" cy="923330"/>
          </a:xfrm>
          <a:prstGeom prst="rect">
            <a:avLst/>
          </a:prstGeom>
        </p:spPr>
        <p:txBody>
          <a:bodyPr wrap="square">
            <a:spAutoFit/>
          </a:bodyPr>
          <a:lstStyle/>
          <a:p>
            <a:r>
              <a:rPr lang="en-US" dirty="0">
                <a:solidFill>
                  <a:schemeClr val="bg1"/>
                </a:solidFill>
              </a:rPr>
              <a:t>Downstream hydraulic geometry relation for velocity for selected rivers, after Mackin (1963). Note non-uniform and opposite trending relations between velocity and discharge </a:t>
            </a:r>
            <a:r>
              <a:rPr lang="en-US" i="1" dirty="0">
                <a:solidFill>
                  <a:schemeClr val="bg1">
                    <a:lumMod val="85000"/>
                  </a:schemeClr>
                </a:solidFill>
              </a:rPr>
              <a:t>(Grant et al., this paper)</a:t>
            </a:r>
          </a:p>
        </p:txBody>
      </p:sp>
      <p:pic>
        <p:nvPicPr>
          <p:cNvPr id="5" name="Picture 4"/>
          <p:cNvPicPr>
            <a:picLocks noChangeAspect="1"/>
          </p:cNvPicPr>
          <p:nvPr/>
        </p:nvPicPr>
        <p:blipFill>
          <a:blip r:embed="rId2"/>
          <a:stretch>
            <a:fillRect/>
          </a:stretch>
        </p:blipFill>
        <p:spPr>
          <a:xfrm>
            <a:off x="381000" y="1600200"/>
            <a:ext cx="8335592" cy="3198377"/>
          </a:xfrm>
          <a:prstGeom prst="rect">
            <a:avLst/>
          </a:prstGeom>
        </p:spPr>
      </p:pic>
    </p:spTree>
    <p:extLst>
      <p:ext uri="{BB962C8B-B14F-4D97-AF65-F5344CB8AC3E}">
        <p14:creationId xmlns:p14="http://schemas.microsoft.com/office/powerpoint/2010/main" val="120875224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a:bodyPr>
          <a:lstStyle/>
          <a:p>
            <a:r>
              <a:rPr lang="en-US" sz="3600" dirty="0">
                <a:solidFill>
                  <a:schemeClr val="accent3"/>
                </a:solidFill>
              </a:rPr>
              <a:t>Tributary Junctions</a:t>
            </a:r>
          </a:p>
        </p:txBody>
      </p:sp>
      <p:pic>
        <p:nvPicPr>
          <p:cNvPr id="4" name="Picture 2" descr="high and western turbidit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0" y="1366520"/>
            <a:ext cx="7772400" cy="5181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59139" y="2813938"/>
            <a:ext cx="1646606" cy="646331"/>
          </a:xfrm>
          <a:prstGeom prst="rect">
            <a:avLst/>
          </a:prstGeom>
          <a:noFill/>
        </p:spPr>
        <p:txBody>
          <a:bodyPr wrap="none" rtlCol="0">
            <a:spAutoFit/>
          </a:bodyPr>
          <a:lstStyle/>
          <a:p>
            <a:pPr algn="ctr"/>
            <a:r>
              <a:rPr lang="en-US" i="1" dirty="0" err="1">
                <a:solidFill>
                  <a:schemeClr val="bg1"/>
                </a:solidFill>
              </a:rPr>
              <a:t>Mainstem</a:t>
            </a:r>
            <a:endParaRPr lang="en-US" i="1" dirty="0">
              <a:solidFill>
                <a:schemeClr val="bg1"/>
              </a:solidFill>
            </a:endParaRPr>
          </a:p>
          <a:p>
            <a:pPr algn="ctr"/>
            <a:r>
              <a:rPr lang="en-US" i="1" dirty="0">
                <a:solidFill>
                  <a:schemeClr val="bg1"/>
                </a:solidFill>
              </a:rPr>
              <a:t>(crystal clear)</a:t>
            </a:r>
          </a:p>
        </p:txBody>
      </p:sp>
      <p:sp>
        <p:nvSpPr>
          <p:cNvPr id="6" name="TextBox 5"/>
          <p:cNvSpPr txBox="1"/>
          <p:nvPr/>
        </p:nvSpPr>
        <p:spPr>
          <a:xfrm>
            <a:off x="2054362" y="2814129"/>
            <a:ext cx="1210589" cy="646331"/>
          </a:xfrm>
          <a:prstGeom prst="rect">
            <a:avLst/>
          </a:prstGeom>
          <a:noFill/>
        </p:spPr>
        <p:txBody>
          <a:bodyPr wrap="none" rtlCol="0">
            <a:spAutoFit/>
          </a:bodyPr>
          <a:lstStyle/>
          <a:p>
            <a:pPr algn="ctr"/>
            <a:r>
              <a:rPr lang="en-US" i="1" dirty="0">
                <a:solidFill>
                  <a:schemeClr val="bg1"/>
                </a:solidFill>
              </a:rPr>
              <a:t>Tributary</a:t>
            </a:r>
          </a:p>
          <a:p>
            <a:pPr algn="ctr"/>
            <a:r>
              <a:rPr lang="en-US" i="1" dirty="0">
                <a:solidFill>
                  <a:schemeClr val="bg1"/>
                </a:solidFill>
              </a:rPr>
              <a:t>(muddy)</a:t>
            </a:r>
          </a:p>
        </p:txBody>
      </p:sp>
    </p:spTree>
    <p:extLst>
      <p:ext uri="{BB962C8B-B14F-4D97-AF65-F5344CB8AC3E}">
        <p14:creationId xmlns:p14="http://schemas.microsoft.com/office/powerpoint/2010/main" val="282017215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7033" y="1306269"/>
            <a:ext cx="6524767" cy="3863663"/>
            <a:chOff x="990600" y="1404937"/>
            <a:chExt cx="7153275" cy="4048125"/>
          </a:xfrm>
        </p:grpSpPr>
        <p:sp>
          <p:nvSpPr>
            <p:cNvPr id="9" name="Rectangle 8"/>
            <p:cNvSpPr/>
            <p:nvPr/>
          </p:nvSpPr>
          <p:spPr>
            <a:xfrm>
              <a:off x="990600" y="1404937"/>
              <a:ext cx="7153274" cy="4048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990600" y="1404937"/>
              <a:ext cx="7153275" cy="4048125"/>
            </a:xfrm>
            <a:prstGeom prst="rect">
              <a:avLst/>
            </a:prstGeom>
          </p:spPr>
        </p:pic>
        <p:sp>
          <p:nvSpPr>
            <p:cNvPr id="6" name="Rectangle 5"/>
            <p:cNvSpPr/>
            <p:nvPr/>
          </p:nvSpPr>
          <p:spPr>
            <a:xfrm>
              <a:off x="7386638" y="1419224"/>
              <a:ext cx="757237"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86637" y="3657600"/>
              <a:ext cx="757237"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304800"/>
            <a:ext cx="8229600" cy="1066800"/>
          </a:xfrm>
        </p:spPr>
        <p:txBody>
          <a:bodyPr>
            <a:normAutofit/>
          </a:bodyPr>
          <a:lstStyle/>
          <a:p>
            <a:r>
              <a:rPr lang="en-US" sz="3600" dirty="0">
                <a:solidFill>
                  <a:schemeClr val="accent3"/>
                </a:solidFill>
              </a:rPr>
              <a:t>Channel Units</a:t>
            </a:r>
          </a:p>
        </p:txBody>
      </p:sp>
      <p:pic>
        <p:nvPicPr>
          <p:cNvPr id="5" name="Picture 13" descr="step-pool"/>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57800" y="3925075"/>
            <a:ext cx="3714907" cy="26971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95600" y="5180168"/>
            <a:ext cx="2270399" cy="369332"/>
          </a:xfrm>
          <a:prstGeom prst="rect">
            <a:avLst/>
          </a:prstGeom>
          <a:noFill/>
        </p:spPr>
        <p:txBody>
          <a:bodyPr wrap="square" rtlCol="0">
            <a:spAutoFit/>
          </a:bodyPr>
          <a:lstStyle/>
          <a:p>
            <a:pPr algn="r"/>
            <a:r>
              <a:rPr lang="en-US" i="1" dirty="0">
                <a:solidFill>
                  <a:schemeClr val="bg1">
                    <a:lumMod val="85000"/>
                  </a:schemeClr>
                </a:solidFill>
              </a:rPr>
              <a:t>Grant et al., 1990</a:t>
            </a:r>
          </a:p>
        </p:txBody>
      </p:sp>
    </p:spTree>
    <p:extLst>
      <p:ext uri="{BB962C8B-B14F-4D97-AF65-F5344CB8AC3E}">
        <p14:creationId xmlns:p14="http://schemas.microsoft.com/office/powerpoint/2010/main" val="14855481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2994" y="4825831"/>
            <a:ext cx="5410201" cy="12192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accent3"/>
                </a:solidFill>
                <a:effectLst/>
                <a:uLnTx/>
                <a:uFillTx/>
                <a:latin typeface="+mj-lt"/>
                <a:ea typeface="+mj-ea"/>
                <a:cs typeface="+mj-cs"/>
              </a:rPr>
              <a:t>The Fluvial System</a:t>
            </a:r>
          </a:p>
          <a:p>
            <a:pPr marL="0" marR="0" lvl="0" indent="0" defTabSz="914400" rtl="0" eaLnBrk="1" fontAlgn="auto" latinLnBrk="0" hangingPunct="1">
              <a:lnSpc>
                <a:spcPct val="100000"/>
              </a:lnSpc>
              <a:spcBef>
                <a:spcPct val="0"/>
              </a:spcBef>
              <a:spcAft>
                <a:spcPts val="0"/>
              </a:spcAft>
              <a:buClrTx/>
              <a:buSzTx/>
              <a:buFontTx/>
              <a:buNone/>
              <a:tabLst/>
              <a:defRPr/>
            </a:pPr>
            <a:r>
              <a:rPr lang="en-US" i="1" dirty="0">
                <a:solidFill>
                  <a:schemeClr val="bg1">
                    <a:lumMod val="85000"/>
                  </a:schemeClr>
                </a:solidFill>
                <a:latin typeface="+mj-lt"/>
                <a:ea typeface="+mj-ea"/>
                <a:cs typeface="+mj-cs"/>
              </a:rPr>
              <a:t> (</a:t>
            </a:r>
            <a:r>
              <a:rPr lang="en-US" i="1" dirty="0" err="1">
                <a:solidFill>
                  <a:schemeClr val="bg1">
                    <a:lumMod val="85000"/>
                  </a:schemeClr>
                </a:solidFill>
                <a:latin typeface="+mj-lt"/>
                <a:ea typeface="+mj-ea"/>
                <a:cs typeface="+mj-cs"/>
              </a:rPr>
              <a:t>Schumm</a:t>
            </a:r>
            <a:r>
              <a:rPr lang="en-US" i="1" dirty="0">
                <a:solidFill>
                  <a:schemeClr val="bg1">
                    <a:lumMod val="85000"/>
                  </a:schemeClr>
                </a:solidFill>
                <a:latin typeface="+mj-lt"/>
                <a:ea typeface="+mj-ea"/>
                <a:cs typeface="+mj-cs"/>
              </a:rPr>
              <a:t>, 1977)</a:t>
            </a:r>
            <a:endParaRPr kumimoji="0" lang="en-US" b="0" i="1" u="none" strike="noStrike" kern="1200" cap="none" spc="0" normalizeH="0" baseline="0" noProof="0" dirty="0">
              <a:ln>
                <a:noFill/>
              </a:ln>
              <a:solidFill>
                <a:schemeClr val="bg1">
                  <a:lumMod val="85000"/>
                </a:schemeClr>
              </a:solidFill>
              <a:effectLst/>
              <a:uLnTx/>
              <a:uFillTx/>
              <a:latin typeface="+mj-lt"/>
              <a:ea typeface="+mj-ea"/>
              <a:cs typeface="+mj-cs"/>
            </a:endParaRPr>
          </a:p>
        </p:txBody>
      </p:sp>
      <p:sp>
        <p:nvSpPr>
          <p:cNvPr id="9" name="Rectangle 8"/>
          <p:cNvSpPr/>
          <p:nvPr/>
        </p:nvSpPr>
        <p:spPr>
          <a:xfrm>
            <a:off x="304800" y="304800"/>
            <a:ext cx="4572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ig5_SchummsModelFig5.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00" y="533400"/>
            <a:ext cx="3076956" cy="4043172"/>
          </a:xfrm>
          <a:prstGeom prst="rect">
            <a:avLst/>
          </a:prstGeom>
        </p:spPr>
      </p:pic>
      <p:sp>
        <p:nvSpPr>
          <p:cNvPr id="6" name="TextBox 5"/>
          <p:cNvSpPr txBox="1"/>
          <p:nvPr/>
        </p:nvSpPr>
        <p:spPr>
          <a:xfrm>
            <a:off x="381000" y="1676400"/>
            <a:ext cx="1905000" cy="2862322"/>
          </a:xfrm>
          <a:prstGeom prst="rect">
            <a:avLst/>
          </a:prstGeom>
          <a:noFill/>
        </p:spPr>
        <p:txBody>
          <a:bodyPr wrap="square" rtlCol="0">
            <a:spAutoFit/>
          </a:bodyPr>
          <a:lstStyle/>
          <a:p>
            <a:r>
              <a:rPr lang="en-US" sz="1200" b="1" dirty="0">
                <a:solidFill>
                  <a:schemeClr val="tx1">
                    <a:lumMod val="75000"/>
                    <a:lumOff val="25000"/>
                  </a:schemeClr>
                </a:solidFill>
                <a:latin typeface="Arial" pitchFamily="34" charset="0"/>
                <a:cs typeface="Arial" pitchFamily="34" charset="0"/>
              </a:rPr>
              <a:t>Upstream Controls</a:t>
            </a:r>
          </a:p>
          <a:p>
            <a:r>
              <a:rPr lang="en-US" sz="1200" dirty="0">
                <a:solidFill>
                  <a:schemeClr val="tx1">
                    <a:lumMod val="75000"/>
                    <a:lumOff val="25000"/>
                  </a:schemeClr>
                </a:solidFill>
                <a:latin typeface="Arial" pitchFamily="34" charset="0"/>
                <a:cs typeface="Arial" pitchFamily="34" charset="0"/>
              </a:rPr>
              <a:t>(climate, diastrophism, land-use)</a:t>
            </a: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r>
              <a:rPr lang="en-US" sz="1200" b="1" dirty="0">
                <a:solidFill>
                  <a:schemeClr val="tx1">
                    <a:lumMod val="75000"/>
                    <a:lumOff val="25000"/>
                  </a:schemeClr>
                </a:solidFill>
                <a:latin typeface="Arial" pitchFamily="34" charset="0"/>
                <a:cs typeface="Arial" pitchFamily="34" charset="0"/>
              </a:rPr>
              <a:t>Downstream </a:t>
            </a:r>
          </a:p>
          <a:p>
            <a:r>
              <a:rPr lang="en-US" sz="1200" b="1" dirty="0">
                <a:solidFill>
                  <a:schemeClr val="tx1">
                    <a:lumMod val="75000"/>
                    <a:lumOff val="25000"/>
                  </a:schemeClr>
                </a:solidFill>
                <a:latin typeface="Arial" pitchFamily="34" charset="0"/>
                <a:cs typeface="Arial" pitchFamily="34" charset="0"/>
              </a:rPr>
              <a:t>Controls </a:t>
            </a:r>
          </a:p>
          <a:p>
            <a:r>
              <a:rPr lang="en-US" sz="1200" dirty="0">
                <a:solidFill>
                  <a:schemeClr val="tx1">
                    <a:lumMod val="75000"/>
                    <a:lumOff val="25000"/>
                  </a:schemeClr>
                </a:solidFill>
                <a:latin typeface="Arial" pitchFamily="34" charset="0"/>
                <a:cs typeface="Arial" pitchFamily="34" charset="0"/>
              </a:rPr>
              <a:t>(base level, diastrophism)</a:t>
            </a:r>
          </a:p>
        </p:txBody>
      </p:sp>
      <p:cxnSp>
        <p:nvCxnSpPr>
          <p:cNvPr id="11" name="Straight Arrow Connector 10"/>
          <p:cNvCxnSpPr/>
          <p:nvPr/>
        </p:nvCxnSpPr>
        <p:spPr>
          <a:xfrm flipV="1">
            <a:off x="914400" y="2362200"/>
            <a:ext cx="0" cy="129540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19200" y="2209800"/>
            <a:ext cx="0" cy="137160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3755616" y="321564"/>
            <a:ext cx="5181600" cy="3124200"/>
            <a:chOff x="3962400" y="2286000"/>
            <a:chExt cx="4800600" cy="2819400"/>
          </a:xfrm>
        </p:grpSpPr>
        <p:pic>
          <p:nvPicPr>
            <p:cNvPr id="1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00" y="2286000"/>
              <a:ext cx="4800600" cy="2819400"/>
            </a:xfrm>
            <a:prstGeom prst="rect">
              <a:avLst/>
            </a:prstGeom>
            <a:noFill/>
            <a:ln w="9525">
              <a:noFill/>
              <a:miter lim="800000"/>
              <a:headEnd/>
              <a:tailEnd/>
            </a:ln>
          </p:spPr>
        </p:pic>
        <p:sp>
          <p:nvSpPr>
            <p:cNvPr id="17" name="Rectangle 16"/>
            <p:cNvSpPr/>
            <p:nvPr/>
          </p:nvSpPr>
          <p:spPr>
            <a:xfrm>
              <a:off x="6705600" y="3962400"/>
              <a:ext cx="2057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4648200"/>
              <a:ext cx="838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7080932" y="2682602"/>
            <a:ext cx="1633396" cy="307777"/>
          </a:xfrm>
          <a:prstGeom prst="rect">
            <a:avLst/>
          </a:prstGeom>
          <a:noFill/>
        </p:spPr>
        <p:txBody>
          <a:bodyPr wrap="none" rtlCol="0">
            <a:spAutoFit/>
          </a:bodyPr>
          <a:lstStyle/>
          <a:p>
            <a:r>
              <a:rPr lang="en-US" sz="1400" dirty="0">
                <a:solidFill>
                  <a:schemeClr val="tx1">
                    <a:lumMod val="50000"/>
                    <a:lumOff val="50000"/>
                  </a:schemeClr>
                </a:solidFill>
              </a:rPr>
              <a:t>Montgomery , 1999</a:t>
            </a:r>
          </a:p>
        </p:txBody>
      </p:sp>
      <p:pic>
        <p:nvPicPr>
          <p:cNvPr id="22" name="Picture 2"/>
          <p:cNvPicPr>
            <a:picLocks noChangeAspect="1" noChangeArrowheads="1"/>
          </p:cNvPicPr>
          <p:nvPr/>
        </p:nvPicPr>
        <p:blipFill>
          <a:blip r:embed="rId5" cstate="print"/>
          <a:srcRect/>
          <a:stretch>
            <a:fillRect/>
          </a:stretch>
        </p:blipFill>
        <p:spPr bwMode="auto">
          <a:xfrm>
            <a:off x="0" y="0"/>
            <a:ext cx="4648200" cy="3257550"/>
          </a:xfrm>
          <a:prstGeom prst="rect">
            <a:avLst/>
          </a:prstGeom>
          <a:noFill/>
          <a:ln w="9525">
            <a:noFill/>
            <a:miter lim="800000"/>
            <a:headEnd/>
            <a:tailEnd/>
          </a:ln>
        </p:spPr>
      </p:pic>
      <p:sp>
        <p:nvSpPr>
          <p:cNvPr id="26" name="TextBox 25"/>
          <p:cNvSpPr txBox="1"/>
          <p:nvPr/>
        </p:nvSpPr>
        <p:spPr>
          <a:xfrm>
            <a:off x="609600" y="685800"/>
            <a:ext cx="1981200" cy="523220"/>
          </a:xfrm>
          <a:prstGeom prst="rect">
            <a:avLst/>
          </a:prstGeom>
          <a:noFill/>
        </p:spPr>
        <p:txBody>
          <a:bodyPr wrap="square" rtlCol="0">
            <a:spAutoFit/>
          </a:bodyPr>
          <a:lstStyle/>
          <a:p>
            <a:r>
              <a:rPr lang="en-US" sz="1400" dirty="0">
                <a:solidFill>
                  <a:schemeClr val="tx1">
                    <a:lumMod val="50000"/>
                    <a:lumOff val="50000"/>
                  </a:schemeClr>
                </a:solidFill>
              </a:rPr>
              <a:t>Montgomery  &amp; Buffington, 1997</a:t>
            </a:r>
          </a:p>
        </p:txBody>
      </p:sp>
      <p:pic>
        <p:nvPicPr>
          <p:cNvPr id="24" name="Picture 6" descr="http://www.fgmorph.com/images/04/04_16_01.jpg"/>
          <p:cNvPicPr>
            <a:picLocks noChangeAspect="1" noChangeArrowheads="1"/>
          </p:cNvPicPr>
          <p:nvPr/>
        </p:nvPicPr>
        <p:blipFill>
          <a:blip r:embed="rId6" cstate="print"/>
          <a:srcRect/>
          <a:stretch>
            <a:fillRect/>
          </a:stretch>
        </p:blipFill>
        <p:spPr bwMode="auto">
          <a:xfrm>
            <a:off x="1335886" y="1265794"/>
            <a:ext cx="6324600" cy="4455011"/>
          </a:xfrm>
          <a:prstGeom prst="rect">
            <a:avLst/>
          </a:prstGeom>
          <a:noFill/>
        </p:spPr>
      </p:pic>
    </p:spTree>
    <p:extLst>
      <p:ext uri="{BB962C8B-B14F-4D97-AF65-F5344CB8AC3E}">
        <p14:creationId xmlns:p14="http://schemas.microsoft.com/office/powerpoint/2010/main" val="286321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5_SchummsModelFig5.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00" y="533400"/>
            <a:ext cx="3076956" cy="4043172"/>
          </a:xfrm>
          <a:prstGeom prst="rect">
            <a:avLst/>
          </a:prstGeom>
        </p:spPr>
      </p:pic>
      <p:sp>
        <p:nvSpPr>
          <p:cNvPr id="6" name="TextBox 5"/>
          <p:cNvSpPr txBox="1"/>
          <p:nvPr/>
        </p:nvSpPr>
        <p:spPr>
          <a:xfrm>
            <a:off x="381000" y="1676400"/>
            <a:ext cx="1905000" cy="2862322"/>
          </a:xfrm>
          <a:prstGeom prst="rect">
            <a:avLst/>
          </a:prstGeom>
          <a:noFill/>
        </p:spPr>
        <p:txBody>
          <a:bodyPr wrap="square" rtlCol="0">
            <a:spAutoFit/>
          </a:bodyPr>
          <a:lstStyle/>
          <a:p>
            <a:r>
              <a:rPr lang="en-US" sz="1200" b="1" dirty="0">
                <a:solidFill>
                  <a:schemeClr val="tx1">
                    <a:lumMod val="75000"/>
                    <a:lumOff val="25000"/>
                  </a:schemeClr>
                </a:solidFill>
                <a:latin typeface="Arial" pitchFamily="34" charset="0"/>
                <a:cs typeface="Arial" pitchFamily="34" charset="0"/>
              </a:rPr>
              <a:t>Upstream Controls</a:t>
            </a:r>
          </a:p>
          <a:p>
            <a:r>
              <a:rPr lang="en-US" sz="1200" dirty="0">
                <a:solidFill>
                  <a:schemeClr val="tx1">
                    <a:lumMod val="75000"/>
                    <a:lumOff val="25000"/>
                  </a:schemeClr>
                </a:solidFill>
                <a:latin typeface="Arial" pitchFamily="34" charset="0"/>
                <a:cs typeface="Arial" pitchFamily="34" charset="0"/>
              </a:rPr>
              <a:t>(climate, diastrophism, land-use)</a:t>
            </a: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endParaRPr lang="en-US" sz="1200" dirty="0">
              <a:solidFill>
                <a:schemeClr val="tx1">
                  <a:lumMod val="75000"/>
                  <a:lumOff val="25000"/>
                </a:schemeClr>
              </a:solidFill>
              <a:latin typeface="Arial" pitchFamily="34" charset="0"/>
              <a:cs typeface="Arial" pitchFamily="34" charset="0"/>
            </a:endParaRPr>
          </a:p>
          <a:p>
            <a:r>
              <a:rPr lang="en-US" sz="1200" b="1" dirty="0">
                <a:solidFill>
                  <a:schemeClr val="tx1">
                    <a:lumMod val="75000"/>
                    <a:lumOff val="25000"/>
                  </a:schemeClr>
                </a:solidFill>
                <a:latin typeface="Arial" pitchFamily="34" charset="0"/>
                <a:cs typeface="Arial" pitchFamily="34" charset="0"/>
              </a:rPr>
              <a:t>Downstream </a:t>
            </a:r>
          </a:p>
          <a:p>
            <a:r>
              <a:rPr lang="en-US" sz="1200" b="1" dirty="0">
                <a:solidFill>
                  <a:schemeClr val="tx1">
                    <a:lumMod val="75000"/>
                    <a:lumOff val="25000"/>
                  </a:schemeClr>
                </a:solidFill>
                <a:latin typeface="Arial" pitchFamily="34" charset="0"/>
                <a:cs typeface="Arial" pitchFamily="34" charset="0"/>
              </a:rPr>
              <a:t>Controls </a:t>
            </a:r>
          </a:p>
          <a:p>
            <a:r>
              <a:rPr lang="en-US" sz="1200" dirty="0">
                <a:solidFill>
                  <a:schemeClr val="tx1">
                    <a:lumMod val="75000"/>
                    <a:lumOff val="25000"/>
                  </a:schemeClr>
                </a:solidFill>
                <a:latin typeface="Arial" pitchFamily="34" charset="0"/>
                <a:cs typeface="Arial" pitchFamily="34" charset="0"/>
              </a:rPr>
              <a:t>(base level, diastrophism)</a:t>
            </a:r>
          </a:p>
        </p:txBody>
      </p:sp>
      <p:cxnSp>
        <p:nvCxnSpPr>
          <p:cNvPr id="11" name="Straight Arrow Connector 10"/>
          <p:cNvCxnSpPr/>
          <p:nvPr/>
        </p:nvCxnSpPr>
        <p:spPr>
          <a:xfrm flipV="1">
            <a:off x="914400" y="2362200"/>
            <a:ext cx="0" cy="129540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19200" y="2209800"/>
            <a:ext cx="0" cy="137160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3755616" y="321564"/>
            <a:ext cx="5181600" cy="3124200"/>
            <a:chOff x="3962400" y="2286000"/>
            <a:chExt cx="4800600" cy="2819400"/>
          </a:xfrm>
        </p:grpSpPr>
        <p:pic>
          <p:nvPicPr>
            <p:cNvPr id="1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00" y="2286000"/>
              <a:ext cx="4800600" cy="2819400"/>
            </a:xfrm>
            <a:prstGeom prst="rect">
              <a:avLst/>
            </a:prstGeom>
            <a:noFill/>
            <a:ln w="9525">
              <a:noFill/>
              <a:miter lim="800000"/>
              <a:headEnd/>
              <a:tailEnd/>
            </a:ln>
          </p:spPr>
        </p:pic>
        <p:sp>
          <p:nvSpPr>
            <p:cNvPr id="17" name="Rectangle 16"/>
            <p:cNvSpPr/>
            <p:nvPr/>
          </p:nvSpPr>
          <p:spPr>
            <a:xfrm>
              <a:off x="6705600" y="3962400"/>
              <a:ext cx="2057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4648200"/>
              <a:ext cx="838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7080932" y="2682602"/>
            <a:ext cx="1633396" cy="307777"/>
          </a:xfrm>
          <a:prstGeom prst="rect">
            <a:avLst/>
          </a:prstGeom>
          <a:noFill/>
        </p:spPr>
        <p:txBody>
          <a:bodyPr wrap="none" rtlCol="0">
            <a:spAutoFit/>
          </a:bodyPr>
          <a:lstStyle/>
          <a:p>
            <a:r>
              <a:rPr lang="en-US" sz="1400" dirty="0">
                <a:solidFill>
                  <a:schemeClr val="tx1">
                    <a:lumMod val="50000"/>
                    <a:lumOff val="50000"/>
                  </a:schemeClr>
                </a:solidFill>
              </a:rPr>
              <a:t>Montgomery , 1999</a:t>
            </a:r>
          </a:p>
        </p:txBody>
      </p:sp>
      <p:pic>
        <p:nvPicPr>
          <p:cNvPr id="22" name="Picture 2"/>
          <p:cNvPicPr>
            <a:picLocks noChangeAspect="1" noChangeArrowheads="1"/>
          </p:cNvPicPr>
          <p:nvPr/>
        </p:nvPicPr>
        <p:blipFill>
          <a:blip r:embed="rId5" cstate="print"/>
          <a:srcRect/>
          <a:stretch>
            <a:fillRect/>
          </a:stretch>
        </p:blipFill>
        <p:spPr bwMode="auto">
          <a:xfrm>
            <a:off x="0" y="0"/>
            <a:ext cx="4648200" cy="3257550"/>
          </a:xfrm>
          <a:prstGeom prst="rect">
            <a:avLst/>
          </a:prstGeom>
          <a:noFill/>
          <a:ln w="9525">
            <a:noFill/>
            <a:miter lim="800000"/>
            <a:headEnd/>
            <a:tailEnd/>
          </a:ln>
        </p:spPr>
      </p:pic>
      <p:sp>
        <p:nvSpPr>
          <p:cNvPr id="26" name="TextBox 25"/>
          <p:cNvSpPr txBox="1"/>
          <p:nvPr/>
        </p:nvSpPr>
        <p:spPr>
          <a:xfrm>
            <a:off x="609600" y="685800"/>
            <a:ext cx="1981200" cy="523220"/>
          </a:xfrm>
          <a:prstGeom prst="rect">
            <a:avLst/>
          </a:prstGeom>
          <a:noFill/>
        </p:spPr>
        <p:txBody>
          <a:bodyPr wrap="square" rtlCol="0">
            <a:spAutoFit/>
          </a:bodyPr>
          <a:lstStyle/>
          <a:p>
            <a:r>
              <a:rPr lang="en-US" sz="1400" dirty="0">
                <a:solidFill>
                  <a:schemeClr val="tx1">
                    <a:lumMod val="50000"/>
                    <a:lumOff val="50000"/>
                  </a:schemeClr>
                </a:solidFill>
              </a:rPr>
              <a:t>Montgomery  &amp; Buffington, 1997</a:t>
            </a:r>
          </a:p>
        </p:txBody>
      </p:sp>
      <p:pic>
        <p:nvPicPr>
          <p:cNvPr id="24" name="Picture 6" descr="http://www.fgmorph.com/images/04/04_16_01.jpg"/>
          <p:cNvPicPr>
            <a:picLocks noChangeAspect="1" noChangeArrowheads="1"/>
          </p:cNvPicPr>
          <p:nvPr/>
        </p:nvPicPr>
        <p:blipFill>
          <a:blip r:embed="rId6" cstate="print"/>
          <a:srcRect/>
          <a:stretch>
            <a:fillRect/>
          </a:stretch>
        </p:blipFill>
        <p:spPr bwMode="auto">
          <a:xfrm>
            <a:off x="1335886" y="1265794"/>
            <a:ext cx="6324600" cy="4455011"/>
          </a:xfrm>
          <a:prstGeom prst="rect">
            <a:avLst/>
          </a:prstGeom>
          <a:noFill/>
        </p:spPr>
      </p:pic>
      <p:pic>
        <p:nvPicPr>
          <p:cNvPr id="23" name="Picture 1"/>
          <p:cNvPicPr>
            <a:picLocks noChangeAspect="1" noChangeArrowheads="1"/>
          </p:cNvPicPr>
          <p:nvPr/>
        </p:nvPicPr>
        <p:blipFill>
          <a:blip r:embed="rId7" cstate="print"/>
          <a:srcRect/>
          <a:stretch>
            <a:fillRect/>
          </a:stretch>
        </p:blipFill>
        <p:spPr bwMode="auto">
          <a:xfrm>
            <a:off x="0" y="2678884"/>
            <a:ext cx="9144000" cy="3505001"/>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7237871" y="6214880"/>
            <a:ext cx="1878055" cy="369332"/>
          </a:xfrm>
          <a:prstGeom prst="rect">
            <a:avLst/>
          </a:prstGeom>
          <a:noFill/>
        </p:spPr>
        <p:txBody>
          <a:bodyPr wrap="square" rtlCol="0">
            <a:spAutoFit/>
          </a:bodyPr>
          <a:lstStyle/>
          <a:p>
            <a:r>
              <a:rPr lang="en-US" i="1" dirty="0">
                <a:solidFill>
                  <a:schemeClr val="bg1">
                    <a:lumMod val="95000"/>
                  </a:schemeClr>
                </a:solidFill>
              </a:rPr>
              <a:t>FPC, 1996</a:t>
            </a:r>
          </a:p>
        </p:txBody>
      </p:sp>
    </p:spTree>
    <p:extLst>
      <p:ext uri="{BB962C8B-B14F-4D97-AF65-F5344CB8AC3E}">
        <p14:creationId xmlns:p14="http://schemas.microsoft.com/office/powerpoint/2010/main" val="28085794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197352"/>
            <a:ext cx="7620000" cy="1631216"/>
          </a:xfrm>
          <a:prstGeom prst="rect">
            <a:avLst/>
          </a:prstGeom>
        </p:spPr>
        <p:txBody>
          <a:bodyPr wrap="square">
            <a:spAutoFit/>
          </a:bodyPr>
          <a:lstStyle/>
          <a:p>
            <a:r>
              <a:rPr lang="en-US" sz="2000" i="1" dirty="0">
                <a:solidFill>
                  <a:schemeClr val="bg1">
                    <a:lumMod val="95000"/>
                  </a:schemeClr>
                </a:solidFill>
              </a:rPr>
              <a:t>noun</a:t>
            </a:r>
            <a:r>
              <a:rPr lang="en-US" sz="2000" dirty="0">
                <a:solidFill>
                  <a:schemeClr val="bg1">
                    <a:lumMod val="95000"/>
                  </a:schemeClr>
                </a:solidFill>
              </a:rPr>
              <a:t> </a:t>
            </a:r>
            <a:r>
              <a:rPr lang="en-US" sz="2000" dirty="0" err="1">
                <a:solidFill>
                  <a:schemeClr val="bg1">
                    <a:lumMod val="95000"/>
                  </a:schemeClr>
                </a:solidFill>
              </a:rPr>
              <a:t>dis·con·ti·nu·ity</a:t>
            </a:r>
            <a:r>
              <a:rPr lang="en-US" sz="2000" dirty="0">
                <a:solidFill>
                  <a:schemeClr val="bg1">
                    <a:lumMod val="95000"/>
                  </a:schemeClr>
                </a:solidFill>
              </a:rPr>
              <a:t> \(ˌ)dis-ˌ</a:t>
            </a:r>
            <a:r>
              <a:rPr lang="en-US" sz="2000" dirty="0" err="1">
                <a:solidFill>
                  <a:schemeClr val="bg1">
                    <a:lumMod val="95000"/>
                  </a:schemeClr>
                </a:solidFill>
              </a:rPr>
              <a:t>kän-tə</a:t>
            </a:r>
            <a:r>
              <a:rPr lang="en-US" sz="2000" dirty="0">
                <a:solidFill>
                  <a:schemeClr val="bg1">
                    <a:lumMod val="95000"/>
                  </a:schemeClr>
                </a:solidFill>
              </a:rPr>
              <a:t>-ˈ</a:t>
            </a:r>
            <a:r>
              <a:rPr lang="en-US" sz="2000" dirty="0" err="1">
                <a:solidFill>
                  <a:schemeClr val="bg1">
                    <a:lumMod val="95000"/>
                  </a:schemeClr>
                </a:solidFill>
              </a:rPr>
              <a:t>nü</a:t>
            </a:r>
            <a:r>
              <a:rPr lang="en-US" sz="2000" dirty="0">
                <a:solidFill>
                  <a:schemeClr val="bg1">
                    <a:lumMod val="95000"/>
                  </a:schemeClr>
                </a:solidFill>
              </a:rPr>
              <a:t>-ə-</a:t>
            </a:r>
            <a:r>
              <a:rPr lang="en-US" sz="2000" dirty="0" err="1">
                <a:solidFill>
                  <a:schemeClr val="bg1">
                    <a:lumMod val="95000"/>
                  </a:schemeClr>
                </a:solidFill>
              </a:rPr>
              <a:t>tē</a:t>
            </a:r>
            <a:r>
              <a:rPr lang="en-US" sz="2000" dirty="0">
                <a:solidFill>
                  <a:schemeClr val="bg1">
                    <a:lumMod val="95000"/>
                  </a:schemeClr>
                </a:solidFill>
              </a:rPr>
              <a:t>, -ˈ</a:t>
            </a:r>
            <a:r>
              <a:rPr lang="en-US" sz="2000" dirty="0" err="1">
                <a:solidFill>
                  <a:schemeClr val="bg1">
                    <a:lumMod val="95000"/>
                  </a:schemeClr>
                </a:solidFill>
              </a:rPr>
              <a:t>nyü</a:t>
            </a:r>
            <a:r>
              <a:rPr lang="en-US" sz="2000" dirty="0">
                <a:solidFill>
                  <a:schemeClr val="bg1">
                    <a:lumMod val="95000"/>
                  </a:schemeClr>
                </a:solidFill>
              </a:rPr>
              <a:t>-\ </a:t>
            </a:r>
          </a:p>
          <a:p>
            <a:endParaRPr lang="en-US" sz="2000" dirty="0">
              <a:solidFill>
                <a:schemeClr val="bg1">
                  <a:lumMod val="95000"/>
                </a:schemeClr>
              </a:solidFill>
            </a:endParaRPr>
          </a:p>
          <a:p>
            <a:r>
              <a:rPr lang="en-US" sz="2000" dirty="0">
                <a:solidFill>
                  <a:schemeClr val="bg1"/>
                </a:solidFill>
              </a:rPr>
              <a:t>: the quality or state of not being continuous </a:t>
            </a:r>
          </a:p>
          <a:p>
            <a:r>
              <a:rPr lang="en-US" sz="2000" dirty="0">
                <a:solidFill>
                  <a:schemeClr val="bg1"/>
                </a:solidFill>
              </a:rPr>
              <a:t>: lack of continuity </a:t>
            </a:r>
          </a:p>
          <a:p>
            <a:r>
              <a:rPr lang="en-US" sz="2000" dirty="0">
                <a:solidFill>
                  <a:schemeClr val="bg1"/>
                </a:solidFill>
              </a:rPr>
              <a:t>: a change or break in a process </a:t>
            </a:r>
          </a:p>
        </p:txBody>
      </p:sp>
      <p:sp>
        <p:nvSpPr>
          <p:cNvPr id="5" name="Title 3"/>
          <p:cNvSpPr txBox="1">
            <a:spLocks/>
          </p:cNvSpPr>
          <p:nvPr/>
        </p:nvSpPr>
        <p:spPr>
          <a:xfrm>
            <a:off x="381000" y="228600"/>
            <a:ext cx="3962400" cy="1066800"/>
          </a:xfrm>
          <a:prstGeom prst="rect">
            <a:avLst/>
          </a:prstGeom>
        </p:spPr>
        <p:txBody>
          <a:bodyPr vert="horz" anchor="ctr">
            <a:normAutofit/>
          </a:bodyPr>
          <a:lstStyle>
            <a:lvl1pPr algn="l" rtl="0" eaLnBrk="1" latinLnBrk="0" hangingPunct="1">
              <a:spcBef>
                <a:spcPct val="0"/>
              </a:spcBef>
              <a:buNone/>
              <a:defRPr kumimoji="0" sz="4000" kern="1200">
                <a:solidFill>
                  <a:schemeClr val="accent2">
                    <a:lumMod val="40000"/>
                    <a:lumOff val="60000"/>
                  </a:schemeClr>
                </a:solidFill>
                <a:latin typeface="+mj-lt"/>
                <a:ea typeface="+mj-ea"/>
                <a:cs typeface="+mj-cs"/>
              </a:defRPr>
            </a:lvl1pPr>
          </a:lstStyle>
          <a:p>
            <a:r>
              <a:rPr lang="en-US" sz="3600" dirty="0"/>
              <a:t>Discontinuity</a:t>
            </a:r>
          </a:p>
        </p:txBody>
      </p:sp>
      <p:sp>
        <p:nvSpPr>
          <p:cNvPr id="7" name="Rectangle 6"/>
          <p:cNvSpPr/>
          <p:nvPr/>
        </p:nvSpPr>
        <p:spPr>
          <a:xfrm>
            <a:off x="391160" y="3124200"/>
            <a:ext cx="8371840" cy="2277547"/>
          </a:xfrm>
          <a:prstGeom prst="rect">
            <a:avLst/>
          </a:prstGeom>
        </p:spPr>
        <p:txBody>
          <a:bodyPr wrap="square">
            <a:spAutoFit/>
          </a:bodyPr>
          <a:lstStyle/>
          <a:p>
            <a:pPr>
              <a:spcAft>
                <a:spcPts val="1200"/>
              </a:spcAft>
            </a:pPr>
            <a:r>
              <a:rPr lang="en-US" sz="2800" dirty="0">
                <a:solidFill>
                  <a:schemeClr val="accent2">
                    <a:lumMod val="20000"/>
                    <a:lumOff val="80000"/>
                  </a:schemeClr>
                </a:solidFill>
                <a:latin typeface="+mj-lt"/>
              </a:rPr>
              <a:t>Discontinuities relevant to fluvial geomorphology</a:t>
            </a:r>
            <a:endParaRPr lang="en-US" sz="2800" dirty="0">
              <a:solidFill>
                <a:schemeClr val="accent2">
                  <a:lumMod val="20000"/>
                  <a:lumOff val="80000"/>
                </a:schemeClr>
              </a:solidFill>
            </a:endParaRPr>
          </a:p>
          <a:p>
            <a:pPr marL="342900" indent="-342900">
              <a:spcAft>
                <a:spcPts val="1200"/>
              </a:spcAft>
              <a:buFont typeface="+mj-lt"/>
              <a:buAutoNum type="alphaUcPeriod"/>
            </a:pPr>
            <a:r>
              <a:rPr lang="en-US" sz="2400" dirty="0">
                <a:solidFill>
                  <a:schemeClr val="accent3">
                    <a:lumMod val="50000"/>
                  </a:schemeClr>
                </a:solidFill>
              </a:rPr>
              <a:t>Spatial arrangement/singular events</a:t>
            </a:r>
          </a:p>
          <a:p>
            <a:pPr marL="342900" indent="-342900">
              <a:spcAft>
                <a:spcPts val="1200"/>
              </a:spcAft>
              <a:buFont typeface="+mj-lt"/>
              <a:buAutoNum type="alphaUcPeriod"/>
            </a:pPr>
            <a:r>
              <a:rPr lang="en-US" sz="3200" dirty="0">
                <a:solidFill>
                  <a:schemeClr val="accent4"/>
                </a:solidFill>
              </a:rPr>
              <a:t>Processes or process domains</a:t>
            </a:r>
          </a:p>
          <a:p>
            <a:pPr marL="342900" indent="-342900">
              <a:spcAft>
                <a:spcPts val="1200"/>
              </a:spcAft>
              <a:buFont typeface="+mj-lt"/>
              <a:buAutoNum type="alphaUcPeriod"/>
            </a:pPr>
            <a:r>
              <a:rPr lang="en-US" sz="2400" dirty="0">
                <a:solidFill>
                  <a:schemeClr val="accent5">
                    <a:lumMod val="40000"/>
                    <a:lumOff val="60000"/>
                  </a:schemeClr>
                </a:solidFill>
              </a:rPr>
              <a:t>Physical dynamics (changes in state)</a:t>
            </a:r>
          </a:p>
        </p:txBody>
      </p:sp>
    </p:spTree>
    <p:extLst>
      <p:ext uri="{BB962C8B-B14F-4D97-AF65-F5344CB8AC3E}">
        <p14:creationId xmlns:p14="http://schemas.microsoft.com/office/powerpoint/2010/main" val="44485291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00" y="1295400"/>
            <a:ext cx="5867400" cy="5280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152400" y="392007"/>
            <a:ext cx="8763000" cy="7620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accent4"/>
                </a:solidFill>
                <a:effectLst/>
                <a:uLnTx/>
                <a:uFillTx/>
                <a:latin typeface="+mj-lt"/>
                <a:ea typeface="+mj-ea"/>
                <a:cs typeface="+mj-cs"/>
              </a:rPr>
              <a:t>Dynamic Equilibrium and Thresholds</a:t>
            </a:r>
            <a:r>
              <a:rPr lang="en-US" sz="3600" dirty="0">
                <a:solidFill>
                  <a:schemeClr val="accent4"/>
                </a:solidFill>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en-US" dirty="0">
                <a:solidFill>
                  <a:schemeClr val="bg1">
                    <a:lumMod val="95000"/>
                  </a:schemeClr>
                </a:solidFill>
                <a:latin typeface="+mj-lt"/>
                <a:ea typeface="+mj-ea"/>
                <a:cs typeface="+mj-cs"/>
              </a:rPr>
              <a:t>Alternative models for characterizing the evolution of geomorphic systems over time</a:t>
            </a:r>
            <a:endParaRPr kumimoji="0" lang="en-US" i="0" u="none" strike="noStrike" kern="1200" cap="none" spc="0" normalizeH="0" baseline="0" noProof="0" dirty="0">
              <a:ln>
                <a:noFill/>
              </a:ln>
              <a:solidFill>
                <a:schemeClr val="bg1">
                  <a:lumMod val="95000"/>
                </a:schemeClr>
              </a:solidFill>
              <a:effectLst/>
              <a:uLnTx/>
              <a:uFillTx/>
              <a:latin typeface="+mj-lt"/>
              <a:ea typeface="+mj-ea"/>
              <a:cs typeface="+mj-cs"/>
            </a:endParaRPr>
          </a:p>
        </p:txBody>
      </p:sp>
      <p:sp>
        <p:nvSpPr>
          <p:cNvPr id="7" name="TextBox 6"/>
          <p:cNvSpPr txBox="1"/>
          <p:nvPr/>
        </p:nvSpPr>
        <p:spPr>
          <a:xfrm>
            <a:off x="5867400" y="6237506"/>
            <a:ext cx="1508746" cy="338554"/>
          </a:xfrm>
          <a:prstGeom prst="rect">
            <a:avLst/>
          </a:prstGeom>
          <a:noFill/>
        </p:spPr>
        <p:txBody>
          <a:bodyPr wrap="none" rtlCol="0">
            <a:spAutoFit/>
          </a:bodyPr>
          <a:lstStyle/>
          <a:p>
            <a:r>
              <a:rPr lang="en-US" sz="1600" i="1" dirty="0" err="1">
                <a:solidFill>
                  <a:schemeClr val="tx1">
                    <a:lumMod val="50000"/>
                    <a:lumOff val="50000"/>
                  </a:schemeClr>
                </a:solidFill>
              </a:rPr>
              <a:t>Schumm</a:t>
            </a:r>
            <a:r>
              <a:rPr lang="en-US" sz="1600" i="1" dirty="0">
                <a:solidFill>
                  <a:schemeClr val="tx1">
                    <a:lumMod val="50000"/>
                    <a:lumOff val="50000"/>
                  </a:schemeClr>
                </a:solidFill>
              </a:rPr>
              <a:t>, 1977</a:t>
            </a:r>
          </a:p>
        </p:txBody>
      </p:sp>
    </p:spTree>
    <p:extLst>
      <p:ext uri="{BB962C8B-B14F-4D97-AF65-F5344CB8AC3E}">
        <p14:creationId xmlns:p14="http://schemas.microsoft.com/office/powerpoint/2010/main" val="323650684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3880"/>
            <a:ext cx="5334000" cy="1066800"/>
          </a:xfrm>
        </p:spPr>
        <p:txBody>
          <a:bodyPr>
            <a:normAutofit/>
          </a:bodyPr>
          <a:lstStyle/>
          <a:p>
            <a:r>
              <a:rPr lang="en-US" sz="3600" dirty="0"/>
              <a:t>Connectivity</a:t>
            </a:r>
          </a:p>
        </p:txBody>
      </p:sp>
      <p:sp>
        <p:nvSpPr>
          <p:cNvPr id="12" name="Rectangle 11"/>
          <p:cNvSpPr/>
          <p:nvPr/>
        </p:nvSpPr>
        <p:spPr>
          <a:xfrm>
            <a:off x="457200" y="4246262"/>
            <a:ext cx="8133080" cy="1631216"/>
          </a:xfrm>
          <a:prstGeom prst="rect">
            <a:avLst/>
          </a:prstGeom>
        </p:spPr>
        <p:txBody>
          <a:bodyPr wrap="square">
            <a:spAutoFit/>
          </a:bodyPr>
          <a:lstStyle/>
          <a:p>
            <a:r>
              <a:rPr lang="en-US" sz="2000" i="1" dirty="0">
                <a:solidFill>
                  <a:schemeClr val="bg1">
                    <a:lumMod val="95000"/>
                  </a:schemeClr>
                </a:solidFill>
              </a:rPr>
              <a:t>noun</a:t>
            </a:r>
            <a:r>
              <a:rPr lang="en-US" sz="2000" dirty="0">
                <a:solidFill>
                  <a:schemeClr val="bg1">
                    <a:lumMod val="95000"/>
                  </a:schemeClr>
                </a:solidFill>
              </a:rPr>
              <a:t> </a:t>
            </a:r>
            <a:r>
              <a:rPr lang="en-US" sz="2000" dirty="0" err="1">
                <a:solidFill>
                  <a:schemeClr val="bg1">
                    <a:lumMod val="95000"/>
                  </a:schemeClr>
                </a:solidFill>
              </a:rPr>
              <a:t>con·ti·nu·i·ty</a:t>
            </a:r>
            <a:r>
              <a:rPr lang="en-US" sz="2000" dirty="0">
                <a:solidFill>
                  <a:schemeClr val="bg1">
                    <a:lumMod val="95000"/>
                  </a:schemeClr>
                </a:solidFill>
              </a:rPr>
              <a:t> \ˌ</a:t>
            </a:r>
            <a:r>
              <a:rPr lang="en-US" sz="2000" dirty="0" err="1">
                <a:solidFill>
                  <a:schemeClr val="bg1">
                    <a:lumMod val="95000"/>
                  </a:schemeClr>
                </a:solidFill>
              </a:rPr>
              <a:t>kän-tə</a:t>
            </a:r>
            <a:r>
              <a:rPr lang="en-US" sz="2000" dirty="0">
                <a:solidFill>
                  <a:schemeClr val="bg1">
                    <a:lumMod val="95000"/>
                  </a:schemeClr>
                </a:solidFill>
              </a:rPr>
              <a:t>-ˈ</a:t>
            </a:r>
            <a:r>
              <a:rPr lang="en-US" sz="2000" dirty="0" err="1">
                <a:solidFill>
                  <a:schemeClr val="bg1">
                    <a:lumMod val="95000"/>
                  </a:schemeClr>
                </a:solidFill>
              </a:rPr>
              <a:t>nü</a:t>
            </a:r>
            <a:r>
              <a:rPr lang="en-US" sz="2000" dirty="0">
                <a:solidFill>
                  <a:schemeClr val="bg1">
                    <a:lumMod val="95000"/>
                  </a:schemeClr>
                </a:solidFill>
              </a:rPr>
              <a:t>-ə-</a:t>
            </a:r>
            <a:r>
              <a:rPr lang="en-US" sz="2000" dirty="0" err="1">
                <a:solidFill>
                  <a:schemeClr val="bg1">
                    <a:lumMod val="95000"/>
                  </a:schemeClr>
                </a:solidFill>
              </a:rPr>
              <a:t>tē</a:t>
            </a:r>
            <a:r>
              <a:rPr lang="en-US" sz="2000" dirty="0">
                <a:solidFill>
                  <a:schemeClr val="bg1">
                    <a:lumMod val="95000"/>
                  </a:schemeClr>
                </a:solidFill>
              </a:rPr>
              <a:t>, -ˈ</a:t>
            </a:r>
            <a:r>
              <a:rPr lang="en-US" sz="2000" dirty="0" err="1">
                <a:solidFill>
                  <a:schemeClr val="bg1">
                    <a:lumMod val="95000"/>
                  </a:schemeClr>
                </a:solidFill>
              </a:rPr>
              <a:t>nyü</a:t>
            </a:r>
            <a:r>
              <a:rPr lang="en-US" sz="2000" dirty="0">
                <a:solidFill>
                  <a:schemeClr val="bg1">
                    <a:lumMod val="95000"/>
                  </a:schemeClr>
                </a:solidFill>
              </a:rPr>
              <a:t>-\ </a:t>
            </a:r>
          </a:p>
          <a:p>
            <a:endParaRPr lang="en-US" sz="2000" dirty="0">
              <a:solidFill>
                <a:schemeClr val="bg1"/>
              </a:solidFill>
            </a:endParaRPr>
          </a:p>
          <a:p>
            <a:r>
              <a:rPr lang="en-US" sz="2000" dirty="0">
                <a:solidFill>
                  <a:schemeClr val="bg1"/>
                </a:solidFill>
              </a:rPr>
              <a:t>: the quality of something that does not stop or change as time passes</a:t>
            </a:r>
          </a:p>
          <a:p>
            <a:endParaRPr lang="en-US" sz="2000" i="1" dirty="0">
              <a:solidFill>
                <a:schemeClr val="bg1">
                  <a:lumMod val="95000"/>
                </a:schemeClr>
              </a:solidFill>
            </a:endParaRPr>
          </a:p>
          <a:p>
            <a:r>
              <a:rPr lang="en-US" sz="2000" i="1" dirty="0">
                <a:solidFill>
                  <a:schemeClr val="bg1">
                    <a:lumMod val="95000"/>
                  </a:schemeClr>
                </a:solidFill>
              </a:rPr>
              <a:t>antonym</a:t>
            </a:r>
            <a:r>
              <a:rPr lang="en-US" sz="2000" dirty="0">
                <a:solidFill>
                  <a:schemeClr val="bg1">
                    <a:lumMod val="95000"/>
                  </a:schemeClr>
                </a:solidFill>
              </a:rPr>
              <a:t>: discontinuity</a:t>
            </a:r>
          </a:p>
        </p:txBody>
      </p:sp>
      <p:sp>
        <p:nvSpPr>
          <p:cNvPr id="9" name="TextBox 8"/>
          <p:cNvSpPr txBox="1"/>
          <p:nvPr/>
        </p:nvSpPr>
        <p:spPr>
          <a:xfrm>
            <a:off x="5641118" y="6248400"/>
            <a:ext cx="3502882" cy="369332"/>
          </a:xfrm>
          <a:prstGeom prst="rect">
            <a:avLst/>
          </a:prstGeom>
          <a:noFill/>
        </p:spPr>
        <p:txBody>
          <a:bodyPr wrap="none" rtlCol="0">
            <a:spAutoFit/>
          </a:bodyPr>
          <a:lstStyle/>
          <a:p>
            <a:r>
              <a:rPr lang="en-US" i="1" dirty="0">
                <a:solidFill>
                  <a:schemeClr val="bg1">
                    <a:lumMod val="75000"/>
                  </a:schemeClr>
                </a:solidFill>
              </a:rPr>
              <a:t>Merriam-Webster (since 1828)</a:t>
            </a:r>
          </a:p>
        </p:txBody>
      </p:sp>
      <p:sp>
        <p:nvSpPr>
          <p:cNvPr id="14" name="Title 3"/>
          <p:cNvSpPr txBox="1">
            <a:spLocks/>
          </p:cNvSpPr>
          <p:nvPr/>
        </p:nvSpPr>
        <p:spPr>
          <a:xfrm>
            <a:off x="457200" y="3450746"/>
            <a:ext cx="3962400" cy="1066800"/>
          </a:xfrm>
          <a:prstGeom prst="rect">
            <a:avLst/>
          </a:prstGeom>
        </p:spPr>
        <p:txBody>
          <a:bodyPr vert="horz" anchor="ctr">
            <a:normAutofit/>
          </a:bodyPr>
          <a:lstStyle>
            <a:lvl1pPr algn="l" rtl="0" eaLnBrk="1" latinLnBrk="0" hangingPunct="1">
              <a:spcBef>
                <a:spcPct val="0"/>
              </a:spcBef>
              <a:buNone/>
              <a:defRPr kumimoji="0" sz="4000" kern="1200">
                <a:solidFill>
                  <a:schemeClr val="accent2">
                    <a:lumMod val="40000"/>
                    <a:lumOff val="60000"/>
                  </a:schemeClr>
                </a:solidFill>
                <a:latin typeface="+mj-lt"/>
                <a:ea typeface="+mj-ea"/>
                <a:cs typeface="+mj-cs"/>
              </a:defRPr>
            </a:lvl1pPr>
          </a:lstStyle>
          <a:p>
            <a:r>
              <a:rPr lang="en-US" sz="3600" dirty="0"/>
              <a:t>Continuity</a:t>
            </a:r>
          </a:p>
        </p:txBody>
      </p:sp>
      <p:sp>
        <p:nvSpPr>
          <p:cNvPr id="15" name="Rectangle 14"/>
          <p:cNvSpPr/>
          <p:nvPr/>
        </p:nvSpPr>
        <p:spPr>
          <a:xfrm>
            <a:off x="525780" y="1029405"/>
            <a:ext cx="8133080" cy="1631216"/>
          </a:xfrm>
          <a:prstGeom prst="rect">
            <a:avLst/>
          </a:prstGeom>
        </p:spPr>
        <p:txBody>
          <a:bodyPr wrap="square">
            <a:spAutoFit/>
          </a:bodyPr>
          <a:lstStyle/>
          <a:p>
            <a:r>
              <a:rPr lang="en-US" sz="2000" i="1" dirty="0">
                <a:solidFill>
                  <a:schemeClr val="bg1">
                    <a:lumMod val="95000"/>
                  </a:schemeClr>
                </a:solidFill>
              </a:rPr>
              <a:t>noun</a:t>
            </a:r>
            <a:r>
              <a:rPr lang="en-US" sz="2000" dirty="0">
                <a:solidFill>
                  <a:schemeClr val="bg1">
                    <a:lumMod val="95000"/>
                  </a:schemeClr>
                </a:solidFill>
              </a:rPr>
              <a:t> </a:t>
            </a:r>
            <a:r>
              <a:rPr lang="en-US" sz="2000" dirty="0" err="1">
                <a:solidFill>
                  <a:schemeClr val="bg1">
                    <a:lumMod val="95000"/>
                  </a:schemeClr>
                </a:solidFill>
              </a:rPr>
              <a:t>con·nec·tiv·i·ty</a:t>
            </a:r>
            <a:r>
              <a:rPr lang="en-US" sz="2000" dirty="0">
                <a:solidFill>
                  <a:schemeClr val="bg1">
                    <a:lumMod val="95000"/>
                  </a:schemeClr>
                </a:solidFill>
              </a:rPr>
              <a:t> \(ˌ)</a:t>
            </a:r>
            <a:r>
              <a:rPr lang="en-US" sz="2000" dirty="0" err="1">
                <a:solidFill>
                  <a:schemeClr val="bg1">
                    <a:lumMod val="95000"/>
                  </a:schemeClr>
                </a:solidFill>
              </a:rPr>
              <a:t>kä</a:t>
            </a:r>
            <a:r>
              <a:rPr lang="en-US" sz="2000" dirty="0">
                <a:solidFill>
                  <a:schemeClr val="bg1">
                    <a:lumMod val="95000"/>
                  </a:schemeClr>
                </a:solidFill>
              </a:rPr>
              <a:t>-ˌ</a:t>
            </a:r>
            <a:r>
              <a:rPr lang="en-US" sz="2000" dirty="0" err="1">
                <a:solidFill>
                  <a:schemeClr val="bg1">
                    <a:lumMod val="95000"/>
                  </a:schemeClr>
                </a:solidFill>
              </a:rPr>
              <a:t>nek</a:t>
            </a:r>
            <a:r>
              <a:rPr lang="en-US" sz="2000" dirty="0">
                <a:solidFill>
                  <a:schemeClr val="bg1">
                    <a:lumMod val="95000"/>
                  </a:schemeClr>
                </a:solidFill>
              </a:rPr>
              <a:t>-ˈ</a:t>
            </a:r>
            <a:r>
              <a:rPr lang="en-US" sz="2000" dirty="0" err="1">
                <a:solidFill>
                  <a:schemeClr val="bg1">
                    <a:lumMod val="95000"/>
                  </a:schemeClr>
                </a:solidFill>
              </a:rPr>
              <a:t>ti-və-tē</a:t>
            </a:r>
            <a:r>
              <a:rPr lang="en-US" sz="2000" dirty="0">
                <a:solidFill>
                  <a:schemeClr val="bg1">
                    <a:lumMod val="95000"/>
                  </a:schemeClr>
                </a:solidFill>
              </a:rPr>
              <a:t>, </a:t>
            </a:r>
            <a:r>
              <a:rPr lang="en-US" sz="2000" dirty="0" err="1">
                <a:solidFill>
                  <a:schemeClr val="bg1">
                    <a:lumMod val="95000"/>
                  </a:schemeClr>
                </a:solidFill>
              </a:rPr>
              <a:t>kə</a:t>
            </a:r>
            <a:r>
              <a:rPr lang="en-US" sz="2000" dirty="0">
                <a:solidFill>
                  <a:schemeClr val="bg1">
                    <a:lumMod val="95000"/>
                  </a:schemeClr>
                </a:solidFill>
              </a:rPr>
              <a:t>-\ </a:t>
            </a:r>
          </a:p>
          <a:p>
            <a:endParaRPr lang="en-US" sz="2000" dirty="0">
              <a:solidFill>
                <a:schemeClr val="bg1"/>
              </a:solidFill>
            </a:endParaRPr>
          </a:p>
          <a:p>
            <a:r>
              <a:rPr lang="en-US" sz="2000" dirty="0">
                <a:solidFill>
                  <a:schemeClr val="bg1"/>
                </a:solidFill>
              </a:rPr>
              <a:t>: the quality, state, or capability of being connective or connected</a:t>
            </a:r>
          </a:p>
          <a:p>
            <a:endParaRPr lang="en-US" sz="2000" i="1" dirty="0">
              <a:solidFill>
                <a:schemeClr val="bg2"/>
              </a:solidFill>
            </a:endParaRPr>
          </a:p>
          <a:p>
            <a:r>
              <a:rPr lang="en-US" sz="2000" i="1" dirty="0">
                <a:solidFill>
                  <a:schemeClr val="bg1">
                    <a:lumMod val="95000"/>
                  </a:schemeClr>
                </a:solidFill>
              </a:rPr>
              <a:t>antonym</a:t>
            </a:r>
            <a:r>
              <a:rPr lang="en-US" sz="2000" dirty="0">
                <a:solidFill>
                  <a:schemeClr val="bg1">
                    <a:lumMod val="95000"/>
                  </a:schemeClr>
                </a:solidFill>
              </a:rPr>
              <a:t>: discontinuity</a:t>
            </a:r>
          </a:p>
        </p:txBody>
      </p:sp>
    </p:spTree>
    <p:extLst>
      <p:ext uri="{BB962C8B-B14F-4D97-AF65-F5344CB8AC3E}">
        <p14:creationId xmlns:p14="http://schemas.microsoft.com/office/powerpoint/2010/main" val="2463234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1143000"/>
            <a:ext cx="58674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579" y="348018"/>
            <a:ext cx="8229600" cy="1066800"/>
          </a:xfrm>
        </p:spPr>
        <p:txBody>
          <a:bodyPr>
            <a:noAutofit/>
          </a:bodyPr>
          <a:lstStyle/>
          <a:p>
            <a:r>
              <a:rPr lang="en-US" sz="3200" dirty="0">
                <a:solidFill>
                  <a:schemeClr val="accent4"/>
                </a:solidFill>
              </a:rPr>
              <a:t>Thresholds of Bedrock Erosion</a:t>
            </a:r>
            <a:br>
              <a:rPr lang="en-US" sz="3200" dirty="0">
                <a:solidFill>
                  <a:schemeClr val="accent4"/>
                </a:solidFill>
              </a:rPr>
            </a:br>
            <a:endParaRPr lang="en-US" sz="3200" dirty="0">
              <a:solidFill>
                <a:schemeClr val="accent4"/>
              </a:solidFill>
            </a:endParaRPr>
          </a:p>
        </p:txBody>
      </p:sp>
      <p:sp>
        <p:nvSpPr>
          <p:cNvPr id="5" name="Rectangle 4"/>
          <p:cNvSpPr/>
          <p:nvPr/>
        </p:nvSpPr>
        <p:spPr>
          <a:xfrm>
            <a:off x="228600" y="5791200"/>
            <a:ext cx="8915400" cy="1200329"/>
          </a:xfrm>
          <a:prstGeom prst="rect">
            <a:avLst/>
          </a:prstGeom>
        </p:spPr>
        <p:txBody>
          <a:bodyPr wrap="square">
            <a:spAutoFit/>
          </a:bodyPr>
          <a:lstStyle/>
          <a:p>
            <a:r>
              <a:rPr lang="en-US" dirty="0">
                <a:solidFill>
                  <a:schemeClr val="bg1"/>
                </a:solidFill>
              </a:rPr>
              <a:t>Alternate models of landscape evolution showing both continuous (dynamic equilibrium) and threshold-punctuated evolutionary trajectories. After </a:t>
            </a:r>
            <a:r>
              <a:rPr lang="en-US" dirty="0" err="1">
                <a:solidFill>
                  <a:schemeClr val="bg1"/>
                </a:solidFill>
              </a:rPr>
              <a:t>Schumm</a:t>
            </a:r>
            <a:r>
              <a:rPr lang="en-US" dirty="0">
                <a:solidFill>
                  <a:schemeClr val="bg1"/>
                </a:solidFill>
              </a:rPr>
              <a:t> (1979).</a:t>
            </a:r>
            <a:r>
              <a:rPr lang="en-US" i="1" dirty="0">
                <a:solidFill>
                  <a:schemeClr val="bg1"/>
                </a:solidFill>
              </a:rPr>
              <a:t> </a:t>
            </a:r>
            <a:r>
              <a:rPr lang="en-US" i="1" dirty="0">
                <a:solidFill>
                  <a:schemeClr val="bg1">
                    <a:lumMod val="85000"/>
                  </a:schemeClr>
                </a:solidFill>
              </a:rPr>
              <a:t>(Grant et al., this paper)</a:t>
            </a:r>
          </a:p>
          <a:p>
            <a:endParaRPr lang="en-US" dirty="0"/>
          </a:p>
        </p:txBody>
      </p:sp>
      <p:pic>
        <p:nvPicPr>
          <p:cNvPr id="3" name="Picture 2"/>
          <p:cNvPicPr>
            <a:picLocks noChangeAspect="1"/>
          </p:cNvPicPr>
          <p:nvPr/>
        </p:nvPicPr>
        <p:blipFill>
          <a:blip r:embed="rId2"/>
          <a:stretch>
            <a:fillRect/>
          </a:stretch>
        </p:blipFill>
        <p:spPr>
          <a:xfrm>
            <a:off x="1758452" y="1286070"/>
            <a:ext cx="5627096" cy="4285859"/>
          </a:xfrm>
          <a:prstGeom prst="rect">
            <a:avLst/>
          </a:prstGeom>
        </p:spPr>
      </p:pic>
    </p:spTree>
    <p:extLst>
      <p:ext uri="{BB962C8B-B14F-4D97-AF65-F5344CB8AC3E}">
        <p14:creationId xmlns:p14="http://schemas.microsoft.com/office/powerpoint/2010/main" val="253236818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944208"/>
            <a:ext cx="5791200" cy="5456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152400" y="193876"/>
            <a:ext cx="8229600" cy="1066800"/>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4"/>
                </a:solidFill>
              </a:rPr>
              <a:t>Gravel/Sand Transition</a:t>
            </a:r>
            <a:br>
              <a:rPr lang="en-US" sz="3600" dirty="0">
                <a:solidFill>
                  <a:schemeClr val="accent4"/>
                </a:solidFill>
              </a:rPr>
            </a:br>
            <a:endParaRPr lang="en-US" sz="3600" dirty="0">
              <a:solidFill>
                <a:schemeClr val="accent4"/>
              </a:solidFill>
            </a:endParaRPr>
          </a:p>
        </p:txBody>
      </p:sp>
      <p:pic>
        <p:nvPicPr>
          <p:cNvPr id="2050" name="Picture 2" descr="Figure 1: Dog Canyon alluvial fan. (a) Main channel profile from smoothed DGPS data. The upper gravel reach has an approximately constant slope of 0.04, which rapidly decreases to 0.01 after the gravel-sand transition. At x*=0.3 a secondary channel splits from the main channel. At x*=0.63 the gravel-sand transition begins and head-cutting gullies from downstream start to affect channel geometry. Inset shows aerial image of fan with the entire fan outlined in black, main channel denoted by the orange line, and secondary channel denoted by the yellow line. (b) Images of the channel bed illustrating increase in surface sand cont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020408"/>
            <a:ext cx="5438775" cy="52200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41311" y="6420556"/>
            <a:ext cx="6806821" cy="369332"/>
          </a:xfrm>
          <a:prstGeom prst="rect">
            <a:avLst/>
          </a:prstGeom>
          <a:noFill/>
        </p:spPr>
        <p:txBody>
          <a:bodyPr wrap="square" rtlCol="0">
            <a:spAutoFit/>
          </a:bodyPr>
          <a:lstStyle/>
          <a:p>
            <a:r>
              <a:rPr lang="en-US" i="1" dirty="0">
                <a:solidFill>
                  <a:schemeClr val="bg1">
                    <a:lumMod val="85000"/>
                  </a:schemeClr>
                </a:solidFill>
              </a:rPr>
              <a:t>Dog Canyon alluvial fan, New Mexico; Miller et al., 2014</a:t>
            </a:r>
          </a:p>
        </p:txBody>
      </p:sp>
    </p:spTree>
    <p:extLst>
      <p:ext uri="{BB962C8B-B14F-4D97-AF65-F5344CB8AC3E}">
        <p14:creationId xmlns:p14="http://schemas.microsoft.com/office/powerpoint/2010/main" val="392553668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3" name="Picture 3" descr="geomorph_reac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28" b="-1"/>
          <a:stretch/>
        </p:blipFill>
        <p:spPr bwMode="auto">
          <a:xfrm>
            <a:off x="1379579" y="2209800"/>
            <a:ext cx="6240421" cy="4626591"/>
          </a:xfrm>
          <a:prstGeom prst="rect">
            <a:avLst/>
          </a:prstGeom>
          <a:noFill/>
          <a:extLst>
            <a:ext uri="{909E8E84-426E-40DD-AFC4-6F175D3DCCD1}">
              <a14:hiddenFill xmlns:a14="http://schemas.microsoft.com/office/drawing/2010/main">
                <a:solidFill>
                  <a:srgbClr val="FFFFFF"/>
                </a:solidFill>
              </a14:hiddenFill>
            </a:ext>
          </a:extLst>
        </p:spPr>
      </p:pic>
      <p:pic>
        <p:nvPicPr>
          <p:cNvPr id="174084" name="Picture 4" descr="DCP_050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0" y="979020"/>
            <a:ext cx="4343400" cy="2983380"/>
          </a:xfrm>
          <a:prstGeom prst="rect">
            <a:avLst/>
          </a:prstGeom>
          <a:noFill/>
          <a:ln w="38100">
            <a:solidFill>
              <a:srgbClr val="625EFB"/>
            </a:solidFill>
            <a:miter lim="800000"/>
            <a:headEnd/>
            <a:tailEnd/>
          </a:ln>
          <a:extLst>
            <a:ext uri="{909E8E84-426E-40DD-AFC4-6F175D3DCCD1}">
              <a14:hiddenFill xmlns:a14="http://schemas.microsoft.com/office/drawing/2010/main">
                <a:solidFill>
                  <a:srgbClr val="FFFFFF"/>
                </a:solidFill>
              </a14:hiddenFill>
            </a:ext>
          </a:extLst>
        </p:spPr>
      </p:pic>
      <p:sp>
        <p:nvSpPr>
          <p:cNvPr id="174088" name="Text Box 8"/>
          <p:cNvSpPr txBox="1">
            <a:spLocks noChangeArrowheads="1"/>
          </p:cNvSpPr>
          <p:nvPr/>
        </p:nvSpPr>
        <p:spPr bwMode="auto">
          <a:xfrm>
            <a:off x="7608711" y="5257800"/>
            <a:ext cx="152400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i="1" dirty="0">
                <a:solidFill>
                  <a:schemeClr val="bg1">
                    <a:lumMod val="85000"/>
                  </a:schemeClr>
                </a:solidFill>
              </a:rPr>
              <a:t>Sandy River Oregon</a:t>
            </a:r>
          </a:p>
          <a:p>
            <a:pPr>
              <a:spcBef>
                <a:spcPct val="50000"/>
              </a:spcBef>
            </a:pPr>
            <a:r>
              <a:rPr lang="en-US" altLang="en-US" i="1" dirty="0">
                <a:solidFill>
                  <a:schemeClr val="bg1">
                    <a:lumMod val="85000"/>
                  </a:schemeClr>
                </a:solidFill>
              </a:rPr>
              <a:t>G. Stewart unpublished</a:t>
            </a:r>
          </a:p>
        </p:txBody>
      </p:sp>
      <p:pic>
        <p:nvPicPr>
          <p:cNvPr id="9" name="Picture 8" descr="nakedbeach"/>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979020"/>
            <a:ext cx="4572000" cy="2971800"/>
          </a:xfrm>
          <a:prstGeom prst="rect">
            <a:avLst/>
          </a:prstGeom>
          <a:noFill/>
          <a:ln w="38100">
            <a:solidFill>
              <a:srgbClr val="4BCF59"/>
            </a:solidFill>
            <a:miter lim="800000"/>
            <a:headEnd/>
            <a:tailEnd/>
          </a:ln>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384989" y="228600"/>
            <a:ext cx="8229600" cy="1066800"/>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3600" dirty="0">
                <a:solidFill>
                  <a:schemeClr val="accent4"/>
                </a:solidFill>
              </a:rPr>
              <a:t>Alluvial/Bedrock Channel</a:t>
            </a:r>
            <a:br>
              <a:rPr lang="en-US" sz="3600" dirty="0">
                <a:solidFill>
                  <a:schemeClr val="accent4"/>
                </a:solidFill>
              </a:rPr>
            </a:br>
            <a:endParaRPr lang="en-US" sz="3600" dirty="0">
              <a:solidFill>
                <a:schemeClr val="accent4"/>
              </a:solidFill>
            </a:endParaRPr>
          </a:p>
        </p:txBody>
      </p:sp>
    </p:spTree>
    <p:extLst>
      <p:ext uri="{BB962C8B-B14F-4D97-AF65-F5344CB8AC3E}">
        <p14:creationId xmlns:p14="http://schemas.microsoft.com/office/powerpoint/2010/main" val="280304628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Autofit/>
          </a:bodyPr>
          <a:lstStyle/>
          <a:p>
            <a:r>
              <a:rPr lang="en-US" sz="3600" dirty="0">
                <a:solidFill>
                  <a:schemeClr val="accent4"/>
                </a:solidFill>
              </a:rPr>
              <a:t>Thresholds of channel incision</a:t>
            </a:r>
            <a:br>
              <a:rPr lang="en-US" sz="3600" dirty="0">
                <a:solidFill>
                  <a:schemeClr val="accent4"/>
                </a:solidFill>
              </a:rPr>
            </a:br>
            <a:endParaRPr lang="en-US" sz="3600" dirty="0">
              <a:solidFill>
                <a:schemeClr val="accent4"/>
              </a:solidFill>
            </a:endParaRPr>
          </a:p>
        </p:txBody>
      </p:sp>
      <p:pic>
        <p:nvPicPr>
          <p:cNvPr id="7" name="Picture 6"/>
          <p:cNvPicPr>
            <a:picLocks noChangeAspect="1"/>
          </p:cNvPicPr>
          <p:nvPr/>
        </p:nvPicPr>
        <p:blipFill>
          <a:blip r:embed="rId2"/>
          <a:stretch>
            <a:fillRect/>
          </a:stretch>
        </p:blipFill>
        <p:spPr>
          <a:xfrm>
            <a:off x="324513" y="1522197"/>
            <a:ext cx="8494973" cy="4270806"/>
          </a:xfrm>
          <a:prstGeom prst="rect">
            <a:avLst/>
          </a:prstGeom>
        </p:spPr>
      </p:pic>
      <p:sp>
        <p:nvSpPr>
          <p:cNvPr id="8" name="TextBox 7"/>
          <p:cNvSpPr txBox="1"/>
          <p:nvPr/>
        </p:nvSpPr>
        <p:spPr>
          <a:xfrm>
            <a:off x="6743700" y="5793003"/>
            <a:ext cx="2400300" cy="369332"/>
          </a:xfrm>
          <a:prstGeom prst="rect">
            <a:avLst/>
          </a:prstGeom>
          <a:noFill/>
        </p:spPr>
        <p:txBody>
          <a:bodyPr wrap="square" rtlCol="0">
            <a:spAutoFit/>
          </a:bodyPr>
          <a:lstStyle/>
          <a:p>
            <a:r>
              <a:rPr lang="en-US" i="1" dirty="0">
                <a:solidFill>
                  <a:schemeClr val="bg1">
                    <a:lumMod val="85000"/>
                  </a:schemeClr>
                </a:solidFill>
              </a:rPr>
              <a:t>Grant et al., 2003</a:t>
            </a:r>
          </a:p>
        </p:txBody>
      </p:sp>
    </p:spTree>
    <p:extLst>
      <p:ext uri="{BB962C8B-B14F-4D97-AF65-F5344CB8AC3E}">
        <p14:creationId xmlns:p14="http://schemas.microsoft.com/office/powerpoint/2010/main" val="31857936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2895600" cy="1066800"/>
          </a:xfrm>
        </p:spPr>
        <p:txBody>
          <a:bodyPr>
            <a:noAutofit/>
          </a:bodyPr>
          <a:lstStyle/>
          <a:p>
            <a:r>
              <a:rPr lang="en-US" sz="3600" dirty="0">
                <a:solidFill>
                  <a:schemeClr val="accent4"/>
                </a:solidFill>
              </a:rPr>
              <a:t>Rapid changes of channel pattern</a:t>
            </a:r>
            <a:br>
              <a:rPr lang="en-US" sz="3600" dirty="0">
                <a:solidFill>
                  <a:schemeClr val="accent4"/>
                </a:solidFill>
              </a:rPr>
            </a:br>
            <a:r>
              <a:rPr lang="en-US" sz="3600" dirty="0">
                <a:solidFill>
                  <a:schemeClr val="accent4"/>
                </a:solidFill>
              </a:rPr>
              <a:t> </a:t>
            </a:r>
          </a:p>
        </p:txBody>
      </p:sp>
      <p:pic>
        <p:nvPicPr>
          <p:cNvPr id="4" name="Picture 3"/>
          <p:cNvPicPr>
            <a:picLocks noChangeAspect="1"/>
          </p:cNvPicPr>
          <p:nvPr/>
        </p:nvPicPr>
        <p:blipFill>
          <a:blip r:embed="rId2"/>
          <a:stretch>
            <a:fillRect/>
          </a:stretch>
        </p:blipFill>
        <p:spPr>
          <a:xfrm>
            <a:off x="3019425" y="48904"/>
            <a:ext cx="6124575" cy="6753225"/>
          </a:xfrm>
          <a:prstGeom prst="rect">
            <a:avLst/>
          </a:prstGeom>
        </p:spPr>
      </p:pic>
      <p:sp>
        <p:nvSpPr>
          <p:cNvPr id="5" name="Content Placeholder 4"/>
          <p:cNvSpPr>
            <a:spLocks noGrp="1"/>
          </p:cNvSpPr>
          <p:nvPr>
            <p:ph idx="1"/>
          </p:nvPr>
        </p:nvSpPr>
        <p:spPr>
          <a:xfrm>
            <a:off x="61912" y="5519057"/>
            <a:ext cx="2957513" cy="1283072"/>
          </a:xfrm>
        </p:spPr>
        <p:txBody>
          <a:bodyPr>
            <a:noAutofit/>
          </a:bodyPr>
          <a:lstStyle/>
          <a:p>
            <a:pPr marL="109728" indent="0" algn="r">
              <a:buNone/>
            </a:pPr>
            <a:r>
              <a:rPr lang="en-US" sz="1800" i="1" dirty="0">
                <a:solidFill>
                  <a:schemeClr val="bg1">
                    <a:lumMod val="85000"/>
                  </a:schemeClr>
                </a:solidFill>
              </a:rPr>
              <a:t>Upper Willamette River </a:t>
            </a:r>
          </a:p>
          <a:p>
            <a:pPr marL="109728" indent="0" algn="r">
              <a:buNone/>
            </a:pPr>
            <a:r>
              <a:rPr lang="en-US" sz="1800" i="1" dirty="0">
                <a:solidFill>
                  <a:schemeClr val="bg1">
                    <a:lumMod val="85000"/>
                  </a:schemeClr>
                </a:solidFill>
              </a:rPr>
              <a:t>Oregon</a:t>
            </a:r>
          </a:p>
          <a:p>
            <a:pPr marL="109728" indent="0" algn="r">
              <a:buNone/>
            </a:pPr>
            <a:r>
              <a:rPr lang="en-US" sz="1800" i="1" dirty="0">
                <a:solidFill>
                  <a:schemeClr val="bg1">
                    <a:lumMod val="85000"/>
                  </a:schemeClr>
                </a:solidFill>
              </a:rPr>
              <a:t>Wallick et al., 2008</a:t>
            </a:r>
          </a:p>
        </p:txBody>
      </p:sp>
      <p:sp>
        <p:nvSpPr>
          <p:cNvPr id="7" name="TextBox 6"/>
          <p:cNvSpPr txBox="1"/>
          <p:nvPr/>
        </p:nvSpPr>
        <p:spPr>
          <a:xfrm>
            <a:off x="7772400" y="2735239"/>
            <a:ext cx="1249780" cy="923330"/>
          </a:xfrm>
          <a:prstGeom prst="rect">
            <a:avLst/>
          </a:prstGeom>
          <a:noFill/>
        </p:spPr>
        <p:txBody>
          <a:bodyPr wrap="square" rtlCol="0">
            <a:spAutoFit/>
          </a:bodyPr>
          <a:lstStyle/>
          <a:p>
            <a:pPr algn="r"/>
            <a:r>
              <a:rPr lang="en-US" dirty="0"/>
              <a:t>Migration 1895 to </a:t>
            </a:r>
            <a:r>
              <a:rPr lang="en-US" dirty="0">
                <a:solidFill>
                  <a:schemeClr val="bg1"/>
                </a:solidFill>
                <a:effectLst>
                  <a:outerShdw blurRad="38100" dist="38100" dir="2700000" algn="tl">
                    <a:srgbClr val="000000">
                      <a:alpha val="43137"/>
                    </a:srgbClr>
                  </a:outerShdw>
                </a:effectLst>
              </a:rPr>
              <a:t>1932</a:t>
            </a:r>
          </a:p>
        </p:txBody>
      </p:sp>
      <p:cxnSp>
        <p:nvCxnSpPr>
          <p:cNvPr id="11" name="Straight Arrow Connector 10"/>
          <p:cNvCxnSpPr/>
          <p:nvPr/>
        </p:nvCxnSpPr>
        <p:spPr>
          <a:xfrm flipV="1">
            <a:off x="4343400" y="2057400"/>
            <a:ext cx="1143000" cy="76200"/>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59231" y="2735239"/>
            <a:ext cx="1134044" cy="923330"/>
          </a:xfrm>
          <a:prstGeom prst="rect">
            <a:avLst/>
          </a:prstGeom>
        </p:spPr>
        <p:txBody>
          <a:bodyPr wrap="square">
            <a:spAutoFit/>
          </a:bodyPr>
          <a:lstStyle/>
          <a:p>
            <a:r>
              <a:rPr lang="en-US" dirty="0"/>
              <a:t>Avulsion</a:t>
            </a:r>
          </a:p>
          <a:p>
            <a:r>
              <a:rPr lang="en-US" dirty="0"/>
              <a:t>1850 to </a:t>
            </a:r>
            <a:r>
              <a:rPr lang="en-US" dirty="0">
                <a:solidFill>
                  <a:schemeClr val="bg1"/>
                </a:solidFill>
                <a:effectLst>
                  <a:outerShdw blurRad="38100" dist="38100" dir="2700000" algn="tl">
                    <a:srgbClr val="000000">
                      <a:alpha val="43137"/>
                    </a:srgbClr>
                  </a:outerShdw>
                </a:effectLst>
              </a:rPr>
              <a:t>1895</a:t>
            </a:r>
          </a:p>
        </p:txBody>
      </p:sp>
      <p:cxnSp>
        <p:nvCxnSpPr>
          <p:cNvPr id="15" name="Straight Arrow Connector 14"/>
          <p:cNvCxnSpPr/>
          <p:nvPr/>
        </p:nvCxnSpPr>
        <p:spPr>
          <a:xfrm>
            <a:off x="5105400" y="4467864"/>
            <a:ext cx="533400" cy="104136"/>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91011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011"/>
            <a:ext cx="8229600" cy="1066800"/>
          </a:xfrm>
        </p:spPr>
        <p:txBody>
          <a:bodyPr>
            <a:noAutofit/>
          </a:bodyPr>
          <a:lstStyle/>
          <a:p>
            <a:r>
              <a:rPr lang="en-US" sz="3600" dirty="0">
                <a:solidFill>
                  <a:schemeClr val="accent4"/>
                </a:solidFill>
              </a:rPr>
              <a:t>Bed material entrainment</a:t>
            </a:r>
          </a:p>
        </p:txBody>
      </p:sp>
      <p:sp>
        <p:nvSpPr>
          <p:cNvPr id="6" name="TextBox 5"/>
          <p:cNvSpPr txBox="1"/>
          <p:nvPr/>
        </p:nvSpPr>
        <p:spPr>
          <a:xfrm>
            <a:off x="3696268" y="6037500"/>
            <a:ext cx="5100850" cy="646331"/>
          </a:xfrm>
          <a:prstGeom prst="rect">
            <a:avLst/>
          </a:prstGeom>
          <a:noFill/>
        </p:spPr>
        <p:txBody>
          <a:bodyPr wrap="square" rtlCol="0">
            <a:spAutoFit/>
          </a:bodyPr>
          <a:lstStyle/>
          <a:p>
            <a:pPr algn="r"/>
            <a:r>
              <a:rPr lang="en-US" i="1" dirty="0">
                <a:solidFill>
                  <a:schemeClr val="bg1">
                    <a:lumMod val="85000"/>
                  </a:schemeClr>
                </a:solidFill>
              </a:rPr>
              <a:t>Anderson Creek, Oregon </a:t>
            </a:r>
          </a:p>
          <a:p>
            <a:pPr algn="r"/>
            <a:r>
              <a:rPr lang="en-US" i="1" dirty="0">
                <a:solidFill>
                  <a:schemeClr val="bg1">
                    <a:lumMod val="85000"/>
                  </a:schemeClr>
                </a:solidFill>
              </a:rPr>
              <a:t>Video: L. Hempel</a:t>
            </a:r>
          </a:p>
        </p:txBody>
      </p:sp>
      <p:pic>
        <p:nvPicPr>
          <p:cNvPr id="3" name="Bedload2-19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2784306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197352"/>
            <a:ext cx="7620000" cy="1323439"/>
          </a:xfrm>
          <a:prstGeom prst="rect">
            <a:avLst/>
          </a:prstGeom>
        </p:spPr>
        <p:txBody>
          <a:bodyPr wrap="square">
            <a:spAutoFit/>
          </a:bodyPr>
          <a:lstStyle/>
          <a:p>
            <a:r>
              <a:rPr lang="en-US" sz="2000" i="1" dirty="0">
                <a:solidFill>
                  <a:schemeClr val="bg1">
                    <a:lumMod val="95000"/>
                  </a:schemeClr>
                </a:solidFill>
              </a:rPr>
              <a:t>noun</a:t>
            </a:r>
            <a:r>
              <a:rPr lang="en-US" sz="2000" dirty="0">
                <a:solidFill>
                  <a:schemeClr val="bg1">
                    <a:lumMod val="95000"/>
                  </a:schemeClr>
                </a:solidFill>
              </a:rPr>
              <a:t> </a:t>
            </a:r>
            <a:r>
              <a:rPr lang="en-US" sz="2000" dirty="0" err="1">
                <a:solidFill>
                  <a:schemeClr val="bg1">
                    <a:lumMod val="95000"/>
                  </a:schemeClr>
                </a:solidFill>
              </a:rPr>
              <a:t>dis·con·ti·nu·ity</a:t>
            </a:r>
            <a:r>
              <a:rPr lang="en-US" sz="2000" dirty="0">
                <a:solidFill>
                  <a:schemeClr val="bg1">
                    <a:lumMod val="95000"/>
                  </a:schemeClr>
                </a:solidFill>
              </a:rPr>
              <a:t> \(ˌ)dis-ˌ</a:t>
            </a:r>
            <a:r>
              <a:rPr lang="en-US" sz="2000" dirty="0" err="1">
                <a:solidFill>
                  <a:schemeClr val="bg1">
                    <a:lumMod val="95000"/>
                  </a:schemeClr>
                </a:solidFill>
              </a:rPr>
              <a:t>kän-tə</a:t>
            </a:r>
            <a:r>
              <a:rPr lang="en-US" sz="2000" dirty="0">
                <a:solidFill>
                  <a:schemeClr val="bg1">
                    <a:lumMod val="95000"/>
                  </a:schemeClr>
                </a:solidFill>
              </a:rPr>
              <a:t>-ˈ</a:t>
            </a:r>
            <a:r>
              <a:rPr lang="en-US" sz="2000" dirty="0" err="1">
                <a:solidFill>
                  <a:schemeClr val="bg1">
                    <a:lumMod val="95000"/>
                  </a:schemeClr>
                </a:solidFill>
              </a:rPr>
              <a:t>nü</a:t>
            </a:r>
            <a:r>
              <a:rPr lang="en-US" sz="2000" dirty="0">
                <a:solidFill>
                  <a:schemeClr val="bg1">
                    <a:lumMod val="95000"/>
                  </a:schemeClr>
                </a:solidFill>
              </a:rPr>
              <a:t>-ə-</a:t>
            </a:r>
            <a:r>
              <a:rPr lang="en-US" sz="2000" dirty="0" err="1">
                <a:solidFill>
                  <a:schemeClr val="bg1">
                    <a:lumMod val="95000"/>
                  </a:schemeClr>
                </a:solidFill>
              </a:rPr>
              <a:t>tē</a:t>
            </a:r>
            <a:r>
              <a:rPr lang="en-US" sz="2000" dirty="0">
                <a:solidFill>
                  <a:schemeClr val="bg1">
                    <a:lumMod val="95000"/>
                  </a:schemeClr>
                </a:solidFill>
              </a:rPr>
              <a:t>, -ˈ</a:t>
            </a:r>
            <a:r>
              <a:rPr lang="en-US" sz="2000" dirty="0" err="1">
                <a:solidFill>
                  <a:schemeClr val="bg1">
                    <a:lumMod val="95000"/>
                  </a:schemeClr>
                </a:solidFill>
              </a:rPr>
              <a:t>nyü</a:t>
            </a:r>
            <a:r>
              <a:rPr lang="en-US" sz="2000" dirty="0">
                <a:solidFill>
                  <a:schemeClr val="bg1">
                    <a:lumMod val="95000"/>
                  </a:schemeClr>
                </a:solidFill>
              </a:rPr>
              <a:t>-\ </a:t>
            </a:r>
          </a:p>
          <a:p>
            <a:endParaRPr lang="en-US" sz="2000" dirty="0">
              <a:solidFill>
                <a:schemeClr val="bg1">
                  <a:lumMod val="95000"/>
                </a:schemeClr>
              </a:solidFill>
            </a:endParaRPr>
          </a:p>
          <a:p>
            <a:r>
              <a:rPr lang="en-US" sz="2000" dirty="0">
                <a:solidFill>
                  <a:schemeClr val="bg1"/>
                </a:solidFill>
              </a:rPr>
              <a:t>: the quality or state of not being continuous : lack of continuity </a:t>
            </a:r>
          </a:p>
          <a:p>
            <a:r>
              <a:rPr lang="en-US" sz="2000" dirty="0">
                <a:solidFill>
                  <a:schemeClr val="bg1"/>
                </a:solidFill>
              </a:rPr>
              <a:t>: a change or break in a process </a:t>
            </a:r>
          </a:p>
        </p:txBody>
      </p:sp>
      <p:sp>
        <p:nvSpPr>
          <p:cNvPr id="5" name="Title 3"/>
          <p:cNvSpPr txBox="1">
            <a:spLocks/>
          </p:cNvSpPr>
          <p:nvPr/>
        </p:nvSpPr>
        <p:spPr>
          <a:xfrm>
            <a:off x="381000" y="228600"/>
            <a:ext cx="3962400" cy="1066800"/>
          </a:xfrm>
          <a:prstGeom prst="rect">
            <a:avLst/>
          </a:prstGeom>
        </p:spPr>
        <p:txBody>
          <a:bodyPr vert="horz" anchor="ctr">
            <a:normAutofit/>
          </a:bodyPr>
          <a:lstStyle>
            <a:lvl1pPr algn="l" rtl="0" eaLnBrk="1" latinLnBrk="0" hangingPunct="1">
              <a:spcBef>
                <a:spcPct val="0"/>
              </a:spcBef>
              <a:buNone/>
              <a:defRPr kumimoji="0" sz="4000" kern="1200">
                <a:solidFill>
                  <a:schemeClr val="accent2">
                    <a:lumMod val="40000"/>
                    <a:lumOff val="60000"/>
                  </a:schemeClr>
                </a:solidFill>
                <a:latin typeface="+mj-lt"/>
                <a:ea typeface="+mj-ea"/>
                <a:cs typeface="+mj-cs"/>
              </a:defRPr>
            </a:lvl1pPr>
          </a:lstStyle>
          <a:p>
            <a:r>
              <a:rPr lang="en-US" sz="3600" dirty="0"/>
              <a:t>Discontinuity</a:t>
            </a:r>
          </a:p>
        </p:txBody>
      </p:sp>
      <p:sp>
        <p:nvSpPr>
          <p:cNvPr id="6" name="Rectangle 5"/>
          <p:cNvSpPr/>
          <p:nvPr/>
        </p:nvSpPr>
        <p:spPr>
          <a:xfrm>
            <a:off x="391160" y="3124200"/>
            <a:ext cx="8371840" cy="2154436"/>
          </a:xfrm>
          <a:prstGeom prst="rect">
            <a:avLst/>
          </a:prstGeom>
        </p:spPr>
        <p:txBody>
          <a:bodyPr wrap="square">
            <a:spAutoFit/>
          </a:bodyPr>
          <a:lstStyle/>
          <a:p>
            <a:pPr>
              <a:spcAft>
                <a:spcPts val="1200"/>
              </a:spcAft>
            </a:pPr>
            <a:r>
              <a:rPr lang="en-US" sz="2800" dirty="0">
                <a:solidFill>
                  <a:schemeClr val="accent2">
                    <a:lumMod val="20000"/>
                    <a:lumOff val="80000"/>
                  </a:schemeClr>
                </a:solidFill>
                <a:latin typeface="+mj-lt"/>
              </a:rPr>
              <a:t>Discontinuities relevant to fluvial geomorphology</a:t>
            </a:r>
            <a:endParaRPr lang="en-US" sz="2800" dirty="0">
              <a:solidFill>
                <a:schemeClr val="accent2">
                  <a:lumMod val="20000"/>
                  <a:lumOff val="80000"/>
                </a:schemeClr>
              </a:solidFill>
            </a:endParaRPr>
          </a:p>
          <a:p>
            <a:pPr marL="342900" indent="-342900">
              <a:spcAft>
                <a:spcPts val="1200"/>
              </a:spcAft>
              <a:buFont typeface="+mj-lt"/>
              <a:buAutoNum type="alphaUcPeriod"/>
            </a:pPr>
            <a:r>
              <a:rPr lang="en-US" sz="2400" dirty="0">
                <a:solidFill>
                  <a:schemeClr val="accent3">
                    <a:lumMod val="50000"/>
                  </a:schemeClr>
                </a:solidFill>
              </a:rPr>
              <a:t>Spatial arrangement/singular events</a:t>
            </a:r>
          </a:p>
          <a:p>
            <a:pPr marL="342900" indent="-342900">
              <a:spcAft>
                <a:spcPts val="1200"/>
              </a:spcAft>
              <a:buFont typeface="+mj-lt"/>
              <a:buAutoNum type="alphaUcPeriod"/>
            </a:pPr>
            <a:r>
              <a:rPr lang="en-US" sz="2400" dirty="0">
                <a:solidFill>
                  <a:schemeClr val="accent4">
                    <a:lumMod val="50000"/>
                  </a:schemeClr>
                </a:solidFill>
              </a:rPr>
              <a:t>Processes or process domains</a:t>
            </a:r>
          </a:p>
          <a:p>
            <a:pPr marL="342900" indent="-342900">
              <a:spcAft>
                <a:spcPts val="1200"/>
              </a:spcAft>
              <a:buFont typeface="+mj-lt"/>
              <a:buAutoNum type="alphaUcPeriod"/>
            </a:pPr>
            <a:r>
              <a:rPr lang="en-US" sz="2800" dirty="0">
                <a:solidFill>
                  <a:schemeClr val="accent5">
                    <a:lumMod val="40000"/>
                    <a:lumOff val="60000"/>
                  </a:schemeClr>
                </a:solidFill>
              </a:rPr>
              <a:t>Physical dynamics (changes in state)</a:t>
            </a:r>
          </a:p>
        </p:txBody>
      </p:sp>
    </p:spTree>
    <p:extLst>
      <p:ext uri="{BB962C8B-B14F-4D97-AF65-F5344CB8AC3E}">
        <p14:creationId xmlns:p14="http://schemas.microsoft.com/office/powerpoint/2010/main" val="32673844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901"/>
            <a:ext cx="8229600" cy="1066800"/>
          </a:xfrm>
        </p:spPr>
        <p:txBody>
          <a:bodyPr>
            <a:noAutofit/>
          </a:bodyPr>
          <a:lstStyle/>
          <a:p>
            <a:r>
              <a:rPr lang="en-US" sz="3600" dirty="0">
                <a:solidFill>
                  <a:schemeClr val="accent5">
                    <a:lumMod val="40000"/>
                    <a:lumOff val="60000"/>
                  </a:schemeClr>
                </a:solidFill>
              </a:rPr>
              <a:t>Sub- to super critical flow</a:t>
            </a:r>
          </a:p>
        </p:txBody>
      </p:sp>
      <p:pic>
        <p:nvPicPr>
          <p:cNvPr id="4" name="Picture 2" descr="http://www.wwik.org/blogimg/2006_04_22_Illinois/7979002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5579" y="1542184"/>
            <a:ext cx="7286625" cy="490632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51451" y="6436424"/>
            <a:ext cx="4394152" cy="369332"/>
          </a:xfrm>
          <a:prstGeom prst="rect">
            <a:avLst/>
          </a:prstGeom>
          <a:noFill/>
        </p:spPr>
        <p:txBody>
          <a:bodyPr wrap="none" rtlCol="0">
            <a:spAutoFit/>
          </a:bodyPr>
          <a:lstStyle/>
          <a:p>
            <a:pPr algn="ctr" fontAlgn="base">
              <a:spcBef>
                <a:spcPct val="0"/>
              </a:spcBef>
              <a:spcAft>
                <a:spcPct val="0"/>
              </a:spcAft>
            </a:pPr>
            <a:r>
              <a:rPr lang="en-US" i="1" dirty="0">
                <a:solidFill>
                  <a:prstClr val="white">
                    <a:lumMod val="95000"/>
                  </a:prstClr>
                </a:solidFill>
                <a:sym typeface="Helvetica Neue Light" charset="0"/>
              </a:rPr>
              <a:t>Green Wall Rapid, Illinois River, Oregon</a:t>
            </a:r>
          </a:p>
        </p:txBody>
      </p:sp>
      <p:sp>
        <p:nvSpPr>
          <p:cNvPr id="8" name="Freeform 7"/>
          <p:cNvSpPr/>
          <p:nvPr/>
        </p:nvSpPr>
        <p:spPr>
          <a:xfrm>
            <a:off x="3530172" y="2907174"/>
            <a:ext cx="2910144" cy="2966556"/>
          </a:xfrm>
          <a:custGeom>
            <a:avLst/>
            <a:gdLst>
              <a:gd name="connsiteX0" fmla="*/ 1122956 w 4138871"/>
              <a:gd name="connsiteY0" fmla="*/ 4219102 h 4219102"/>
              <a:gd name="connsiteX1" fmla="*/ 882324 w 4138871"/>
              <a:gd name="connsiteY1" fmla="*/ 4203060 h 4219102"/>
              <a:gd name="connsiteX2" fmla="*/ 753987 w 4138871"/>
              <a:gd name="connsiteY2" fmla="*/ 4154934 h 4219102"/>
              <a:gd name="connsiteX3" fmla="*/ 705861 w 4138871"/>
              <a:gd name="connsiteY3" fmla="*/ 4138892 h 4219102"/>
              <a:gd name="connsiteX4" fmla="*/ 609608 w 4138871"/>
              <a:gd name="connsiteY4" fmla="*/ 4090766 h 4219102"/>
              <a:gd name="connsiteX5" fmla="*/ 449187 w 4138871"/>
              <a:gd name="connsiteY5" fmla="*/ 3994513 h 4219102"/>
              <a:gd name="connsiteX6" fmla="*/ 385019 w 4138871"/>
              <a:gd name="connsiteY6" fmla="*/ 3962429 h 4219102"/>
              <a:gd name="connsiteX7" fmla="*/ 336892 w 4138871"/>
              <a:gd name="connsiteY7" fmla="*/ 3914302 h 4219102"/>
              <a:gd name="connsiteX8" fmla="*/ 240640 w 4138871"/>
              <a:gd name="connsiteY8" fmla="*/ 3866176 h 4219102"/>
              <a:gd name="connsiteX9" fmla="*/ 112303 w 4138871"/>
              <a:gd name="connsiteY9" fmla="*/ 3785966 h 4219102"/>
              <a:gd name="connsiteX10" fmla="*/ 48135 w 4138871"/>
              <a:gd name="connsiteY10" fmla="*/ 3689713 h 4219102"/>
              <a:gd name="connsiteX11" fmla="*/ 8 w 4138871"/>
              <a:gd name="connsiteY11" fmla="*/ 3609502 h 4219102"/>
              <a:gd name="connsiteX12" fmla="*/ 32092 w 4138871"/>
              <a:gd name="connsiteY12" fmla="*/ 3304702 h 4219102"/>
              <a:gd name="connsiteX13" fmla="*/ 64177 w 4138871"/>
              <a:gd name="connsiteY13" fmla="*/ 3256576 h 4219102"/>
              <a:gd name="connsiteX14" fmla="*/ 80219 w 4138871"/>
              <a:gd name="connsiteY14" fmla="*/ 3208450 h 4219102"/>
              <a:gd name="connsiteX15" fmla="*/ 160429 w 4138871"/>
              <a:gd name="connsiteY15" fmla="*/ 3096155 h 4219102"/>
              <a:gd name="connsiteX16" fmla="*/ 208556 w 4138871"/>
              <a:gd name="connsiteY16" fmla="*/ 3064071 h 4219102"/>
              <a:gd name="connsiteX17" fmla="*/ 352935 w 4138871"/>
              <a:gd name="connsiteY17" fmla="*/ 2935734 h 4219102"/>
              <a:gd name="connsiteX18" fmla="*/ 417103 w 4138871"/>
              <a:gd name="connsiteY18" fmla="*/ 2903650 h 4219102"/>
              <a:gd name="connsiteX19" fmla="*/ 465229 w 4138871"/>
              <a:gd name="connsiteY19" fmla="*/ 2855523 h 4219102"/>
              <a:gd name="connsiteX20" fmla="*/ 529398 w 4138871"/>
              <a:gd name="connsiteY20" fmla="*/ 2839481 h 4219102"/>
              <a:gd name="connsiteX21" fmla="*/ 593566 w 4138871"/>
              <a:gd name="connsiteY21" fmla="*/ 2807397 h 4219102"/>
              <a:gd name="connsiteX22" fmla="*/ 673777 w 4138871"/>
              <a:gd name="connsiteY22" fmla="*/ 2759271 h 4219102"/>
              <a:gd name="connsiteX23" fmla="*/ 770029 w 4138871"/>
              <a:gd name="connsiteY23" fmla="*/ 2695102 h 4219102"/>
              <a:gd name="connsiteX24" fmla="*/ 818156 w 4138871"/>
              <a:gd name="connsiteY24" fmla="*/ 2679060 h 4219102"/>
              <a:gd name="connsiteX25" fmla="*/ 914408 w 4138871"/>
              <a:gd name="connsiteY25" fmla="*/ 2614892 h 4219102"/>
              <a:gd name="connsiteX26" fmla="*/ 1010661 w 4138871"/>
              <a:gd name="connsiteY26" fmla="*/ 2518639 h 4219102"/>
              <a:gd name="connsiteX27" fmla="*/ 1090871 w 4138871"/>
              <a:gd name="connsiteY27" fmla="*/ 2422387 h 4219102"/>
              <a:gd name="connsiteX28" fmla="*/ 1122956 w 4138871"/>
              <a:gd name="connsiteY28" fmla="*/ 2374260 h 4219102"/>
              <a:gd name="connsiteX29" fmla="*/ 1155040 w 4138871"/>
              <a:gd name="connsiteY29" fmla="*/ 2278008 h 4219102"/>
              <a:gd name="connsiteX30" fmla="*/ 1171082 w 4138871"/>
              <a:gd name="connsiteY30" fmla="*/ 2229881 h 4219102"/>
              <a:gd name="connsiteX31" fmla="*/ 1187124 w 4138871"/>
              <a:gd name="connsiteY31" fmla="*/ 1604239 h 4219102"/>
              <a:gd name="connsiteX32" fmla="*/ 1203166 w 4138871"/>
              <a:gd name="connsiteY32" fmla="*/ 1556113 h 4219102"/>
              <a:gd name="connsiteX33" fmla="*/ 1219208 w 4138871"/>
              <a:gd name="connsiteY33" fmla="*/ 1491945 h 4219102"/>
              <a:gd name="connsiteX34" fmla="*/ 1251292 w 4138871"/>
              <a:gd name="connsiteY34" fmla="*/ 1443818 h 4219102"/>
              <a:gd name="connsiteX35" fmla="*/ 1331503 w 4138871"/>
              <a:gd name="connsiteY35" fmla="*/ 1299439 h 4219102"/>
              <a:gd name="connsiteX36" fmla="*/ 1363587 w 4138871"/>
              <a:gd name="connsiteY36" fmla="*/ 1251313 h 4219102"/>
              <a:gd name="connsiteX37" fmla="*/ 1411713 w 4138871"/>
              <a:gd name="connsiteY37" fmla="*/ 1235271 h 4219102"/>
              <a:gd name="connsiteX38" fmla="*/ 1524008 w 4138871"/>
              <a:gd name="connsiteY38" fmla="*/ 1171102 h 4219102"/>
              <a:gd name="connsiteX39" fmla="*/ 1588177 w 4138871"/>
              <a:gd name="connsiteY39" fmla="*/ 1155060 h 4219102"/>
              <a:gd name="connsiteX40" fmla="*/ 1652345 w 4138871"/>
              <a:gd name="connsiteY40" fmla="*/ 1122976 h 4219102"/>
              <a:gd name="connsiteX41" fmla="*/ 1957145 w 4138871"/>
              <a:gd name="connsiteY41" fmla="*/ 1074850 h 4219102"/>
              <a:gd name="connsiteX42" fmla="*/ 2438408 w 4138871"/>
              <a:gd name="connsiteY42" fmla="*/ 1058808 h 4219102"/>
              <a:gd name="connsiteX43" fmla="*/ 2646956 w 4138871"/>
              <a:gd name="connsiteY43" fmla="*/ 1026723 h 4219102"/>
              <a:gd name="connsiteX44" fmla="*/ 2695082 w 4138871"/>
              <a:gd name="connsiteY44" fmla="*/ 1010681 h 4219102"/>
              <a:gd name="connsiteX45" fmla="*/ 2823419 w 4138871"/>
              <a:gd name="connsiteY45" fmla="*/ 978597 h 4219102"/>
              <a:gd name="connsiteX46" fmla="*/ 2887587 w 4138871"/>
              <a:gd name="connsiteY46" fmla="*/ 962555 h 4219102"/>
              <a:gd name="connsiteX47" fmla="*/ 3064050 w 4138871"/>
              <a:gd name="connsiteY47" fmla="*/ 914429 h 4219102"/>
              <a:gd name="connsiteX48" fmla="*/ 3192387 w 4138871"/>
              <a:gd name="connsiteY48" fmla="*/ 882345 h 4219102"/>
              <a:gd name="connsiteX49" fmla="*/ 3256556 w 4138871"/>
              <a:gd name="connsiteY49" fmla="*/ 866302 h 4219102"/>
              <a:gd name="connsiteX50" fmla="*/ 3352808 w 4138871"/>
              <a:gd name="connsiteY50" fmla="*/ 834218 h 4219102"/>
              <a:gd name="connsiteX51" fmla="*/ 3400935 w 4138871"/>
              <a:gd name="connsiteY51" fmla="*/ 818176 h 4219102"/>
              <a:gd name="connsiteX52" fmla="*/ 3449061 w 4138871"/>
              <a:gd name="connsiteY52" fmla="*/ 786092 h 4219102"/>
              <a:gd name="connsiteX53" fmla="*/ 3513229 w 4138871"/>
              <a:gd name="connsiteY53" fmla="*/ 770050 h 4219102"/>
              <a:gd name="connsiteX54" fmla="*/ 3561356 w 4138871"/>
              <a:gd name="connsiteY54" fmla="*/ 754008 h 4219102"/>
              <a:gd name="connsiteX55" fmla="*/ 3641566 w 4138871"/>
              <a:gd name="connsiteY55" fmla="*/ 689839 h 4219102"/>
              <a:gd name="connsiteX56" fmla="*/ 3673650 w 4138871"/>
              <a:gd name="connsiteY56" fmla="*/ 641713 h 4219102"/>
              <a:gd name="connsiteX57" fmla="*/ 3769903 w 4138871"/>
              <a:gd name="connsiteY57" fmla="*/ 513376 h 4219102"/>
              <a:gd name="connsiteX58" fmla="*/ 3785945 w 4138871"/>
              <a:gd name="connsiteY58" fmla="*/ 465250 h 4219102"/>
              <a:gd name="connsiteX59" fmla="*/ 3834071 w 4138871"/>
              <a:gd name="connsiteY59" fmla="*/ 417123 h 4219102"/>
              <a:gd name="connsiteX60" fmla="*/ 3866156 w 4138871"/>
              <a:gd name="connsiteY60" fmla="*/ 368997 h 4219102"/>
              <a:gd name="connsiteX61" fmla="*/ 3914282 w 4138871"/>
              <a:gd name="connsiteY61" fmla="*/ 272745 h 4219102"/>
              <a:gd name="connsiteX62" fmla="*/ 3946366 w 4138871"/>
              <a:gd name="connsiteY62" fmla="*/ 240660 h 4219102"/>
              <a:gd name="connsiteX63" fmla="*/ 3978450 w 4138871"/>
              <a:gd name="connsiteY63" fmla="*/ 192534 h 4219102"/>
              <a:gd name="connsiteX64" fmla="*/ 4026577 w 4138871"/>
              <a:gd name="connsiteY64" fmla="*/ 128366 h 4219102"/>
              <a:gd name="connsiteX65" fmla="*/ 4058661 w 4138871"/>
              <a:gd name="connsiteY65" fmla="*/ 96281 h 4219102"/>
              <a:gd name="connsiteX66" fmla="*/ 4138871 w 4138871"/>
              <a:gd name="connsiteY66" fmla="*/ 29 h 42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138871" h="4219102">
                <a:moveTo>
                  <a:pt x="1122956" y="4219102"/>
                </a:moveTo>
                <a:cubicBezTo>
                  <a:pt x="1042745" y="4213755"/>
                  <a:pt x="962271" y="4211475"/>
                  <a:pt x="882324" y="4203060"/>
                </a:cubicBezTo>
                <a:cubicBezTo>
                  <a:pt x="816983" y="4196182"/>
                  <a:pt x="813984" y="4180647"/>
                  <a:pt x="753987" y="4154934"/>
                </a:cubicBezTo>
                <a:cubicBezTo>
                  <a:pt x="738444" y="4148273"/>
                  <a:pt x="720986" y="4146454"/>
                  <a:pt x="705861" y="4138892"/>
                </a:cubicBezTo>
                <a:cubicBezTo>
                  <a:pt x="581472" y="4076697"/>
                  <a:pt x="730574" y="4131087"/>
                  <a:pt x="609608" y="4090766"/>
                </a:cubicBezTo>
                <a:cubicBezTo>
                  <a:pt x="543705" y="4024861"/>
                  <a:pt x="591052" y="4065445"/>
                  <a:pt x="449187" y="3994513"/>
                </a:cubicBezTo>
                <a:cubicBezTo>
                  <a:pt x="427798" y="3983818"/>
                  <a:pt x="401929" y="3979339"/>
                  <a:pt x="385019" y="3962429"/>
                </a:cubicBezTo>
                <a:cubicBezTo>
                  <a:pt x="368977" y="3946387"/>
                  <a:pt x="354321" y="3928826"/>
                  <a:pt x="336892" y="3914302"/>
                </a:cubicBezTo>
                <a:cubicBezTo>
                  <a:pt x="267932" y="3856835"/>
                  <a:pt x="312989" y="3902350"/>
                  <a:pt x="240640" y="3866176"/>
                </a:cubicBezTo>
                <a:cubicBezTo>
                  <a:pt x="201939" y="3846826"/>
                  <a:pt x="150482" y="3811419"/>
                  <a:pt x="112303" y="3785966"/>
                </a:cubicBezTo>
                <a:cubicBezTo>
                  <a:pt x="90914" y="3753882"/>
                  <a:pt x="60330" y="3726294"/>
                  <a:pt x="48135" y="3689713"/>
                </a:cubicBezTo>
                <a:cubicBezTo>
                  <a:pt x="27309" y="3627238"/>
                  <a:pt x="44049" y="3653544"/>
                  <a:pt x="8" y="3609502"/>
                </a:cubicBezTo>
                <a:cubicBezTo>
                  <a:pt x="1479" y="3585968"/>
                  <a:pt x="-7976" y="3384836"/>
                  <a:pt x="32092" y="3304702"/>
                </a:cubicBezTo>
                <a:cubicBezTo>
                  <a:pt x="40714" y="3287457"/>
                  <a:pt x="53482" y="3272618"/>
                  <a:pt x="64177" y="3256576"/>
                </a:cubicBezTo>
                <a:cubicBezTo>
                  <a:pt x="69524" y="3240534"/>
                  <a:pt x="72657" y="3223575"/>
                  <a:pt x="80219" y="3208450"/>
                </a:cubicBezTo>
                <a:cubicBezTo>
                  <a:pt x="89329" y="3190231"/>
                  <a:pt x="153160" y="3103424"/>
                  <a:pt x="160429" y="3096155"/>
                </a:cubicBezTo>
                <a:cubicBezTo>
                  <a:pt x="174062" y="3082522"/>
                  <a:pt x="194046" y="3076767"/>
                  <a:pt x="208556" y="3064071"/>
                </a:cubicBezTo>
                <a:cubicBezTo>
                  <a:pt x="290475" y="2992392"/>
                  <a:pt x="270677" y="2987145"/>
                  <a:pt x="352935" y="2935734"/>
                </a:cubicBezTo>
                <a:cubicBezTo>
                  <a:pt x="373214" y="2923060"/>
                  <a:pt x="395714" y="2914345"/>
                  <a:pt x="417103" y="2903650"/>
                </a:cubicBezTo>
                <a:cubicBezTo>
                  <a:pt x="433145" y="2887608"/>
                  <a:pt x="445531" y="2866779"/>
                  <a:pt x="465229" y="2855523"/>
                </a:cubicBezTo>
                <a:cubicBezTo>
                  <a:pt x="484372" y="2844584"/>
                  <a:pt x="508754" y="2847222"/>
                  <a:pt x="529398" y="2839481"/>
                </a:cubicBezTo>
                <a:cubicBezTo>
                  <a:pt x="551789" y="2831084"/>
                  <a:pt x="572661" y="2819011"/>
                  <a:pt x="593566" y="2807397"/>
                </a:cubicBezTo>
                <a:cubicBezTo>
                  <a:pt x="620823" y="2792255"/>
                  <a:pt x="647471" y="2776011"/>
                  <a:pt x="673777" y="2759271"/>
                </a:cubicBezTo>
                <a:cubicBezTo>
                  <a:pt x="706309" y="2738569"/>
                  <a:pt x="733447" y="2707296"/>
                  <a:pt x="770029" y="2695102"/>
                </a:cubicBezTo>
                <a:lnTo>
                  <a:pt x="818156" y="2679060"/>
                </a:lnTo>
                <a:cubicBezTo>
                  <a:pt x="850240" y="2657671"/>
                  <a:pt x="891272" y="2645740"/>
                  <a:pt x="914408" y="2614892"/>
                </a:cubicBezTo>
                <a:cubicBezTo>
                  <a:pt x="974103" y="2535299"/>
                  <a:pt x="940288" y="2565554"/>
                  <a:pt x="1010661" y="2518639"/>
                </a:cubicBezTo>
                <a:cubicBezTo>
                  <a:pt x="1090319" y="2399152"/>
                  <a:pt x="987940" y="2545904"/>
                  <a:pt x="1090871" y="2422387"/>
                </a:cubicBezTo>
                <a:cubicBezTo>
                  <a:pt x="1103214" y="2407575"/>
                  <a:pt x="1112261" y="2390302"/>
                  <a:pt x="1122956" y="2374260"/>
                </a:cubicBezTo>
                <a:lnTo>
                  <a:pt x="1155040" y="2278008"/>
                </a:lnTo>
                <a:lnTo>
                  <a:pt x="1171082" y="2229881"/>
                </a:lnTo>
                <a:cubicBezTo>
                  <a:pt x="1176429" y="2021334"/>
                  <a:pt x="1177201" y="1812619"/>
                  <a:pt x="1187124" y="1604239"/>
                </a:cubicBezTo>
                <a:cubicBezTo>
                  <a:pt x="1187928" y="1587348"/>
                  <a:pt x="1198521" y="1572372"/>
                  <a:pt x="1203166" y="1556113"/>
                </a:cubicBezTo>
                <a:cubicBezTo>
                  <a:pt x="1209223" y="1534914"/>
                  <a:pt x="1210523" y="1512210"/>
                  <a:pt x="1219208" y="1491945"/>
                </a:cubicBezTo>
                <a:cubicBezTo>
                  <a:pt x="1226803" y="1474224"/>
                  <a:pt x="1242669" y="1461063"/>
                  <a:pt x="1251292" y="1443818"/>
                </a:cubicBezTo>
                <a:cubicBezTo>
                  <a:pt x="1335999" y="1274407"/>
                  <a:pt x="1129186" y="1602917"/>
                  <a:pt x="1331503" y="1299439"/>
                </a:cubicBezTo>
                <a:cubicBezTo>
                  <a:pt x="1342198" y="1283397"/>
                  <a:pt x="1345296" y="1257410"/>
                  <a:pt x="1363587" y="1251313"/>
                </a:cubicBezTo>
                <a:cubicBezTo>
                  <a:pt x="1379629" y="1245966"/>
                  <a:pt x="1396588" y="1242833"/>
                  <a:pt x="1411713" y="1235271"/>
                </a:cubicBezTo>
                <a:cubicBezTo>
                  <a:pt x="1504792" y="1188732"/>
                  <a:pt x="1411520" y="1213286"/>
                  <a:pt x="1524008" y="1171102"/>
                </a:cubicBezTo>
                <a:cubicBezTo>
                  <a:pt x="1544652" y="1163360"/>
                  <a:pt x="1566787" y="1160407"/>
                  <a:pt x="1588177" y="1155060"/>
                </a:cubicBezTo>
                <a:cubicBezTo>
                  <a:pt x="1609566" y="1144365"/>
                  <a:pt x="1629351" y="1129546"/>
                  <a:pt x="1652345" y="1122976"/>
                </a:cubicBezTo>
                <a:cubicBezTo>
                  <a:pt x="1727160" y="1101600"/>
                  <a:pt x="1876743" y="1078973"/>
                  <a:pt x="1957145" y="1074850"/>
                </a:cubicBezTo>
                <a:cubicBezTo>
                  <a:pt x="2117444" y="1066630"/>
                  <a:pt x="2277987" y="1064155"/>
                  <a:pt x="2438408" y="1058808"/>
                </a:cubicBezTo>
                <a:cubicBezTo>
                  <a:pt x="2474245" y="1053689"/>
                  <a:pt x="2606878" y="1035630"/>
                  <a:pt x="2646956" y="1026723"/>
                </a:cubicBezTo>
                <a:cubicBezTo>
                  <a:pt x="2663463" y="1023055"/>
                  <a:pt x="2678768" y="1015130"/>
                  <a:pt x="2695082" y="1010681"/>
                </a:cubicBezTo>
                <a:cubicBezTo>
                  <a:pt x="2737624" y="999079"/>
                  <a:pt x="2780640" y="989292"/>
                  <a:pt x="2823419" y="978597"/>
                </a:cubicBezTo>
                <a:cubicBezTo>
                  <a:pt x="2844808" y="973250"/>
                  <a:pt x="2866671" y="969527"/>
                  <a:pt x="2887587" y="962555"/>
                </a:cubicBezTo>
                <a:cubicBezTo>
                  <a:pt x="2977545" y="932569"/>
                  <a:pt x="2919309" y="950614"/>
                  <a:pt x="3064050" y="914429"/>
                </a:cubicBezTo>
                <a:lnTo>
                  <a:pt x="3192387" y="882345"/>
                </a:lnTo>
                <a:cubicBezTo>
                  <a:pt x="3213777" y="876997"/>
                  <a:pt x="3235639" y="873274"/>
                  <a:pt x="3256556" y="866302"/>
                </a:cubicBezTo>
                <a:lnTo>
                  <a:pt x="3352808" y="834218"/>
                </a:lnTo>
                <a:lnTo>
                  <a:pt x="3400935" y="818176"/>
                </a:lnTo>
                <a:cubicBezTo>
                  <a:pt x="3416977" y="807481"/>
                  <a:pt x="3431340" y="793687"/>
                  <a:pt x="3449061" y="786092"/>
                </a:cubicBezTo>
                <a:cubicBezTo>
                  <a:pt x="3469326" y="777407"/>
                  <a:pt x="3492030" y="776107"/>
                  <a:pt x="3513229" y="770050"/>
                </a:cubicBezTo>
                <a:cubicBezTo>
                  <a:pt x="3529488" y="765404"/>
                  <a:pt x="3545314" y="759355"/>
                  <a:pt x="3561356" y="754008"/>
                </a:cubicBezTo>
                <a:cubicBezTo>
                  <a:pt x="3653303" y="616085"/>
                  <a:pt x="3530873" y="778393"/>
                  <a:pt x="3641566" y="689839"/>
                </a:cubicBezTo>
                <a:cubicBezTo>
                  <a:pt x="3656621" y="677795"/>
                  <a:pt x="3661606" y="656768"/>
                  <a:pt x="3673650" y="641713"/>
                </a:cubicBezTo>
                <a:cubicBezTo>
                  <a:pt x="3717087" y="587417"/>
                  <a:pt x="3737919" y="609328"/>
                  <a:pt x="3769903" y="513376"/>
                </a:cubicBezTo>
                <a:cubicBezTo>
                  <a:pt x="3775250" y="497334"/>
                  <a:pt x="3776565" y="479320"/>
                  <a:pt x="3785945" y="465250"/>
                </a:cubicBezTo>
                <a:cubicBezTo>
                  <a:pt x="3798529" y="446373"/>
                  <a:pt x="3819547" y="434552"/>
                  <a:pt x="3834071" y="417123"/>
                </a:cubicBezTo>
                <a:cubicBezTo>
                  <a:pt x="3846414" y="402311"/>
                  <a:pt x="3855461" y="385039"/>
                  <a:pt x="3866156" y="368997"/>
                </a:cubicBezTo>
                <a:cubicBezTo>
                  <a:pt x="3883100" y="318165"/>
                  <a:pt x="3878741" y="317171"/>
                  <a:pt x="3914282" y="272745"/>
                </a:cubicBezTo>
                <a:cubicBezTo>
                  <a:pt x="3923730" y="260934"/>
                  <a:pt x="3936918" y="252471"/>
                  <a:pt x="3946366" y="240660"/>
                </a:cubicBezTo>
                <a:cubicBezTo>
                  <a:pt x="3958410" y="225605"/>
                  <a:pt x="3967244" y="208223"/>
                  <a:pt x="3978450" y="192534"/>
                </a:cubicBezTo>
                <a:cubicBezTo>
                  <a:pt x="3993991" y="170777"/>
                  <a:pt x="4009460" y="148906"/>
                  <a:pt x="4026577" y="128366"/>
                </a:cubicBezTo>
                <a:cubicBezTo>
                  <a:pt x="4036260" y="116747"/>
                  <a:pt x="4049586" y="108381"/>
                  <a:pt x="4058661" y="96281"/>
                </a:cubicBezTo>
                <a:cubicBezTo>
                  <a:pt x="4134186" y="-4420"/>
                  <a:pt x="4083105" y="29"/>
                  <a:pt x="4138871" y="29"/>
                </a:cubicBezTo>
              </a:path>
            </a:pathLst>
          </a:custGeom>
          <a:noFill/>
          <a:ln w="28575" cap="flat" cmpd="sng" algn="ctr">
            <a:solidFill>
              <a:sysClr val="windowText" lastClr="000000"/>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953" b="0" i="0" u="none" strike="noStrike" kern="0" cap="none" spc="0" normalizeH="0" baseline="0" noProof="0">
              <a:ln>
                <a:noFill/>
              </a:ln>
              <a:solidFill>
                <a:prstClr val="black"/>
              </a:solidFill>
              <a:effectLst/>
              <a:uLnTx/>
              <a:uFillTx/>
              <a:latin typeface="Cambria"/>
              <a:ea typeface="+mn-ea"/>
              <a:cs typeface="+mn-cs"/>
              <a:sym typeface="Helvetica Neue Light" charset="0"/>
            </a:endParaRPr>
          </a:p>
        </p:txBody>
      </p:sp>
      <p:sp>
        <p:nvSpPr>
          <p:cNvPr id="9" name="TextBox 8"/>
          <p:cNvSpPr txBox="1"/>
          <p:nvPr/>
        </p:nvSpPr>
        <p:spPr>
          <a:xfrm>
            <a:off x="1245607" y="3389280"/>
            <a:ext cx="1709122" cy="916085"/>
          </a:xfrm>
          <a:prstGeom prst="rect">
            <a:avLst/>
          </a:prstGeom>
          <a:noFill/>
        </p:spPr>
        <p:txBody>
          <a:bodyPr wrap="none" rtlCol="0">
            <a:spAutoFit/>
          </a:bodyPr>
          <a:lstStyle/>
          <a:p>
            <a:pPr algn="ctr" fontAlgn="base">
              <a:spcBef>
                <a:spcPct val="0"/>
              </a:spcBef>
              <a:spcAft>
                <a:spcPct val="0"/>
              </a:spcAft>
            </a:pPr>
            <a:r>
              <a:rPr lang="en-US" sz="2400" i="1" dirty="0">
                <a:solidFill>
                  <a:srgbClr val="9FA500">
                    <a:lumMod val="60000"/>
                    <a:lumOff val="40000"/>
                  </a:srgbClr>
                </a:solidFill>
                <a:latin typeface="Helvetica Neue Light" charset="0"/>
                <a:sym typeface="Helvetica Neue Light" charset="0"/>
              </a:rPr>
              <a:t>Sub-critical</a:t>
            </a:r>
          </a:p>
          <a:p>
            <a:pPr algn="ctr" fontAlgn="base">
              <a:spcBef>
                <a:spcPct val="0"/>
              </a:spcBef>
              <a:spcAft>
                <a:spcPct val="0"/>
              </a:spcAft>
            </a:pPr>
            <a:r>
              <a:rPr lang="en-US" sz="2953" i="1" dirty="0">
                <a:solidFill>
                  <a:srgbClr val="9FA500">
                    <a:lumMod val="60000"/>
                    <a:lumOff val="40000"/>
                  </a:srgbClr>
                </a:solidFill>
                <a:latin typeface="Helvetica Neue Light" charset="0"/>
                <a:sym typeface="Helvetica Neue Light" charset="0"/>
              </a:rPr>
              <a:t>Fr</a:t>
            </a:r>
            <a:r>
              <a:rPr lang="en-US" sz="2953" dirty="0">
                <a:solidFill>
                  <a:srgbClr val="9FA500">
                    <a:lumMod val="60000"/>
                    <a:lumOff val="40000"/>
                  </a:srgbClr>
                </a:solidFill>
                <a:latin typeface="Helvetica Neue Light" charset="0"/>
                <a:sym typeface="Helvetica Neue Light" charset="0"/>
              </a:rPr>
              <a:t> &lt;1</a:t>
            </a:r>
          </a:p>
        </p:txBody>
      </p:sp>
      <p:sp>
        <p:nvSpPr>
          <p:cNvPr id="11" name="TextBox 10"/>
          <p:cNvSpPr txBox="1"/>
          <p:nvPr/>
        </p:nvSpPr>
        <p:spPr>
          <a:xfrm>
            <a:off x="5806032" y="3956249"/>
            <a:ext cx="1127232" cy="916085"/>
          </a:xfrm>
          <a:prstGeom prst="rect">
            <a:avLst/>
          </a:prstGeom>
          <a:noFill/>
        </p:spPr>
        <p:txBody>
          <a:bodyPr wrap="none" rtlCol="0">
            <a:spAutoFit/>
          </a:bodyPr>
          <a:lstStyle/>
          <a:p>
            <a:pPr algn="ctr" fontAlgn="base">
              <a:spcBef>
                <a:spcPct val="0"/>
              </a:spcBef>
              <a:spcAft>
                <a:spcPct val="0"/>
              </a:spcAft>
            </a:pPr>
            <a:r>
              <a:rPr lang="en-US" sz="2400" i="1" dirty="0">
                <a:solidFill>
                  <a:srgbClr val="FF0000"/>
                </a:solidFill>
                <a:latin typeface="Helvetica Neue Light" charset="0"/>
                <a:sym typeface="Helvetica Neue Light" charset="0"/>
              </a:rPr>
              <a:t>Critical</a:t>
            </a:r>
          </a:p>
          <a:p>
            <a:pPr algn="ctr" fontAlgn="base">
              <a:spcBef>
                <a:spcPct val="0"/>
              </a:spcBef>
              <a:spcAft>
                <a:spcPct val="0"/>
              </a:spcAft>
            </a:pPr>
            <a:r>
              <a:rPr lang="en-US" sz="2953" i="1" dirty="0">
                <a:solidFill>
                  <a:srgbClr val="FF0000"/>
                </a:solidFill>
                <a:latin typeface="Helvetica Neue Light" charset="0"/>
                <a:sym typeface="Helvetica Neue Light" charset="0"/>
              </a:rPr>
              <a:t>Fr</a:t>
            </a:r>
            <a:r>
              <a:rPr lang="en-US" sz="2953" dirty="0">
                <a:solidFill>
                  <a:srgbClr val="FF0000"/>
                </a:solidFill>
                <a:latin typeface="Helvetica Neue Light" charset="0"/>
                <a:sym typeface="Helvetica Neue Light" charset="0"/>
              </a:rPr>
              <a:t> =1</a:t>
            </a:r>
          </a:p>
        </p:txBody>
      </p:sp>
      <p:sp>
        <p:nvSpPr>
          <p:cNvPr id="12" name="TextBox 11"/>
          <p:cNvSpPr txBox="1"/>
          <p:nvPr/>
        </p:nvSpPr>
        <p:spPr>
          <a:xfrm rot="18927596">
            <a:off x="2493481" y="3933552"/>
            <a:ext cx="2685352" cy="546753"/>
          </a:xfrm>
          <a:prstGeom prst="rect">
            <a:avLst/>
          </a:prstGeom>
          <a:noFill/>
          <a:ln>
            <a:noFill/>
          </a:ln>
        </p:spPr>
        <p:txBody>
          <a:bodyPr wrap="none" rtlCol="0">
            <a:spAutoFit/>
          </a:bodyPr>
          <a:lstStyle/>
          <a:p>
            <a:pPr algn="ctr" fontAlgn="base">
              <a:spcBef>
                <a:spcPct val="0"/>
              </a:spcBef>
              <a:spcAft>
                <a:spcPct val="0"/>
              </a:spcAft>
            </a:pPr>
            <a:r>
              <a:rPr lang="en-US" sz="2953" dirty="0">
                <a:solidFill>
                  <a:prstClr val="black"/>
                </a:solidFill>
                <a:latin typeface="Helvetica Neue Light" charset="0"/>
                <a:sym typeface="Helvetica Neue Light" charset="0"/>
              </a:rPr>
              <a:t>Hydraulic jump</a:t>
            </a:r>
          </a:p>
        </p:txBody>
      </p:sp>
      <p:sp>
        <p:nvSpPr>
          <p:cNvPr id="13" name="TextBox 12"/>
          <p:cNvSpPr txBox="1"/>
          <p:nvPr/>
        </p:nvSpPr>
        <p:spPr>
          <a:xfrm rot="20206273">
            <a:off x="4269803" y="3715469"/>
            <a:ext cx="2170927" cy="916085"/>
          </a:xfrm>
          <a:prstGeom prst="rect">
            <a:avLst/>
          </a:prstGeom>
          <a:noFill/>
        </p:spPr>
        <p:txBody>
          <a:bodyPr wrap="square" rtlCol="0">
            <a:spAutoFit/>
          </a:bodyPr>
          <a:lstStyle/>
          <a:p>
            <a:pPr algn="ctr" fontAlgn="base">
              <a:spcBef>
                <a:spcPct val="0"/>
              </a:spcBef>
              <a:spcAft>
                <a:spcPct val="0"/>
              </a:spcAft>
            </a:pPr>
            <a:r>
              <a:rPr lang="en-US" sz="2400" i="1" dirty="0">
                <a:solidFill>
                  <a:prstClr val="white"/>
                </a:solidFill>
                <a:latin typeface="Helvetica Neue Light" charset="0"/>
                <a:sym typeface="Helvetica Neue Light" charset="0"/>
              </a:rPr>
              <a:t>Super critical</a:t>
            </a:r>
          </a:p>
          <a:p>
            <a:pPr algn="ctr" fontAlgn="base">
              <a:spcBef>
                <a:spcPct val="0"/>
              </a:spcBef>
              <a:spcAft>
                <a:spcPct val="0"/>
              </a:spcAft>
            </a:pPr>
            <a:r>
              <a:rPr lang="en-US" sz="2953" i="1" dirty="0">
                <a:solidFill>
                  <a:prstClr val="white"/>
                </a:solidFill>
                <a:latin typeface="Helvetica Neue Light" charset="0"/>
                <a:sym typeface="Helvetica Neue Light" charset="0"/>
              </a:rPr>
              <a:t>Fr</a:t>
            </a:r>
            <a:r>
              <a:rPr lang="en-US" sz="2953" dirty="0">
                <a:solidFill>
                  <a:prstClr val="white"/>
                </a:solidFill>
                <a:latin typeface="Helvetica Neue Light" charset="0"/>
                <a:sym typeface="Helvetica Neue Light" charset="0"/>
              </a:rPr>
              <a:t> &gt;1</a:t>
            </a:r>
          </a:p>
        </p:txBody>
      </p:sp>
      <p:sp>
        <p:nvSpPr>
          <p:cNvPr id="14" name="TextBox 13"/>
          <p:cNvSpPr txBox="1"/>
          <p:nvPr/>
        </p:nvSpPr>
        <p:spPr>
          <a:xfrm>
            <a:off x="5385393" y="4918888"/>
            <a:ext cx="1011815" cy="481799"/>
          </a:xfrm>
          <a:prstGeom prst="rect">
            <a:avLst/>
          </a:prstGeom>
          <a:noFill/>
        </p:spPr>
        <p:txBody>
          <a:bodyPr wrap="none" rtlCol="0">
            <a:spAutoFit/>
          </a:bodyPr>
          <a:lstStyle/>
          <a:p>
            <a:pPr algn="ctr" fontAlgn="base">
              <a:spcBef>
                <a:spcPct val="0"/>
              </a:spcBef>
              <a:spcAft>
                <a:spcPct val="0"/>
              </a:spcAft>
            </a:pPr>
            <a:r>
              <a:rPr lang="en-US" sz="2531" dirty="0">
                <a:solidFill>
                  <a:prstClr val="white">
                    <a:lumMod val="85000"/>
                  </a:prstClr>
                </a:solidFill>
                <a:latin typeface="Helvetica Neue Light" charset="0"/>
                <a:sym typeface="Helvetica Neue Light" charset="0"/>
              </a:rPr>
              <a:t>(rock)</a:t>
            </a:r>
          </a:p>
        </p:txBody>
      </p:sp>
      <p:sp>
        <p:nvSpPr>
          <p:cNvPr id="15" name="Striped Right Arrow 14"/>
          <p:cNvSpPr/>
          <p:nvPr/>
        </p:nvSpPr>
        <p:spPr>
          <a:xfrm rot="10800000">
            <a:off x="5422331" y="1847746"/>
            <a:ext cx="2126200" cy="737536"/>
          </a:xfrm>
          <a:prstGeom prst="stripedRightArrow">
            <a:avLst/>
          </a:prstGeom>
          <a:solidFill>
            <a:srgbClr val="C7E4F8">
              <a:alpha val="76078"/>
            </a:srgbClr>
          </a:solidFill>
          <a:ln w="163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953" b="0" i="0" u="none" strike="noStrike" kern="0" cap="none" spc="0" normalizeH="0" baseline="0" noProof="0">
              <a:ln>
                <a:noFill/>
              </a:ln>
              <a:solidFill>
                <a:prstClr val="white"/>
              </a:solidFill>
              <a:effectLst/>
              <a:uLnTx/>
              <a:uFillTx/>
              <a:latin typeface="Cambria"/>
              <a:ea typeface="+mn-ea"/>
              <a:cs typeface="+mn-cs"/>
              <a:sym typeface="Helvetica Neue Light" charset="0"/>
            </a:endParaRPr>
          </a:p>
        </p:txBody>
      </p:sp>
      <p:sp>
        <p:nvSpPr>
          <p:cNvPr id="16" name="TextBox 15"/>
          <p:cNvSpPr txBox="1"/>
          <p:nvPr/>
        </p:nvSpPr>
        <p:spPr>
          <a:xfrm>
            <a:off x="5699432" y="2039837"/>
            <a:ext cx="1681871" cy="351956"/>
          </a:xfrm>
          <a:prstGeom prst="rect">
            <a:avLst/>
          </a:prstGeom>
          <a:noFill/>
        </p:spPr>
        <p:txBody>
          <a:bodyPr wrap="none" rtlCol="0">
            <a:spAutoFit/>
          </a:bodyPr>
          <a:lstStyle/>
          <a:p>
            <a:pPr algn="ctr" fontAlgn="base">
              <a:spcBef>
                <a:spcPct val="0"/>
              </a:spcBef>
              <a:spcAft>
                <a:spcPct val="0"/>
              </a:spcAft>
            </a:pPr>
            <a:r>
              <a:rPr lang="en-US" sz="1687" dirty="0">
                <a:solidFill>
                  <a:prstClr val="white"/>
                </a:solidFill>
                <a:latin typeface="Helvetica Neue Light" charset="0"/>
                <a:sym typeface="Helvetica Neue Light" charset="0"/>
              </a:rPr>
              <a:t>direction of flow</a:t>
            </a:r>
          </a:p>
        </p:txBody>
      </p:sp>
      <p:sp>
        <p:nvSpPr>
          <p:cNvPr id="17" name="Freeform 16"/>
          <p:cNvSpPr/>
          <p:nvPr/>
        </p:nvSpPr>
        <p:spPr>
          <a:xfrm>
            <a:off x="2063055" y="2890058"/>
            <a:ext cx="4379136" cy="3574465"/>
          </a:xfrm>
          <a:custGeom>
            <a:avLst/>
            <a:gdLst>
              <a:gd name="connsiteX0" fmla="*/ 3244273 w 6228105"/>
              <a:gd name="connsiteY0" fmla="*/ 4239407 h 5083683"/>
              <a:gd name="connsiteX1" fmla="*/ 2554463 w 6228105"/>
              <a:gd name="connsiteY1" fmla="*/ 4608376 h 5083683"/>
              <a:gd name="connsiteX2" fmla="*/ 1976947 w 6228105"/>
              <a:gd name="connsiteY2" fmla="*/ 5025470 h 5083683"/>
              <a:gd name="connsiteX3" fmla="*/ 661494 w 6228105"/>
              <a:gd name="connsiteY3" fmla="*/ 5009428 h 5083683"/>
              <a:gd name="connsiteX4" fmla="*/ 3768 w 6228105"/>
              <a:gd name="connsiteY4" fmla="*/ 4367744 h 5083683"/>
              <a:gd name="connsiteX5" fmla="*/ 934210 w 6228105"/>
              <a:gd name="connsiteY5" fmla="*/ 3341049 h 5083683"/>
              <a:gd name="connsiteX6" fmla="*/ 613368 w 6228105"/>
              <a:gd name="connsiteY6" fmla="*/ 2699365 h 5083683"/>
              <a:gd name="connsiteX7" fmla="*/ 2185494 w 6228105"/>
              <a:gd name="connsiteY7" fmla="*/ 1897260 h 5083683"/>
              <a:gd name="connsiteX8" fmla="*/ 1511726 w 6228105"/>
              <a:gd name="connsiteY8" fmla="*/ 950776 h 5083683"/>
              <a:gd name="connsiteX9" fmla="*/ 2426126 w 6228105"/>
              <a:gd name="connsiteY9" fmla="*/ 244923 h 5083683"/>
              <a:gd name="connsiteX10" fmla="*/ 2891347 w 6228105"/>
              <a:gd name="connsiteY10" fmla="*/ 4291 h 5083683"/>
              <a:gd name="connsiteX11" fmla="*/ 3468863 w 6228105"/>
              <a:gd name="connsiteY11" fmla="*/ 244923 h 5083683"/>
              <a:gd name="connsiteX12" fmla="*/ 4832442 w 6228105"/>
              <a:gd name="connsiteY12" fmla="*/ 4291 h 5083683"/>
              <a:gd name="connsiteX13" fmla="*/ 5538294 w 6228105"/>
              <a:gd name="connsiteY13" fmla="*/ 84502 h 5083683"/>
              <a:gd name="connsiteX14" fmla="*/ 6228105 w 6228105"/>
              <a:gd name="connsiteY14" fmla="*/ 4291 h 508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28105" h="5083683">
                <a:moveTo>
                  <a:pt x="3244273" y="4239407"/>
                </a:moveTo>
                <a:cubicBezTo>
                  <a:pt x="3004978" y="4358386"/>
                  <a:pt x="2765684" y="4477366"/>
                  <a:pt x="2554463" y="4608376"/>
                </a:cubicBezTo>
                <a:cubicBezTo>
                  <a:pt x="2343242" y="4739386"/>
                  <a:pt x="2292442" y="4958628"/>
                  <a:pt x="1976947" y="5025470"/>
                </a:cubicBezTo>
                <a:cubicBezTo>
                  <a:pt x="1661452" y="5092312"/>
                  <a:pt x="990357" y="5119049"/>
                  <a:pt x="661494" y="5009428"/>
                </a:cubicBezTo>
                <a:cubicBezTo>
                  <a:pt x="332631" y="4899807"/>
                  <a:pt x="-41685" y="4645807"/>
                  <a:pt x="3768" y="4367744"/>
                </a:cubicBezTo>
                <a:cubicBezTo>
                  <a:pt x="49221" y="4089681"/>
                  <a:pt x="832610" y="3619112"/>
                  <a:pt x="934210" y="3341049"/>
                </a:cubicBezTo>
                <a:cubicBezTo>
                  <a:pt x="1035810" y="3062986"/>
                  <a:pt x="404821" y="2939996"/>
                  <a:pt x="613368" y="2699365"/>
                </a:cubicBezTo>
                <a:cubicBezTo>
                  <a:pt x="821915" y="2458734"/>
                  <a:pt x="2035768" y="2188691"/>
                  <a:pt x="2185494" y="1897260"/>
                </a:cubicBezTo>
                <a:cubicBezTo>
                  <a:pt x="2335220" y="1605828"/>
                  <a:pt x="1471621" y="1226166"/>
                  <a:pt x="1511726" y="950776"/>
                </a:cubicBezTo>
                <a:cubicBezTo>
                  <a:pt x="1551831" y="675386"/>
                  <a:pt x="2196189" y="402671"/>
                  <a:pt x="2426126" y="244923"/>
                </a:cubicBezTo>
                <a:cubicBezTo>
                  <a:pt x="2656063" y="87175"/>
                  <a:pt x="2717558" y="4291"/>
                  <a:pt x="2891347" y="4291"/>
                </a:cubicBezTo>
                <a:cubicBezTo>
                  <a:pt x="3065136" y="4291"/>
                  <a:pt x="3145347" y="244923"/>
                  <a:pt x="3468863" y="244923"/>
                </a:cubicBezTo>
                <a:cubicBezTo>
                  <a:pt x="3792379" y="244923"/>
                  <a:pt x="4487537" y="31028"/>
                  <a:pt x="4832442" y="4291"/>
                </a:cubicBezTo>
                <a:cubicBezTo>
                  <a:pt x="5177347" y="-22446"/>
                  <a:pt x="5305684" y="84502"/>
                  <a:pt x="5538294" y="84502"/>
                </a:cubicBezTo>
                <a:cubicBezTo>
                  <a:pt x="5770904" y="84502"/>
                  <a:pt x="5999504" y="44396"/>
                  <a:pt x="6228105" y="4291"/>
                </a:cubicBezTo>
              </a:path>
            </a:pathLst>
          </a:custGeom>
          <a:noFill/>
          <a:ln w="38100" cap="flat" cmpd="sng" algn="ctr">
            <a:solidFill>
              <a:sysClr val="windowText" lastClr="000000"/>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953" b="0" i="0" u="none" strike="noStrike" kern="0" cap="none" spc="0" normalizeH="0" baseline="0" noProof="0">
              <a:ln>
                <a:noFill/>
              </a:ln>
              <a:solidFill>
                <a:prstClr val="black"/>
              </a:solidFill>
              <a:effectLst/>
              <a:uLnTx/>
              <a:uFillTx/>
              <a:latin typeface="Cambria"/>
              <a:ea typeface="+mn-ea"/>
              <a:cs typeface="+mn-cs"/>
              <a:sym typeface="Helvetica Neue Light" charset="0"/>
            </a:endParaRPr>
          </a:p>
        </p:txBody>
      </p:sp>
      <p:sp>
        <p:nvSpPr>
          <p:cNvPr id="18" name="TextBox 17"/>
          <p:cNvSpPr txBox="1"/>
          <p:nvPr/>
        </p:nvSpPr>
        <p:spPr>
          <a:xfrm>
            <a:off x="7015759" y="2731318"/>
            <a:ext cx="1613123" cy="1370503"/>
          </a:xfrm>
          <a:prstGeom prst="rect">
            <a:avLst/>
          </a:prstGeom>
          <a:noFill/>
        </p:spPr>
        <p:txBody>
          <a:bodyPr wrap="square" rtlCol="0">
            <a:spAutoFit/>
          </a:bodyPr>
          <a:lstStyle/>
          <a:p>
            <a:pPr algn="ctr" fontAlgn="base">
              <a:spcBef>
                <a:spcPct val="0"/>
              </a:spcBef>
              <a:spcAft>
                <a:spcPct val="0"/>
              </a:spcAft>
            </a:pPr>
            <a:r>
              <a:rPr lang="en-US" sz="2400" i="1" dirty="0">
                <a:solidFill>
                  <a:srgbClr val="9FA500">
                    <a:lumMod val="60000"/>
                    <a:lumOff val="40000"/>
                  </a:srgbClr>
                </a:solidFill>
                <a:latin typeface="Helvetica Neue Light" charset="0"/>
                <a:sym typeface="Helvetica Neue Light" charset="0"/>
              </a:rPr>
              <a:t>Sub-critica</a:t>
            </a:r>
            <a:r>
              <a:rPr lang="en-US" sz="2953" i="1" dirty="0">
                <a:solidFill>
                  <a:srgbClr val="9FA500">
                    <a:lumMod val="60000"/>
                    <a:lumOff val="40000"/>
                  </a:srgbClr>
                </a:solidFill>
                <a:latin typeface="Helvetica Neue Light" charset="0"/>
                <a:sym typeface="Helvetica Neue Light" charset="0"/>
              </a:rPr>
              <a:t>l</a:t>
            </a:r>
          </a:p>
          <a:p>
            <a:pPr algn="ctr" fontAlgn="base">
              <a:spcBef>
                <a:spcPct val="0"/>
              </a:spcBef>
              <a:spcAft>
                <a:spcPct val="0"/>
              </a:spcAft>
            </a:pPr>
            <a:r>
              <a:rPr lang="en-US" sz="2953" i="1" dirty="0">
                <a:solidFill>
                  <a:srgbClr val="9FA500">
                    <a:lumMod val="60000"/>
                    <a:lumOff val="40000"/>
                  </a:srgbClr>
                </a:solidFill>
                <a:latin typeface="Helvetica Neue Light" charset="0"/>
                <a:sym typeface="Helvetica Neue Light" charset="0"/>
              </a:rPr>
              <a:t>Fr</a:t>
            </a:r>
            <a:r>
              <a:rPr lang="en-US" sz="2953" dirty="0">
                <a:solidFill>
                  <a:srgbClr val="9FA500">
                    <a:lumMod val="60000"/>
                    <a:lumOff val="40000"/>
                  </a:srgbClr>
                </a:solidFill>
                <a:latin typeface="Helvetica Neue Light" charset="0"/>
                <a:sym typeface="Helvetica Neue Light" charset="0"/>
              </a:rPr>
              <a:t> &lt;1</a:t>
            </a:r>
          </a:p>
        </p:txBody>
      </p:sp>
    </p:spTree>
    <p:extLst>
      <p:ext uri="{BB962C8B-B14F-4D97-AF65-F5344CB8AC3E}">
        <p14:creationId xmlns:p14="http://schemas.microsoft.com/office/powerpoint/2010/main" val="379805774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1118" t="7717" r="1535" b="2563"/>
          <a:stretch/>
        </p:blipFill>
        <p:spPr>
          <a:xfrm>
            <a:off x="594676" y="589989"/>
            <a:ext cx="7895196" cy="2743200"/>
          </a:xfrm>
          <a:prstGeom prst="rect">
            <a:avLst/>
          </a:prstGeom>
          <a:ln w="38100">
            <a:solidFill>
              <a:schemeClr val="bg2"/>
            </a:solidFill>
          </a:ln>
        </p:spPr>
      </p:pic>
      <p:sp>
        <p:nvSpPr>
          <p:cNvPr id="2" name="Title 1"/>
          <p:cNvSpPr>
            <a:spLocks noGrp="1"/>
          </p:cNvSpPr>
          <p:nvPr>
            <p:ph type="title"/>
          </p:nvPr>
        </p:nvSpPr>
        <p:spPr>
          <a:xfrm>
            <a:off x="557510" y="-76200"/>
            <a:ext cx="2771422" cy="762000"/>
          </a:xfrm>
        </p:spPr>
        <p:txBody>
          <a:bodyPr>
            <a:noAutofit/>
          </a:bodyPr>
          <a:lstStyle/>
          <a:p>
            <a:r>
              <a:rPr lang="en-US" sz="3600" dirty="0">
                <a:solidFill>
                  <a:schemeClr val="accent5">
                    <a:lumMod val="40000"/>
                    <a:lumOff val="60000"/>
                  </a:schemeClr>
                </a:solidFill>
              </a:rPr>
              <a:t>Turbulence</a:t>
            </a:r>
          </a:p>
        </p:txBody>
      </p:sp>
      <p:sp>
        <p:nvSpPr>
          <p:cNvPr id="5" name="Rectangle 4"/>
          <p:cNvSpPr/>
          <p:nvPr/>
        </p:nvSpPr>
        <p:spPr>
          <a:xfrm>
            <a:off x="5850652" y="220479"/>
            <a:ext cx="2683748" cy="338554"/>
          </a:xfrm>
          <a:prstGeom prst="rect">
            <a:avLst/>
          </a:prstGeom>
        </p:spPr>
        <p:txBody>
          <a:bodyPr wrap="none">
            <a:spAutoFit/>
          </a:bodyPr>
          <a:lstStyle/>
          <a:p>
            <a:r>
              <a:rPr lang="en-US" sz="1600" i="1" dirty="0" err="1">
                <a:solidFill>
                  <a:schemeClr val="bg1">
                    <a:lumMod val="85000"/>
                  </a:schemeClr>
                </a:solidFill>
              </a:rPr>
              <a:t>Incropera</a:t>
            </a:r>
            <a:r>
              <a:rPr lang="en-US" sz="1600" i="1" dirty="0">
                <a:solidFill>
                  <a:schemeClr val="bg1">
                    <a:lumMod val="85000"/>
                  </a:schemeClr>
                </a:solidFill>
              </a:rPr>
              <a:t> &amp; DeWitt (2007)</a:t>
            </a:r>
          </a:p>
        </p:txBody>
      </p:sp>
      <p:pic>
        <p:nvPicPr>
          <p:cNvPr id="7" name="Picture 6"/>
          <p:cNvPicPr>
            <a:picLocks noChangeAspect="1"/>
          </p:cNvPicPr>
          <p:nvPr/>
        </p:nvPicPr>
        <p:blipFill>
          <a:blip r:embed="rId4"/>
          <a:stretch>
            <a:fillRect/>
          </a:stretch>
        </p:blipFill>
        <p:spPr>
          <a:xfrm>
            <a:off x="575191" y="3999378"/>
            <a:ext cx="7959209" cy="2819400"/>
          </a:xfrm>
          <a:prstGeom prst="rect">
            <a:avLst/>
          </a:prstGeom>
        </p:spPr>
      </p:pic>
      <p:sp>
        <p:nvSpPr>
          <p:cNvPr id="8" name="Rectangle 7"/>
          <p:cNvSpPr/>
          <p:nvPr/>
        </p:nvSpPr>
        <p:spPr>
          <a:xfrm>
            <a:off x="3140200" y="3631509"/>
            <a:ext cx="5388556" cy="338554"/>
          </a:xfrm>
          <a:prstGeom prst="rect">
            <a:avLst/>
          </a:prstGeom>
        </p:spPr>
        <p:txBody>
          <a:bodyPr wrap="square">
            <a:spAutoFit/>
          </a:bodyPr>
          <a:lstStyle/>
          <a:p>
            <a:pPr algn="r"/>
            <a:r>
              <a:rPr lang="en-US" sz="1600" i="1" dirty="0">
                <a:solidFill>
                  <a:schemeClr val="bg1">
                    <a:lumMod val="85000"/>
                  </a:schemeClr>
                </a:solidFill>
              </a:rPr>
              <a:t>http://www.whirlwindi.nl/files/cavitation_bg.jpg</a:t>
            </a:r>
          </a:p>
        </p:txBody>
      </p:sp>
      <p:sp>
        <p:nvSpPr>
          <p:cNvPr id="9" name="Title 1"/>
          <p:cNvSpPr txBox="1">
            <a:spLocks/>
          </p:cNvSpPr>
          <p:nvPr/>
        </p:nvSpPr>
        <p:spPr>
          <a:xfrm>
            <a:off x="594676" y="3364145"/>
            <a:ext cx="2306334" cy="762000"/>
          </a:xfrm>
          <a:prstGeom prst="rect">
            <a:avLst/>
          </a:prstGeom>
        </p:spPr>
        <p:txBody>
          <a:bodyPr vert="horz" anchor="ctr">
            <a:noAutofit/>
          </a:bodyPr>
          <a:lstStyle>
            <a:lvl1pPr algn="l" rtl="0" eaLnBrk="1" latinLnBrk="0" hangingPunct="1">
              <a:spcBef>
                <a:spcPct val="0"/>
              </a:spcBef>
              <a:buNone/>
              <a:defRPr kumimoji="0" sz="4000" kern="1200">
                <a:solidFill>
                  <a:schemeClr val="accent2">
                    <a:lumMod val="40000"/>
                    <a:lumOff val="60000"/>
                  </a:schemeClr>
                </a:solidFill>
                <a:latin typeface="+mj-lt"/>
                <a:ea typeface="+mj-ea"/>
                <a:cs typeface="+mj-cs"/>
              </a:defRPr>
            </a:lvl1pPr>
          </a:lstStyle>
          <a:p>
            <a:r>
              <a:rPr lang="en-US" sz="3600" dirty="0">
                <a:solidFill>
                  <a:schemeClr val="accent5">
                    <a:lumMod val="40000"/>
                    <a:lumOff val="60000"/>
                  </a:schemeClr>
                </a:solidFill>
              </a:rPr>
              <a:t>Cavitation</a:t>
            </a:r>
          </a:p>
        </p:txBody>
      </p:sp>
    </p:spTree>
    <p:extLst>
      <p:ext uri="{BB962C8B-B14F-4D97-AF65-F5344CB8AC3E}">
        <p14:creationId xmlns:p14="http://schemas.microsoft.com/office/powerpoint/2010/main" val="1475442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197352"/>
            <a:ext cx="7620000" cy="1631216"/>
          </a:xfrm>
          <a:prstGeom prst="rect">
            <a:avLst/>
          </a:prstGeom>
        </p:spPr>
        <p:txBody>
          <a:bodyPr wrap="square">
            <a:spAutoFit/>
          </a:bodyPr>
          <a:lstStyle/>
          <a:p>
            <a:r>
              <a:rPr lang="en-US" sz="2000" i="1" dirty="0">
                <a:solidFill>
                  <a:schemeClr val="bg1">
                    <a:lumMod val="95000"/>
                  </a:schemeClr>
                </a:solidFill>
              </a:rPr>
              <a:t>noun</a:t>
            </a:r>
            <a:r>
              <a:rPr lang="en-US" sz="2000" dirty="0">
                <a:solidFill>
                  <a:schemeClr val="bg1">
                    <a:lumMod val="95000"/>
                  </a:schemeClr>
                </a:solidFill>
              </a:rPr>
              <a:t> </a:t>
            </a:r>
            <a:r>
              <a:rPr lang="en-US" sz="2000" dirty="0" err="1">
                <a:solidFill>
                  <a:schemeClr val="bg1">
                    <a:lumMod val="95000"/>
                  </a:schemeClr>
                </a:solidFill>
              </a:rPr>
              <a:t>dis·con·ti·nu·ity</a:t>
            </a:r>
            <a:r>
              <a:rPr lang="en-US" sz="2000" dirty="0">
                <a:solidFill>
                  <a:schemeClr val="bg1">
                    <a:lumMod val="95000"/>
                  </a:schemeClr>
                </a:solidFill>
              </a:rPr>
              <a:t> \(ˌ)dis-ˌ</a:t>
            </a:r>
            <a:r>
              <a:rPr lang="en-US" sz="2000" dirty="0" err="1">
                <a:solidFill>
                  <a:schemeClr val="bg1">
                    <a:lumMod val="95000"/>
                  </a:schemeClr>
                </a:solidFill>
              </a:rPr>
              <a:t>kän-tə</a:t>
            </a:r>
            <a:r>
              <a:rPr lang="en-US" sz="2000" dirty="0">
                <a:solidFill>
                  <a:schemeClr val="bg1">
                    <a:lumMod val="95000"/>
                  </a:schemeClr>
                </a:solidFill>
              </a:rPr>
              <a:t>-ˈ</a:t>
            </a:r>
            <a:r>
              <a:rPr lang="en-US" sz="2000" dirty="0" err="1">
                <a:solidFill>
                  <a:schemeClr val="bg1">
                    <a:lumMod val="95000"/>
                  </a:schemeClr>
                </a:solidFill>
              </a:rPr>
              <a:t>nü</a:t>
            </a:r>
            <a:r>
              <a:rPr lang="en-US" sz="2000" dirty="0">
                <a:solidFill>
                  <a:schemeClr val="bg1">
                    <a:lumMod val="95000"/>
                  </a:schemeClr>
                </a:solidFill>
              </a:rPr>
              <a:t>-ə-</a:t>
            </a:r>
            <a:r>
              <a:rPr lang="en-US" sz="2000" dirty="0" err="1">
                <a:solidFill>
                  <a:schemeClr val="bg1">
                    <a:lumMod val="95000"/>
                  </a:schemeClr>
                </a:solidFill>
              </a:rPr>
              <a:t>tē</a:t>
            </a:r>
            <a:r>
              <a:rPr lang="en-US" sz="2000" dirty="0">
                <a:solidFill>
                  <a:schemeClr val="bg1">
                    <a:lumMod val="95000"/>
                  </a:schemeClr>
                </a:solidFill>
              </a:rPr>
              <a:t>, -ˈ</a:t>
            </a:r>
            <a:r>
              <a:rPr lang="en-US" sz="2000" dirty="0" err="1">
                <a:solidFill>
                  <a:schemeClr val="bg1">
                    <a:lumMod val="95000"/>
                  </a:schemeClr>
                </a:solidFill>
              </a:rPr>
              <a:t>nyü</a:t>
            </a:r>
            <a:r>
              <a:rPr lang="en-US" sz="2000" dirty="0">
                <a:solidFill>
                  <a:schemeClr val="bg1">
                    <a:lumMod val="95000"/>
                  </a:schemeClr>
                </a:solidFill>
              </a:rPr>
              <a:t>-\ </a:t>
            </a:r>
          </a:p>
          <a:p>
            <a:endParaRPr lang="en-US" sz="2000" dirty="0">
              <a:solidFill>
                <a:schemeClr val="bg1">
                  <a:lumMod val="95000"/>
                </a:schemeClr>
              </a:solidFill>
            </a:endParaRPr>
          </a:p>
          <a:p>
            <a:r>
              <a:rPr lang="en-US" sz="2000" dirty="0">
                <a:solidFill>
                  <a:schemeClr val="bg1"/>
                </a:solidFill>
              </a:rPr>
              <a:t>: the quality or state of not being continuous </a:t>
            </a:r>
          </a:p>
          <a:p>
            <a:r>
              <a:rPr lang="en-US" sz="2000" dirty="0">
                <a:solidFill>
                  <a:schemeClr val="bg1"/>
                </a:solidFill>
              </a:rPr>
              <a:t>: lack of continuity </a:t>
            </a:r>
          </a:p>
          <a:p>
            <a:r>
              <a:rPr lang="en-US" sz="2000" dirty="0">
                <a:solidFill>
                  <a:schemeClr val="bg1"/>
                </a:solidFill>
              </a:rPr>
              <a:t>: a change or break in a process </a:t>
            </a:r>
          </a:p>
        </p:txBody>
      </p:sp>
      <p:sp>
        <p:nvSpPr>
          <p:cNvPr id="5" name="Title 3"/>
          <p:cNvSpPr txBox="1">
            <a:spLocks/>
          </p:cNvSpPr>
          <p:nvPr/>
        </p:nvSpPr>
        <p:spPr>
          <a:xfrm>
            <a:off x="381000" y="228600"/>
            <a:ext cx="3962400" cy="1066800"/>
          </a:xfrm>
          <a:prstGeom prst="rect">
            <a:avLst/>
          </a:prstGeom>
        </p:spPr>
        <p:txBody>
          <a:bodyPr vert="horz" anchor="ctr">
            <a:normAutofit/>
          </a:bodyPr>
          <a:lstStyle>
            <a:lvl1pPr algn="l" rtl="0" eaLnBrk="1" latinLnBrk="0" hangingPunct="1">
              <a:spcBef>
                <a:spcPct val="0"/>
              </a:spcBef>
              <a:buNone/>
              <a:defRPr kumimoji="0" sz="4000" kern="1200">
                <a:solidFill>
                  <a:schemeClr val="accent2">
                    <a:lumMod val="40000"/>
                    <a:lumOff val="60000"/>
                  </a:schemeClr>
                </a:solidFill>
                <a:latin typeface="+mj-lt"/>
                <a:ea typeface="+mj-ea"/>
                <a:cs typeface="+mj-cs"/>
              </a:defRPr>
            </a:lvl1pPr>
          </a:lstStyle>
          <a:p>
            <a:r>
              <a:rPr lang="en-US" sz="3600" dirty="0"/>
              <a:t>Discontinuity</a:t>
            </a:r>
          </a:p>
        </p:txBody>
      </p:sp>
      <p:sp>
        <p:nvSpPr>
          <p:cNvPr id="6" name="Rectangle 5"/>
          <p:cNvSpPr/>
          <p:nvPr/>
        </p:nvSpPr>
        <p:spPr>
          <a:xfrm>
            <a:off x="409222" y="3962400"/>
            <a:ext cx="7076440" cy="1446550"/>
          </a:xfrm>
          <a:prstGeom prst="rect">
            <a:avLst/>
          </a:prstGeom>
        </p:spPr>
        <p:txBody>
          <a:bodyPr wrap="square">
            <a:spAutoFit/>
          </a:bodyPr>
          <a:lstStyle/>
          <a:p>
            <a:pPr>
              <a:spcAft>
                <a:spcPts val="1200"/>
              </a:spcAft>
            </a:pPr>
            <a:r>
              <a:rPr lang="en-US" sz="4400" dirty="0">
                <a:solidFill>
                  <a:schemeClr val="accent2">
                    <a:lumMod val="40000"/>
                    <a:lumOff val="60000"/>
                  </a:schemeClr>
                </a:solidFill>
                <a:latin typeface="+mj-lt"/>
              </a:rPr>
              <a:t>Other examples of discontinuous thinking</a:t>
            </a:r>
          </a:p>
        </p:txBody>
      </p:sp>
    </p:spTree>
    <p:extLst>
      <p:ext uri="{BB962C8B-B14F-4D97-AF65-F5344CB8AC3E}">
        <p14:creationId xmlns:p14="http://schemas.microsoft.com/office/powerpoint/2010/main" val="359303165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iverTheory_blan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9374" y="3004247"/>
            <a:ext cx="3649890" cy="3777923"/>
          </a:xfrm>
          <a:prstGeom prst="rect">
            <a:avLst/>
          </a:prstGeom>
        </p:spPr>
      </p:pic>
      <p:pic>
        <p:nvPicPr>
          <p:cNvPr id="64515" name="Picture 3"/>
          <p:cNvPicPr>
            <a:picLocks noChangeAspect="1" noChangeArrowheads="1"/>
          </p:cNvPicPr>
          <p:nvPr/>
        </p:nvPicPr>
        <p:blipFill>
          <a:blip r:embed="rId4" cstate="print"/>
          <a:srcRect/>
          <a:stretch>
            <a:fillRect/>
          </a:stretch>
        </p:blipFill>
        <p:spPr bwMode="auto">
          <a:xfrm>
            <a:off x="-28575" y="838200"/>
            <a:ext cx="9172575" cy="2133600"/>
          </a:xfrm>
          <a:prstGeom prst="rect">
            <a:avLst/>
          </a:prstGeom>
          <a:ln>
            <a:noFill/>
          </a:ln>
          <a:effectLst>
            <a:softEdge rad="112500"/>
          </a:effectLst>
        </p:spPr>
      </p:pic>
      <p:sp>
        <p:nvSpPr>
          <p:cNvPr id="6" name="TextBox 5"/>
          <p:cNvSpPr txBox="1"/>
          <p:nvPr/>
        </p:nvSpPr>
        <p:spPr>
          <a:xfrm>
            <a:off x="270554" y="2971800"/>
            <a:ext cx="2253571" cy="2000548"/>
          </a:xfrm>
          <a:prstGeom prst="rect">
            <a:avLst/>
          </a:prstGeom>
          <a:noFill/>
        </p:spPr>
        <p:txBody>
          <a:bodyPr wrap="square" rtlCol="0">
            <a:spAutoFit/>
          </a:bodyPr>
          <a:lstStyle/>
          <a:p>
            <a:r>
              <a:rPr lang="en-US" sz="3200" cap="small" dirty="0">
                <a:solidFill>
                  <a:schemeClr val="bg1">
                    <a:lumMod val="95000"/>
                  </a:schemeClr>
                </a:solidFill>
                <a:latin typeface="+mj-lt"/>
              </a:rPr>
              <a:t>Balance of Forces</a:t>
            </a:r>
          </a:p>
          <a:p>
            <a:pPr marL="225425" indent="-225425">
              <a:buFont typeface="Arial" pitchFamily="34" charset="0"/>
              <a:buChar char="•"/>
            </a:pPr>
            <a:r>
              <a:rPr lang="en-US" sz="2000" dirty="0">
                <a:solidFill>
                  <a:schemeClr val="bg1">
                    <a:lumMod val="95000"/>
                  </a:schemeClr>
                </a:solidFill>
              </a:rPr>
              <a:t>Equilibrium</a:t>
            </a:r>
          </a:p>
          <a:p>
            <a:pPr marL="225425" indent="-225425">
              <a:buFont typeface="Arial" pitchFamily="34" charset="0"/>
              <a:buChar char="•"/>
            </a:pPr>
            <a:r>
              <a:rPr lang="en-US" sz="2000" dirty="0">
                <a:solidFill>
                  <a:schemeClr val="bg1">
                    <a:lumMod val="95000"/>
                  </a:schemeClr>
                </a:solidFill>
              </a:rPr>
              <a:t>Least work</a:t>
            </a:r>
          </a:p>
          <a:p>
            <a:pPr marL="225425" indent="-225425">
              <a:buFont typeface="Arial" pitchFamily="34" charset="0"/>
              <a:buChar char="•"/>
            </a:pPr>
            <a:r>
              <a:rPr lang="en-US" sz="2000" dirty="0">
                <a:solidFill>
                  <a:schemeClr val="bg1">
                    <a:lumMod val="95000"/>
                  </a:schemeClr>
                </a:solidFill>
              </a:rPr>
              <a:t>“timeless”</a:t>
            </a:r>
          </a:p>
        </p:txBody>
      </p:sp>
      <p:pic>
        <p:nvPicPr>
          <p:cNvPr id="28676" name="Picture 4" descr="http://ars.els-cdn.com/content/image/1-s2.0-S0169555X02000910-gr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29426" y="1295400"/>
            <a:ext cx="1056761" cy="1487174"/>
          </a:xfrm>
          <a:prstGeom prst="rect">
            <a:avLst/>
          </a:prstGeom>
          <a:ln>
            <a:noFill/>
          </a:ln>
          <a:effectLst>
            <a:softEdge rad="112500"/>
          </a:effectLst>
        </p:spPr>
      </p:pic>
      <p:sp>
        <p:nvSpPr>
          <p:cNvPr id="7" name="TextBox 6"/>
          <p:cNvSpPr txBox="1"/>
          <p:nvPr/>
        </p:nvSpPr>
        <p:spPr>
          <a:xfrm>
            <a:off x="6553201" y="3004247"/>
            <a:ext cx="2477690" cy="2616101"/>
          </a:xfrm>
          <a:prstGeom prst="rect">
            <a:avLst/>
          </a:prstGeom>
          <a:noFill/>
        </p:spPr>
        <p:txBody>
          <a:bodyPr wrap="square" rtlCol="0">
            <a:spAutoFit/>
          </a:bodyPr>
          <a:lstStyle/>
          <a:p>
            <a:r>
              <a:rPr lang="en-US" sz="3200" cap="small" dirty="0">
                <a:solidFill>
                  <a:schemeClr val="bg1">
                    <a:lumMod val="95000"/>
                  </a:schemeClr>
                </a:solidFill>
                <a:latin typeface="+mj-lt"/>
              </a:rPr>
              <a:t>Cycle of Erosion</a:t>
            </a:r>
          </a:p>
          <a:p>
            <a:pPr marL="225425" indent="-225425">
              <a:buFont typeface="Arial" pitchFamily="34" charset="0"/>
              <a:buChar char="•"/>
            </a:pPr>
            <a:r>
              <a:rPr lang="en-US" sz="2000" dirty="0">
                <a:solidFill>
                  <a:schemeClr val="bg1">
                    <a:lumMod val="95000"/>
                  </a:schemeClr>
                </a:solidFill>
              </a:rPr>
              <a:t>Landforms = f(structure, process time)</a:t>
            </a:r>
          </a:p>
          <a:p>
            <a:pPr marL="225425" indent="-225425">
              <a:buFont typeface="Arial" pitchFamily="34" charset="0"/>
              <a:buChar char="•"/>
            </a:pPr>
            <a:r>
              <a:rPr lang="en-US" sz="2000" dirty="0">
                <a:solidFill>
                  <a:schemeClr val="bg1">
                    <a:lumMod val="95000"/>
                  </a:schemeClr>
                </a:solidFill>
              </a:rPr>
              <a:t>Sequence of forms</a:t>
            </a:r>
          </a:p>
          <a:p>
            <a:pPr marL="225425" indent="-225425">
              <a:buFont typeface="Arial" pitchFamily="34" charset="0"/>
              <a:buChar char="•"/>
            </a:pPr>
            <a:r>
              <a:rPr lang="en-US" sz="2000" dirty="0">
                <a:solidFill>
                  <a:schemeClr val="bg1">
                    <a:lumMod val="95000"/>
                  </a:schemeClr>
                </a:solidFill>
              </a:rPr>
              <a:t>“time-bound”</a:t>
            </a:r>
          </a:p>
        </p:txBody>
      </p:sp>
      <p:pic>
        <p:nvPicPr>
          <p:cNvPr id="36868" name="Picture 4" descr="http://rmg.geoscienceworld.org/content/43/1/111/F1.large.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66826" y="1219200"/>
            <a:ext cx="1257300" cy="1643883"/>
          </a:xfrm>
          <a:prstGeom prst="rect">
            <a:avLst/>
          </a:prstGeom>
          <a:ln>
            <a:noFill/>
          </a:ln>
          <a:effectLst>
            <a:softEdge rad="112500"/>
          </a:effectLst>
        </p:spPr>
      </p:pic>
      <p:sp>
        <p:nvSpPr>
          <p:cNvPr id="9" name="Rectangle 8"/>
          <p:cNvSpPr/>
          <p:nvPr/>
        </p:nvSpPr>
        <p:spPr>
          <a:xfrm>
            <a:off x="-152400" y="1524000"/>
            <a:ext cx="1495426" cy="1200329"/>
          </a:xfrm>
          <a:prstGeom prst="rect">
            <a:avLst/>
          </a:prstGeom>
        </p:spPr>
        <p:txBody>
          <a:bodyPr wrap="square">
            <a:spAutoFit/>
          </a:bodyPr>
          <a:lstStyle/>
          <a:p>
            <a:pPr algn="r"/>
            <a:r>
              <a:rPr lang="en-US" b="1" dirty="0"/>
              <a:t>G</a:t>
            </a:r>
            <a:r>
              <a:rPr lang="en-US" dirty="0"/>
              <a:t>rove</a:t>
            </a:r>
          </a:p>
          <a:p>
            <a:pPr algn="r"/>
            <a:r>
              <a:rPr lang="en-US" b="1" dirty="0"/>
              <a:t>K</a:t>
            </a:r>
            <a:r>
              <a:rPr lang="en-US" dirty="0"/>
              <a:t>arl</a:t>
            </a:r>
          </a:p>
          <a:p>
            <a:pPr algn="r"/>
            <a:r>
              <a:rPr lang="en-US" b="1" dirty="0"/>
              <a:t>Gilbert</a:t>
            </a:r>
            <a:r>
              <a:rPr lang="en-US" dirty="0"/>
              <a:t> </a:t>
            </a:r>
          </a:p>
          <a:p>
            <a:pPr algn="r"/>
            <a:r>
              <a:rPr lang="en-US" dirty="0"/>
              <a:t>(1843-1918)</a:t>
            </a:r>
          </a:p>
        </p:txBody>
      </p:sp>
      <p:sp>
        <p:nvSpPr>
          <p:cNvPr id="11" name="Rectangle 10"/>
          <p:cNvSpPr/>
          <p:nvPr/>
        </p:nvSpPr>
        <p:spPr>
          <a:xfrm>
            <a:off x="7814355" y="1473836"/>
            <a:ext cx="4572000" cy="1200329"/>
          </a:xfrm>
          <a:prstGeom prst="rect">
            <a:avLst/>
          </a:prstGeom>
        </p:spPr>
        <p:txBody>
          <a:bodyPr>
            <a:spAutoFit/>
          </a:bodyPr>
          <a:lstStyle/>
          <a:p>
            <a:r>
              <a:rPr lang="en-US" b="1" dirty="0"/>
              <a:t>W</a:t>
            </a:r>
            <a:r>
              <a:rPr lang="en-US" dirty="0"/>
              <a:t>illiam</a:t>
            </a:r>
          </a:p>
          <a:p>
            <a:r>
              <a:rPr lang="en-US" b="1" dirty="0"/>
              <a:t>M</a:t>
            </a:r>
            <a:r>
              <a:rPr lang="en-US" dirty="0"/>
              <a:t>orris</a:t>
            </a:r>
          </a:p>
          <a:p>
            <a:r>
              <a:rPr lang="en-US" b="1" dirty="0"/>
              <a:t>Davis </a:t>
            </a:r>
          </a:p>
          <a:p>
            <a:r>
              <a:rPr lang="en-US" dirty="0"/>
              <a:t>(1850-1934)</a:t>
            </a:r>
          </a:p>
        </p:txBody>
      </p:sp>
      <p:sp>
        <p:nvSpPr>
          <p:cNvPr id="12" name="Title 3"/>
          <p:cNvSpPr txBox="1">
            <a:spLocks/>
          </p:cNvSpPr>
          <p:nvPr/>
        </p:nvSpPr>
        <p:spPr>
          <a:xfrm>
            <a:off x="1184955" y="6927"/>
            <a:ext cx="6629400" cy="1066800"/>
          </a:xfrm>
          <a:prstGeom prst="rect">
            <a:avLst/>
          </a:prstGeom>
        </p:spPr>
        <p:txBody>
          <a:bodyPr vert="horz" anchor="ctr">
            <a:normAutofit/>
          </a:bodyPr>
          <a:lstStyle>
            <a:lvl1pPr algn="l" rtl="0" eaLnBrk="1" latinLnBrk="0" hangingPunct="1">
              <a:spcBef>
                <a:spcPct val="0"/>
              </a:spcBef>
              <a:buNone/>
              <a:defRPr kumimoji="0" sz="4000" kern="1200">
                <a:solidFill>
                  <a:schemeClr val="accent2">
                    <a:lumMod val="40000"/>
                    <a:lumOff val="60000"/>
                  </a:schemeClr>
                </a:solidFill>
                <a:latin typeface="+mj-lt"/>
                <a:ea typeface="+mj-ea"/>
                <a:cs typeface="+mj-cs"/>
              </a:defRPr>
            </a:lvl1pPr>
          </a:lstStyle>
          <a:p>
            <a:pPr algn="ctr"/>
            <a:r>
              <a:rPr lang="en-US" sz="3600" dirty="0"/>
              <a:t>The Roots of Continuum</a:t>
            </a:r>
          </a:p>
        </p:txBody>
      </p:sp>
      <p:sp>
        <p:nvSpPr>
          <p:cNvPr id="13" name="TextBox 12"/>
          <p:cNvSpPr txBox="1"/>
          <p:nvPr/>
        </p:nvSpPr>
        <p:spPr>
          <a:xfrm>
            <a:off x="6279655" y="6412838"/>
            <a:ext cx="1980029" cy="369332"/>
          </a:xfrm>
          <a:prstGeom prst="rect">
            <a:avLst/>
          </a:prstGeom>
          <a:noFill/>
        </p:spPr>
        <p:txBody>
          <a:bodyPr wrap="none" rtlCol="0">
            <a:spAutoFit/>
          </a:bodyPr>
          <a:lstStyle/>
          <a:p>
            <a:r>
              <a:rPr lang="en-US" i="1" dirty="0">
                <a:solidFill>
                  <a:schemeClr val="bg1">
                    <a:lumMod val="75000"/>
                  </a:schemeClr>
                </a:solidFill>
              </a:rPr>
              <a:t>Grant et al., 2013</a:t>
            </a:r>
          </a:p>
        </p:txBody>
      </p:sp>
    </p:spTree>
    <p:extLst>
      <p:ext uri="{BB962C8B-B14F-4D97-AF65-F5344CB8AC3E}">
        <p14:creationId xmlns:p14="http://schemas.microsoft.com/office/powerpoint/2010/main" val="3184311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47800" y="1219200"/>
            <a:ext cx="6172201" cy="5246371"/>
          </a:xfrm>
          <a:prstGeom prst="rect">
            <a:avLst/>
          </a:prstGeom>
        </p:spPr>
      </p:pic>
      <p:sp>
        <p:nvSpPr>
          <p:cNvPr id="5" name="Title 1"/>
          <p:cNvSpPr txBox="1">
            <a:spLocks/>
          </p:cNvSpPr>
          <p:nvPr/>
        </p:nvSpPr>
        <p:spPr>
          <a:xfrm>
            <a:off x="227071" y="250338"/>
            <a:ext cx="8229600" cy="1066800"/>
          </a:xfrm>
          <a:prstGeom prst="rect">
            <a:avLst/>
          </a:prstGeom>
        </p:spPr>
        <p:txBody>
          <a:bodyPr vert="horz" anchor="ctr">
            <a:noAutofit/>
          </a:bodyPr>
          <a:lstStyle>
            <a:lvl1pPr algn="l" rtl="0" eaLnBrk="1" latinLnBrk="0" hangingPunct="1">
              <a:spcBef>
                <a:spcPct val="0"/>
              </a:spcBef>
              <a:buNone/>
              <a:defRPr kumimoji="0" sz="4000" kern="1200">
                <a:solidFill>
                  <a:schemeClr val="accent2">
                    <a:lumMod val="40000"/>
                    <a:lumOff val="60000"/>
                  </a:schemeClr>
                </a:solidFill>
                <a:latin typeface="+mj-lt"/>
                <a:ea typeface="+mj-ea"/>
                <a:cs typeface="+mj-cs"/>
              </a:defRPr>
            </a:lvl1pPr>
          </a:lstStyle>
          <a:p>
            <a:r>
              <a:rPr lang="en-US" sz="3600" dirty="0"/>
              <a:t>Patch Dynamics</a:t>
            </a:r>
          </a:p>
        </p:txBody>
      </p:sp>
    </p:spTree>
    <p:extLst>
      <p:ext uri="{BB962C8B-B14F-4D97-AF65-F5344CB8AC3E}">
        <p14:creationId xmlns:p14="http://schemas.microsoft.com/office/powerpoint/2010/main" val="272077316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850" y="1795462"/>
            <a:ext cx="8786328" cy="3767138"/>
          </a:xfrm>
          <a:prstGeom prst="rect">
            <a:avLst/>
          </a:prstGeom>
        </p:spPr>
      </p:pic>
      <p:sp>
        <p:nvSpPr>
          <p:cNvPr id="2" name="Title 1"/>
          <p:cNvSpPr>
            <a:spLocks noGrp="1"/>
          </p:cNvSpPr>
          <p:nvPr>
            <p:ph type="title"/>
          </p:nvPr>
        </p:nvSpPr>
        <p:spPr>
          <a:xfrm>
            <a:off x="227071" y="250338"/>
            <a:ext cx="8229600" cy="1066800"/>
          </a:xfrm>
        </p:spPr>
        <p:txBody>
          <a:bodyPr>
            <a:noAutofit/>
          </a:bodyPr>
          <a:lstStyle/>
          <a:p>
            <a:r>
              <a:rPr lang="en-US" sz="3600" dirty="0"/>
              <a:t>Disturbance ecology</a:t>
            </a:r>
          </a:p>
        </p:txBody>
      </p:sp>
      <p:sp>
        <p:nvSpPr>
          <p:cNvPr id="3" name="Content Placeholder 2"/>
          <p:cNvSpPr>
            <a:spLocks noGrp="1"/>
          </p:cNvSpPr>
          <p:nvPr>
            <p:ph idx="1"/>
          </p:nvPr>
        </p:nvSpPr>
        <p:spPr>
          <a:xfrm>
            <a:off x="4846131" y="5597857"/>
            <a:ext cx="4036065" cy="783336"/>
          </a:xfrm>
        </p:spPr>
        <p:txBody>
          <a:bodyPr>
            <a:normAutofit/>
          </a:bodyPr>
          <a:lstStyle/>
          <a:p>
            <a:pPr marL="0" indent="0" algn="r">
              <a:buNone/>
            </a:pPr>
            <a:r>
              <a:rPr lang="en-US" sz="1800" i="1" dirty="0">
                <a:solidFill>
                  <a:schemeClr val="bg1">
                    <a:lumMod val="85000"/>
                  </a:schemeClr>
                </a:solidFill>
              </a:rPr>
              <a:t>95 mi SW of Denver, Colorado (USDA Forest Service)</a:t>
            </a:r>
          </a:p>
        </p:txBody>
      </p:sp>
      <p:sp>
        <p:nvSpPr>
          <p:cNvPr id="5" name="TextBox 4"/>
          <p:cNvSpPr txBox="1"/>
          <p:nvPr/>
        </p:nvSpPr>
        <p:spPr>
          <a:xfrm>
            <a:off x="128850" y="1452288"/>
            <a:ext cx="6179897" cy="369332"/>
          </a:xfrm>
          <a:prstGeom prst="rect">
            <a:avLst/>
          </a:prstGeom>
          <a:noFill/>
        </p:spPr>
        <p:txBody>
          <a:bodyPr wrap="none" rtlCol="0">
            <a:spAutoFit/>
          </a:bodyPr>
          <a:lstStyle/>
          <a:p>
            <a:r>
              <a:rPr lang="en-US" dirty="0">
                <a:solidFill>
                  <a:schemeClr val="bg1"/>
                </a:solidFill>
              </a:rPr>
              <a:t>One month after Hayman Fire (2002) photo: </a:t>
            </a:r>
            <a:r>
              <a:rPr lang="en-US" dirty="0" err="1">
                <a:solidFill>
                  <a:schemeClr val="bg1"/>
                </a:solidFill>
              </a:rPr>
              <a:t>M.Kaufmann</a:t>
            </a:r>
            <a:endParaRPr lang="en-US" dirty="0">
              <a:solidFill>
                <a:schemeClr val="bg1"/>
              </a:solidFill>
            </a:endParaRPr>
          </a:p>
        </p:txBody>
      </p:sp>
      <p:sp>
        <p:nvSpPr>
          <p:cNvPr id="7" name="TextBox 6"/>
          <p:cNvSpPr txBox="1"/>
          <p:nvPr/>
        </p:nvSpPr>
        <p:spPr>
          <a:xfrm>
            <a:off x="10236" y="5579660"/>
            <a:ext cx="4331635" cy="369332"/>
          </a:xfrm>
          <a:prstGeom prst="rect">
            <a:avLst/>
          </a:prstGeom>
          <a:noFill/>
        </p:spPr>
        <p:txBody>
          <a:bodyPr wrap="none" rtlCol="0">
            <a:spAutoFit/>
          </a:bodyPr>
          <a:lstStyle/>
          <a:p>
            <a:r>
              <a:rPr lang="en-US" dirty="0">
                <a:solidFill>
                  <a:schemeClr val="bg1"/>
                </a:solidFill>
              </a:rPr>
              <a:t>Ten years later (2012) photo: </a:t>
            </a:r>
            <a:r>
              <a:rPr lang="en-US" dirty="0" err="1">
                <a:solidFill>
                  <a:schemeClr val="bg1"/>
                </a:solidFill>
              </a:rPr>
              <a:t>P.Fornwalt</a:t>
            </a:r>
            <a:endParaRPr lang="en-US" dirty="0">
              <a:solidFill>
                <a:schemeClr val="bg1"/>
              </a:solidFill>
            </a:endParaRPr>
          </a:p>
        </p:txBody>
      </p:sp>
    </p:spTree>
    <p:extLst>
      <p:ext uri="{BB962C8B-B14F-4D97-AF65-F5344CB8AC3E}">
        <p14:creationId xmlns:p14="http://schemas.microsoft.com/office/powerpoint/2010/main" val="36660544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1066800"/>
          </a:xfrm>
        </p:spPr>
        <p:txBody>
          <a:bodyPr>
            <a:noAutofit/>
          </a:bodyPr>
          <a:lstStyle/>
          <a:p>
            <a:r>
              <a:rPr lang="en-US" sz="3600" dirty="0"/>
              <a:t>Punctuated </a:t>
            </a:r>
            <a:r>
              <a:rPr lang="en-US" sz="3600" dirty="0" err="1"/>
              <a:t>equilibruim</a:t>
            </a:r>
            <a:endParaRPr lang="en-US" sz="3600" dirty="0"/>
          </a:p>
        </p:txBody>
      </p:sp>
      <p:pic>
        <p:nvPicPr>
          <p:cNvPr id="4098" name="Picture 2" descr="Image result for punctuated equilibriu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1295400"/>
            <a:ext cx="6705600" cy="5184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89156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3585" y="6018872"/>
            <a:ext cx="6644735" cy="707886"/>
          </a:xfrm>
          <a:prstGeom prst="rect">
            <a:avLst/>
          </a:prstGeom>
          <a:noFill/>
        </p:spPr>
        <p:txBody>
          <a:bodyPr wrap="square" rtlCol="0">
            <a:spAutoFit/>
          </a:bodyPr>
          <a:lstStyle/>
          <a:p>
            <a:pPr algn="ctr"/>
            <a:r>
              <a:rPr lang="en-US" sz="2000" dirty="0">
                <a:solidFill>
                  <a:schemeClr val="bg1"/>
                </a:solidFill>
                <a:latin typeface="+mj-lt"/>
              </a:rPr>
              <a:t>Braided river of concepts and conceptual models in fluvial geomorphology </a:t>
            </a:r>
            <a:r>
              <a:rPr lang="en-US" i="1" dirty="0">
                <a:solidFill>
                  <a:schemeClr val="bg1">
                    <a:lumMod val="85000"/>
                  </a:schemeClr>
                </a:solidFill>
                <a:latin typeface="+mj-lt"/>
              </a:rPr>
              <a:t>(Grant et al., 2013)</a:t>
            </a:r>
          </a:p>
        </p:txBody>
      </p:sp>
      <p:pic>
        <p:nvPicPr>
          <p:cNvPr id="3" name="Picture 2"/>
          <p:cNvPicPr>
            <a:picLocks noChangeAspect="1"/>
          </p:cNvPicPr>
          <p:nvPr/>
        </p:nvPicPr>
        <p:blipFill>
          <a:blip r:embed="rId3"/>
          <a:stretch>
            <a:fillRect/>
          </a:stretch>
        </p:blipFill>
        <p:spPr>
          <a:xfrm>
            <a:off x="2133600" y="1080911"/>
            <a:ext cx="4961438" cy="4937961"/>
          </a:xfrm>
          <a:prstGeom prst="rect">
            <a:avLst/>
          </a:prstGeom>
        </p:spPr>
      </p:pic>
      <p:sp>
        <p:nvSpPr>
          <p:cNvPr id="5" name="Title 1"/>
          <p:cNvSpPr>
            <a:spLocks noGrp="1"/>
          </p:cNvSpPr>
          <p:nvPr>
            <p:ph type="title"/>
          </p:nvPr>
        </p:nvSpPr>
        <p:spPr>
          <a:xfrm>
            <a:off x="1303585" y="14111"/>
            <a:ext cx="6454236" cy="1066800"/>
          </a:xfrm>
        </p:spPr>
        <p:txBody>
          <a:bodyPr>
            <a:noAutofit/>
          </a:bodyPr>
          <a:lstStyle/>
          <a:p>
            <a:pPr algn="ctr"/>
            <a:r>
              <a:rPr lang="en-US" sz="3600" dirty="0"/>
              <a:t>Bringing it all together</a:t>
            </a:r>
          </a:p>
        </p:txBody>
      </p:sp>
    </p:spTree>
    <p:extLst>
      <p:ext uri="{BB962C8B-B14F-4D97-AF65-F5344CB8AC3E}">
        <p14:creationId xmlns:p14="http://schemas.microsoft.com/office/powerpoint/2010/main" val="134748368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2882" y="2029549"/>
            <a:ext cx="2214205" cy="1200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03585" y="6018872"/>
            <a:ext cx="6644735" cy="707886"/>
          </a:xfrm>
          <a:prstGeom prst="rect">
            <a:avLst/>
          </a:prstGeom>
          <a:noFill/>
        </p:spPr>
        <p:txBody>
          <a:bodyPr wrap="square" rtlCol="0">
            <a:spAutoFit/>
          </a:bodyPr>
          <a:lstStyle/>
          <a:p>
            <a:pPr algn="ctr"/>
            <a:r>
              <a:rPr lang="en-US" sz="2000" dirty="0">
                <a:solidFill>
                  <a:schemeClr val="bg1"/>
                </a:solidFill>
                <a:latin typeface="+mj-lt"/>
              </a:rPr>
              <a:t>Braided river of concepts and conceptual models in fluvial geomorphology </a:t>
            </a:r>
            <a:r>
              <a:rPr lang="en-US" i="1" dirty="0">
                <a:solidFill>
                  <a:schemeClr val="bg1">
                    <a:lumMod val="85000"/>
                  </a:schemeClr>
                </a:solidFill>
                <a:latin typeface="+mj-lt"/>
              </a:rPr>
              <a:t>(Grant et al., 2013)</a:t>
            </a:r>
          </a:p>
        </p:txBody>
      </p:sp>
      <p:pic>
        <p:nvPicPr>
          <p:cNvPr id="3" name="Picture 2"/>
          <p:cNvPicPr>
            <a:picLocks noChangeAspect="1"/>
          </p:cNvPicPr>
          <p:nvPr/>
        </p:nvPicPr>
        <p:blipFill>
          <a:blip r:embed="rId3"/>
          <a:stretch>
            <a:fillRect/>
          </a:stretch>
        </p:blipFill>
        <p:spPr>
          <a:xfrm>
            <a:off x="2133600" y="1080911"/>
            <a:ext cx="4961438" cy="4937961"/>
          </a:xfrm>
          <a:prstGeom prst="rect">
            <a:avLst/>
          </a:prstGeom>
        </p:spPr>
      </p:pic>
      <p:sp>
        <p:nvSpPr>
          <p:cNvPr id="5" name="Title 1"/>
          <p:cNvSpPr>
            <a:spLocks noGrp="1"/>
          </p:cNvSpPr>
          <p:nvPr>
            <p:ph type="title"/>
          </p:nvPr>
        </p:nvSpPr>
        <p:spPr>
          <a:xfrm>
            <a:off x="1303585" y="14111"/>
            <a:ext cx="6454236" cy="1066800"/>
          </a:xfrm>
        </p:spPr>
        <p:txBody>
          <a:bodyPr>
            <a:noAutofit/>
          </a:bodyPr>
          <a:lstStyle/>
          <a:p>
            <a:pPr algn="ctr"/>
            <a:r>
              <a:rPr lang="en-US" sz="3600" dirty="0"/>
              <a:t>Bringing it all together</a:t>
            </a:r>
          </a:p>
        </p:txBody>
      </p:sp>
      <p:sp>
        <p:nvSpPr>
          <p:cNvPr id="7" name="5-Point Star 6"/>
          <p:cNvSpPr/>
          <p:nvPr/>
        </p:nvSpPr>
        <p:spPr>
          <a:xfrm>
            <a:off x="851679" y="2219746"/>
            <a:ext cx="152400" cy="15240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4027484" y="1285316"/>
            <a:ext cx="274320" cy="27432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4614319" y="1824891"/>
            <a:ext cx="274320" cy="27432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5170484" y="1367691"/>
            <a:ext cx="274320" cy="27432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4027484" y="2205891"/>
            <a:ext cx="274320" cy="27432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5018084" y="2739291"/>
            <a:ext cx="274320" cy="27432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3888955" y="2636034"/>
            <a:ext cx="274320" cy="27432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5399084" y="3254086"/>
            <a:ext cx="274320" cy="27432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4334394" y="3177886"/>
            <a:ext cx="274320" cy="27432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4324411" y="3886869"/>
            <a:ext cx="274320" cy="27432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4400611" y="4344069"/>
            <a:ext cx="274320" cy="27432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4172011" y="4841658"/>
            <a:ext cx="274320" cy="274320"/>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5856284" y="4216241"/>
            <a:ext cx="274320" cy="27432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851679" y="2511179"/>
            <a:ext cx="152400" cy="1524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851679" y="2796212"/>
            <a:ext cx="152400" cy="152400"/>
          </a:xfrm>
          <a:prstGeom prst="star5">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43625" y="2114836"/>
            <a:ext cx="1624163" cy="923330"/>
          </a:xfrm>
          <a:prstGeom prst="rect">
            <a:avLst/>
          </a:prstGeom>
          <a:noFill/>
        </p:spPr>
        <p:txBody>
          <a:bodyPr wrap="none" rtlCol="0">
            <a:spAutoFit/>
          </a:bodyPr>
          <a:lstStyle/>
          <a:p>
            <a:r>
              <a:rPr lang="en-US" dirty="0"/>
              <a:t>continuous</a:t>
            </a:r>
          </a:p>
          <a:p>
            <a:r>
              <a:rPr lang="en-US" dirty="0"/>
              <a:t>discontinuous</a:t>
            </a:r>
          </a:p>
          <a:p>
            <a:r>
              <a:rPr lang="en-US" dirty="0"/>
              <a:t>both</a:t>
            </a:r>
          </a:p>
        </p:txBody>
      </p:sp>
      <p:sp>
        <p:nvSpPr>
          <p:cNvPr id="24" name="5-Point Star 23"/>
          <p:cNvSpPr/>
          <p:nvPr/>
        </p:nvSpPr>
        <p:spPr>
          <a:xfrm>
            <a:off x="5673404" y="5144175"/>
            <a:ext cx="274320" cy="274320"/>
          </a:xfrm>
          <a:prstGeom prst="star5">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0952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870" y="1408837"/>
            <a:ext cx="8938260" cy="3237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04800"/>
            <a:ext cx="8229600" cy="1066800"/>
          </a:xfrm>
        </p:spPr>
        <p:txBody>
          <a:bodyPr>
            <a:noAutofit/>
          </a:bodyPr>
          <a:lstStyle/>
          <a:p>
            <a:r>
              <a:rPr lang="en-US" sz="3600" dirty="0"/>
              <a:t>Landscape Evolution</a:t>
            </a:r>
          </a:p>
        </p:txBody>
      </p:sp>
      <p:sp>
        <p:nvSpPr>
          <p:cNvPr id="4" name="Rectangle 3"/>
          <p:cNvSpPr/>
          <p:nvPr/>
        </p:nvSpPr>
        <p:spPr>
          <a:xfrm>
            <a:off x="241110" y="4646474"/>
            <a:ext cx="8293290" cy="1754326"/>
          </a:xfrm>
          <a:prstGeom prst="rect">
            <a:avLst/>
          </a:prstGeom>
        </p:spPr>
        <p:txBody>
          <a:bodyPr wrap="square">
            <a:spAutoFit/>
          </a:bodyPr>
          <a:lstStyle/>
          <a:p>
            <a:r>
              <a:rPr lang="en-US" dirty="0">
                <a:solidFill>
                  <a:schemeClr val="bg1"/>
                </a:solidFill>
              </a:rPr>
              <a:t>Proposed trajectory for development of drainage density in the Oregon Cascades, after Jefferson (2006). Note that both continuous and discontinuous processes are actors in this scenario. While the continuous processes may take hundreds or thousands of years to play out, discontinuous processes acting over a much shorter timescales can jump start or accelerate the evolutionary sequence. </a:t>
            </a:r>
            <a:r>
              <a:rPr lang="en-US" i="1" dirty="0">
                <a:solidFill>
                  <a:schemeClr val="bg1">
                    <a:lumMod val="85000"/>
                  </a:schemeClr>
                </a:solidFill>
              </a:rPr>
              <a:t>(Grant et al., this paper)</a:t>
            </a:r>
          </a:p>
        </p:txBody>
      </p:sp>
      <p:sp>
        <p:nvSpPr>
          <p:cNvPr id="5" name="5-Point Star 4"/>
          <p:cNvSpPr/>
          <p:nvPr/>
        </p:nvSpPr>
        <p:spPr>
          <a:xfrm>
            <a:off x="205740" y="701040"/>
            <a:ext cx="274320" cy="274320"/>
          </a:xfrm>
          <a:prstGeom prst="star5">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241110" y="1177728"/>
            <a:ext cx="8760711" cy="3414056"/>
          </a:xfrm>
          <a:prstGeom prst="rect">
            <a:avLst/>
          </a:prstGeom>
        </p:spPr>
      </p:pic>
    </p:spTree>
    <p:extLst>
      <p:ext uri="{BB962C8B-B14F-4D97-AF65-F5344CB8AC3E}">
        <p14:creationId xmlns:p14="http://schemas.microsoft.com/office/powerpoint/2010/main" val="85891111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721"/>
            <a:ext cx="9144000" cy="1066800"/>
          </a:xfrm>
        </p:spPr>
        <p:txBody>
          <a:bodyPr>
            <a:noAutofit/>
          </a:bodyPr>
          <a:lstStyle/>
          <a:p>
            <a:pPr algn="ctr"/>
            <a:r>
              <a:rPr lang="en-US" sz="3200" dirty="0"/>
              <a:t>Time, Space and Causality in Geomorphology</a:t>
            </a:r>
          </a:p>
        </p:txBody>
      </p:sp>
      <p:pic>
        <p:nvPicPr>
          <p:cNvPr id="5" name="Picture 4"/>
          <p:cNvPicPr>
            <a:picLocks noChangeAspect="1"/>
          </p:cNvPicPr>
          <p:nvPr/>
        </p:nvPicPr>
        <p:blipFill>
          <a:blip r:embed="rId2"/>
          <a:stretch>
            <a:fillRect/>
          </a:stretch>
        </p:blipFill>
        <p:spPr>
          <a:xfrm>
            <a:off x="169847" y="1250338"/>
            <a:ext cx="5730422" cy="4507328"/>
          </a:xfrm>
          <a:prstGeom prst="rect">
            <a:avLst/>
          </a:prstGeom>
        </p:spPr>
      </p:pic>
      <p:sp>
        <p:nvSpPr>
          <p:cNvPr id="6" name="TextBox 5"/>
          <p:cNvSpPr txBox="1"/>
          <p:nvPr/>
        </p:nvSpPr>
        <p:spPr>
          <a:xfrm>
            <a:off x="6205394" y="5793143"/>
            <a:ext cx="2608406" cy="369332"/>
          </a:xfrm>
          <a:prstGeom prst="rect">
            <a:avLst/>
          </a:prstGeom>
          <a:noFill/>
        </p:spPr>
        <p:txBody>
          <a:bodyPr wrap="none" rtlCol="0">
            <a:spAutoFit/>
          </a:bodyPr>
          <a:lstStyle/>
          <a:p>
            <a:r>
              <a:rPr lang="en-US" i="1" dirty="0" err="1">
                <a:solidFill>
                  <a:schemeClr val="bg1">
                    <a:lumMod val="85000"/>
                  </a:schemeClr>
                </a:solidFill>
              </a:rPr>
              <a:t>Schumm</a:t>
            </a:r>
            <a:r>
              <a:rPr lang="en-US" i="1" dirty="0">
                <a:solidFill>
                  <a:schemeClr val="bg1">
                    <a:lumMod val="85000"/>
                  </a:schemeClr>
                </a:solidFill>
              </a:rPr>
              <a:t> &amp; </a:t>
            </a:r>
            <a:r>
              <a:rPr lang="en-US" i="1" dirty="0" err="1">
                <a:solidFill>
                  <a:schemeClr val="bg1">
                    <a:lumMod val="85000"/>
                  </a:schemeClr>
                </a:solidFill>
              </a:rPr>
              <a:t>Lichty</a:t>
            </a:r>
            <a:r>
              <a:rPr lang="en-US" i="1" dirty="0">
                <a:solidFill>
                  <a:schemeClr val="bg1">
                    <a:lumMod val="85000"/>
                  </a:schemeClr>
                </a:solidFill>
              </a:rPr>
              <a:t>, 1965</a:t>
            </a:r>
          </a:p>
        </p:txBody>
      </p:sp>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05488" y="3476127"/>
            <a:ext cx="3033712" cy="2281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638799" y="1250338"/>
            <a:ext cx="3200401" cy="2281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71800" y="2438400"/>
            <a:ext cx="470142" cy="27589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64520" y="3255984"/>
            <a:ext cx="1184079" cy="27589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38654" y="2444044"/>
            <a:ext cx="470142" cy="27589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97451" y="5480228"/>
            <a:ext cx="1184079" cy="27589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47879" y="2711816"/>
            <a:ext cx="243522" cy="25998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63858" y="2448985"/>
            <a:ext cx="470142" cy="275893"/>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47879" y="4433276"/>
            <a:ext cx="395922" cy="282641"/>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514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89455724"/>
              </p:ext>
            </p:extLst>
          </p:nvPr>
        </p:nvGraphicFramePr>
        <p:xfrm>
          <a:off x="381000" y="1397000"/>
          <a:ext cx="8229600" cy="3657600"/>
        </p:xfrm>
        <a:graphic>
          <a:graphicData uri="http://schemas.openxmlformats.org/drawingml/2006/table">
            <a:tbl>
              <a:tblPr firstRow="1" bandRow="1">
                <a:tableStyleId>{2D5ABB26-0587-4C30-8999-92F81FD0307C}</a:tableStyleId>
              </a:tblPr>
              <a:tblGrid>
                <a:gridCol w="3733800">
                  <a:extLst>
                    <a:ext uri="{9D8B030D-6E8A-4147-A177-3AD203B41FA5}">
                      <a16:colId xmlns:a16="http://schemas.microsoft.com/office/drawing/2014/main" val="20000"/>
                    </a:ext>
                  </a:extLst>
                </a:gridCol>
                <a:gridCol w="1498600">
                  <a:extLst>
                    <a:ext uri="{9D8B030D-6E8A-4147-A177-3AD203B41FA5}">
                      <a16:colId xmlns:a16="http://schemas.microsoft.com/office/drawing/2014/main" val="20001"/>
                    </a:ext>
                  </a:extLst>
                </a:gridCol>
                <a:gridCol w="1498600">
                  <a:extLst>
                    <a:ext uri="{9D8B030D-6E8A-4147-A177-3AD203B41FA5}">
                      <a16:colId xmlns:a16="http://schemas.microsoft.com/office/drawing/2014/main" val="20002"/>
                    </a:ext>
                  </a:extLst>
                </a:gridCol>
                <a:gridCol w="1498600">
                  <a:extLst>
                    <a:ext uri="{9D8B030D-6E8A-4147-A177-3AD203B41FA5}">
                      <a16:colId xmlns:a16="http://schemas.microsoft.com/office/drawing/2014/main" val="20003"/>
                    </a:ext>
                  </a:extLst>
                </a:gridCol>
              </a:tblGrid>
              <a:tr h="370840">
                <a:tc>
                  <a:txBody>
                    <a:bodyPr/>
                    <a:lstStyle/>
                    <a:p>
                      <a:endParaRPr lang="en-US" sz="2400" dirty="0">
                        <a:solidFill>
                          <a:schemeClr val="tx1">
                            <a:lumMod val="65000"/>
                            <a:lumOff val="35000"/>
                          </a:schemeClr>
                        </a:solidFill>
                      </a:endParaRP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chemeClr val="tx1"/>
                          </a:solidFill>
                        </a:rPr>
                        <a:t>Cyclic</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chemeClr val="tx1"/>
                          </a:solidFill>
                        </a:rPr>
                        <a:t>Graded</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chemeClr val="tx1"/>
                          </a:solidFill>
                        </a:rPr>
                        <a:t>Steady</a:t>
                      </a:r>
                    </a:p>
                  </a:txBody>
                  <a:tcPr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69711">
                <a:tc>
                  <a:txBody>
                    <a:bodyPr/>
                    <a:lstStyle/>
                    <a:p>
                      <a:r>
                        <a:rPr lang="en-US" sz="2000" dirty="0">
                          <a:solidFill>
                            <a:schemeClr val="tx1">
                              <a:lumMod val="65000"/>
                              <a:lumOff val="35000"/>
                            </a:schemeClr>
                          </a:solidFill>
                        </a:rPr>
                        <a:t>Sediment Transport</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2400" dirty="0">
                          <a:solidFill>
                            <a:srgbClr val="C00000"/>
                          </a:solidFill>
                        </a:rPr>
                        <a:t>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F0"/>
                          </a:solidFill>
                        </a:rPr>
                        <a:t>dis</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F0"/>
                          </a:solidFill>
                        </a:rPr>
                        <a:t>dis</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9711">
                <a:tc>
                  <a:txBody>
                    <a:bodyPr/>
                    <a:lstStyle/>
                    <a:p>
                      <a:pPr algn="r"/>
                      <a:r>
                        <a:rPr lang="en-US" sz="2000" i="1" dirty="0">
                          <a:solidFill>
                            <a:schemeClr val="tx1">
                              <a:lumMod val="65000"/>
                              <a:lumOff val="35000"/>
                            </a:schemeClr>
                          </a:solidFill>
                        </a:rPr>
                        <a:t>Bedload</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2400" dirty="0">
                          <a:solidFill>
                            <a:srgbClr val="C00000"/>
                          </a:solidFill>
                        </a:rPr>
                        <a:t>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F0"/>
                          </a:solidFill>
                        </a:rPr>
                        <a:t>dis</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F0"/>
                          </a:solidFill>
                        </a:rPr>
                        <a:t>dis</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24556">
                <a:tc>
                  <a:txBody>
                    <a:bodyPr/>
                    <a:lstStyle/>
                    <a:p>
                      <a:pPr algn="r"/>
                      <a:r>
                        <a:rPr lang="en-US" sz="2000" i="1" dirty="0">
                          <a:solidFill>
                            <a:schemeClr val="tx1">
                              <a:lumMod val="65000"/>
                              <a:lumOff val="35000"/>
                            </a:schemeClr>
                          </a:solidFill>
                        </a:rPr>
                        <a:t>Suspended</a:t>
                      </a:r>
                      <a:r>
                        <a:rPr lang="en-US" sz="2000" i="1" baseline="0" dirty="0">
                          <a:solidFill>
                            <a:schemeClr val="tx1">
                              <a:lumMod val="65000"/>
                              <a:lumOff val="35000"/>
                            </a:schemeClr>
                          </a:solidFill>
                        </a:rPr>
                        <a:t> load</a:t>
                      </a:r>
                      <a:endParaRPr lang="en-US" sz="2000" i="1" dirty="0">
                        <a:solidFill>
                          <a:schemeClr val="tx1">
                            <a:lumMod val="65000"/>
                            <a:lumOff val="35000"/>
                          </a:schemeClr>
                        </a:solidFill>
                      </a:endParaRP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C00000"/>
                          </a:solidFill>
                        </a:rPr>
                        <a:t>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F0"/>
                          </a:solidFill>
                        </a:rPr>
                        <a:t>dis</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C00000"/>
                          </a:solidFill>
                        </a:rPr>
                        <a:t>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81000">
                <a:tc>
                  <a:txBody>
                    <a:bodyPr/>
                    <a:lstStyle/>
                    <a:p>
                      <a:pPr algn="l"/>
                      <a:r>
                        <a:rPr lang="en-US" sz="2000" dirty="0" err="1">
                          <a:solidFill>
                            <a:schemeClr val="tx1">
                              <a:lumMod val="65000"/>
                              <a:lumOff val="35000"/>
                            </a:schemeClr>
                          </a:solidFill>
                        </a:rPr>
                        <a:t>Knickpoint</a:t>
                      </a:r>
                      <a:r>
                        <a:rPr lang="en-US" sz="2000" dirty="0">
                          <a:solidFill>
                            <a:schemeClr val="tx1">
                              <a:lumMod val="65000"/>
                              <a:lumOff val="35000"/>
                            </a:schemeClr>
                          </a:solidFill>
                        </a:rPr>
                        <a:t> retreat</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2400" dirty="0">
                          <a:solidFill>
                            <a:srgbClr val="C00000"/>
                          </a:solidFill>
                        </a:rPr>
                        <a:t>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2400" dirty="0">
                          <a:solidFill>
                            <a:srgbClr val="C00000"/>
                          </a:solidFill>
                        </a:rPr>
                        <a:t>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6600CC"/>
                          </a:solidFill>
                        </a:rPr>
                        <a:t>dis/con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l"/>
                      <a:r>
                        <a:rPr lang="en-US" sz="2000" dirty="0">
                          <a:solidFill>
                            <a:schemeClr val="tx1">
                              <a:lumMod val="65000"/>
                              <a:lumOff val="35000"/>
                            </a:schemeClr>
                          </a:solidFill>
                        </a:rPr>
                        <a:t>Planform adjustments</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2400" dirty="0">
                          <a:solidFill>
                            <a:srgbClr val="C00000"/>
                          </a:solidFill>
                        </a:rPr>
                        <a:t>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2400" dirty="0">
                          <a:solidFill>
                            <a:srgbClr val="00B0F0"/>
                          </a:solidFill>
                        </a:rPr>
                        <a:t>dis</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6600CC"/>
                          </a:solidFill>
                        </a:rPr>
                        <a:t>dis/con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65000"/>
                              <a:lumOff val="35000"/>
                            </a:schemeClr>
                          </a:solidFill>
                        </a:rPr>
                        <a:t>Long profile evolution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2400" dirty="0">
                          <a:solidFill>
                            <a:srgbClr val="C00000"/>
                          </a:solidFill>
                        </a:rPr>
                        <a:t>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2400" dirty="0">
                          <a:solidFill>
                            <a:srgbClr val="00B0F0"/>
                          </a:solidFill>
                        </a:rPr>
                        <a:t>dis</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6600CC"/>
                          </a:solidFill>
                        </a:rPr>
                        <a:t>dis/con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pPr algn="l"/>
                      <a:r>
                        <a:rPr lang="en-US" sz="2000" dirty="0">
                          <a:solidFill>
                            <a:schemeClr val="tx1">
                              <a:lumMod val="65000"/>
                              <a:lumOff val="35000"/>
                            </a:schemeClr>
                          </a:solidFill>
                        </a:rPr>
                        <a:t>Drainage</a:t>
                      </a:r>
                      <a:r>
                        <a:rPr lang="en-US" sz="2000" baseline="0" dirty="0">
                          <a:solidFill>
                            <a:schemeClr val="tx1">
                              <a:lumMod val="65000"/>
                              <a:lumOff val="35000"/>
                            </a:schemeClr>
                          </a:solidFill>
                        </a:rPr>
                        <a:t> network development</a:t>
                      </a:r>
                      <a:endParaRPr lang="en-US" sz="2000" dirty="0">
                        <a:solidFill>
                          <a:schemeClr val="tx1">
                            <a:lumMod val="65000"/>
                            <a:lumOff val="35000"/>
                          </a:schemeClr>
                        </a:solidFill>
                      </a:endParaRP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2400" dirty="0">
                          <a:solidFill>
                            <a:srgbClr val="6600CC"/>
                          </a:solidFill>
                        </a:rPr>
                        <a:t>dis/con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C00000"/>
                          </a:solidFill>
                        </a:rPr>
                        <a:t>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2400" dirty="0">
                          <a:solidFill>
                            <a:srgbClr val="C00000"/>
                          </a:solidFill>
                        </a:rPr>
                        <a:t>con</a:t>
                      </a:r>
                    </a:p>
                  </a:txBody>
                  <a:tcP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0" y="304800"/>
            <a:ext cx="9144000" cy="1066800"/>
          </a:xfrm>
        </p:spPr>
        <p:txBody>
          <a:bodyPr>
            <a:noAutofit/>
          </a:bodyPr>
          <a:lstStyle/>
          <a:p>
            <a:pPr algn="ctr"/>
            <a:r>
              <a:rPr lang="en-US" sz="3200" dirty="0"/>
              <a:t>Time, Space and Causality in (Dis)continuity</a:t>
            </a:r>
          </a:p>
        </p:txBody>
      </p:sp>
      <p:sp>
        <p:nvSpPr>
          <p:cNvPr id="6" name="TextBox 5"/>
          <p:cNvSpPr txBox="1"/>
          <p:nvPr/>
        </p:nvSpPr>
        <p:spPr>
          <a:xfrm>
            <a:off x="6098374" y="5080000"/>
            <a:ext cx="2512226" cy="369332"/>
          </a:xfrm>
          <a:prstGeom prst="rect">
            <a:avLst/>
          </a:prstGeom>
          <a:noFill/>
        </p:spPr>
        <p:txBody>
          <a:bodyPr wrap="none" rtlCol="0">
            <a:spAutoFit/>
          </a:bodyPr>
          <a:lstStyle/>
          <a:p>
            <a:r>
              <a:rPr lang="en-US" i="1" dirty="0">
                <a:solidFill>
                  <a:schemeClr val="bg1">
                    <a:lumMod val="85000"/>
                  </a:schemeClr>
                </a:solidFill>
              </a:rPr>
              <a:t>Grant et al., yesterday</a:t>
            </a:r>
          </a:p>
        </p:txBody>
      </p:sp>
    </p:spTree>
    <p:extLst>
      <p:ext uri="{BB962C8B-B14F-4D97-AF65-F5344CB8AC3E}">
        <p14:creationId xmlns:p14="http://schemas.microsoft.com/office/powerpoint/2010/main" val="302548863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727985"/>
            <a:ext cx="4419600" cy="1066800"/>
          </a:xfrm>
        </p:spPr>
        <p:txBody>
          <a:bodyPr>
            <a:noAutofit/>
          </a:bodyPr>
          <a:lstStyle/>
          <a:p>
            <a:r>
              <a:rPr lang="en-US" sz="3600" dirty="0"/>
              <a:t>The End</a:t>
            </a:r>
          </a:p>
        </p:txBody>
      </p:sp>
      <p:pic>
        <p:nvPicPr>
          <p:cNvPr id="3" name="Picture 2" descr="DSC_0029.jpg"/>
          <p:cNvPicPr>
            <a:picLocks noChangeAspect="1"/>
          </p:cNvPicPr>
          <p:nvPr/>
        </p:nvPicPr>
        <p:blipFill>
          <a:blip r:embed="rId2" cstate="print"/>
          <a:stretch>
            <a:fillRect/>
          </a:stretch>
        </p:blipFill>
        <p:spPr>
          <a:xfrm>
            <a:off x="4660106" y="174177"/>
            <a:ext cx="4331494" cy="6522720"/>
          </a:xfrm>
          <a:prstGeom prst="rect">
            <a:avLst/>
          </a:prstGeom>
        </p:spPr>
      </p:pic>
      <p:sp>
        <p:nvSpPr>
          <p:cNvPr id="4" name="Rectangle 3"/>
          <p:cNvSpPr/>
          <p:nvPr/>
        </p:nvSpPr>
        <p:spPr>
          <a:xfrm>
            <a:off x="2362200" y="6050566"/>
            <a:ext cx="2209800" cy="646331"/>
          </a:xfrm>
          <a:prstGeom prst="rect">
            <a:avLst/>
          </a:prstGeom>
        </p:spPr>
        <p:txBody>
          <a:bodyPr wrap="square">
            <a:spAutoFit/>
          </a:bodyPr>
          <a:lstStyle/>
          <a:p>
            <a:pPr algn="r"/>
            <a:r>
              <a:rPr lang="en-US" i="1" dirty="0">
                <a:solidFill>
                  <a:schemeClr val="bg1">
                    <a:lumMod val="85000"/>
                  </a:schemeClr>
                </a:solidFill>
              </a:rPr>
              <a:t>Proxy Falls </a:t>
            </a:r>
          </a:p>
          <a:p>
            <a:pPr algn="r"/>
            <a:r>
              <a:rPr lang="en-US" i="1" dirty="0">
                <a:solidFill>
                  <a:schemeClr val="bg1">
                    <a:lumMod val="85000"/>
                  </a:schemeClr>
                </a:solidFill>
              </a:rPr>
              <a:t>Lost Creek, Oregon</a:t>
            </a:r>
          </a:p>
        </p:txBody>
      </p:sp>
      <p:sp>
        <p:nvSpPr>
          <p:cNvPr id="5" name="TextBox 4"/>
          <p:cNvSpPr txBox="1"/>
          <p:nvPr/>
        </p:nvSpPr>
        <p:spPr>
          <a:xfrm>
            <a:off x="152401" y="990600"/>
            <a:ext cx="4507705" cy="1323439"/>
          </a:xfrm>
          <a:prstGeom prst="rect">
            <a:avLst/>
          </a:prstGeom>
          <a:noFill/>
        </p:spPr>
        <p:txBody>
          <a:bodyPr wrap="square" rtlCol="0">
            <a:spAutoFit/>
          </a:bodyPr>
          <a:lstStyle/>
          <a:p>
            <a:r>
              <a:rPr lang="en-US" sz="2200" dirty="0" err="1">
                <a:solidFill>
                  <a:schemeClr val="accent4">
                    <a:lumMod val="20000"/>
                    <a:lumOff val="80000"/>
                  </a:schemeClr>
                </a:solidFill>
              </a:rPr>
              <a:t>G.Grant</a:t>
            </a:r>
            <a:r>
              <a:rPr lang="en-US" sz="2200" dirty="0">
                <a:solidFill>
                  <a:schemeClr val="accent4">
                    <a:lumMod val="20000"/>
                    <a:lumOff val="80000"/>
                  </a:schemeClr>
                </a:solidFill>
              </a:rPr>
              <a:t>, </a:t>
            </a:r>
            <a:r>
              <a:rPr lang="en-US" sz="2200" dirty="0" err="1">
                <a:solidFill>
                  <a:schemeClr val="accent4">
                    <a:lumMod val="20000"/>
                    <a:lumOff val="80000"/>
                  </a:schemeClr>
                </a:solidFill>
              </a:rPr>
              <a:t>J.O’Connor</a:t>
            </a:r>
            <a:r>
              <a:rPr lang="en-US" sz="2200" dirty="0">
                <a:solidFill>
                  <a:schemeClr val="accent4">
                    <a:lumMod val="20000"/>
                    <a:lumOff val="80000"/>
                  </a:schemeClr>
                </a:solidFill>
              </a:rPr>
              <a:t>, and </a:t>
            </a:r>
            <a:r>
              <a:rPr lang="en-US" sz="2200" dirty="0" err="1">
                <a:solidFill>
                  <a:schemeClr val="accent4">
                    <a:lumMod val="20000"/>
                    <a:lumOff val="80000"/>
                  </a:schemeClr>
                </a:solidFill>
              </a:rPr>
              <a:t>E.Safran</a:t>
            </a:r>
            <a:r>
              <a:rPr lang="en-US" sz="2200" dirty="0">
                <a:solidFill>
                  <a:schemeClr val="accent4">
                    <a:lumMod val="20000"/>
                    <a:lumOff val="80000"/>
                  </a:schemeClr>
                </a:solidFill>
              </a:rPr>
              <a:t> </a:t>
            </a:r>
            <a:r>
              <a:rPr lang="en-US" sz="2200" b="1" dirty="0">
                <a:solidFill>
                  <a:schemeClr val="accent4">
                    <a:lumMod val="20000"/>
                    <a:lumOff val="80000"/>
                  </a:schemeClr>
                </a:solidFill>
              </a:rPr>
              <a:t>Excursions in (dis)continuity </a:t>
            </a:r>
            <a:r>
              <a:rPr lang="en-US" u="sng" dirty="0">
                <a:solidFill>
                  <a:schemeClr val="accent4">
                    <a:lumMod val="20000"/>
                    <a:lumOff val="80000"/>
                  </a:schemeClr>
                </a:solidFill>
              </a:rPr>
              <a:t>http://dx.doi.org/10.1016/j.geomorph.2016.08.033</a:t>
            </a:r>
          </a:p>
        </p:txBody>
      </p:sp>
    </p:spTree>
    <p:extLst>
      <p:ext uri="{BB962C8B-B14F-4D97-AF65-F5344CB8AC3E}">
        <p14:creationId xmlns:p14="http://schemas.microsoft.com/office/powerpoint/2010/main" val="392795337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762000" y="2057400"/>
            <a:ext cx="76962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381000" y="609600"/>
            <a:ext cx="8229600" cy="1066800"/>
          </a:xfrm>
        </p:spPr>
        <p:txBody>
          <a:bodyPr>
            <a:normAutofit fontScale="90000"/>
          </a:bodyPr>
          <a:lstStyle/>
          <a:p>
            <a:r>
              <a:rPr lang="en-US" dirty="0"/>
              <a:t>Discontinuity is a geologic fact of fluvial life…deal with it!</a:t>
            </a:r>
          </a:p>
        </p:txBody>
      </p:sp>
      <p:pic>
        <p:nvPicPr>
          <p:cNvPr id="6" name="Picture 2"/>
          <p:cNvPicPr>
            <a:picLocks noChangeAspect="1" noChangeArrowheads="1"/>
          </p:cNvPicPr>
          <p:nvPr/>
        </p:nvPicPr>
        <p:blipFill>
          <a:blip r:embed="rId3" cstate="print"/>
          <a:srcRect/>
          <a:stretch>
            <a:fillRect/>
          </a:stretch>
        </p:blipFill>
        <p:spPr bwMode="auto">
          <a:xfrm>
            <a:off x="762000" y="2116296"/>
            <a:ext cx="7258410" cy="3065304"/>
          </a:xfrm>
          <a:prstGeom prst="rect">
            <a:avLst/>
          </a:prstGeom>
          <a:noFill/>
          <a:ln w="9525">
            <a:noFill/>
            <a:miter lim="800000"/>
            <a:headEnd/>
            <a:tailEnd/>
          </a:ln>
        </p:spPr>
      </p:pic>
      <p:sp>
        <p:nvSpPr>
          <p:cNvPr id="8" name="TextBox 7"/>
          <p:cNvSpPr txBox="1"/>
          <p:nvPr/>
        </p:nvSpPr>
        <p:spPr>
          <a:xfrm>
            <a:off x="4800600" y="5334000"/>
            <a:ext cx="3621504" cy="369332"/>
          </a:xfrm>
          <a:prstGeom prst="rect">
            <a:avLst/>
          </a:prstGeom>
          <a:noFill/>
        </p:spPr>
        <p:txBody>
          <a:bodyPr wrap="none" rtlCol="0">
            <a:spAutoFit/>
          </a:bodyPr>
          <a:lstStyle/>
          <a:p>
            <a:r>
              <a:rPr lang="en-US" i="1" dirty="0"/>
              <a:t>Lyell</a:t>
            </a:r>
            <a:r>
              <a:rPr lang="en-US" i="1"/>
              <a:t>, 1830</a:t>
            </a:r>
            <a:r>
              <a:rPr lang="en-US" i="1" dirty="0"/>
              <a:t>. Principles of Geology</a:t>
            </a:r>
          </a:p>
        </p:txBody>
      </p:sp>
      <p:sp>
        <p:nvSpPr>
          <p:cNvPr id="15" name="Rectangle 14"/>
          <p:cNvSpPr/>
          <p:nvPr/>
        </p:nvSpPr>
        <p:spPr>
          <a:xfrm>
            <a:off x="5638800" y="3048000"/>
            <a:ext cx="2133600" cy="76200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47800" y="3352800"/>
            <a:ext cx="4191000" cy="76200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638800" y="3810000"/>
            <a:ext cx="1676400" cy="30480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895600" y="4953000"/>
            <a:ext cx="495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201920"/>
            <a:ext cx="8305800" cy="1295400"/>
          </a:xfrm>
          <a:prstGeom prst="rect">
            <a:avLst/>
          </a:prstGeom>
          <a:noFill/>
          <a:ln w="9525">
            <a:noFill/>
            <a:miter lim="800000"/>
            <a:headEnd/>
            <a:tailEnd/>
          </a:ln>
        </p:spPr>
      </p:pic>
      <p:sp>
        <p:nvSpPr>
          <p:cNvPr id="4" name="Title 3"/>
          <p:cNvSpPr>
            <a:spLocks noGrp="1"/>
          </p:cNvSpPr>
          <p:nvPr>
            <p:ph type="title"/>
          </p:nvPr>
        </p:nvSpPr>
        <p:spPr>
          <a:xfrm>
            <a:off x="647700" y="111636"/>
            <a:ext cx="7620000" cy="1066800"/>
          </a:xfrm>
        </p:spPr>
        <p:txBody>
          <a:bodyPr>
            <a:normAutofit/>
          </a:bodyPr>
          <a:lstStyle/>
          <a:p>
            <a:pPr algn="ctr"/>
            <a:r>
              <a:rPr lang="en-US" sz="3600" dirty="0"/>
              <a:t>The Roots of Continuum</a:t>
            </a:r>
          </a:p>
        </p:txBody>
      </p:sp>
      <p:sp>
        <p:nvSpPr>
          <p:cNvPr id="2" name="Rectangle 1"/>
          <p:cNvSpPr/>
          <p:nvPr/>
        </p:nvSpPr>
        <p:spPr>
          <a:xfrm>
            <a:off x="1066800" y="1524000"/>
            <a:ext cx="6781800" cy="2677656"/>
          </a:xfrm>
          <a:prstGeom prst="rect">
            <a:avLst/>
          </a:prstGeom>
        </p:spPr>
        <p:txBody>
          <a:bodyPr wrap="square">
            <a:spAutoFit/>
          </a:bodyPr>
          <a:lstStyle/>
          <a:p>
            <a:r>
              <a:rPr lang="en-US" sz="2400" i="1" dirty="0">
                <a:solidFill>
                  <a:schemeClr val="accent4">
                    <a:lumMod val="20000"/>
                    <a:lumOff val="80000"/>
                  </a:schemeClr>
                </a:solidFill>
              </a:rPr>
              <a:t>“A graded stream is one in which, over a period of years, slope is delicately adjusted to provide, with available discharge and the prevailing channel characteristics, just the velocity required for transportation of all of the load supplied from above” </a:t>
            </a:r>
          </a:p>
          <a:p>
            <a:pPr algn="r"/>
            <a:r>
              <a:rPr lang="en-US" sz="2400" i="1" dirty="0">
                <a:solidFill>
                  <a:schemeClr val="accent4">
                    <a:lumMod val="20000"/>
                    <a:lumOff val="80000"/>
                  </a:schemeClr>
                </a:solidFill>
              </a:rPr>
              <a:t>J. Hoover Mackin (1948)</a:t>
            </a:r>
          </a:p>
        </p:txBody>
      </p:sp>
    </p:spTree>
    <p:extLst>
      <p:ext uri="{BB962C8B-B14F-4D97-AF65-F5344CB8AC3E}">
        <p14:creationId xmlns:p14="http://schemas.microsoft.com/office/powerpoint/2010/main" val="416721450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1388"/>
            <a:ext cx="8229600" cy="1066800"/>
          </a:xfrm>
        </p:spPr>
        <p:txBody>
          <a:bodyPr>
            <a:normAutofit/>
          </a:bodyPr>
          <a:lstStyle/>
          <a:p>
            <a:r>
              <a:rPr lang="en-US" dirty="0" err="1">
                <a:solidFill>
                  <a:schemeClr val="accent3"/>
                </a:solidFill>
              </a:rPr>
              <a:t>Knickpoints</a:t>
            </a:r>
            <a:endParaRPr lang="en-US" dirty="0">
              <a:solidFill>
                <a:schemeClr val="accent3"/>
              </a:solidFill>
            </a:endParaRPr>
          </a:p>
        </p:txBody>
      </p:sp>
      <p:sp>
        <p:nvSpPr>
          <p:cNvPr id="3" name="Rectangle 2"/>
          <p:cNvSpPr/>
          <p:nvPr/>
        </p:nvSpPr>
        <p:spPr>
          <a:xfrm>
            <a:off x="304800" y="1600200"/>
            <a:ext cx="8686800" cy="4401205"/>
          </a:xfrm>
          <a:prstGeom prst="rect">
            <a:avLst/>
          </a:prstGeom>
        </p:spPr>
        <p:txBody>
          <a:bodyPr wrap="square">
            <a:spAutoFit/>
          </a:bodyPr>
          <a:lstStyle/>
          <a:p>
            <a:r>
              <a:rPr lang="en-US" sz="2000" i="1" dirty="0">
                <a:solidFill>
                  <a:schemeClr val="accent4">
                    <a:lumMod val="20000"/>
                    <a:lumOff val="80000"/>
                  </a:schemeClr>
                </a:solidFill>
              </a:rPr>
              <a:t>“At the end of the Glacial period, while the streams well south of the ice limits were still persevering in their perfect ways, those on the glaciated area often found that much of their previous work was lost and had to be done over again. As fast as the ice melted back, the rivers took possession of the country, and while the larger and stronger ones in nearly all cases found escape along their accustomed channels, many of the smaller streams were quite bewildered, and lost their way among the heaps and sheets of drift that masked their old valleys, and had to settle down as best they might on the lowest ground they could find. They were restrained in lakes and ponds behind drift barriers, and were turned aside from a life of comparative ease in their well prepared old channels to an age of hard work in active rock cutting-and here we now see them, just accommodated to their new lines of life.”</a:t>
            </a:r>
          </a:p>
          <a:p>
            <a:r>
              <a:rPr lang="en-US" sz="2000" i="1" dirty="0">
                <a:solidFill>
                  <a:schemeClr val="accent4">
                    <a:lumMod val="20000"/>
                    <a:lumOff val="80000"/>
                  </a:schemeClr>
                </a:solidFill>
              </a:rPr>
              <a:t>					William Morris Davis (1884)</a:t>
            </a:r>
          </a:p>
        </p:txBody>
      </p:sp>
    </p:spTree>
    <p:extLst>
      <p:ext uri="{BB962C8B-B14F-4D97-AF65-F5344CB8AC3E}">
        <p14:creationId xmlns:p14="http://schemas.microsoft.com/office/powerpoint/2010/main" val="338277226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812367"/>
            <a:ext cx="8458200" cy="990600"/>
          </a:xfrm>
        </p:spPr>
        <p:txBody>
          <a:bodyPr>
            <a:noAutofit/>
          </a:bodyPr>
          <a:lstStyle/>
          <a:p>
            <a:pPr algn="l"/>
            <a:r>
              <a:rPr lang="en-US" sz="2200" cap="none" dirty="0"/>
              <a:t>Lane’s (and Borland’s) Balance:  </a:t>
            </a:r>
            <a:br>
              <a:rPr lang="en-US" sz="2200" cap="none" dirty="0">
                <a:solidFill>
                  <a:schemeClr val="bg2"/>
                </a:solidFill>
              </a:rPr>
            </a:br>
            <a:r>
              <a:rPr lang="en-US" sz="1800" cap="none" dirty="0">
                <a:solidFill>
                  <a:schemeClr val="bg1">
                    <a:lumMod val="95000"/>
                  </a:schemeClr>
                </a:solidFill>
              </a:rPr>
              <a:t>Lane’s (1955) mathematical relationship between available sediment and available energy was succinctly illustrated as a literal balance by Borland (1960)</a:t>
            </a:r>
          </a:p>
        </p:txBody>
      </p:sp>
      <p:pic>
        <p:nvPicPr>
          <p:cNvPr id="4" name="Picture 3" descr="Fig3_LaneBorland.t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09700" y="1178436"/>
            <a:ext cx="6096000" cy="4538134"/>
          </a:xfrm>
          <a:prstGeom prst="rect">
            <a:avLst/>
          </a:prstGeom>
          <a:ln w="38100" cap="sq">
            <a:solidFill>
              <a:schemeClr val="bg1"/>
            </a:solidFill>
            <a:prstDash val="solid"/>
            <a:miter lim="800000"/>
          </a:ln>
          <a:effectLst/>
        </p:spPr>
      </p:pic>
      <p:sp>
        <p:nvSpPr>
          <p:cNvPr id="5" name="Title 3"/>
          <p:cNvSpPr txBox="1">
            <a:spLocks/>
          </p:cNvSpPr>
          <p:nvPr/>
        </p:nvSpPr>
        <p:spPr>
          <a:xfrm>
            <a:off x="647700" y="111636"/>
            <a:ext cx="7620000" cy="1066800"/>
          </a:xfrm>
          <a:prstGeom prst="rect">
            <a:avLst/>
          </a:prstGeom>
        </p:spPr>
        <p:txBody>
          <a:bodyPr vert="horz" anchor="ctr">
            <a:normAutofit/>
          </a:bodyPr>
          <a:lstStyle>
            <a:lvl1pPr algn="l" rtl="0" eaLnBrk="1" latinLnBrk="0" hangingPunct="1">
              <a:spcBef>
                <a:spcPct val="0"/>
              </a:spcBef>
              <a:buNone/>
              <a:defRPr kumimoji="0" sz="4000" kern="1200">
                <a:solidFill>
                  <a:schemeClr val="accent2">
                    <a:lumMod val="40000"/>
                    <a:lumOff val="60000"/>
                  </a:schemeClr>
                </a:solidFill>
                <a:latin typeface="+mj-lt"/>
                <a:ea typeface="+mj-ea"/>
                <a:cs typeface="+mj-cs"/>
              </a:defRPr>
            </a:lvl1pPr>
          </a:lstStyle>
          <a:p>
            <a:pPr algn="ctr"/>
            <a:r>
              <a:rPr lang="en-US" sz="3600" dirty="0"/>
              <a:t>The Roots of Continuum</a:t>
            </a:r>
          </a:p>
        </p:txBody>
      </p:sp>
    </p:spTree>
    <p:extLst>
      <p:ext uri="{BB962C8B-B14F-4D97-AF65-F5344CB8AC3E}">
        <p14:creationId xmlns:p14="http://schemas.microsoft.com/office/powerpoint/2010/main" val="156248251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29200" y="347784"/>
            <a:ext cx="37338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299156" y="347784"/>
            <a:ext cx="4191000" cy="563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descr="Fig4_WolmanMillerFrequencyCurve.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1600" y="614484"/>
            <a:ext cx="3276600" cy="2877429"/>
          </a:xfrm>
          <a:prstGeom prst="rect">
            <a:avLst/>
          </a:prstGeom>
        </p:spPr>
      </p:pic>
      <p:pic>
        <p:nvPicPr>
          <p:cNvPr id="22529"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7756" y="347784"/>
            <a:ext cx="3657600" cy="2858767"/>
          </a:xfrm>
          <a:prstGeom prst="rect">
            <a:avLst/>
          </a:prstGeom>
          <a:noFill/>
          <a:ln w="9525">
            <a:noFill/>
            <a:miter lim="800000"/>
            <a:headEnd/>
            <a:tailEnd/>
          </a:ln>
        </p:spPr>
      </p:pic>
      <p:pic>
        <p:nvPicPr>
          <p:cNvPr id="2253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9112" y="3212706"/>
            <a:ext cx="3697069" cy="2667000"/>
          </a:xfrm>
          <a:prstGeom prst="rect">
            <a:avLst/>
          </a:prstGeom>
          <a:noFill/>
          <a:ln w="9525">
            <a:noFill/>
            <a:miter lim="800000"/>
            <a:headEnd/>
            <a:tailEnd/>
          </a:ln>
        </p:spPr>
      </p:pic>
      <p:sp>
        <p:nvSpPr>
          <p:cNvPr id="13" name="Title 1"/>
          <p:cNvSpPr txBox="1">
            <a:spLocks/>
          </p:cNvSpPr>
          <p:nvPr/>
        </p:nvSpPr>
        <p:spPr>
          <a:xfrm>
            <a:off x="148824" y="5986584"/>
            <a:ext cx="4577644" cy="685800"/>
          </a:xfrm>
          <a:prstGeom prst="rect">
            <a:avLst/>
          </a:prstGeom>
        </p:spPr>
        <p:txBody>
          <a:bodyPr vert="horz" lIns="91440" tIns="45720" rIns="91440" bIns="45720" rtlCol="0" anchor="ctr">
            <a:noAutofit/>
          </a:bodyPr>
          <a:lstStyle/>
          <a:p>
            <a:pPr>
              <a:spcBef>
                <a:spcPct val="0"/>
              </a:spcBef>
              <a:defRPr/>
            </a:pPr>
            <a:r>
              <a:rPr lang="en-US" sz="2400" dirty="0">
                <a:solidFill>
                  <a:schemeClr val="accent2">
                    <a:lumMod val="40000"/>
                    <a:lumOff val="60000"/>
                  </a:schemeClr>
                </a:solidFill>
              </a:rPr>
              <a:t>Analysis of Hydraulic Geometry</a:t>
            </a:r>
          </a:p>
          <a:p>
            <a:pPr>
              <a:spcBef>
                <a:spcPct val="0"/>
              </a:spcBef>
              <a:defRPr/>
            </a:pPr>
            <a:r>
              <a:rPr lang="en-US" i="1" dirty="0">
                <a:solidFill>
                  <a:schemeClr val="bg1">
                    <a:lumMod val="85000"/>
                  </a:schemeClr>
                </a:solidFill>
              </a:rPr>
              <a:t>(Leopold &amp; Maddock, 1953)</a:t>
            </a:r>
          </a:p>
        </p:txBody>
      </p:sp>
      <p:sp>
        <p:nvSpPr>
          <p:cNvPr id="14" name="Title 1"/>
          <p:cNvSpPr txBox="1">
            <a:spLocks/>
          </p:cNvSpPr>
          <p:nvPr/>
        </p:nvSpPr>
        <p:spPr>
          <a:xfrm>
            <a:off x="5029200" y="3624384"/>
            <a:ext cx="3886200" cy="1173678"/>
          </a:xfrm>
          <a:prstGeom prst="rect">
            <a:avLst/>
          </a:prstGeom>
        </p:spPr>
        <p:txBody>
          <a:bodyPr vert="horz" lIns="91440" tIns="45720" rIns="91440" bIns="45720" rtlCol="0" anchor="ctr">
            <a:noAutofit/>
          </a:bodyPr>
          <a:lstStyle/>
          <a:p>
            <a:pPr>
              <a:spcBef>
                <a:spcPct val="0"/>
              </a:spcBef>
              <a:defRPr/>
            </a:pPr>
            <a:r>
              <a:rPr lang="en-US" sz="2400" dirty="0">
                <a:solidFill>
                  <a:schemeClr val="accent2">
                    <a:lumMod val="40000"/>
                    <a:lumOff val="60000"/>
                  </a:schemeClr>
                </a:solidFill>
              </a:rPr>
              <a:t>Frequency and Magnitude of Geomorphic Processes</a:t>
            </a:r>
          </a:p>
          <a:p>
            <a:pPr>
              <a:spcBef>
                <a:spcPct val="0"/>
              </a:spcBef>
              <a:defRPr/>
            </a:pPr>
            <a:r>
              <a:rPr lang="en-US" i="1" dirty="0">
                <a:solidFill>
                  <a:schemeClr val="bg1">
                    <a:lumMod val="85000"/>
                  </a:schemeClr>
                </a:solidFill>
              </a:rPr>
              <a:t>(Wolman &amp; Miller, 1960)</a:t>
            </a:r>
          </a:p>
        </p:txBody>
      </p:sp>
    </p:spTree>
    <p:extLst>
      <p:ext uri="{BB962C8B-B14F-4D97-AF65-F5344CB8AC3E}">
        <p14:creationId xmlns:p14="http://schemas.microsoft.com/office/powerpoint/2010/main" val="17816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9711" y="5985179"/>
            <a:ext cx="4567276" cy="1415772"/>
          </a:xfrm>
          <a:prstGeom prst="rect">
            <a:avLst/>
          </a:prstGeom>
          <a:noFill/>
        </p:spPr>
        <p:txBody>
          <a:bodyPr wrap="none" rtlCol="0">
            <a:spAutoFit/>
          </a:bodyPr>
          <a:lstStyle/>
          <a:p>
            <a:r>
              <a:rPr lang="en-US" sz="2400" dirty="0">
                <a:solidFill>
                  <a:schemeClr val="accent2">
                    <a:lumMod val="40000"/>
                    <a:lumOff val="60000"/>
                  </a:schemeClr>
                </a:solidFill>
              </a:rPr>
              <a:t>Soil Chronosequence</a:t>
            </a:r>
          </a:p>
          <a:p>
            <a:r>
              <a:rPr lang="en-US" i="1" dirty="0" err="1">
                <a:solidFill>
                  <a:schemeClr val="bg1">
                    <a:lumMod val="85000"/>
                  </a:schemeClr>
                </a:solidFill>
              </a:rPr>
              <a:t>Haast</a:t>
            </a:r>
            <a:r>
              <a:rPr lang="en-US" i="1" dirty="0">
                <a:solidFill>
                  <a:schemeClr val="bg1">
                    <a:lumMod val="85000"/>
                  </a:schemeClr>
                </a:solidFill>
              </a:rPr>
              <a:t>, New Zealand; </a:t>
            </a:r>
            <a:r>
              <a:rPr lang="en-US" i="1" dirty="0" err="1">
                <a:solidFill>
                  <a:schemeClr val="bg1">
                    <a:lumMod val="85000"/>
                  </a:schemeClr>
                </a:solidFill>
              </a:rPr>
              <a:t>Laliberte</a:t>
            </a:r>
            <a:r>
              <a:rPr lang="en-US" i="1" dirty="0">
                <a:solidFill>
                  <a:schemeClr val="bg1">
                    <a:lumMod val="85000"/>
                  </a:schemeClr>
                </a:solidFill>
              </a:rPr>
              <a:t> et al., 2013</a:t>
            </a:r>
          </a:p>
          <a:p>
            <a:endParaRPr lang="en-US" sz="4400" dirty="0">
              <a:solidFill>
                <a:schemeClr val="accent2">
                  <a:lumMod val="40000"/>
                  <a:lumOff val="60000"/>
                </a:schemeClr>
              </a:solidFill>
            </a:endParaRPr>
          </a:p>
        </p:txBody>
      </p:sp>
      <p:grpSp>
        <p:nvGrpSpPr>
          <p:cNvPr id="3" name="Group 2"/>
          <p:cNvGrpSpPr/>
          <p:nvPr/>
        </p:nvGrpSpPr>
        <p:grpSpPr>
          <a:xfrm>
            <a:off x="1676400" y="228600"/>
            <a:ext cx="5943600" cy="5791200"/>
            <a:chOff x="1752599" y="838200"/>
            <a:chExt cx="5410201" cy="5353511"/>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9216" r="9000"/>
            <a:stretch/>
          </p:blipFill>
          <p:spPr>
            <a:xfrm>
              <a:off x="1752599" y="838200"/>
              <a:ext cx="5410201" cy="5353511"/>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57800" y="3048000"/>
              <a:ext cx="1752601" cy="29718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5000" y="3048000"/>
              <a:ext cx="1676400" cy="2971800"/>
            </a:xfrm>
            <a:prstGeom prst="rect">
              <a:avLst/>
            </a:prstGeom>
          </p:spPr>
        </p:pic>
      </p:grpSp>
      <p:sp>
        <p:nvSpPr>
          <p:cNvPr id="7" name="Down Arrow 6"/>
          <p:cNvSpPr/>
          <p:nvPr/>
        </p:nvSpPr>
        <p:spPr>
          <a:xfrm rot="5400000">
            <a:off x="4413522" y="-134800"/>
            <a:ext cx="469356" cy="4876800"/>
          </a:xfrm>
          <a:prstGeom prst="downArrow">
            <a:avLst>
              <a:gd name="adj1" fmla="val 57739"/>
              <a:gd name="adj2" fmla="val 616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ysClr val="windowText" lastClr="000000"/>
              </a:solidFill>
            </a:endParaRPr>
          </a:p>
        </p:txBody>
      </p:sp>
      <p:sp>
        <p:nvSpPr>
          <p:cNvPr id="8" name="TextBox 7"/>
          <p:cNvSpPr txBox="1"/>
          <p:nvPr/>
        </p:nvSpPr>
        <p:spPr>
          <a:xfrm>
            <a:off x="3685505" y="2149712"/>
            <a:ext cx="1771639" cy="307777"/>
          </a:xfrm>
          <a:prstGeom prst="rect">
            <a:avLst/>
          </a:prstGeom>
          <a:noFill/>
        </p:spPr>
        <p:txBody>
          <a:bodyPr wrap="none" rtlCol="0">
            <a:spAutoFit/>
          </a:bodyPr>
          <a:lstStyle/>
          <a:p>
            <a:r>
              <a:rPr lang="en-US" sz="1400" dirty="0"/>
              <a:t>Increasing dune age</a:t>
            </a:r>
          </a:p>
        </p:txBody>
      </p:sp>
    </p:spTree>
    <p:extLst>
      <p:ext uri="{BB962C8B-B14F-4D97-AF65-F5344CB8AC3E}">
        <p14:creationId xmlns:p14="http://schemas.microsoft.com/office/powerpoint/2010/main" val="350169058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60401"/>
            <a:ext cx="4791206" cy="6114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231422" y="3589557"/>
            <a:ext cx="4721578" cy="288540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4791797" y="363082"/>
            <a:ext cx="4191000" cy="6114564"/>
          </a:xfrm>
          <a:prstGeom prst="rect">
            <a:avLst/>
          </a:prstGeom>
          <a:noFill/>
          <a:ln w="9525">
            <a:noFill/>
            <a:miter lim="800000"/>
            <a:headEnd/>
            <a:tailEnd/>
          </a:ln>
        </p:spPr>
      </p:pic>
      <p:sp>
        <p:nvSpPr>
          <p:cNvPr id="13" name="Rectangle 12"/>
          <p:cNvSpPr/>
          <p:nvPr/>
        </p:nvSpPr>
        <p:spPr>
          <a:xfrm>
            <a:off x="5019806" y="426486"/>
            <a:ext cx="2410178" cy="707886"/>
          </a:xfrm>
          <a:prstGeom prst="rect">
            <a:avLst/>
          </a:prstGeom>
        </p:spPr>
        <p:txBody>
          <a:bodyPr wrap="square">
            <a:spAutoFit/>
          </a:bodyPr>
          <a:lstStyle/>
          <a:p>
            <a:r>
              <a:rPr lang="en-US" sz="2000" dirty="0">
                <a:solidFill>
                  <a:schemeClr val="tx1">
                    <a:lumMod val="75000"/>
                    <a:lumOff val="25000"/>
                  </a:schemeClr>
                </a:solidFill>
              </a:rPr>
              <a:t>River Continuum Concept</a:t>
            </a:r>
          </a:p>
        </p:txBody>
      </p:sp>
      <p:sp>
        <p:nvSpPr>
          <p:cNvPr id="11" name="TextBox 10"/>
          <p:cNvSpPr txBox="1"/>
          <p:nvPr/>
        </p:nvSpPr>
        <p:spPr>
          <a:xfrm>
            <a:off x="6823108" y="6458821"/>
            <a:ext cx="2242922" cy="369332"/>
          </a:xfrm>
          <a:prstGeom prst="rect">
            <a:avLst/>
          </a:prstGeom>
          <a:noFill/>
        </p:spPr>
        <p:txBody>
          <a:bodyPr wrap="none" rtlCol="0">
            <a:spAutoFit/>
          </a:bodyPr>
          <a:lstStyle/>
          <a:p>
            <a:r>
              <a:rPr lang="en-US" i="1" dirty="0" err="1">
                <a:solidFill>
                  <a:schemeClr val="bg1">
                    <a:lumMod val="85000"/>
                  </a:schemeClr>
                </a:solidFill>
              </a:rPr>
              <a:t>Vannote</a:t>
            </a:r>
            <a:r>
              <a:rPr lang="en-US" i="1" dirty="0">
                <a:solidFill>
                  <a:schemeClr val="bg1">
                    <a:lumMod val="85000"/>
                  </a:schemeClr>
                </a:solidFill>
              </a:rPr>
              <a:t> et al., 1980</a:t>
            </a:r>
          </a:p>
        </p:txBody>
      </p:sp>
      <p:pic>
        <p:nvPicPr>
          <p:cNvPr id="6" name="Picture 5"/>
          <p:cNvPicPr>
            <a:picLocks noChangeAspect="1"/>
          </p:cNvPicPr>
          <p:nvPr/>
        </p:nvPicPr>
        <p:blipFill>
          <a:blip r:embed="rId5"/>
          <a:stretch>
            <a:fillRect/>
          </a:stretch>
        </p:blipFill>
        <p:spPr>
          <a:xfrm>
            <a:off x="286899" y="705176"/>
            <a:ext cx="4666101" cy="2743200"/>
          </a:xfrm>
          <a:prstGeom prst="rect">
            <a:avLst/>
          </a:prstGeom>
        </p:spPr>
      </p:pic>
      <p:sp>
        <p:nvSpPr>
          <p:cNvPr id="2" name="TextBox 1"/>
          <p:cNvSpPr txBox="1"/>
          <p:nvPr/>
        </p:nvSpPr>
        <p:spPr>
          <a:xfrm>
            <a:off x="227576" y="422701"/>
            <a:ext cx="4176143" cy="400110"/>
          </a:xfrm>
          <a:prstGeom prst="rect">
            <a:avLst/>
          </a:prstGeom>
          <a:noFill/>
        </p:spPr>
        <p:txBody>
          <a:bodyPr wrap="none" rtlCol="0">
            <a:spAutoFit/>
          </a:bodyPr>
          <a:lstStyle/>
          <a:p>
            <a:r>
              <a:rPr lang="en-US" sz="2000" dirty="0"/>
              <a:t>Primary succession </a:t>
            </a:r>
            <a:r>
              <a:rPr lang="en-US" i="1" dirty="0">
                <a:solidFill>
                  <a:schemeClr val="tx1">
                    <a:lumMod val="50000"/>
                    <a:lumOff val="50000"/>
                  </a:schemeClr>
                </a:solidFill>
              </a:rPr>
              <a:t>(after Clements) </a:t>
            </a:r>
          </a:p>
        </p:txBody>
      </p:sp>
      <p:sp>
        <p:nvSpPr>
          <p:cNvPr id="9" name="TextBox 8"/>
          <p:cNvSpPr txBox="1"/>
          <p:nvPr/>
        </p:nvSpPr>
        <p:spPr>
          <a:xfrm>
            <a:off x="241687" y="3594486"/>
            <a:ext cx="2417650" cy="400110"/>
          </a:xfrm>
          <a:prstGeom prst="rect">
            <a:avLst/>
          </a:prstGeom>
          <a:noFill/>
        </p:spPr>
        <p:txBody>
          <a:bodyPr wrap="none" rtlCol="0">
            <a:spAutoFit/>
          </a:bodyPr>
          <a:lstStyle/>
          <a:p>
            <a:r>
              <a:rPr lang="en-US" sz="2000" dirty="0"/>
              <a:t>Primate succession </a:t>
            </a:r>
          </a:p>
        </p:txBody>
      </p:sp>
    </p:spTree>
    <p:extLst>
      <p:ext uri="{BB962C8B-B14F-4D97-AF65-F5344CB8AC3E}">
        <p14:creationId xmlns:p14="http://schemas.microsoft.com/office/powerpoint/2010/main" val="4244889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197352"/>
            <a:ext cx="7620000" cy="1631216"/>
          </a:xfrm>
          <a:prstGeom prst="rect">
            <a:avLst/>
          </a:prstGeom>
        </p:spPr>
        <p:txBody>
          <a:bodyPr wrap="square">
            <a:spAutoFit/>
          </a:bodyPr>
          <a:lstStyle/>
          <a:p>
            <a:r>
              <a:rPr lang="en-US" sz="2000" i="1" dirty="0">
                <a:solidFill>
                  <a:schemeClr val="bg1">
                    <a:lumMod val="95000"/>
                  </a:schemeClr>
                </a:solidFill>
              </a:rPr>
              <a:t>noun</a:t>
            </a:r>
            <a:r>
              <a:rPr lang="en-US" sz="2000" dirty="0">
                <a:solidFill>
                  <a:schemeClr val="bg1">
                    <a:lumMod val="95000"/>
                  </a:schemeClr>
                </a:solidFill>
              </a:rPr>
              <a:t> </a:t>
            </a:r>
            <a:r>
              <a:rPr lang="en-US" sz="2000" dirty="0" err="1">
                <a:solidFill>
                  <a:schemeClr val="bg1">
                    <a:lumMod val="95000"/>
                  </a:schemeClr>
                </a:solidFill>
              </a:rPr>
              <a:t>dis·con·ti·nu·ity</a:t>
            </a:r>
            <a:r>
              <a:rPr lang="en-US" sz="2000" dirty="0">
                <a:solidFill>
                  <a:schemeClr val="bg1">
                    <a:lumMod val="95000"/>
                  </a:schemeClr>
                </a:solidFill>
              </a:rPr>
              <a:t> \(ˌ)dis-ˌ</a:t>
            </a:r>
            <a:r>
              <a:rPr lang="en-US" sz="2000" dirty="0" err="1">
                <a:solidFill>
                  <a:schemeClr val="bg1">
                    <a:lumMod val="95000"/>
                  </a:schemeClr>
                </a:solidFill>
              </a:rPr>
              <a:t>kän-tə</a:t>
            </a:r>
            <a:r>
              <a:rPr lang="en-US" sz="2000" dirty="0">
                <a:solidFill>
                  <a:schemeClr val="bg1">
                    <a:lumMod val="95000"/>
                  </a:schemeClr>
                </a:solidFill>
              </a:rPr>
              <a:t>-ˈ</a:t>
            </a:r>
            <a:r>
              <a:rPr lang="en-US" sz="2000" dirty="0" err="1">
                <a:solidFill>
                  <a:schemeClr val="bg1">
                    <a:lumMod val="95000"/>
                  </a:schemeClr>
                </a:solidFill>
              </a:rPr>
              <a:t>nü</a:t>
            </a:r>
            <a:r>
              <a:rPr lang="en-US" sz="2000" dirty="0">
                <a:solidFill>
                  <a:schemeClr val="bg1">
                    <a:lumMod val="95000"/>
                  </a:schemeClr>
                </a:solidFill>
              </a:rPr>
              <a:t>-ə-</a:t>
            </a:r>
            <a:r>
              <a:rPr lang="en-US" sz="2000" dirty="0" err="1">
                <a:solidFill>
                  <a:schemeClr val="bg1">
                    <a:lumMod val="95000"/>
                  </a:schemeClr>
                </a:solidFill>
              </a:rPr>
              <a:t>tē</a:t>
            </a:r>
            <a:r>
              <a:rPr lang="en-US" sz="2000" dirty="0">
                <a:solidFill>
                  <a:schemeClr val="bg1">
                    <a:lumMod val="95000"/>
                  </a:schemeClr>
                </a:solidFill>
              </a:rPr>
              <a:t>, -ˈ</a:t>
            </a:r>
            <a:r>
              <a:rPr lang="en-US" sz="2000" dirty="0" err="1">
                <a:solidFill>
                  <a:schemeClr val="bg1">
                    <a:lumMod val="95000"/>
                  </a:schemeClr>
                </a:solidFill>
              </a:rPr>
              <a:t>nyü</a:t>
            </a:r>
            <a:r>
              <a:rPr lang="en-US" sz="2000" dirty="0">
                <a:solidFill>
                  <a:schemeClr val="bg1">
                    <a:lumMod val="95000"/>
                  </a:schemeClr>
                </a:solidFill>
              </a:rPr>
              <a:t>-\ </a:t>
            </a:r>
          </a:p>
          <a:p>
            <a:endParaRPr lang="en-US" sz="2000" dirty="0">
              <a:solidFill>
                <a:schemeClr val="bg1">
                  <a:lumMod val="95000"/>
                </a:schemeClr>
              </a:solidFill>
            </a:endParaRPr>
          </a:p>
          <a:p>
            <a:r>
              <a:rPr lang="en-US" sz="2000" dirty="0">
                <a:solidFill>
                  <a:schemeClr val="bg1"/>
                </a:solidFill>
              </a:rPr>
              <a:t>: the quality or state of not being continuous </a:t>
            </a:r>
          </a:p>
          <a:p>
            <a:r>
              <a:rPr lang="en-US" sz="2000" dirty="0">
                <a:solidFill>
                  <a:schemeClr val="bg1"/>
                </a:solidFill>
              </a:rPr>
              <a:t>: lack of continuity </a:t>
            </a:r>
          </a:p>
          <a:p>
            <a:r>
              <a:rPr lang="en-US" sz="2000" dirty="0">
                <a:solidFill>
                  <a:schemeClr val="bg1"/>
                </a:solidFill>
              </a:rPr>
              <a:t>: a change or break in a process </a:t>
            </a:r>
          </a:p>
        </p:txBody>
      </p:sp>
      <p:sp>
        <p:nvSpPr>
          <p:cNvPr id="5" name="Title 3"/>
          <p:cNvSpPr txBox="1">
            <a:spLocks/>
          </p:cNvSpPr>
          <p:nvPr/>
        </p:nvSpPr>
        <p:spPr>
          <a:xfrm>
            <a:off x="381000" y="228600"/>
            <a:ext cx="3962400" cy="1066800"/>
          </a:xfrm>
          <a:prstGeom prst="rect">
            <a:avLst/>
          </a:prstGeom>
        </p:spPr>
        <p:txBody>
          <a:bodyPr vert="horz" anchor="ctr">
            <a:normAutofit/>
          </a:bodyPr>
          <a:lstStyle>
            <a:lvl1pPr algn="l" rtl="0" eaLnBrk="1" latinLnBrk="0" hangingPunct="1">
              <a:spcBef>
                <a:spcPct val="0"/>
              </a:spcBef>
              <a:buNone/>
              <a:defRPr kumimoji="0" sz="4000" kern="1200">
                <a:solidFill>
                  <a:schemeClr val="accent2">
                    <a:lumMod val="40000"/>
                    <a:lumOff val="60000"/>
                  </a:schemeClr>
                </a:solidFill>
                <a:latin typeface="+mj-lt"/>
                <a:ea typeface="+mj-ea"/>
                <a:cs typeface="+mj-cs"/>
              </a:defRPr>
            </a:lvl1pPr>
          </a:lstStyle>
          <a:p>
            <a:r>
              <a:rPr lang="en-US" sz="3600" dirty="0"/>
              <a:t>Discontinuity</a:t>
            </a:r>
          </a:p>
        </p:txBody>
      </p:sp>
      <p:sp>
        <p:nvSpPr>
          <p:cNvPr id="6" name="Rectangle 5"/>
          <p:cNvSpPr/>
          <p:nvPr/>
        </p:nvSpPr>
        <p:spPr>
          <a:xfrm>
            <a:off x="391160" y="3124200"/>
            <a:ext cx="8371840" cy="2092881"/>
          </a:xfrm>
          <a:prstGeom prst="rect">
            <a:avLst/>
          </a:prstGeom>
        </p:spPr>
        <p:txBody>
          <a:bodyPr wrap="square">
            <a:spAutoFit/>
          </a:bodyPr>
          <a:lstStyle/>
          <a:p>
            <a:pPr>
              <a:spcAft>
                <a:spcPts val="1200"/>
              </a:spcAft>
            </a:pPr>
            <a:r>
              <a:rPr lang="en-US" sz="2800" dirty="0">
                <a:solidFill>
                  <a:schemeClr val="bg1"/>
                </a:solidFill>
                <a:latin typeface="+mj-lt"/>
              </a:rPr>
              <a:t>Discontinuities relevant to fluvial geomorphology</a:t>
            </a:r>
            <a:endParaRPr lang="en-US" dirty="0"/>
          </a:p>
          <a:p>
            <a:pPr marL="342900" indent="-342900">
              <a:spcAft>
                <a:spcPts val="1200"/>
              </a:spcAft>
              <a:buFont typeface="+mj-lt"/>
              <a:buAutoNum type="alphaUcPeriod"/>
            </a:pPr>
            <a:r>
              <a:rPr lang="en-US" sz="2400" dirty="0">
                <a:solidFill>
                  <a:schemeClr val="accent3"/>
                </a:solidFill>
              </a:rPr>
              <a:t>Spatial arrangement/singular events</a:t>
            </a:r>
          </a:p>
          <a:p>
            <a:pPr marL="342900" indent="-342900">
              <a:spcAft>
                <a:spcPts val="1200"/>
              </a:spcAft>
              <a:buFont typeface="+mj-lt"/>
              <a:buAutoNum type="alphaUcPeriod"/>
            </a:pPr>
            <a:r>
              <a:rPr lang="en-US" sz="2400" dirty="0">
                <a:solidFill>
                  <a:schemeClr val="accent4"/>
                </a:solidFill>
              </a:rPr>
              <a:t>Processes or process domains</a:t>
            </a:r>
          </a:p>
          <a:p>
            <a:pPr marL="342900" indent="-342900">
              <a:spcAft>
                <a:spcPts val="1200"/>
              </a:spcAft>
              <a:buFont typeface="+mj-lt"/>
              <a:buAutoNum type="alphaUcPeriod"/>
            </a:pPr>
            <a:r>
              <a:rPr lang="en-US" sz="2400" dirty="0">
                <a:solidFill>
                  <a:schemeClr val="accent5">
                    <a:lumMod val="40000"/>
                    <a:lumOff val="60000"/>
                  </a:schemeClr>
                </a:solidFill>
              </a:rPr>
              <a:t>Physical dynamics (changes in state)</a:t>
            </a:r>
            <a:endParaRPr lang="en-US" dirty="0">
              <a:solidFill>
                <a:schemeClr val="accent5">
                  <a:lumMod val="40000"/>
                  <a:lumOff val="60000"/>
                </a:schemeClr>
              </a:solidFill>
            </a:endParaRPr>
          </a:p>
        </p:txBody>
      </p:sp>
    </p:spTree>
    <p:extLst>
      <p:ext uri="{BB962C8B-B14F-4D97-AF65-F5344CB8AC3E}">
        <p14:creationId xmlns:p14="http://schemas.microsoft.com/office/powerpoint/2010/main" val="1600713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010352473">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33" ma:contentTypeDescription="Create a new document." ma:contentTypeScope="" ma:versionID="37d3ec2b48d53e45b233ad8f52fe1b11"/>
</file>

<file path=customXml/item3.xml><?xml version="1.0" encoding="utf-8"?>
<p:properties xmlns:p="http://schemas.microsoft.com/office/2006/metadata/properties" xmlns:xsi="http://www.w3.org/2001/XMLSchema-instance" xmlns:pc="http://schemas.microsoft.com/office/infopath/2007/PartnerControls"/>
</file>

<file path=customXml/itemProps1.xml><?xml version="1.0" encoding="utf-8"?>
<ds:datastoreItem xmlns:ds="http://schemas.openxmlformats.org/officeDocument/2006/customXml" ds:itemID="{D704E2D7-51DF-49BF-B2D8-D7E7D35BED25}">
  <ds:schemaRefs>
    <ds:schemaRef ds:uri="http://schemas.microsoft.com/sharepoint/v3/contenttype/forms"/>
  </ds:schemaRefs>
</ds:datastoreItem>
</file>

<file path=customXml/itemProps2.xml><?xml version="1.0" encoding="utf-8"?>
<ds:datastoreItem xmlns:ds="http://schemas.openxmlformats.org/officeDocument/2006/customXml" ds:itemID="{EED2C764-2040-471C-8166-BFB3800ED37E}">
  <ds:schemaRefs>
    <ds:schemaRef ds:uri="http://schemas.microsoft.com/office/2006/metadata/contentType"/>
    <ds:schemaRef ds:uri="http://schemas.microsoft.com/office/2006/metadata/properties/metaAttributes"/>
  </ds:schemaRefs>
</ds:datastoreItem>
</file>

<file path=customXml/itemProps3.xml><?xml version="1.0" encoding="utf-8"?>
<ds:datastoreItem xmlns:ds="http://schemas.openxmlformats.org/officeDocument/2006/customXml" ds:itemID="{484225F2-A7F0-4245-A619-2F9F053428C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TS010352473</Template>
  <TotalTime>0</TotalTime>
  <Words>1551</Words>
  <Application>Microsoft Macintosh PowerPoint</Application>
  <PresentationFormat>On-screen Show (4:3)</PresentationFormat>
  <Paragraphs>279</Paragraphs>
  <Slides>40</Slides>
  <Notes>19</Notes>
  <HiddenSlides>2</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Cambria</vt:lpstr>
      <vt:lpstr>Georgia</vt:lpstr>
      <vt:lpstr>Helvetica Neue Light</vt:lpstr>
      <vt:lpstr>Wingdings 2</vt:lpstr>
      <vt:lpstr>TS010352473</vt:lpstr>
      <vt:lpstr>Continuity and discontinuity in fluvial systems:  why we need both perspectives</vt:lpstr>
      <vt:lpstr>Connectivity</vt:lpstr>
      <vt:lpstr>PowerPoint Presentation</vt:lpstr>
      <vt:lpstr>The Roots of Continuum</vt:lpstr>
      <vt:lpstr>Lane’s (and Borland’s) Balance:   Lane’s (1955) mathematical relationship between available sediment and available energy was succinctly illustrated as a literal balance by Borland (1960)</vt:lpstr>
      <vt:lpstr>PowerPoint Presentation</vt:lpstr>
      <vt:lpstr>PowerPoint Presentation</vt:lpstr>
      <vt:lpstr>PowerPoint Presentation</vt:lpstr>
      <vt:lpstr>PowerPoint Presentation</vt:lpstr>
      <vt:lpstr>PowerPoint Presentation</vt:lpstr>
      <vt:lpstr>Dams</vt:lpstr>
      <vt:lpstr>Extrafluvial Perturbations</vt:lpstr>
      <vt:lpstr>Tributary Junctions</vt:lpstr>
      <vt:lpstr>Tributary Junctions</vt:lpstr>
      <vt:lpstr>Channel Units</vt:lpstr>
      <vt:lpstr>PowerPoint Presentation</vt:lpstr>
      <vt:lpstr>PowerPoint Presentation</vt:lpstr>
      <vt:lpstr>PowerPoint Presentation</vt:lpstr>
      <vt:lpstr>PowerPoint Presentation</vt:lpstr>
      <vt:lpstr>Thresholds of Bedrock Erosion </vt:lpstr>
      <vt:lpstr>PowerPoint Presentation</vt:lpstr>
      <vt:lpstr>PowerPoint Presentation</vt:lpstr>
      <vt:lpstr>Thresholds of channel incision </vt:lpstr>
      <vt:lpstr>Rapid changes of channel pattern  </vt:lpstr>
      <vt:lpstr>Bed material entrainment</vt:lpstr>
      <vt:lpstr>PowerPoint Presentation</vt:lpstr>
      <vt:lpstr>Sub- to super critical flow</vt:lpstr>
      <vt:lpstr>Turbulence</vt:lpstr>
      <vt:lpstr>PowerPoint Presentation</vt:lpstr>
      <vt:lpstr>PowerPoint Presentation</vt:lpstr>
      <vt:lpstr>Disturbance ecology</vt:lpstr>
      <vt:lpstr>Punctuated equilibruim</vt:lpstr>
      <vt:lpstr>Bringing it all together</vt:lpstr>
      <vt:lpstr>Bringing it all together</vt:lpstr>
      <vt:lpstr>Landscape Evolution</vt:lpstr>
      <vt:lpstr>Time, Space and Causality in Geomorphology</vt:lpstr>
      <vt:lpstr>Time, Space and Causality in (Dis)continuity</vt:lpstr>
      <vt:lpstr>The End</vt:lpstr>
      <vt:lpstr>Discontinuity is a geologic fact of fluvial life…deal with it!</vt:lpstr>
      <vt:lpstr>Knickpoints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2010-10-25T17:57:54Z</dcterms:created>
  <dcterms:modified xsi:type="dcterms:W3CDTF">2020-05-01T19:17:30Z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TC103524739990</vt:lpwstr>
  </property>
</Properties>
</file>