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9" r:id="rId7"/>
    <p:sldId id="271" r:id="rId8"/>
    <p:sldId id="270" r:id="rId9"/>
    <p:sldId id="263" r:id="rId10"/>
    <p:sldId id="267"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07" autoAdjust="0"/>
  </p:normalViewPr>
  <p:slideViewPr>
    <p:cSldViewPr snapToGrid="0">
      <p:cViewPr varScale="1">
        <p:scale>
          <a:sx n="106" d="100"/>
          <a:sy n="106" d="100"/>
        </p:scale>
        <p:origin x="172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6F300-CE1C-4EBE-A909-9C242A7110E7}" type="datetimeFigureOut">
              <a:rPr lang="ru-RU" smtClean="0"/>
              <a:t>06.05.2020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D5156-C264-44B6-94A2-13253A22D3FE}" type="slidenum">
              <a:rPr lang="ru-RU" smtClean="0"/>
              <a:t>‹#›</a:t>
            </a:fld>
            <a:endParaRPr lang="ru-RU"/>
          </a:p>
        </p:txBody>
      </p:sp>
    </p:spTree>
    <p:extLst>
      <p:ext uri="{BB962C8B-B14F-4D97-AF65-F5344CB8AC3E}">
        <p14:creationId xmlns:p14="http://schemas.microsoft.com/office/powerpoint/2010/main" val="64329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DB99FFE-7FFC-4AE1-8F88-2BB4E89AE488}"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407106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B99FFE-7FFC-4AE1-8F88-2BB4E89AE488}"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421094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B99FFE-7FFC-4AE1-8F88-2BB4E89AE488}"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354564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B99FFE-7FFC-4AE1-8F88-2BB4E89AE488}"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124445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B99FFE-7FFC-4AE1-8F88-2BB4E89AE488}"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199054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DB99FFE-7FFC-4AE1-8F88-2BB4E89AE488}" type="datetimeFigureOut">
              <a:rPr lang="ru-RU" smtClean="0"/>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68740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DB99FFE-7FFC-4AE1-8F88-2BB4E89AE488}" type="datetimeFigureOut">
              <a:rPr lang="ru-RU" smtClean="0"/>
              <a:t>06.05.2020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352329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DB99FFE-7FFC-4AE1-8F88-2BB4E89AE488}" type="datetimeFigureOut">
              <a:rPr lang="ru-RU" smtClean="0"/>
              <a:t>06.05.2020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341374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99FFE-7FFC-4AE1-8F88-2BB4E89AE488}" type="datetimeFigureOut">
              <a:rPr lang="ru-RU" smtClean="0"/>
              <a:t>06.05.2020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182777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9FFE-7FFC-4AE1-8F88-2BB4E89AE488}" type="datetimeFigureOut">
              <a:rPr lang="ru-RU" smtClean="0"/>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36898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9FFE-7FFC-4AE1-8F88-2BB4E89AE488}" type="datetimeFigureOut">
              <a:rPr lang="ru-RU" smtClean="0"/>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9CDA16-99F3-4F61-BE18-14A6E4946704}" type="slidenum">
              <a:rPr lang="ru-RU" smtClean="0"/>
              <a:t>‹#›</a:t>
            </a:fld>
            <a:endParaRPr lang="ru-RU"/>
          </a:p>
        </p:txBody>
      </p:sp>
    </p:spTree>
    <p:extLst>
      <p:ext uri="{BB962C8B-B14F-4D97-AF65-F5344CB8AC3E}">
        <p14:creationId xmlns:p14="http://schemas.microsoft.com/office/powerpoint/2010/main" val="106914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99FFE-7FFC-4AE1-8F88-2BB4E89AE488}" type="datetimeFigureOut">
              <a:rPr lang="ru-RU" smtClean="0"/>
              <a:t>06.05.2020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CDA16-99F3-4F61-BE18-14A6E4946704}" type="slidenum">
              <a:rPr lang="ru-RU" smtClean="0"/>
              <a:t>‹#›</a:t>
            </a:fld>
            <a:endParaRPr lang="ru-RU"/>
          </a:p>
        </p:txBody>
      </p:sp>
    </p:spTree>
    <p:extLst>
      <p:ext uri="{BB962C8B-B14F-4D97-AF65-F5344CB8AC3E}">
        <p14:creationId xmlns:p14="http://schemas.microsoft.com/office/powerpoint/2010/main" val="3761946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7.emf"/><Relationship Id="rId5" Type="http://schemas.openxmlformats.org/officeDocument/2006/relationships/image" Target="../media/image10.png"/><Relationship Id="rId10" Type="http://schemas.openxmlformats.org/officeDocument/2006/relationships/package" Target="../embeddings/_________Microsoft_Word1.docx"/><Relationship Id="rId4" Type="http://schemas.openxmlformats.org/officeDocument/2006/relationships/image" Target="../media/image9.jpeg"/><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16.emf"/><Relationship Id="rId5" Type="http://schemas.openxmlformats.org/officeDocument/2006/relationships/image" Target="../media/image18.png"/><Relationship Id="rId10" Type="http://schemas.openxmlformats.org/officeDocument/2006/relationships/oleObject" Target="../embeddings/_________Microsoft_Word_97_20031.doc"/><Relationship Id="rId4" Type="http://schemas.openxmlformats.org/officeDocument/2006/relationships/image" Target="../media/image17.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pdb/49816/8c2a24ad-ad88-402c-8454-1ea5f7d2a48a/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8" y="0"/>
            <a:ext cx="915744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128" y="1789454"/>
            <a:ext cx="8592671" cy="1754326"/>
          </a:xfrm>
          <a:prstGeom prst="rect">
            <a:avLst/>
          </a:prstGeom>
          <a:noFill/>
        </p:spPr>
        <p:txBody>
          <a:bodyPr wrap="square" rtlCol="0">
            <a:spAutoFit/>
          </a:bodyPr>
          <a:lstStyle/>
          <a:p>
            <a:r>
              <a:rPr lang="en-US" sz="3600" b="1" dirty="0">
                <a:solidFill>
                  <a:schemeClr val="bg1">
                    <a:lumMod val="95000"/>
                  </a:schemeClr>
                </a:solidFill>
              </a:rPr>
              <a:t>Bottom Sediments of Arctic Lakes as Indicators of Mercury Biogeochemical </a:t>
            </a:r>
            <a:r>
              <a:rPr lang="en-US" sz="3600" b="1" dirty="0" smtClean="0">
                <a:solidFill>
                  <a:schemeClr val="bg1">
                    <a:lumMod val="95000"/>
                  </a:schemeClr>
                </a:solidFill>
              </a:rPr>
              <a:t>Migration</a:t>
            </a:r>
            <a:endParaRPr lang="ru-RU"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57198" y="3858040"/>
            <a:ext cx="8229601" cy="1661993"/>
          </a:xfrm>
          <a:prstGeom prst="rect">
            <a:avLst/>
          </a:prstGeom>
          <a:noFill/>
        </p:spPr>
        <p:txBody>
          <a:bodyPr wrap="square" rtlCol="0">
            <a:spAutoFit/>
          </a:bodyPr>
          <a:lstStyle/>
          <a:p>
            <a:r>
              <a:rPr lang="en-US" sz="3200" b="1" dirty="0" smtClean="0">
                <a:solidFill>
                  <a:srgbClr val="FFFF00"/>
                </a:solidFill>
              </a:rPr>
              <a:t>	</a:t>
            </a:r>
            <a:r>
              <a:rPr lang="ru-RU" sz="3200" b="1" dirty="0" err="1" smtClean="0">
                <a:solidFill>
                  <a:srgbClr val="FFFF00"/>
                </a:solidFill>
              </a:rPr>
              <a:t>Yury</a:t>
            </a:r>
            <a:r>
              <a:rPr lang="ru-RU" sz="3200" b="1" dirty="0" smtClean="0">
                <a:solidFill>
                  <a:srgbClr val="FFFF00"/>
                </a:solidFill>
              </a:rPr>
              <a:t> </a:t>
            </a:r>
            <a:r>
              <a:rPr lang="ru-RU" sz="3200" b="1" dirty="0" err="1" smtClean="0">
                <a:solidFill>
                  <a:srgbClr val="FFFF00"/>
                </a:solidFill>
              </a:rPr>
              <a:t>Tatsiy</a:t>
            </a:r>
            <a:endParaRPr lang="ru-RU" sz="2400" b="1" i="1" dirty="0" smtClean="0">
              <a:solidFill>
                <a:srgbClr val="FFFF00"/>
              </a:solidFill>
              <a:latin typeface="Arial" panose="020B0604020202020204" pitchFamily="34" charset="0"/>
              <a:cs typeface="Arial" panose="020B0604020202020204" pitchFamily="34" charset="0"/>
            </a:endParaRPr>
          </a:p>
          <a:p>
            <a:endParaRPr lang="ru-RU" sz="1600" b="1" dirty="0" smtClean="0">
              <a:solidFill>
                <a:schemeClr val="bg1"/>
              </a:solidFill>
              <a:latin typeface="Arial" panose="020B0604020202020204" pitchFamily="34" charset="0"/>
              <a:cs typeface="Arial" panose="020B0604020202020204" pitchFamily="34" charset="0"/>
            </a:endParaRPr>
          </a:p>
          <a:p>
            <a:pPr lvl="2"/>
            <a:r>
              <a:rPr lang="en-US" b="1" dirty="0" err="1">
                <a:solidFill>
                  <a:schemeClr val="bg1">
                    <a:lumMod val="95000"/>
                  </a:schemeClr>
                </a:solidFill>
                <a:latin typeface="Arial" panose="020B0604020202020204" pitchFamily="34" charset="0"/>
                <a:cs typeface="Arial" panose="020B0604020202020204" pitchFamily="34" charset="0"/>
              </a:rPr>
              <a:t>Vernadsky</a:t>
            </a:r>
            <a:r>
              <a:rPr lang="en-US" b="1" dirty="0">
                <a:solidFill>
                  <a:schemeClr val="bg1">
                    <a:lumMod val="95000"/>
                  </a:schemeClr>
                </a:solidFill>
                <a:latin typeface="Arial" panose="020B0604020202020204" pitchFamily="34" charset="0"/>
                <a:cs typeface="Arial" panose="020B0604020202020204" pitchFamily="34" charset="0"/>
              </a:rPr>
              <a:t> Institute of Geochemistry and Analytical </a:t>
            </a:r>
            <a:r>
              <a:rPr lang="en-US" b="1" dirty="0" smtClean="0">
                <a:solidFill>
                  <a:schemeClr val="bg1">
                    <a:lumMod val="95000"/>
                  </a:schemeClr>
                </a:solidFill>
                <a:latin typeface="Arial" panose="020B0604020202020204" pitchFamily="34" charset="0"/>
                <a:cs typeface="Arial" panose="020B0604020202020204" pitchFamily="34" charset="0"/>
              </a:rPr>
              <a:t>Chemistry </a:t>
            </a:r>
          </a:p>
          <a:p>
            <a:pPr lvl="2"/>
            <a:r>
              <a:rPr lang="en-US" b="1" dirty="0" smtClean="0">
                <a:solidFill>
                  <a:schemeClr val="bg1">
                    <a:lumMod val="95000"/>
                  </a:schemeClr>
                </a:solidFill>
                <a:latin typeface="Arial" panose="020B0604020202020204" pitchFamily="34" charset="0"/>
                <a:cs typeface="Arial" panose="020B0604020202020204" pitchFamily="34" charset="0"/>
              </a:rPr>
              <a:t>Moscow</a:t>
            </a:r>
            <a:r>
              <a:rPr lang="en-US" b="1" dirty="0">
                <a:solidFill>
                  <a:schemeClr val="bg1">
                    <a:lumMod val="95000"/>
                  </a:schemeClr>
                </a:solidFill>
                <a:latin typeface="Arial" panose="020B0604020202020204" pitchFamily="34" charset="0"/>
                <a:cs typeface="Arial" panose="020B0604020202020204" pitchFamily="34" charset="0"/>
              </a:rPr>
              <a:t>, Russian Federation </a:t>
            </a:r>
            <a:endParaRPr lang="en-US" b="1" dirty="0" smtClean="0">
              <a:solidFill>
                <a:schemeClr val="bg1">
                  <a:lumMod val="95000"/>
                </a:schemeClr>
              </a:solidFill>
              <a:latin typeface="Arial" panose="020B0604020202020204" pitchFamily="34" charset="0"/>
              <a:cs typeface="Arial" panose="020B0604020202020204" pitchFamily="34" charset="0"/>
            </a:endParaRPr>
          </a:p>
          <a:p>
            <a:pPr lvl="2"/>
            <a:r>
              <a:rPr lang="en-US" b="1" dirty="0" smtClean="0">
                <a:solidFill>
                  <a:schemeClr val="bg1">
                    <a:lumMod val="95000"/>
                  </a:schemeClr>
                </a:solidFill>
                <a:latin typeface="Arial" panose="020B0604020202020204" pitchFamily="34" charset="0"/>
                <a:cs typeface="Arial" panose="020B0604020202020204" pitchFamily="34" charset="0"/>
              </a:rPr>
              <a:t>yutatsy@mail.ru</a:t>
            </a:r>
            <a:r>
              <a:rPr lang="en-US" b="1" dirty="0">
                <a:solidFill>
                  <a:schemeClr val="bg1">
                    <a:lumMod val="95000"/>
                  </a:schemeClr>
                </a:solidFill>
                <a:latin typeface="Arial" panose="020B0604020202020204" pitchFamily="34" charset="0"/>
                <a:cs typeface="Arial" panose="020B0604020202020204" pitchFamily="34" charset="0"/>
              </a:rPr>
              <a:t> </a:t>
            </a:r>
            <a:endParaRPr lang="ru-RU"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26" y="4689036"/>
            <a:ext cx="585942" cy="727934"/>
          </a:xfrm>
          <a:prstGeom prst="rect">
            <a:avLst/>
          </a:prstGeom>
        </p:spPr>
      </p:pic>
      <p:pic>
        <p:nvPicPr>
          <p:cNvPr id="2" name="Рисунок 1"/>
          <p:cNvPicPr>
            <a:picLocks noChangeAspect="1"/>
          </p:cNvPicPr>
          <p:nvPr/>
        </p:nvPicPr>
        <p:blipFill>
          <a:blip r:embed="rId4"/>
          <a:stretch>
            <a:fillRect/>
          </a:stretch>
        </p:blipFill>
        <p:spPr>
          <a:xfrm>
            <a:off x="6601354" y="6400800"/>
            <a:ext cx="2407179" cy="331616"/>
          </a:xfrm>
          <a:prstGeom prst="rect">
            <a:avLst/>
          </a:prstGeom>
        </p:spPr>
      </p:pic>
      <p:pic>
        <p:nvPicPr>
          <p:cNvPr id="3" name="Рисунок 2"/>
          <p:cNvPicPr>
            <a:picLocks noChangeAspect="1"/>
          </p:cNvPicPr>
          <p:nvPr/>
        </p:nvPicPr>
        <p:blipFill>
          <a:blip r:embed="rId5"/>
          <a:stretch>
            <a:fillRect/>
          </a:stretch>
        </p:blipFill>
        <p:spPr>
          <a:xfrm>
            <a:off x="94129" y="6351029"/>
            <a:ext cx="1203700" cy="421295"/>
          </a:xfrm>
          <a:prstGeom prst="rect">
            <a:avLst/>
          </a:prstGeom>
        </p:spPr>
      </p:pic>
    </p:spTree>
    <p:extLst>
      <p:ext uri="{BB962C8B-B14F-4D97-AF65-F5344CB8AC3E}">
        <p14:creationId xmlns:p14="http://schemas.microsoft.com/office/powerpoint/2010/main" val="3591329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a:stretch>
            <a:fillRect/>
          </a:stretch>
        </p:blipFill>
        <p:spPr>
          <a:xfrm>
            <a:off x="1326332" y="177803"/>
            <a:ext cx="6491335" cy="6502393"/>
          </a:xfrm>
          <a:prstGeom prst="rect">
            <a:avLst/>
          </a:prstGeom>
          <a:ln w="25400">
            <a:solidFill>
              <a:srgbClr val="FF0000"/>
            </a:solidFill>
          </a:ln>
        </p:spPr>
      </p:pic>
    </p:spTree>
    <p:extLst>
      <p:ext uri="{BB962C8B-B14F-4D97-AF65-F5344CB8AC3E}">
        <p14:creationId xmlns:p14="http://schemas.microsoft.com/office/powerpoint/2010/main" val="4278501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37857" y="251207"/>
            <a:ext cx="7668286" cy="6447919"/>
          </a:xfrm>
          <a:prstGeom prst="rect">
            <a:avLst/>
          </a:prstGeom>
          <a:noFill/>
        </p:spPr>
        <p:txBody>
          <a:bodyPr wrap="square" rtlCol="0">
            <a:spAutoFit/>
          </a:bodyPr>
          <a:lstStyle/>
          <a:p>
            <a:pPr algn="r"/>
            <a:r>
              <a:rPr lang="en-US" sz="2800" b="1" dirty="0" smtClean="0">
                <a:solidFill>
                  <a:srgbClr val="FF0000"/>
                </a:solidFill>
                <a:latin typeface="Arial" panose="020B0604020202020204" pitchFamily="34" charset="0"/>
                <a:cs typeface="Arial" panose="020B0604020202020204" pitchFamily="34" charset="0"/>
              </a:rPr>
              <a:t>Conclusion</a:t>
            </a:r>
            <a:endParaRPr lang="ru-RU" sz="2800" dirty="0">
              <a:solidFill>
                <a:srgbClr val="FF0000"/>
              </a:solidFill>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In the cores of bottom sediments from 5 Arctic lakes of the European part of Russia and north-west of Siberia, the features of mercury distribution, changes in the nature of its input in sediments from pre-industrial times to the present day have been investigated.</a:t>
            </a:r>
            <a:endParaRPr lang="ru-RU" sz="16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 </a:t>
            </a:r>
            <a:endParaRPr lang="ru-RU" sz="10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The results showed a marked decrease in Hg </a:t>
            </a:r>
            <a:r>
              <a:rPr lang="en-US" sz="1600" dirty="0" smtClean="0">
                <a:latin typeface="Arial" panose="020B0604020202020204" pitchFamily="34" charset="0"/>
                <a:cs typeface="Arial" panose="020B0604020202020204" pitchFamily="34" charset="0"/>
              </a:rPr>
              <a:t>flux</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over the past 15 years </a:t>
            </a: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four of the five lakes studied.</a:t>
            </a:r>
            <a:endParaRPr lang="ru-RU" sz="16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 </a:t>
            </a:r>
            <a:endParaRPr lang="ru-RU" sz="10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The use of particle size analysis with the simultaneous determination of Hg not only in each core layer, but also in individual particle size fractions, allows to better understand the features of Hg distribution in bottom sediments in various Arctic lakes.</a:t>
            </a:r>
            <a:endParaRPr lang="ru-RU" sz="16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 </a:t>
            </a:r>
            <a:endParaRPr lang="ru-RU" sz="11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The use of various methods of analysis in conjunction with dating for the study of lake sediments allows better understand the behavioral features, the history of Hg accumulation, and the potential impact of Hg on the Arctic environment.</a:t>
            </a:r>
            <a:endParaRPr lang="ru-RU"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All results and conclusions are preliminary and are subject to discussion</a:t>
            </a:r>
            <a:r>
              <a:rPr lang="en-US" sz="1600" dirty="0" smtClean="0">
                <a:latin typeface="Arial" panose="020B0604020202020204" pitchFamily="34" charset="0"/>
                <a:cs typeface="Arial" panose="020B0604020202020204" pitchFamily="34" charset="0"/>
              </a:rPr>
              <a:t>.</a:t>
            </a:r>
            <a:endParaRPr lang="ru-RU" sz="1600" dirty="0" smtClean="0">
              <a:latin typeface="Arial" panose="020B0604020202020204" pitchFamily="34" charset="0"/>
              <a:cs typeface="Arial" panose="020B0604020202020204" pitchFamily="34" charset="0"/>
            </a:endParaRPr>
          </a:p>
          <a:p>
            <a:pPr algn="ctr"/>
            <a:endParaRPr lang="ru-RU" sz="1600" dirty="0" smtClean="0">
              <a:latin typeface="Arial" panose="020B0604020202020204" pitchFamily="34" charset="0"/>
              <a:cs typeface="Arial" panose="020B0604020202020204" pitchFamily="34" charset="0"/>
            </a:endParaRPr>
          </a:p>
          <a:p>
            <a:pPr algn="ctr"/>
            <a:endParaRPr lang="ru-RU" sz="1600" dirty="0">
              <a:latin typeface="Arial" panose="020B0604020202020204" pitchFamily="34" charset="0"/>
              <a:cs typeface="Arial" panose="020B0604020202020204" pitchFamily="34" charset="0"/>
            </a:endParaRPr>
          </a:p>
          <a:p>
            <a:pPr algn="r"/>
            <a:r>
              <a:rPr lang="en-US" sz="1400" i="1" dirty="0"/>
              <a:t>This work was supported by the Russian Science Foundation (project 18-17-00184)</a:t>
            </a:r>
            <a:endParaRPr lang="ru-RU" sz="1400" i="1" dirty="0"/>
          </a:p>
          <a:p>
            <a:pPr algn="ctr"/>
            <a:endParaRPr lang="en-US" sz="1600" dirty="0" smtClean="0">
              <a:latin typeface="Arial" panose="020B0604020202020204" pitchFamily="34" charset="0"/>
              <a:cs typeface="Arial" panose="020B0604020202020204" pitchFamily="34" charset="0"/>
            </a:endParaRPr>
          </a:p>
          <a:p>
            <a:pPr algn="ctr"/>
            <a:r>
              <a:rPr lang="ru-RU" sz="1600" dirty="0">
                <a:latin typeface="Arial" panose="020B0604020202020204" pitchFamily="34" charset="0"/>
                <a:cs typeface="Arial" panose="020B0604020202020204" pitchFamily="34" charset="0"/>
              </a:rPr>
              <a:t> </a:t>
            </a:r>
          </a:p>
          <a:p>
            <a:endParaRPr lang="ru-RU" dirty="0"/>
          </a:p>
        </p:txBody>
      </p:sp>
    </p:spTree>
    <p:extLst>
      <p:ext uri="{BB962C8B-B14F-4D97-AF65-F5344CB8AC3E}">
        <p14:creationId xmlns:p14="http://schemas.microsoft.com/office/powerpoint/2010/main" val="86553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49816/8c2a24ad-ad88-402c-8454-1ea5f7d2a48a/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8" y="0"/>
            <a:ext cx="91574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4154" y="2486507"/>
            <a:ext cx="8219881" cy="830997"/>
          </a:xfrm>
          <a:prstGeom prst="rect">
            <a:avLst/>
          </a:prstGeom>
          <a:noFill/>
        </p:spPr>
        <p:txBody>
          <a:bodyPr wrap="square" rtlCol="0">
            <a:spAutoFit/>
          </a:bodyPr>
          <a:lstStyle/>
          <a:p>
            <a:r>
              <a:rPr lang="en-US" sz="4800" b="1" dirty="0">
                <a:solidFill>
                  <a:srgbClr val="FFFF00"/>
                </a:solidFill>
              </a:rPr>
              <a:t>Thank you for your attention</a:t>
            </a:r>
            <a:r>
              <a:rPr lang="en-US" sz="4800" b="1" dirty="0" smtClean="0">
                <a:solidFill>
                  <a:srgbClr val="FFFF00"/>
                </a:solidFill>
              </a:rPr>
              <a:t>!</a:t>
            </a:r>
            <a:endParaRPr lang="ru-RU" sz="4800" b="1" dirty="0">
              <a:solidFill>
                <a:srgbClr val="FFFF00"/>
              </a:solidFill>
            </a:endParaRPr>
          </a:p>
        </p:txBody>
      </p:sp>
    </p:spTree>
    <p:extLst>
      <p:ext uri="{BB962C8B-B14F-4D97-AF65-F5344CB8AC3E}">
        <p14:creationId xmlns:p14="http://schemas.microsoft.com/office/powerpoint/2010/main" val="671031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oru.travel/storage/app/uploads/public/5ac/33e/93d/5ac33e93d7de3337666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2800" y="2758281"/>
            <a:ext cx="8051800" cy="3416320"/>
          </a:xfrm>
          <a:prstGeom prst="rect">
            <a:avLst/>
          </a:prstGeom>
          <a:noFill/>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Studies of dated cores of bottom sediments from Arctic lakes are widely used to determine flows and sedimentation history of heavy metals. This is largely due to the need to understand the spatial and temporal trends of pollution in the Arctic and the ways of influencing wildlife and people, especially in a changing climate. Arctic lakes are sensitive indicators of global changes in the environment and climate, as well as the effects of regional and long distance transport of pollutants. </a:t>
            </a:r>
          </a:p>
          <a:p>
            <a:pPr algn="ctr"/>
            <a:r>
              <a:rPr lang="en-US" b="1" dirty="0">
                <a:solidFill>
                  <a:srgbClr val="FFFF00"/>
                </a:solidFill>
                <a:latin typeface="Arial" panose="020B0604020202020204" pitchFamily="34" charset="0"/>
                <a:cs typeface="Arial" panose="020B0604020202020204" pitchFamily="34" charset="0"/>
              </a:rPr>
              <a:t>Bottom sediments of Arctic lakes that are not subject to direct anthropogenic influences are a kind of </a:t>
            </a:r>
            <a:r>
              <a:rPr lang="en-US" b="1" dirty="0" err="1">
                <a:solidFill>
                  <a:srgbClr val="FFFF00"/>
                </a:solidFill>
                <a:latin typeface="Arial" panose="020B0604020202020204" pitchFamily="34" charset="0"/>
                <a:cs typeface="Arial" panose="020B0604020202020204" pitchFamily="34" charset="0"/>
              </a:rPr>
              <a:t>paleoclimatic</a:t>
            </a:r>
            <a:r>
              <a:rPr lang="en-US" b="1" dirty="0">
                <a:solidFill>
                  <a:srgbClr val="FFFF00"/>
                </a:solidFill>
                <a:latin typeface="Arial" panose="020B0604020202020204" pitchFamily="34" charset="0"/>
                <a:cs typeface="Arial" panose="020B0604020202020204" pitchFamily="34" charset="0"/>
              </a:rPr>
              <a:t> and </a:t>
            </a:r>
            <a:r>
              <a:rPr lang="en-US" b="1" dirty="0" err="1">
                <a:solidFill>
                  <a:srgbClr val="FFFF00"/>
                </a:solidFill>
                <a:latin typeface="Arial" panose="020B0604020202020204" pitchFamily="34" charset="0"/>
                <a:cs typeface="Arial" panose="020B0604020202020204" pitchFamily="34" charset="0"/>
              </a:rPr>
              <a:t>paleogeochemical</a:t>
            </a:r>
            <a:r>
              <a:rPr lang="en-US" b="1" dirty="0">
                <a:solidFill>
                  <a:srgbClr val="FFFF00"/>
                </a:solidFill>
                <a:latin typeface="Arial" panose="020B0604020202020204" pitchFamily="34" charset="0"/>
                <a:cs typeface="Arial" panose="020B0604020202020204" pitchFamily="34" charset="0"/>
              </a:rPr>
              <a:t> archives that contain information about biogeochemical processes on the catchment and in the lake itself, informatively reflect environmental changes</a:t>
            </a:r>
            <a:r>
              <a:rPr lang="en-US" b="1" dirty="0" smtClean="0">
                <a:solidFill>
                  <a:srgbClr val="FFFF00"/>
                </a:solidFill>
                <a:latin typeface="Arial" panose="020B0604020202020204" pitchFamily="34" charset="0"/>
                <a:cs typeface="Arial" panose="020B0604020202020204" pitchFamily="34" charset="0"/>
              </a:rPr>
              <a:t>.</a:t>
            </a:r>
            <a:endParaRPr lang="ru-RU"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9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0-tub-ru.yandex.net/i?id=ca50283146409a630f6b2f630315218e&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 y="8467"/>
            <a:ext cx="91388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853" y="1319017"/>
            <a:ext cx="8275419" cy="5109091"/>
          </a:xfrm>
          <a:prstGeom prst="rect">
            <a:avLst/>
          </a:prstGeom>
          <a:noFill/>
        </p:spPr>
        <p:txBody>
          <a:bodyPr wrap="square" rtlCol="0">
            <a:spAutoFit/>
          </a:bodyPr>
          <a:lstStyle/>
          <a:p>
            <a:pPr algn="ctr"/>
            <a:endParaRPr lang="ru-RU" sz="2000" b="1" dirty="0" smtClean="0">
              <a:solidFill>
                <a:srgbClr val="FFFF00"/>
              </a:solidFill>
              <a:latin typeface="Arial" panose="020B0604020202020204" pitchFamily="34" charset="0"/>
              <a:cs typeface="Arial" panose="020B0604020202020204" pitchFamily="34" charset="0"/>
            </a:endParaRPr>
          </a:p>
          <a:p>
            <a:pPr algn="ctr"/>
            <a:r>
              <a:rPr lang="en-US" b="1" dirty="0">
                <a:solidFill>
                  <a:srgbClr val="FFFF00"/>
                </a:solidFill>
                <a:latin typeface="Arial" panose="020B0604020202020204" pitchFamily="34" charset="0"/>
                <a:cs typeface="Arial" panose="020B0604020202020204" pitchFamily="34" charset="0"/>
              </a:rPr>
              <a:t>Mercury is an element of the first hazard class and a global </a:t>
            </a:r>
            <a:r>
              <a:rPr lang="en-US" b="1" dirty="0" smtClean="0">
                <a:solidFill>
                  <a:srgbClr val="FFFF00"/>
                </a:solidFill>
                <a:latin typeface="Arial" panose="020B0604020202020204" pitchFamily="34" charset="0"/>
                <a:cs typeface="Arial" panose="020B0604020202020204" pitchFamily="34" charset="0"/>
              </a:rPr>
              <a:t>pollutant.</a:t>
            </a:r>
          </a:p>
          <a:p>
            <a:pPr algn="ctr"/>
            <a:endParaRPr lang="en-US" b="1" dirty="0">
              <a:solidFill>
                <a:srgbClr val="FFFF00"/>
              </a:solidFill>
              <a:latin typeface="Arial" panose="020B0604020202020204" pitchFamily="34" charset="0"/>
              <a:cs typeface="Arial" panose="020B0604020202020204" pitchFamily="34" charset="0"/>
            </a:endParaRPr>
          </a:p>
          <a:p>
            <a:pPr algn="ctr"/>
            <a:r>
              <a:rPr lang="en-US" b="1" dirty="0">
                <a:solidFill>
                  <a:srgbClr val="FFFF00"/>
                </a:solidFill>
                <a:latin typeface="Arial" panose="020B0604020202020204" pitchFamily="34" charset="0"/>
                <a:cs typeface="Arial" panose="020B0604020202020204" pitchFamily="34" charset="0"/>
              </a:rPr>
              <a:t>Mercury vapors are present in large quantities in emissions from coal-fired power plants and non-ferrous smelters. Once in the atmosphere, it can be transported over long </a:t>
            </a:r>
            <a:r>
              <a:rPr lang="en-US" b="1" dirty="0" smtClean="0">
                <a:solidFill>
                  <a:srgbClr val="FFFF00"/>
                </a:solidFill>
                <a:latin typeface="Arial" panose="020B0604020202020204" pitchFamily="34" charset="0"/>
                <a:cs typeface="Arial" panose="020B0604020202020204" pitchFamily="34" charset="0"/>
              </a:rPr>
              <a:t>distances. </a:t>
            </a:r>
          </a:p>
          <a:p>
            <a:pPr algn="ctr"/>
            <a:endParaRPr lang="en-US" b="1" dirty="0">
              <a:solidFill>
                <a:srgbClr val="FFFF00"/>
              </a:solidFill>
              <a:latin typeface="Arial" panose="020B0604020202020204" pitchFamily="34" charset="0"/>
              <a:cs typeface="Arial" panose="020B0604020202020204" pitchFamily="34" charset="0"/>
            </a:endParaRPr>
          </a:p>
          <a:p>
            <a:pPr algn="ctr"/>
            <a:r>
              <a:rPr lang="en-US" b="1" dirty="0" smtClean="0">
                <a:solidFill>
                  <a:srgbClr val="FFFF00"/>
                </a:solidFill>
                <a:latin typeface="Arial" panose="020B0604020202020204" pitchFamily="34" charset="0"/>
                <a:cs typeface="Arial" panose="020B0604020202020204" pitchFamily="34" charset="0"/>
              </a:rPr>
              <a:t>The accumulation of mercury in the arctic environment is a matter of particular concern. Unfortunately</a:t>
            </a:r>
            <a:r>
              <a:rPr lang="en-US" b="1" dirty="0">
                <a:solidFill>
                  <a:srgbClr val="FFFF00"/>
                </a:solidFill>
                <a:latin typeface="Arial" panose="020B0604020202020204" pitchFamily="34" charset="0"/>
                <a:cs typeface="Arial" panose="020B0604020202020204" pitchFamily="34" charset="0"/>
              </a:rPr>
              <a:t>, the published data on mercury in the bottom sediments of Arctic lakes are much less than for other heavy metals</a:t>
            </a:r>
            <a:r>
              <a:rPr lang="en-US" b="1" dirty="0" smtClean="0">
                <a:solidFill>
                  <a:srgbClr val="FFFF00"/>
                </a:solidFill>
                <a:latin typeface="Arial" panose="020B0604020202020204" pitchFamily="34" charset="0"/>
                <a:cs typeface="Arial" panose="020B0604020202020204" pitchFamily="34" charset="0"/>
              </a:rPr>
              <a:t>.</a:t>
            </a:r>
          </a:p>
          <a:p>
            <a:pPr algn="ctr"/>
            <a:endParaRPr lang="en-US" b="1" dirty="0">
              <a:solidFill>
                <a:srgbClr val="FFFF00"/>
              </a:solidFill>
              <a:latin typeface="Arial" panose="020B0604020202020204" pitchFamily="34" charset="0"/>
              <a:cs typeface="Arial" panose="020B0604020202020204" pitchFamily="34" charset="0"/>
            </a:endParaRPr>
          </a:p>
          <a:p>
            <a:pPr algn="ctr"/>
            <a:endParaRPr lang="en-US" b="1" dirty="0" smtClean="0">
              <a:solidFill>
                <a:srgbClr val="FFFF00"/>
              </a:solidFill>
              <a:latin typeface="Arial" panose="020B0604020202020204" pitchFamily="34" charset="0"/>
              <a:cs typeface="Arial" panose="020B0604020202020204" pitchFamily="34" charset="0"/>
            </a:endParaRPr>
          </a:p>
          <a:p>
            <a:pPr algn="ctr"/>
            <a:r>
              <a:rPr lang="en-US" sz="2400" b="1" dirty="0">
                <a:solidFill>
                  <a:srgbClr val="FF0000"/>
                </a:solidFill>
              </a:rPr>
              <a:t>The aim of the research is to assess the dynamics of sedimentation of mercury and identify a possible anthropogenic contribution to the period of industrial activity.</a:t>
            </a:r>
            <a:endParaRPr lang="ru-RU" sz="2400" b="1" dirty="0">
              <a:solidFill>
                <a:srgbClr val="FF0000"/>
              </a:solidFill>
            </a:endParaRPr>
          </a:p>
          <a:p>
            <a:pPr algn="ctr"/>
            <a:endParaRPr lang="ru-RU"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93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25896" y="588697"/>
            <a:ext cx="8148119" cy="568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44815" y="785778"/>
            <a:ext cx="8310282" cy="5293757"/>
          </a:xfrm>
          <a:prstGeom prst="rect">
            <a:avLst/>
          </a:prstGeom>
          <a:noFill/>
        </p:spPr>
        <p:txBody>
          <a:bodyPr wrap="square" rtlCol="0">
            <a:spAutoFit/>
          </a:bodyPr>
          <a:lstStyle/>
          <a:p>
            <a:pPr algn="ctr"/>
            <a:r>
              <a:rPr lang="en-US" sz="2000" b="1" dirty="0" smtClean="0">
                <a:solidFill>
                  <a:srgbClr val="FF0000"/>
                </a:solidFill>
                <a:latin typeface="Arial" panose="020B0604020202020204" pitchFamily="34" charset="0"/>
                <a:cs typeface="Arial" panose="020B0604020202020204" pitchFamily="34" charset="0"/>
              </a:rPr>
              <a:t>METHODS</a:t>
            </a:r>
            <a:endParaRPr lang="ru-RU" sz="2000" b="1" dirty="0" smtClean="0">
              <a:solidFill>
                <a:srgbClr val="FF0000"/>
              </a:solidFill>
              <a:latin typeface="Arial" panose="020B0604020202020204" pitchFamily="34" charset="0"/>
              <a:cs typeface="Arial" panose="020B0604020202020204" pitchFamily="34" charset="0"/>
            </a:endParaRPr>
          </a:p>
          <a:p>
            <a:pPr algn="ctr"/>
            <a:endParaRPr lang="ru-RU" sz="800"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Dating: layer-by-layer measurement </a:t>
            </a:r>
            <a:r>
              <a:rPr lang="en-US" dirty="0">
                <a:latin typeface="Arial" panose="020B0604020202020204" pitchFamily="34" charset="0"/>
                <a:cs typeface="Arial" panose="020B0604020202020204" pitchFamily="34" charset="0"/>
              </a:rPr>
              <a:t>of 210Pb and 137Cs isotopes </a:t>
            </a:r>
            <a:r>
              <a:rPr lang="ru-RU" dirty="0" smtClean="0">
                <a:latin typeface="Arial" panose="020B0604020202020204" pitchFamily="34" charset="0"/>
                <a:cs typeface="Arial" panose="020B0604020202020204" pitchFamily="34" charset="0"/>
              </a:rPr>
              <a:t> </a:t>
            </a:r>
          </a:p>
          <a:p>
            <a:pPr algn="ctr"/>
            <a:endParaRPr lang="ru-RU" sz="1000"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Loss </a:t>
            </a:r>
            <a:r>
              <a:rPr lang="en-US" dirty="0">
                <a:latin typeface="Arial" panose="020B0604020202020204" pitchFamily="34" charset="0"/>
                <a:cs typeface="Arial" panose="020B0604020202020204" pitchFamily="34" charset="0"/>
              </a:rPr>
              <a:t>on ignition (LOI) </a:t>
            </a:r>
            <a:r>
              <a:rPr lang="ru-RU" dirty="0" smtClean="0">
                <a:latin typeface="Arial" panose="020B0604020202020204" pitchFamily="34" charset="0"/>
                <a:cs typeface="Arial" panose="020B0604020202020204" pitchFamily="34" charset="0"/>
              </a:rPr>
              <a:t>- 550°С </a:t>
            </a:r>
            <a:r>
              <a:rPr lang="en-US" dirty="0" smtClean="0">
                <a:latin typeface="Arial" panose="020B0604020202020204" pitchFamily="34" charset="0"/>
                <a:cs typeface="Arial" panose="020B0604020202020204" pitchFamily="34" charset="0"/>
              </a:rPr>
              <a:t>up </a:t>
            </a:r>
            <a:r>
              <a:rPr lang="en-US" dirty="0">
                <a:latin typeface="Arial" panose="020B0604020202020204" pitchFamily="34" charset="0"/>
                <a:cs typeface="Arial" panose="020B0604020202020204" pitchFamily="34" charset="0"/>
              </a:rPr>
              <a:t>to constant </a:t>
            </a:r>
            <a:r>
              <a:rPr lang="en-US" dirty="0" smtClean="0">
                <a:latin typeface="Arial" panose="020B0604020202020204" pitchFamily="34" charset="0"/>
                <a:cs typeface="Arial" panose="020B0604020202020204" pitchFamily="34" charset="0"/>
              </a:rPr>
              <a:t>weight</a:t>
            </a:r>
            <a:endParaRPr lang="ru-RU" dirty="0" smtClean="0">
              <a:latin typeface="Arial" panose="020B0604020202020204" pitchFamily="34" charset="0"/>
              <a:cs typeface="Arial" panose="020B0604020202020204" pitchFamily="34" charset="0"/>
            </a:endParaRPr>
          </a:p>
          <a:p>
            <a:pPr algn="ctr"/>
            <a:endParaRPr lang="ru-RU" sz="1000"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Grain-size analysis by dry </a:t>
            </a:r>
            <a:r>
              <a:rPr lang="en-US" dirty="0">
                <a:latin typeface="Arial" panose="020B0604020202020204" pitchFamily="34" charset="0"/>
                <a:cs typeface="Arial" panose="020B0604020202020204" pitchFamily="34" charset="0"/>
              </a:rPr>
              <a:t>sieving </a:t>
            </a:r>
            <a:r>
              <a:rPr lang="en-US" dirty="0" smtClean="0">
                <a:latin typeface="Arial" panose="020B0604020202020204" pitchFamily="34" charset="0"/>
                <a:cs typeface="Arial" panose="020B0604020202020204" pitchFamily="34" charset="0"/>
              </a:rPr>
              <a:t>into several fractions</a:t>
            </a:r>
            <a:r>
              <a:rPr lang="ru-RU" dirty="0" smtClean="0">
                <a:latin typeface="Arial" panose="020B0604020202020204" pitchFamily="34" charset="0"/>
                <a:cs typeface="Arial" panose="020B0604020202020204" pitchFamily="34" charset="0"/>
              </a:rPr>
              <a:t>. </a:t>
            </a:r>
          </a:p>
          <a:p>
            <a:pPr algn="ctr"/>
            <a:endParaRPr lang="ru-RU" sz="1000" dirty="0" smtClean="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Mercury was determined by </a:t>
            </a:r>
            <a:r>
              <a:rPr lang="en-US" dirty="0" smtClean="0">
                <a:latin typeface="Arial" panose="020B0604020202020204" pitchFamily="34" charset="0"/>
                <a:cs typeface="Arial" panose="020B0604020202020204" pitchFamily="34" charset="0"/>
              </a:rPr>
              <a:t>pyrolysis from </a:t>
            </a:r>
            <a:r>
              <a:rPr lang="en-US" dirty="0">
                <a:latin typeface="Arial" panose="020B0604020202020204" pitchFamily="34" charset="0"/>
                <a:cs typeface="Arial" panose="020B0604020202020204" pitchFamily="34" charset="0"/>
              </a:rPr>
              <a:t>a solid sample (20–100 mg, n = 3) with the </a:t>
            </a:r>
            <a:r>
              <a:rPr lang="en-US" dirty="0" smtClean="0">
                <a:latin typeface="Arial" panose="020B0604020202020204" pitchFamily="34" charset="0"/>
                <a:cs typeface="Arial" panose="020B0604020202020204" pitchFamily="34" charset="0"/>
              </a:rPr>
              <a:t>preliminary accumulation </a:t>
            </a:r>
            <a:r>
              <a:rPr lang="en-US" dirty="0">
                <a:latin typeface="Arial" panose="020B0604020202020204" pitchFamily="34" charset="0"/>
                <a:cs typeface="Arial" panose="020B0604020202020204" pitchFamily="34" charset="0"/>
              </a:rPr>
              <a:t>on a gold collector </a:t>
            </a:r>
            <a:r>
              <a:rPr lang="en-US" dirty="0" smtClean="0">
                <a:latin typeface="Arial" panose="020B0604020202020204" pitchFamily="34" charset="0"/>
                <a:cs typeface="Arial" panose="020B0604020202020204" pitchFamily="34" charset="0"/>
              </a:rPr>
              <a:t>and recording </a:t>
            </a:r>
            <a:r>
              <a:rPr lang="en-US" dirty="0">
                <a:latin typeface="Arial" panose="020B0604020202020204" pitchFamily="34" charset="0"/>
                <a:cs typeface="Arial" panose="020B0604020202020204" pitchFamily="34" charset="0"/>
              </a:rPr>
              <a:t>on АА spectrometer. </a:t>
            </a:r>
            <a:r>
              <a:rPr lang="en-US" dirty="0" smtClean="0">
                <a:latin typeface="Arial" panose="020B0604020202020204" pitchFamily="34" charset="0"/>
                <a:cs typeface="Arial" panose="020B0604020202020204" pitchFamily="34" charset="0"/>
              </a:rPr>
              <a:t>Calibration by </a:t>
            </a:r>
            <a:r>
              <a:rPr lang="en-US" dirty="0">
                <a:latin typeface="Arial" panose="020B0604020202020204" pitchFamily="34" charset="0"/>
                <a:cs typeface="Arial" panose="020B0604020202020204" pitchFamily="34" charset="0"/>
              </a:rPr>
              <a:t>saturated mercury vapor </a:t>
            </a:r>
            <a:r>
              <a:rPr lang="en-US" dirty="0" smtClean="0">
                <a:latin typeface="Arial" panose="020B0604020202020204" pitchFamily="34" charset="0"/>
                <a:cs typeface="Arial" panose="020B0604020202020204" pitchFamily="34" charset="0"/>
              </a:rPr>
              <a:t>at 0</a:t>
            </a:r>
            <a:r>
              <a:rPr lang="en-US" baseline="30000"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C</a:t>
            </a:r>
            <a:r>
              <a:rPr lang="ru-RU" dirty="0" smtClean="0">
                <a:latin typeface="Arial" panose="020B0604020202020204" pitchFamily="34" charset="0"/>
                <a:cs typeface="Arial" panose="020B0604020202020204" pitchFamily="34" charset="0"/>
              </a:rPr>
              <a:t>. </a:t>
            </a:r>
          </a:p>
          <a:p>
            <a:pPr algn="ctr"/>
            <a:endParaRPr lang="ru-RU" sz="10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The element </a:t>
            </a:r>
            <a:r>
              <a:rPr lang="en-US" dirty="0" smtClean="0">
                <a:latin typeface="Arial" panose="020B0604020202020204" pitchFamily="34" charset="0"/>
                <a:cs typeface="Arial" panose="020B0604020202020204" pitchFamily="34" charset="0"/>
              </a:rPr>
              <a:t>composition (</a:t>
            </a:r>
            <a:r>
              <a:rPr lang="en-US" dirty="0">
                <a:latin typeface="Arial" panose="020B0604020202020204" pitchFamily="34" charset="0"/>
                <a:cs typeface="Arial" panose="020B0604020202020204" pitchFamily="34" charset="0"/>
              </a:rPr>
              <a:t>63 elements) after acid digestion was determined</a:t>
            </a:r>
          </a:p>
          <a:p>
            <a:pPr algn="ct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inductively-coupled plasma mass </a:t>
            </a:r>
            <a:r>
              <a:rPr lang="en-US" dirty="0" smtClean="0">
                <a:latin typeface="Arial" panose="020B0604020202020204" pitchFamily="34" charset="0"/>
                <a:cs typeface="Arial" panose="020B0604020202020204" pitchFamily="34" charset="0"/>
              </a:rPr>
              <a:t>spectrometry (</a:t>
            </a:r>
            <a:r>
              <a:rPr lang="en-US" dirty="0">
                <a:latin typeface="Arial" panose="020B0604020202020204" pitchFamily="34" charset="0"/>
                <a:cs typeface="Arial" panose="020B0604020202020204" pitchFamily="34" charset="0"/>
              </a:rPr>
              <a:t>ICP-MS). </a:t>
            </a:r>
            <a:endParaRPr lang="en-US" dirty="0" smtClean="0">
              <a:latin typeface="Arial" panose="020B0604020202020204" pitchFamily="34" charset="0"/>
              <a:cs typeface="Arial" panose="020B0604020202020204" pitchFamily="34" charset="0"/>
            </a:endParaRPr>
          </a:p>
          <a:p>
            <a:pPr algn="ctr"/>
            <a:endParaRPr lang="ru-RU" dirty="0" smtClean="0">
              <a:latin typeface="Arial" panose="020B0604020202020204" pitchFamily="34" charset="0"/>
              <a:cs typeface="Arial" panose="020B0604020202020204" pitchFamily="34" charset="0"/>
            </a:endParaRPr>
          </a:p>
          <a:p>
            <a:pPr algn="ctr"/>
            <a:r>
              <a:rPr lang="en-US" dirty="0" smtClean="0">
                <a:solidFill>
                  <a:srgbClr val="FF0000"/>
                </a:solidFill>
                <a:latin typeface="Arial" panose="020B0604020202020204" pitchFamily="34" charset="0"/>
                <a:cs typeface="Arial" panose="020B0604020202020204" pitchFamily="34" charset="0"/>
              </a:rPr>
              <a:t>Enrichment factor (EF)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t>
            </a:r>
            <a:r>
              <a:rPr lang="en-US" baseline="-25000" dirty="0" err="1" smtClean="0">
                <a:latin typeface="Arial" panose="020B0604020202020204" pitchFamily="34" charset="0"/>
                <a:cs typeface="Arial" panose="020B0604020202020204" pitchFamily="34" charset="0"/>
              </a:rPr>
              <a:t>Hg</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a:t>
            </a:r>
            <a:r>
              <a:rPr lang="en-US" baseline="-25000" dirty="0" err="1" smtClean="0">
                <a:latin typeface="Arial" panose="020B0604020202020204" pitchFamily="34" charset="0"/>
                <a:cs typeface="Arial" panose="020B0604020202020204" pitchFamily="34" charset="0"/>
              </a:rPr>
              <a:t>HgBkg</a:t>
            </a:r>
            <a:r>
              <a:rPr lang="en-US" baseline="-250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or (</a:t>
            </a:r>
            <a:r>
              <a:rPr lang="en-US" dirty="0" err="1" smtClean="0">
                <a:latin typeface="Arial" panose="020B0604020202020204" pitchFamily="34" charset="0"/>
                <a:cs typeface="Arial" panose="020B0604020202020204" pitchFamily="34" charset="0"/>
              </a:rPr>
              <a:t>C</a:t>
            </a:r>
            <a:r>
              <a:rPr lang="en-US" baseline="-25000" dirty="0" err="1" smtClean="0">
                <a:latin typeface="Arial" panose="020B0604020202020204" pitchFamily="34" charset="0"/>
                <a:cs typeface="Arial" panose="020B0604020202020204" pitchFamily="34" charset="0"/>
              </a:rPr>
              <a:t>Hg</a:t>
            </a:r>
            <a:r>
              <a:rPr lang="en-US" baseline="-250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x</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a:t>
            </a:r>
            <a:r>
              <a:rPr lang="en-US" baseline="-25000" dirty="0" err="1" smtClean="0">
                <a:latin typeface="Arial" panose="020B0604020202020204" pitchFamily="34" charset="0"/>
                <a:cs typeface="Arial" panose="020B0604020202020204" pitchFamily="34" charset="0"/>
              </a:rPr>
              <a:t>Bkg</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a:t>
            </a:r>
            <a:r>
              <a:rPr lang="en-US" baseline="-25000" dirty="0" err="1" smtClean="0">
                <a:latin typeface="Arial" panose="020B0604020202020204" pitchFamily="34" charset="0"/>
                <a:cs typeface="Arial" panose="020B0604020202020204" pitchFamily="34" charset="0"/>
              </a:rPr>
              <a:t>HgBkg</a:t>
            </a:r>
            <a:r>
              <a:rPr lang="en-US" baseline="-250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x E)</a:t>
            </a:r>
          </a:p>
          <a:p>
            <a:pPr algn="ctr"/>
            <a:r>
              <a:rPr lang="en-US" dirty="0" smtClean="0">
                <a:solidFill>
                  <a:srgbClr val="FF0000"/>
                </a:solidFill>
                <a:latin typeface="Arial" panose="020B0604020202020204" pitchFamily="34" charset="0"/>
                <a:cs typeface="Arial" panose="020B0604020202020204" pitchFamily="34" charset="0"/>
              </a:rPr>
              <a:t>Sedimentation rate </a:t>
            </a:r>
            <a:r>
              <a:rPr lang="en-US" dirty="0" smtClean="0">
                <a:latin typeface="Arial" panose="020B0604020202020204" pitchFamily="34" charset="0"/>
                <a:cs typeface="Arial" panose="020B0604020202020204" pitchFamily="34" charset="0"/>
              </a:rPr>
              <a:t>= Weight x Slice volume x Dating [g/cm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year]</a:t>
            </a:r>
          </a:p>
          <a:p>
            <a:pPr algn="ctr"/>
            <a:r>
              <a:rPr lang="en-US" dirty="0" smtClean="0">
                <a:solidFill>
                  <a:srgbClr val="FF0000"/>
                </a:solidFill>
                <a:latin typeface="Arial" panose="020B0604020202020204" pitchFamily="34" charset="0"/>
                <a:cs typeface="Arial" panose="020B0604020202020204" pitchFamily="34" charset="0"/>
              </a:rPr>
              <a:t>Mercury flux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F</a:t>
            </a:r>
            <a:r>
              <a:rPr lang="en-US" baseline="-25000" dirty="0" err="1" smtClean="0">
                <a:latin typeface="Arial" panose="020B0604020202020204" pitchFamily="34" charset="0"/>
                <a:cs typeface="Arial" panose="020B0604020202020204" pitchFamily="34" charset="0"/>
              </a:rPr>
              <a:t>HgT</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C</a:t>
            </a:r>
            <a:r>
              <a:rPr lang="en-US" baseline="-25000" dirty="0" err="1" smtClean="0">
                <a:latin typeface="Arial" panose="020B0604020202020204" pitchFamily="34" charset="0"/>
                <a:cs typeface="Arial" panose="020B0604020202020204" pitchFamily="34" charset="0"/>
              </a:rPr>
              <a:t>Hg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x Sedimentation rate </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μ</a:t>
            </a:r>
            <a:r>
              <a:rPr lang="en-US" dirty="0" smtClean="0">
                <a:latin typeface="Arial" panose="020B0604020202020204" pitchFamily="34" charset="0"/>
                <a:cs typeface="Arial" panose="020B0604020202020204" pitchFamily="34" charset="0"/>
              </a:rPr>
              <a:t>g/cm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year]</a:t>
            </a:r>
          </a:p>
          <a:p>
            <a:pPr algn="ctr"/>
            <a:r>
              <a:rPr lang="en-US" dirty="0" smtClean="0">
                <a:solidFill>
                  <a:srgbClr val="FF0000"/>
                </a:solidFill>
                <a:latin typeface="Arial" panose="020B0604020202020204" pitchFamily="34" charset="0"/>
                <a:cs typeface="Arial" panose="020B0604020202020204" pitchFamily="34" charset="0"/>
              </a:rPr>
              <a:t>“</a:t>
            </a:r>
            <a:r>
              <a:rPr lang="en-US" dirty="0" err="1" smtClean="0">
                <a:solidFill>
                  <a:srgbClr val="FF0000"/>
                </a:solidFill>
                <a:latin typeface="Arial" panose="020B0604020202020204" pitchFamily="34" charset="0"/>
                <a:cs typeface="Arial" panose="020B0604020202020204" pitchFamily="34" charset="0"/>
              </a:rPr>
              <a:t>Antropogenic</a:t>
            </a:r>
            <a:r>
              <a:rPr lang="en-US" dirty="0" smtClean="0">
                <a:solidFill>
                  <a:srgbClr val="FF0000"/>
                </a:solidFill>
                <a:latin typeface="Arial" panose="020B0604020202020204" pitchFamily="34" charset="0"/>
                <a:cs typeface="Arial" panose="020B0604020202020204" pitchFamily="34" charset="0"/>
              </a:rPr>
              <a:t>” mercury </a:t>
            </a:r>
            <a:r>
              <a:rPr lang="en-US" dirty="0">
                <a:solidFill>
                  <a:srgbClr val="FF0000"/>
                </a:solidFill>
                <a:latin typeface="Arial" panose="020B0604020202020204" pitchFamily="34" charset="0"/>
                <a:cs typeface="Arial" panose="020B0604020202020204" pitchFamily="34" charset="0"/>
              </a:rPr>
              <a:t>flux</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F</a:t>
            </a:r>
            <a:r>
              <a:rPr lang="en-US" baseline="-25000" dirty="0" err="1" smtClean="0">
                <a:latin typeface="Arial" panose="020B0604020202020204" pitchFamily="34" charset="0"/>
                <a:cs typeface="Arial" panose="020B0604020202020204" pitchFamily="34" charset="0"/>
              </a:rPr>
              <a:t>HgA</a:t>
            </a:r>
            <a:r>
              <a:rPr lang="en-US" dirty="0" smtClean="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F</a:t>
            </a:r>
            <a:r>
              <a:rPr lang="en-US" baseline="-25000" dirty="0" err="1">
                <a:latin typeface="Arial" panose="020B0604020202020204" pitchFamily="34" charset="0"/>
                <a:cs typeface="Arial" panose="020B0604020202020204" pitchFamily="34" charset="0"/>
              </a:rPr>
              <a:t>HgT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F</a:t>
            </a:r>
            <a:r>
              <a:rPr lang="en-US" baseline="-25000" dirty="0" err="1" smtClean="0">
                <a:latin typeface="Arial" panose="020B0604020202020204" pitchFamily="34" charset="0"/>
                <a:cs typeface="Arial" panose="020B0604020202020204" pitchFamily="34" charset="0"/>
              </a:rPr>
              <a:t>HgBkg</a:t>
            </a:r>
            <a:r>
              <a:rPr lang="en-US" dirty="0" smtClean="0">
                <a:latin typeface="Arial" panose="020B0604020202020204" pitchFamily="34" charset="0"/>
                <a:cs typeface="Arial" panose="020B0604020202020204" pitchFamily="34" charset="0"/>
              </a:rPr>
              <a:t>(F</a:t>
            </a:r>
            <a:r>
              <a:rPr lang="en-US" baseline="-25000" dirty="0" smtClean="0">
                <a:latin typeface="Arial" panose="020B0604020202020204" pitchFamily="34" charset="0"/>
                <a:cs typeface="Arial" panose="020B0604020202020204" pitchFamily="34" charset="0"/>
              </a:rPr>
              <a:t>ET</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F</a:t>
            </a:r>
            <a:r>
              <a:rPr lang="en-US" baseline="-25000" dirty="0" err="1" smtClean="0">
                <a:latin typeface="Arial" panose="020B0604020202020204" pitchFamily="34" charset="0"/>
                <a:cs typeface="Arial" panose="020B0604020202020204" pitchFamily="34" charset="0"/>
              </a:rPr>
              <a:t>EBkg</a:t>
            </a:r>
            <a:r>
              <a:rPr lang="en-US" dirty="0" smtClean="0">
                <a:latin typeface="Arial" panose="020B0604020202020204" pitchFamily="34" charset="0"/>
                <a:cs typeface="Arial" panose="020B0604020202020204" pitchFamily="34" charset="0"/>
              </a:rPr>
              <a:t>),</a:t>
            </a:r>
          </a:p>
          <a:p>
            <a:pPr algn="ctr"/>
            <a:r>
              <a:rPr lang="en-US" dirty="0" smtClean="0">
                <a:latin typeface="Arial" panose="020B0604020202020204" pitchFamily="34" charset="0"/>
                <a:cs typeface="Arial" panose="020B0604020202020204" pitchFamily="34" charset="0"/>
              </a:rPr>
              <a:t>were </a:t>
            </a:r>
            <a:r>
              <a:rPr lang="en-US" dirty="0">
                <a:latin typeface="Arial" panose="020B0604020202020204" pitchFamily="34" charset="0"/>
                <a:cs typeface="Arial" panose="020B0604020202020204" pitchFamily="34" charset="0"/>
              </a:rPr>
              <a:t>E - referent </a:t>
            </a:r>
            <a:r>
              <a:rPr lang="en-US" dirty="0" smtClean="0">
                <a:latin typeface="Arial" panose="020B0604020202020204" pitchFamily="34" charset="0"/>
                <a:cs typeface="Arial" panose="020B0604020202020204" pitchFamily="34" charset="0"/>
              </a:rPr>
              <a:t>element (</a:t>
            </a:r>
            <a:r>
              <a:rPr lang="en-US" dirty="0" err="1" smtClean="0">
                <a:latin typeface="Arial" panose="020B0604020202020204" pitchFamily="34" charset="0"/>
                <a:cs typeface="Arial" panose="020B0604020202020204" pitchFamily="34" charset="0"/>
              </a:rPr>
              <a:t>Sc</a:t>
            </a:r>
            <a:r>
              <a:rPr lang="en-US" dirty="0" smtClean="0">
                <a:latin typeface="Arial" panose="020B0604020202020204" pitchFamily="34" charset="0"/>
                <a:cs typeface="Arial" panose="020B0604020202020204" pitchFamily="34" charset="0"/>
              </a:rPr>
              <a:t>, Al, </a:t>
            </a:r>
            <a:r>
              <a:rPr lang="en-US" dirty="0" err="1" smtClean="0">
                <a:latin typeface="Arial" panose="020B0604020202020204" pitchFamily="34" charset="0"/>
                <a:cs typeface="Arial" panose="020B0604020202020204" pitchFamily="34" charset="0"/>
              </a:rPr>
              <a:t>Ti</a:t>
            </a:r>
            <a:r>
              <a:rPr lang="en-US" dirty="0" smtClean="0">
                <a:latin typeface="Arial" panose="020B0604020202020204" pitchFamily="34" charset="0"/>
                <a:cs typeface="Arial" panose="020B0604020202020204" pitchFamily="34" charset="0"/>
              </a:rPr>
              <a:t>); </a:t>
            </a:r>
          </a:p>
          <a:p>
            <a:pPr algn="ctr"/>
            <a:r>
              <a:rPr lang="en-US" dirty="0" err="1" smtClean="0">
                <a:latin typeface="Arial" panose="020B0604020202020204" pitchFamily="34" charset="0"/>
                <a:cs typeface="Arial" panose="020B0604020202020204" pitchFamily="34" charset="0"/>
              </a:rPr>
              <a:t>Hg</a:t>
            </a:r>
            <a:r>
              <a:rPr lang="en-US" baseline="-25000" dirty="0" err="1" smtClean="0">
                <a:latin typeface="Arial" panose="020B0604020202020204" pitchFamily="34" charset="0"/>
                <a:cs typeface="Arial" panose="020B0604020202020204" pitchFamily="34" charset="0"/>
              </a:rPr>
              <a:t>Bkg</a:t>
            </a:r>
            <a:r>
              <a:rPr lang="en-US" dirty="0" smtClean="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E</a:t>
            </a:r>
            <a:r>
              <a:rPr lang="en-US" baseline="-25000" dirty="0" err="1" smtClean="0">
                <a:latin typeface="Arial" panose="020B0604020202020204" pitchFamily="34" charset="0"/>
                <a:cs typeface="Arial" panose="020B0604020202020204" pitchFamily="34" charset="0"/>
              </a:rPr>
              <a:t>bkg</a:t>
            </a:r>
            <a:r>
              <a:rPr lang="en-US" dirty="0" smtClean="0">
                <a:latin typeface="Arial" panose="020B0604020202020204" pitchFamily="34" charset="0"/>
                <a:cs typeface="Arial" panose="020B0604020202020204" pitchFamily="34" charset="0"/>
              </a:rPr>
              <a:t> – background fluxes </a:t>
            </a:r>
          </a:p>
        </p:txBody>
      </p:sp>
    </p:spTree>
    <p:extLst>
      <p:ext uri="{BB962C8B-B14F-4D97-AF65-F5344CB8AC3E}">
        <p14:creationId xmlns:p14="http://schemas.microsoft.com/office/powerpoint/2010/main" val="233763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201" y="2206341"/>
            <a:ext cx="2374076" cy="2064707"/>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201" y="167599"/>
            <a:ext cx="2374076" cy="2005430"/>
          </a:xfrm>
          <a:prstGeom prst="rect">
            <a:avLst/>
          </a:prstGeom>
        </p:spPr>
      </p:pic>
      <p:pic>
        <p:nvPicPr>
          <p:cNvPr id="7" name="Рисунок 6"/>
          <p:cNvPicPr>
            <a:picLocks noChangeAspect="1"/>
          </p:cNvPicPr>
          <p:nvPr/>
        </p:nvPicPr>
        <p:blipFill>
          <a:blip r:embed="rId5"/>
          <a:stretch>
            <a:fillRect/>
          </a:stretch>
        </p:blipFill>
        <p:spPr>
          <a:xfrm>
            <a:off x="193146" y="181224"/>
            <a:ext cx="2480733" cy="1306604"/>
          </a:xfrm>
          <a:prstGeom prst="rect">
            <a:avLst/>
          </a:prstGeom>
          <a:ln w="19050">
            <a:solidFill>
              <a:srgbClr val="0000FF"/>
            </a:solidFill>
          </a:ln>
        </p:spPr>
      </p:pic>
      <p:pic>
        <p:nvPicPr>
          <p:cNvPr id="8" name="Рисунок 7"/>
          <p:cNvPicPr>
            <a:picLocks noChangeAspect="1"/>
          </p:cNvPicPr>
          <p:nvPr/>
        </p:nvPicPr>
        <p:blipFill>
          <a:blip r:embed="rId6"/>
          <a:stretch>
            <a:fillRect/>
          </a:stretch>
        </p:blipFill>
        <p:spPr>
          <a:xfrm>
            <a:off x="200853" y="1603367"/>
            <a:ext cx="2473025" cy="2667681"/>
          </a:xfrm>
          <a:prstGeom prst="rect">
            <a:avLst/>
          </a:prstGeom>
          <a:ln w="19050">
            <a:solidFill>
              <a:srgbClr val="0000FF"/>
            </a:solidFill>
          </a:ln>
        </p:spPr>
      </p:pic>
      <p:sp>
        <p:nvSpPr>
          <p:cNvPr id="14" name="Прямоугольник 13"/>
          <p:cNvSpPr/>
          <p:nvPr/>
        </p:nvSpPr>
        <p:spPr>
          <a:xfrm>
            <a:off x="1371600" y="2323714"/>
            <a:ext cx="430040" cy="801123"/>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1290691" y="5804062"/>
            <a:ext cx="6461202" cy="615553"/>
          </a:xfrm>
          <a:prstGeom prst="rect">
            <a:avLst/>
          </a:prstGeom>
          <a:noFill/>
        </p:spPr>
        <p:txBody>
          <a:bodyPr wrap="square" rtlCol="0">
            <a:spAutoFit/>
          </a:bodyPr>
          <a:lstStyle/>
          <a:p>
            <a:r>
              <a:rPr lang="en-US" b="1" dirty="0"/>
              <a:t>The coring device was a 50cm HON-</a:t>
            </a:r>
            <a:r>
              <a:rPr lang="en-US" b="1" dirty="0" err="1"/>
              <a:t>Kajak</a:t>
            </a:r>
            <a:r>
              <a:rPr lang="en-US" b="1" dirty="0"/>
              <a:t> </a:t>
            </a:r>
            <a:r>
              <a:rPr lang="en-US" b="1" dirty="0" smtClean="0"/>
              <a:t>sediment gravity corer</a:t>
            </a:r>
          </a:p>
          <a:p>
            <a:pPr algn="ctr"/>
            <a:r>
              <a:rPr lang="en-US" sz="1600" b="1" dirty="0" err="1">
                <a:latin typeface="Arial" panose="020B0604020202020204" pitchFamily="34" charset="0"/>
                <a:cs typeface="Arial" panose="020B0604020202020204" pitchFamily="34" charset="0"/>
              </a:rPr>
              <a:t>Thermokarst</a:t>
            </a:r>
            <a:r>
              <a:rPr lang="en-US" sz="1600" b="1" dirty="0">
                <a:latin typeface="Arial" panose="020B0604020202020204" pitchFamily="34" charset="0"/>
                <a:cs typeface="Arial" panose="020B0604020202020204" pitchFamily="34" charset="0"/>
              </a:rPr>
              <a:t> Lakes</a:t>
            </a:r>
            <a:r>
              <a:rPr lang="ru-RU" sz="1600" b="1" dirty="0">
                <a:latin typeface="Arial" panose="020B0604020202020204" pitchFamily="34" charset="0"/>
                <a:cs typeface="Arial" panose="020B0604020202020204" pitchFamily="34" charset="0"/>
              </a:rPr>
              <a:t> </a:t>
            </a:r>
          </a:p>
        </p:txBody>
      </p:sp>
      <p:cxnSp>
        <p:nvCxnSpPr>
          <p:cNvPr id="6" name="Прямая со стрелкой 5"/>
          <p:cNvCxnSpPr/>
          <p:nvPr/>
        </p:nvCxnSpPr>
        <p:spPr>
          <a:xfrm flipV="1">
            <a:off x="1502875" y="1603367"/>
            <a:ext cx="1928388" cy="10172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702052" y="2932976"/>
            <a:ext cx="2906162" cy="3057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1466" y="2323714"/>
            <a:ext cx="3579407" cy="1877094"/>
          </a:xfrm>
          <a:prstGeom prst="rect">
            <a:avLst/>
          </a:prstGeom>
        </p:spPr>
      </p:pic>
      <p:cxnSp>
        <p:nvCxnSpPr>
          <p:cNvPr id="28" name="Прямая соединительная линия 27"/>
          <p:cNvCxnSpPr/>
          <p:nvPr/>
        </p:nvCxnSpPr>
        <p:spPr>
          <a:xfrm>
            <a:off x="885825" y="900113"/>
            <a:ext cx="485775" cy="222472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885825" y="900113"/>
            <a:ext cx="915815" cy="142360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Рисунок 31"/>
          <p:cNvPicPr>
            <a:picLocks noChangeAspect="1"/>
          </p:cNvPicPr>
          <p:nvPr/>
        </p:nvPicPr>
        <p:blipFill>
          <a:blip r:embed="rId8"/>
          <a:stretch>
            <a:fillRect/>
          </a:stretch>
        </p:blipFill>
        <p:spPr>
          <a:xfrm>
            <a:off x="5451466" y="170366"/>
            <a:ext cx="3291587" cy="1996735"/>
          </a:xfrm>
          <a:prstGeom prst="rect">
            <a:avLst/>
          </a:prstGeom>
        </p:spPr>
      </p:pic>
      <p:graphicFrame>
        <p:nvGraphicFramePr>
          <p:cNvPr id="33" name="Объект 32"/>
          <p:cNvGraphicFramePr>
            <a:graphicFrameLocks noChangeAspect="1"/>
          </p:cNvGraphicFramePr>
          <p:nvPr>
            <p:extLst>
              <p:ext uri="{D42A27DB-BD31-4B8C-83A1-F6EECF244321}">
                <p14:modId xmlns:p14="http://schemas.microsoft.com/office/powerpoint/2010/main" val="1351150407"/>
              </p:ext>
            </p:extLst>
          </p:nvPr>
        </p:nvGraphicFramePr>
        <p:xfrm>
          <a:off x="885825" y="4429125"/>
          <a:ext cx="7962900" cy="1438275"/>
        </p:xfrm>
        <a:graphic>
          <a:graphicData uri="http://schemas.openxmlformats.org/presentationml/2006/ole">
            <mc:AlternateContent xmlns:mc="http://schemas.openxmlformats.org/markup-compatibility/2006">
              <mc:Choice xmlns:v="urn:schemas-microsoft-com:vml" Requires="v">
                <p:oleObj spid="_x0000_s1042" name="Документ" r:id="rId10" imgW="5747426" imgH="1039258" progId="Word.Document.12">
                  <p:embed/>
                </p:oleObj>
              </mc:Choice>
              <mc:Fallback>
                <p:oleObj name="Документ" r:id="rId10" imgW="5747426" imgH="1039258" progId="Word.Document.12">
                  <p:embed/>
                  <p:pic>
                    <p:nvPicPr>
                      <p:cNvPr id="0" name=""/>
                      <p:cNvPicPr/>
                      <p:nvPr/>
                    </p:nvPicPr>
                    <p:blipFill>
                      <a:blip r:embed="rId11"/>
                      <a:stretch>
                        <a:fillRect/>
                      </a:stretch>
                    </p:blipFill>
                    <p:spPr>
                      <a:xfrm>
                        <a:off x="885825" y="4429125"/>
                        <a:ext cx="7962900" cy="1438275"/>
                      </a:xfrm>
                      <a:prstGeom prst="rect">
                        <a:avLst/>
                      </a:prstGeom>
                    </p:spPr>
                  </p:pic>
                </p:oleObj>
              </mc:Fallback>
            </mc:AlternateContent>
          </a:graphicData>
        </a:graphic>
      </p:graphicFrame>
    </p:spTree>
    <p:extLst>
      <p:ext uri="{BB962C8B-B14F-4D97-AF65-F5344CB8AC3E}">
        <p14:creationId xmlns:p14="http://schemas.microsoft.com/office/powerpoint/2010/main" val="480941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stretch>
            <a:fillRect/>
          </a:stretch>
        </p:blipFill>
        <p:spPr>
          <a:xfrm>
            <a:off x="110066" y="480601"/>
            <a:ext cx="8923868" cy="5506612"/>
          </a:xfrm>
          <a:prstGeom prst="rect">
            <a:avLst/>
          </a:prstGeom>
          <a:ln w="25400">
            <a:solidFill>
              <a:srgbClr val="FF0000"/>
            </a:solidFill>
          </a:ln>
        </p:spPr>
      </p:pic>
      <p:sp>
        <p:nvSpPr>
          <p:cNvPr id="7" name="TextBox 6"/>
          <p:cNvSpPr txBox="1"/>
          <p:nvPr/>
        </p:nvSpPr>
        <p:spPr>
          <a:xfrm>
            <a:off x="1665838" y="6206843"/>
            <a:ext cx="6255944" cy="523220"/>
          </a:xfrm>
          <a:prstGeom prst="rect">
            <a:avLst/>
          </a:prstGeom>
          <a:noFill/>
        </p:spPr>
        <p:txBody>
          <a:bodyPr wrap="square" rtlCol="0">
            <a:spAutoFit/>
          </a:bodyPr>
          <a:lstStyle/>
          <a:p>
            <a:pPr algn="ctr"/>
            <a:r>
              <a:rPr lang="en-US" sz="1400" b="1" dirty="0" smtClean="0"/>
              <a:t>The </a:t>
            </a:r>
            <a:r>
              <a:rPr lang="en-US" sz="1400" b="1" dirty="0"/>
              <a:t>Hg </a:t>
            </a:r>
            <a:r>
              <a:rPr lang="en-US" sz="1400" b="1" dirty="0" smtClean="0"/>
              <a:t>flux </a:t>
            </a:r>
            <a:r>
              <a:rPr lang="en-US" sz="1400" b="1" dirty="0"/>
              <a:t>in the NARY_1-2 and NARY_9-1 cores correlates with the sedimentation rate, but in NARY_4-2 with the Hg concentration</a:t>
            </a:r>
            <a:r>
              <a:rPr lang="en-US" sz="1400" b="1" dirty="0" smtClean="0"/>
              <a:t>.</a:t>
            </a:r>
            <a:endParaRPr lang="ru-RU" sz="1400" b="1" dirty="0"/>
          </a:p>
        </p:txBody>
      </p:sp>
    </p:spTree>
    <p:extLst>
      <p:ext uri="{BB962C8B-B14F-4D97-AF65-F5344CB8AC3E}">
        <p14:creationId xmlns:p14="http://schemas.microsoft.com/office/powerpoint/2010/main" val="141830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38236" y="240080"/>
            <a:ext cx="8867527" cy="6377839"/>
          </a:xfrm>
          <a:prstGeom prst="rect">
            <a:avLst/>
          </a:prstGeom>
          <a:ln w="25400">
            <a:solidFill>
              <a:srgbClr val="FF0000"/>
            </a:solidFill>
          </a:ln>
        </p:spPr>
      </p:pic>
    </p:spTree>
    <p:extLst>
      <p:ext uri="{BB962C8B-B14F-4D97-AF65-F5344CB8AC3E}">
        <p14:creationId xmlns:p14="http://schemas.microsoft.com/office/powerpoint/2010/main" val="329065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93146" y="181224"/>
            <a:ext cx="2480733" cy="1306604"/>
          </a:xfrm>
          <a:prstGeom prst="rect">
            <a:avLst/>
          </a:prstGeom>
          <a:ln w="19050">
            <a:solidFill>
              <a:srgbClr val="0000FF"/>
            </a:solidFill>
          </a:ln>
        </p:spPr>
      </p:pic>
      <p:pic>
        <p:nvPicPr>
          <p:cNvPr id="4" name="Рисунок 3"/>
          <p:cNvPicPr>
            <a:picLocks noChangeAspect="1"/>
          </p:cNvPicPr>
          <p:nvPr/>
        </p:nvPicPr>
        <p:blipFill>
          <a:blip r:embed="rId4"/>
          <a:stretch>
            <a:fillRect/>
          </a:stretch>
        </p:blipFill>
        <p:spPr>
          <a:xfrm>
            <a:off x="3005462" y="181224"/>
            <a:ext cx="2978879" cy="2080707"/>
          </a:xfrm>
          <a:prstGeom prst="rect">
            <a:avLst/>
          </a:prstGeom>
          <a:ln w="15875">
            <a:solidFill>
              <a:srgbClr val="0000FF"/>
            </a:solidFill>
          </a:ln>
        </p:spPr>
      </p:pic>
      <p:pic>
        <p:nvPicPr>
          <p:cNvPr id="5" name="Рисунок 4"/>
          <p:cNvPicPr>
            <a:picLocks noChangeAspect="1"/>
          </p:cNvPicPr>
          <p:nvPr/>
        </p:nvPicPr>
        <p:blipFill>
          <a:blip r:embed="rId5"/>
          <a:stretch>
            <a:fillRect/>
          </a:stretch>
        </p:blipFill>
        <p:spPr>
          <a:xfrm>
            <a:off x="6135941" y="181224"/>
            <a:ext cx="2644854" cy="2080707"/>
          </a:xfrm>
          <a:prstGeom prst="rect">
            <a:avLst/>
          </a:prstGeom>
        </p:spPr>
      </p:pic>
      <p:pic>
        <p:nvPicPr>
          <p:cNvPr id="6" name="Рисунок 5"/>
          <p:cNvPicPr>
            <a:picLocks noChangeAspect="1"/>
          </p:cNvPicPr>
          <p:nvPr/>
        </p:nvPicPr>
        <p:blipFill>
          <a:blip r:embed="rId6"/>
          <a:stretch>
            <a:fillRect/>
          </a:stretch>
        </p:blipFill>
        <p:spPr>
          <a:xfrm>
            <a:off x="3021261" y="2344847"/>
            <a:ext cx="2963080" cy="2383347"/>
          </a:xfrm>
          <a:prstGeom prst="rect">
            <a:avLst/>
          </a:prstGeom>
          <a:ln w="19050">
            <a:solidFill>
              <a:srgbClr val="0000FF"/>
            </a:solidFill>
          </a:ln>
        </p:spPr>
      </p:pic>
      <p:pic>
        <p:nvPicPr>
          <p:cNvPr id="8" name="Рисунок 7"/>
          <p:cNvPicPr>
            <a:picLocks noChangeAspect="1"/>
          </p:cNvPicPr>
          <p:nvPr/>
        </p:nvPicPr>
        <p:blipFill>
          <a:blip r:embed="rId7"/>
          <a:stretch>
            <a:fillRect/>
          </a:stretch>
        </p:blipFill>
        <p:spPr>
          <a:xfrm>
            <a:off x="6135941" y="2450104"/>
            <a:ext cx="2729197" cy="2172832"/>
          </a:xfrm>
          <a:prstGeom prst="rect">
            <a:avLst/>
          </a:prstGeom>
        </p:spPr>
      </p:pic>
      <p:pic>
        <p:nvPicPr>
          <p:cNvPr id="9" name="Рисунок 8"/>
          <p:cNvPicPr>
            <a:picLocks noChangeAspect="1"/>
          </p:cNvPicPr>
          <p:nvPr/>
        </p:nvPicPr>
        <p:blipFill>
          <a:blip r:embed="rId8"/>
          <a:stretch>
            <a:fillRect/>
          </a:stretch>
        </p:blipFill>
        <p:spPr>
          <a:xfrm>
            <a:off x="193146" y="1575209"/>
            <a:ext cx="2524345" cy="2367481"/>
          </a:xfrm>
          <a:prstGeom prst="rect">
            <a:avLst/>
          </a:prstGeom>
          <a:ln w="19050">
            <a:solidFill>
              <a:srgbClr val="0000FF"/>
            </a:solidFill>
          </a:ln>
        </p:spPr>
      </p:pic>
      <p:cxnSp>
        <p:nvCxnSpPr>
          <p:cNvPr id="13" name="Прямая со стрелкой 12"/>
          <p:cNvCxnSpPr/>
          <p:nvPr/>
        </p:nvCxnSpPr>
        <p:spPr>
          <a:xfrm>
            <a:off x="2326741" y="2589291"/>
            <a:ext cx="2299580" cy="7785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959667" y="1149790"/>
            <a:ext cx="3467478" cy="15662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548143" y="624689"/>
            <a:ext cx="715223" cy="6971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7" name="Объект 16"/>
          <p:cNvGraphicFramePr>
            <a:graphicFrameLocks noChangeAspect="1"/>
          </p:cNvGraphicFramePr>
          <p:nvPr>
            <p:extLst>
              <p:ext uri="{D42A27DB-BD31-4B8C-83A1-F6EECF244321}">
                <p14:modId xmlns:p14="http://schemas.microsoft.com/office/powerpoint/2010/main" val="2564728536"/>
              </p:ext>
            </p:extLst>
          </p:nvPr>
        </p:nvGraphicFramePr>
        <p:xfrm>
          <a:off x="516911" y="4860003"/>
          <a:ext cx="8218820" cy="1119195"/>
        </p:xfrm>
        <a:graphic>
          <a:graphicData uri="http://schemas.openxmlformats.org/presentationml/2006/ole">
            <mc:AlternateContent xmlns:mc="http://schemas.openxmlformats.org/markup-compatibility/2006">
              <mc:Choice xmlns:v="urn:schemas-microsoft-com:vml" Requires="v">
                <p:oleObj spid="_x0000_s2062" name="Document" r:id="rId10" imgW="6043350" imgH="822626" progId="Word.Document.8">
                  <p:embed/>
                </p:oleObj>
              </mc:Choice>
              <mc:Fallback>
                <p:oleObj name="Document" r:id="rId10" imgW="6043350" imgH="822626" progId="Word.Document.8">
                  <p:embed/>
                  <p:pic>
                    <p:nvPicPr>
                      <p:cNvPr id="0" name=""/>
                      <p:cNvPicPr/>
                      <p:nvPr/>
                    </p:nvPicPr>
                    <p:blipFill>
                      <a:blip r:embed="rId11"/>
                      <a:stretch>
                        <a:fillRect/>
                      </a:stretch>
                    </p:blipFill>
                    <p:spPr>
                      <a:xfrm>
                        <a:off x="516911" y="4860003"/>
                        <a:ext cx="8218820" cy="1119195"/>
                      </a:xfrm>
                      <a:prstGeom prst="rect">
                        <a:avLst/>
                      </a:prstGeom>
                    </p:spPr>
                  </p:pic>
                </p:oleObj>
              </mc:Fallback>
            </mc:AlternateContent>
          </a:graphicData>
        </a:graphic>
      </p:graphicFrame>
      <p:sp>
        <p:nvSpPr>
          <p:cNvPr id="18" name="TextBox 17"/>
          <p:cNvSpPr txBox="1"/>
          <p:nvPr/>
        </p:nvSpPr>
        <p:spPr>
          <a:xfrm>
            <a:off x="560017" y="5926341"/>
            <a:ext cx="7885568" cy="369332"/>
          </a:xfrm>
          <a:prstGeom prst="rect">
            <a:avLst/>
          </a:prstGeom>
          <a:noFill/>
        </p:spPr>
        <p:txBody>
          <a:bodyPr wrap="square" rtlCol="0">
            <a:spAutoFit/>
          </a:bodyPr>
          <a:lstStyle/>
          <a:p>
            <a:pPr algn="ctr"/>
            <a:r>
              <a:rPr lang="en-US" b="1" dirty="0"/>
              <a:t>The coring device </a:t>
            </a:r>
            <a:r>
              <a:rPr lang="en-US" b="1" dirty="0" smtClean="0"/>
              <a:t>was </a:t>
            </a:r>
            <a:r>
              <a:rPr lang="en-US" b="1" dirty="0"/>
              <a:t>the </a:t>
            </a:r>
            <a:r>
              <a:rPr lang="en-US" b="1" dirty="0" smtClean="0"/>
              <a:t>Edelman </a:t>
            </a:r>
            <a:r>
              <a:rPr lang="en-US" b="1" dirty="0" err="1" smtClean="0"/>
              <a:t>Eijkelkamp</a:t>
            </a:r>
            <a:r>
              <a:rPr lang="en-US" b="1" dirty="0" smtClean="0"/>
              <a:t> corer and </a:t>
            </a:r>
            <a:r>
              <a:rPr lang="en-US" b="1" dirty="0" err="1" smtClean="0"/>
              <a:t>stratometer</a:t>
            </a:r>
            <a:r>
              <a:rPr lang="en-US" b="1" dirty="0" smtClean="0"/>
              <a:t> C-1</a:t>
            </a:r>
            <a:endParaRPr lang="ru-RU" b="1" dirty="0"/>
          </a:p>
        </p:txBody>
      </p:sp>
    </p:spTree>
    <p:extLst>
      <p:ext uri="{BB962C8B-B14F-4D97-AF65-F5344CB8AC3E}">
        <p14:creationId xmlns:p14="http://schemas.microsoft.com/office/powerpoint/2010/main" val="312935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2"/>
          <a:stretch>
            <a:fillRect/>
          </a:stretch>
        </p:blipFill>
        <p:spPr>
          <a:xfrm>
            <a:off x="878186" y="178334"/>
            <a:ext cx="7387627" cy="6501332"/>
          </a:xfrm>
          <a:prstGeom prst="rect">
            <a:avLst/>
          </a:prstGeom>
          <a:ln w="25400">
            <a:solidFill>
              <a:srgbClr val="FF0000"/>
            </a:solidFill>
          </a:ln>
        </p:spPr>
      </p:pic>
    </p:spTree>
    <p:extLst>
      <p:ext uri="{BB962C8B-B14F-4D97-AF65-F5344CB8AC3E}">
        <p14:creationId xmlns:p14="http://schemas.microsoft.com/office/powerpoint/2010/main" val="643572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2803</TotalTime>
  <Words>512</Words>
  <Application>Microsoft Office PowerPoint</Application>
  <PresentationFormat>Экран (4:3)</PresentationFormat>
  <Paragraphs>57</Paragraphs>
  <Slides>12</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2</vt:i4>
      </vt:variant>
      <vt:variant>
        <vt:lpstr>Заголовки слайдов</vt:lpstr>
      </vt:variant>
      <vt:variant>
        <vt:i4>12</vt:i4>
      </vt:variant>
    </vt:vector>
  </HeadingPairs>
  <TitlesOfParts>
    <vt:vector size="18" baseType="lpstr">
      <vt:lpstr>Arial</vt:lpstr>
      <vt:lpstr>Calibri</vt:lpstr>
      <vt:lpstr>Calibri Light</vt:lpstr>
      <vt:lpstr>Тема Office</vt:lpstr>
      <vt:lpstr>Документ</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Таций</dc:creator>
  <cp:lastModifiedBy>Юрий Таций</cp:lastModifiedBy>
  <cp:revision>78</cp:revision>
  <dcterms:created xsi:type="dcterms:W3CDTF">2019-06-22T08:17:31Z</dcterms:created>
  <dcterms:modified xsi:type="dcterms:W3CDTF">2020-05-06T00:53:29Z</dcterms:modified>
</cp:coreProperties>
</file>