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74" r:id="rId3"/>
    <p:sldId id="277" r:id="rId4"/>
    <p:sldId id="275" r:id="rId5"/>
    <p:sldId id="268" r:id="rId6"/>
    <p:sldId id="259" r:id="rId7"/>
    <p:sldId id="260" r:id="rId8"/>
    <p:sldId id="261" r:id="rId9"/>
    <p:sldId id="272" r:id="rId10"/>
    <p:sldId id="271" r:id="rId11"/>
    <p:sldId id="273" r:id="rId12"/>
    <p:sldId id="265"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0066"/>
    <a:srgbClr val="0000FF"/>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2246" autoAdjust="0"/>
  </p:normalViewPr>
  <p:slideViewPr>
    <p:cSldViewPr>
      <p:cViewPr varScale="1">
        <p:scale>
          <a:sx n="69" d="100"/>
          <a:sy n="69" d="100"/>
        </p:scale>
        <p:origin x="-1757" y="-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8F0646-F474-432E-8408-922591EA9278}" type="datetimeFigureOut">
              <a:rPr lang="ru-RU" smtClean="0"/>
              <a:pPr/>
              <a:t>29.04.2020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9E500D-239A-4086-B350-39A1E16283D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D9E500D-239A-4086-B350-39A1E16283D0}" type="slidenum">
              <a:rPr lang="ru-RU" smtClean="0"/>
              <a:pPr/>
              <a:t>7</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D9E500D-239A-4086-B350-39A1E16283D0}" type="slidenum">
              <a:rPr lang="ru-RU" smtClean="0"/>
              <a:pPr/>
              <a:t>9</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dirty="0" smtClean="0"/>
              <a:t>Амбиполярная диффузия определяется наиболее медленными частицами (ионами)</a:t>
            </a:r>
          </a:p>
          <a:p>
            <a:endParaRPr lang="ru-RU" dirty="0" smtClean="0"/>
          </a:p>
          <a:p>
            <a:r>
              <a:rPr lang="ru-RU" dirty="0" smtClean="0"/>
              <a:t>Электрическое поле, которое во всех направлениях тормозит более подвижные частицы (вдоль </a:t>
            </a:r>
            <a:r>
              <a:rPr lang="el-GR" dirty="0" smtClean="0"/>
              <a:t>Η</a:t>
            </a:r>
            <a:r>
              <a:rPr lang="ru-RU" dirty="0" smtClean="0"/>
              <a:t> </a:t>
            </a:r>
            <a:r>
              <a:rPr lang="el-GR" dirty="0" smtClean="0"/>
              <a:t>—</a:t>
            </a:r>
            <a:r>
              <a:rPr lang="ru-RU" dirty="0" smtClean="0"/>
              <a:t> электроны, поперек— </a:t>
            </a:r>
            <a:r>
              <a:rPr lang="ru-RU" dirty="0" err="1" smtClean="0"/>
              <a:t>ины</a:t>
            </a:r>
            <a:r>
              <a:rPr lang="ru-RU" dirty="0" smtClean="0"/>
              <a:t>) и уравнивает потоки в каждой точке, в общем случае не </a:t>
            </a:r>
            <a:r>
              <a:rPr lang="ru-RU" dirty="0" err="1" smtClean="0"/>
              <a:t>реализуется.При</a:t>
            </a:r>
            <a:r>
              <a:rPr lang="ru-RU" dirty="0" smtClean="0"/>
              <a:t> этом протекающие по плазме вихревые токи определяющим образом влияют на эволюцию профиля концентрации плазмы.</a:t>
            </a:r>
          </a:p>
          <a:p>
            <a:endParaRPr lang="ru-RU" dirty="0" smtClean="0"/>
          </a:p>
          <a:p>
            <a:r>
              <a:rPr lang="ru-RU" dirty="0" smtClean="0"/>
              <a:t>Протекание глобального тока сквозь неоднородность в этих условиях Приводит к ряду новых явлений — возмущение концентрации может двигаться и деформироваться, расщепляясь на отдельные сгустки плазмы; выравнивание концентрации при этом происходит значительно быстрее, чем </a:t>
            </a:r>
            <a:r>
              <a:rPr lang="ru-RU" dirty="0" err="1" smtClean="0"/>
              <a:t>безтока</a:t>
            </a:r>
            <a:endParaRPr lang="ru-RU" dirty="0" smtClean="0"/>
          </a:p>
          <a:p>
            <a:endParaRPr lang="ru-RU" dirty="0" smtClean="0"/>
          </a:p>
          <a:p>
            <a:r>
              <a:rPr lang="ru-RU" dirty="0" smtClean="0"/>
              <a:t>Возникает вихревой ток, который переносится вдоль </a:t>
            </a:r>
            <a:r>
              <a:rPr lang="el-GR" dirty="0" smtClean="0"/>
              <a:t>Η</a:t>
            </a:r>
            <a:r>
              <a:rPr lang="ru-RU" dirty="0" smtClean="0"/>
              <a:t> электронами, поперек — ионами и замыкается</a:t>
            </a:r>
          </a:p>
          <a:p>
            <a:endParaRPr lang="ru-RU" dirty="0" smtClean="0"/>
          </a:p>
          <a:p>
            <a:r>
              <a:rPr lang="ru-RU" dirty="0" err="1" smtClean="0"/>
              <a:t>Квазинейтральность</a:t>
            </a:r>
            <a:r>
              <a:rPr lang="ru-RU" dirty="0" smtClean="0"/>
              <a:t> обеспечивается за счет движения фоновой плазмы</a:t>
            </a:r>
          </a:p>
          <a:p>
            <a:endParaRPr lang="ru-RU" dirty="0" smtClean="0"/>
          </a:p>
          <a:p>
            <a:r>
              <a:rPr lang="ru-RU" dirty="0" smtClean="0"/>
              <a:t>В определенных местах образуются области обеднения. Вихревой ток приводит к уходу из них частиц плазмы.</a:t>
            </a:r>
          </a:p>
          <a:p>
            <a:endParaRPr lang="ru-RU" dirty="0" smtClean="0"/>
          </a:p>
          <a:p>
            <a:r>
              <a:rPr lang="ru-RU" dirty="0" smtClean="0"/>
              <a:t>В определенных местах образуются области обеднения. Вихревой ток приводит к уходу </a:t>
            </a:r>
            <a:r>
              <a:rPr lang="ru-RU" smtClean="0"/>
              <a:t>из них частиц плазмы</a:t>
            </a:r>
            <a:r>
              <a:rPr lang="ru-RU" dirty="0" smtClean="0"/>
              <a:t>.</a:t>
            </a:r>
            <a:endParaRPr lang="ru-RU" dirty="0"/>
          </a:p>
        </p:txBody>
      </p:sp>
      <p:sp>
        <p:nvSpPr>
          <p:cNvPr id="4" name="Номер слайда 3"/>
          <p:cNvSpPr>
            <a:spLocks noGrp="1"/>
          </p:cNvSpPr>
          <p:nvPr>
            <p:ph type="sldNum" sz="quarter" idx="10"/>
          </p:nvPr>
        </p:nvSpPr>
        <p:spPr/>
        <p:txBody>
          <a:bodyPr/>
          <a:lstStyle/>
          <a:p>
            <a:fld id="{2D9E500D-239A-4086-B350-39A1E16283D0}" type="slidenum">
              <a:rPr lang="ru-RU" smtClean="0"/>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255FA16-B155-4610-98A4-080CACB9BCCA}" type="datetimeFigureOut">
              <a:rPr lang="ru-RU" smtClean="0"/>
              <a:pPr/>
              <a:t>29.04.2020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8B8B8A-4544-4580-96A4-23348A63C9E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255FA16-B155-4610-98A4-080CACB9BCCA}" type="datetimeFigureOut">
              <a:rPr lang="ru-RU" smtClean="0"/>
              <a:pPr/>
              <a:t>29.04.2020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8B8B8A-4544-4580-96A4-23348A63C9E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255FA16-B155-4610-98A4-080CACB9BCCA}" type="datetimeFigureOut">
              <a:rPr lang="ru-RU" smtClean="0"/>
              <a:pPr/>
              <a:t>29.04.2020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8B8B8A-4544-4580-96A4-23348A63C9E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255FA16-B155-4610-98A4-080CACB9BCCA}" type="datetimeFigureOut">
              <a:rPr lang="ru-RU" smtClean="0"/>
              <a:pPr/>
              <a:t>29.04.2020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8B8B8A-4544-4580-96A4-23348A63C9E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255FA16-B155-4610-98A4-080CACB9BCCA}" type="datetimeFigureOut">
              <a:rPr lang="ru-RU" smtClean="0"/>
              <a:pPr/>
              <a:t>29.04.2020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8B8B8A-4544-4580-96A4-23348A63C9E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255FA16-B155-4610-98A4-080CACB9BCCA}" type="datetimeFigureOut">
              <a:rPr lang="ru-RU" smtClean="0"/>
              <a:pPr/>
              <a:t>29.04.2020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48B8B8A-4544-4580-96A4-23348A63C9E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255FA16-B155-4610-98A4-080CACB9BCCA}" type="datetimeFigureOut">
              <a:rPr lang="ru-RU" smtClean="0"/>
              <a:pPr/>
              <a:t>29.04.2020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48B8B8A-4544-4580-96A4-23348A63C9E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255FA16-B155-4610-98A4-080CACB9BCCA}" type="datetimeFigureOut">
              <a:rPr lang="ru-RU" smtClean="0"/>
              <a:pPr/>
              <a:t>29.04.2020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48B8B8A-4544-4580-96A4-23348A63C9E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255FA16-B155-4610-98A4-080CACB9BCCA}" type="datetimeFigureOut">
              <a:rPr lang="ru-RU" smtClean="0"/>
              <a:pPr/>
              <a:t>29.04.2020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48B8B8A-4544-4580-96A4-23348A63C9E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255FA16-B155-4610-98A4-080CACB9BCCA}" type="datetimeFigureOut">
              <a:rPr lang="ru-RU" smtClean="0"/>
              <a:pPr/>
              <a:t>29.04.2020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48B8B8A-4544-4580-96A4-23348A63C9E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255FA16-B155-4610-98A4-080CACB9BCCA}" type="datetimeFigureOut">
              <a:rPr lang="ru-RU" smtClean="0"/>
              <a:pPr/>
              <a:t>29.04.2020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48B8B8A-4544-4580-96A4-23348A63C9E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55FA16-B155-4610-98A4-080CACB9BCCA}" type="datetimeFigureOut">
              <a:rPr lang="ru-RU" smtClean="0"/>
              <a:pPr/>
              <a:t>29.04.2020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8B8B8A-4544-4580-96A4-23348A63C9E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2.png"/><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2.png"/><Relationship Id="rId5" Type="http://schemas.openxmlformats.org/officeDocument/2006/relationships/image" Target="../media/image9.jpeg"/><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Картинки по запросу mesospheric circulation"/>
          <p:cNvPicPr>
            <a:picLocks noChangeAspect="1" noChangeArrowheads="1"/>
          </p:cNvPicPr>
          <p:nvPr/>
        </p:nvPicPr>
        <p:blipFill>
          <a:blip r:embed="rId2" cstate="print"/>
          <a:srcRect/>
          <a:stretch>
            <a:fillRect/>
          </a:stretch>
        </p:blipFill>
        <p:spPr bwMode="auto">
          <a:xfrm>
            <a:off x="0" y="0"/>
            <a:ext cx="9144065" cy="6858000"/>
          </a:xfrm>
          <a:prstGeom prst="rect">
            <a:avLst/>
          </a:prstGeom>
          <a:noFill/>
        </p:spPr>
      </p:pic>
      <p:sp>
        <p:nvSpPr>
          <p:cNvPr id="2" name="Заголовок 1"/>
          <p:cNvSpPr>
            <a:spLocks noGrp="1"/>
          </p:cNvSpPr>
          <p:nvPr>
            <p:ph type="ctrTitle"/>
          </p:nvPr>
        </p:nvSpPr>
        <p:spPr>
          <a:xfrm>
            <a:off x="228600" y="762000"/>
            <a:ext cx="8763000" cy="1470025"/>
          </a:xfrm>
        </p:spPr>
        <p:txBody>
          <a:bodyPr>
            <a:noAutofit/>
          </a:bodyPr>
          <a:lstStyle/>
          <a:p>
            <a:r>
              <a:rPr lang="en-US" sz="3200" b="1" i="1" cap="all" dirty="0" smtClean="0">
                <a:solidFill>
                  <a:srgbClr val="FFFF00"/>
                </a:solidFill>
              </a:rPr>
              <a:t>SWARM</a:t>
            </a:r>
            <a:r>
              <a:rPr lang="en-US" sz="3200" b="1" cap="all" dirty="0" smtClean="0">
                <a:solidFill>
                  <a:srgbClr val="FFFF00"/>
                </a:solidFill>
              </a:rPr>
              <a:t> observations </a:t>
            </a:r>
            <a:br>
              <a:rPr lang="en-US" sz="3200" b="1" cap="all" dirty="0" smtClean="0">
                <a:solidFill>
                  <a:srgbClr val="FFFF00"/>
                </a:solidFill>
              </a:rPr>
            </a:br>
            <a:r>
              <a:rPr lang="en-US" sz="3200" b="1" cap="all" dirty="0" smtClean="0">
                <a:solidFill>
                  <a:srgbClr val="FFFF00"/>
                </a:solidFill>
              </a:rPr>
              <a:t>of the artificial </a:t>
            </a:r>
            <a:r>
              <a:rPr lang="en-US" sz="3200" b="1" cap="all" dirty="0" err="1" smtClean="0">
                <a:solidFill>
                  <a:srgbClr val="FFFF00"/>
                </a:solidFill>
              </a:rPr>
              <a:t>ionospheric</a:t>
            </a:r>
            <a:r>
              <a:rPr lang="en-US" sz="3200" b="1" cap="all" dirty="0" smtClean="0">
                <a:solidFill>
                  <a:srgbClr val="FFFF00"/>
                </a:solidFill>
              </a:rPr>
              <a:t> plasma</a:t>
            </a:r>
            <a:br>
              <a:rPr lang="en-US" sz="3200" b="1" cap="all" dirty="0" smtClean="0">
                <a:solidFill>
                  <a:srgbClr val="FFFF00"/>
                </a:solidFill>
              </a:rPr>
            </a:br>
            <a:r>
              <a:rPr lang="en-US" sz="3200" b="1" cap="all" dirty="0" smtClean="0">
                <a:solidFill>
                  <a:srgbClr val="FFFF00"/>
                </a:solidFill>
              </a:rPr>
              <a:t>disturbances and field‐aligned currents induced by </a:t>
            </a:r>
            <a:br>
              <a:rPr lang="en-US" sz="3200" b="1" cap="all" dirty="0" smtClean="0">
                <a:solidFill>
                  <a:srgbClr val="FFFF00"/>
                </a:solidFill>
              </a:rPr>
            </a:br>
            <a:r>
              <a:rPr lang="en-US" sz="3200" b="1" cap="all" dirty="0" smtClean="0">
                <a:solidFill>
                  <a:srgbClr val="FFFF00"/>
                </a:solidFill>
              </a:rPr>
              <a:t>the </a:t>
            </a:r>
            <a:r>
              <a:rPr lang="en-US" sz="3200" b="1" i="1" cap="all" dirty="0" smtClean="0">
                <a:solidFill>
                  <a:srgbClr val="FFFF00"/>
                </a:solidFill>
              </a:rPr>
              <a:t>SURA</a:t>
            </a:r>
            <a:r>
              <a:rPr lang="en-US" sz="3200" b="1" cap="all" dirty="0" smtClean="0">
                <a:solidFill>
                  <a:srgbClr val="FFFF00"/>
                </a:solidFill>
              </a:rPr>
              <a:t> power HF heating</a:t>
            </a:r>
            <a:endParaRPr lang="ru-RU" sz="3200" dirty="0">
              <a:solidFill>
                <a:srgbClr val="FFFF00"/>
              </a:solidFill>
            </a:endParaRPr>
          </a:p>
        </p:txBody>
      </p:sp>
      <p:sp>
        <p:nvSpPr>
          <p:cNvPr id="3" name="Подзаголовок 2"/>
          <p:cNvSpPr>
            <a:spLocks noGrp="1"/>
          </p:cNvSpPr>
          <p:nvPr>
            <p:ph type="subTitle" idx="1"/>
          </p:nvPr>
        </p:nvSpPr>
        <p:spPr>
          <a:xfrm>
            <a:off x="381000" y="3200400"/>
            <a:ext cx="8763000" cy="685800"/>
          </a:xfrm>
        </p:spPr>
        <p:txBody>
          <a:bodyPr>
            <a:noAutofit/>
          </a:bodyPr>
          <a:lstStyle/>
          <a:p>
            <a:pPr algn="l"/>
            <a:r>
              <a:rPr lang="en-US" sz="2800" b="1" dirty="0" smtClean="0">
                <a:solidFill>
                  <a:schemeClr val="bg1"/>
                </a:solidFill>
              </a:rPr>
              <a:t>Renata Lukianova</a:t>
            </a:r>
            <a:r>
              <a:rPr lang="en-US" sz="2800" b="1" baseline="30000" dirty="0" smtClean="0">
                <a:solidFill>
                  <a:schemeClr val="bg1"/>
                </a:solidFill>
              </a:rPr>
              <a:t>1</a:t>
            </a:r>
            <a:r>
              <a:rPr lang="en-US" sz="2800" b="1" dirty="0" smtClean="0">
                <a:solidFill>
                  <a:schemeClr val="bg1"/>
                </a:solidFill>
              </a:rPr>
              <a:t>, Vladimir Frolov</a:t>
            </a:r>
            <a:r>
              <a:rPr lang="en-US" sz="2800" b="1" baseline="30000" dirty="0" smtClean="0">
                <a:solidFill>
                  <a:schemeClr val="bg1"/>
                </a:solidFill>
              </a:rPr>
              <a:t>2</a:t>
            </a:r>
            <a:r>
              <a:rPr lang="en-US" sz="2800" b="1" dirty="0" smtClean="0">
                <a:solidFill>
                  <a:schemeClr val="bg1"/>
                </a:solidFill>
              </a:rPr>
              <a:t>, Alexander Ryabov</a:t>
            </a:r>
            <a:r>
              <a:rPr lang="en-US" sz="2800" b="1" baseline="30000" dirty="0" smtClean="0">
                <a:solidFill>
                  <a:schemeClr val="bg1"/>
                </a:solidFill>
              </a:rPr>
              <a:t>2</a:t>
            </a:r>
            <a:endParaRPr lang="ru-RU" sz="2800" b="1" baseline="30000" dirty="0">
              <a:solidFill>
                <a:schemeClr val="bg1"/>
              </a:solidFill>
            </a:endParaRPr>
          </a:p>
        </p:txBody>
      </p:sp>
      <p:sp>
        <p:nvSpPr>
          <p:cNvPr id="12289" name="Rectangle 1"/>
          <p:cNvSpPr>
            <a:spLocks noChangeArrowheads="1"/>
          </p:cNvSpPr>
          <p:nvPr/>
        </p:nvSpPr>
        <p:spPr bwMode="auto">
          <a:xfrm>
            <a:off x="381000" y="5042118"/>
            <a:ext cx="8763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400" baseline="30000" dirty="0" smtClean="0">
                <a:solidFill>
                  <a:schemeClr val="bg1"/>
                </a:solidFill>
                <a:latin typeface="+mj-lt"/>
                <a:cs typeface="Arial" pitchFamily="34" charset="0"/>
              </a:rPr>
              <a:t>1</a:t>
            </a:r>
            <a:r>
              <a:rPr lang="en-US" sz="2400" dirty="0" smtClean="0">
                <a:solidFill>
                  <a:schemeClr val="bg1"/>
                </a:solidFill>
                <a:latin typeface="+mj-lt"/>
                <a:cs typeface="Arial" pitchFamily="34" charset="0"/>
              </a:rPr>
              <a:t> Space Research Institute, Moscow, Russia</a:t>
            </a:r>
          </a:p>
          <a:p>
            <a:pPr fontAlgn="base">
              <a:spcBef>
                <a:spcPct val="0"/>
              </a:spcBef>
              <a:spcAft>
                <a:spcPct val="0"/>
              </a:spcAft>
            </a:pPr>
            <a:r>
              <a:rPr lang="en-US" sz="2400" baseline="30000" dirty="0" smtClean="0">
                <a:solidFill>
                  <a:schemeClr val="bg1"/>
                </a:solidFill>
                <a:latin typeface="+mj-lt"/>
                <a:cs typeface="Arial" pitchFamily="34" charset="0"/>
              </a:rPr>
              <a:t>2</a:t>
            </a:r>
            <a:r>
              <a:rPr lang="en-US" sz="2400" dirty="0" smtClean="0">
                <a:solidFill>
                  <a:schemeClr val="bg1"/>
                </a:solidFill>
                <a:latin typeface="+mj-lt"/>
                <a:cs typeface="Arial" pitchFamily="34" charset="0"/>
              </a:rPr>
              <a:t> </a:t>
            </a:r>
            <a:r>
              <a:rPr lang="en-US" sz="2400" dirty="0" err="1" smtClean="0">
                <a:solidFill>
                  <a:schemeClr val="bg1"/>
                </a:solidFill>
                <a:latin typeface="+mj-lt"/>
                <a:cs typeface="Arial" pitchFamily="34" charset="0"/>
              </a:rPr>
              <a:t>Radiophysical</a:t>
            </a:r>
            <a:r>
              <a:rPr lang="en-US" sz="2400" dirty="0" smtClean="0">
                <a:solidFill>
                  <a:schemeClr val="bg1"/>
                </a:solidFill>
                <a:latin typeface="+mj-lt"/>
                <a:cs typeface="Arial" pitchFamily="34" charset="0"/>
              </a:rPr>
              <a:t> Research Institute, </a:t>
            </a:r>
            <a:r>
              <a:rPr lang="en-US" sz="2400" dirty="0" err="1" smtClean="0">
                <a:solidFill>
                  <a:schemeClr val="bg1"/>
                </a:solidFill>
                <a:latin typeface="+mj-lt"/>
                <a:cs typeface="Arial" pitchFamily="34" charset="0"/>
              </a:rPr>
              <a:t>Lobachevsky</a:t>
            </a:r>
            <a:r>
              <a:rPr lang="en-US" sz="2400" dirty="0" smtClean="0">
                <a:solidFill>
                  <a:schemeClr val="bg1"/>
                </a:solidFill>
                <a:latin typeface="+mj-lt"/>
                <a:cs typeface="Arial" pitchFamily="34" charset="0"/>
              </a:rPr>
              <a:t> State University, Nizhny Novgorod, Russia</a:t>
            </a:r>
            <a:endParaRPr kumimoji="0" lang="en-US" sz="2400" b="0" i="0" u="none" strike="noStrike" cap="none" normalizeH="0" baseline="0" dirty="0" smtClean="0">
              <a:ln>
                <a:noFill/>
              </a:ln>
              <a:solidFill>
                <a:schemeClr val="bg1"/>
              </a:solidFill>
              <a:effectLst/>
              <a:latin typeface="+mj-lt"/>
              <a:cs typeface="Arial" pitchFamily="34" charset="0"/>
            </a:endParaRPr>
          </a:p>
        </p:txBody>
      </p:sp>
      <p:pic>
        <p:nvPicPr>
          <p:cNvPr id="52225" name="Picture 1" descr="C:\Users\Renata\Downloads\MO_16.png"/>
          <p:cNvPicPr>
            <a:picLocks noChangeAspect="1" noChangeArrowheads="1"/>
          </p:cNvPicPr>
          <p:nvPr/>
        </p:nvPicPr>
        <p:blipFill>
          <a:blip r:embed="rId3"/>
          <a:srcRect/>
          <a:stretch>
            <a:fillRect/>
          </a:stretch>
        </p:blipFill>
        <p:spPr bwMode="auto">
          <a:xfrm>
            <a:off x="7315200" y="6217920"/>
            <a:ext cx="1828800" cy="64008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762000"/>
          </a:xfrm>
        </p:spPr>
        <p:txBody>
          <a:bodyPr>
            <a:normAutofit fontScale="90000"/>
          </a:bodyPr>
          <a:lstStyle/>
          <a:p>
            <a:r>
              <a:rPr lang="en-US" sz="3000" dirty="0" smtClean="0"/>
              <a:t>Field-aligned currents induced in the heated </a:t>
            </a:r>
            <a:r>
              <a:rPr lang="en-US" sz="2200" dirty="0" smtClean="0"/>
              <a:t>(gray‐shaded)</a:t>
            </a:r>
            <a:r>
              <a:rPr lang="en-US" sz="3200" dirty="0" smtClean="0"/>
              <a:t> </a:t>
            </a:r>
            <a:r>
              <a:rPr lang="en-US" sz="3000" dirty="0" smtClean="0"/>
              <a:t>region</a:t>
            </a:r>
            <a:endParaRPr lang="ru-RU" sz="3000" dirty="0"/>
          </a:p>
        </p:txBody>
      </p:sp>
      <p:sp>
        <p:nvSpPr>
          <p:cNvPr id="3" name="Прямоугольник 2"/>
          <p:cNvSpPr/>
          <p:nvPr/>
        </p:nvSpPr>
        <p:spPr>
          <a:xfrm>
            <a:off x="228600" y="5943600"/>
            <a:ext cx="4038600" cy="584775"/>
          </a:xfrm>
          <a:prstGeom prst="rect">
            <a:avLst/>
          </a:prstGeom>
        </p:spPr>
        <p:txBody>
          <a:bodyPr wrap="square">
            <a:spAutoFit/>
          </a:bodyPr>
          <a:lstStyle/>
          <a:p>
            <a:r>
              <a:rPr lang="en-US" sz="1600" dirty="0" smtClean="0"/>
              <a:t>The FAC flowing into (from) the ionosphere is denoted by black arrow pointed down (up). </a:t>
            </a:r>
            <a:endParaRPr lang="ru-RU" sz="1600" dirty="0" smtClean="0"/>
          </a:p>
        </p:txBody>
      </p:sp>
      <p:pic>
        <p:nvPicPr>
          <p:cNvPr id="52227" name="Picture 3"/>
          <p:cNvPicPr>
            <a:picLocks noChangeAspect="1" noChangeArrowheads="1"/>
          </p:cNvPicPr>
          <p:nvPr/>
        </p:nvPicPr>
        <p:blipFill>
          <a:blip r:embed="rId2"/>
          <a:srcRect/>
          <a:stretch>
            <a:fillRect/>
          </a:stretch>
        </p:blipFill>
        <p:spPr bwMode="auto">
          <a:xfrm>
            <a:off x="4876800" y="1295400"/>
            <a:ext cx="3663728" cy="1752600"/>
          </a:xfrm>
          <a:prstGeom prst="rect">
            <a:avLst/>
          </a:prstGeom>
          <a:noFill/>
          <a:ln w="9525">
            <a:noFill/>
            <a:miter lim="800000"/>
            <a:headEnd/>
            <a:tailEnd/>
          </a:ln>
          <a:effectLst/>
        </p:spPr>
      </p:pic>
      <p:pic>
        <p:nvPicPr>
          <p:cNvPr id="52228" name="Picture 4"/>
          <p:cNvPicPr>
            <a:picLocks noChangeAspect="1" noChangeArrowheads="1"/>
          </p:cNvPicPr>
          <p:nvPr/>
        </p:nvPicPr>
        <p:blipFill>
          <a:blip r:embed="rId3"/>
          <a:srcRect/>
          <a:stretch>
            <a:fillRect/>
          </a:stretch>
        </p:blipFill>
        <p:spPr bwMode="auto">
          <a:xfrm>
            <a:off x="304800" y="3581400"/>
            <a:ext cx="3810000" cy="2169458"/>
          </a:xfrm>
          <a:prstGeom prst="rect">
            <a:avLst/>
          </a:prstGeom>
          <a:noFill/>
          <a:ln w="9525">
            <a:noFill/>
            <a:miter lim="800000"/>
            <a:headEnd/>
            <a:tailEnd/>
          </a:ln>
          <a:effectLst/>
        </p:spPr>
      </p:pic>
      <p:pic>
        <p:nvPicPr>
          <p:cNvPr id="52229" name="Picture 5"/>
          <p:cNvPicPr>
            <a:picLocks noChangeAspect="1" noChangeArrowheads="1"/>
          </p:cNvPicPr>
          <p:nvPr/>
        </p:nvPicPr>
        <p:blipFill>
          <a:blip r:embed="rId4"/>
          <a:srcRect/>
          <a:stretch>
            <a:fillRect/>
          </a:stretch>
        </p:blipFill>
        <p:spPr bwMode="auto">
          <a:xfrm>
            <a:off x="304800" y="1295400"/>
            <a:ext cx="3733800" cy="1754436"/>
          </a:xfrm>
          <a:prstGeom prst="rect">
            <a:avLst/>
          </a:prstGeom>
          <a:noFill/>
          <a:ln w="9525">
            <a:noFill/>
            <a:miter lim="800000"/>
            <a:headEnd/>
            <a:tailEnd/>
          </a:ln>
          <a:effectLst/>
        </p:spPr>
      </p:pic>
      <p:pic>
        <p:nvPicPr>
          <p:cNvPr id="10" name="Picture 9"/>
          <p:cNvPicPr>
            <a:picLocks noChangeAspect="1" noChangeArrowheads="1"/>
          </p:cNvPicPr>
          <p:nvPr/>
        </p:nvPicPr>
        <p:blipFill>
          <a:blip r:embed="rId5"/>
          <a:srcRect/>
          <a:stretch>
            <a:fillRect/>
          </a:stretch>
        </p:blipFill>
        <p:spPr bwMode="auto">
          <a:xfrm>
            <a:off x="5334000" y="2971800"/>
            <a:ext cx="3352800" cy="465667"/>
          </a:xfrm>
          <a:prstGeom prst="rect">
            <a:avLst/>
          </a:prstGeom>
          <a:noFill/>
          <a:ln w="9525">
            <a:noFill/>
            <a:miter lim="800000"/>
            <a:headEnd/>
            <a:tailEnd/>
          </a:ln>
          <a:effectLst/>
        </p:spPr>
      </p:pic>
      <p:sp>
        <p:nvSpPr>
          <p:cNvPr id="12" name="Прямоугольник 11"/>
          <p:cNvSpPr/>
          <p:nvPr/>
        </p:nvSpPr>
        <p:spPr>
          <a:xfrm>
            <a:off x="228600" y="914400"/>
            <a:ext cx="4267200" cy="369332"/>
          </a:xfrm>
          <a:prstGeom prst="rect">
            <a:avLst/>
          </a:prstGeom>
        </p:spPr>
        <p:txBody>
          <a:bodyPr wrap="square">
            <a:spAutoFit/>
          </a:bodyPr>
          <a:lstStyle/>
          <a:p>
            <a:pPr lvl="0" algn="ctr"/>
            <a:r>
              <a:rPr lang="en-US" dirty="0" smtClean="0">
                <a:solidFill>
                  <a:prstClr val="black"/>
                </a:solidFill>
              </a:rPr>
              <a:t>The </a:t>
            </a:r>
            <a:r>
              <a:rPr lang="en-US" dirty="0" err="1" smtClean="0">
                <a:solidFill>
                  <a:prstClr val="black"/>
                </a:solidFill>
              </a:rPr>
              <a:t>detrended</a:t>
            </a:r>
            <a:r>
              <a:rPr lang="en-US" dirty="0" smtClean="0">
                <a:solidFill>
                  <a:prstClr val="black"/>
                </a:solidFill>
              </a:rPr>
              <a:t> </a:t>
            </a:r>
            <a:r>
              <a:rPr lang="en-US" i="1" dirty="0" err="1" smtClean="0"/>
              <a:t>BE_residual</a:t>
            </a:r>
            <a:endParaRPr lang="ru-RU" i="1" dirty="0">
              <a:solidFill>
                <a:prstClr val="black"/>
              </a:solidFill>
            </a:endParaRPr>
          </a:p>
        </p:txBody>
      </p:sp>
      <p:sp>
        <p:nvSpPr>
          <p:cNvPr id="13" name="Прямоугольник 12"/>
          <p:cNvSpPr/>
          <p:nvPr/>
        </p:nvSpPr>
        <p:spPr>
          <a:xfrm>
            <a:off x="4572000" y="914400"/>
            <a:ext cx="4572000" cy="369332"/>
          </a:xfrm>
          <a:prstGeom prst="rect">
            <a:avLst/>
          </a:prstGeom>
        </p:spPr>
        <p:txBody>
          <a:bodyPr>
            <a:spAutoFit/>
          </a:bodyPr>
          <a:lstStyle/>
          <a:p>
            <a:pPr lvl="0" algn="ctr"/>
            <a:r>
              <a:rPr lang="en-US" dirty="0" smtClean="0">
                <a:solidFill>
                  <a:prstClr val="black"/>
                </a:solidFill>
              </a:rPr>
              <a:t>FAC density (calculated as</a:t>
            </a:r>
            <a:r>
              <a:rPr lang="ru-RU" dirty="0" smtClean="0">
                <a:solidFill>
                  <a:prstClr val="black"/>
                </a:solidFill>
              </a:rPr>
              <a:t> </a:t>
            </a:r>
            <a:r>
              <a:rPr lang="en-US" dirty="0" smtClean="0">
                <a:solidFill>
                  <a:prstClr val="black"/>
                </a:solidFill>
              </a:rPr>
              <a:t>dB/</a:t>
            </a:r>
            <a:r>
              <a:rPr lang="en-US" dirty="0" err="1" smtClean="0">
                <a:solidFill>
                  <a:prstClr val="black"/>
                </a:solidFill>
              </a:rPr>
              <a:t>dx</a:t>
            </a:r>
            <a:r>
              <a:rPr lang="en-US" dirty="0" smtClean="0">
                <a:solidFill>
                  <a:prstClr val="black"/>
                </a:solidFill>
              </a:rPr>
              <a:t>)</a:t>
            </a:r>
            <a:endParaRPr lang="ru-RU" dirty="0">
              <a:solidFill>
                <a:prstClr val="black"/>
              </a:solidFill>
            </a:endParaRPr>
          </a:p>
        </p:txBody>
      </p:sp>
      <p:sp>
        <p:nvSpPr>
          <p:cNvPr id="14" name="Прямоугольник 13"/>
          <p:cNvSpPr/>
          <p:nvPr/>
        </p:nvSpPr>
        <p:spPr>
          <a:xfrm>
            <a:off x="1143000" y="3200400"/>
            <a:ext cx="2792046" cy="369332"/>
          </a:xfrm>
          <a:prstGeom prst="rect">
            <a:avLst/>
          </a:prstGeom>
        </p:spPr>
        <p:txBody>
          <a:bodyPr wrap="none">
            <a:spAutoFit/>
          </a:bodyPr>
          <a:lstStyle/>
          <a:p>
            <a:r>
              <a:rPr lang="en-US" dirty="0" smtClean="0">
                <a:solidFill>
                  <a:prstClr val="black"/>
                </a:solidFill>
              </a:rPr>
              <a:t>The </a:t>
            </a:r>
            <a:r>
              <a:rPr lang="ru-RU" dirty="0" smtClean="0">
                <a:solidFill>
                  <a:prstClr val="black"/>
                </a:solidFill>
              </a:rPr>
              <a:t>21-</a:t>
            </a:r>
            <a:r>
              <a:rPr lang="en-US" dirty="0" smtClean="0">
                <a:solidFill>
                  <a:prstClr val="black"/>
                </a:solidFill>
              </a:rPr>
              <a:t>point smoothed FAC</a:t>
            </a:r>
            <a:endParaRPr lang="ru-RU" dirty="0"/>
          </a:p>
        </p:txBody>
      </p:sp>
      <p:sp>
        <p:nvSpPr>
          <p:cNvPr id="15" name="Прямоугольник 14"/>
          <p:cNvSpPr/>
          <p:nvPr/>
        </p:nvSpPr>
        <p:spPr>
          <a:xfrm>
            <a:off x="4800600" y="3810000"/>
            <a:ext cx="3886200" cy="2246769"/>
          </a:xfrm>
          <a:prstGeom prst="rect">
            <a:avLst/>
          </a:prstGeom>
        </p:spPr>
        <p:txBody>
          <a:bodyPr wrap="square">
            <a:spAutoFit/>
          </a:bodyPr>
          <a:lstStyle/>
          <a:p>
            <a:pPr algn="just"/>
            <a:r>
              <a:rPr lang="en-US" sz="2400" dirty="0" smtClean="0"/>
              <a:t>The induced FAC system consists of the downward current in the center of </a:t>
            </a:r>
            <a:r>
              <a:rPr lang="ru-RU" sz="2400" dirty="0" smtClean="0"/>
              <a:t> </a:t>
            </a:r>
            <a:r>
              <a:rPr lang="en-US" sz="2400" dirty="0" smtClean="0"/>
              <a:t>the heated region surrounded by the upward current. </a:t>
            </a:r>
          </a:p>
          <a:p>
            <a:pPr algn="just"/>
            <a:r>
              <a:rPr lang="en-US" sz="2000" dirty="0" smtClean="0"/>
              <a:t>The </a:t>
            </a:r>
            <a:r>
              <a:rPr lang="en-US" sz="2000" dirty="0" smtClean="0"/>
              <a:t>current density is</a:t>
            </a:r>
            <a:r>
              <a:rPr lang="ru-RU" sz="2000" dirty="0" smtClean="0"/>
              <a:t> </a:t>
            </a:r>
            <a:r>
              <a:rPr lang="en-US" sz="2000" dirty="0" smtClean="0"/>
              <a:t>~0.02 </a:t>
            </a:r>
            <a:r>
              <a:rPr lang="en-US" sz="2000" dirty="0" err="1" smtClean="0"/>
              <a:t>μA</a:t>
            </a:r>
            <a:r>
              <a:rPr lang="en-US" sz="2000" dirty="0" smtClean="0"/>
              <a:t>/m</a:t>
            </a:r>
            <a:r>
              <a:rPr lang="en-US" sz="2000" baseline="30000" dirty="0" smtClean="0"/>
              <a:t>2</a:t>
            </a:r>
            <a:r>
              <a:rPr lang="ru-RU" sz="2000" dirty="0" smtClean="0"/>
              <a:t>.</a:t>
            </a:r>
          </a:p>
        </p:txBody>
      </p:sp>
      <p:sp>
        <p:nvSpPr>
          <p:cNvPr id="16" name="Прямоугольник 15"/>
          <p:cNvSpPr/>
          <p:nvPr/>
        </p:nvSpPr>
        <p:spPr>
          <a:xfrm>
            <a:off x="4724400" y="3733800"/>
            <a:ext cx="4038600" cy="2362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7" name="Picture 1" descr="C:\Users\Renata\Downloads\MO_16.png"/>
          <p:cNvPicPr>
            <a:picLocks noChangeAspect="1" noChangeArrowheads="1"/>
          </p:cNvPicPr>
          <p:nvPr/>
        </p:nvPicPr>
        <p:blipFill>
          <a:blip r:embed="rId6"/>
          <a:srcRect/>
          <a:stretch>
            <a:fillRect/>
          </a:stretch>
        </p:blipFill>
        <p:spPr bwMode="auto">
          <a:xfrm>
            <a:off x="7620000" y="6324600"/>
            <a:ext cx="1524000" cy="5334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p:cNvSpPr/>
          <p:nvPr/>
        </p:nvSpPr>
        <p:spPr>
          <a:xfrm>
            <a:off x="8077200" y="2514600"/>
            <a:ext cx="237566" cy="369332"/>
          </a:xfrm>
          <a:prstGeom prst="rect">
            <a:avLst/>
          </a:prstGeom>
        </p:spPr>
        <p:txBody>
          <a:bodyPr wrap="none">
            <a:spAutoFit/>
          </a:bodyPr>
          <a:lstStyle/>
          <a:p>
            <a:r>
              <a:rPr lang="ru-RU" i="1" dirty="0" smtClean="0">
                <a:solidFill>
                  <a:srgbClr val="FF0000"/>
                </a:solidFill>
              </a:rPr>
              <a:t> </a:t>
            </a:r>
            <a:endParaRPr lang="ru-RU" dirty="0"/>
          </a:p>
        </p:txBody>
      </p:sp>
      <p:pic>
        <p:nvPicPr>
          <p:cNvPr id="23" name="Picture 2"/>
          <p:cNvPicPr>
            <a:picLocks noChangeAspect="1" noChangeArrowheads="1"/>
          </p:cNvPicPr>
          <p:nvPr/>
        </p:nvPicPr>
        <p:blipFill>
          <a:blip r:embed="rId3"/>
          <a:srcRect l="21191"/>
          <a:stretch>
            <a:fillRect/>
          </a:stretch>
        </p:blipFill>
        <p:spPr bwMode="auto">
          <a:xfrm rot="-5400000">
            <a:off x="110305" y="956496"/>
            <a:ext cx="3589393" cy="3352801"/>
          </a:xfrm>
          <a:prstGeom prst="rect">
            <a:avLst/>
          </a:prstGeom>
          <a:noFill/>
          <a:ln w="9525">
            <a:noFill/>
            <a:miter lim="800000"/>
            <a:headEnd/>
            <a:tailEnd/>
          </a:ln>
          <a:effectLst/>
        </p:spPr>
      </p:pic>
      <p:sp>
        <p:nvSpPr>
          <p:cNvPr id="33" name="Прямоугольник 32"/>
          <p:cNvSpPr/>
          <p:nvPr/>
        </p:nvSpPr>
        <p:spPr>
          <a:xfrm>
            <a:off x="5029200" y="5029200"/>
            <a:ext cx="533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1371600" y="152400"/>
            <a:ext cx="6355138" cy="523220"/>
          </a:xfrm>
          <a:prstGeom prst="rect">
            <a:avLst/>
          </a:prstGeom>
        </p:spPr>
        <p:txBody>
          <a:bodyPr wrap="none">
            <a:spAutoFit/>
          </a:bodyPr>
          <a:lstStyle/>
          <a:p>
            <a:r>
              <a:rPr lang="en-US" sz="2800" dirty="0" smtClean="0"/>
              <a:t>Interpretation of the satellite observations</a:t>
            </a:r>
            <a:endParaRPr lang="ru-RU" sz="2800" dirty="0"/>
          </a:p>
        </p:txBody>
      </p:sp>
      <p:sp>
        <p:nvSpPr>
          <p:cNvPr id="16" name="Прямоугольник 15"/>
          <p:cNvSpPr/>
          <p:nvPr/>
        </p:nvSpPr>
        <p:spPr>
          <a:xfrm>
            <a:off x="3962400" y="762000"/>
            <a:ext cx="4876800" cy="3970318"/>
          </a:xfrm>
          <a:prstGeom prst="rect">
            <a:avLst/>
          </a:prstGeom>
        </p:spPr>
        <p:txBody>
          <a:bodyPr wrap="square">
            <a:spAutoFit/>
          </a:bodyPr>
          <a:lstStyle/>
          <a:p>
            <a:pPr algn="just"/>
            <a:r>
              <a:rPr lang="en-US" dirty="0" smtClean="0"/>
              <a:t>A spreading of the artificial plasma irregularity is accompanied by excitation of the eddy electric current flowing along the magnetic field lines. In the center of the locally closed FAC system, the electrons flow away from the heated area, while the return flow channel is formed in the ambient plasma. </a:t>
            </a:r>
            <a:endParaRPr lang="en-US" dirty="0" smtClean="0"/>
          </a:p>
          <a:p>
            <a:pPr algn="just"/>
            <a:r>
              <a:rPr lang="en-US" dirty="0" smtClean="0"/>
              <a:t>Applying </a:t>
            </a:r>
            <a:r>
              <a:rPr lang="en-US" dirty="0" smtClean="0"/>
              <a:t>this scheme to our observations, in the region of elevated </a:t>
            </a:r>
            <a:r>
              <a:rPr lang="en-US" i="1" dirty="0" smtClean="0"/>
              <a:t>Te</a:t>
            </a:r>
            <a:r>
              <a:rPr lang="en-US" dirty="0" smtClean="0"/>
              <a:t> and slightly depleted </a:t>
            </a:r>
            <a:r>
              <a:rPr lang="en-US" i="1" dirty="0" smtClean="0"/>
              <a:t>Ne</a:t>
            </a:r>
            <a:r>
              <a:rPr lang="en-US" dirty="0" smtClean="0"/>
              <a:t>, the current system consists of a (quasi)circular downward FAC surrounding by an upward FAC. The FAC system is likely closed within the perturbed magnetic flux tube, and the surrounding plasma is also involved. </a:t>
            </a:r>
          </a:p>
        </p:txBody>
      </p:sp>
      <p:sp>
        <p:nvSpPr>
          <p:cNvPr id="18" name="Прямоугольник 17"/>
          <p:cNvSpPr/>
          <p:nvPr/>
        </p:nvSpPr>
        <p:spPr>
          <a:xfrm>
            <a:off x="304800" y="4800600"/>
            <a:ext cx="8610600" cy="1477328"/>
          </a:xfrm>
          <a:prstGeom prst="rect">
            <a:avLst/>
          </a:prstGeom>
        </p:spPr>
        <p:txBody>
          <a:bodyPr wrap="square">
            <a:spAutoFit/>
          </a:bodyPr>
          <a:lstStyle/>
          <a:p>
            <a:pPr algn="just"/>
            <a:r>
              <a:rPr lang="en-US" dirty="0" smtClean="0"/>
              <a:t>The physical mechanism underlying the observed plasma disturbances accompanied by the generation of a local FAC system, is likely associated with the processes of a specific </a:t>
            </a:r>
            <a:r>
              <a:rPr lang="en-US" b="1" dirty="0" err="1" smtClean="0"/>
              <a:t>unipolar</a:t>
            </a:r>
            <a:r>
              <a:rPr lang="en-US" b="1" dirty="0" smtClean="0"/>
              <a:t> diffusion</a:t>
            </a:r>
            <a:r>
              <a:rPr lang="en-US" dirty="0" smtClean="0"/>
              <a:t>, in which the irregularities in </a:t>
            </a:r>
            <a:r>
              <a:rPr lang="en-US" dirty="0" err="1" smtClean="0"/>
              <a:t>collisional</a:t>
            </a:r>
            <a:r>
              <a:rPr lang="en-US" dirty="0" smtClean="0"/>
              <a:t> plasma can evolve much faster than in the classical </a:t>
            </a:r>
            <a:r>
              <a:rPr lang="en-US" dirty="0" err="1" smtClean="0"/>
              <a:t>ambipolar</a:t>
            </a:r>
            <a:r>
              <a:rPr lang="en-US" dirty="0" smtClean="0"/>
              <a:t> diffusion regime The possibility of the effects observed by SWARM was previously demonstrated in laboratory experiments (</a:t>
            </a:r>
            <a:r>
              <a:rPr lang="en-US" dirty="0" err="1" smtClean="0"/>
              <a:t>Aidakina</a:t>
            </a:r>
            <a:r>
              <a:rPr lang="en-US" dirty="0" smtClean="0"/>
              <a:t> et al., 2018).  </a:t>
            </a:r>
            <a:endParaRPr lang="ru-RU" dirty="0"/>
          </a:p>
        </p:txBody>
      </p:sp>
      <p:pic>
        <p:nvPicPr>
          <p:cNvPr id="8" name="Picture 1" descr="C:\Users\Renata\Downloads\MO_16.png"/>
          <p:cNvPicPr>
            <a:picLocks noChangeAspect="1" noChangeArrowheads="1"/>
          </p:cNvPicPr>
          <p:nvPr/>
        </p:nvPicPr>
        <p:blipFill>
          <a:blip r:embed="rId4"/>
          <a:srcRect/>
          <a:stretch>
            <a:fillRect/>
          </a:stretch>
        </p:blipFill>
        <p:spPr bwMode="auto">
          <a:xfrm>
            <a:off x="7620000" y="6324600"/>
            <a:ext cx="1524000" cy="5334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Картинки по запросу mesospheric circulation"/>
          <p:cNvPicPr>
            <a:picLocks noChangeAspect="1" noChangeArrowheads="1"/>
          </p:cNvPicPr>
          <p:nvPr/>
        </p:nvPicPr>
        <p:blipFill>
          <a:blip r:embed="rId2" cstate="print">
            <a:lum bright="-38000"/>
          </a:blip>
          <a:srcRect/>
          <a:stretch>
            <a:fillRect/>
          </a:stretch>
        </p:blipFill>
        <p:spPr bwMode="auto">
          <a:xfrm>
            <a:off x="-65" y="0"/>
            <a:ext cx="9144065" cy="6858000"/>
          </a:xfrm>
          <a:prstGeom prst="rect">
            <a:avLst/>
          </a:prstGeom>
          <a:noFill/>
        </p:spPr>
      </p:pic>
      <p:sp>
        <p:nvSpPr>
          <p:cNvPr id="2" name="Заголовок 1"/>
          <p:cNvSpPr>
            <a:spLocks noGrp="1"/>
          </p:cNvSpPr>
          <p:nvPr>
            <p:ph type="title"/>
          </p:nvPr>
        </p:nvSpPr>
        <p:spPr>
          <a:xfrm>
            <a:off x="533400" y="0"/>
            <a:ext cx="8229600" cy="838200"/>
          </a:xfrm>
        </p:spPr>
        <p:txBody>
          <a:bodyPr>
            <a:normAutofit/>
          </a:bodyPr>
          <a:lstStyle/>
          <a:p>
            <a:r>
              <a:rPr lang="en-US" sz="3600" dirty="0" smtClean="0">
                <a:solidFill>
                  <a:schemeClr val="bg1"/>
                </a:solidFill>
              </a:rPr>
              <a:t>Conclusion</a:t>
            </a:r>
            <a:endParaRPr lang="ru-RU" sz="3600" dirty="0">
              <a:solidFill>
                <a:schemeClr val="bg1"/>
              </a:solidFill>
            </a:endParaRPr>
          </a:p>
        </p:txBody>
      </p:sp>
      <p:sp>
        <p:nvSpPr>
          <p:cNvPr id="4" name="Прямоугольник 3"/>
          <p:cNvSpPr/>
          <p:nvPr/>
        </p:nvSpPr>
        <p:spPr>
          <a:xfrm>
            <a:off x="152400" y="914400"/>
            <a:ext cx="8763000" cy="5509200"/>
          </a:xfrm>
          <a:prstGeom prst="rect">
            <a:avLst/>
          </a:prstGeom>
        </p:spPr>
        <p:txBody>
          <a:bodyPr wrap="square">
            <a:spAutoFit/>
          </a:bodyPr>
          <a:lstStyle/>
          <a:p>
            <a:pPr algn="just">
              <a:buFont typeface="Arial" pitchFamily="34" charset="0"/>
              <a:buChar char="•"/>
            </a:pPr>
            <a:r>
              <a:rPr lang="en-US" sz="2200" dirty="0" smtClean="0">
                <a:solidFill>
                  <a:srgbClr val="FFFF00"/>
                </a:solidFill>
              </a:rPr>
              <a:t>    A series of experiments were conducted with a conjunction between the SURA </a:t>
            </a:r>
            <a:r>
              <a:rPr lang="en-US" sz="2200" dirty="0" err="1" smtClean="0">
                <a:solidFill>
                  <a:srgbClr val="FFFF00"/>
                </a:solidFill>
              </a:rPr>
              <a:t>ionospheric</a:t>
            </a:r>
            <a:r>
              <a:rPr lang="en-US" sz="2200" dirty="0" smtClean="0">
                <a:solidFill>
                  <a:srgbClr val="FFFF00"/>
                </a:solidFill>
              </a:rPr>
              <a:t> heating facility and the SWARM satellites. We present the first observations made by SWARM on the plasma perturbations and electric currents induced in the F2 region ionosphere by the O‐mode radio wave pumping. </a:t>
            </a:r>
          </a:p>
          <a:p>
            <a:pPr algn="just">
              <a:buFont typeface="Arial" pitchFamily="34" charset="0"/>
              <a:buChar char="•"/>
            </a:pPr>
            <a:r>
              <a:rPr lang="en-US" sz="2200" dirty="0" smtClean="0">
                <a:solidFill>
                  <a:srgbClr val="FFFF00"/>
                </a:solidFill>
              </a:rPr>
              <a:t>    In the heated region, significant effects include a localized increase of the electron temperature accompanied by stratification of the electron density and the magnetic signatures of field‐aligned currents (FAC) of 0.01-0.02 </a:t>
            </a:r>
            <a:r>
              <a:rPr lang="en-US" sz="2200" dirty="0" err="1" smtClean="0">
                <a:solidFill>
                  <a:srgbClr val="FFFF00"/>
                </a:solidFill>
              </a:rPr>
              <a:t>μA</a:t>
            </a:r>
            <a:r>
              <a:rPr lang="en-US" sz="2200" dirty="0" smtClean="0">
                <a:solidFill>
                  <a:srgbClr val="FFFF00"/>
                </a:solidFill>
              </a:rPr>
              <a:t>/m2 densities. The upward FAC is confined within the central part of the artificially perturbed magnetic flux tube, while the return downward current flows through the ambient plasma adjoining to the boundary of the HF disturbed region. The spatial structure and amplitude of FACs indicate the current system is likely associated with the </a:t>
            </a:r>
            <a:r>
              <a:rPr lang="en-US" sz="2200" dirty="0" err="1" smtClean="0">
                <a:solidFill>
                  <a:srgbClr val="FFFF00"/>
                </a:solidFill>
              </a:rPr>
              <a:t>unipolar</a:t>
            </a:r>
            <a:r>
              <a:rPr lang="en-US" sz="2200" dirty="0" smtClean="0">
                <a:solidFill>
                  <a:srgbClr val="FFFF00"/>
                </a:solidFill>
              </a:rPr>
              <a:t> diffusion and excitation of eddy electric currents in the topside ionosphere. Similar effects are revealed in the laboratory experiment but not previously observed in space. </a:t>
            </a:r>
            <a:endParaRPr lang="ru-RU" sz="2200" dirty="0">
              <a:solidFill>
                <a:srgbClr val="FFFF00"/>
              </a:solidFill>
            </a:endParaRPr>
          </a:p>
        </p:txBody>
      </p:sp>
      <p:pic>
        <p:nvPicPr>
          <p:cNvPr id="5" name="Picture 1" descr="C:\Users\Renata\Downloads\MO_16.png"/>
          <p:cNvPicPr>
            <a:picLocks noChangeAspect="1" noChangeArrowheads="1"/>
          </p:cNvPicPr>
          <p:nvPr/>
        </p:nvPicPr>
        <p:blipFill>
          <a:blip r:embed="rId3"/>
          <a:srcRect/>
          <a:stretch>
            <a:fillRect/>
          </a:stretch>
        </p:blipFill>
        <p:spPr bwMode="auto">
          <a:xfrm>
            <a:off x="7620000" y="6324600"/>
            <a:ext cx="1524000" cy="5334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0"/>
            <a:ext cx="8229600" cy="685800"/>
          </a:xfrm>
        </p:spPr>
        <p:txBody>
          <a:bodyPr>
            <a:normAutofit/>
          </a:bodyPr>
          <a:lstStyle/>
          <a:p>
            <a:r>
              <a:rPr lang="en-US" sz="2800" b="1" dirty="0" smtClean="0"/>
              <a:t>Motivation</a:t>
            </a:r>
            <a:endParaRPr lang="ru-RU" sz="2800" b="1" dirty="0"/>
          </a:p>
        </p:txBody>
      </p:sp>
      <p:sp>
        <p:nvSpPr>
          <p:cNvPr id="3" name="Прямоугольник 2"/>
          <p:cNvSpPr/>
          <p:nvPr/>
        </p:nvSpPr>
        <p:spPr>
          <a:xfrm>
            <a:off x="304800" y="838200"/>
            <a:ext cx="8534400" cy="5170646"/>
          </a:xfrm>
          <a:prstGeom prst="rect">
            <a:avLst/>
          </a:prstGeom>
        </p:spPr>
        <p:txBody>
          <a:bodyPr wrap="square">
            <a:spAutoFit/>
          </a:bodyPr>
          <a:lstStyle/>
          <a:p>
            <a:pPr algn="just"/>
            <a:r>
              <a:rPr lang="en-US" sz="2200" dirty="0" smtClean="0"/>
              <a:t>    It </a:t>
            </a:r>
            <a:r>
              <a:rPr lang="en-US" sz="2200" dirty="0" smtClean="0"/>
              <a:t>has long been a goal of active experiments to understand the response of the ionosphere to the high-power high-frequency (HF) radio wave pumping. </a:t>
            </a:r>
          </a:p>
          <a:p>
            <a:pPr algn="just"/>
            <a:r>
              <a:rPr lang="en-US" sz="2200" dirty="0" smtClean="0"/>
              <a:t>     The </a:t>
            </a:r>
            <a:r>
              <a:rPr lang="en-US" sz="2200" dirty="0" smtClean="0"/>
              <a:t>altitudes of 400-500 km are of particular interest since they correspond to the transition from the region, in which the most intense plasma heating and artificial </a:t>
            </a:r>
            <a:r>
              <a:rPr lang="en-US" sz="2200" dirty="0" err="1" smtClean="0"/>
              <a:t>ionospheric</a:t>
            </a:r>
            <a:r>
              <a:rPr lang="en-US" sz="2200" dirty="0" smtClean="0"/>
              <a:t> turbulence are observed, to the region where the disturbed plasma escapes to the magnetosphere. </a:t>
            </a:r>
          </a:p>
          <a:p>
            <a:pPr algn="just"/>
            <a:r>
              <a:rPr lang="en-US" sz="2200" dirty="0" smtClean="0"/>
              <a:t>      No </a:t>
            </a:r>
            <a:r>
              <a:rPr lang="en-US" sz="2200" dirty="0" smtClean="0"/>
              <a:t>observational data on the properties of plasma turbulence induced by the high-power HF pumping at this altitudinal range existed, until the emergence of a multi-satellite low-orbiting SWARM mission.</a:t>
            </a:r>
          </a:p>
          <a:p>
            <a:pPr algn="just"/>
            <a:r>
              <a:rPr lang="en-US" sz="2200" dirty="0" smtClean="0"/>
              <a:t>      A </a:t>
            </a:r>
            <a:r>
              <a:rPr lang="en-US" sz="2200" dirty="0" smtClean="0"/>
              <a:t>series of experiments were conducted with a conjunction between the </a:t>
            </a:r>
            <a:r>
              <a:rPr lang="en-US" sz="2200" dirty="0" err="1" smtClean="0"/>
              <a:t>midlatitude</a:t>
            </a:r>
            <a:r>
              <a:rPr lang="en-US" sz="2200" dirty="0" smtClean="0"/>
              <a:t> SURA </a:t>
            </a:r>
            <a:r>
              <a:rPr lang="en-US" sz="2200" dirty="0" err="1" smtClean="0"/>
              <a:t>ionospheric</a:t>
            </a:r>
            <a:r>
              <a:rPr lang="en-US" sz="2200" dirty="0" smtClean="0"/>
              <a:t> heating facility and the SWARM satellites. We present the first observations made by SWARM on the plasma perturbations and electric currents induced in the F2 region ionosphere by the O‐mode radio wave pumping.</a:t>
            </a:r>
            <a:endParaRPr lang="ru-RU" sz="2200" dirty="0"/>
          </a:p>
        </p:txBody>
      </p:sp>
      <p:pic>
        <p:nvPicPr>
          <p:cNvPr id="51201" name="Picture 1" descr="C:\Users\Renata\Downloads\MO_16 (1).png"/>
          <p:cNvPicPr>
            <a:picLocks noChangeAspect="1" noChangeArrowheads="1"/>
          </p:cNvPicPr>
          <p:nvPr/>
        </p:nvPicPr>
        <p:blipFill>
          <a:blip r:embed="rId2"/>
          <a:srcRect/>
          <a:stretch>
            <a:fillRect/>
          </a:stretch>
        </p:blipFill>
        <p:spPr bwMode="auto">
          <a:xfrm>
            <a:off x="7366317" y="6235811"/>
            <a:ext cx="1777683" cy="622189"/>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14400"/>
          </a:xfrm>
        </p:spPr>
        <p:txBody>
          <a:bodyPr>
            <a:normAutofit/>
          </a:bodyPr>
          <a:lstStyle/>
          <a:p>
            <a:r>
              <a:rPr lang="en-US" sz="3200" b="1" dirty="0" smtClean="0"/>
              <a:t>SURA </a:t>
            </a:r>
            <a:r>
              <a:rPr lang="en-US" sz="3200" b="1" dirty="0" err="1" smtClean="0">
                <a:latin typeface="Calibri" pitchFamily="34" charset="0"/>
                <a:ea typeface="Calibri" pitchFamily="34" charset="0"/>
                <a:cs typeface="Times New Roman" pitchFamily="18" charset="0"/>
              </a:rPr>
              <a:t>ionospheric</a:t>
            </a:r>
            <a:r>
              <a:rPr lang="en-US" sz="3200" b="1" dirty="0" smtClean="0">
                <a:latin typeface="Calibri" pitchFamily="34" charset="0"/>
                <a:ea typeface="Calibri" pitchFamily="34" charset="0"/>
                <a:cs typeface="Times New Roman" pitchFamily="18" charset="0"/>
              </a:rPr>
              <a:t> </a:t>
            </a:r>
            <a:r>
              <a:rPr lang="en-US" sz="3200" b="1" dirty="0" smtClean="0"/>
              <a:t>heating facility</a:t>
            </a:r>
            <a:endParaRPr lang="ru-RU" sz="3200" b="1" dirty="0"/>
          </a:p>
        </p:txBody>
      </p:sp>
      <p:sp>
        <p:nvSpPr>
          <p:cNvPr id="49153" name="Rectangle 1"/>
          <p:cNvSpPr>
            <a:spLocks noChangeArrowheads="1"/>
          </p:cNvSpPr>
          <p:nvPr/>
        </p:nvSpPr>
        <p:spPr bwMode="auto">
          <a:xfrm>
            <a:off x="228600" y="838200"/>
            <a:ext cx="5257800"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SURA is the heating facility. It is located near Nizhny Novgorod, Russia (56.15° N, 46.1° E). The SURA radiates powerful radio waves into the ionosphere. The effective radiation power from the three transmitter modules varies from 80 MW for </a:t>
            </a:r>
            <a:r>
              <a:rPr kumimoji="0" lang="en-US" sz="2200" b="0"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f</a:t>
            </a:r>
            <a:r>
              <a:rPr kumimoji="0" lang="en-US" sz="2200" b="0" i="0" u="none" strike="noStrike" cap="none" normalizeH="0" baseline="-25000" dirty="0" err="1" smtClean="0">
                <a:ln>
                  <a:noFill/>
                </a:ln>
                <a:solidFill>
                  <a:schemeClr val="tx1"/>
                </a:solidFill>
                <a:effectLst/>
                <a:latin typeface="Calibri" pitchFamily="34" charset="0"/>
                <a:ea typeface="Calibri" pitchFamily="34" charset="0"/>
                <a:cs typeface="Times New Roman" pitchFamily="18" charset="0"/>
              </a:rPr>
              <a:t>PW</a:t>
            </a:r>
            <a:r>
              <a:rPr kumimoji="0" lang="en-US"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2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4.3 MHz to 150 MW for </a:t>
            </a:r>
            <a:r>
              <a:rPr kumimoji="0" lang="en-US" sz="2200" b="0"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f</a:t>
            </a:r>
            <a:r>
              <a:rPr kumimoji="0" lang="en-US" sz="2200" b="0" i="0" u="none" strike="noStrike" cap="none" normalizeH="0" baseline="-25000" dirty="0" err="1" smtClean="0">
                <a:ln>
                  <a:noFill/>
                </a:ln>
                <a:solidFill>
                  <a:schemeClr val="tx1"/>
                </a:solidFill>
                <a:effectLst/>
                <a:latin typeface="Calibri" pitchFamily="34" charset="0"/>
                <a:ea typeface="Calibri" pitchFamily="34" charset="0"/>
                <a:cs typeface="Times New Roman" pitchFamily="18" charset="0"/>
              </a:rPr>
              <a:t>PW</a:t>
            </a:r>
            <a:r>
              <a:rPr kumimoji="0" lang="en-US"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2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4.3 </a:t>
            </a:r>
            <a:r>
              <a:rPr kumimoji="0" lang="en-US" sz="22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MHz.</a:t>
            </a:r>
            <a:r>
              <a:rPr kumimoji="0" lang="en-US"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Рисунок 5" descr="ÐÐ°ÑÑÐ¸Ð½ÐºÐ¸ Ð¿Ð¾ Ð·Ð°Ð¿ÑÐ¾ÑÑ Ð¡Ð£Ð Ð Ð½Ð°Ð³ÑÐµÐ²Ð½Ð¾Ð¹ ÑÑÐµÐ½Ð´"/>
          <p:cNvPicPr/>
          <p:nvPr/>
        </p:nvPicPr>
        <p:blipFill>
          <a:blip r:embed="rId2"/>
          <a:srcRect/>
          <a:stretch>
            <a:fillRect/>
          </a:stretch>
        </p:blipFill>
        <p:spPr bwMode="auto">
          <a:xfrm>
            <a:off x="228600" y="3429000"/>
            <a:ext cx="8763000" cy="2667000"/>
          </a:xfrm>
          <a:prstGeom prst="rect">
            <a:avLst/>
          </a:prstGeom>
          <a:noFill/>
          <a:ln w="9525">
            <a:noFill/>
            <a:miter lim="800000"/>
            <a:headEnd/>
            <a:tailEnd/>
          </a:ln>
        </p:spPr>
      </p:pic>
      <p:pic>
        <p:nvPicPr>
          <p:cNvPr id="58373" name="Picture 5"/>
          <p:cNvPicPr>
            <a:picLocks noChangeAspect="1" noChangeArrowheads="1"/>
          </p:cNvPicPr>
          <p:nvPr/>
        </p:nvPicPr>
        <p:blipFill>
          <a:blip r:embed="rId3"/>
          <a:srcRect l="45276" t="42870" r="18947" b="16185"/>
          <a:stretch>
            <a:fillRect/>
          </a:stretch>
        </p:blipFill>
        <p:spPr bwMode="auto">
          <a:xfrm>
            <a:off x="5562600" y="990600"/>
            <a:ext cx="3414571" cy="2198352"/>
          </a:xfrm>
          <a:prstGeom prst="rect">
            <a:avLst/>
          </a:prstGeom>
          <a:noFill/>
          <a:ln w="9525">
            <a:noFill/>
            <a:miter lim="800000"/>
            <a:headEnd/>
            <a:tailEnd/>
          </a:ln>
          <a:effectLst/>
        </p:spPr>
      </p:pic>
      <p:sp>
        <p:nvSpPr>
          <p:cNvPr id="9" name="Прямоугольник 8"/>
          <p:cNvSpPr/>
          <p:nvPr/>
        </p:nvSpPr>
        <p:spPr>
          <a:xfrm>
            <a:off x="228600" y="3429000"/>
            <a:ext cx="8763000" cy="2667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Picture 1" descr="C:\Users\Renata\Downloads\MO_16.png"/>
          <p:cNvPicPr>
            <a:picLocks noChangeAspect="1" noChangeArrowheads="1"/>
          </p:cNvPicPr>
          <p:nvPr/>
        </p:nvPicPr>
        <p:blipFill>
          <a:blip r:embed="rId4"/>
          <a:srcRect/>
          <a:stretch>
            <a:fillRect/>
          </a:stretch>
        </p:blipFill>
        <p:spPr bwMode="auto">
          <a:xfrm>
            <a:off x="7315200" y="6217920"/>
            <a:ext cx="1828800" cy="64008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0"/>
            <a:ext cx="8686800" cy="838200"/>
          </a:xfrm>
        </p:spPr>
        <p:txBody>
          <a:bodyPr>
            <a:normAutofit/>
          </a:bodyPr>
          <a:lstStyle/>
          <a:p>
            <a:r>
              <a:rPr lang="en-US" sz="3200" b="1" dirty="0" smtClean="0"/>
              <a:t>The SURA-Swarm conjugated experiments</a:t>
            </a:r>
            <a:endParaRPr lang="ru-RU" sz="3200" dirty="0"/>
          </a:p>
        </p:txBody>
      </p:sp>
      <p:graphicFrame>
        <p:nvGraphicFramePr>
          <p:cNvPr id="49154" name="Object 2"/>
          <p:cNvGraphicFramePr>
            <a:graphicFrameLocks noChangeAspect="1"/>
          </p:cNvGraphicFramePr>
          <p:nvPr/>
        </p:nvGraphicFramePr>
        <p:xfrm>
          <a:off x="0" y="1295400"/>
          <a:ext cx="3934386" cy="4460875"/>
        </p:xfrm>
        <a:graphic>
          <a:graphicData uri="http://schemas.openxmlformats.org/presentationml/2006/ole">
            <p:oleObj spid="_x0000_s49154" r:id="rId3" imgW="4562318" imgH="5172175" progId="">
              <p:embed/>
            </p:oleObj>
          </a:graphicData>
        </a:graphic>
      </p:graphicFrame>
      <p:sp>
        <p:nvSpPr>
          <p:cNvPr id="8" name="Прямоугольник 7"/>
          <p:cNvSpPr/>
          <p:nvPr/>
        </p:nvSpPr>
        <p:spPr>
          <a:xfrm>
            <a:off x="3962400" y="990600"/>
            <a:ext cx="4953000" cy="5324535"/>
          </a:xfrm>
          <a:prstGeom prst="rect">
            <a:avLst/>
          </a:prstGeom>
        </p:spPr>
        <p:txBody>
          <a:bodyPr wrap="square">
            <a:spAutoFit/>
          </a:bodyPr>
          <a:lstStyle/>
          <a:p>
            <a:pPr algn="just"/>
            <a:r>
              <a:rPr lang="en-US" sz="2000" dirty="0" smtClean="0"/>
              <a:t>In the conjugate SURA‐SWARM experiments the powerful HF radio waves of O‐polarization are emitted, and the SURA pump beam pattern is tilted 14° southward of the vertical in order to enhance the generation of AIT due to the “magnetic zenith” effect. Heating in this direction is the most efficient for changing the electron temperature in the ionosphere. </a:t>
            </a:r>
          </a:p>
          <a:p>
            <a:pPr algn="just"/>
            <a:endParaRPr lang="en-US" sz="2000" dirty="0" smtClean="0"/>
          </a:p>
          <a:p>
            <a:pPr algn="just"/>
            <a:r>
              <a:rPr lang="en-US" sz="2000" dirty="0" smtClean="0"/>
              <a:t>The PW emission started about 15 min before the satellite crossing through a HF‐perturbed magnetic flux tube. This time interval is sufficient for the development of AIT and filling the flux tube with irregularities in the plasma density up to altitudes</a:t>
            </a:r>
          </a:p>
          <a:p>
            <a:pPr algn="just"/>
            <a:r>
              <a:rPr lang="en-US" sz="2000" dirty="0" smtClean="0"/>
              <a:t>of about 700 km.</a:t>
            </a:r>
            <a:endParaRPr lang="ru-RU" sz="2000" dirty="0"/>
          </a:p>
        </p:txBody>
      </p:sp>
      <p:pic>
        <p:nvPicPr>
          <p:cNvPr id="5" name="Picture 1" descr="C:\Users\Renata\Downloads\MO_16.png"/>
          <p:cNvPicPr>
            <a:picLocks noChangeAspect="1" noChangeArrowheads="1"/>
          </p:cNvPicPr>
          <p:nvPr/>
        </p:nvPicPr>
        <p:blipFill>
          <a:blip r:embed="rId4"/>
          <a:srcRect/>
          <a:stretch>
            <a:fillRect/>
          </a:stretch>
        </p:blipFill>
        <p:spPr bwMode="auto">
          <a:xfrm>
            <a:off x="7315200" y="6217920"/>
            <a:ext cx="1828800" cy="64008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28600"/>
            <a:ext cx="8305800" cy="381000"/>
          </a:xfrm>
        </p:spPr>
        <p:txBody>
          <a:bodyPr>
            <a:noAutofit/>
          </a:bodyPr>
          <a:lstStyle/>
          <a:p>
            <a:r>
              <a:rPr lang="en-US" sz="3200" dirty="0" smtClean="0"/>
              <a:t>Solar and </a:t>
            </a:r>
            <a:r>
              <a:rPr lang="en-US" sz="3200" dirty="0" err="1" smtClean="0"/>
              <a:t>ionospheric</a:t>
            </a:r>
            <a:r>
              <a:rPr lang="en-US" sz="3200" dirty="0" smtClean="0"/>
              <a:t> conditions </a:t>
            </a:r>
            <a:endParaRPr lang="ru-RU" sz="3200" dirty="0"/>
          </a:p>
        </p:txBody>
      </p:sp>
      <p:pic>
        <p:nvPicPr>
          <p:cNvPr id="28674" name="Picture 2" descr="http://www.sidc.be/images/wolfjmms.png"/>
          <p:cNvPicPr>
            <a:picLocks noChangeAspect="1" noChangeArrowheads="1"/>
          </p:cNvPicPr>
          <p:nvPr/>
        </p:nvPicPr>
        <p:blipFill>
          <a:blip r:embed="rId3"/>
          <a:srcRect l="5906" t="3281" r="7874" b="5905"/>
          <a:stretch>
            <a:fillRect/>
          </a:stretch>
        </p:blipFill>
        <p:spPr bwMode="auto">
          <a:xfrm>
            <a:off x="152400" y="1676400"/>
            <a:ext cx="4420044" cy="2590800"/>
          </a:xfrm>
          <a:prstGeom prst="rect">
            <a:avLst/>
          </a:prstGeom>
          <a:noFill/>
        </p:spPr>
      </p:pic>
      <p:graphicFrame>
        <p:nvGraphicFramePr>
          <p:cNvPr id="28675" name="Object 3"/>
          <p:cNvGraphicFramePr>
            <a:graphicFrameLocks noChangeAspect="1"/>
          </p:cNvGraphicFramePr>
          <p:nvPr/>
        </p:nvGraphicFramePr>
        <p:xfrm>
          <a:off x="4648200" y="1676400"/>
          <a:ext cx="4343400" cy="2667000"/>
        </p:xfrm>
        <a:graphic>
          <a:graphicData uri="http://schemas.openxmlformats.org/presentationml/2006/ole">
            <p:oleObj spid="_x0000_s28675" name="Graph" r:id="rId4" imgW="4276440" imgH="3022560" progId="Origin50.Graph">
              <p:embed/>
            </p:oleObj>
          </a:graphicData>
        </a:graphic>
      </p:graphicFrame>
      <p:sp>
        <p:nvSpPr>
          <p:cNvPr id="6" name="Прямоугольник 5"/>
          <p:cNvSpPr/>
          <p:nvPr/>
        </p:nvSpPr>
        <p:spPr>
          <a:xfrm>
            <a:off x="152400" y="4267200"/>
            <a:ext cx="4419600" cy="646331"/>
          </a:xfrm>
          <a:prstGeom prst="rect">
            <a:avLst/>
          </a:prstGeom>
        </p:spPr>
        <p:txBody>
          <a:bodyPr wrap="square">
            <a:spAutoFit/>
          </a:bodyPr>
          <a:lstStyle/>
          <a:p>
            <a:r>
              <a:rPr lang="en-US" i="1" dirty="0" smtClean="0"/>
              <a:t>The experiments were conducted under conditions of low solar activity.</a:t>
            </a:r>
            <a:endParaRPr lang="ru-RU" i="1" dirty="0"/>
          </a:p>
        </p:txBody>
      </p:sp>
      <p:sp>
        <p:nvSpPr>
          <p:cNvPr id="7" name="Прямоугольник 6"/>
          <p:cNvSpPr/>
          <p:nvPr/>
        </p:nvSpPr>
        <p:spPr>
          <a:xfrm>
            <a:off x="2362200" y="2667000"/>
            <a:ext cx="21336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3200400" y="2819400"/>
            <a:ext cx="1295400" cy="76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685800" y="1981200"/>
            <a:ext cx="2286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685800" y="2209800"/>
            <a:ext cx="228600" cy="76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990600" y="1828800"/>
            <a:ext cx="1536446" cy="338554"/>
          </a:xfrm>
          <a:prstGeom prst="rect">
            <a:avLst/>
          </a:prstGeom>
        </p:spPr>
        <p:txBody>
          <a:bodyPr wrap="none">
            <a:spAutoFit/>
          </a:bodyPr>
          <a:lstStyle/>
          <a:p>
            <a:r>
              <a:rPr lang="en-US" sz="1600" dirty="0" smtClean="0"/>
              <a:t>SWARM mission</a:t>
            </a:r>
            <a:endParaRPr lang="ru-RU" sz="1600" dirty="0"/>
          </a:p>
        </p:txBody>
      </p:sp>
      <p:sp>
        <p:nvSpPr>
          <p:cNvPr id="12" name="Прямоугольник 11"/>
          <p:cNvSpPr/>
          <p:nvPr/>
        </p:nvSpPr>
        <p:spPr>
          <a:xfrm>
            <a:off x="914400" y="2057400"/>
            <a:ext cx="2025426" cy="338554"/>
          </a:xfrm>
          <a:prstGeom prst="rect">
            <a:avLst/>
          </a:prstGeom>
        </p:spPr>
        <p:txBody>
          <a:bodyPr wrap="none">
            <a:spAutoFit/>
          </a:bodyPr>
          <a:lstStyle/>
          <a:p>
            <a:r>
              <a:rPr lang="en-US" sz="1600" dirty="0" smtClean="0"/>
              <a:t>Period of experiments</a:t>
            </a:r>
            <a:endParaRPr lang="ru-RU" sz="1600" dirty="0"/>
          </a:p>
        </p:txBody>
      </p:sp>
      <p:sp>
        <p:nvSpPr>
          <p:cNvPr id="13" name="Прямоугольник 12"/>
          <p:cNvSpPr/>
          <p:nvPr/>
        </p:nvSpPr>
        <p:spPr>
          <a:xfrm>
            <a:off x="5181600" y="4343400"/>
            <a:ext cx="3505200" cy="369332"/>
          </a:xfrm>
          <a:prstGeom prst="rect">
            <a:avLst/>
          </a:prstGeom>
        </p:spPr>
        <p:txBody>
          <a:bodyPr wrap="square">
            <a:spAutoFit/>
          </a:bodyPr>
          <a:lstStyle/>
          <a:p>
            <a:r>
              <a:rPr lang="en-US" i="1" dirty="0" smtClean="0"/>
              <a:t>The ionosphere was “empty” </a:t>
            </a:r>
            <a:endParaRPr lang="ru-RU" i="1" dirty="0"/>
          </a:p>
        </p:txBody>
      </p:sp>
      <p:sp>
        <p:nvSpPr>
          <p:cNvPr id="14" name="Прямоугольник 13"/>
          <p:cNvSpPr/>
          <p:nvPr/>
        </p:nvSpPr>
        <p:spPr>
          <a:xfrm>
            <a:off x="6781800" y="2209800"/>
            <a:ext cx="2133600" cy="76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6" name="Прямая соединительная линия 15"/>
          <p:cNvCxnSpPr/>
          <p:nvPr/>
        </p:nvCxnSpPr>
        <p:spPr>
          <a:xfrm>
            <a:off x="5410200" y="3048000"/>
            <a:ext cx="3505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5334000" y="3810000"/>
            <a:ext cx="3581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Прямоугольник 18"/>
          <p:cNvSpPr/>
          <p:nvPr/>
        </p:nvSpPr>
        <p:spPr>
          <a:xfrm>
            <a:off x="5867400" y="4648200"/>
            <a:ext cx="2222083" cy="369332"/>
          </a:xfrm>
          <a:prstGeom prst="rect">
            <a:avLst/>
          </a:prstGeom>
        </p:spPr>
        <p:txBody>
          <a:bodyPr wrap="none">
            <a:spAutoFit/>
          </a:bodyPr>
          <a:lstStyle/>
          <a:p>
            <a:r>
              <a:rPr lang="ru-RU" dirty="0" smtClean="0"/>
              <a:t>2 М</a:t>
            </a:r>
            <a:r>
              <a:rPr lang="en-US" dirty="0" smtClean="0"/>
              <a:t>Hz</a:t>
            </a:r>
            <a:r>
              <a:rPr lang="ru-RU" dirty="0" smtClean="0"/>
              <a:t> </a:t>
            </a:r>
            <a:r>
              <a:rPr lang="en-US" dirty="0" smtClean="0"/>
              <a:t>&lt;</a:t>
            </a:r>
            <a:r>
              <a:rPr lang="ru-RU" dirty="0" smtClean="0"/>
              <a:t> </a:t>
            </a:r>
            <a:r>
              <a:rPr lang="ru-RU" i="1" dirty="0" smtClean="0"/>
              <a:t>f</a:t>
            </a:r>
            <a:r>
              <a:rPr lang="ru-RU" baseline="-25000" dirty="0" smtClean="0"/>
              <a:t>0</a:t>
            </a:r>
            <a:r>
              <a:rPr lang="ru-RU" i="1" dirty="0" smtClean="0"/>
              <a:t>F</a:t>
            </a:r>
            <a:r>
              <a:rPr lang="ru-RU" dirty="0" smtClean="0"/>
              <a:t>2</a:t>
            </a:r>
            <a:r>
              <a:rPr lang="ru-RU" baseline="-25000" dirty="0" smtClean="0"/>
              <a:t>  </a:t>
            </a:r>
            <a:r>
              <a:rPr lang="en-US" dirty="0" smtClean="0"/>
              <a:t>&lt; </a:t>
            </a:r>
            <a:r>
              <a:rPr lang="ru-RU" dirty="0" smtClean="0"/>
              <a:t>6 М</a:t>
            </a:r>
            <a:r>
              <a:rPr lang="en-US" dirty="0" smtClean="0"/>
              <a:t>Hz</a:t>
            </a:r>
            <a:endParaRPr lang="ru-RU" dirty="0"/>
          </a:p>
        </p:txBody>
      </p:sp>
      <p:sp>
        <p:nvSpPr>
          <p:cNvPr id="17" name="Прямоугольник 16"/>
          <p:cNvSpPr/>
          <p:nvPr/>
        </p:nvSpPr>
        <p:spPr>
          <a:xfrm>
            <a:off x="152400" y="685800"/>
            <a:ext cx="8991600" cy="646331"/>
          </a:xfrm>
          <a:prstGeom prst="rect">
            <a:avLst/>
          </a:prstGeom>
        </p:spPr>
        <p:txBody>
          <a:bodyPr wrap="square">
            <a:spAutoFit/>
          </a:bodyPr>
          <a:lstStyle/>
          <a:p>
            <a:r>
              <a:rPr lang="en-US" dirty="0" smtClean="0"/>
              <a:t>A series of HF pumping experiments, coordinated with the passage of the SWARM satellites over the SURA site were performed in 2016-2019. </a:t>
            </a:r>
            <a:endParaRPr lang="ru-RU" dirty="0"/>
          </a:p>
        </p:txBody>
      </p:sp>
      <p:sp>
        <p:nvSpPr>
          <p:cNvPr id="20" name="Прямоугольник 19"/>
          <p:cNvSpPr/>
          <p:nvPr/>
        </p:nvSpPr>
        <p:spPr>
          <a:xfrm>
            <a:off x="1981200" y="1371600"/>
            <a:ext cx="1385316" cy="369332"/>
          </a:xfrm>
          <a:prstGeom prst="rect">
            <a:avLst/>
          </a:prstGeom>
        </p:spPr>
        <p:txBody>
          <a:bodyPr wrap="none">
            <a:spAutoFit/>
          </a:bodyPr>
          <a:lstStyle/>
          <a:p>
            <a:r>
              <a:rPr lang="en-US" dirty="0" smtClean="0"/>
              <a:t>Solar activity</a:t>
            </a:r>
            <a:endParaRPr lang="ru-RU" dirty="0"/>
          </a:p>
        </p:txBody>
      </p:sp>
      <p:sp>
        <p:nvSpPr>
          <p:cNvPr id="21" name="Прямоугольник 20"/>
          <p:cNvSpPr/>
          <p:nvPr/>
        </p:nvSpPr>
        <p:spPr>
          <a:xfrm>
            <a:off x="5257800" y="1371600"/>
            <a:ext cx="3371372" cy="369332"/>
          </a:xfrm>
          <a:prstGeom prst="rect">
            <a:avLst/>
          </a:prstGeom>
        </p:spPr>
        <p:txBody>
          <a:bodyPr wrap="none">
            <a:spAutoFit/>
          </a:bodyPr>
          <a:lstStyle/>
          <a:p>
            <a:r>
              <a:rPr lang="en-US" dirty="0" smtClean="0"/>
              <a:t>The local </a:t>
            </a:r>
            <a:r>
              <a:rPr lang="en-US" dirty="0" err="1" smtClean="0"/>
              <a:t>ionosonde</a:t>
            </a:r>
            <a:r>
              <a:rPr lang="en-US" dirty="0" smtClean="0"/>
              <a:t> observations </a:t>
            </a:r>
            <a:endParaRPr lang="ru-RU" dirty="0"/>
          </a:p>
        </p:txBody>
      </p:sp>
      <p:sp>
        <p:nvSpPr>
          <p:cNvPr id="24" name="Прямоугольник 23"/>
          <p:cNvSpPr/>
          <p:nvPr/>
        </p:nvSpPr>
        <p:spPr>
          <a:xfrm>
            <a:off x="304800" y="5029200"/>
            <a:ext cx="8839200" cy="1477328"/>
          </a:xfrm>
          <a:prstGeom prst="rect">
            <a:avLst/>
          </a:prstGeom>
        </p:spPr>
        <p:txBody>
          <a:bodyPr wrap="square">
            <a:spAutoFit/>
          </a:bodyPr>
          <a:lstStyle/>
          <a:p>
            <a:r>
              <a:rPr lang="en-US" dirty="0" smtClean="0"/>
              <a:t>Occurrence of an artificial </a:t>
            </a:r>
            <a:r>
              <a:rPr lang="en-US" dirty="0" err="1" smtClean="0"/>
              <a:t>ionospheric</a:t>
            </a:r>
            <a:r>
              <a:rPr lang="en-US" dirty="0" smtClean="0"/>
              <a:t> turbulence (AIT) is better detected in the evening ionosphere with the following heating parameters: </a:t>
            </a:r>
            <a:r>
              <a:rPr lang="en-US" i="1" dirty="0" err="1" smtClean="0"/>
              <a:t>f</a:t>
            </a:r>
            <a:r>
              <a:rPr lang="en-US" i="1" baseline="-25000" dirty="0" err="1" smtClean="0"/>
              <a:t>PW</a:t>
            </a:r>
            <a:r>
              <a:rPr lang="en-US" i="1" baseline="-25000" dirty="0" smtClean="0"/>
              <a:t> </a:t>
            </a:r>
            <a:r>
              <a:rPr lang="en-US" dirty="0" smtClean="0"/>
              <a:t>&lt; </a:t>
            </a:r>
            <a:r>
              <a:rPr lang="en-US" i="1" dirty="0" smtClean="0"/>
              <a:t>f</a:t>
            </a:r>
            <a:r>
              <a:rPr lang="en-US" i="1" baseline="-25000" dirty="0" smtClean="0"/>
              <a:t>0</a:t>
            </a:r>
            <a:r>
              <a:rPr lang="en-US" i="1" dirty="0" smtClean="0"/>
              <a:t>F</a:t>
            </a:r>
            <a:r>
              <a:rPr lang="en-US" dirty="0" smtClean="0"/>
              <a:t>2 &lt; 6 MHz, </a:t>
            </a:r>
            <a:r>
              <a:rPr lang="en-US" i="1" dirty="0" err="1" smtClean="0"/>
              <a:t>P</a:t>
            </a:r>
            <a:r>
              <a:rPr lang="en-US" i="1" baseline="-25000" dirty="0" err="1" smtClean="0"/>
              <a:t>eff</a:t>
            </a:r>
            <a:r>
              <a:rPr lang="en-US" baseline="-25000" dirty="0" smtClean="0"/>
              <a:t>  </a:t>
            </a:r>
            <a:r>
              <a:rPr lang="en-US" dirty="0" smtClean="0"/>
              <a:t>&gt; 40 MW, the power wave (PW) reflection height exceeds 200 km, when the satellite trajectory traverses the HF‐perturbed magnetic flux tube at the horizontal distance less than 60 km from the tube axis.</a:t>
            </a:r>
            <a:endParaRPr lang="ru-RU" dirty="0"/>
          </a:p>
        </p:txBody>
      </p:sp>
      <p:pic>
        <p:nvPicPr>
          <p:cNvPr id="22" name="Picture 1" descr="C:\Users\Renata\Downloads\MO_16.png"/>
          <p:cNvPicPr>
            <a:picLocks noChangeAspect="1" noChangeArrowheads="1"/>
          </p:cNvPicPr>
          <p:nvPr/>
        </p:nvPicPr>
        <p:blipFill>
          <a:blip r:embed="rId5"/>
          <a:srcRect/>
          <a:stretch>
            <a:fillRect/>
          </a:stretch>
        </p:blipFill>
        <p:spPr bwMode="auto">
          <a:xfrm>
            <a:off x="7620000" y="6324600"/>
            <a:ext cx="1524000" cy="5334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52400"/>
            <a:ext cx="8458200" cy="1143000"/>
          </a:xfrm>
        </p:spPr>
        <p:txBody>
          <a:bodyPr>
            <a:normAutofit fontScale="90000"/>
          </a:bodyPr>
          <a:lstStyle/>
          <a:p>
            <a:pPr algn="l"/>
            <a:r>
              <a:rPr lang="en-US" sz="2800" dirty="0" smtClean="0"/>
              <a:t>In</a:t>
            </a:r>
            <a:r>
              <a:rPr lang="ru-RU" sz="2800" dirty="0" smtClean="0"/>
              <a:t> 2016-2019 </a:t>
            </a:r>
            <a:r>
              <a:rPr lang="en-US" sz="2800" dirty="0" smtClean="0"/>
              <a:t>more than 50 heating experiments have been conducted in conjugation with Alfa/Charley and Beta.</a:t>
            </a:r>
            <a:endParaRPr lang="ru-RU" sz="2800" dirty="0"/>
          </a:p>
        </p:txBody>
      </p:sp>
      <p:sp>
        <p:nvSpPr>
          <p:cNvPr id="4" name="Прямоугольник 3"/>
          <p:cNvSpPr/>
          <p:nvPr/>
        </p:nvSpPr>
        <p:spPr>
          <a:xfrm>
            <a:off x="304800" y="2133600"/>
            <a:ext cx="8610600" cy="369332"/>
          </a:xfrm>
          <a:prstGeom prst="rect">
            <a:avLst/>
          </a:prstGeom>
        </p:spPr>
        <p:txBody>
          <a:bodyPr wrap="square">
            <a:spAutoFit/>
          </a:bodyPr>
          <a:lstStyle/>
          <a:p>
            <a:r>
              <a:rPr lang="ru-RU" b="1" dirty="0" smtClean="0"/>
              <a:t>   </a:t>
            </a:r>
            <a:endParaRPr lang="ru-RU" dirty="0"/>
          </a:p>
        </p:txBody>
      </p:sp>
      <p:sp>
        <p:nvSpPr>
          <p:cNvPr id="7" name="Прямоугольник 6"/>
          <p:cNvSpPr/>
          <p:nvPr/>
        </p:nvSpPr>
        <p:spPr>
          <a:xfrm>
            <a:off x="457200" y="1219200"/>
            <a:ext cx="8382000" cy="830997"/>
          </a:xfrm>
          <a:prstGeom prst="rect">
            <a:avLst/>
          </a:prstGeom>
        </p:spPr>
        <p:txBody>
          <a:bodyPr wrap="square">
            <a:spAutoFit/>
          </a:bodyPr>
          <a:lstStyle/>
          <a:p>
            <a:r>
              <a:rPr lang="en-US" sz="2400" dirty="0" smtClean="0">
                <a:solidFill>
                  <a:srgbClr val="FF0000"/>
                </a:solidFill>
              </a:rPr>
              <a:t>Each satellite trajectory passed closer than 100 km from the center of the perturbed magnetic flux tube.</a:t>
            </a:r>
            <a:endParaRPr lang="ru-RU" sz="2400" dirty="0"/>
          </a:p>
        </p:txBody>
      </p:sp>
      <p:sp>
        <p:nvSpPr>
          <p:cNvPr id="8" name="Прямоугольник 7"/>
          <p:cNvSpPr/>
          <p:nvPr/>
        </p:nvSpPr>
        <p:spPr>
          <a:xfrm>
            <a:off x="381000" y="2133600"/>
            <a:ext cx="8458200" cy="2677656"/>
          </a:xfrm>
          <a:prstGeom prst="rect">
            <a:avLst/>
          </a:prstGeom>
        </p:spPr>
        <p:txBody>
          <a:bodyPr wrap="square">
            <a:spAutoFit/>
          </a:bodyPr>
          <a:lstStyle/>
          <a:p>
            <a:r>
              <a:rPr lang="en-US" sz="2400" dirty="0" smtClean="0"/>
              <a:t>The artificial plasma perturbations associated with the development of AIT include:</a:t>
            </a:r>
          </a:p>
          <a:p>
            <a:endParaRPr lang="en-US" sz="2400" dirty="0" smtClean="0"/>
          </a:p>
          <a:p>
            <a:pPr>
              <a:buFont typeface="Arial" pitchFamily="34" charset="0"/>
              <a:buChar char="•"/>
            </a:pPr>
            <a:r>
              <a:rPr lang="en-US" sz="2400" dirty="0" smtClean="0"/>
              <a:t>   electron density, Ne</a:t>
            </a:r>
          </a:p>
          <a:p>
            <a:pPr>
              <a:buFont typeface="Arial" pitchFamily="34" charset="0"/>
              <a:buChar char="•"/>
            </a:pPr>
            <a:r>
              <a:rPr lang="en-US" sz="2400" dirty="0" smtClean="0"/>
              <a:t>   electron temperature, Te</a:t>
            </a:r>
          </a:p>
          <a:p>
            <a:pPr>
              <a:buFont typeface="Arial" pitchFamily="34" charset="0"/>
              <a:buChar char="•"/>
            </a:pPr>
            <a:r>
              <a:rPr lang="en-US" sz="2400" dirty="0" smtClean="0"/>
              <a:t>   spacecraft electric potential, </a:t>
            </a:r>
            <a:r>
              <a:rPr lang="en-US" sz="2400" dirty="0" err="1" smtClean="0"/>
              <a:t>U</a:t>
            </a:r>
            <a:r>
              <a:rPr lang="en-US" sz="2400" baseline="-25000" dirty="0" err="1" smtClean="0"/>
              <a:t>sc</a:t>
            </a:r>
            <a:endParaRPr lang="en-US" sz="2400" baseline="-25000" dirty="0" smtClean="0"/>
          </a:p>
          <a:p>
            <a:pPr>
              <a:buFont typeface="Arial" pitchFamily="34" charset="0"/>
              <a:buChar char="•"/>
            </a:pPr>
            <a:r>
              <a:rPr lang="en-US" sz="2400" dirty="0" smtClean="0"/>
              <a:t>   magnetic signature of field-aligned currents, </a:t>
            </a:r>
            <a:r>
              <a:rPr lang="en-US" sz="2400" dirty="0" err="1" smtClean="0"/>
              <a:t>BE_res</a:t>
            </a:r>
            <a:r>
              <a:rPr lang="en-US" sz="2400" dirty="0" smtClean="0"/>
              <a:t>, FAC</a:t>
            </a:r>
            <a:endParaRPr lang="ru-RU" dirty="0"/>
          </a:p>
        </p:txBody>
      </p:sp>
      <p:sp>
        <p:nvSpPr>
          <p:cNvPr id="9" name="Прямоугольник 8"/>
          <p:cNvSpPr/>
          <p:nvPr/>
        </p:nvSpPr>
        <p:spPr>
          <a:xfrm>
            <a:off x="457200" y="5257800"/>
            <a:ext cx="8305800" cy="1015663"/>
          </a:xfrm>
          <a:prstGeom prst="rect">
            <a:avLst/>
          </a:prstGeom>
        </p:spPr>
        <p:txBody>
          <a:bodyPr wrap="square">
            <a:spAutoFit/>
          </a:bodyPr>
          <a:lstStyle/>
          <a:p>
            <a:pPr algn="just"/>
            <a:r>
              <a:rPr lang="en-US" sz="2000" dirty="0" smtClean="0"/>
              <a:t>Of the whole series of our experiments, several showed the most pronounced effects indicative of the development of strong AIT. One of the most successful experiments is presented below.</a:t>
            </a:r>
            <a:endParaRPr lang="ru-RU" sz="2000" dirty="0"/>
          </a:p>
        </p:txBody>
      </p:sp>
      <p:pic>
        <p:nvPicPr>
          <p:cNvPr id="10" name="Picture 1" descr="C:\Users\Renata\Downloads\MO_16.png"/>
          <p:cNvPicPr>
            <a:picLocks noChangeAspect="1" noChangeArrowheads="1"/>
          </p:cNvPicPr>
          <p:nvPr/>
        </p:nvPicPr>
        <p:blipFill>
          <a:blip r:embed="rId2"/>
          <a:srcRect/>
          <a:stretch>
            <a:fillRect/>
          </a:stretch>
        </p:blipFill>
        <p:spPr bwMode="auto">
          <a:xfrm>
            <a:off x="7620000" y="6324600"/>
            <a:ext cx="1524000" cy="5334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838200"/>
          </a:xfrm>
        </p:spPr>
        <p:txBody>
          <a:bodyPr>
            <a:noAutofit/>
          </a:bodyPr>
          <a:lstStyle/>
          <a:p>
            <a:r>
              <a:rPr lang="en-US" sz="3200" dirty="0" smtClean="0"/>
              <a:t>Experiment of 27 August 2016 </a:t>
            </a:r>
            <a:endParaRPr lang="ru-RU" sz="3200" dirty="0"/>
          </a:p>
        </p:txBody>
      </p:sp>
      <p:graphicFrame>
        <p:nvGraphicFramePr>
          <p:cNvPr id="17410" name="Object 2"/>
          <p:cNvGraphicFramePr>
            <a:graphicFrameLocks noChangeAspect="1"/>
          </p:cNvGraphicFramePr>
          <p:nvPr/>
        </p:nvGraphicFramePr>
        <p:xfrm>
          <a:off x="4648200" y="2084498"/>
          <a:ext cx="3657600" cy="3500001"/>
        </p:xfrm>
        <a:graphic>
          <a:graphicData uri="http://schemas.openxmlformats.org/presentationml/2006/ole">
            <p:oleObj spid="_x0000_s17410" name="Graph" r:id="rId4" imgW="3022560" imgH="4276440" progId="Origin50.Graph">
              <p:embed/>
            </p:oleObj>
          </a:graphicData>
        </a:graphic>
      </p:graphicFrame>
      <p:pic>
        <p:nvPicPr>
          <p:cNvPr id="17411" name="Picture 3" descr="C:\Users\Renata\Downloads\VirES_Services_Screenshot (2).jpg"/>
          <p:cNvPicPr>
            <a:picLocks noChangeAspect="1" noChangeArrowheads="1"/>
          </p:cNvPicPr>
          <p:nvPr/>
        </p:nvPicPr>
        <p:blipFill>
          <a:blip r:embed="rId5" cstate="print"/>
          <a:srcRect/>
          <a:stretch>
            <a:fillRect/>
          </a:stretch>
        </p:blipFill>
        <p:spPr bwMode="auto">
          <a:xfrm>
            <a:off x="381000" y="1981200"/>
            <a:ext cx="3733800" cy="3294529"/>
          </a:xfrm>
          <a:prstGeom prst="rect">
            <a:avLst/>
          </a:prstGeom>
          <a:noFill/>
        </p:spPr>
      </p:pic>
      <p:sp>
        <p:nvSpPr>
          <p:cNvPr id="5" name="Прямоугольник 4"/>
          <p:cNvSpPr/>
          <p:nvPr/>
        </p:nvSpPr>
        <p:spPr>
          <a:xfrm>
            <a:off x="2362200" y="3048000"/>
            <a:ext cx="606961" cy="400110"/>
          </a:xfrm>
          <a:prstGeom prst="rect">
            <a:avLst/>
          </a:prstGeom>
        </p:spPr>
        <p:txBody>
          <a:bodyPr wrap="none">
            <a:spAutoFit/>
          </a:bodyPr>
          <a:lstStyle/>
          <a:p>
            <a:r>
              <a:rPr lang="en-US" sz="2000" b="1" dirty="0" smtClean="0">
                <a:solidFill>
                  <a:srgbClr val="0000FF"/>
                </a:solidFill>
              </a:rPr>
              <a:t>Alfa</a:t>
            </a:r>
            <a:endParaRPr lang="ru-RU" sz="2000" b="1" dirty="0">
              <a:solidFill>
                <a:srgbClr val="0000FF"/>
              </a:solidFill>
            </a:endParaRPr>
          </a:p>
        </p:txBody>
      </p:sp>
      <p:sp>
        <p:nvSpPr>
          <p:cNvPr id="6" name="Прямоугольник 5"/>
          <p:cNvSpPr/>
          <p:nvPr/>
        </p:nvSpPr>
        <p:spPr>
          <a:xfrm>
            <a:off x="685800" y="2286000"/>
            <a:ext cx="669350" cy="400110"/>
          </a:xfrm>
          <a:prstGeom prst="rect">
            <a:avLst/>
          </a:prstGeom>
        </p:spPr>
        <p:txBody>
          <a:bodyPr wrap="none">
            <a:spAutoFit/>
          </a:bodyPr>
          <a:lstStyle/>
          <a:p>
            <a:r>
              <a:rPr lang="en-US" sz="2000" b="1" dirty="0" smtClean="0"/>
              <a:t>Beta</a:t>
            </a:r>
            <a:endParaRPr lang="ru-RU" sz="2000" b="1" dirty="0"/>
          </a:p>
        </p:txBody>
      </p:sp>
      <p:sp>
        <p:nvSpPr>
          <p:cNvPr id="7" name="Прямоугольник 6"/>
          <p:cNvSpPr/>
          <p:nvPr/>
        </p:nvSpPr>
        <p:spPr>
          <a:xfrm>
            <a:off x="2362200" y="3276600"/>
            <a:ext cx="988604" cy="400110"/>
          </a:xfrm>
          <a:prstGeom prst="rect">
            <a:avLst/>
          </a:prstGeom>
        </p:spPr>
        <p:txBody>
          <a:bodyPr wrap="none">
            <a:spAutoFit/>
          </a:bodyPr>
          <a:lstStyle/>
          <a:p>
            <a:r>
              <a:rPr lang="en-US" sz="2000" b="1" dirty="0" smtClean="0">
                <a:solidFill>
                  <a:srgbClr val="FF0000"/>
                </a:solidFill>
              </a:rPr>
              <a:t>Charley</a:t>
            </a:r>
            <a:endParaRPr lang="ru-RU" sz="2000" b="1" dirty="0">
              <a:solidFill>
                <a:srgbClr val="FF0000"/>
              </a:solidFill>
            </a:endParaRPr>
          </a:p>
        </p:txBody>
      </p:sp>
      <p:sp>
        <p:nvSpPr>
          <p:cNvPr id="11" name="Прямоугольник 10"/>
          <p:cNvSpPr/>
          <p:nvPr/>
        </p:nvSpPr>
        <p:spPr>
          <a:xfrm>
            <a:off x="152400" y="5562600"/>
            <a:ext cx="7848600" cy="1015663"/>
          </a:xfrm>
          <a:prstGeom prst="rect">
            <a:avLst/>
          </a:prstGeom>
        </p:spPr>
        <p:txBody>
          <a:bodyPr wrap="square">
            <a:spAutoFit/>
          </a:bodyPr>
          <a:lstStyle/>
          <a:p>
            <a:r>
              <a:rPr lang="en-US" sz="2000" b="1" i="1" dirty="0" smtClean="0"/>
              <a:t>The heating parameters</a:t>
            </a:r>
            <a:r>
              <a:rPr lang="ru-RU" sz="2000" i="1" dirty="0" smtClean="0"/>
              <a:t>:</a:t>
            </a:r>
          </a:p>
          <a:p>
            <a:r>
              <a:rPr lang="en-US" sz="2000" dirty="0" smtClean="0"/>
              <a:t>Time:    </a:t>
            </a:r>
            <a:r>
              <a:rPr lang="ru-RU" sz="2000" dirty="0" smtClean="0"/>
              <a:t>17:06:00</a:t>
            </a:r>
            <a:r>
              <a:rPr lang="en-US" sz="2000" dirty="0" smtClean="0"/>
              <a:t> </a:t>
            </a:r>
            <a:r>
              <a:rPr lang="ru-RU" sz="2000" dirty="0" smtClean="0"/>
              <a:t>-</a:t>
            </a:r>
            <a:r>
              <a:rPr lang="en-US" sz="2000" dirty="0" smtClean="0"/>
              <a:t> </a:t>
            </a:r>
            <a:r>
              <a:rPr lang="ru-RU" sz="2000" dirty="0" smtClean="0"/>
              <a:t>17:23:00 </a:t>
            </a:r>
            <a:r>
              <a:rPr lang="en-US" sz="2000" dirty="0" smtClean="0"/>
              <a:t> UT      Frequency:  </a:t>
            </a:r>
            <a:r>
              <a:rPr lang="en-US" sz="2000" i="1" dirty="0" smtClean="0"/>
              <a:t> </a:t>
            </a:r>
            <a:r>
              <a:rPr lang="en-US" sz="2000" i="1" dirty="0" err="1" smtClean="0"/>
              <a:t>f</a:t>
            </a:r>
            <a:r>
              <a:rPr lang="en-US" sz="2000" baseline="-25000" dirty="0" err="1" smtClean="0"/>
              <a:t>PW</a:t>
            </a:r>
            <a:r>
              <a:rPr lang="ru-RU" sz="2000" baseline="-25000" dirty="0" smtClean="0"/>
              <a:t> </a:t>
            </a:r>
            <a:r>
              <a:rPr lang="en-US" sz="2000" dirty="0" smtClean="0"/>
              <a:t>/</a:t>
            </a:r>
            <a:r>
              <a:rPr lang="ru-RU" sz="2000" dirty="0" smtClean="0"/>
              <a:t> </a:t>
            </a:r>
            <a:r>
              <a:rPr lang="en-US" sz="2000" i="1" dirty="0" smtClean="0"/>
              <a:t>f</a:t>
            </a:r>
            <a:r>
              <a:rPr lang="en-US" sz="2000" baseline="-25000" dirty="0" smtClean="0"/>
              <a:t>0</a:t>
            </a:r>
            <a:r>
              <a:rPr lang="en-US" sz="2000" dirty="0" smtClean="0"/>
              <a:t>F2</a:t>
            </a:r>
            <a:r>
              <a:rPr lang="ru-RU" sz="2000" baseline="-25000" dirty="0" smtClean="0"/>
              <a:t>  </a:t>
            </a:r>
            <a:r>
              <a:rPr lang="ru-RU" sz="2000" dirty="0" smtClean="0"/>
              <a:t> = </a:t>
            </a:r>
            <a:r>
              <a:rPr lang="ru-RU" sz="2000" baseline="-25000" dirty="0" smtClean="0"/>
              <a:t>  </a:t>
            </a:r>
            <a:r>
              <a:rPr lang="en-US" sz="2000" dirty="0" smtClean="0"/>
              <a:t>4.3</a:t>
            </a:r>
            <a:r>
              <a:rPr lang="ru-RU" sz="2000" dirty="0" smtClean="0"/>
              <a:t> </a:t>
            </a:r>
            <a:r>
              <a:rPr lang="en-US" sz="2000" dirty="0" smtClean="0"/>
              <a:t>/</a:t>
            </a:r>
            <a:r>
              <a:rPr lang="ru-RU" sz="2000" dirty="0" smtClean="0"/>
              <a:t> </a:t>
            </a:r>
            <a:r>
              <a:rPr lang="en-US" sz="2000" dirty="0" smtClean="0"/>
              <a:t>5.0 </a:t>
            </a:r>
            <a:r>
              <a:rPr lang="ru-RU" sz="2000" dirty="0" smtClean="0"/>
              <a:t> М</a:t>
            </a:r>
            <a:r>
              <a:rPr lang="en-US" sz="2000" dirty="0" smtClean="0"/>
              <a:t>Hz</a:t>
            </a:r>
            <a:endParaRPr lang="ru-RU" sz="2000" dirty="0" smtClean="0"/>
          </a:p>
          <a:p>
            <a:r>
              <a:rPr lang="en-US" sz="2000" dirty="0" smtClean="0"/>
              <a:t>Power:   </a:t>
            </a:r>
            <a:r>
              <a:rPr lang="en-US" sz="2000" i="1" dirty="0" err="1" smtClean="0"/>
              <a:t>P</a:t>
            </a:r>
            <a:r>
              <a:rPr lang="en-US" sz="2000" i="1" baseline="-25000" dirty="0" err="1" smtClean="0"/>
              <a:t>eff</a:t>
            </a:r>
            <a:r>
              <a:rPr lang="ru-RU" sz="2000" baseline="-25000" dirty="0" smtClean="0"/>
              <a:t>   </a:t>
            </a:r>
            <a:r>
              <a:rPr lang="ru-RU" sz="2000" dirty="0" smtClean="0"/>
              <a:t>= </a:t>
            </a:r>
            <a:r>
              <a:rPr lang="ru-RU" sz="2000" baseline="-25000" dirty="0" smtClean="0"/>
              <a:t>  </a:t>
            </a:r>
            <a:r>
              <a:rPr lang="ru-RU" sz="2000" dirty="0" smtClean="0"/>
              <a:t>55</a:t>
            </a:r>
            <a:r>
              <a:rPr lang="en-US" sz="2000" dirty="0" smtClean="0"/>
              <a:t> </a:t>
            </a:r>
            <a:r>
              <a:rPr lang="ru-RU" sz="2000" dirty="0" smtClean="0"/>
              <a:t> МВт</a:t>
            </a:r>
            <a:r>
              <a:rPr lang="en-US" sz="2000" dirty="0" smtClean="0"/>
              <a:t>             </a:t>
            </a:r>
            <a:r>
              <a:rPr lang="en-US" sz="2000" dirty="0" smtClean="0"/>
              <a:t> </a:t>
            </a:r>
            <a:r>
              <a:rPr lang="en-US" sz="2000" dirty="0" smtClean="0"/>
              <a:t>The HF wave reflection height:  2</a:t>
            </a:r>
            <a:r>
              <a:rPr lang="ru-RU" sz="2000" dirty="0" smtClean="0"/>
              <a:t>30 </a:t>
            </a:r>
            <a:r>
              <a:rPr lang="en-US" sz="2000" dirty="0" smtClean="0"/>
              <a:t>km</a:t>
            </a:r>
            <a:endParaRPr lang="ru-RU" sz="2000" dirty="0"/>
          </a:p>
        </p:txBody>
      </p:sp>
      <p:cxnSp>
        <p:nvCxnSpPr>
          <p:cNvPr id="12" name="Прямая соединительная линия 11"/>
          <p:cNvCxnSpPr/>
          <p:nvPr/>
        </p:nvCxnSpPr>
        <p:spPr>
          <a:xfrm>
            <a:off x="152400" y="5562600"/>
            <a:ext cx="8305800"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228600" y="685800"/>
            <a:ext cx="8915400" cy="1631216"/>
          </a:xfrm>
          <a:prstGeom prst="rect">
            <a:avLst/>
          </a:prstGeom>
        </p:spPr>
        <p:txBody>
          <a:bodyPr wrap="square">
            <a:spAutoFit/>
          </a:bodyPr>
          <a:lstStyle/>
          <a:p>
            <a:r>
              <a:rPr lang="en-US" sz="2000" b="1" dirty="0" smtClean="0"/>
              <a:t>Alfa and Charley fly side‐by‐side at the distance of ~100 km from each other, with only one of the satellites crosses the perturbed plasma tube. </a:t>
            </a:r>
            <a:r>
              <a:rPr lang="en-US" sz="2000" dirty="0" smtClean="0"/>
              <a:t>The distance from the satellite trajectory to the center of the disturbed plasma tube is </a:t>
            </a:r>
            <a:r>
              <a:rPr lang="en-US" sz="2000" dirty="0" smtClean="0">
                <a:solidFill>
                  <a:srgbClr val="FF0000"/>
                </a:solidFill>
              </a:rPr>
              <a:t>20 km</a:t>
            </a:r>
            <a:r>
              <a:rPr lang="en-US" sz="2000" dirty="0" smtClean="0"/>
              <a:t> </a:t>
            </a:r>
            <a:r>
              <a:rPr lang="en-US" sz="2000" dirty="0" smtClean="0">
                <a:solidFill>
                  <a:srgbClr val="FF0000"/>
                </a:solidFill>
              </a:rPr>
              <a:t>(Charley) </a:t>
            </a:r>
            <a:r>
              <a:rPr lang="en-US" sz="2000" dirty="0" smtClean="0"/>
              <a:t>and</a:t>
            </a:r>
            <a:r>
              <a:rPr lang="en-US" sz="2000" dirty="0" smtClean="0">
                <a:solidFill>
                  <a:srgbClr val="FF0000"/>
                </a:solidFill>
              </a:rPr>
              <a:t> </a:t>
            </a:r>
            <a:r>
              <a:rPr lang="en-US" sz="2000" dirty="0" smtClean="0">
                <a:solidFill>
                  <a:srgbClr val="0066FF"/>
                </a:solidFill>
              </a:rPr>
              <a:t>95</a:t>
            </a:r>
            <a:r>
              <a:rPr lang="ru-RU" sz="2000" dirty="0" smtClean="0">
                <a:solidFill>
                  <a:srgbClr val="0066FF"/>
                </a:solidFill>
              </a:rPr>
              <a:t> км (</a:t>
            </a:r>
            <a:r>
              <a:rPr lang="en-US" sz="2000" dirty="0" smtClean="0">
                <a:solidFill>
                  <a:srgbClr val="0066FF"/>
                </a:solidFill>
              </a:rPr>
              <a:t>Alfa</a:t>
            </a:r>
            <a:r>
              <a:rPr lang="ru-RU" sz="2000" dirty="0" smtClean="0">
                <a:solidFill>
                  <a:srgbClr val="0066FF"/>
                </a:solidFill>
              </a:rPr>
              <a:t>)</a:t>
            </a:r>
            <a:r>
              <a:rPr lang="en-US" sz="2000" dirty="0" smtClean="0">
                <a:solidFill>
                  <a:srgbClr val="0066FF"/>
                </a:solidFill>
              </a:rPr>
              <a:t>, </a:t>
            </a:r>
            <a:r>
              <a:rPr lang="ru-RU" sz="2000" dirty="0" smtClean="0"/>
              <a:t>Н = 45</a:t>
            </a:r>
            <a:r>
              <a:rPr lang="en-US" sz="2000" dirty="0" smtClean="0"/>
              <a:t>2</a:t>
            </a:r>
            <a:r>
              <a:rPr lang="ru-RU" sz="2000" dirty="0" smtClean="0"/>
              <a:t> км</a:t>
            </a:r>
            <a:r>
              <a:rPr lang="en-US" sz="2000" dirty="0" smtClean="0"/>
              <a:t>.</a:t>
            </a:r>
            <a:endParaRPr lang="ru-RU" sz="2000" dirty="0" smtClean="0">
              <a:solidFill>
                <a:srgbClr val="0066FF"/>
              </a:solidFill>
            </a:endParaRPr>
          </a:p>
          <a:p>
            <a:endParaRPr lang="ru-RU" sz="2000" b="1" dirty="0"/>
          </a:p>
        </p:txBody>
      </p:sp>
      <p:pic>
        <p:nvPicPr>
          <p:cNvPr id="14" name="Picture 1" descr="C:\Users\Renata\Downloads\MO_16.png"/>
          <p:cNvPicPr>
            <a:picLocks noChangeAspect="1" noChangeArrowheads="1"/>
          </p:cNvPicPr>
          <p:nvPr/>
        </p:nvPicPr>
        <p:blipFill>
          <a:blip r:embed="rId6"/>
          <a:srcRect/>
          <a:stretch>
            <a:fillRect/>
          </a:stretch>
        </p:blipFill>
        <p:spPr bwMode="auto">
          <a:xfrm>
            <a:off x="7620000" y="6324600"/>
            <a:ext cx="1524000" cy="533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914400"/>
          </a:xfrm>
        </p:spPr>
        <p:txBody>
          <a:bodyPr>
            <a:noAutofit/>
          </a:bodyPr>
          <a:lstStyle/>
          <a:p>
            <a:r>
              <a:rPr lang="en-US" sz="2400" dirty="0" smtClean="0"/>
              <a:t>Plasma and magnetic perturbations (1 Hz data) observed </a:t>
            </a:r>
            <a:br>
              <a:rPr lang="en-US" sz="2400" dirty="0" smtClean="0"/>
            </a:br>
            <a:r>
              <a:rPr lang="en-US" sz="2400" dirty="0" smtClean="0"/>
              <a:t>by Alfa and</a:t>
            </a:r>
            <a:r>
              <a:rPr lang="ru-RU" sz="2400" dirty="0" smtClean="0"/>
              <a:t> </a:t>
            </a:r>
            <a:r>
              <a:rPr lang="en-US" sz="2400" dirty="0" smtClean="0"/>
              <a:t>Charley</a:t>
            </a:r>
            <a:endParaRPr lang="ru-RU" sz="2400" dirty="0"/>
          </a:p>
        </p:txBody>
      </p:sp>
      <p:sp>
        <p:nvSpPr>
          <p:cNvPr id="4" name="Прямоугольник 3"/>
          <p:cNvSpPr/>
          <p:nvPr/>
        </p:nvSpPr>
        <p:spPr>
          <a:xfrm>
            <a:off x="7162800" y="3733800"/>
            <a:ext cx="1752600" cy="338554"/>
          </a:xfrm>
          <a:prstGeom prst="rect">
            <a:avLst/>
          </a:prstGeom>
        </p:spPr>
        <p:txBody>
          <a:bodyPr wrap="square">
            <a:spAutoFit/>
          </a:bodyPr>
          <a:lstStyle/>
          <a:p>
            <a:r>
              <a:rPr lang="ru-RU" sz="1600" i="1" dirty="0" smtClean="0"/>
              <a:t> </a:t>
            </a:r>
          </a:p>
        </p:txBody>
      </p:sp>
      <p:sp>
        <p:nvSpPr>
          <p:cNvPr id="7" name="Прямоугольник 6"/>
          <p:cNvSpPr/>
          <p:nvPr/>
        </p:nvSpPr>
        <p:spPr>
          <a:xfrm>
            <a:off x="152400" y="4724400"/>
            <a:ext cx="8991600" cy="1938992"/>
          </a:xfrm>
          <a:prstGeom prst="rect">
            <a:avLst/>
          </a:prstGeom>
        </p:spPr>
        <p:txBody>
          <a:bodyPr wrap="square">
            <a:spAutoFit/>
          </a:bodyPr>
          <a:lstStyle/>
          <a:p>
            <a:r>
              <a:rPr lang="ru-RU" sz="2000" dirty="0" smtClean="0"/>
              <a:t> </a:t>
            </a:r>
            <a:r>
              <a:rPr lang="en-US" sz="2000" dirty="0" smtClean="0"/>
              <a:t>                                               Notable features:</a:t>
            </a:r>
          </a:p>
          <a:p>
            <a:r>
              <a:rPr lang="en-US" sz="2000" dirty="0" smtClean="0"/>
              <a:t> (a) Increase of </a:t>
            </a:r>
            <a:r>
              <a:rPr lang="ru-RU" sz="2000" dirty="0" smtClean="0"/>
              <a:t>Те </a:t>
            </a:r>
            <a:r>
              <a:rPr lang="en-US" sz="2000" dirty="0" smtClean="0"/>
              <a:t>up to</a:t>
            </a:r>
            <a:r>
              <a:rPr lang="ru-RU" sz="2000" dirty="0" smtClean="0"/>
              <a:t> </a:t>
            </a:r>
            <a:r>
              <a:rPr lang="en-US" sz="2000" dirty="0" smtClean="0"/>
              <a:t>~30%</a:t>
            </a:r>
            <a:r>
              <a:rPr lang="ru-RU" sz="2000" dirty="0" smtClean="0"/>
              <a:t>  </a:t>
            </a:r>
            <a:r>
              <a:rPr lang="en-US" sz="2000" dirty="0" smtClean="0"/>
              <a:t>and (b)  corresponding decrease of </a:t>
            </a:r>
            <a:r>
              <a:rPr lang="en-US" sz="2000" dirty="0" err="1" smtClean="0"/>
              <a:t>U</a:t>
            </a:r>
            <a:r>
              <a:rPr lang="en-US" sz="2000" baseline="-25000" dirty="0" err="1" smtClean="0"/>
              <a:t>sc</a:t>
            </a:r>
            <a:r>
              <a:rPr lang="en-US" sz="2000" dirty="0" smtClean="0"/>
              <a:t>;</a:t>
            </a:r>
            <a:endParaRPr lang="ru-RU" sz="2000" dirty="0" smtClean="0"/>
          </a:p>
          <a:p>
            <a:r>
              <a:rPr lang="ru-RU" sz="2000" dirty="0" smtClean="0"/>
              <a:t> </a:t>
            </a:r>
            <a:r>
              <a:rPr lang="en-US" sz="2000" dirty="0" smtClean="0"/>
              <a:t>(c)  Stratification of Ne</a:t>
            </a:r>
            <a:r>
              <a:rPr lang="ru-RU" sz="2000" dirty="0" smtClean="0"/>
              <a:t> </a:t>
            </a:r>
            <a:r>
              <a:rPr lang="en-US" sz="2000" dirty="0" smtClean="0"/>
              <a:t>of ~</a:t>
            </a:r>
            <a:r>
              <a:rPr lang="ru-RU" sz="2000" dirty="0" smtClean="0"/>
              <a:t>2%</a:t>
            </a:r>
            <a:r>
              <a:rPr lang="en-US" sz="2000" dirty="0" smtClean="0"/>
              <a:t>;  (d) Magnetic field  of</a:t>
            </a:r>
            <a:r>
              <a:rPr lang="ru-RU" sz="2000" dirty="0" smtClean="0"/>
              <a:t> </a:t>
            </a:r>
            <a:r>
              <a:rPr lang="en-US" sz="2000" dirty="0" smtClean="0"/>
              <a:t>~</a:t>
            </a:r>
            <a:r>
              <a:rPr lang="ru-RU" sz="2000" dirty="0" smtClean="0"/>
              <a:t>1 нТл</a:t>
            </a:r>
            <a:r>
              <a:rPr lang="en-US" sz="2000" dirty="0" smtClean="0"/>
              <a:t> (CHAOS is subtracted)</a:t>
            </a:r>
            <a:r>
              <a:rPr lang="ru-RU" sz="2000" dirty="0" smtClean="0"/>
              <a:t>.</a:t>
            </a:r>
            <a:endParaRPr lang="en-US" sz="2000" dirty="0" smtClean="0"/>
          </a:p>
          <a:p>
            <a:r>
              <a:rPr lang="en-US" sz="2000" b="1" dirty="0" smtClean="0">
                <a:solidFill>
                  <a:srgbClr val="FF0000"/>
                </a:solidFill>
              </a:rPr>
              <a:t>Charley  </a:t>
            </a:r>
            <a:r>
              <a:rPr lang="en-US" sz="2000" dirty="0" smtClean="0">
                <a:solidFill>
                  <a:srgbClr val="FF0000"/>
                </a:solidFill>
              </a:rPr>
              <a:t>(20 km from the center of the disturbed plasma tube) </a:t>
            </a:r>
            <a:r>
              <a:rPr lang="en-US" sz="2000" b="1" dirty="0" smtClean="0">
                <a:solidFill>
                  <a:srgbClr val="FF0000"/>
                </a:solidFill>
              </a:rPr>
              <a:t>observes strong perturbations of all parameters, </a:t>
            </a:r>
            <a:r>
              <a:rPr lang="en-US" sz="2000" b="1" dirty="0" smtClean="0"/>
              <a:t>while Alfa </a:t>
            </a:r>
            <a:r>
              <a:rPr lang="en-US" sz="2000" dirty="0" smtClean="0"/>
              <a:t>(95 km from the center)</a:t>
            </a:r>
            <a:r>
              <a:rPr lang="en-US" sz="2000" b="1" dirty="0" smtClean="0"/>
              <a:t> flies through unperturbed plasma.</a:t>
            </a:r>
            <a:endParaRPr lang="ru-RU" sz="2000" b="1" dirty="0"/>
          </a:p>
        </p:txBody>
      </p:sp>
      <p:pic>
        <p:nvPicPr>
          <p:cNvPr id="18436" name="Picture 4"/>
          <p:cNvPicPr>
            <a:picLocks noChangeAspect="1" noChangeArrowheads="1"/>
          </p:cNvPicPr>
          <p:nvPr/>
        </p:nvPicPr>
        <p:blipFill>
          <a:blip r:embed="rId2"/>
          <a:srcRect/>
          <a:stretch>
            <a:fillRect/>
          </a:stretch>
        </p:blipFill>
        <p:spPr bwMode="auto">
          <a:xfrm>
            <a:off x="228600" y="838200"/>
            <a:ext cx="3581400" cy="1933956"/>
          </a:xfrm>
          <a:prstGeom prst="rect">
            <a:avLst/>
          </a:prstGeom>
          <a:noFill/>
          <a:ln w="9525">
            <a:noFill/>
            <a:miter lim="800000"/>
            <a:headEnd/>
            <a:tailEnd/>
          </a:ln>
          <a:effectLst/>
        </p:spPr>
      </p:pic>
      <p:pic>
        <p:nvPicPr>
          <p:cNvPr id="18437" name="Picture 5"/>
          <p:cNvPicPr>
            <a:picLocks noChangeAspect="1" noChangeArrowheads="1"/>
          </p:cNvPicPr>
          <p:nvPr/>
        </p:nvPicPr>
        <p:blipFill>
          <a:blip r:embed="rId3"/>
          <a:srcRect/>
          <a:stretch>
            <a:fillRect/>
          </a:stretch>
        </p:blipFill>
        <p:spPr bwMode="auto">
          <a:xfrm>
            <a:off x="228600" y="2895600"/>
            <a:ext cx="3505200" cy="1469765"/>
          </a:xfrm>
          <a:prstGeom prst="rect">
            <a:avLst/>
          </a:prstGeom>
          <a:noFill/>
          <a:ln w="9525">
            <a:noFill/>
            <a:miter lim="800000"/>
            <a:headEnd/>
            <a:tailEnd/>
          </a:ln>
          <a:effectLst/>
        </p:spPr>
      </p:pic>
      <p:pic>
        <p:nvPicPr>
          <p:cNvPr id="18438" name="Picture 6"/>
          <p:cNvPicPr>
            <a:picLocks noChangeAspect="1" noChangeArrowheads="1"/>
          </p:cNvPicPr>
          <p:nvPr/>
        </p:nvPicPr>
        <p:blipFill>
          <a:blip r:embed="rId4"/>
          <a:srcRect/>
          <a:stretch>
            <a:fillRect/>
          </a:stretch>
        </p:blipFill>
        <p:spPr bwMode="auto">
          <a:xfrm>
            <a:off x="4114800" y="1295400"/>
            <a:ext cx="3558341" cy="1524000"/>
          </a:xfrm>
          <a:prstGeom prst="rect">
            <a:avLst/>
          </a:prstGeom>
          <a:noFill/>
          <a:ln w="9525">
            <a:noFill/>
            <a:miter lim="800000"/>
            <a:headEnd/>
            <a:tailEnd/>
          </a:ln>
          <a:effectLst/>
        </p:spPr>
      </p:pic>
      <p:pic>
        <p:nvPicPr>
          <p:cNvPr id="18439" name="Picture 7"/>
          <p:cNvPicPr>
            <a:picLocks noChangeAspect="1" noChangeArrowheads="1"/>
          </p:cNvPicPr>
          <p:nvPr/>
        </p:nvPicPr>
        <p:blipFill>
          <a:blip r:embed="rId5"/>
          <a:srcRect/>
          <a:stretch>
            <a:fillRect/>
          </a:stretch>
        </p:blipFill>
        <p:spPr bwMode="auto">
          <a:xfrm>
            <a:off x="4035668" y="2895600"/>
            <a:ext cx="3736731" cy="1905000"/>
          </a:xfrm>
          <a:prstGeom prst="rect">
            <a:avLst/>
          </a:prstGeom>
          <a:noFill/>
          <a:ln w="9525">
            <a:noFill/>
            <a:miter lim="800000"/>
            <a:headEnd/>
            <a:tailEnd/>
          </a:ln>
          <a:effectLst/>
        </p:spPr>
      </p:pic>
      <p:pic>
        <p:nvPicPr>
          <p:cNvPr id="18440" name="Picture 8"/>
          <p:cNvPicPr>
            <a:picLocks noChangeAspect="1" noChangeArrowheads="1"/>
          </p:cNvPicPr>
          <p:nvPr/>
        </p:nvPicPr>
        <p:blipFill>
          <a:blip r:embed="rId6"/>
          <a:srcRect t="27388"/>
          <a:stretch>
            <a:fillRect/>
          </a:stretch>
        </p:blipFill>
        <p:spPr bwMode="auto">
          <a:xfrm>
            <a:off x="4724400" y="908084"/>
            <a:ext cx="3048000" cy="387316"/>
          </a:xfrm>
          <a:prstGeom prst="rect">
            <a:avLst/>
          </a:prstGeom>
          <a:noFill/>
          <a:ln w="9525">
            <a:noFill/>
            <a:miter lim="800000"/>
            <a:headEnd/>
            <a:tailEnd/>
          </a:ln>
          <a:effectLst/>
        </p:spPr>
      </p:pic>
      <p:pic>
        <p:nvPicPr>
          <p:cNvPr id="18441" name="Picture 9"/>
          <p:cNvPicPr>
            <a:picLocks noChangeAspect="1" noChangeArrowheads="1"/>
          </p:cNvPicPr>
          <p:nvPr/>
        </p:nvPicPr>
        <p:blipFill>
          <a:blip r:embed="rId7"/>
          <a:srcRect/>
          <a:stretch>
            <a:fillRect/>
          </a:stretch>
        </p:blipFill>
        <p:spPr bwMode="auto">
          <a:xfrm>
            <a:off x="762000" y="4343400"/>
            <a:ext cx="3048000" cy="390769"/>
          </a:xfrm>
          <a:prstGeom prst="rect">
            <a:avLst/>
          </a:prstGeom>
          <a:noFill/>
          <a:ln w="9525">
            <a:noFill/>
            <a:miter lim="800000"/>
            <a:headEnd/>
            <a:tailEnd/>
          </a:ln>
          <a:effectLst/>
        </p:spPr>
      </p:pic>
      <p:sp>
        <p:nvSpPr>
          <p:cNvPr id="15" name="Прямоугольник 14"/>
          <p:cNvSpPr/>
          <p:nvPr/>
        </p:nvSpPr>
        <p:spPr>
          <a:xfrm>
            <a:off x="7848600" y="2895600"/>
            <a:ext cx="1066800" cy="738664"/>
          </a:xfrm>
          <a:prstGeom prst="rect">
            <a:avLst/>
          </a:prstGeom>
        </p:spPr>
        <p:txBody>
          <a:bodyPr wrap="square">
            <a:spAutoFit/>
          </a:bodyPr>
          <a:lstStyle/>
          <a:p>
            <a:r>
              <a:rPr lang="en-US" sz="1400" dirty="0" smtClean="0"/>
              <a:t>Straight line depicts the linear trend</a:t>
            </a:r>
            <a:endParaRPr lang="ru-RU" sz="1400" dirty="0"/>
          </a:p>
        </p:txBody>
      </p:sp>
      <p:pic>
        <p:nvPicPr>
          <p:cNvPr id="12" name="Picture 1" descr="C:\Users\Renata\Downloads\MO_16.png"/>
          <p:cNvPicPr>
            <a:picLocks noChangeAspect="1" noChangeArrowheads="1"/>
          </p:cNvPicPr>
          <p:nvPr/>
        </p:nvPicPr>
        <p:blipFill>
          <a:blip r:embed="rId8"/>
          <a:srcRect/>
          <a:stretch>
            <a:fillRect/>
          </a:stretch>
        </p:blipFill>
        <p:spPr bwMode="auto">
          <a:xfrm>
            <a:off x="7620000" y="6324600"/>
            <a:ext cx="1524000" cy="5334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0"/>
            <a:ext cx="8915400" cy="609600"/>
          </a:xfrm>
        </p:spPr>
        <p:txBody>
          <a:bodyPr>
            <a:noAutofit/>
          </a:bodyPr>
          <a:lstStyle/>
          <a:p>
            <a:r>
              <a:rPr lang="en-US" sz="2400" dirty="0" smtClean="0"/>
              <a:t>The </a:t>
            </a:r>
            <a:r>
              <a:rPr lang="en-US" sz="2400" dirty="0" err="1" smtClean="0"/>
              <a:t>detrended</a:t>
            </a:r>
            <a:r>
              <a:rPr lang="en-US" sz="2400" dirty="0" smtClean="0"/>
              <a:t> </a:t>
            </a:r>
            <a:r>
              <a:rPr lang="en-US" sz="2400" i="1" dirty="0" smtClean="0"/>
              <a:t>Ne </a:t>
            </a:r>
            <a:r>
              <a:rPr lang="en-US" sz="2400" dirty="0" smtClean="0"/>
              <a:t>from Charley (only in latitudes 54–56°N)</a:t>
            </a:r>
            <a:endParaRPr lang="ru-RU" sz="2400" dirty="0"/>
          </a:p>
        </p:txBody>
      </p:sp>
      <p:sp>
        <p:nvSpPr>
          <p:cNvPr id="7" name="Прямоугольник 6"/>
          <p:cNvSpPr/>
          <p:nvPr/>
        </p:nvSpPr>
        <p:spPr>
          <a:xfrm>
            <a:off x="304800" y="5562600"/>
            <a:ext cx="8686801" cy="400110"/>
          </a:xfrm>
          <a:prstGeom prst="rect">
            <a:avLst/>
          </a:prstGeom>
        </p:spPr>
        <p:txBody>
          <a:bodyPr wrap="square">
            <a:spAutoFit/>
          </a:bodyPr>
          <a:lstStyle/>
          <a:p>
            <a:r>
              <a:rPr lang="ru-RU" sz="2000" dirty="0" smtClean="0"/>
              <a:t>     </a:t>
            </a:r>
            <a:endParaRPr lang="ru-RU" sz="2000" dirty="0"/>
          </a:p>
        </p:txBody>
      </p:sp>
      <p:pic>
        <p:nvPicPr>
          <p:cNvPr id="51203" name="Picture 3"/>
          <p:cNvPicPr>
            <a:picLocks noChangeAspect="1" noChangeArrowheads="1"/>
          </p:cNvPicPr>
          <p:nvPr/>
        </p:nvPicPr>
        <p:blipFill>
          <a:blip r:embed="rId3" cstate="print"/>
          <a:srcRect t="37134" r="23327" b="2184"/>
          <a:stretch>
            <a:fillRect/>
          </a:stretch>
        </p:blipFill>
        <p:spPr bwMode="auto">
          <a:xfrm>
            <a:off x="1" y="3048001"/>
            <a:ext cx="5628974" cy="2362199"/>
          </a:xfrm>
          <a:prstGeom prst="rect">
            <a:avLst/>
          </a:prstGeom>
          <a:noFill/>
          <a:ln w="9525">
            <a:noFill/>
            <a:miter lim="800000"/>
            <a:headEnd/>
            <a:tailEnd/>
          </a:ln>
          <a:effectLst/>
        </p:spPr>
      </p:pic>
      <p:sp>
        <p:nvSpPr>
          <p:cNvPr id="25" name="Прямоугольник 24"/>
          <p:cNvSpPr/>
          <p:nvPr/>
        </p:nvSpPr>
        <p:spPr>
          <a:xfrm>
            <a:off x="685800" y="2209800"/>
            <a:ext cx="2286000" cy="369332"/>
          </a:xfrm>
          <a:prstGeom prst="rect">
            <a:avLst/>
          </a:prstGeom>
        </p:spPr>
        <p:txBody>
          <a:bodyPr>
            <a:spAutoFit/>
          </a:bodyPr>
          <a:lstStyle/>
          <a:p>
            <a:pPr lvl="0"/>
            <a:r>
              <a:rPr lang="en-US" dirty="0" smtClean="0">
                <a:solidFill>
                  <a:prstClr val="black"/>
                </a:solidFill>
              </a:rPr>
              <a:t> </a:t>
            </a:r>
            <a:r>
              <a:rPr lang="ru-RU" dirty="0" smtClean="0">
                <a:solidFill>
                  <a:prstClr val="black"/>
                </a:solidFill>
              </a:rPr>
              <a:t> </a:t>
            </a:r>
            <a:endParaRPr lang="ru-RU" dirty="0">
              <a:solidFill>
                <a:prstClr val="black"/>
              </a:solidFill>
            </a:endParaRPr>
          </a:p>
        </p:txBody>
      </p:sp>
      <p:sp>
        <p:nvSpPr>
          <p:cNvPr id="27" name="Прямоугольник 26"/>
          <p:cNvSpPr/>
          <p:nvPr/>
        </p:nvSpPr>
        <p:spPr>
          <a:xfrm>
            <a:off x="990600" y="2438400"/>
            <a:ext cx="7620000" cy="461665"/>
          </a:xfrm>
          <a:prstGeom prst="rect">
            <a:avLst/>
          </a:prstGeom>
        </p:spPr>
        <p:txBody>
          <a:bodyPr wrap="square">
            <a:spAutoFit/>
          </a:bodyPr>
          <a:lstStyle/>
          <a:p>
            <a:pPr lvl="0"/>
            <a:r>
              <a:rPr lang="en-US" sz="2400" dirty="0" smtClean="0"/>
              <a:t>Distribution of Ne obtained by low-orbit radio tomography</a:t>
            </a:r>
            <a:endParaRPr lang="ru-RU" sz="2400" dirty="0" smtClean="0"/>
          </a:p>
        </p:txBody>
      </p:sp>
      <p:pic>
        <p:nvPicPr>
          <p:cNvPr id="30" name="Picture 2"/>
          <p:cNvPicPr>
            <a:picLocks noChangeAspect="1" noChangeArrowheads="1"/>
          </p:cNvPicPr>
          <p:nvPr/>
        </p:nvPicPr>
        <p:blipFill>
          <a:blip r:embed="rId4"/>
          <a:srcRect t="5738" r="9884"/>
          <a:stretch>
            <a:fillRect/>
          </a:stretch>
        </p:blipFill>
        <p:spPr bwMode="auto">
          <a:xfrm>
            <a:off x="2743200" y="609600"/>
            <a:ext cx="3229599" cy="1600200"/>
          </a:xfrm>
          <a:prstGeom prst="rect">
            <a:avLst/>
          </a:prstGeom>
          <a:noFill/>
          <a:ln w="9525">
            <a:noFill/>
            <a:miter lim="800000"/>
            <a:headEnd/>
            <a:tailEnd/>
          </a:ln>
          <a:effectLst/>
        </p:spPr>
      </p:pic>
      <p:cxnSp>
        <p:nvCxnSpPr>
          <p:cNvPr id="14" name="Прямая соединительная линия 13"/>
          <p:cNvCxnSpPr/>
          <p:nvPr/>
        </p:nvCxnSpPr>
        <p:spPr>
          <a:xfrm>
            <a:off x="609600" y="3810000"/>
            <a:ext cx="4953000" cy="1588"/>
          </a:xfrm>
          <a:prstGeom prst="line">
            <a:avLst/>
          </a:prstGeom>
          <a:ln w="190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609600" y="3048000"/>
            <a:ext cx="5029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Прямоугольник 15"/>
          <p:cNvSpPr/>
          <p:nvPr/>
        </p:nvSpPr>
        <p:spPr>
          <a:xfrm>
            <a:off x="304800" y="5638800"/>
            <a:ext cx="8839200" cy="707886"/>
          </a:xfrm>
          <a:prstGeom prst="rect">
            <a:avLst/>
          </a:prstGeom>
        </p:spPr>
        <p:txBody>
          <a:bodyPr wrap="square">
            <a:spAutoFit/>
          </a:bodyPr>
          <a:lstStyle/>
          <a:p>
            <a:r>
              <a:rPr lang="en-US" sz="2000" b="1" dirty="0" smtClean="0">
                <a:solidFill>
                  <a:srgbClr val="FF0000"/>
                </a:solidFill>
              </a:rPr>
              <a:t>The satellite likely passes through the transition region: Higher is the duct with increased </a:t>
            </a:r>
            <a:r>
              <a:rPr lang="en-US" sz="2000" b="1" i="1" dirty="0" smtClean="0">
                <a:solidFill>
                  <a:srgbClr val="FF0000"/>
                </a:solidFill>
              </a:rPr>
              <a:t>Ne</a:t>
            </a:r>
            <a:r>
              <a:rPr lang="en-US" sz="2000" b="1" dirty="0" smtClean="0">
                <a:solidFill>
                  <a:srgbClr val="FF0000"/>
                </a:solidFill>
              </a:rPr>
              <a:t>, and lower is the formation of a cavity with decreased </a:t>
            </a:r>
            <a:r>
              <a:rPr lang="en-US" sz="2000" b="1" i="1" dirty="0" smtClean="0">
                <a:solidFill>
                  <a:srgbClr val="FF0000"/>
                </a:solidFill>
              </a:rPr>
              <a:t>Ne</a:t>
            </a:r>
            <a:r>
              <a:rPr lang="en-US" sz="2000" b="1" dirty="0" smtClean="0">
                <a:solidFill>
                  <a:srgbClr val="FF0000"/>
                </a:solidFill>
              </a:rPr>
              <a:t>.</a:t>
            </a:r>
            <a:endParaRPr lang="ru-RU" sz="2000" b="1" dirty="0">
              <a:solidFill>
                <a:srgbClr val="FF0000"/>
              </a:solidFill>
            </a:endParaRPr>
          </a:p>
        </p:txBody>
      </p:sp>
      <p:sp>
        <p:nvSpPr>
          <p:cNvPr id="18" name="Прямоугольник 17"/>
          <p:cNvSpPr/>
          <p:nvPr/>
        </p:nvSpPr>
        <p:spPr>
          <a:xfrm>
            <a:off x="914400" y="3505200"/>
            <a:ext cx="638316" cy="369332"/>
          </a:xfrm>
          <a:prstGeom prst="rect">
            <a:avLst/>
          </a:prstGeom>
        </p:spPr>
        <p:txBody>
          <a:bodyPr wrap="none">
            <a:spAutoFit/>
          </a:bodyPr>
          <a:lstStyle/>
          <a:p>
            <a:r>
              <a:rPr lang="en-US" dirty="0" smtClean="0">
                <a:solidFill>
                  <a:srgbClr val="FF3399"/>
                </a:solidFill>
              </a:rPr>
              <a:t>orbit</a:t>
            </a:r>
            <a:endParaRPr lang="ru-RU" dirty="0">
              <a:solidFill>
                <a:srgbClr val="FF3399"/>
              </a:solidFill>
            </a:endParaRPr>
          </a:p>
        </p:txBody>
      </p:sp>
      <p:sp>
        <p:nvSpPr>
          <p:cNvPr id="21" name="Прямоугольник 20"/>
          <p:cNvSpPr/>
          <p:nvPr/>
        </p:nvSpPr>
        <p:spPr>
          <a:xfrm>
            <a:off x="6019800" y="3200400"/>
            <a:ext cx="2590800" cy="2031325"/>
          </a:xfrm>
          <a:prstGeom prst="rect">
            <a:avLst/>
          </a:prstGeom>
        </p:spPr>
        <p:txBody>
          <a:bodyPr wrap="square">
            <a:spAutoFit/>
          </a:bodyPr>
          <a:lstStyle/>
          <a:p>
            <a:r>
              <a:rPr lang="en-US" dirty="0" smtClean="0"/>
              <a:t>A strong heating increases the electron pressure and pushes the plasma both downward and upward from</a:t>
            </a:r>
          </a:p>
          <a:p>
            <a:r>
              <a:rPr lang="en-US" dirty="0" smtClean="0"/>
              <a:t>the heated region due to the diffusion processes. </a:t>
            </a:r>
            <a:endParaRPr lang="ru-RU" dirty="0"/>
          </a:p>
        </p:txBody>
      </p:sp>
      <p:pic>
        <p:nvPicPr>
          <p:cNvPr id="13" name="Picture 1" descr="C:\Users\Renata\Downloads\MO_16.png"/>
          <p:cNvPicPr>
            <a:picLocks noChangeAspect="1" noChangeArrowheads="1"/>
          </p:cNvPicPr>
          <p:nvPr/>
        </p:nvPicPr>
        <p:blipFill>
          <a:blip r:embed="rId5"/>
          <a:srcRect/>
          <a:stretch>
            <a:fillRect/>
          </a:stretch>
        </p:blipFill>
        <p:spPr bwMode="auto">
          <a:xfrm>
            <a:off x="7620000" y="6324600"/>
            <a:ext cx="1524000" cy="533400"/>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1244</TotalTime>
  <Words>1470</Words>
  <Application>Microsoft Office PowerPoint</Application>
  <PresentationFormat>Экран (4:3)</PresentationFormat>
  <Paragraphs>90</Paragraphs>
  <Slides>12</Slides>
  <Notes>3</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12</vt:i4>
      </vt:variant>
    </vt:vector>
  </HeadingPairs>
  <TitlesOfParts>
    <vt:vector size="14" baseType="lpstr">
      <vt:lpstr>Тема Office</vt:lpstr>
      <vt:lpstr>Graph</vt:lpstr>
      <vt:lpstr>SWARM observations  of the artificial ionospheric plasma disturbances and field‐aligned currents induced by  the SURA power HF heating</vt:lpstr>
      <vt:lpstr>Motivation</vt:lpstr>
      <vt:lpstr>SURA ionospheric heating facility</vt:lpstr>
      <vt:lpstr>The SURA-Swarm conjugated experiments</vt:lpstr>
      <vt:lpstr>Solar and ionospheric conditions </vt:lpstr>
      <vt:lpstr>In 2016-2019 more than 50 heating experiments have been conducted in conjugation with Alfa/Charley and Beta.</vt:lpstr>
      <vt:lpstr>Experiment of 27 August 2016 </vt:lpstr>
      <vt:lpstr>Plasma and magnetic perturbations (1 Hz data) observed  by Alfa and Charley</vt:lpstr>
      <vt:lpstr>The detrended Ne from Charley (only in latitudes 54–56°N)</vt:lpstr>
      <vt:lpstr>Field-aligned currents induced in the heated (gray‐shaded) region</vt:lpstr>
      <vt:lpstr>Слайд 11</vt:lpstr>
      <vt:lpstr>Conclusion</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Генерация электрического тока и плазменных возмущений в F2-области среднеширотной ионосферы при модификации её мощными КВ-радиоволнами</dc:title>
  <dc:creator>Renata</dc:creator>
  <cp:lastModifiedBy>Renata</cp:lastModifiedBy>
  <cp:revision>90</cp:revision>
  <dcterms:created xsi:type="dcterms:W3CDTF">2019-02-10T11:55:32Z</dcterms:created>
  <dcterms:modified xsi:type="dcterms:W3CDTF">2020-04-28T23:36:27Z</dcterms:modified>
</cp:coreProperties>
</file>