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363" r:id="rId3"/>
    <p:sldId id="364" r:id="rId4"/>
    <p:sldId id="376" r:id="rId5"/>
    <p:sldId id="361" r:id="rId6"/>
    <p:sldId id="362" r:id="rId7"/>
    <p:sldId id="365" r:id="rId8"/>
    <p:sldId id="366" r:id="rId9"/>
    <p:sldId id="369" r:id="rId10"/>
    <p:sldId id="370" r:id="rId11"/>
    <p:sldId id="374" r:id="rId12"/>
    <p:sldId id="383" r:id="rId13"/>
    <p:sldId id="387" r:id="rId14"/>
    <p:sldId id="390" r:id="rId15"/>
    <p:sldId id="388" r:id="rId16"/>
    <p:sldId id="389" r:id="rId17"/>
    <p:sldId id="392" r:id="rId18"/>
    <p:sldId id="391" r:id="rId1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846" autoAdjust="0"/>
    <p:restoredTop sz="87024" autoAdjust="0"/>
  </p:normalViewPr>
  <p:slideViewPr>
    <p:cSldViewPr snapToGrid="0">
      <p:cViewPr varScale="1">
        <p:scale>
          <a:sx n="87" d="100"/>
          <a:sy n="87" d="100"/>
        </p:scale>
        <p:origin x="749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A303A1A-6B4A-4C3D-8DEF-9439C86CA0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42627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86352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44714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6202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62023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877135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5791200"/>
            <a:ext cx="4876800" cy="7159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304800"/>
            <a:ext cx="8229600" cy="5410200"/>
          </a:xfrm>
        </p:spPr>
        <p:txBody>
          <a:bodyPr/>
          <a:lstStyle/>
          <a:p>
            <a:pPr lvl="0"/>
            <a:endParaRPr lang="en-CA" noProof="0"/>
          </a:p>
        </p:txBody>
      </p:sp>
    </p:spTree>
    <p:extLst>
      <p:ext uri="{BB962C8B-B14F-4D97-AF65-F5344CB8AC3E}">
        <p14:creationId xmlns:p14="http://schemas.microsoft.com/office/powerpoint/2010/main" val="24972809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2514600" y="5791200"/>
            <a:ext cx="4876800" cy="7159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04800"/>
            <a:ext cx="4038600" cy="2628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304800"/>
            <a:ext cx="4038600" cy="2628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086100"/>
            <a:ext cx="4038600" cy="2628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086100"/>
            <a:ext cx="4038600" cy="2628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83114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35863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4662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04800"/>
            <a:ext cx="4038600" cy="5410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04800"/>
            <a:ext cx="4038600" cy="5410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16827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024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43387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238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6948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41446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09497" y="6001407"/>
            <a:ext cx="4876800" cy="71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304800"/>
            <a:ext cx="8229600" cy="5410200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A86168-D0E4-47A8-8B7F-62D620090210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467" y="5746604"/>
            <a:ext cx="2168767" cy="111139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0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Palatino Linotype" panose="0204050205050503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Palatino Linotype" panose="0204050205050503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Palatino Linotype" panose="0204050205050503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Palatino Linotype" panose="0204050205050503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Palatino Linotype" panose="0204050205050503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Palatino Linotype" panose="0204050205050503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Palatino Linotype" panose="0204050205050503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Palatino Linotype" panose="0204050205050503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emf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C874695-0641-4BDB-8688-0CC2E80D2D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09" t="1503" r="37707" b="-1503"/>
          <a:stretch/>
        </p:blipFill>
        <p:spPr>
          <a:xfrm>
            <a:off x="4466492" y="264041"/>
            <a:ext cx="4371190" cy="5411991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95"/>
          <a:stretch/>
        </p:blipFill>
        <p:spPr bwMode="auto">
          <a:xfrm>
            <a:off x="393404" y="264042"/>
            <a:ext cx="4253023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8"/>
          <p:cNvSpPr>
            <a:spLocks noChangeArrowheads="1"/>
          </p:cNvSpPr>
          <p:nvPr/>
        </p:nvSpPr>
        <p:spPr bwMode="auto">
          <a:xfrm>
            <a:off x="529891" y="393405"/>
            <a:ext cx="8233071" cy="517281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2400" b="1" dirty="0"/>
              <a:t>Water Quality Mixing Model for EFN: 2 Case Studies</a:t>
            </a:r>
          </a:p>
        </p:txBody>
      </p:sp>
      <p:sp>
        <p:nvSpPr>
          <p:cNvPr id="3076" name="Rectangle 13"/>
          <p:cNvSpPr>
            <a:spLocks noChangeArrowheads="1"/>
          </p:cNvSpPr>
          <p:nvPr/>
        </p:nvSpPr>
        <p:spPr bwMode="auto">
          <a:xfrm>
            <a:off x="2590800" y="5867400"/>
            <a:ext cx="4800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600" dirty="0">
                <a:latin typeface="Arial" panose="020B0604020202020204" pitchFamily="34" charset="0"/>
              </a:rPr>
              <a:t>Gabe Sentlinger (Fathom Scientific Ltd</a:t>
            </a:r>
            <a:r>
              <a:rPr lang="en-US" altLang="en-US" sz="1600" dirty="0">
                <a:latin typeface="Arial" panose="020B0604020202020204" pitchFamily="34" charset="0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latin typeface="Arial" panose="020B0604020202020204" pitchFamily="34" charset="0"/>
              </a:rPr>
              <a:t>©Fathom Scientific 2020</a:t>
            </a:r>
            <a:endParaRPr lang="en-CA" altLang="en-US" sz="1600" dirty="0">
              <a:latin typeface="Arial" panose="020B0604020202020204" pitchFamily="34" charset="0"/>
            </a:endParaRPr>
          </a:p>
        </p:txBody>
      </p:sp>
      <p:sp>
        <p:nvSpPr>
          <p:cNvPr id="6" name="Line Callout 2 (No Border) 11">
            <a:extLst>
              <a:ext uri="{FF2B5EF4-FFF2-40B4-BE49-F238E27FC236}">
                <a16:creationId xmlns:a16="http://schemas.microsoft.com/office/drawing/2014/main" id="{62BB902A-B5C2-47AD-9B14-6B14065EAB15}"/>
              </a:ext>
            </a:extLst>
          </p:cNvPr>
          <p:cNvSpPr>
            <a:spLocks/>
          </p:cNvSpPr>
          <p:nvPr/>
        </p:nvSpPr>
        <p:spPr bwMode="auto">
          <a:xfrm>
            <a:off x="1459523" y="4987831"/>
            <a:ext cx="3080155" cy="517282"/>
          </a:xfrm>
          <a:prstGeom prst="callout2">
            <a:avLst>
              <a:gd name="adj1" fmla="val 12079"/>
              <a:gd name="adj2" fmla="val 103329"/>
              <a:gd name="adj3" fmla="val 12079"/>
              <a:gd name="adj4" fmla="val 119694"/>
              <a:gd name="adj5" fmla="val -16944"/>
              <a:gd name="adj6" fmla="val 173926"/>
            </a:avLst>
          </a:prstGeom>
          <a:solidFill>
            <a:schemeClr val="bg1">
              <a:alpha val="60001"/>
            </a:schemeClr>
          </a:solidFill>
          <a:ln w="9525" algn="ctr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dirty="0" err="1">
                <a:latin typeface="Palatino Linotype" panose="02040502050505030304" pitchFamily="18" charset="0"/>
              </a:rPr>
              <a:t>Culliton</a:t>
            </a:r>
            <a:r>
              <a:rPr lang="en-US" altLang="en-US" sz="1400" dirty="0">
                <a:latin typeface="Palatino Linotype" panose="02040502050505030304" pitchFamily="18" charset="0"/>
              </a:rPr>
              <a:t> </a:t>
            </a:r>
            <a:r>
              <a:rPr lang="en-US" altLang="en-US" sz="1400" dirty="0" err="1">
                <a:latin typeface="Palatino Linotype" panose="02040502050505030304" pitchFamily="18" charset="0"/>
              </a:rPr>
              <a:t>CreekHydropower</a:t>
            </a:r>
            <a:r>
              <a:rPr lang="en-US" altLang="en-US" sz="1400" dirty="0">
                <a:latin typeface="Palatino Linotype" panose="02040502050505030304" pitchFamily="18" charset="0"/>
              </a:rPr>
              <a:t> Project (Squamish, B.C. )</a:t>
            </a:r>
          </a:p>
        </p:txBody>
      </p:sp>
      <p:sp>
        <p:nvSpPr>
          <p:cNvPr id="7" name="Line Callout 2 (No Border) 11">
            <a:extLst>
              <a:ext uri="{FF2B5EF4-FFF2-40B4-BE49-F238E27FC236}">
                <a16:creationId xmlns:a16="http://schemas.microsoft.com/office/drawing/2014/main" id="{BD5B465A-27A7-4789-B6AC-8B0E8419FE89}"/>
              </a:ext>
            </a:extLst>
          </p:cNvPr>
          <p:cNvSpPr>
            <a:spLocks/>
          </p:cNvSpPr>
          <p:nvPr/>
        </p:nvSpPr>
        <p:spPr bwMode="auto">
          <a:xfrm>
            <a:off x="4853354" y="4993927"/>
            <a:ext cx="3825508" cy="517282"/>
          </a:xfrm>
          <a:prstGeom prst="callout2">
            <a:avLst>
              <a:gd name="adj1" fmla="val 12079"/>
              <a:gd name="adj2" fmla="val 103329"/>
              <a:gd name="adj3" fmla="val 12079"/>
              <a:gd name="adj4" fmla="val 119694"/>
              <a:gd name="adj5" fmla="val -16944"/>
              <a:gd name="adj6" fmla="val 173926"/>
            </a:avLst>
          </a:prstGeom>
          <a:solidFill>
            <a:schemeClr val="bg1">
              <a:alpha val="60001"/>
            </a:schemeClr>
          </a:solidFill>
          <a:ln w="9525" algn="ctr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dirty="0">
                <a:latin typeface="Palatino Linotype" panose="02040502050505030304" pitchFamily="18" charset="0"/>
              </a:rPr>
              <a:t>Boulder Creek Hydropower Project</a:t>
            </a:r>
          </a:p>
          <a:p>
            <a:pPr eaLnBrk="1" hangingPunct="1"/>
            <a:r>
              <a:rPr lang="en-US" altLang="en-US" sz="1400" dirty="0">
                <a:latin typeface="Palatino Linotype" panose="02040502050505030304" pitchFamily="18" charset="0"/>
              </a:rPr>
              <a:t>(Pemberton, B.C.)</a:t>
            </a:r>
          </a:p>
        </p:txBody>
      </p:sp>
      <p:sp>
        <p:nvSpPr>
          <p:cNvPr id="8" name="Line Callout 2 (No Border) 11">
            <a:extLst>
              <a:ext uri="{FF2B5EF4-FFF2-40B4-BE49-F238E27FC236}">
                <a16:creationId xmlns:a16="http://schemas.microsoft.com/office/drawing/2014/main" id="{F0EB960A-6C8C-4AC8-894D-E226BA9DCB93}"/>
              </a:ext>
            </a:extLst>
          </p:cNvPr>
          <p:cNvSpPr>
            <a:spLocks/>
          </p:cNvSpPr>
          <p:nvPr/>
        </p:nvSpPr>
        <p:spPr bwMode="auto">
          <a:xfrm>
            <a:off x="4829300" y="2776077"/>
            <a:ext cx="1879231" cy="517282"/>
          </a:xfrm>
          <a:prstGeom prst="callout2">
            <a:avLst>
              <a:gd name="adj1" fmla="val 12079"/>
              <a:gd name="adj2" fmla="val 103329"/>
              <a:gd name="adj3" fmla="val 12079"/>
              <a:gd name="adj4" fmla="val 119694"/>
              <a:gd name="adj5" fmla="val -16944"/>
              <a:gd name="adj6" fmla="val 173926"/>
            </a:avLst>
          </a:prstGeom>
          <a:solidFill>
            <a:schemeClr val="bg1">
              <a:alpha val="60001"/>
            </a:schemeClr>
          </a:solidFill>
          <a:ln w="9525" algn="ctr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dirty="0">
                <a:latin typeface="Palatino Linotype" panose="02040502050505030304" pitchFamily="18" charset="0"/>
              </a:rPr>
              <a:t>Mixing Reach ~430m</a:t>
            </a:r>
          </a:p>
          <a:p>
            <a:pPr eaLnBrk="1" hangingPunct="1"/>
            <a:r>
              <a:rPr lang="en-US" altLang="en-US" sz="1400" dirty="0">
                <a:latin typeface="Palatino Linotype" panose="02040502050505030304" pitchFamily="18" charset="0"/>
              </a:rPr>
              <a:t>Width ~10-20m</a:t>
            </a:r>
          </a:p>
        </p:txBody>
      </p:sp>
      <p:sp>
        <p:nvSpPr>
          <p:cNvPr id="9" name="Line Callout 2 (No Border) 11">
            <a:extLst>
              <a:ext uri="{FF2B5EF4-FFF2-40B4-BE49-F238E27FC236}">
                <a16:creationId xmlns:a16="http://schemas.microsoft.com/office/drawing/2014/main" id="{9ADD159D-956F-4D3F-8BA2-C703ED408030}"/>
              </a:ext>
            </a:extLst>
          </p:cNvPr>
          <p:cNvSpPr>
            <a:spLocks/>
          </p:cNvSpPr>
          <p:nvPr/>
        </p:nvSpPr>
        <p:spPr bwMode="auto">
          <a:xfrm>
            <a:off x="2692769" y="3283740"/>
            <a:ext cx="1879231" cy="517282"/>
          </a:xfrm>
          <a:prstGeom prst="callout2">
            <a:avLst>
              <a:gd name="adj1" fmla="val 12079"/>
              <a:gd name="adj2" fmla="val 103329"/>
              <a:gd name="adj3" fmla="val 12079"/>
              <a:gd name="adj4" fmla="val 119694"/>
              <a:gd name="adj5" fmla="val -16944"/>
              <a:gd name="adj6" fmla="val 173926"/>
            </a:avLst>
          </a:prstGeom>
          <a:solidFill>
            <a:schemeClr val="bg1">
              <a:alpha val="60001"/>
            </a:schemeClr>
          </a:solidFill>
          <a:ln w="9525" algn="ctr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dirty="0">
                <a:latin typeface="Palatino Linotype" panose="02040502050505030304" pitchFamily="18" charset="0"/>
              </a:rPr>
              <a:t>Mixing Reach ~190m</a:t>
            </a:r>
          </a:p>
          <a:p>
            <a:pPr eaLnBrk="1" hangingPunct="1"/>
            <a:r>
              <a:rPr lang="en-US" altLang="en-US" sz="1400" dirty="0">
                <a:latin typeface="Palatino Linotype" panose="02040502050505030304" pitchFamily="18" charset="0"/>
              </a:rPr>
              <a:t>Width ~10-15m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8" name="Picture 1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1" name="Content Placeholder 2"/>
          <p:cNvSpPr>
            <a:spLocks/>
          </p:cNvSpPr>
          <p:nvPr/>
        </p:nvSpPr>
        <p:spPr bwMode="auto">
          <a:xfrm>
            <a:off x="165100" y="5181599"/>
            <a:ext cx="8978900" cy="779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>
              <a:buFontTx/>
              <a:buNone/>
            </a:pPr>
            <a:r>
              <a:rPr lang="en-CA" altLang="en-US" dirty="0"/>
              <a:t>-Blue is established RC.</a:t>
            </a:r>
          </a:p>
          <a:p>
            <a:pPr>
              <a:buFontTx/>
              <a:buNone/>
            </a:pPr>
            <a:r>
              <a:rPr lang="en-CA" altLang="en-US" dirty="0"/>
              <a:t>-</a:t>
            </a:r>
            <a:r>
              <a:rPr lang="en-US" altLang="en-US" dirty="0"/>
              <a:t>Evidence to support adjusting lower end of RC.</a:t>
            </a:r>
            <a:endParaRPr lang="en-CA" altLang="en-US" dirty="0"/>
          </a:p>
        </p:txBody>
      </p:sp>
      <p:sp>
        <p:nvSpPr>
          <p:cNvPr id="17412" name="AutoShape 6" descr="Inline image 1"/>
          <p:cNvSpPr>
            <a:spLocks noChangeAspect="1" noChangeArrowheads="1"/>
          </p:cNvSpPr>
          <p:nvPr/>
        </p:nvSpPr>
        <p:spPr bwMode="auto">
          <a:xfrm>
            <a:off x="155575" y="-2185988"/>
            <a:ext cx="6115050" cy="4562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1" name="Line Callout 2 (No Border) 10"/>
          <p:cNvSpPr>
            <a:spLocks/>
          </p:cNvSpPr>
          <p:nvPr/>
        </p:nvSpPr>
        <p:spPr bwMode="auto">
          <a:xfrm>
            <a:off x="3446463" y="3395663"/>
            <a:ext cx="2476500" cy="531812"/>
          </a:xfrm>
          <a:prstGeom prst="callout2">
            <a:avLst>
              <a:gd name="adj1" fmla="val 21491"/>
              <a:gd name="adj2" fmla="val -3079"/>
              <a:gd name="adj3" fmla="val 21491"/>
              <a:gd name="adj4" fmla="val -22435"/>
              <a:gd name="adj5" fmla="val -32241"/>
              <a:gd name="adj6" fmla="val -50065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>
                <a:latin typeface="Palatino Linotype" panose="02040502050505030304" pitchFamily="18" charset="0"/>
              </a:rPr>
              <a:t>Manual measurements agree better with TMM</a:t>
            </a:r>
          </a:p>
        </p:txBody>
      </p:sp>
      <p:sp>
        <p:nvSpPr>
          <p:cNvPr id="12" name="Line Callout 2 (No Border) 11"/>
          <p:cNvSpPr>
            <a:spLocks/>
          </p:cNvSpPr>
          <p:nvPr/>
        </p:nvSpPr>
        <p:spPr bwMode="auto">
          <a:xfrm>
            <a:off x="2093913" y="4229100"/>
            <a:ext cx="2289175" cy="433388"/>
          </a:xfrm>
          <a:prstGeom prst="callout2">
            <a:avLst>
              <a:gd name="adj1" fmla="val 26375"/>
              <a:gd name="adj2" fmla="val -3329"/>
              <a:gd name="adj3" fmla="val 26375"/>
              <a:gd name="adj4" fmla="val -9708"/>
              <a:gd name="adj5" fmla="val -32236"/>
              <a:gd name="adj6" fmla="val -31000"/>
            </a:avLst>
          </a:prstGeom>
          <a:solidFill>
            <a:schemeClr val="bg1">
              <a:alpha val="60001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>
                <a:latin typeface="Palatino Linotype" panose="02040502050505030304" pitchFamily="18" charset="0"/>
              </a:rPr>
              <a:t>Existing RC probably overestimating low flows</a:t>
            </a:r>
          </a:p>
        </p:txBody>
      </p:sp>
      <p:sp>
        <p:nvSpPr>
          <p:cNvPr id="17415" name="Rectangle 2"/>
          <p:cNvSpPr>
            <a:spLocks noChangeArrowheads="1"/>
          </p:cNvSpPr>
          <p:nvPr/>
        </p:nvSpPr>
        <p:spPr bwMode="auto">
          <a:xfrm>
            <a:off x="2514600" y="5791200"/>
            <a:ext cx="4876800" cy="71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2000">
                <a:solidFill>
                  <a:schemeClr val="tx2"/>
                </a:solidFill>
                <a:latin typeface="Palatino Linotype" panose="02040502050505030304" pitchFamily="18" charset="0"/>
              </a:defRPr>
            </a:lvl1pPr>
            <a:lvl2pPr algn="ctr">
              <a:defRPr sz="2000">
                <a:solidFill>
                  <a:schemeClr val="tx2"/>
                </a:solidFill>
                <a:latin typeface="Palatino Linotype" panose="02040502050505030304" pitchFamily="18" charset="0"/>
              </a:defRPr>
            </a:lvl2pPr>
            <a:lvl3pPr algn="ctr">
              <a:defRPr sz="2000">
                <a:solidFill>
                  <a:schemeClr val="tx2"/>
                </a:solidFill>
                <a:latin typeface="Palatino Linotype" panose="02040502050505030304" pitchFamily="18" charset="0"/>
              </a:defRPr>
            </a:lvl3pPr>
            <a:lvl4pPr algn="ctr">
              <a:defRPr sz="2000">
                <a:solidFill>
                  <a:schemeClr val="tx2"/>
                </a:solidFill>
                <a:latin typeface="Palatino Linotype" panose="02040502050505030304" pitchFamily="18" charset="0"/>
              </a:defRPr>
            </a:lvl4pPr>
            <a:lvl5pPr algn="ctr">
              <a:defRPr sz="2000">
                <a:solidFill>
                  <a:schemeClr val="tx2"/>
                </a:solidFill>
                <a:latin typeface="Palatino Linotype" panose="02040502050505030304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Palatino Linotype" panose="02040502050505030304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Palatino Linotype" panose="02040502050505030304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Palatino Linotype" panose="02040502050505030304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Palatino Linotype" panose="02040502050505030304" pitchFamily="18" charset="0"/>
              </a:defRPr>
            </a:lvl9pPr>
          </a:lstStyle>
          <a:p>
            <a:pPr eaLnBrk="1" hangingPunct="1"/>
            <a:r>
              <a:rPr lang="en-US" altLang="en-US" dirty="0"/>
              <a:t>Results: Compared to Established RC</a:t>
            </a:r>
            <a:r>
              <a:rPr lang="en-CA" altLang="en-US" dirty="0"/>
              <a:t> </a:t>
            </a:r>
            <a:endParaRPr lang="en-US" altLang="en-US" dirty="0"/>
          </a:p>
        </p:txBody>
      </p:sp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AutoShape 6" descr="Inline image 1"/>
          <p:cNvSpPr>
            <a:spLocks noChangeAspect="1" noChangeArrowheads="1"/>
          </p:cNvSpPr>
          <p:nvPr/>
        </p:nvSpPr>
        <p:spPr bwMode="auto">
          <a:xfrm>
            <a:off x="155575" y="-2185988"/>
            <a:ext cx="6115050" cy="4562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1511" name="Rectangle 2"/>
          <p:cNvSpPr>
            <a:spLocks noChangeArrowheads="1"/>
          </p:cNvSpPr>
          <p:nvPr/>
        </p:nvSpPr>
        <p:spPr bwMode="auto">
          <a:xfrm>
            <a:off x="2514600" y="5791200"/>
            <a:ext cx="4876800" cy="71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2000">
                <a:solidFill>
                  <a:schemeClr val="tx2"/>
                </a:solidFill>
                <a:latin typeface="Palatino Linotype" panose="02040502050505030304" pitchFamily="18" charset="0"/>
              </a:defRPr>
            </a:lvl1pPr>
            <a:lvl2pPr algn="ctr">
              <a:defRPr sz="2000">
                <a:solidFill>
                  <a:schemeClr val="tx2"/>
                </a:solidFill>
                <a:latin typeface="Palatino Linotype" panose="02040502050505030304" pitchFamily="18" charset="0"/>
              </a:defRPr>
            </a:lvl2pPr>
            <a:lvl3pPr algn="ctr">
              <a:defRPr sz="2000">
                <a:solidFill>
                  <a:schemeClr val="tx2"/>
                </a:solidFill>
                <a:latin typeface="Palatino Linotype" panose="02040502050505030304" pitchFamily="18" charset="0"/>
              </a:defRPr>
            </a:lvl3pPr>
            <a:lvl4pPr algn="ctr">
              <a:defRPr sz="2000">
                <a:solidFill>
                  <a:schemeClr val="tx2"/>
                </a:solidFill>
                <a:latin typeface="Palatino Linotype" panose="02040502050505030304" pitchFamily="18" charset="0"/>
              </a:defRPr>
            </a:lvl4pPr>
            <a:lvl5pPr algn="ctr">
              <a:defRPr sz="2000">
                <a:solidFill>
                  <a:schemeClr val="tx2"/>
                </a:solidFill>
                <a:latin typeface="Palatino Linotype" panose="02040502050505030304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Palatino Linotype" panose="02040502050505030304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Palatino Linotype" panose="02040502050505030304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Palatino Linotype" panose="02040502050505030304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Palatino Linotype" panose="02040502050505030304" pitchFamily="18" charset="0"/>
              </a:defRPr>
            </a:lvl9pPr>
          </a:lstStyle>
          <a:p>
            <a:pPr eaLnBrk="1" hangingPunct="1"/>
            <a:r>
              <a:rPr lang="en-US" altLang="en-US"/>
              <a:t>Results: Compared to RC</a:t>
            </a:r>
            <a:r>
              <a:rPr lang="en-CA" altLang="en-US"/>
              <a:t> </a:t>
            </a:r>
            <a:endParaRPr lang="en-US" altLang="en-US"/>
          </a:p>
        </p:txBody>
      </p:sp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altLang="en-US"/>
          </a:p>
        </p:txBody>
      </p:sp>
      <p:pic>
        <p:nvPicPr>
          <p:cNvPr id="21514" name="Picture 1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386138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15" name="Rectangle 11"/>
          <p:cNvSpPr>
            <a:spLocks noChangeArrowheads="1"/>
          </p:cNvSpPr>
          <p:nvPr/>
        </p:nvSpPr>
        <p:spPr bwMode="auto">
          <a:xfrm>
            <a:off x="3827463" y="244475"/>
            <a:ext cx="500380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dirty="0"/>
              <a:t>-RC retrained using manual measurements and TMM results.</a:t>
            </a:r>
          </a:p>
          <a:p>
            <a:r>
              <a:rPr lang="en-US" altLang="en-US" dirty="0"/>
              <a:t>- A histogram of dT vs %Error between new RC and TMM derived Q</a:t>
            </a:r>
          </a:p>
          <a:p>
            <a:r>
              <a:rPr lang="en-US" altLang="en-US" dirty="0"/>
              <a:t>-Error explodes below 0.2°C.  95% confidence for 7% error at 1.0</a:t>
            </a:r>
            <a:r>
              <a:rPr lang="en-US" altLang="en-US" dirty="0">
                <a:cs typeface="Arial" panose="020B0604020202020204" pitchFamily="34" charset="0"/>
              </a:rPr>
              <a:t>°</a:t>
            </a:r>
            <a:r>
              <a:rPr lang="en-US" altLang="en-US" dirty="0"/>
              <a:t>C.</a:t>
            </a:r>
          </a:p>
        </p:txBody>
      </p:sp>
      <p:sp>
        <p:nvSpPr>
          <p:cNvPr id="21516" name="Rectangle 12"/>
          <p:cNvSpPr>
            <a:spLocks noChangeArrowheads="1"/>
          </p:cNvSpPr>
          <p:nvPr/>
        </p:nvSpPr>
        <p:spPr bwMode="auto">
          <a:xfrm>
            <a:off x="6224588" y="2298700"/>
            <a:ext cx="2919412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/>
              <a:t>-If the error is random, averaging n measurements could reduce error by 1/sqrt(n).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9D9DC43-ED5A-4D0D-B188-33DE8E8CFA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98742"/>
            <a:ext cx="6108701" cy="367608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FEF4BBB-A0C6-4C47-BDB2-71B14C76FC5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261" y="0"/>
            <a:ext cx="7971449" cy="5586153"/>
          </a:xfrm>
          <a:prstGeom prst="rect">
            <a:avLst/>
          </a:prstGeom>
        </p:spPr>
      </p:pic>
      <p:sp>
        <p:nvSpPr>
          <p:cNvPr id="11285" name="Content Placeholder 2"/>
          <p:cNvSpPr>
            <a:spLocks/>
          </p:cNvSpPr>
          <p:nvPr/>
        </p:nvSpPr>
        <p:spPr bwMode="auto">
          <a:xfrm>
            <a:off x="2857500" y="3877615"/>
            <a:ext cx="6191420" cy="20839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>
              <a:buFontTx/>
              <a:buNone/>
            </a:pPr>
            <a:r>
              <a:rPr lang="en-US" altLang="en-US" dirty="0"/>
              <a:t>-WQMM potentially powerful method to estimate Q continuously from known Q (</a:t>
            </a:r>
            <a:r>
              <a:rPr lang="en-US" altLang="en-US" dirty="0" err="1"/>
              <a:t>PowerPlant</a:t>
            </a:r>
            <a:r>
              <a:rPr lang="en-US" altLang="en-US" dirty="0"/>
              <a:t>) and Temp and/or EC. </a:t>
            </a:r>
          </a:p>
          <a:p>
            <a:pPr>
              <a:buFontTx/>
              <a:buNone/>
            </a:pPr>
            <a:r>
              <a:rPr lang="en-US" altLang="en-US" dirty="0"/>
              <a:t>-Currently best to use in conjunction with stage record to assist in RC derivation.</a:t>
            </a:r>
          </a:p>
          <a:p>
            <a:pPr>
              <a:buFontTx/>
              <a:buNone/>
            </a:pPr>
            <a:r>
              <a:rPr lang="en-US" altLang="en-US" dirty="0"/>
              <a:t>-Currently active as </a:t>
            </a:r>
            <a:r>
              <a:rPr lang="en-US" altLang="en-US" dirty="0" err="1"/>
              <a:t>realtime</a:t>
            </a:r>
            <a:r>
              <a:rPr lang="en-US" altLang="en-US" dirty="0"/>
              <a:t> report</a:t>
            </a:r>
            <a:endParaRPr lang="en-CA" altLang="en-US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D450ABE7-A2A9-4759-A400-17307CCE6D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14116" y="6044973"/>
            <a:ext cx="4876800" cy="715963"/>
          </a:xfrm>
        </p:spPr>
        <p:txBody>
          <a:bodyPr/>
          <a:lstStyle/>
          <a:p>
            <a:pPr eaLnBrk="1" hangingPunct="1"/>
            <a:r>
              <a:rPr lang="en-CA" altLang="en-US" sz="1800" dirty="0" err="1"/>
              <a:t>Culliton</a:t>
            </a:r>
            <a:r>
              <a:rPr lang="en-CA" altLang="en-US" sz="1800" dirty="0"/>
              <a:t> Creek Summary</a:t>
            </a:r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347137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0BDBC24-036E-46A9-89FD-B608AC6218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3134895"/>
          </a:xfrm>
          <a:prstGeom prst="rect">
            <a:avLst/>
          </a:prstGeom>
        </p:spPr>
      </p:pic>
      <p:sp>
        <p:nvSpPr>
          <p:cNvPr id="21508" name="AutoShape 6" descr="Inline image 1"/>
          <p:cNvSpPr>
            <a:spLocks noChangeAspect="1" noChangeArrowheads="1"/>
          </p:cNvSpPr>
          <p:nvPr/>
        </p:nvSpPr>
        <p:spPr bwMode="auto">
          <a:xfrm>
            <a:off x="155575" y="-2185988"/>
            <a:ext cx="6115050" cy="4562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1511" name="Rectangle 2"/>
          <p:cNvSpPr>
            <a:spLocks noChangeArrowheads="1"/>
          </p:cNvSpPr>
          <p:nvPr/>
        </p:nvSpPr>
        <p:spPr bwMode="auto">
          <a:xfrm>
            <a:off x="2514600" y="5791200"/>
            <a:ext cx="4876800" cy="71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2000">
                <a:solidFill>
                  <a:schemeClr val="tx2"/>
                </a:solidFill>
                <a:latin typeface="Palatino Linotype" panose="02040502050505030304" pitchFamily="18" charset="0"/>
              </a:defRPr>
            </a:lvl1pPr>
            <a:lvl2pPr algn="ctr">
              <a:defRPr sz="2000">
                <a:solidFill>
                  <a:schemeClr val="tx2"/>
                </a:solidFill>
                <a:latin typeface="Palatino Linotype" panose="02040502050505030304" pitchFamily="18" charset="0"/>
              </a:defRPr>
            </a:lvl2pPr>
            <a:lvl3pPr algn="ctr">
              <a:defRPr sz="2000">
                <a:solidFill>
                  <a:schemeClr val="tx2"/>
                </a:solidFill>
                <a:latin typeface="Palatino Linotype" panose="02040502050505030304" pitchFamily="18" charset="0"/>
              </a:defRPr>
            </a:lvl3pPr>
            <a:lvl4pPr algn="ctr">
              <a:defRPr sz="2000">
                <a:solidFill>
                  <a:schemeClr val="tx2"/>
                </a:solidFill>
                <a:latin typeface="Palatino Linotype" panose="02040502050505030304" pitchFamily="18" charset="0"/>
              </a:defRPr>
            </a:lvl4pPr>
            <a:lvl5pPr algn="ctr">
              <a:defRPr sz="2000">
                <a:solidFill>
                  <a:schemeClr val="tx2"/>
                </a:solidFill>
                <a:latin typeface="Palatino Linotype" panose="02040502050505030304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Palatino Linotype" panose="02040502050505030304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Palatino Linotype" panose="02040502050505030304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Palatino Linotype" panose="02040502050505030304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Palatino Linotype" panose="02040502050505030304" pitchFamily="18" charset="0"/>
              </a:defRPr>
            </a:lvl9pPr>
          </a:lstStyle>
          <a:p>
            <a:pPr eaLnBrk="1" hangingPunct="1"/>
            <a:r>
              <a:rPr lang="en-US" altLang="en-US" dirty="0"/>
              <a:t>Boulder Creek: Compared to RC</a:t>
            </a:r>
            <a:r>
              <a:rPr lang="en-CA" altLang="en-US" dirty="0"/>
              <a:t> </a:t>
            </a:r>
            <a:endParaRPr lang="en-US" altLang="en-US" dirty="0"/>
          </a:p>
        </p:txBody>
      </p:sp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altLang="en-US"/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13FEDD54-E393-4DF2-99E1-88341C7705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00" y="3292893"/>
            <a:ext cx="8849946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dirty="0"/>
              <a:t>-Not as much data at Boulder (installed Sep 3, 2019: last data Oct 27, 2019)</a:t>
            </a:r>
          </a:p>
          <a:p>
            <a:r>
              <a:rPr lang="en-US" altLang="en-US" dirty="0"/>
              <a:t>	-Longer Mixing (430m vs 130m) meant more solar influx during summer (heating up to 0.1°C</a:t>
            </a:r>
          </a:p>
          <a:p>
            <a:r>
              <a:rPr lang="en-US" altLang="en-US" dirty="0"/>
              <a:t>	-Needed to relocate Tailrace probe to avoid </a:t>
            </a:r>
            <a:r>
              <a:rPr lang="en-US" altLang="en-US" dirty="0" err="1"/>
              <a:t>backeddy</a:t>
            </a:r>
            <a:r>
              <a:rPr lang="en-US" altLang="en-US" dirty="0"/>
              <a:t> and subsurface inflow</a:t>
            </a:r>
          </a:p>
          <a:p>
            <a:r>
              <a:rPr lang="en-US" altLang="en-US" dirty="0"/>
              <a:t>	-More remote location resulted in fewer visits</a:t>
            </a:r>
          </a:p>
          <a:p>
            <a:r>
              <a:rPr lang="en-US" altLang="en-US" dirty="0"/>
              <a:t>	-Required accuracy of temperature probes: 0.04°C.</a:t>
            </a:r>
          </a:p>
          <a:p>
            <a:r>
              <a:rPr lang="en-US" altLang="en-US" dirty="0"/>
              <a:t>	-Minimum DT 0.23°C.  Minimum Tailrace Q 0.5cms.</a:t>
            </a:r>
          </a:p>
        </p:txBody>
      </p:sp>
    </p:spTree>
    <p:extLst>
      <p:ext uri="{BB962C8B-B14F-4D97-AF65-F5344CB8AC3E}">
        <p14:creationId xmlns:p14="http://schemas.microsoft.com/office/powerpoint/2010/main" val="34547572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Content Placeholder 2"/>
          <p:cNvSpPr>
            <a:spLocks/>
          </p:cNvSpPr>
          <p:nvPr/>
        </p:nvSpPr>
        <p:spPr bwMode="auto">
          <a:xfrm>
            <a:off x="5039832" y="318977"/>
            <a:ext cx="3753294" cy="1839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>
              <a:buFontTx/>
              <a:buNone/>
            </a:pPr>
            <a:r>
              <a:rPr lang="en-US" altLang="en-US"/>
              <a:t>-Have not yet compensated for thermal flux.</a:t>
            </a:r>
          </a:p>
          <a:p>
            <a:pPr>
              <a:buFontTx/>
              <a:buNone/>
            </a:pPr>
            <a:r>
              <a:rPr lang="en-US" altLang="en-US"/>
              <a:t>-Largest components are likely Solar Radiation and Evaporation</a:t>
            </a:r>
          </a:p>
          <a:p>
            <a:pPr>
              <a:buFontTx/>
              <a:buNone/>
            </a:pPr>
            <a:endParaRPr lang="en-CA" altLang="en-US"/>
          </a:p>
        </p:txBody>
      </p:sp>
      <p:sp>
        <p:nvSpPr>
          <p:cNvPr id="18436" name="AutoShape 6" descr="Inline image 1"/>
          <p:cNvSpPr>
            <a:spLocks noChangeAspect="1" noChangeArrowheads="1"/>
          </p:cNvSpPr>
          <p:nvPr/>
        </p:nvSpPr>
        <p:spPr bwMode="auto">
          <a:xfrm>
            <a:off x="155575" y="-2185988"/>
            <a:ext cx="6115050" cy="4562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alt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3B4FB1-FFD2-4057-988C-A4AD8073C4E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58938" y="3094073"/>
            <a:ext cx="6908886" cy="2860159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BDEF8CE-885B-4B93-A191-3193DE9BA0DA}"/>
              </a:ext>
            </a:extLst>
          </p:cNvPr>
          <p:cNvSpPr>
            <a:spLocks/>
          </p:cNvSpPr>
          <p:nvPr/>
        </p:nvSpPr>
        <p:spPr bwMode="auto">
          <a:xfrm>
            <a:off x="-1" y="-1"/>
            <a:ext cx="4327451" cy="255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>
              <a:buFontTx/>
              <a:buNone/>
            </a:pPr>
            <a:r>
              <a:rPr lang="en-US" altLang="en-US" sz="1200"/>
              <a:t>(From Boyd and Kasper 2003: Heat Source Model V0.7)</a:t>
            </a:r>
          </a:p>
          <a:p>
            <a:pPr>
              <a:buFontTx/>
              <a:buNone/>
            </a:pPr>
            <a:endParaRPr lang="en-CA" altLang="en-US" sz="1200"/>
          </a:p>
        </p:txBody>
      </p:sp>
      <p:sp>
        <p:nvSpPr>
          <p:cNvPr id="18" name="Rectangle 2">
            <a:extLst>
              <a:ext uri="{FF2B5EF4-FFF2-40B4-BE49-F238E27FC236}">
                <a16:creationId xmlns:a16="http://schemas.microsoft.com/office/drawing/2014/main" id="{960C810C-E8A3-41A0-9528-B7359A3E50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1432" y="5954232"/>
            <a:ext cx="4876800" cy="71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2000">
                <a:solidFill>
                  <a:schemeClr val="tx2"/>
                </a:solidFill>
                <a:latin typeface="Palatino Linotype" panose="02040502050505030304" pitchFamily="18" charset="0"/>
              </a:defRPr>
            </a:lvl1pPr>
            <a:lvl2pPr algn="ctr">
              <a:defRPr sz="2000">
                <a:solidFill>
                  <a:schemeClr val="tx2"/>
                </a:solidFill>
                <a:latin typeface="Palatino Linotype" panose="02040502050505030304" pitchFamily="18" charset="0"/>
              </a:defRPr>
            </a:lvl2pPr>
            <a:lvl3pPr algn="ctr">
              <a:defRPr sz="2000">
                <a:solidFill>
                  <a:schemeClr val="tx2"/>
                </a:solidFill>
                <a:latin typeface="Palatino Linotype" panose="02040502050505030304" pitchFamily="18" charset="0"/>
              </a:defRPr>
            </a:lvl3pPr>
            <a:lvl4pPr algn="ctr">
              <a:defRPr sz="2000">
                <a:solidFill>
                  <a:schemeClr val="tx2"/>
                </a:solidFill>
                <a:latin typeface="Palatino Linotype" panose="02040502050505030304" pitchFamily="18" charset="0"/>
              </a:defRPr>
            </a:lvl4pPr>
            <a:lvl5pPr algn="ctr">
              <a:defRPr sz="2000">
                <a:solidFill>
                  <a:schemeClr val="tx2"/>
                </a:solidFill>
                <a:latin typeface="Palatino Linotype" panose="02040502050505030304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Palatino Linotype" panose="02040502050505030304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Palatino Linotype" panose="02040502050505030304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Palatino Linotype" panose="02040502050505030304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Palatino Linotype" panose="02040502050505030304" pitchFamily="18" charset="0"/>
              </a:defRPr>
            </a:lvl9pPr>
          </a:lstStyle>
          <a:p>
            <a:pPr eaLnBrk="1" hangingPunct="1"/>
            <a:r>
              <a:rPr lang="en-US" altLang="en-US" dirty="0"/>
              <a:t>Possible solution: Only consider inflection points (7am-8am)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4F0B4C0-4FA2-4488-B446-522A5A311CD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25163" y="1626158"/>
            <a:ext cx="4189228" cy="11383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50D90D4-1C2B-49DE-B197-48A3EE2EF66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644" y="237240"/>
            <a:ext cx="4378621" cy="286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9589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AutoShape 6" descr="Inline image 1"/>
          <p:cNvSpPr>
            <a:spLocks noChangeAspect="1" noChangeArrowheads="1"/>
          </p:cNvSpPr>
          <p:nvPr/>
        </p:nvSpPr>
        <p:spPr bwMode="auto">
          <a:xfrm>
            <a:off x="155575" y="-2185988"/>
            <a:ext cx="6115050" cy="4562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1511" name="Rectangle 2"/>
          <p:cNvSpPr>
            <a:spLocks noChangeArrowheads="1"/>
          </p:cNvSpPr>
          <p:nvPr/>
        </p:nvSpPr>
        <p:spPr bwMode="auto">
          <a:xfrm>
            <a:off x="2514600" y="5791200"/>
            <a:ext cx="4876800" cy="71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2000">
                <a:solidFill>
                  <a:schemeClr val="tx2"/>
                </a:solidFill>
                <a:latin typeface="Palatino Linotype" panose="02040502050505030304" pitchFamily="18" charset="0"/>
              </a:defRPr>
            </a:lvl1pPr>
            <a:lvl2pPr algn="ctr">
              <a:defRPr sz="2000">
                <a:solidFill>
                  <a:schemeClr val="tx2"/>
                </a:solidFill>
                <a:latin typeface="Palatino Linotype" panose="02040502050505030304" pitchFamily="18" charset="0"/>
              </a:defRPr>
            </a:lvl2pPr>
            <a:lvl3pPr algn="ctr">
              <a:defRPr sz="2000">
                <a:solidFill>
                  <a:schemeClr val="tx2"/>
                </a:solidFill>
                <a:latin typeface="Palatino Linotype" panose="02040502050505030304" pitchFamily="18" charset="0"/>
              </a:defRPr>
            </a:lvl3pPr>
            <a:lvl4pPr algn="ctr">
              <a:defRPr sz="2000">
                <a:solidFill>
                  <a:schemeClr val="tx2"/>
                </a:solidFill>
                <a:latin typeface="Palatino Linotype" panose="02040502050505030304" pitchFamily="18" charset="0"/>
              </a:defRPr>
            </a:lvl4pPr>
            <a:lvl5pPr algn="ctr">
              <a:defRPr sz="2000">
                <a:solidFill>
                  <a:schemeClr val="tx2"/>
                </a:solidFill>
                <a:latin typeface="Palatino Linotype" panose="02040502050505030304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Palatino Linotype" panose="02040502050505030304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Palatino Linotype" panose="02040502050505030304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Palatino Linotype" panose="02040502050505030304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Palatino Linotype" panose="02040502050505030304" pitchFamily="18" charset="0"/>
              </a:defRPr>
            </a:lvl9pPr>
          </a:lstStyle>
          <a:p>
            <a:pPr eaLnBrk="1" hangingPunct="1"/>
            <a:r>
              <a:rPr lang="en-US" altLang="en-US" dirty="0"/>
              <a:t>Boulder Creek: Compared to RC</a:t>
            </a:r>
            <a:r>
              <a:rPr lang="en-CA" altLang="en-US" dirty="0"/>
              <a:t> </a:t>
            </a:r>
            <a:endParaRPr lang="en-US" altLang="en-US" dirty="0"/>
          </a:p>
        </p:txBody>
      </p:sp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altLang="en-US"/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13FEDD54-E393-4DF2-99E1-88341C7705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575" y="3676529"/>
            <a:ext cx="525780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dirty="0"/>
              <a:t>-Only 2 validation points for this site and period.  Validation agreed with TMM (within uncertainty), however RC Q was not accurate.</a:t>
            </a:r>
          </a:p>
          <a:p>
            <a:r>
              <a:rPr lang="en-US" altLang="en-US" dirty="0"/>
              <a:t>-Current State: Trying to tie everything into Plant HMI-PLC to have alternate method of EFN Q.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3303A2-8E17-4710-A8E2-5CE5B7DE4F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16" y="350838"/>
            <a:ext cx="5692968" cy="3063876"/>
          </a:xfrm>
          <a:prstGeom prst="rect">
            <a:avLst/>
          </a:prstGeom>
        </p:spPr>
      </p:pic>
      <p:pic>
        <p:nvPicPr>
          <p:cNvPr id="5" name="Picture 4" descr="A close up of a rock&#10;&#10;Description automatically generated">
            <a:extLst>
              <a:ext uri="{FF2B5EF4-FFF2-40B4-BE49-F238E27FC236}">
                <a16:creationId xmlns:a16="http://schemas.microsoft.com/office/drawing/2014/main" id="{3C6795E0-034E-44A9-AFD6-D153AF0F98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42375" y="613265"/>
            <a:ext cx="4193931" cy="3145448"/>
          </a:xfrm>
          <a:prstGeom prst="rect">
            <a:avLst/>
          </a:prstGeom>
        </p:spPr>
      </p:pic>
      <p:sp>
        <p:nvSpPr>
          <p:cNvPr id="12" name="Line Callout 2 (No Border) 11">
            <a:extLst>
              <a:ext uri="{FF2B5EF4-FFF2-40B4-BE49-F238E27FC236}">
                <a16:creationId xmlns:a16="http://schemas.microsoft.com/office/drawing/2014/main" id="{02761D06-391E-409E-AC92-89E184A4F69E}"/>
              </a:ext>
            </a:extLst>
          </p:cNvPr>
          <p:cNvSpPr>
            <a:spLocks/>
          </p:cNvSpPr>
          <p:nvPr/>
        </p:nvSpPr>
        <p:spPr bwMode="auto">
          <a:xfrm flipH="1">
            <a:off x="7109194" y="193265"/>
            <a:ext cx="1879231" cy="1314977"/>
          </a:xfrm>
          <a:prstGeom prst="callout2">
            <a:avLst>
              <a:gd name="adj1" fmla="val 12079"/>
              <a:gd name="adj2" fmla="val 103329"/>
              <a:gd name="adj3" fmla="val 12079"/>
              <a:gd name="adj4" fmla="val 119694"/>
              <a:gd name="adj5" fmla="val 121462"/>
              <a:gd name="adj6" fmla="val 101874"/>
            </a:avLst>
          </a:prstGeom>
          <a:solidFill>
            <a:schemeClr val="bg1">
              <a:alpha val="60001"/>
            </a:schemeClr>
          </a:solidFill>
          <a:ln w="9525" algn="ctr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dirty="0">
                <a:latin typeface="Palatino Linotype" panose="02040502050505030304" pitchFamily="18" charset="0"/>
              </a:rPr>
              <a:t>Initial Temp Probe Placement in </a:t>
            </a:r>
            <a:r>
              <a:rPr lang="en-US" altLang="en-US" sz="1400" dirty="0" err="1">
                <a:latin typeface="Palatino Linotype" panose="02040502050505030304" pitchFamily="18" charset="0"/>
              </a:rPr>
              <a:t>backeddy</a:t>
            </a:r>
            <a:r>
              <a:rPr lang="en-US" altLang="en-US" sz="1400" dirty="0">
                <a:latin typeface="Palatino Linotype" panose="02040502050505030304" pitchFamily="18" charset="0"/>
              </a:rPr>
              <a:t> at lower Tailrace Q and also subject to subsurface inflow</a:t>
            </a:r>
          </a:p>
        </p:txBody>
      </p:sp>
      <p:sp>
        <p:nvSpPr>
          <p:cNvPr id="13" name="Line Callout 2 (No Border) 11">
            <a:extLst>
              <a:ext uri="{FF2B5EF4-FFF2-40B4-BE49-F238E27FC236}">
                <a16:creationId xmlns:a16="http://schemas.microsoft.com/office/drawing/2014/main" id="{0EE08358-D02A-47CF-BB06-2ACF7E9E020C}"/>
              </a:ext>
            </a:extLst>
          </p:cNvPr>
          <p:cNvSpPr>
            <a:spLocks/>
          </p:cNvSpPr>
          <p:nvPr/>
        </p:nvSpPr>
        <p:spPr bwMode="auto">
          <a:xfrm>
            <a:off x="4401769" y="2686387"/>
            <a:ext cx="1879231" cy="262561"/>
          </a:xfrm>
          <a:prstGeom prst="callout2">
            <a:avLst>
              <a:gd name="adj1" fmla="val 12079"/>
              <a:gd name="adj2" fmla="val 103329"/>
              <a:gd name="adj3" fmla="val 12079"/>
              <a:gd name="adj4" fmla="val 119694"/>
              <a:gd name="adj5" fmla="val -365054"/>
              <a:gd name="adj6" fmla="val 160826"/>
            </a:avLst>
          </a:prstGeom>
          <a:solidFill>
            <a:schemeClr val="bg1">
              <a:alpha val="60001"/>
            </a:schemeClr>
          </a:solidFill>
          <a:ln w="9525" algn="ctr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dirty="0">
                <a:latin typeface="Palatino Linotype" panose="02040502050505030304" pitchFamily="18" charset="0"/>
              </a:rPr>
              <a:t>Moved it slightly DS</a:t>
            </a:r>
          </a:p>
        </p:txBody>
      </p:sp>
    </p:spTree>
    <p:extLst>
      <p:ext uri="{BB962C8B-B14F-4D97-AF65-F5344CB8AC3E}">
        <p14:creationId xmlns:p14="http://schemas.microsoft.com/office/powerpoint/2010/main" val="26518792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AutoShape 6" descr="Inline image 1"/>
          <p:cNvSpPr>
            <a:spLocks noChangeAspect="1" noChangeArrowheads="1"/>
          </p:cNvSpPr>
          <p:nvPr/>
        </p:nvSpPr>
        <p:spPr bwMode="auto">
          <a:xfrm>
            <a:off x="155575" y="-2185988"/>
            <a:ext cx="6115050" cy="4562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1511" name="Rectangle 2"/>
          <p:cNvSpPr>
            <a:spLocks noChangeArrowheads="1"/>
          </p:cNvSpPr>
          <p:nvPr/>
        </p:nvSpPr>
        <p:spPr bwMode="auto">
          <a:xfrm>
            <a:off x="2514600" y="5791200"/>
            <a:ext cx="4876800" cy="71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2000">
                <a:solidFill>
                  <a:schemeClr val="tx2"/>
                </a:solidFill>
                <a:latin typeface="Palatino Linotype" panose="02040502050505030304" pitchFamily="18" charset="0"/>
              </a:defRPr>
            </a:lvl1pPr>
            <a:lvl2pPr algn="ctr">
              <a:defRPr sz="2000">
                <a:solidFill>
                  <a:schemeClr val="tx2"/>
                </a:solidFill>
                <a:latin typeface="Palatino Linotype" panose="02040502050505030304" pitchFamily="18" charset="0"/>
              </a:defRPr>
            </a:lvl2pPr>
            <a:lvl3pPr algn="ctr">
              <a:defRPr sz="2000">
                <a:solidFill>
                  <a:schemeClr val="tx2"/>
                </a:solidFill>
                <a:latin typeface="Palatino Linotype" panose="02040502050505030304" pitchFamily="18" charset="0"/>
              </a:defRPr>
            </a:lvl3pPr>
            <a:lvl4pPr algn="ctr">
              <a:defRPr sz="2000">
                <a:solidFill>
                  <a:schemeClr val="tx2"/>
                </a:solidFill>
                <a:latin typeface="Palatino Linotype" panose="02040502050505030304" pitchFamily="18" charset="0"/>
              </a:defRPr>
            </a:lvl4pPr>
            <a:lvl5pPr algn="ctr">
              <a:defRPr sz="2000">
                <a:solidFill>
                  <a:schemeClr val="tx2"/>
                </a:solidFill>
                <a:latin typeface="Palatino Linotype" panose="02040502050505030304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Palatino Linotype" panose="02040502050505030304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Palatino Linotype" panose="02040502050505030304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Palatino Linotype" panose="02040502050505030304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Palatino Linotype" panose="02040502050505030304" pitchFamily="18" charset="0"/>
              </a:defRPr>
            </a:lvl9pPr>
          </a:lstStyle>
          <a:p>
            <a:pPr eaLnBrk="1" hangingPunct="1"/>
            <a:r>
              <a:rPr lang="en-US" altLang="en-US" dirty="0"/>
              <a:t>Boulder Creek: Summary</a:t>
            </a:r>
          </a:p>
        </p:txBody>
      </p:sp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altLang="en-US"/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13FEDD54-E393-4DF2-99E1-88341C7705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575" y="3676529"/>
            <a:ext cx="8161948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dirty="0"/>
              <a:t>-Longer mixing reach resulted in warming of 0.1°C in September, beyond required accuracy of 0.04 °C.  Results were best when air temp and stream temp closer (October).</a:t>
            </a:r>
          </a:p>
          <a:p>
            <a:r>
              <a:rPr lang="en-US" altLang="en-US" dirty="0"/>
              <a:t>-Many pitfalls in probe placement (subsurface flow, drying, freezing, </a:t>
            </a:r>
            <a:r>
              <a:rPr lang="en-US" altLang="en-US" dirty="0" err="1"/>
              <a:t>backeddy</a:t>
            </a:r>
            <a:r>
              <a:rPr lang="en-US" altLang="en-US" dirty="0"/>
              <a:t>)</a:t>
            </a:r>
          </a:p>
          <a:p>
            <a:r>
              <a:rPr lang="en-US" altLang="en-US" dirty="0"/>
              <a:t>-In theory, once probe placement sorted and temp probes calibrated to within 0.04°C, continuous Q based on dT and Tailrace Q.</a:t>
            </a:r>
          </a:p>
          <a:p>
            <a:r>
              <a:rPr lang="en-US" altLang="en-US" dirty="0"/>
              <a:t>-Build heat flux model to further reduce error.</a:t>
            </a:r>
          </a:p>
        </p:txBody>
      </p:sp>
      <p:pic>
        <p:nvPicPr>
          <p:cNvPr id="4" name="Picture 3" descr="A large waterfall over a body of water&#10;&#10;Description automatically generated">
            <a:extLst>
              <a:ext uri="{FF2B5EF4-FFF2-40B4-BE49-F238E27FC236}">
                <a16:creationId xmlns:a16="http://schemas.microsoft.com/office/drawing/2014/main" id="{143DCCE6-A4D6-4AAC-8491-14AC9A5C98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" y="95250"/>
            <a:ext cx="4234231" cy="3175673"/>
          </a:xfrm>
          <a:prstGeom prst="rect">
            <a:avLst/>
          </a:prstGeom>
        </p:spPr>
      </p:pic>
      <p:sp>
        <p:nvSpPr>
          <p:cNvPr id="14" name="Line Callout 2 (No Border) 11">
            <a:extLst>
              <a:ext uri="{FF2B5EF4-FFF2-40B4-BE49-F238E27FC236}">
                <a16:creationId xmlns:a16="http://schemas.microsoft.com/office/drawing/2014/main" id="{2BA4AC94-C33B-49F3-A032-1F3E8BF9DE42}"/>
              </a:ext>
            </a:extLst>
          </p:cNvPr>
          <p:cNvSpPr>
            <a:spLocks/>
          </p:cNvSpPr>
          <p:nvPr/>
        </p:nvSpPr>
        <p:spPr bwMode="auto">
          <a:xfrm flipH="1">
            <a:off x="7109193" y="193266"/>
            <a:ext cx="1879231" cy="589250"/>
          </a:xfrm>
          <a:prstGeom prst="callout2">
            <a:avLst>
              <a:gd name="adj1" fmla="val 12079"/>
              <a:gd name="adj2" fmla="val 103329"/>
              <a:gd name="adj3" fmla="val 12079"/>
              <a:gd name="adj4" fmla="val 119694"/>
              <a:gd name="adj5" fmla="val 357048"/>
              <a:gd name="adj6" fmla="val 267499"/>
            </a:avLst>
          </a:prstGeom>
          <a:solidFill>
            <a:schemeClr val="bg1">
              <a:alpha val="60001"/>
            </a:schemeClr>
          </a:solidFill>
          <a:ln w="9525" algn="ctr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dirty="0">
                <a:latin typeface="Palatino Linotype" panose="02040502050505030304" pitchFamily="18" charset="0"/>
              </a:rPr>
              <a:t>DS EC-T Probe Placement (no issues)</a:t>
            </a:r>
          </a:p>
        </p:txBody>
      </p:sp>
    </p:spTree>
    <p:extLst>
      <p:ext uri="{BB962C8B-B14F-4D97-AF65-F5344CB8AC3E}">
        <p14:creationId xmlns:p14="http://schemas.microsoft.com/office/powerpoint/2010/main" val="24580667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B4541C-0325-441B-9B4C-207DB7A4C0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5507" y="9995"/>
            <a:ext cx="4578493" cy="33226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435" name="Content Placeholder 2"/>
              <p:cNvSpPr>
                <a:spLocks/>
              </p:cNvSpPr>
              <p:nvPr/>
            </p:nvSpPr>
            <p:spPr bwMode="auto">
              <a:xfrm>
                <a:off x="123897" y="909573"/>
                <a:ext cx="4239789" cy="16161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Palatino Linotype" panose="0204050205050503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Palatino Linotype" panose="0204050205050503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Palatino Linotype" panose="0204050205050503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Palatino Linotype" panose="0204050205050503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Palatino Linotype" panose="0204050205050503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Palatino Linotype" panose="0204050205050503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Palatino Linotype" panose="0204050205050503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Palatino Linotype" panose="0204050205050503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Palatino Linotype" panose="02040502050505030304" pitchFamily="18" charset="0"/>
                  </a:defRPr>
                </a:lvl9pPr>
              </a:lstStyle>
              <a:p>
                <a:pPr>
                  <a:buFontTx/>
                  <a:buNone/>
                </a:pPr>
                <a:r>
                  <a:rPr lang="en-US" altLang="en-US" dirty="0"/>
                  <a:t>-If you assume the heating of the water column is just error, </a:t>
                </a:r>
                <a14:m>
                  <m:oMath xmlns:m="http://schemas.openxmlformats.org/officeDocument/2006/math">
                    <m:r>
                      <a:rPr lang="en-CA">
                        <a:latin typeface="Cambria Math" panose="02040503050406030204" pitchFamily="18" charset="0"/>
                      </a:rPr>
                      <m:t>𝜕</m:t>
                    </m:r>
                    <m:sSub>
                      <m:sSub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CA">
                            <a:latin typeface="Cambria Math" panose="02040503050406030204" pitchFamily="18" charset="0"/>
                          </a:rPr>
                          <m:t>W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CA">
                            <a:latin typeface="Cambria Math" panose="02040503050406030204" pitchFamily="18" charset="0"/>
                          </a:rPr>
                          <m:t>DS</m:t>
                        </m:r>
                      </m:sub>
                    </m:sSub>
                  </m:oMath>
                </a14:m>
                <a:r>
                  <a:rPr lang="en-US" altLang="en-US" dirty="0"/>
                  <a:t>, then it’s a linear component of the error function </a:t>
                </a:r>
              </a:p>
              <a:p>
                <a:pPr>
                  <a:buFontTx/>
                  <a:buNone/>
                </a:pPr>
                <a:endParaRPr lang="en-CA" altLang="en-US" dirty="0"/>
              </a:p>
            </p:txBody>
          </p:sp>
        </mc:Choice>
        <mc:Fallback xmlns="">
          <p:sp>
            <p:nvSpPr>
              <p:cNvPr id="18435" name="Content Placeholder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3897" y="909573"/>
                <a:ext cx="4239789" cy="1616148"/>
              </a:xfrm>
              <a:prstGeom prst="rect">
                <a:avLst/>
              </a:prstGeom>
              <a:blipFill>
                <a:blip r:embed="rId3"/>
                <a:stretch>
                  <a:fillRect l="-1149" t="-188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436" name="AutoShape 6" descr="Inline image 1"/>
          <p:cNvSpPr>
            <a:spLocks noChangeAspect="1" noChangeArrowheads="1"/>
          </p:cNvSpPr>
          <p:nvPr/>
        </p:nvSpPr>
        <p:spPr bwMode="auto">
          <a:xfrm>
            <a:off x="155575" y="-2185988"/>
            <a:ext cx="6115050" cy="4562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altLang="en-US"/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69742B71-CF8D-48C5-8175-E6F276C7FE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6502" y="6100939"/>
            <a:ext cx="5847498" cy="71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2000">
                <a:solidFill>
                  <a:schemeClr val="tx2"/>
                </a:solidFill>
                <a:latin typeface="Palatino Linotype" panose="02040502050505030304" pitchFamily="18" charset="0"/>
              </a:defRPr>
            </a:lvl1pPr>
            <a:lvl2pPr algn="ctr">
              <a:defRPr sz="2000">
                <a:solidFill>
                  <a:schemeClr val="tx2"/>
                </a:solidFill>
                <a:latin typeface="Palatino Linotype" panose="02040502050505030304" pitchFamily="18" charset="0"/>
              </a:defRPr>
            </a:lvl2pPr>
            <a:lvl3pPr algn="ctr">
              <a:defRPr sz="2000">
                <a:solidFill>
                  <a:schemeClr val="tx2"/>
                </a:solidFill>
                <a:latin typeface="Palatino Linotype" panose="02040502050505030304" pitchFamily="18" charset="0"/>
              </a:defRPr>
            </a:lvl3pPr>
            <a:lvl4pPr algn="ctr">
              <a:defRPr sz="2000">
                <a:solidFill>
                  <a:schemeClr val="tx2"/>
                </a:solidFill>
                <a:latin typeface="Palatino Linotype" panose="02040502050505030304" pitchFamily="18" charset="0"/>
              </a:defRPr>
            </a:lvl4pPr>
            <a:lvl5pPr algn="ctr">
              <a:defRPr sz="2000">
                <a:solidFill>
                  <a:schemeClr val="tx2"/>
                </a:solidFill>
                <a:latin typeface="Palatino Linotype" panose="02040502050505030304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Palatino Linotype" panose="02040502050505030304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Palatino Linotype" panose="02040502050505030304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Palatino Linotype" panose="02040502050505030304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Palatino Linotype" panose="02040502050505030304" pitchFamily="18" charset="0"/>
              </a:defRPr>
            </a:lvl9pPr>
          </a:lstStyle>
          <a:p>
            <a:pPr eaLnBrk="1" hangingPunct="1"/>
            <a:r>
              <a:rPr lang="en-US" altLang="en-US" dirty="0"/>
              <a:t>WQMM Uncertainty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5FA2F22-3004-44B1-91F8-8871A57BED8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3309950"/>
            <a:ext cx="4584589" cy="274953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4DB4356A-6639-41CD-95C9-31980C14545E}"/>
                  </a:ext>
                </a:extLst>
              </p:cNvPr>
              <p:cNvSpPr/>
              <p:nvPr/>
            </p:nvSpPr>
            <p:spPr>
              <a:xfrm>
                <a:off x="74541" y="234783"/>
                <a:ext cx="4572000" cy="64030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CA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CA" sz="160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CA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CA" sz="1600" i="0">
                                  <a:latin typeface="Cambria Math" panose="02040503050406030204" pitchFamily="18" charset="0"/>
                                </a:rPr>
                                <m:t>Q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CA" sz="1600" i="0">
                                  <a:latin typeface="Cambria Math" panose="02040503050406030204" pitchFamily="18" charset="0"/>
                                </a:rPr>
                                <m:t>DS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CA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CA" sz="1600" i="0">
                                  <a:latin typeface="Cambria Math" panose="02040503050406030204" pitchFamily="18" charset="0"/>
                                </a:rPr>
                                <m:t>Q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CA" sz="1600" i="0">
                                  <a:latin typeface="Cambria Math" panose="02040503050406030204" pitchFamily="18" charset="0"/>
                                </a:rPr>
                                <m:t>DS</m:t>
                              </m:r>
                            </m:sub>
                          </m:sSub>
                        </m:den>
                      </m:f>
                      <m:r>
                        <a:rPr lang="en-CA" sz="16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CA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CA" sz="1600" i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CA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CA" sz="1600" i="0">
                                  <a:latin typeface="Cambria Math" panose="02040503050406030204" pitchFamily="18" charset="0"/>
                                </a:rPr>
                                <m:t>Q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CA" sz="1600" i="0">
                                  <a:latin typeface="Cambria Math" panose="02040503050406030204" pitchFamily="18" charset="0"/>
                                </a:rPr>
                                <m:t>R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CA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CA" sz="1600" i="0">
                                  <a:latin typeface="Cambria Math" panose="02040503050406030204" pitchFamily="18" charset="0"/>
                                </a:rPr>
                                <m:t>Q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CA" sz="1600" i="0">
                                  <a:latin typeface="Cambria Math" panose="02040503050406030204" pitchFamily="18" charset="0"/>
                                </a:rPr>
                                <m:t>R</m:t>
                              </m:r>
                            </m:sub>
                          </m:sSub>
                        </m:den>
                      </m:f>
                      <m:r>
                        <a:rPr lang="en-CA" sz="1600" i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CA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CA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CA" sz="1600" i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CA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CA" sz="1600" i="0">
                                      <a:latin typeface="Cambria Math" panose="02040503050406030204" pitchFamily="18" charset="0"/>
                                    </a:rPr>
                                    <m:t>W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CA" sz="1600" i="0">
                                      <a:latin typeface="Cambria Math" panose="02040503050406030204" pitchFamily="18" charset="0"/>
                                    </a:rPr>
                                    <m:t>R</m:t>
                                  </m:r>
                                </m:sub>
                              </m:sSub>
                              <m:r>
                                <a:rPr lang="en-CA" sz="1600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CA" sz="1600" i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CA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CA" sz="1600" i="0">
                                      <a:latin typeface="Cambria Math" panose="02040503050406030204" pitchFamily="18" charset="0"/>
                                    </a:rPr>
                                    <m:t>W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CA" sz="1600" i="0">
                                      <a:latin typeface="Cambria Math" panose="02040503050406030204" pitchFamily="18" charset="0"/>
                                    </a:rPr>
                                    <m:t>US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CA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CA" sz="1600" i="0">
                                      <a:latin typeface="Cambria Math" panose="02040503050406030204" pitchFamily="18" charset="0"/>
                                    </a:rPr>
                                    <m:t>W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CA" sz="1600" i="0">
                                      <a:latin typeface="Cambria Math" panose="02040503050406030204" pitchFamily="18" charset="0"/>
                                    </a:rPr>
                                    <m:t>R</m:t>
                                  </m:r>
                                </m:sub>
                              </m:sSub>
                              <m:r>
                                <a:rPr lang="en-CA" sz="160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CA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CA" sz="1600" i="0">
                                      <a:latin typeface="Cambria Math" panose="02040503050406030204" pitchFamily="18" charset="0"/>
                                    </a:rPr>
                                    <m:t>W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CA" sz="1600" i="0">
                                      <a:latin typeface="Cambria Math" panose="02040503050406030204" pitchFamily="18" charset="0"/>
                                    </a:rPr>
                                    <m:t>US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CA" sz="1600" i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CA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CA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CA" sz="1600" i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CA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CA" sz="1600" i="0">
                                      <a:latin typeface="Cambria Math" panose="02040503050406030204" pitchFamily="18" charset="0"/>
                                    </a:rPr>
                                    <m:t>W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CA" sz="1600" i="0">
                                      <a:latin typeface="Cambria Math" panose="02040503050406030204" pitchFamily="18" charset="0"/>
                                    </a:rPr>
                                    <m:t>DS</m:t>
                                  </m:r>
                                </m:sub>
                              </m:sSub>
                              <m:r>
                                <a:rPr lang="en-CA" sz="1600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CA" sz="1600" i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CA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CA" sz="1600" i="0">
                                      <a:latin typeface="Cambria Math" panose="02040503050406030204" pitchFamily="18" charset="0"/>
                                    </a:rPr>
                                    <m:t>W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CA" sz="1600" i="0">
                                      <a:latin typeface="Cambria Math" panose="02040503050406030204" pitchFamily="18" charset="0"/>
                                    </a:rPr>
                                    <m:t>US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CA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CA" sz="1600" i="0">
                                      <a:latin typeface="Cambria Math" panose="02040503050406030204" pitchFamily="18" charset="0"/>
                                    </a:rPr>
                                    <m:t>W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CA" sz="1600" i="0">
                                      <a:latin typeface="Cambria Math" panose="02040503050406030204" pitchFamily="18" charset="0"/>
                                    </a:rPr>
                                    <m:t>DS</m:t>
                                  </m:r>
                                </m:sub>
                              </m:sSub>
                              <m:r>
                                <a:rPr lang="en-CA" sz="160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CA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CA" sz="1600" i="0">
                                      <a:latin typeface="Cambria Math" panose="02040503050406030204" pitchFamily="18" charset="0"/>
                                    </a:rPr>
                                    <m:t>W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CA" sz="1600" i="0">
                                      <a:latin typeface="Cambria Math" panose="02040503050406030204" pitchFamily="18" charset="0"/>
                                    </a:rPr>
                                    <m:t>US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CA" sz="1600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4DB4356A-6639-41CD-95C9-31980C1454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41" y="234783"/>
                <a:ext cx="4572000" cy="64030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0F5D283-718F-4073-BEC7-3D46E5ED1219}"/>
              </a:ext>
            </a:extLst>
          </p:cNvPr>
          <p:cNvSpPr>
            <a:spLocks/>
          </p:cNvSpPr>
          <p:nvPr/>
        </p:nvSpPr>
        <p:spPr bwMode="auto">
          <a:xfrm>
            <a:off x="74541" y="1752134"/>
            <a:ext cx="4383159" cy="1316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>
              <a:buFontTx/>
              <a:buNone/>
            </a:pPr>
            <a:r>
              <a:rPr lang="en-US" altLang="en-US" dirty="0"/>
              <a:t>-Error of 1-5% based on daily averages, larger for instantaneous.  But we also get a larger dT signal, so it’s a negative feedback loop (self-regulating).</a:t>
            </a:r>
          </a:p>
          <a:p>
            <a:pPr>
              <a:buFontTx/>
              <a:buNone/>
            </a:pPr>
            <a:endParaRPr lang="en-CA" alt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6038E6CE-2A41-4606-B630-C25F8D3A0F94}"/>
              </a:ext>
            </a:extLst>
          </p:cNvPr>
          <p:cNvSpPr>
            <a:spLocks/>
          </p:cNvSpPr>
          <p:nvPr/>
        </p:nvSpPr>
        <p:spPr bwMode="auto">
          <a:xfrm>
            <a:off x="4552918" y="3016577"/>
            <a:ext cx="4383159" cy="471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>
              <a:buFontTx/>
              <a:buNone/>
            </a:pPr>
            <a:r>
              <a:rPr lang="en-US" altLang="en-US" sz="1400" dirty="0"/>
              <a:t>The larger the Q, the lower the Ii error</a:t>
            </a:r>
          </a:p>
          <a:p>
            <a:pPr>
              <a:buFontTx/>
              <a:buNone/>
            </a:pPr>
            <a:endParaRPr lang="en-CA" altLang="en-US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8DF48819-5932-4BFB-8182-082504F6EB3C}"/>
              </a:ext>
            </a:extLst>
          </p:cNvPr>
          <p:cNvSpPr>
            <a:spLocks/>
          </p:cNvSpPr>
          <p:nvPr/>
        </p:nvSpPr>
        <p:spPr bwMode="auto">
          <a:xfrm>
            <a:off x="4552917" y="5782051"/>
            <a:ext cx="4383159" cy="471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>
              <a:buFontTx/>
              <a:buNone/>
            </a:pPr>
            <a:r>
              <a:rPr lang="en-US" altLang="en-US" sz="1400" dirty="0"/>
              <a:t>The lower the Swept Area, the lower the Ii error</a:t>
            </a:r>
          </a:p>
          <a:p>
            <a:pPr>
              <a:buFontTx/>
              <a:buNone/>
            </a:pPr>
            <a:endParaRPr lang="en-CA" alt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A44645A-9389-458C-88A2-C469AE3BB1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623" y="2966550"/>
            <a:ext cx="4383159" cy="302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5744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AutoShape 6" descr="Inline image 1"/>
          <p:cNvSpPr>
            <a:spLocks noChangeAspect="1" noChangeArrowheads="1"/>
          </p:cNvSpPr>
          <p:nvPr/>
        </p:nvSpPr>
        <p:spPr bwMode="auto">
          <a:xfrm>
            <a:off x="155575" y="-2185988"/>
            <a:ext cx="6115050" cy="4562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1511" name="Rectangle 2"/>
          <p:cNvSpPr>
            <a:spLocks noChangeArrowheads="1"/>
          </p:cNvSpPr>
          <p:nvPr/>
        </p:nvSpPr>
        <p:spPr bwMode="auto">
          <a:xfrm>
            <a:off x="2514600" y="5791200"/>
            <a:ext cx="4876800" cy="71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2000">
                <a:solidFill>
                  <a:schemeClr val="tx2"/>
                </a:solidFill>
                <a:latin typeface="Palatino Linotype" panose="02040502050505030304" pitchFamily="18" charset="0"/>
              </a:defRPr>
            </a:lvl1pPr>
            <a:lvl2pPr algn="ctr">
              <a:defRPr sz="2000">
                <a:solidFill>
                  <a:schemeClr val="tx2"/>
                </a:solidFill>
                <a:latin typeface="Palatino Linotype" panose="02040502050505030304" pitchFamily="18" charset="0"/>
              </a:defRPr>
            </a:lvl2pPr>
            <a:lvl3pPr algn="ctr">
              <a:defRPr sz="2000">
                <a:solidFill>
                  <a:schemeClr val="tx2"/>
                </a:solidFill>
                <a:latin typeface="Palatino Linotype" panose="02040502050505030304" pitchFamily="18" charset="0"/>
              </a:defRPr>
            </a:lvl3pPr>
            <a:lvl4pPr algn="ctr">
              <a:defRPr sz="2000">
                <a:solidFill>
                  <a:schemeClr val="tx2"/>
                </a:solidFill>
                <a:latin typeface="Palatino Linotype" panose="02040502050505030304" pitchFamily="18" charset="0"/>
              </a:defRPr>
            </a:lvl4pPr>
            <a:lvl5pPr algn="ctr">
              <a:defRPr sz="2000">
                <a:solidFill>
                  <a:schemeClr val="tx2"/>
                </a:solidFill>
                <a:latin typeface="Palatino Linotype" panose="02040502050505030304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Palatino Linotype" panose="02040502050505030304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Palatino Linotype" panose="02040502050505030304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Palatino Linotype" panose="02040502050505030304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Palatino Linotype" panose="02040502050505030304" pitchFamily="18" charset="0"/>
              </a:defRPr>
            </a:lvl9pPr>
          </a:lstStyle>
          <a:p>
            <a:pPr eaLnBrk="1" hangingPunct="1"/>
            <a:r>
              <a:rPr lang="en-US" altLang="en-US" dirty="0"/>
              <a:t>WQMM: Summary</a:t>
            </a:r>
          </a:p>
        </p:txBody>
      </p:sp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altLang="en-US"/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13FEDD54-E393-4DF2-99E1-88341C7705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575" y="3676529"/>
            <a:ext cx="525780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dirty="0"/>
              <a:t>-Possible to use the Powerhouse as a very expensive flow meter.</a:t>
            </a:r>
          </a:p>
          <a:p>
            <a:r>
              <a:rPr lang="en-US" altLang="en-US" dirty="0"/>
              <a:t>-Requires high accuracy temp probes (~0.04 °C)</a:t>
            </a:r>
          </a:p>
          <a:p>
            <a:r>
              <a:rPr lang="en-US" altLang="en-US" dirty="0"/>
              <a:t>-Requires calibration of probes.  Trying to achieve 0.02oC Accuracy.</a:t>
            </a:r>
          </a:p>
          <a:p>
            <a:r>
              <a:rPr lang="en-US" altLang="en-US" dirty="0"/>
              <a:t>-More studies required.</a:t>
            </a:r>
          </a:p>
        </p:txBody>
      </p:sp>
      <p:pic>
        <p:nvPicPr>
          <p:cNvPr id="4" name="Picture 3" descr="A close up of a stone building&#10;&#10;Description automatically generated">
            <a:extLst>
              <a:ext uri="{FF2B5EF4-FFF2-40B4-BE49-F238E27FC236}">
                <a16:creationId xmlns:a16="http://schemas.microsoft.com/office/drawing/2014/main" id="{ADE08249-6450-404D-8457-9F4601292F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77552" y="695919"/>
            <a:ext cx="4481513" cy="336113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D979D04-4506-41CB-978D-4D65EB75C0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793" y="135730"/>
            <a:ext cx="5059680" cy="349758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7A9EBA2-E816-4FCE-9A9A-6CF2A7F80142}"/>
              </a:ext>
            </a:extLst>
          </p:cNvPr>
          <p:cNvSpPr/>
          <p:nvPr/>
        </p:nvSpPr>
        <p:spPr>
          <a:xfrm>
            <a:off x="4633546" y="510768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altLang="en-US" dirty="0"/>
              <a:t>Thank you </a:t>
            </a:r>
            <a:r>
              <a:rPr lang="en-US" altLang="en-US" dirty="0" err="1"/>
              <a:t>BluEarth</a:t>
            </a:r>
            <a:r>
              <a:rPr lang="en-US" altLang="en-US" dirty="0"/>
              <a:t> Renewables and </a:t>
            </a:r>
            <a:r>
              <a:rPr lang="en-US" altLang="en-US" dirty="0" err="1"/>
              <a:t>Innergex</a:t>
            </a:r>
            <a:r>
              <a:rPr lang="en-US" altLang="en-US" dirty="0"/>
              <a:t> Renewable Energy Corp.</a:t>
            </a:r>
          </a:p>
        </p:txBody>
      </p:sp>
    </p:spTree>
    <p:extLst>
      <p:ext uri="{BB962C8B-B14F-4D97-AF65-F5344CB8AC3E}">
        <p14:creationId xmlns:p14="http://schemas.microsoft.com/office/powerpoint/2010/main" val="2102667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3"/>
          <p:cNvSpPr>
            <a:spLocks noChangeArrowheads="1"/>
          </p:cNvSpPr>
          <p:nvPr/>
        </p:nvSpPr>
        <p:spPr bwMode="auto">
          <a:xfrm>
            <a:off x="2590800" y="5867400"/>
            <a:ext cx="4800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 err="1">
                <a:latin typeface="Arial" panose="020B0604020202020204" pitchFamily="34" charset="0"/>
              </a:rPr>
              <a:t>Culliton</a:t>
            </a:r>
            <a:r>
              <a:rPr lang="en-US" altLang="en-US" sz="1600" dirty="0">
                <a:latin typeface="Arial" panose="020B0604020202020204" pitchFamily="34" charset="0"/>
              </a:rPr>
              <a:t> Creek near Squamish B.C.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latin typeface="Arial" panose="020B0604020202020204" pitchFamily="34" charset="0"/>
              </a:rPr>
              <a:t>Boulder Creek near Pemberton B.C.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CA" altLang="en-US" sz="1600" dirty="0">
              <a:latin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84360D-D983-4319-A11C-76344F2B52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265" y="484736"/>
            <a:ext cx="4003149" cy="5161085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B202A6A-68D5-4ABC-88A4-193C770976B4}"/>
              </a:ext>
            </a:extLst>
          </p:cNvPr>
          <p:cNvSpPr>
            <a:spLocks/>
          </p:cNvSpPr>
          <p:nvPr/>
        </p:nvSpPr>
        <p:spPr bwMode="auto">
          <a:xfrm>
            <a:off x="4656138" y="358775"/>
            <a:ext cx="3878262" cy="497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>
              <a:buFontTx/>
              <a:buNone/>
            </a:pPr>
            <a:r>
              <a:rPr lang="en-CA" altLang="en-US" dirty="0"/>
              <a:t>Both:</a:t>
            </a:r>
          </a:p>
          <a:p>
            <a:pPr>
              <a:buFontTx/>
              <a:buNone/>
            </a:pPr>
            <a:r>
              <a:rPr lang="en-CA" altLang="en-US" dirty="0"/>
              <a:t>-have a run-of-river hydropower project on their lower reaches.</a:t>
            </a:r>
          </a:p>
          <a:p>
            <a:pPr>
              <a:buFontTx/>
              <a:buNone/>
            </a:pPr>
            <a:r>
              <a:rPr lang="en-CA" altLang="en-US" dirty="0"/>
              <a:t>-Tailrace Q uncertainty generally +/-1%</a:t>
            </a:r>
          </a:p>
          <a:p>
            <a:pPr>
              <a:buFontTx/>
              <a:buNone/>
            </a:pPr>
            <a:r>
              <a:rPr lang="en-CA" altLang="en-US" dirty="0"/>
              <a:t>-are very active waterways with hydraulic control that changes often.</a:t>
            </a:r>
          </a:p>
          <a:p>
            <a:pPr>
              <a:buFontTx/>
              <a:buNone/>
            </a:pPr>
            <a:r>
              <a:rPr lang="en-CA" altLang="en-US" dirty="0"/>
              <a:t>-have Environmental Flow Needs (EFNs) in the water license that require a Grade A (&lt;7% Uncertainty) or Grade B (&lt;15% Uncertainty).</a:t>
            </a:r>
          </a:p>
          <a:p>
            <a:pPr>
              <a:buFontTx/>
              <a:buNone/>
            </a:pPr>
            <a:r>
              <a:rPr lang="en-CA" altLang="en-US" dirty="0"/>
              <a:t>-are time consuming (expensive) to get to.  </a:t>
            </a:r>
          </a:p>
          <a:p>
            <a:pPr>
              <a:buFontTx/>
              <a:buNone/>
            </a:pPr>
            <a:r>
              <a:rPr lang="en-CA" altLang="en-US" dirty="0"/>
              <a:t>-difficult to measure in conventional ways.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 sz="1800" dirty="0"/>
              <a:t>Constant Rate Tracer Method</a:t>
            </a:r>
            <a:endParaRPr lang="en-US" altLang="en-US" sz="1400" dirty="0"/>
          </a:p>
        </p:txBody>
      </p:sp>
      <p:sp>
        <p:nvSpPr>
          <p:cNvPr id="6147" name="Rectangle 5"/>
          <p:cNvSpPr>
            <a:spLocks noChangeArrowheads="1"/>
          </p:cNvSpPr>
          <p:nvPr/>
        </p:nvSpPr>
        <p:spPr bwMode="auto">
          <a:xfrm>
            <a:off x="152400" y="2133600"/>
            <a:ext cx="8153400" cy="256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pic>
        <p:nvPicPr>
          <p:cNvPr id="6153" name="Picture 9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5111"/>
          <a:stretch/>
        </p:blipFill>
        <p:spPr bwMode="auto">
          <a:xfrm>
            <a:off x="4325816" y="264991"/>
            <a:ext cx="4449762" cy="3287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600" y="609600"/>
            <a:ext cx="2771775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C92ECD9-7E16-4735-8886-93FD60491E47}"/>
              </a:ext>
            </a:extLst>
          </p:cNvPr>
          <p:cNvSpPr/>
          <p:nvPr/>
        </p:nvSpPr>
        <p:spPr>
          <a:xfrm>
            <a:off x="4325816" y="3415506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CA" altLang="en-US" dirty="0"/>
              <a:t>Where DS is Downstream,</a:t>
            </a:r>
          </a:p>
          <a:p>
            <a:pPr>
              <a:buFontTx/>
              <a:buNone/>
            </a:pPr>
            <a:r>
              <a:rPr lang="en-CA" dirty="0"/>
              <a:t>US is Upstream</a:t>
            </a:r>
          </a:p>
          <a:p>
            <a:pPr>
              <a:buFontTx/>
              <a:buNone/>
            </a:pPr>
            <a:r>
              <a:rPr lang="en-CA" dirty="0"/>
              <a:t>R is Reference</a:t>
            </a:r>
          </a:p>
          <a:p>
            <a:pPr>
              <a:buFontTx/>
              <a:buNone/>
            </a:pPr>
            <a:r>
              <a:rPr lang="en-CA" dirty="0"/>
              <a:t>W is Conservative Water Quality such as Temperature or Temperature Compensated Electrical Conductivity (ECT)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409497" y="6001407"/>
            <a:ext cx="6180588" cy="715963"/>
          </a:xfrm>
        </p:spPr>
        <p:txBody>
          <a:bodyPr/>
          <a:lstStyle/>
          <a:p>
            <a:pPr eaLnBrk="1" hangingPunct="1"/>
            <a:r>
              <a:rPr lang="en-CA" altLang="en-US" sz="1800" dirty="0"/>
              <a:t>Constant Rate Tracer Method for Hydropower</a:t>
            </a:r>
            <a:endParaRPr lang="en-US" altLang="en-US" sz="1400" dirty="0"/>
          </a:p>
        </p:txBody>
      </p:sp>
      <p:sp>
        <p:nvSpPr>
          <p:cNvPr id="24579" name="Rectangle 5"/>
          <p:cNvSpPr>
            <a:spLocks noChangeArrowheads="1"/>
          </p:cNvSpPr>
          <p:nvPr/>
        </p:nvSpPr>
        <p:spPr bwMode="auto">
          <a:xfrm>
            <a:off x="152400" y="2133600"/>
            <a:ext cx="8153400" cy="256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pic>
        <p:nvPicPr>
          <p:cNvPr id="24580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5576" y="1608992"/>
            <a:ext cx="3623162" cy="4330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6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5805"/>
          <a:stretch/>
        </p:blipFill>
        <p:spPr bwMode="auto">
          <a:xfrm>
            <a:off x="4545013" y="282575"/>
            <a:ext cx="4449762" cy="3251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E8BEE14-B45F-4C9E-A66F-4A884681D949}"/>
              </a:ext>
            </a:extLst>
          </p:cNvPr>
          <p:cNvSpPr/>
          <p:nvPr/>
        </p:nvSpPr>
        <p:spPr>
          <a:xfrm>
            <a:off x="4666976" y="3774036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CA" altLang="en-US" dirty="0"/>
              <a:t>-We can apply this same concept to a confluence of streams, where one input Q, Q</a:t>
            </a:r>
            <a:r>
              <a:rPr lang="en-CA" altLang="en-US" baseline="-25000" dirty="0"/>
              <a:t>R</a:t>
            </a:r>
            <a:r>
              <a:rPr lang="en-CA" altLang="en-US" dirty="0"/>
              <a:t>, is known to a high accuracy AND inputs a significantly detectable amount of tracer.</a:t>
            </a:r>
          </a:p>
          <a:p>
            <a:pPr>
              <a:buFontTx/>
              <a:buNone/>
            </a:pPr>
            <a:r>
              <a:rPr lang="en-CA" dirty="0"/>
              <a:t>-This is the case for a Hydropower project.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9F04EA4-EA04-4278-B4BA-F47F08BB70F4}"/>
              </a:ext>
            </a:extLst>
          </p:cNvPr>
          <p:cNvGrpSpPr/>
          <p:nvPr/>
        </p:nvGrpSpPr>
        <p:grpSpPr>
          <a:xfrm>
            <a:off x="14775" y="0"/>
            <a:ext cx="3392707" cy="1933575"/>
            <a:chOff x="197890" y="34726"/>
            <a:chExt cx="3392707" cy="1933575"/>
          </a:xfrm>
        </p:grpSpPr>
        <p:pic>
          <p:nvPicPr>
            <p:cNvPr id="24581" name="Picture 5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890" y="457352"/>
              <a:ext cx="823913" cy="121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" name="Picture 2" descr="Schematic diagram of a typical run-of-river hydropower system [4 ...">
              <a:extLst>
                <a:ext uri="{FF2B5EF4-FFF2-40B4-BE49-F238E27FC236}">
                  <a16:creationId xmlns:a16="http://schemas.microsoft.com/office/drawing/2014/main" id="{78A2A218-0079-4193-AD1A-2177268487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8397" y="34726"/>
              <a:ext cx="2362200" cy="1933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2">
              <a:extLst>
                <a:ext uri="{FF2B5EF4-FFF2-40B4-BE49-F238E27FC236}">
                  <a16:creationId xmlns:a16="http://schemas.microsoft.com/office/drawing/2014/main" id="{75471939-0E5A-4C5F-8ABF-F81C7991CF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86490" y="708970"/>
              <a:ext cx="132289" cy="715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2"/>
                  </a:solidFill>
                  <a:latin typeface="Palatino Linotype" panose="02040502050505030304" pitchFamily="18" charset="0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2"/>
                  </a:solidFill>
                  <a:latin typeface="Palatino Linotype" panose="02040502050505030304" pitchFamily="18" charset="0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2"/>
                  </a:solidFill>
                  <a:latin typeface="Palatino Linotype" panose="02040502050505030304" pitchFamily="18" charset="0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2"/>
                  </a:solidFill>
                  <a:latin typeface="Palatino Linotype" panose="02040502050505030304" pitchFamily="18" charset="0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2"/>
                  </a:solidFill>
                  <a:latin typeface="Palatino Linotype" panose="02040502050505030304" pitchFamily="18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2"/>
                  </a:solidFill>
                  <a:latin typeface="Palatino Linotype" panose="02040502050505030304" pitchFamily="18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2"/>
                  </a:solidFill>
                  <a:latin typeface="Palatino Linotype" panose="02040502050505030304" pitchFamily="18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2"/>
                  </a:solidFill>
                  <a:latin typeface="Palatino Linotype" panose="02040502050505030304" pitchFamily="18" charset="0"/>
                </a:defRPr>
              </a:lvl9pPr>
            </a:lstStyle>
            <a:p>
              <a:pPr eaLnBrk="1" hangingPunct="1"/>
              <a:r>
                <a:rPr lang="en-CA" altLang="en-US" sz="2400" b="1" dirty="0"/>
                <a:t>=</a:t>
              </a:r>
              <a:endParaRPr lang="en-US" altLang="en-US" sz="2400" b="1" dirty="0"/>
            </a:p>
          </p:txBody>
        </p:sp>
      </p:grpSp>
      <p:sp>
        <p:nvSpPr>
          <p:cNvPr id="5" name="Arrow: Curved Down 4">
            <a:extLst>
              <a:ext uri="{FF2B5EF4-FFF2-40B4-BE49-F238E27FC236}">
                <a16:creationId xmlns:a16="http://schemas.microsoft.com/office/drawing/2014/main" id="{5177922A-5843-4093-9D7B-E81380BDA9DF}"/>
              </a:ext>
            </a:extLst>
          </p:cNvPr>
          <p:cNvSpPr/>
          <p:nvPr/>
        </p:nvSpPr>
        <p:spPr bwMode="auto">
          <a:xfrm rot="1592180">
            <a:off x="2682554" y="1293888"/>
            <a:ext cx="1469092" cy="394631"/>
          </a:xfrm>
          <a:prstGeom prst="curvedDownArrow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Arrow: Curved Down 17">
            <a:extLst>
              <a:ext uri="{FF2B5EF4-FFF2-40B4-BE49-F238E27FC236}">
                <a16:creationId xmlns:a16="http://schemas.microsoft.com/office/drawing/2014/main" id="{84A2F9BF-BD89-4025-B44C-259BDE692C3A}"/>
              </a:ext>
            </a:extLst>
          </p:cNvPr>
          <p:cNvSpPr/>
          <p:nvPr/>
        </p:nvSpPr>
        <p:spPr bwMode="auto">
          <a:xfrm rot="16639032" flipH="1">
            <a:off x="655066" y="1946587"/>
            <a:ext cx="1469092" cy="394631"/>
          </a:xfrm>
          <a:prstGeom prst="curvedDownArrow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 sz="1800" dirty="0" err="1"/>
              <a:t>Culliton</a:t>
            </a:r>
            <a:r>
              <a:rPr lang="en-CA" altLang="en-US" sz="1800" dirty="0"/>
              <a:t> Creek Probe Locations: Looking Upstream</a:t>
            </a:r>
            <a:endParaRPr lang="en-US" altLang="en-US" sz="140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558FF5C-375A-4A31-9469-E4B14D0C9AD0}"/>
              </a:ext>
            </a:extLst>
          </p:cNvPr>
          <p:cNvGrpSpPr/>
          <p:nvPr/>
        </p:nvGrpSpPr>
        <p:grpSpPr>
          <a:xfrm>
            <a:off x="260839" y="260838"/>
            <a:ext cx="6858000" cy="5143500"/>
            <a:chOff x="990600" y="304800"/>
            <a:chExt cx="6858000" cy="5143500"/>
          </a:xfrm>
        </p:grpSpPr>
        <p:pic>
          <p:nvPicPr>
            <p:cNvPr id="7171" name="Picture 1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600" y="304800"/>
              <a:ext cx="6858000" cy="514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Line Callout 2 (No Border) 2"/>
            <p:cNvSpPr>
              <a:spLocks/>
            </p:cNvSpPr>
            <p:nvPr/>
          </p:nvSpPr>
          <p:spPr bwMode="auto">
            <a:xfrm>
              <a:off x="5791200" y="1600200"/>
              <a:ext cx="1295400" cy="338138"/>
            </a:xfrm>
            <a:prstGeom prst="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419606"/>
                <a:gd name="adj6" fmla="val -96542"/>
              </a:avLst>
            </a:prstGeom>
            <a:solidFill>
              <a:schemeClr val="bg1">
                <a:alpha val="60001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r>
                <a:rPr lang="en-US" sz="1400" dirty="0">
                  <a:latin typeface="+mj-lt"/>
                </a:rPr>
                <a:t>US PH Gauge</a:t>
              </a:r>
            </a:p>
          </p:txBody>
        </p:sp>
        <p:sp>
          <p:nvSpPr>
            <p:cNvPr id="8" name="Line Callout 2 (No Border) 7"/>
            <p:cNvSpPr>
              <a:spLocks/>
            </p:cNvSpPr>
            <p:nvPr/>
          </p:nvSpPr>
          <p:spPr bwMode="auto">
            <a:xfrm>
              <a:off x="6248400" y="2209800"/>
              <a:ext cx="1447800" cy="339725"/>
            </a:xfrm>
            <a:prstGeom prst="callout2">
              <a:avLst>
                <a:gd name="adj1" fmla="val 33644"/>
                <a:gd name="adj2" fmla="val -5264"/>
                <a:gd name="adj3" fmla="val 33644"/>
                <a:gd name="adj4" fmla="val -12940"/>
                <a:gd name="adj5" fmla="val 316356"/>
                <a:gd name="adj6" fmla="val -75546"/>
              </a:avLst>
            </a:prstGeom>
            <a:solidFill>
              <a:schemeClr val="bg1">
                <a:alpha val="60001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r>
                <a:rPr lang="en-US" sz="1400" dirty="0">
                  <a:latin typeface="+mj-lt"/>
                </a:rPr>
                <a:t>Tailrace Gauge</a:t>
              </a: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6DB3871E-940F-43EF-86AD-C769C0886705}"/>
              </a:ext>
            </a:extLst>
          </p:cNvPr>
          <p:cNvSpPr/>
          <p:nvPr/>
        </p:nvSpPr>
        <p:spPr>
          <a:xfrm>
            <a:off x="4420791" y="3613774"/>
            <a:ext cx="4572000" cy="1754326"/>
          </a:xfrm>
          <a:prstGeom prst="rect">
            <a:avLst/>
          </a:prstGeom>
          <a:solidFill>
            <a:schemeClr val="bg1">
              <a:alpha val="71000"/>
            </a:schemeClr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CA" altLang="en-US" dirty="0"/>
              <a:t>-</a:t>
            </a:r>
            <a:r>
              <a:rPr lang="en-US" dirty="0"/>
              <a:t>In 2016-2017 we installed high accuracy-high resolution ECT and Temp gauges Upstream of the Powerhouse, in the Tailrace, and Downstream of the Powerhouse at </a:t>
            </a:r>
            <a:r>
              <a:rPr lang="en-US" dirty="0" err="1"/>
              <a:t>Culliton</a:t>
            </a:r>
            <a:r>
              <a:rPr lang="en-US" dirty="0"/>
              <a:t> Creek as a Proof of Concept experiment.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173038"/>
            <a:ext cx="42291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 sz="1800" dirty="0" err="1"/>
              <a:t>Culliton</a:t>
            </a:r>
            <a:r>
              <a:rPr lang="en-CA" altLang="en-US" sz="1800" dirty="0"/>
              <a:t> Creek Probe Locations: Looking Downstream</a:t>
            </a:r>
            <a:endParaRPr lang="en-US" altLang="en-US" sz="1400" dirty="0"/>
          </a:p>
        </p:txBody>
      </p:sp>
      <p:sp>
        <p:nvSpPr>
          <p:cNvPr id="3" name="Line Callout 2 (No Border) 2"/>
          <p:cNvSpPr>
            <a:spLocks/>
          </p:cNvSpPr>
          <p:nvPr/>
        </p:nvSpPr>
        <p:spPr bwMode="auto">
          <a:xfrm>
            <a:off x="2892669" y="4826000"/>
            <a:ext cx="1717433" cy="339725"/>
          </a:xfrm>
          <a:prstGeom prst="callout2">
            <a:avLst>
              <a:gd name="adj1" fmla="val 33644"/>
              <a:gd name="adj2" fmla="val -5884"/>
              <a:gd name="adj3" fmla="val 33644"/>
              <a:gd name="adj4" fmla="val -14218"/>
              <a:gd name="adj5" fmla="val -192810"/>
              <a:gd name="adj6" fmla="val -63510"/>
            </a:avLst>
          </a:prstGeom>
          <a:solidFill>
            <a:schemeClr val="bg1">
              <a:alpha val="60001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sz="1400" dirty="0">
                <a:latin typeface="+mj-lt"/>
              </a:rPr>
              <a:t>DS PH ECT Gauge</a:t>
            </a:r>
          </a:p>
        </p:txBody>
      </p:sp>
      <p:sp>
        <p:nvSpPr>
          <p:cNvPr id="8" name="Line Callout 2 (No Border) 7"/>
          <p:cNvSpPr>
            <a:spLocks/>
          </p:cNvSpPr>
          <p:nvPr/>
        </p:nvSpPr>
        <p:spPr bwMode="auto">
          <a:xfrm>
            <a:off x="2283067" y="838200"/>
            <a:ext cx="1717433" cy="304800"/>
          </a:xfrm>
          <a:prstGeom prst="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252140"/>
              <a:gd name="adj6" fmla="val -79777"/>
            </a:avLst>
          </a:prstGeom>
          <a:solidFill>
            <a:schemeClr val="bg1">
              <a:alpha val="60001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sz="1400" dirty="0">
                <a:latin typeface="+mj-lt"/>
              </a:rPr>
              <a:t>Small ditch inflow</a:t>
            </a:r>
          </a:p>
        </p:txBody>
      </p:sp>
      <p:sp>
        <p:nvSpPr>
          <p:cNvPr id="8198" name="Content Placeholder 2"/>
          <p:cNvSpPr>
            <a:spLocks/>
          </p:cNvSpPr>
          <p:nvPr/>
        </p:nvSpPr>
        <p:spPr bwMode="auto">
          <a:xfrm>
            <a:off x="4656138" y="358775"/>
            <a:ext cx="3878262" cy="497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>
              <a:buFontTx/>
              <a:buNone/>
            </a:pPr>
            <a:r>
              <a:rPr lang="en-CA" altLang="en-US" dirty="0"/>
              <a:t>-DSPH gauge is downstream of mixing length and upstream of local inflow.</a:t>
            </a:r>
          </a:p>
          <a:p>
            <a:pPr>
              <a:buFontTx/>
              <a:buNone/>
            </a:pPr>
            <a:r>
              <a:rPr lang="en-CA" altLang="en-US" dirty="0"/>
              <a:t>-It was very tricky to position the gauges to sample moving, non- aerated water free from any local influences.  </a:t>
            </a:r>
          </a:p>
          <a:p>
            <a:pPr>
              <a:buFontTx/>
              <a:buNone/>
            </a:pPr>
            <a:r>
              <a:rPr lang="en-CA" altLang="en-US" dirty="0"/>
              <a:t>-Avoid </a:t>
            </a:r>
            <a:r>
              <a:rPr lang="en-CA" altLang="en-US" dirty="0" err="1"/>
              <a:t>backeddies</a:t>
            </a:r>
            <a:r>
              <a:rPr lang="en-CA" altLang="en-US" dirty="0"/>
              <a:t>, subsurface inflow, pools, turbulence.</a:t>
            </a:r>
          </a:p>
          <a:p>
            <a:pPr>
              <a:buFontTx/>
              <a:buNone/>
            </a:pPr>
            <a:r>
              <a:rPr lang="en-CA" altLang="en-US" dirty="0"/>
              <a:t>-Keep the mixing reach as short as possible.</a:t>
            </a:r>
          </a:p>
          <a:p>
            <a:pPr>
              <a:buFontTx/>
              <a:buNone/>
            </a:pPr>
            <a:r>
              <a:rPr lang="en-CA" altLang="en-US" dirty="0"/>
              <a:t>-We also had the benefit of an active water  level gauge with an active rating curve.</a:t>
            </a:r>
          </a:p>
        </p:txBody>
      </p:sp>
      <p:sp>
        <p:nvSpPr>
          <p:cNvPr id="7" name="Line Callout 2 (No Border) 2">
            <a:extLst>
              <a:ext uri="{FF2B5EF4-FFF2-40B4-BE49-F238E27FC236}">
                <a16:creationId xmlns:a16="http://schemas.microsoft.com/office/drawing/2014/main" id="{3149B849-A738-4374-A2ED-6AA79DF1E06D}"/>
              </a:ext>
            </a:extLst>
          </p:cNvPr>
          <p:cNvSpPr>
            <a:spLocks/>
          </p:cNvSpPr>
          <p:nvPr/>
        </p:nvSpPr>
        <p:spPr bwMode="auto">
          <a:xfrm>
            <a:off x="2739231" y="2159794"/>
            <a:ext cx="1717433" cy="961475"/>
          </a:xfrm>
          <a:prstGeom prst="callout2">
            <a:avLst>
              <a:gd name="adj1" fmla="val 33644"/>
              <a:gd name="adj2" fmla="val -5884"/>
              <a:gd name="adj3" fmla="val 33644"/>
              <a:gd name="adj4" fmla="val -14218"/>
              <a:gd name="adj5" fmla="val -68443"/>
              <a:gd name="adj6" fmla="val -65558"/>
            </a:avLst>
          </a:prstGeom>
          <a:solidFill>
            <a:schemeClr val="bg1">
              <a:alpha val="60001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sz="1400" dirty="0">
                <a:latin typeface="+mj-lt"/>
              </a:rPr>
              <a:t>Existing Active Water Level Gauge with Rating Curve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948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19" name="Content Placeholder 2"/>
          <p:cNvSpPr>
            <a:spLocks/>
          </p:cNvSpPr>
          <p:nvPr/>
        </p:nvSpPr>
        <p:spPr bwMode="auto">
          <a:xfrm>
            <a:off x="3048000" y="5562600"/>
            <a:ext cx="5559669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>
              <a:buFontTx/>
              <a:buNone/>
            </a:pPr>
            <a:r>
              <a:rPr lang="en-CA" altLang="en-US" dirty="0" err="1"/>
              <a:t>Culliton</a:t>
            </a:r>
            <a:r>
              <a:rPr lang="en-CA" altLang="en-US" dirty="0"/>
              <a:t> Creek DSPH gauge temperatures and EC.T values in between the USPH and the Tailrace (Reference)</a:t>
            </a:r>
          </a:p>
        </p:txBody>
      </p:sp>
      <p:sp>
        <p:nvSpPr>
          <p:cNvPr id="9220" name="AutoShape 6" descr="Inline image 1"/>
          <p:cNvSpPr>
            <a:spLocks noChangeAspect="1" noChangeArrowheads="1"/>
          </p:cNvSpPr>
          <p:nvPr/>
        </p:nvSpPr>
        <p:spPr bwMode="auto">
          <a:xfrm>
            <a:off x="155575" y="-2185988"/>
            <a:ext cx="6115050" cy="4562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1" name="Line Callout 2 (No Border) 10"/>
          <p:cNvSpPr>
            <a:spLocks/>
          </p:cNvSpPr>
          <p:nvPr/>
        </p:nvSpPr>
        <p:spPr bwMode="auto">
          <a:xfrm>
            <a:off x="3505200" y="304800"/>
            <a:ext cx="1828800" cy="685800"/>
          </a:xfrm>
          <a:prstGeom prst="callout2">
            <a:avLst>
              <a:gd name="adj1" fmla="val 16667"/>
              <a:gd name="adj2" fmla="val 104167"/>
              <a:gd name="adj3" fmla="val 16667"/>
              <a:gd name="adj4" fmla="val 132639"/>
              <a:gd name="adj5" fmla="val 343287"/>
              <a:gd name="adj6" fmla="val 173611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sz="1400" dirty="0">
                <a:latin typeface="+mj-lt"/>
              </a:rPr>
              <a:t>US PH Gauge experiences freezing temperatures</a:t>
            </a:r>
          </a:p>
        </p:txBody>
      </p:sp>
      <p:sp>
        <p:nvSpPr>
          <p:cNvPr id="12" name="Line Callout 2 (No Border) 11"/>
          <p:cNvSpPr>
            <a:spLocks/>
          </p:cNvSpPr>
          <p:nvPr/>
        </p:nvSpPr>
        <p:spPr bwMode="auto">
          <a:xfrm>
            <a:off x="3429000" y="3657600"/>
            <a:ext cx="1295400" cy="533400"/>
          </a:xfrm>
          <a:prstGeom prst="callout2">
            <a:avLst>
              <a:gd name="adj1" fmla="val 21431"/>
              <a:gd name="adj2" fmla="val 105884"/>
              <a:gd name="adj3" fmla="val 21431"/>
              <a:gd name="adj4" fmla="val 133454"/>
              <a:gd name="adj5" fmla="val -28569"/>
              <a:gd name="adj6" fmla="val 225120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sz="1400" dirty="0">
                <a:latin typeface="+mj-lt"/>
              </a:rPr>
              <a:t>Freezing affects EC.T</a:t>
            </a:r>
          </a:p>
        </p:txBody>
      </p:sp>
      <p:sp>
        <p:nvSpPr>
          <p:cNvPr id="3" name="Line Callout 2 (No Border) 2"/>
          <p:cNvSpPr>
            <a:spLocks/>
          </p:cNvSpPr>
          <p:nvPr/>
        </p:nvSpPr>
        <p:spPr bwMode="auto">
          <a:xfrm>
            <a:off x="5334000" y="3810000"/>
            <a:ext cx="1295400" cy="457200"/>
          </a:xfrm>
          <a:prstGeom prst="callout2">
            <a:avLst>
              <a:gd name="adj1" fmla="val 25000"/>
              <a:gd name="adj2" fmla="val 105884"/>
              <a:gd name="adj3" fmla="val 25000"/>
              <a:gd name="adj4" fmla="val 114704"/>
              <a:gd name="adj5" fmla="val -17708"/>
              <a:gd name="adj6" fmla="val 197551"/>
            </a:avLst>
          </a:prstGeom>
          <a:solidFill>
            <a:schemeClr val="bg1">
              <a:alpha val="60001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/>
              <a:t>Storm causes dWQ = 0</a:t>
            </a:r>
          </a:p>
        </p:txBody>
      </p:sp>
      <p:sp>
        <p:nvSpPr>
          <p:cNvPr id="2" name="Line Callout 2 (No Border) 10"/>
          <p:cNvSpPr>
            <a:spLocks/>
          </p:cNvSpPr>
          <p:nvPr/>
        </p:nvSpPr>
        <p:spPr bwMode="auto">
          <a:xfrm>
            <a:off x="5943600" y="152400"/>
            <a:ext cx="1219200" cy="228600"/>
          </a:xfrm>
          <a:prstGeom prst="callout2">
            <a:avLst>
              <a:gd name="adj1" fmla="val 50000"/>
              <a:gd name="adj2" fmla="val 106250"/>
              <a:gd name="adj3" fmla="val 50000"/>
              <a:gd name="adj4" fmla="val 144792"/>
              <a:gd name="adj5" fmla="val 457639"/>
              <a:gd name="adj6" fmla="val 201042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>
                <a:latin typeface="Palatino Linotype" panose="02040502050505030304" pitchFamily="18" charset="0"/>
              </a:rPr>
              <a:t>U1 shut off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EF23ECB-797D-403A-A9B9-DF223D488255}"/>
              </a:ext>
            </a:extLst>
          </p:cNvPr>
          <p:cNvSpPr>
            <a:spLocks/>
          </p:cNvSpPr>
          <p:nvPr/>
        </p:nvSpPr>
        <p:spPr bwMode="auto">
          <a:xfrm>
            <a:off x="268165" y="5018087"/>
            <a:ext cx="8638443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>
              <a:buFontTx/>
              <a:buNone/>
            </a:pPr>
            <a:r>
              <a:rPr lang="en-US" altLang="en-US" dirty="0"/>
              <a:t>T</a:t>
            </a:r>
            <a:r>
              <a:rPr lang="en-CA" altLang="en-US" dirty="0"/>
              <a:t>op figure compares the Tailrace Q to the Active DS PH Gauge.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7" name="Picture 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4951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1" name="Content Placeholder 2"/>
          <p:cNvSpPr>
            <a:spLocks/>
          </p:cNvSpPr>
          <p:nvPr/>
        </p:nvSpPr>
        <p:spPr bwMode="auto">
          <a:xfrm>
            <a:off x="3048000" y="5562600"/>
            <a:ext cx="5867400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>
              <a:buFontTx/>
              <a:buNone/>
            </a:pPr>
            <a:r>
              <a:rPr lang="en-CA" altLang="en-US" dirty="0" err="1"/>
              <a:t>Culliton</a:t>
            </a:r>
            <a:r>
              <a:rPr lang="en-CA" altLang="en-US" dirty="0"/>
              <a:t> Creek DSPH gauge temperatures and EC.T values in between the USPH and the Tailrace (Reference)</a:t>
            </a:r>
          </a:p>
        </p:txBody>
      </p:sp>
      <p:sp>
        <p:nvSpPr>
          <p:cNvPr id="12292" name="AutoShape 6" descr="Inline image 1"/>
          <p:cNvSpPr>
            <a:spLocks noChangeAspect="1" noChangeArrowheads="1"/>
          </p:cNvSpPr>
          <p:nvPr/>
        </p:nvSpPr>
        <p:spPr bwMode="auto">
          <a:xfrm>
            <a:off x="155575" y="-2185988"/>
            <a:ext cx="6115050" cy="4562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1" name="Line Callout 2 (No Border) 10"/>
          <p:cNvSpPr>
            <a:spLocks/>
          </p:cNvSpPr>
          <p:nvPr/>
        </p:nvSpPr>
        <p:spPr bwMode="auto">
          <a:xfrm>
            <a:off x="2667000" y="457200"/>
            <a:ext cx="1828800" cy="685800"/>
          </a:xfrm>
          <a:prstGeom prst="callout2">
            <a:avLst>
              <a:gd name="adj1" fmla="val 16667"/>
              <a:gd name="adj2" fmla="val 104167"/>
              <a:gd name="adj3" fmla="val 16667"/>
              <a:gd name="adj4" fmla="val 127690"/>
              <a:gd name="adj5" fmla="val 243287"/>
              <a:gd name="adj6" fmla="val 161546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>
                <a:latin typeface="Palatino Linotype" panose="02040502050505030304" pitchFamily="18" charset="0"/>
              </a:rPr>
              <a:t>Air Temp &gt;Water temp so USPH flips</a:t>
            </a:r>
          </a:p>
        </p:txBody>
      </p:sp>
      <p:sp>
        <p:nvSpPr>
          <p:cNvPr id="12" name="Line Callout 2 (No Border) 11"/>
          <p:cNvSpPr>
            <a:spLocks/>
          </p:cNvSpPr>
          <p:nvPr/>
        </p:nvSpPr>
        <p:spPr bwMode="auto">
          <a:xfrm>
            <a:off x="6934200" y="3276600"/>
            <a:ext cx="1981200" cy="762000"/>
          </a:xfrm>
          <a:prstGeom prst="callout2">
            <a:avLst>
              <a:gd name="adj1" fmla="val 15000"/>
              <a:gd name="adj2" fmla="val -3847"/>
              <a:gd name="adj3" fmla="val 15000"/>
              <a:gd name="adj4" fmla="val -13463"/>
              <a:gd name="adj5" fmla="val 113542"/>
              <a:gd name="adj6" fmla="val -45273"/>
            </a:avLst>
          </a:prstGeom>
          <a:solidFill>
            <a:schemeClr val="bg1">
              <a:alpha val="60001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Palatino Linotype" panose="02040502050505030304" pitchFamily="18" charset="0"/>
              </a:rPr>
              <a:t>Fouling by sediment, air entrainment cause all kinds of trouble for Tailrace EC</a:t>
            </a:r>
          </a:p>
        </p:txBody>
      </p:sp>
      <p:grpSp>
        <p:nvGrpSpPr>
          <p:cNvPr id="12302" name="Group 14"/>
          <p:cNvGrpSpPr>
            <a:grpSpLocks/>
          </p:cNvGrpSpPr>
          <p:nvPr/>
        </p:nvGrpSpPr>
        <p:grpSpPr bwMode="auto">
          <a:xfrm>
            <a:off x="4918075" y="1676400"/>
            <a:ext cx="3505200" cy="1031875"/>
            <a:chOff x="3072" y="1056"/>
            <a:chExt cx="2208" cy="650"/>
          </a:xfrm>
        </p:grpSpPr>
        <p:pic>
          <p:nvPicPr>
            <p:cNvPr id="12303" name="Picture 15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0" y="1056"/>
              <a:ext cx="960" cy="64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304" name="Line 16"/>
            <p:cNvSpPr>
              <a:spLocks noChangeShapeType="1"/>
            </p:cNvSpPr>
            <p:nvPr/>
          </p:nvSpPr>
          <p:spPr bwMode="auto">
            <a:xfrm flipV="1">
              <a:off x="3075" y="1056"/>
              <a:ext cx="1245" cy="2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5" name="Line 17"/>
            <p:cNvSpPr>
              <a:spLocks noChangeShapeType="1"/>
            </p:cNvSpPr>
            <p:nvPr/>
          </p:nvSpPr>
          <p:spPr bwMode="auto">
            <a:xfrm>
              <a:off x="3075" y="1392"/>
              <a:ext cx="1238" cy="3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6" name="Rectangle 18"/>
            <p:cNvSpPr>
              <a:spLocks noChangeArrowheads="1"/>
            </p:cNvSpPr>
            <p:nvPr/>
          </p:nvSpPr>
          <p:spPr bwMode="auto">
            <a:xfrm>
              <a:off x="3072" y="1344"/>
              <a:ext cx="96" cy="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Content Placeholder 2"/>
          <p:cNvSpPr>
            <a:spLocks/>
          </p:cNvSpPr>
          <p:nvPr/>
        </p:nvSpPr>
        <p:spPr bwMode="auto">
          <a:xfrm>
            <a:off x="328613" y="4894263"/>
            <a:ext cx="8342312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>
              <a:buFontTx/>
              <a:buNone/>
            </a:pPr>
            <a:r>
              <a:rPr lang="en-CA" altLang="en-US" sz="1600" dirty="0"/>
              <a:t>-</a:t>
            </a:r>
            <a:r>
              <a:rPr lang="en-CA" altLang="en-US" sz="1600" dirty="0" err="1"/>
              <a:t>ThreshDS_T_Q</a:t>
            </a:r>
            <a:r>
              <a:rPr lang="en-CA" altLang="en-US" sz="1600" dirty="0"/>
              <a:t> is the Temperature Derived Q after a Delta T Threshold is applied.</a:t>
            </a:r>
          </a:p>
          <a:p>
            <a:pPr>
              <a:buFontTx/>
              <a:buNone/>
            </a:pPr>
            <a:r>
              <a:rPr lang="en-CA" altLang="en-US" sz="1600" dirty="0"/>
              <a:t>-EC</a:t>
            </a:r>
            <a:r>
              <a:rPr lang="en-US" altLang="en-US" sz="1600" dirty="0"/>
              <a:t>MM works in theory, but difficult to maintain required accuracy.</a:t>
            </a:r>
          </a:p>
          <a:p>
            <a:pPr>
              <a:buFontTx/>
              <a:buNone/>
            </a:pPr>
            <a:r>
              <a:rPr lang="en-CA" altLang="en-US" sz="1600" dirty="0"/>
              <a:t>-TMM works very well with little maintenance.</a:t>
            </a:r>
            <a:r>
              <a:rPr lang="en-US" altLang="en-US" sz="1600" dirty="0"/>
              <a:t> </a:t>
            </a:r>
          </a:p>
          <a:p>
            <a:pPr>
              <a:buFontTx/>
              <a:buNone/>
            </a:pPr>
            <a:r>
              <a:rPr lang="en-US" altLang="en-US" sz="1600" dirty="0"/>
              <a:t>-Using a min dT of 0.17</a:t>
            </a:r>
            <a:r>
              <a:rPr lang="en-US" altLang="en-US" sz="1600" baseline="30000" dirty="0"/>
              <a:t>o</a:t>
            </a:r>
            <a:r>
              <a:rPr lang="en-US" altLang="en-US" sz="1600" dirty="0"/>
              <a:t>C and min </a:t>
            </a:r>
            <a:r>
              <a:rPr lang="en-US" altLang="en-US" sz="1600" dirty="0" err="1"/>
              <a:t>dEC.T</a:t>
            </a:r>
            <a:r>
              <a:rPr lang="en-US" altLang="en-US" sz="1600" dirty="0"/>
              <a:t> of 1uS/cm. U1Q &gt; 0 and US T &gt; 0.2 </a:t>
            </a:r>
            <a:r>
              <a:rPr lang="en-US" altLang="en-US" sz="1600" baseline="30000" dirty="0" err="1"/>
              <a:t>o</a:t>
            </a:r>
            <a:r>
              <a:rPr lang="en-US" altLang="en-US" sz="1600" dirty="0" err="1"/>
              <a:t>C.</a:t>
            </a:r>
            <a:endParaRPr lang="en-CA" altLang="en-US" sz="1600" dirty="0"/>
          </a:p>
        </p:txBody>
      </p:sp>
      <p:sp>
        <p:nvSpPr>
          <p:cNvPr id="16388" name="AutoShape 6" descr="Inline image 1"/>
          <p:cNvSpPr>
            <a:spLocks noChangeAspect="1" noChangeArrowheads="1"/>
          </p:cNvSpPr>
          <p:nvPr/>
        </p:nvSpPr>
        <p:spPr bwMode="auto">
          <a:xfrm>
            <a:off x="155575" y="-2185988"/>
            <a:ext cx="6115050" cy="4562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6391" name="Rectangle 2"/>
          <p:cNvSpPr>
            <a:spLocks noChangeArrowheads="1"/>
          </p:cNvSpPr>
          <p:nvPr/>
        </p:nvSpPr>
        <p:spPr bwMode="auto">
          <a:xfrm>
            <a:off x="3121270" y="5993423"/>
            <a:ext cx="4876800" cy="71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2000">
                <a:solidFill>
                  <a:schemeClr val="tx2"/>
                </a:solidFill>
                <a:latin typeface="Palatino Linotype" panose="02040502050505030304" pitchFamily="18" charset="0"/>
              </a:defRPr>
            </a:lvl1pPr>
            <a:lvl2pPr algn="ctr">
              <a:defRPr sz="2000">
                <a:solidFill>
                  <a:schemeClr val="tx2"/>
                </a:solidFill>
                <a:latin typeface="Palatino Linotype" panose="02040502050505030304" pitchFamily="18" charset="0"/>
              </a:defRPr>
            </a:lvl2pPr>
            <a:lvl3pPr algn="ctr">
              <a:defRPr sz="2000">
                <a:solidFill>
                  <a:schemeClr val="tx2"/>
                </a:solidFill>
                <a:latin typeface="Palatino Linotype" panose="02040502050505030304" pitchFamily="18" charset="0"/>
              </a:defRPr>
            </a:lvl3pPr>
            <a:lvl4pPr algn="ctr">
              <a:defRPr sz="2000">
                <a:solidFill>
                  <a:schemeClr val="tx2"/>
                </a:solidFill>
                <a:latin typeface="Palatino Linotype" panose="02040502050505030304" pitchFamily="18" charset="0"/>
              </a:defRPr>
            </a:lvl4pPr>
            <a:lvl5pPr algn="ctr">
              <a:defRPr sz="2000">
                <a:solidFill>
                  <a:schemeClr val="tx2"/>
                </a:solidFill>
                <a:latin typeface="Palatino Linotype" panose="02040502050505030304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Palatino Linotype" panose="02040502050505030304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Palatino Linotype" panose="02040502050505030304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Palatino Linotype" panose="02040502050505030304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Palatino Linotype" panose="02040502050505030304" pitchFamily="18" charset="0"/>
              </a:defRPr>
            </a:lvl9pPr>
          </a:lstStyle>
          <a:p>
            <a:pPr eaLnBrk="1" hangingPunct="1"/>
            <a:r>
              <a:rPr lang="en-US" altLang="en-US" dirty="0"/>
              <a:t>Results</a:t>
            </a:r>
            <a:r>
              <a:rPr lang="en-CA" altLang="en-US" dirty="0"/>
              <a:t> </a:t>
            </a:r>
            <a:endParaRPr lang="en-US" altLang="en-US" dirty="0"/>
          </a:p>
        </p:txBody>
      </p:sp>
      <p:pic>
        <p:nvPicPr>
          <p:cNvPr id="8" name="Picture 9">
            <a:extLst>
              <a:ext uri="{FF2B5EF4-FFF2-40B4-BE49-F238E27FC236}">
                <a16:creationId xmlns:a16="http://schemas.microsoft.com/office/drawing/2014/main" id="{E5AD62C9-BAE9-409D-833F-6068339E5A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488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Line Callout 2 (No Border) 10">
            <a:extLst>
              <a:ext uri="{FF2B5EF4-FFF2-40B4-BE49-F238E27FC236}">
                <a16:creationId xmlns:a16="http://schemas.microsoft.com/office/drawing/2014/main" id="{EB5E5DAB-976E-4281-841D-CECA7E80BE45}"/>
              </a:ext>
            </a:extLst>
          </p:cNvPr>
          <p:cNvSpPr>
            <a:spLocks/>
          </p:cNvSpPr>
          <p:nvPr/>
        </p:nvSpPr>
        <p:spPr bwMode="auto">
          <a:xfrm>
            <a:off x="6019800" y="396875"/>
            <a:ext cx="2095500" cy="265113"/>
          </a:xfrm>
          <a:prstGeom prst="callout2">
            <a:avLst>
              <a:gd name="adj1" fmla="val 43116"/>
              <a:gd name="adj2" fmla="val -3634"/>
              <a:gd name="adj3" fmla="val 43116"/>
              <a:gd name="adj4" fmla="val -13787"/>
              <a:gd name="adj5" fmla="val -53292"/>
              <a:gd name="adj6" fmla="val -28259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>
                <a:latin typeface="Palatino Linotype" panose="02040502050505030304" pitchFamily="18" charset="0"/>
              </a:rPr>
              <a:t>Peak event of 19 cms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53200</TotalTime>
  <Words>1153</Words>
  <Application>Microsoft Office PowerPoint</Application>
  <PresentationFormat>On-screen Show (4:3)</PresentationFormat>
  <Paragraphs>118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Cambria Math</vt:lpstr>
      <vt:lpstr>Palatino Linotype</vt:lpstr>
      <vt:lpstr>Default Design</vt:lpstr>
      <vt:lpstr>PowerPoint Presentation</vt:lpstr>
      <vt:lpstr>PowerPoint Presentation</vt:lpstr>
      <vt:lpstr>Constant Rate Tracer Method</vt:lpstr>
      <vt:lpstr>Constant Rate Tracer Method for Hydropower</vt:lpstr>
      <vt:lpstr>Culliton Creek Probe Locations: Looking Upstream</vt:lpstr>
      <vt:lpstr>Culliton Creek Probe Locations: Looking Downstream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Culliton Creek Summary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Aquarius R&amp;D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regression hindcasting for streamflow prediction</dc:title>
  <dc:creator>Gabe Sentlinger</dc:creator>
  <cp:lastModifiedBy>gsentlin</cp:lastModifiedBy>
  <cp:revision>252</cp:revision>
  <cp:lastPrinted>2017-11-14T16:50:40Z</cp:lastPrinted>
  <dcterms:created xsi:type="dcterms:W3CDTF">2010-10-05T21:49:23Z</dcterms:created>
  <dcterms:modified xsi:type="dcterms:W3CDTF">2020-04-30T14:54:06Z</dcterms:modified>
</cp:coreProperties>
</file>