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udb6k0EWWXM0mDAN0vHfw==" hashData="rI40mKIrVfAW/wtJfAKRS1yDoDd9nNdOW+Ax/J0EDxw0fOqInvDeX5mCqWwwR2GlwAymoJDyP5colEN5bj4RZ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2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EAAC2-3A51-BB44-80D3-284306DB8AC4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0C991-85BA-DF4E-9F3F-4BC5A0F42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0C991-85BA-DF4E-9F3F-4BC5A0F420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614A-748A-D644-8BA5-5EF6B7989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BF65F-14D2-F94E-9C1C-A77F2D733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3E2A5-1AC3-7248-A41C-F4E328BB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35A6-C458-6F42-AFB1-27A0AFA7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CBFF0-56DE-344F-AC45-D8BEFF98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2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49B0-9C7E-3744-BB7D-AAC04795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99725-8B0F-C94A-824D-422BE6A93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BB46A-1408-1A42-AEC1-516AF050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43C01-B78A-A740-955A-782C5A8D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F4411-E5BB-8340-9A22-B8279878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74FEC-513C-7949-B2D5-C8F69EBB3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44B74-AAF9-6B4D-B4EB-F69F13D69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7C427-038F-9245-AD70-234FB099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CE1CE-92EB-164C-9E69-5082DB6E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3897B-10CF-C640-A566-33B6F416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2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5794-7819-6C48-933A-004DE38F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6E4DB-E011-954A-BA4C-5E1167133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099C6-93D7-5F4D-84CC-9CD41D5B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8F1CF-3C6B-CB44-87B0-28B31D3A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F7E5-C85D-6E47-AB41-79D74531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4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0521-719B-5940-AA60-462F3B0D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8E1FD-A913-944D-9ED1-97ADB16A6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66018-A7CA-D647-A2A6-312BA581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2CC2-6FEF-9F4D-8180-C1C682F1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6AC55-A6CB-5941-85C7-309E575F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3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6C05-F244-134B-B860-347F7C033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93286-02CA-994E-8DE0-DFF0E1D5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2A934-8298-BA4E-AE15-802EF77BC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553E2-504D-C547-8340-86A6410D0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449CF-CAB2-C54C-971B-8B863F43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95F9E-2EBB-DC41-B3A0-23A25C22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3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296F-4E44-C44C-966B-1DC0439A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1BA4D-C71D-6C4E-B3C7-15F29B0BD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BB26-AD89-2B46-8BA1-272BE8882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A001A-C9F6-7148-A803-EC2BB75BD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D4D33-4CD0-C24C-AB2E-BF1E92E92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7B758-4BC3-104B-916B-96427CD1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2633A-9C52-2E4B-B7B6-7EEEDF33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DCAA5-074F-C341-9678-4ED53B8B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C390-D1C6-E348-97A4-C1440F1B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033C1-72B8-5B46-8C83-DA81A176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CE08-102D-4547-A7CF-B8883269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62F3A-460C-A049-904D-D94C7737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2FC07-3F59-5348-AC55-102AA75E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CF768-8B7E-124B-AF72-33BD12CC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EE906-60D9-BF48-97EA-D8613626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8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4DC1E-1D77-E146-A6E1-6281C18B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27595-1B2D-8A41-A754-65A074E00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A9FA0-A3EE-D744-B655-26696015C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2E449-F2E2-974B-B522-D2ACB70C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64BC4-5A0E-EA40-872B-AFC1CFB0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8A3D5-2AC3-BA49-8EF3-A1EA02E0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8D70-9834-8843-AB6C-BCB2988C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694079-F1DC-C34B-A8B3-8E1B99F30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0E6FC-C0F8-A24E-A307-7E4E0335B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DE574-9B33-5342-A809-4181CD727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65D34-81C9-4E40-88EE-E7FBE41C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2BED7-8A64-AA46-BAED-4D32165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8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952F74-2934-694B-A06B-8165FC6302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CF35E-32E6-3B4F-B7A7-EC90AFF5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28195-DDBB-B74A-ABC1-AB5861B9D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24DD6-9AA8-1444-99CF-C0204568A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DAB52-5758-7345-862E-35C5BB7A6587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2536C-AA14-8744-BA94-C35066579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8D776-2179-DC4D-BEA9-C29D9B089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9B9C8-BDBF-D747-84CD-8F4E586CE34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DE576CC-56AE-224D-BEF1-A1BCF140E7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3648" y="132978"/>
            <a:ext cx="1648903" cy="433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C1626-6625-7D4B-829A-E4DD5F6EACD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56199" y="-173904"/>
            <a:ext cx="2664586" cy="104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1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5935-1EFB-814D-9F88-4808AE8BA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implicit</a:t>
            </a:r>
            <a:r>
              <a:rPr lang="en-US"/>
              <a:t>, physical </a:t>
            </a:r>
            <a:r>
              <a:rPr lang="en-US" dirty="0"/>
              <a:t>water percolation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EDED1-4D53-114B-BD60-5F8963492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Willem Jan van de Berg</a:t>
            </a:r>
          </a:p>
        </p:txBody>
      </p:sp>
    </p:spTree>
    <p:extLst>
      <p:ext uri="{BB962C8B-B14F-4D97-AF65-F5344CB8AC3E}">
        <p14:creationId xmlns:p14="http://schemas.microsoft.com/office/powerpoint/2010/main" val="61880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5A919-8A38-004B-B04B-552E078220CD}"/>
              </a:ext>
            </a:extLst>
          </p:cNvPr>
          <p:cNvSpPr/>
          <p:nvPr/>
        </p:nvSpPr>
        <p:spPr>
          <a:xfrm>
            <a:off x="0" y="2692329"/>
            <a:ext cx="12191999" cy="4141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37_460_new_a_RichardsEq_Evolution_trimmed">
            <a:hlinkClick r:id="" action="ppaction://media"/>
            <a:extLst>
              <a:ext uri="{FF2B5EF4-FFF2-40B4-BE49-F238E27FC236}">
                <a16:creationId xmlns:a16="http://schemas.microsoft.com/office/drawing/2014/main" id="{2EC62E87-6258-9F41-A3B5-AA39BF39A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1429" y="3030887"/>
            <a:ext cx="4653798" cy="3490349"/>
          </a:xfrm>
          <a:prstGeom prst="rect">
            <a:avLst/>
          </a:prstGeom>
        </p:spPr>
      </p:pic>
      <p:pic>
        <p:nvPicPr>
          <p:cNvPr id="11" name="37_960_new_a_RichardsEq_Evolution_trimmed">
            <a:hlinkClick r:id="" action="ppaction://media"/>
            <a:extLst>
              <a:ext uri="{FF2B5EF4-FFF2-40B4-BE49-F238E27FC236}">
                <a16:creationId xmlns:a16="http://schemas.microsoft.com/office/drawing/2014/main" id="{2298A5DF-0E16-0141-9E04-44987C19FF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2472" y="3030887"/>
            <a:ext cx="4669200" cy="350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E120A-3C4A-D14E-A9B5-B04D5CB2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Results:</a:t>
            </a:r>
            <a:r>
              <a:rPr lang="en-US" sz="3200" dirty="0"/>
              <a:t> model version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CB29-0A4C-C440-8417-F3A253DFA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0409" y="1475232"/>
            <a:ext cx="4464271" cy="11951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b="1" dirty="0"/>
              <a:t>Drier climate run:</a:t>
            </a:r>
            <a:endParaRPr lang="en-US" sz="1800" dirty="0"/>
          </a:p>
          <a:p>
            <a:pPr>
              <a:buFont typeface="System Font Regular"/>
              <a:buChar char="-"/>
            </a:pPr>
            <a:r>
              <a:rPr lang="en-US" sz="1800" dirty="0"/>
              <a:t>Gradually an ice slab is formed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Cold deep snow due to high </a:t>
            </a:r>
            <a:r>
              <a:rPr lang="en-US" sz="1800" dirty="0" err="1"/>
              <a:t>firn</a:t>
            </a:r>
            <a:r>
              <a:rPr lang="en-US" sz="1800" dirty="0"/>
              <a:t> densities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5C71D95-AAF8-684D-A21A-239F2BDC6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9086" y="1475232"/>
            <a:ext cx="4417183" cy="12170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b="1" dirty="0"/>
              <a:t>Wetter climate simulation: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Temporary aquifers are almost formed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Warm deep snow due to lower </a:t>
            </a:r>
            <a:r>
              <a:rPr lang="en-US" sz="1800" dirty="0" err="1"/>
              <a:t>firn</a:t>
            </a:r>
            <a:r>
              <a:rPr lang="en-US" sz="1800" dirty="0"/>
              <a:t> densities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4373B-8764-B54F-9431-EF049C028BD1}"/>
              </a:ext>
            </a:extLst>
          </p:cNvPr>
          <p:cNvSpPr txBox="1"/>
          <p:nvPr/>
        </p:nvSpPr>
        <p:spPr>
          <a:xfrm>
            <a:off x="71646" y="3554952"/>
            <a:ext cx="3184919" cy="24422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numCol="2" rtlCol="0">
            <a:noAutofit/>
          </a:bodyPr>
          <a:lstStyle/>
          <a:p>
            <a:pPr marL="108000"/>
            <a:r>
              <a:rPr lang="en-US" sz="1400" i="1" u="sng" dirty="0">
                <a:latin typeface="+mj-lt"/>
              </a:rPr>
              <a:t>Legend</a:t>
            </a:r>
          </a:p>
          <a:p>
            <a:pPr marL="108000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Thick green</a:t>
            </a:r>
          </a:p>
          <a:p>
            <a:pPr marL="108000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Thin green 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Thick blue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Thin blue left</a:t>
            </a:r>
          </a:p>
          <a:p>
            <a:pPr marL="108000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Thin blue right Blue dots </a:t>
            </a:r>
          </a:p>
          <a:p>
            <a:pPr marL="108000"/>
            <a:endParaRPr lang="en-US" sz="1400" dirty="0">
              <a:solidFill>
                <a:srgbClr val="00B0F0"/>
              </a:solidFill>
            </a:endParaRPr>
          </a:p>
          <a:p>
            <a:pPr marL="108000"/>
            <a:r>
              <a:rPr lang="en-US" sz="1400" dirty="0">
                <a:solidFill>
                  <a:srgbClr val="00B0F0"/>
                </a:solidFill>
              </a:rPr>
              <a:t>Light blue </a:t>
            </a:r>
          </a:p>
          <a:p>
            <a:pPr marL="108000"/>
            <a:r>
              <a:rPr lang="en-US" sz="1400" dirty="0">
                <a:solidFill>
                  <a:srgbClr val="C00000"/>
                </a:solidFill>
              </a:rPr>
              <a:t>Red line </a:t>
            </a:r>
          </a:p>
          <a:p>
            <a:pPr marL="108000"/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marL="108000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Scaled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density</a:t>
            </a:r>
          </a:p>
          <a:p>
            <a:pPr marL="108000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Porosity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Water fraction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Scaled irreducible water content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Wet fraction</a:t>
            </a:r>
          </a:p>
          <a:p>
            <a:pPr marL="108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Water fraction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w.r.t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pore space</a:t>
            </a:r>
          </a:p>
          <a:p>
            <a:pPr marL="108000"/>
            <a:r>
              <a:rPr lang="en-US" sz="1400" dirty="0">
                <a:solidFill>
                  <a:srgbClr val="00B0F0"/>
                </a:solidFill>
                <a:latin typeface="+mj-lt"/>
              </a:rPr>
              <a:t>Scaled water flux</a:t>
            </a:r>
          </a:p>
          <a:p>
            <a:pPr marL="108000"/>
            <a:r>
              <a:rPr lang="en-US" sz="1400" dirty="0">
                <a:solidFill>
                  <a:srgbClr val="C00000"/>
                </a:solidFill>
                <a:latin typeface="+mj-lt"/>
              </a:rPr>
              <a:t>Temperature (°C)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11E91-DD04-554D-8C05-124F05E6BCAF}"/>
              </a:ext>
            </a:extLst>
          </p:cNvPr>
          <p:cNvSpPr txBox="1"/>
          <p:nvPr/>
        </p:nvSpPr>
        <p:spPr>
          <a:xfrm>
            <a:off x="7523661" y="2692329"/>
            <a:ext cx="46683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2000"/>
            <a:r>
              <a:rPr lang="en-US" sz="1600" dirty="0">
                <a:latin typeface="+mj-lt"/>
              </a:rPr>
              <a:t>Accumulation: 960 mm </a:t>
            </a:r>
            <a:r>
              <a:rPr lang="en-US" sz="1600" dirty="0" err="1">
                <a:latin typeface="+mj-lt"/>
              </a:rPr>
              <a:t>w.e</a:t>
            </a:r>
            <a:r>
              <a:rPr lang="en-US" sz="1600" dirty="0">
                <a:latin typeface="+mj-lt"/>
              </a:rPr>
              <a:t>. yr</a:t>
            </a:r>
            <a:r>
              <a:rPr lang="en-US" sz="1600" baseline="30000" dirty="0">
                <a:latin typeface="+mj-lt"/>
              </a:rPr>
              <a:t>-1</a:t>
            </a:r>
            <a:r>
              <a:rPr lang="en-US" sz="1600" dirty="0">
                <a:latin typeface="+mj-lt"/>
              </a:rPr>
              <a:t>; melt 260 mm yr</a:t>
            </a:r>
            <a:r>
              <a:rPr lang="en-US" sz="1600" baseline="30000" dirty="0">
                <a:latin typeface="+mj-lt"/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2D650-3C82-904C-B1AB-B91E5DF956AF}"/>
                  </a:ext>
                </a:extLst>
              </p:cNvPr>
              <p:cNvSpPr txBox="1"/>
              <p:nvPr/>
            </p:nvSpPr>
            <p:spPr>
              <a:xfrm>
                <a:off x="9140934" y="2993987"/>
                <a:ext cx="14337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Temperature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2D650-3C82-904C-B1AB-B91E5DF9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934" y="2993987"/>
                <a:ext cx="1433790" cy="307777"/>
              </a:xfrm>
              <a:prstGeom prst="rect">
                <a:avLst/>
              </a:prstGeom>
              <a:blipFill>
                <a:blip r:embed="rId8"/>
                <a:stretch>
                  <a:fillRect l="-1770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425B5DD-73B5-FC4B-A590-AC0524E650DA}"/>
              </a:ext>
            </a:extLst>
          </p:cNvPr>
          <p:cNvSpPr txBox="1"/>
          <p:nvPr/>
        </p:nvSpPr>
        <p:spPr>
          <a:xfrm>
            <a:off x="9056616" y="6339658"/>
            <a:ext cx="1602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scaled variables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36BEA-2A75-0F4F-AACE-43CE2F5576BD}"/>
              </a:ext>
            </a:extLst>
          </p:cNvPr>
          <p:cNvSpPr txBox="1"/>
          <p:nvPr/>
        </p:nvSpPr>
        <p:spPr>
          <a:xfrm rot="16200000">
            <a:off x="6309762" y="4613449"/>
            <a:ext cx="284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Depth </a:t>
            </a:r>
            <a:r>
              <a:rPr lang="en-US" sz="1400" dirty="0" err="1"/>
              <a:t>w.r.t</a:t>
            </a:r>
            <a:r>
              <a:rPr lang="en-US" sz="1400" dirty="0"/>
              <a:t>. initial surface height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AE048B-B50E-8F44-A504-88E59C55017C}"/>
                  </a:ext>
                </a:extLst>
              </p:cNvPr>
              <p:cNvSpPr txBox="1"/>
              <p:nvPr/>
            </p:nvSpPr>
            <p:spPr>
              <a:xfrm>
                <a:off x="4842975" y="2993986"/>
                <a:ext cx="14337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Temperature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AE048B-B50E-8F44-A504-88E59C550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975" y="2993986"/>
                <a:ext cx="1433790" cy="307777"/>
              </a:xfrm>
              <a:prstGeom prst="rect">
                <a:avLst/>
              </a:prstGeom>
              <a:blipFill>
                <a:blip r:embed="rId9"/>
                <a:stretch>
                  <a:fillRect l="-877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5D569E8-3CE9-7443-B9C0-C54CCBE86A52}"/>
              </a:ext>
            </a:extLst>
          </p:cNvPr>
          <p:cNvSpPr txBox="1"/>
          <p:nvPr/>
        </p:nvSpPr>
        <p:spPr>
          <a:xfrm>
            <a:off x="4758657" y="6339657"/>
            <a:ext cx="1602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scaled variables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3217C1-85CD-2443-8526-94308F771F5F}"/>
              </a:ext>
            </a:extLst>
          </p:cNvPr>
          <p:cNvSpPr txBox="1"/>
          <p:nvPr/>
        </p:nvSpPr>
        <p:spPr>
          <a:xfrm rot="16200000">
            <a:off x="2014014" y="4622172"/>
            <a:ext cx="284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Depth </a:t>
            </a:r>
            <a:r>
              <a:rPr lang="en-US" sz="1400" dirty="0" err="1"/>
              <a:t>w.r.t</a:t>
            </a:r>
            <a:r>
              <a:rPr lang="en-US" sz="1400" dirty="0"/>
              <a:t>. initial surface height (m)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FB6AE-760D-C042-9D38-6CD79A1D76C7}"/>
              </a:ext>
            </a:extLst>
          </p:cNvPr>
          <p:cNvSpPr txBox="1"/>
          <p:nvPr/>
        </p:nvSpPr>
        <p:spPr>
          <a:xfrm>
            <a:off x="3231429" y="2692331"/>
            <a:ext cx="4668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/>
            <a:r>
              <a:rPr lang="en-US" sz="1600" dirty="0">
                <a:latin typeface="+mj-lt"/>
              </a:rPr>
              <a:t>Accumulation: 460 mm </a:t>
            </a:r>
            <a:r>
              <a:rPr lang="en-US" sz="1600" dirty="0" err="1">
                <a:latin typeface="+mj-lt"/>
              </a:rPr>
              <a:t>w.e</a:t>
            </a:r>
            <a:r>
              <a:rPr lang="en-US" sz="1600" dirty="0">
                <a:latin typeface="+mj-lt"/>
              </a:rPr>
              <a:t>. yr</a:t>
            </a:r>
            <a:r>
              <a:rPr lang="en-US" sz="1600" baseline="30000" dirty="0">
                <a:latin typeface="+mj-lt"/>
              </a:rPr>
              <a:t>-1</a:t>
            </a:r>
            <a:r>
              <a:rPr lang="en-US" sz="1600" dirty="0">
                <a:latin typeface="+mj-lt"/>
              </a:rPr>
              <a:t>; melt 260 mm yr</a:t>
            </a:r>
            <a:r>
              <a:rPr lang="en-US" sz="1600" baseline="30000" dirty="0"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4704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1274-20A0-EB4C-91E6-781CA857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50D1-7B52-8940-B08C-F4E637C9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1800" dirty="0"/>
              <a:t>Implicit and simplified Richardson Equation water flow model possible for applications in climate models</a:t>
            </a:r>
          </a:p>
          <a:p>
            <a:r>
              <a:rPr lang="en-US" sz="1800" dirty="0"/>
              <a:t>First results very promising</a:t>
            </a:r>
          </a:p>
          <a:p>
            <a:r>
              <a:rPr lang="en-US" sz="1800" dirty="0"/>
              <a:t>Additional tuning required and possible to match observations</a:t>
            </a:r>
          </a:p>
          <a:p>
            <a:r>
              <a:rPr lang="en-US" sz="1800" dirty="0"/>
              <a:t>Poorly resolved remains processes like ‘pipe efficiency increase’ if melt water supply increases greatly</a:t>
            </a:r>
          </a:p>
        </p:txBody>
      </p:sp>
    </p:spTree>
    <p:extLst>
      <p:ext uri="{BB962C8B-B14F-4D97-AF65-F5344CB8AC3E}">
        <p14:creationId xmlns:p14="http://schemas.microsoft.com/office/powerpoint/2010/main" val="353687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159664-2AC4-7543-851E-6CC785A44961}"/>
              </a:ext>
            </a:extLst>
          </p:cNvPr>
          <p:cNvSpPr/>
          <p:nvPr/>
        </p:nvSpPr>
        <p:spPr>
          <a:xfrm>
            <a:off x="6045869" y="2065205"/>
            <a:ext cx="5951621" cy="4662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F08C0-A00F-7F49-BFEE-4225C542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Motivation:</a:t>
            </a:r>
            <a:r>
              <a:rPr lang="en-US" sz="3200" dirty="0"/>
              <a:t> Impermeable ice lenses change the SMB of the Greenland Ice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3DC69-F24D-1341-871F-8D7205EB3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01126" cy="4351338"/>
          </a:xfrm>
        </p:spPr>
        <p:txBody>
          <a:bodyPr anchor="ctr">
            <a:normAutofit/>
          </a:bodyPr>
          <a:lstStyle/>
          <a:p>
            <a:r>
              <a:rPr lang="en-US" sz="1800" dirty="0"/>
              <a:t>Widespread ice lenses cause surface runoff and limit refreezing</a:t>
            </a:r>
          </a:p>
          <a:p>
            <a:r>
              <a:rPr lang="en-US" sz="1800" dirty="0"/>
              <a:t>Impact on integrated MB may be limited now.</a:t>
            </a:r>
          </a:p>
          <a:p>
            <a:r>
              <a:rPr lang="en-US" sz="1800" dirty="0"/>
              <a:t>However may become significant under sustained warming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8A266D-A98A-BC40-8542-198B0EEE5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69" y="3770386"/>
            <a:ext cx="5951621" cy="2957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386F3-58CE-C048-9CFF-3DF07C5E7E52}"/>
              </a:ext>
            </a:extLst>
          </p:cNvPr>
          <p:cNvSpPr txBox="1"/>
          <p:nvPr/>
        </p:nvSpPr>
        <p:spPr>
          <a:xfrm>
            <a:off x="148390" y="6480342"/>
            <a:ext cx="5557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Figures from </a:t>
            </a:r>
            <a:r>
              <a:rPr lang="en-US" sz="1600" i="1" dirty="0" err="1">
                <a:latin typeface="+mj-lt"/>
              </a:rPr>
              <a:t>Machguth</a:t>
            </a:r>
            <a:r>
              <a:rPr lang="en-US" sz="1600" i="1" dirty="0">
                <a:latin typeface="+mj-lt"/>
              </a:rPr>
              <a:t> and others, Nature Climate Change,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A8FF1-C282-E847-B5F8-772147B3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725" y="2065205"/>
            <a:ext cx="3212765" cy="1705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AA24A-8DFB-1A42-9342-5F3D5AC54917}"/>
              </a:ext>
            </a:extLst>
          </p:cNvPr>
          <p:cNvSpPr txBox="1"/>
          <p:nvPr/>
        </p:nvSpPr>
        <p:spPr>
          <a:xfrm>
            <a:off x="6416726" y="2215244"/>
            <a:ext cx="2604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The figures show that recent warming caused formation of widespread ice lenses in the lower percolation zone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0720D4-F917-804F-BE55-BC6A62B952CB}"/>
              </a:ext>
            </a:extLst>
          </p:cNvPr>
          <p:cNvCxnSpPr>
            <a:cxnSpLocks/>
          </p:cNvCxnSpPr>
          <p:nvPr/>
        </p:nvCxnSpPr>
        <p:spPr>
          <a:xfrm flipH="1">
            <a:off x="6448926" y="2824223"/>
            <a:ext cx="3574750" cy="171569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223B7D-B48A-2F47-B9B1-E1A6C9400E55}"/>
              </a:ext>
            </a:extLst>
          </p:cNvPr>
          <p:cNvCxnSpPr>
            <a:cxnSpLocks/>
          </p:cNvCxnSpPr>
          <p:nvPr/>
        </p:nvCxnSpPr>
        <p:spPr>
          <a:xfrm>
            <a:off x="11197022" y="2824223"/>
            <a:ext cx="563513" cy="171569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7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B978-06C9-2D4F-8996-3B818F4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Background: </a:t>
            </a:r>
            <a:r>
              <a:rPr lang="en-US" sz="3200" dirty="0"/>
              <a:t>How does an ice lens form?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BB5B3AB-8141-E04B-A733-E3D333253818}"/>
              </a:ext>
            </a:extLst>
          </p:cNvPr>
          <p:cNvSpPr/>
          <p:nvPr/>
        </p:nvSpPr>
        <p:spPr>
          <a:xfrm>
            <a:off x="5056094" y="2402542"/>
            <a:ext cx="663388" cy="9861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396E6-FCFF-624F-BE6C-32BF42C3B0E8}"/>
              </a:ext>
            </a:extLst>
          </p:cNvPr>
          <p:cNvSpPr txBox="1"/>
          <p:nvPr/>
        </p:nvSpPr>
        <p:spPr>
          <a:xfrm>
            <a:off x="5593976" y="2462166"/>
            <a:ext cx="222702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Water percolation</a:t>
            </a:r>
          </a:p>
          <a:p>
            <a:r>
              <a:rPr lang="en-US" i="1" dirty="0">
                <a:solidFill>
                  <a:srgbClr val="FF0000"/>
                </a:solidFill>
              </a:rPr>
              <a:t>Latent heat advection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0A46AF7-ED5D-294E-89BA-9FF8485F223B}"/>
              </a:ext>
            </a:extLst>
          </p:cNvPr>
          <p:cNvSpPr/>
          <p:nvPr/>
        </p:nvSpPr>
        <p:spPr>
          <a:xfrm rot="10800000">
            <a:off x="5056094" y="3726540"/>
            <a:ext cx="663388" cy="986117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DEAB9-E45D-B146-8DE2-A496E5A8F2CC}"/>
              </a:ext>
            </a:extLst>
          </p:cNvPr>
          <p:cNvSpPr txBox="1"/>
          <p:nvPr/>
        </p:nvSpPr>
        <p:spPr>
          <a:xfrm>
            <a:off x="5719482" y="4126522"/>
            <a:ext cx="173714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Heat conduction</a:t>
            </a:r>
          </a:p>
          <a:p>
            <a:r>
              <a:rPr lang="en-US" i="1" dirty="0">
                <a:solidFill>
                  <a:schemeClr val="accent1"/>
                </a:solidFill>
              </a:rPr>
              <a:t>Energy removal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8FCCE3-97E6-1940-BCC6-2999986DC24F}"/>
              </a:ext>
            </a:extLst>
          </p:cNvPr>
          <p:cNvGrpSpPr/>
          <p:nvPr/>
        </p:nvGrpSpPr>
        <p:grpSpPr>
          <a:xfrm>
            <a:off x="1909483" y="3900279"/>
            <a:ext cx="2976282" cy="2429668"/>
            <a:chOff x="1909483" y="3900279"/>
            <a:chExt cx="2976282" cy="242966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0CED12B-99CF-E44B-892D-A033E65D48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5835" y="4876854"/>
              <a:ext cx="779930" cy="640714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2997B8-76F8-224C-BBB2-A16FA58BEF92}"/>
                </a:ext>
              </a:extLst>
            </p:cNvPr>
            <p:cNvSpPr/>
            <p:nvPr/>
          </p:nvSpPr>
          <p:spPr>
            <a:xfrm>
              <a:off x="1909483" y="5517568"/>
              <a:ext cx="1882588" cy="8123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Underlaying snow heats up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34812D-3420-C545-B1AF-514A68ECECC2}"/>
                </a:ext>
              </a:extLst>
            </p:cNvPr>
            <p:cNvSpPr/>
            <p:nvPr/>
          </p:nvSpPr>
          <p:spPr>
            <a:xfrm>
              <a:off x="2707341" y="3900279"/>
              <a:ext cx="1882588" cy="8123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Heat flux diminishes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0D7D96-CBF6-BC48-9048-0A6747690E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0777" y="4794756"/>
              <a:ext cx="502024" cy="640714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E25CB1-C1D2-664C-975B-1B199D81EAAA}"/>
              </a:ext>
            </a:extLst>
          </p:cNvPr>
          <p:cNvCxnSpPr/>
          <p:nvPr/>
        </p:nvCxnSpPr>
        <p:spPr>
          <a:xfrm>
            <a:off x="3119718" y="3550024"/>
            <a:ext cx="503816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E06C6DE-6F13-7F40-88D7-59620F413F20}"/>
              </a:ext>
            </a:extLst>
          </p:cNvPr>
          <p:cNvSpPr txBox="1"/>
          <p:nvPr/>
        </p:nvSpPr>
        <p:spPr>
          <a:xfrm>
            <a:off x="6418495" y="3158526"/>
            <a:ext cx="173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 water front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92D86-174D-A549-B903-BAA31FC884E9}"/>
              </a:ext>
            </a:extLst>
          </p:cNvPr>
          <p:cNvSpPr txBox="1"/>
          <p:nvPr/>
        </p:nvSpPr>
        <p:spPr>
          <a:xfrm>
            <a:off x="143434" y="3155749"/>
            <a:ext cx="31197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Negative feedback:</a:t>
            </a:r>
          </a:p>
          <a:p>
            <a:pPr algn="ctr"/>
            <a:r>
              <a:rPr lang="en-US" dirty="0"/>
              <a:t>Melt water front moves down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AAC93E-6932-2B4D-A3DE-FB85B6B9D6A2}"/>
              </a:ext>
            </a:extLst>
          </p:cNvPr>
          <p:cNvGrpSpPr/>
          <p:nvPr/>
        </p:nvGrpSpPr>
        <p:grpSpPr>
          <a:xfrm>
            <a:off x="7820996" y="1401787"/>
            <a:ext cx="4110795" cy="2569493"/>
            <a:chOff x="7820996" y="1401787"/>
            <a:chExt cx="4110795" cy="25694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E65123-7056-7342-A1E4-1C04E2CCFD97}"/>
                </a:ext>
              </a:extLst>
            </p:cNvPr>
            <p:cNvSpPr/>
            <p:nvPr/>
          </p:nvSpPr>
          <p:spPr>
            <a:xfrm>
              <a:off x="8874824" y="1401787"/>
              <a:ext cx="3056967" cy="81237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Refreezing increases density</a:t>
              </a:r>
            </a:p>
            <a:p>
              <a:pPr algn="ctr"/>
              <a:r>
                <a:rPr lang="en-US" dirty="0"/>
                <a:t>Reduces permeability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CAC849-7A22-F744-9FE7-0C6C063BF35B}"/>
                </a:ext>
              </a:extLst>
            </p:cNvPr>
            <p:cNvSpPr/>
            <p:nvPr/>
          </p:nvSpPr>
          <p:spPr>
            <a:xfrm>
              <a:off x="8874824" y="3158901"/>
              <a:ext cx="3056967" cy="81237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Melt water flux diminishes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B34905-51FB-CF4B-9066-800CAADA5B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996" y="2043465"/>
              <a:ext cx="969836" cy="53856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4C1BB9F-065C-4040-A89A-32A0E070A55A}"/>
                </a:ext>
              </a:extLst>
            </p:cNvPr>
            <p:cNvCxnSpPr>
              <a:cxnSpLocks/>
            </p:cNvCxnSpPr>
            <p:nvPr/>
          </p:nvCxnSpPr>
          <p:spPr>
            <a:xfrm>
              <a:off x="10614212" y="2312747"/>
              <a:ext cx="0" cy="70595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E306CB9-D13D-834E-9BC5-E0ADE3B83E81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 flipH="1" flipV="1">
              <a:off x="7820996" y="2785332"/>
              <a:ext cx="803052" cy="60333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E9ADD36-0B32-EB4F-9AA6-245AFE362D46}"/>
              </a:ext>
            </a:extLst>
          </p:cNvPr>
          <p:cNvSpPr txBox="1"/>
          <p:nvPr/>
        </p:nvSpPr>
        <p:spPr>
          <a:xfrm>
            <a:off x="8633011" y="4332719"/>
            <a:ext cx="31197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Positive feedback:</a:t>
            </a:r>
          </a:p>
          <a:p>
            <a:pPr algn="ctr"/>
            <a:r>
              <a:rPr lang="en-US" dirty="0"/>
              <a:t>Ice lens is created</a:t>
            </a:r>
          </a:p>
        </p:txBody>
      </p:sp>
    </p:spTree>
    <p:extLst>
      <p:ext uri="{BB962C8B-B14F-4D97-AF65-F5344CB8AC3E}">
        <p14:creationId xmlns:p14="http://schemas.microsoft.com/office/powerpoint/2010/main" val="135818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EC05-03BB-2645-B762-51DB5220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Background:</a:t>
            </a:r>
            <a:r>
              <a:rPr lang="en-US" sz="3200" dirty="0"/>
              <a:t> Two types of models and their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67B8E-D337-C646-A697-98AC4023E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Bucket method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EAC55-1CEB-7E4A-B543-FA80EC4001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Layer can retain a certain amount of water, rest percolates down</a:t>
            </a:r>
          </a:p>
          <a:p>
            <a:r>
              <a:rPr lang="en-US" sz="1800" dirty="0"/>
              <a:t>Simple and fast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F6AC9-B80C-0B4A-84AA-910604E74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Richards Equation models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B2DF6-A27D-914D-9D02-22FCCE3689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Flow governed by pressure differences</a:t>
            </a:r>
          </a:p>
          <a:p>
            <a:pPr lvl="1"/>
            <a:r>
              <a:rPr lang="en-US" sz="1800" dirty="0"/>
              <a:t>Gravity force</a:t>
            </a:r>
          </a:p>
          <a:p>
            <a:pPr lvl="1"/>
            <a:r>
              <a:rPr lang="en-US" sz="1800" dirty="0"/>
              <a:t>Capillary force</a:t>
            </a:r>
          </a:p>
          <a:p>
            <a:pPr lvl="2"/>
            <a:r>
              <a:rPr lang="en-US" sz="1600" dirty="0"/>
              <a:t>Unsaturated snow</a:t>
            </a:r>
          </a:p>
          <a:p>
            <a:pPr lvl="1"/>
            <a:r>
              <a:rPr lang="en-US" sz="1800" dirty="0"/>
              <a:t>Pressure head</a:t>
            </a:r>
          </a:p>
          <a:p>
            <a:pPr lvl="2"/>
            <a:r>
              <a:rPr lang="en-US" sz="1600" dirty="0"/>
              <a:t>All pores filled</a:t>
            </a:r>
          </a:p>
          <a:p>
            <a:r>
              <a:rPr lang="en-US" sz="2000" dirty="0"/>
              <a:t>Permeability limits flux</a:t>
            </a:r>
          </a:p>
          <a:p>
            <a:r>
              <a:rPr lang="en-US" sz="2000" dirty="0"/>
              <a:t>Dual domain approach</a:t>
            </a:r>
          </a:p>
          <a:p>
            <a:pPr lvl="1"/>
            <a:r>
              <a:rPr lang="en-US" sz="1800" dirty="0"/>
              <a:t>Separate treatment matrix &amp; preferential flow</a:t>
            </a:r>
          </a:p>
        </p:txBody>
      </p:sp>
    </p:spTree>
    <p:extLst>
      <p:ext uri="{BB962C8B-B14F-4D97-AF65-F5344CB8AC3E}">
        <p14:creationId xmlns:p14="http://schemas.microsoft.com/office/powerpoint/2010/main" val="356912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EC05-03BB-2645-B762-51DB5220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Background:</a:t>
            </a:r>
            <a:r>
              <a:rPr lang="en-US" sz="3200" dirty="0"/>
              <a:t> Why construct a new model?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67B8E-D337-C646-A697-98AC4023E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Bucket method models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EAC55-1CEB-7E4A-B543-FA80EC4001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Effect of limiting permeability on water flow not included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Solution</a:t>
            </a:r>
            <a:r>
              <a:rPr lang="en-US" sz="1800" dirty="0"/>
              <a:t>:</a:t>
            </a:r>
          </a:p>
          <a:p>
            <a:r>
              <a:rPr lang="en-US" sz="1800" dirty="0"/>
              <a:t>Parameterize ice lenses and piping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F6AC9-B80C-0B4A-84AA-910604E74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Richards Equation models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B2DF6-A27D-914D-9D02-22FCCE3689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Computationally demanding</a:t>
            </a:r>
          </a:p>
          <a:p>
            <a:r>
              <a:rPr lang="en-US" sz="2000" dirty="0"/>
              <a:t>To local oriented</a:t>
            </a:r>
          </a:p>
          <a:p>
            <a:pPr lvl="1"/>
            <a:endParaRPr lang="en-US" sz="14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Solution:</a:t>
            </a:r>
          </a:p>
          <a:p>
            <a:r>
              <a:rPr lang="en-US" sz="1800" dirty="0"/>
              <a:t>Start from scratch with a 100 km</a:t>
            </a:r>
            <a:r>
              <a:rPr lang="en-US" sz="1800" baseline="30000" dirty="0"/>
              <a:t>2</a:t>
            </a:r>
            <a:r>
              <a:rPr lang="en-US" sz="1800" dirty="0"/>
              <a:t> patch of snow in mind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31DEB-3CBF-1A4D-833D-0E33D34D5CB9}"/>
              </a:ext>
            </a:extLst>
          </p:cNvPr>
          <p:cNvSpPr/>
          <p:nvPr/>
        </p:nvSpPr>
        <p:spPr>
          <a:xfrm>
            <a:off x="5997575" y="3784209"/>
            <a:ext cx="5357813" cy="13504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87B87-53F2-6747-9CEF-65DBF7779FF4}"/>
              </a:ext>
            </a:extLst>
          </p:cNvPr>
          <p:cNvSpPr txBox="1"/>
          <p:nvPr/>
        </p:nvSpPr>
        <p:spPr>
          <a:xfrm>
            <a:off x="5997575" y="3451781"/>
            <a:ext cx="1792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We opted for this</a:t>
            </a:r>
          </a:p>
        </p:txBody>
      </p:sp>
    </p:spTree>
    <p:extLst>
      <p:ext uri="{BB962C8B-B14F-4D97-AF65-F5344CB8AC3E}">
        <p14:creationId xmlns:p14="http://schemas.microsoft.com/office/powerpoint/2010/main" val="395344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4211-94A5-9C44-B5B1-4B18D252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Model:</a:t>
            </a:r>
            <a:r>
              <a:rPr lang="en-US" sz="3200" dirty="0"/>
              <a:t> Intentions and subsequent choices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08E624-00ED-D04C-8F57-D2E0D67840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Stable for 2-10 minute timesteps		-&gt;	Implicit time stepping</a:t>
                </a:r>
              </a:p>
              <a:p>
                <a:r>
                  <a:rPr lang="en-US" sz="1800" dirty="0"/>
                  <a:t>Stable for all realistic cases			-&gt;	Bullet proof troubleshooting</a:t>
                </a:r>
              </a:p>
              <a:p>
                <a:r>
                  <a:rPr lang="en-US" sz="1800" dirty="0"/>
                  <a:t>Representative for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800" dirty="0"/>
                  <a:t>100 km</a:t>
                </a:r>
                <a:r>
                  <a:rPr lang="en-US" sz="1800" baseline="30000" dirty="0"/>
                  <a:t>2 </a:t>
                </a:r>
                <a:r>
                  <a:rPr lang="en-US" sz="1800" dirty="0"/>
                  <a:t> grid box	-&gt;	Only thick (multimeter) ice slabs impermeable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Implicit time stepping			-&gt;	Continuous differentiable relations of water content 						and water flux (or at least as few jumps as possible)</a:t>
                </a:r>
              </a:p>
              <a:p>
                <a:pPr marL="0" indent="0">
                  <a:buNone/>
                </a:pPr>
                <a:r>
                  <a:rPr lang="en-US" sz="1800" dirty="0"/>
                  <a:t>					-&gt;	Single domain </a:t>
                </a:r>
                <a:r>
                  <a:rPr lang="en-US" sz="1800" i="1" dirty="0"/>
                  <a:t>but</a:t>
                </a:r>
                <a:r>
                  <a:rPr lang="en-US" sz="1800" dirty="0"/>
                  <a:t> fractional wet layer</a:t>
                </a:r>
              </a:p>
              <a:p>
                <a:pPr marL="0" indent="0">
                  <a:buNone/>
                </a:pPr>
                <a:r>
                  <a:rPr lang="en-US" sz="1800" dirty="0"/>
                  <a:t>					-&gt;	Adjust relations for permeability, capillary pressure 						and irreducible water content (IWC) near limits (e.g. 						</a:t>
                </a:r>
                <a:r>
                  <a:rPr lang="en-US" sz="1800" dirty="0" err="1"/>
                  <a:t>firn</a:t>
                </a:r>
                <a:r>
                  <a:rPr lang="en-US" sz="1800"/>
                  <a:t> reaches </a:t>
                </a:r>
                <a:r>
                  <a:rPr lang="en-US" sz="1800" dirty="0"/>
                  <a:t>ice density, dry snow, soaked snow)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08E624-00ED-D04C-8F57-D2E0D67840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62" t="-1462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2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CB1DA4D-7C40-5646-8DAF-87EE8EE27DEF}"/>
              </a:ext>
            </a:extLst>
          </p:cNvPr>
          <p:cNvSpPr/>
          <p:nvPr/>
        </p:nvSpPr>
        <p:spPr>
          <a:xfrm>
            <a:off x="5023721" y="2406302"/>
            <a:ext cx="7168279" cy="4466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8DED6-8363-6F48-B283-6C2C807B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Prognostic variable:</a:t>
            </a:r>
            <a:r>
              <a:rPr lang="en-US" sz="3200" dirty="0"/>
              <a:t> Fractional wet layer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977195-3F7E-F849-BAA5-22463501277F}"/>
              </a:ext>
            </a:extLst>
          </p:cNvPr>
          <p:cNvSpPr/>
          <p:nvPr/>
        </p:nvSpPr>
        <p:spPr>
          <a:xfrm>
            <a:off x="6818243" y="2406302"/>
            <a:ext cx="5373757" cy="44668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D68213C2-F52A-0F4C-B40B-5600F22D59AE}"/>
              </a:ext>
            </a:extLst>
          </p:cNvPr>
          <p:cNvSpPr/>
          <p:nvPr/>
        </p:nvSpPr>
        <p:spPr>
          <a:xfrm>
            <a:off x="5023721" y="2406302"/>
            <a:ext cx="1794522" cy="4466804"/>
          </a:xfrm>
          <a:prstGeom prst="triangle">
            <a:avLst>
              <a:gd name="adj" fmla="val 10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1D0552-95F0-E54F-91C9-D0E789528B3E}"/>
              </a:ext>
            </a:extLst>
          </p:cNvPr>
          <p:cNvSpPr/>
          <p:nvPr/>
        </p:nvSpPr>
        <p:spPr>
          <a:xfrm>
            <a:off x="5068957" y="2419468"/>
            <a:ext cx="1749286" cy="4378898"/>
          </a:xfrm>
          <a:custGeom>
            <a:avLst/>
            <a:gdLst>
              <a:gd name="connsiteX0" fmla="*/ 0 w 1749286"/>
              <a:gd name="connsiteY0" fmla="*/ 4334769 h 4334769"/>
              <a:gd name="connsiteX1" fmla="*/ 516834 w 1749286"/>
              <a:gd name="connsiteY1" fmla="*/ 2505969 h 4334769"/>
              <a:gd name="connsiteX2" fmla="*/ 993913 w 1749286"/>
              <a:gd name="connsiteY2" fmla="*/ 1114491 h 4334769"/>
              <a:gd name="connsiteX3" fmla="*/ 1451113 w 1749286"/>
              <a:gd name="connsiteY3" fmla="*/ 160334 h 4334769"/>
              <a:gd name="connsiteX4" fmla="*/ 1749286 w 1749286"/>
              <a:gd name="connsiteY4" fmla="*/ 1308 h 4334769"/>
              <a:gd name="connsiteX5" fmla="*/ 1749286 w 1749286"/>
              <a:gd name="connsiteY5" fmla="*/ 1308 h 433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9286" h="4334769">
                <a:moveTo>
                  <a:pt x="0" y="4334769"/>
                </a:moveTo>
                <a:cubicBezTo>
                  <a:pt x="175591" y="3688725"/>
                  <a:pt x="351182" y="3042682"/>
                  <a:pt x="516834" y="2505969"/>
                </a:cubicBezTo>
                <a:cubicBezTo>
                  <a:pt x="682486" y="1969256"/>
                  <a:pt x="838200" y="1505430"/>
                  <a:pt x="993913" y="1114491"/>
                </a:cubicBezTo>
                <a:cubicBezTo>
                  <a:pt x="1149626" y="723552"/>
                  <a:pt x="1325218" y="345864"/>
                  <a:pt x="1451113" y="160334"/>
                </a:cubicBezTo>
                <a:cubicBezTo>
                  <a:pt x="1577008" y="-25196"/>
                  <a:pt x="1749286" y="1308"/>
                  <a:pt x="1749286" y="1308"/>
                </a:cubicBezTo>
                <a:lnTo>
                  <a:pt x="1749286" y="1308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E8BC7F-1F1D-B748-AA4D-C7DF1B41633A}"/>
              </a:ext>
            </a:extLst>
          </p:cNvPr>
          <p:cNvGrpSpPr/>
          <p:nvPr/>
        </p:nvGrpSpPr>
        <p:grpSpPr>
          <a:xfrm>
            <a:off x="5029194" y="2406302"/>
            <a:ext cx="775253" cy="4466803"/>
            <a:chOff x="5029194" y="2406302"/>
            <a:chExt cx="775253" cy="4466803"/>
          </a:xfrm>
        </p:grpSpPr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30274087-AA61-194A-A89F-0F607A646779}"/>
                </a:ext>
              </a:extLst>
            </p:cNvPr>
            <p:cNvSpPr/>
            <p:nvPr/>
          </p:nvSpPr>
          <p:spPr>
            <a:xfrm rot="10800000">
              <a:off x="5029194" y="2406302"/>
              <a:ext cx="775253" cy="446680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63DF4C-4E7F-5C4B-82E8-F1C018E1EDFE}"/>
                </a:ext>
              </a:extLst>
            </p:cNvPr>
            <p:cNvSpPr txBox="1"/>
            <p:nvPr/>
          </p:nvSpPr>
          <p:spPr>
            <a:xfrm rot="6026378">
              <a:off x="3031655" y="4467895"/>
              <a:ext cx="4430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Maximum fraction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2702629-1334-BB40-A419-31A60973864A}"/>
              </a:ext>
            </a:extLst>
          </p:cNvPr>
          <p:cNvSpPr txBox="1"/>
          <p:nvPr/>
        </p:nvSpPr>
        <p:spPr>
          <a:xfrm rot="5400000">
            <a:off x="2067297" y="4411776"/>
            <a:ext cx="443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52719-D7C2-024E-8145-AD4CE470FE5C}"/>
              </a:ext>
            </a:extLst>
          </p:cNvPr>
          <p:cNvSpPr txBox="1"/>
          <p:nvPr/>
        </p:nvSpPr>
        <p:spPr>
          <a:xfrm rot="5400000">
            <a:off x="2067296" y="4411776"/>
            <a:ext cx="443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47">
                <a:extLst>
                  <a:ext uri="{FF2B5EF4-FFF2-40B4-BE49-F238E27FC236}">
                    <a16:creationId xmlns:a16="http://schemas.microsoft.com/office/drawing/2014/main" id="{64789075-13CD-0146-891E-681D878E12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2033" y="2860947"/>
                <a:ext cx="3728366" cy="370818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70C0"/>
                    </a:solidFill>
                  </a:rPr>
                  <a:t>Maximum fraction:</a:t>
                </a:r>
              </a:p>
              <a:p>
                <a:pPr lvl="1"/>
                <a:r>
                  <a:rPr lang="en-US" sz="1600" dirty="0">
                    <a:solidFill>
                      <a:srgbClr val="0070C0"/>
                    </a:solidFill>
                  </a:rPr>
                  <a:t>No more water can be extracted by water flow</a:t>
                </a:r>
              </a:p>
              <a:p>
                <a:pPr lvl="1"/>
                <a:r>
                  <a:rPr lang="en-US" sz="1600" dirty="0">
                    <a:solidFill>
                      <a:srgbClr val="0070C0"/>
                    </a:solidFill>
                  </a:rPr>
                  <a:t>Only removal by refreezing (light blue region) -&gt; water fraction decreases</a:t>
                </a:r>
              </a:p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Minimum fraction</a:t>
                </a:r>
              </a:p>
              <a:p>
                <a:pPr lvl="1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IF more water added (in light green region) -&gt; water fraction increases</a:t>
                </a:r>
              </a:p>
              <a:p>
                <a:pPr lvl="1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Curve is 2</a:t>
                </a:r>
                <a:r>
                  <a:rPr lang="en-US" sz="1600" baseline="30000" dirty="0">
                    <a:solidFill>
                      <a:schemeClr val="accent6">
                        <a:lumMod val="50000"/>
                      </a:schemeClr>
                    </a:solidFill>
                  </a:rPr>
                  <a:t>nd</a:t>
                </a:r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 order polynomial</a:t>
                </a:r>
              </a:p>
              <a:p>
                <a:pPr lvl="1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16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</m:t>
                    </m:r>
                  </m:oMath>
                </a14:m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≥0.8</m:t>
                    </m:r>
                    <m:f>
                      <m:fPr>
                        <m:type m:val="lin"/>
                        <m:ctrlP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16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𝐼𝑊𝐶</m:t>
                        </m:r>
                      </m:den>
                    </m:f>
                  </m:oMath>
                </a14:m>
                <a:endParaRPr lang="en-US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</a:rPr>
                  <a:t>Smooth transition for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pPr lvl="1"/>
                <a:endParaRPr lang="en-US" sz="1600" dirty="0"/>
              </a:p>
            </p:txBody>
          </p:sp>
        </mc:Choice>
        <mc:Fallback xmlns="">
          <p:sp>
            <p:nvSpPr>
              <p:cNvPr id="11" name="Content Placeholder 47">
                <a:extLst>
                  <a:ext uri="{FF2B5EF4-FFF2-40B4-BE49-F238E27FC236}">
                    <a16:creationId xmlns:a16="http://schemas.microsoft.com/office/drawing/2014/main" id="{64789075-13CD-0146-891E-681D878E1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033" y="2860947"/>
                <a:ext cx="3728366" cy="3708181"/>
              </a:xfrm>
              <a:prstGeom prst="rect">
                <a:avLst/>
              </a:prstGeom>
              <a:blipFill>
                <a:blip r:embed="rId3"/>
                <a:stretch>
                  <a:fillRect l="-1361" t="-1706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0665A92-3C8F-4E45-89FA-39D5DEB42B9D}"/>
              </a:ext>
            </a:extLst>
          </p:cNvPr>
          <p:cNvSpPr/>
          <p:nvPr/>
        </p:nvSpPr>
        <p:spPr>
          <a:xfrm>
            <a:off x="5029200" y="1711602"/>
            <a:ext cx="7162800" cy="694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Pore space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A0494-09E3-654F-9273-4DC9E5F52C32}"/>
              </a:ext>
            </a:extLst>
          </p:cNvPr>
          <p:cNvSpPr/>
          <p:nvPr/>
        </p:nvSpPr>
        <p:spPr>
          <a:xfrm>
            <a:off x="0" y="1711601"/>
            <a:ext cx="5029200" cy="69470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accent1"/>
                </a:solidFill>
              </a:rPr>
              <a:t>Firn</a:t>
            </a:r>
            <a:r>
              <a:rPr lang="en-US" sz="2000" dirty="0">
                <a:solidFill>
                  <a:schemeClr val="accent1"/>
                </a:solidFill>
              </a:rPr>
              <a:t> mass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51E37C-1D56-1A4A-B768-4E323274F37E}"/>
              </a:ext>
            </a:extLst>
          </p:cNvPr>
          <p:cNvGrpSpPr/>
          <p:nvPr/>
        </p:nvGrpSpPr>
        <p:grpSpPr>
          <a:xfrm>
            <a:off x="5804447" y="2406302"/>
            <a:ext cx="446281" cy="4472613"/>
            <a:chOff x="5804447" y="2406302"/>
            <a:chExt cx="446281" cy="44726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A92910-0E35-3E48-BCAF-D97CF10C6C5D}"/>
                </a:ext>
              </a:extLst>
            </p:cNvPr>
            <p:cNvSpPr txBox="1"/>
            <p:nvPr/>
          </p:nvSpPr>
          <p:spPr>
            <a:xfrm rot="5400000" flipH="1">
              <a:off x="3840214" y="4468401"/>
              <a:ext cx="445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 Irreducible water content (IWC)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AA5482-AE9F-3A4D-AFB8-1116714D256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5804447" y="2406302"/>
              <a:ext cx="5" cy="445169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AE14A8-F489-2A46-ABC1-D618B631D475}"/>
              </a:ext>
            </a:extLst>
          </p:cNvPr>
          <p:cNvCxnSpPr/>
          <p:nvPr/>
        </p:nvCxnSpPr>
        <p:spPr>
          <a:xfrm>
            <a:off x="5029200" y="1732516"/>
            <a:ext cx="0" cy="514639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33FC815-66F4-5F44-9D9E-2839676F86C8}"/>
              </a:ext>
            </a:extLst>
          </p:cNvPr>
          <p:cNvSpPr txBox="1"/>
          <p:nvPr/>
        </p:nvSpPr>
        <p:spPr>
          <a:xfrm rot="5400000" flipH="1">
            <a:off x="2541742" y="4468401"/>
            <a:ext cx="445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Dry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81ACB2-054C-A843-B238-38F653B6C421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029194" y="2427219"/>
            <a:ext cx="790758" cy="4445886"/>
          </a:xfrm>
          <a:prstGeom prst="line">
            <a:avLst/>
          </a:prstGeom>
          <a:ln w="38100">
            <a:solidFill>
              <a:srgbClr val="0070C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8303A0-5830-8441-A29A-B084115D09AB}"/>
              </a:ext>
            </a:extLst>
          </p:cNvPr>
          <p:cNvCxnSpPr/>
          <p:nvPr/>
        </p:nvCxnSpPr>
        <p:spPr>
          <a:xfrm>
            <a:off x="5029199" y="1649123"/>
            <a:ext cx="63246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CDFE41-F79D-7849-B485-161FAAE6DD6B}"/>
              </a:ext>
            </a:extLst>
          </p:cNvPr>
          <p:cNvCxnSpPr>
            <a:cxnSpLocks/>
          </p:cNvCxnSpPr>
          <p:nvPr/>
        </p:nvCxnSpPr>
        <p:spPr>
          <a:xfrm flipV="1">
            <a:off x="4447312" y="2427221"/>
            <a:ext cx="0" cy="44307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5DA61A-5B18-9147-9AFB-FCD089E6866B}"/>
                  </a:ext>
                </a:extLst>
              </p:cNvPr>
              <p:cNvSpPr txBox="1"/>
              <p:nvPr/>
            </p:nvSpPr>
            <p:spPr>
              <a:xfrm rot="5400000">
                <a:off x="2072773" y="4530372"/>
                <a:ext cx="4430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Wetted fraction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5DA61A-5B18-9147-9AFB-FCD089E68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072773" y="4530372"/>
                <a:ext cx="4430780" cy="369332"/>
              </a:xfrm>
              <a:prstGeom prst="rect">
                <a:avLst/>
              </a:prstGeom>
              <a:blipFill>
                <a:blip r:embed="rId4"/>
                <a:stretch>
                  <a:fillRect l="-23333" r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52C6EB-8405-4344-A119-269ACC17C76B}"/>
              </a:ext>
            </a:extLst>
          </p:cNvPr>
          <p:cNvCxnSpPr>
            <a:cxnSpLocks/>
            <a:endCxn id="5" idx="4"/>
          </p:cNvCxnSpPr>
          <p:nvPr/>
        </p:nvCxnSpPr>
        <p:spPr>
          <a:xfrm flipH="1">
            <a:off x="6818243" y="2406304"/>
            <a:ext cx="5373758" cy="14485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F03CD5-051C-E941-9F07-5C8EACEFEFB5}"/>
                  </a:ext>
                </a:extLst>
              </p:cNvPr>
              <p:cNvSpPr txBox="1"/>
              <p:nvPr/>
            </p:nvSpPr>
            <p:spPr>
              <a:xfrm>
                <a:off x="5078828" y="1218697"/>
                <a:ext cx="4430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Water content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F03CD5-051C-E941-9F07-5C8EACEF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828" y="1218697"/>
                <a:ext cx="4430780" cy="369332"/>
              </a:xfrm>
              <a:prstGeom prst="rect">
                <a:avLst/>
              </a:prstGeom>
              <a:blipFill>
                <a:blip r:embed="rId5"/>
                <a:stretch>
                  <a:fillRect l="-857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3E50F1-2B50-DD4B-8E7C-C83412D61879}"/>
                  </a:ext>
                </a:extLst>
              </p:cNvPr>
              <p:cNvSpPr txBox="1"/>
              <p:nvPr/>
            </p:nvSpPr>
            <p:spPr>
              <a:xfrm>
                <a:off x="132438" y="2676281"/>
                <a:ext cx="3757637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Concept:</a:t>
                </a:r>
              </a:p>
              <a:p>
                <a:pPr marL="285750" indent="-285750">
                  <a:buFont typeface="System Font Regular"/>
                  <a:buChar char="-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𝐼𝑊𝐶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so wet spots of snow always fulfil IWC requirement</a:t>
                </a:r>
              </a:p>
              <a:p>
                <a:pPr marL="285750" indent="-285750">
                  <a:buFont typeface="System Font Regular"/>
                  <a:buChar char="-"/>
                </a:pPr>
                <a:r>
                  <a:rPr lang="en-US" dirty="0"/>
                  <a:t>So for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there is a </a:t>
                </a:r>
                <a:r>
                  <a:rPr lang="en-US" dirty="0">
                    <a:solidFill>
                      <a:srgbClr val="0070C0"/>
                    </a:solidFill>
                  </a:rPr>
                  <a:t>maximum wet fraction</a:t>
                </a:r>
                <a:r>
                  <a:rPr lang="en-US" dirty="0">
                    <a:solidFill>
                      <a:schemeClr val="tx1"/>
                    </a:solidFill>
                  </a:rPr>
                  <a:t>, to obey the above, and a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minimum fraction</a:t>
                </a:r>
                <a:r>
                  <a:rPr lang="en-US" dirty="0">
                    <a:solidFill>
                      <a:schemeClr val="tx1"/>
                    </a:solidFill>
                  </a:rPr>
                  <a:t>, in order to let water spread horizontally </a:t>
                </a:r>
              </a:p>
              <a:p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Sketch:</a:t>
                </a:r>
              </a:p>
              <a:p>
                <a:r>
                  <a:rPr lang="en-US" dirty="0"/>
                  <a:t>R</a:t>
                </a:r>
                <a:r>
                  <a:rPr lang="en-US" dirty="0">
                    <a:solidFill>
                      <a:schemeClr val="tx1"/>
                    </a:solidFill>
                  </a:rPr>
                  <a:t>epresentation of the r</a:t>
                </a:r>
                <a:r>
                  <a:rPr lang="en-US" dirty="0"/>
                  <a:t>elation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once water starts filling the pores.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3E50F1-2B50-DD4B-8E7C-C83412D61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8" y="2676281"/>
                <a:ext cx="3757637" cy="3139321"/>
              </a:xfrm>
              <a:prstGeom prst="rect">
                <a:avLst/>
              </a:prstGeom>
              <a:blipFill>
                <a:blip r:embed="rId6"/>
                <a:stretch>
                  <a:fillRect l="-1010" t="-4435" r="-1347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33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BDE5-6194-5944-8313-9D17FD24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Numerical set-up:</a:t>
            </a:r>
            <a:r>
              <a:rPr lang="en-US" sz="3200" dirty="0"/>
              <a:t> Newton method to converge implicit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68B33-E516-374B-B809-D55C7D733A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Approach during a timestep:</a:t>
                </a:r>
              </a:p>
              <a:p>
                <a:r>
                  <a:rPr lang="en-US" sz="2000" dirty="0"/>
                  <a:t>We have an initial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) an estimated final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) </a:t>
                </a:r>
              </a:p>
              <a:p>
                <a:r>
                  <a:rPr lang="en-US" sz="2000" dirty="0"/>
                  <a:t>Calculate </a:t>
                </a:r>
              </a:p>
              <a:p>
                <a:pPr lvl="1"/>
                <a:r>
                  <a:rPr lang="en-US" sz="1800" dirty="0"/>
                  <a:t>the inter-layer water flux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pPr lvl="1"/>
                <a:r>
                  <a:rPr lang="en-US" sz="1800" dirty="0"/>
                  <a:t>the derivative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: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2000" dirty="0"/>
                  <a:t>Solve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000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1800" dirty="0"/>
                  <a:t>Leads to tridiagonal matrix to be solved as water flows only to adjacent layers</a:t>
                </a:r>
              </a:p>
              <a:p>
                <a:pPr lvl="1"/>
                <a:r>
                  <a:rPr lang="en-US" sz="1800" dirty="0"/>
                  <a:t>Converges typically in 3-6 iterations for 95% of cases</a:t>
                </a:r>
              </a:p>
              <a:p>
                <a:r>
                  <a:rPr lang="en-US" sz="2000" dirty="0"/>
                  <a:t>Troubleshoot implemented for cases with discontinuous derivatives</a:t>
                </a:r>
              </a:p>
              <a:p>
                <a:pPr lvl="1"/>
                <a:r>
                  <a:rPr lang="en-US" sz="1600" dirty="0"/>
                  <a:t>Refreezing just (not) starts decreasing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Initiation of surface runoff of slush water</a:t>
                </a:r>
              </a:p>
              <a:p>
                <a:pPr lvl="1"/>
                <a:r>
                  <a:rPr lang="en-US" sz="1600" dirty="0"/>
                  <a:t>High instantaneous input of water to dry </a:t>
                </a:r>
                <a:r>
                  <a:rPr lang="en-US" sz="1600" dirty="0" err="1"/>
                  <a:t>firn</a:t>
                </a:r>
                <a:r>
                  <a:rPr lang="en-US" sz="1600" dirty="0"/>
                  <a:t> column</a:t>
                </a:r>
              </a:p>
              <a:p>
                <a:pPr lvl="1"/>
                <a:endParaRPr lang="en-US" sz="14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68B33-E516-374B-B809-D55C7D733A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168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5A919-8A38-004B-B04B-552E078220CD}"/>
              </a:ext>
            </a:extLst>
          </p:cNvPr>
          <p:cNvSpPr/>
          <p:nvPr/>
        </p:nvSpPr>
        <p:spPr>
          <a:xfrm>
            <a:off x="7523660" y="869546"/>
            <a:ext cx="4668340" cy="536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36_460_old_RichardsEq_Evolution_trimmed.mp4">
            <a:hlinkClick r:id="" action="ppaction://media"/>
            <a:extLst>
              <a:ext uri="{FF2B5EF4-FFF2-40B4-BE49-F238E27FC236}">
                <a16:creationId xmlns:a16="http://schemas.microsoft.com/office/drawing/2014/main" id="{4FCF0454-0831-984B-9CCC-36B71E6FE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3660" y="1348878"/>
            <a:ext cx="4668340" cy="3501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E120A-3C4A-D14E-A9B5-B04D5CB2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Results:</a:t>
            </a:r>
            <a:r>
              <a:rPr lang="en-US" sz="3200" dirty="0"/>
              <a:t> model version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CB29-0A4C-C440-8417-F3A253DF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15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Setup</a:t>
            </a:r>
            <a:r>
              <a:rPr lang="en-US" sz="1800" dirty="0"/>
              <a:t>: 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Idealized climate forcing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10 minute time steps; layers at least 2 cm thick</a:t>
            </a:r>
          </a:p>
          <a:p>
            <a:pPr>
              <a:buFont typeface="System Font Regular"/>
              <a:buChar char="-"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Outcome: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Ice lenses are formed – the desired result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Thin layers are impermeable – an undesired result</a:t>
            </a:r>
          </a:p>
          <a:p>
            <a:pPr>
              <a:buFont typeface="System Font Regular"/>
              <a:buChar char="-"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Solution:</a:t>
            </a:r>
          </a:p>
          <a:p>
            <a:pPr>
              <a:buFont typeface="System Font Regular"/>
              <a:buChar char="-"/>
            </a:pPr>
            <a:r>
              <a:rPr lang="en-US" sz="1800" dirty="0"/>
              <a:t>Require sub-zero temperatures for refreezing in high-density </a:t>
            </a:r>
            <a:r>
              <a:rPr lang="en-US" sz="1800" dirty="0" err="1"/>
              <a:t>firn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4373B-8764-B54F-9431-EF049C028BD1}"/>
              </a:ext>
            </a:extLst>
          </p:cNvPr>
          <p:cNvSpPr txBox="1"/>
          <p:nvPr/>
        </p:nvSpPr>
        <p:spPr>
          <a:xfrm>
            <a:off x="7523661" y="4826675"/>
            <a:ext cx="466833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2000"/>
            <a:r>
              <a:rPr lang="en-US" sz="1400" i="1" u="sng" dirty="0">
                <a:latin typeface="+mj-lt"/>
              </a:rPr>
              <a:t>Legend</a:t>
            </a:r>
          </a:p>
          <a:p>
            <a:pPr marL="252000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Thick green	Scaled density</a:t>
            </a:r>
          </a:p>
          <a:p>
            <a:pPr marL="252000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Thin green	Porosity</a:t>
            </a:r>
          </a:p>
          <a:p>
            <a:pPr marL="252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Thick blue	Water fraction</a:t>
            </a:r>
          </a:p>
          <a:p>
            <a:pPr marL="252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Thin blue left	Scaled irreducible water content</a:t>
            </a:r>
          </a:p>
          <a:p>
            <a:pPr marL="252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Thin blue right	Wet fraction</a:t>
            </a:r>
          </a:p>
          <a:p>
            <a:pPr marL="252000"/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Blue dots	Water fraction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w.r.t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pore space</a:t>
            </a:r>
          </a:p>
          <a:p>
            <a:pPr marL="252000"/>
            <a:r>
              <a:rPr lang="en-US" sz="1400" dirty="0">
                <a:solidFill>
                  <a:schemeClr val="bg1"/>
                </a:solidFill>
                <a:latin typeface="+mj-lt"/>
              </a:rPr>
              <a:t>Light blue	Scaled water flux</a:t>
            </a:r>
          </a:p>
          <a:p>
            <a:pPr marL="252000"/>
            <a:r>
              <a:rPr lang="en-US" sz="1400" dirty="0">
                <a:solidFill>
                  <a:srgbClr val="C00000"/>
                </a:solidFill>
                <a:latin typeface="+mj-lt"/>
              </a:rPr>
              <a:t>Red line		Temperature (°C)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11E91-DD04-554D-8C05-124F05E6BCAF}"/>
              </a:ext>
            </a:extLst>
          </p:cNvPr>
          <p:cNvSpPr txBox="1"/>
          <p:nvPr/>
        </p:nvSpPr>
        <p:spPr>
          <a:xfrm>
            <a:off x="7523660" y="735518"/>
            <a:ext cx="466833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2000"/>
            <a:r>
              <a:rPr lang="en-US" sz="1600" b="1" dirty="0">
                <a:latin typeface="+mj-lt"/>
              </a:rPr>
              <a:t>Example simulation </a:t>
            </a:r>
          </a:p>
          <a:p>
            <a:pPr marL="252000"/>
            <a:r>
              <a:rPr lang="en-US" sz="1600" dirty="0">
                <a:latin typeface="+mj-lt"/>
              </a:rPr>
              <a:t>accumulation: 460 mm </a:t>
            </a:r>
            <a:r>
              <a:rPr lang="en-US" sz="1600" dirty="0" err="1">
                <a:latin typeface="+mj-lt"/>
              </a:rPr>
              <a:t>w.e</a:t>
            </a:r>
            <a:r>
              <a:rPr lang="en-US" sz="1600" dirty="0">
                <a:latin typeface="+mj-lt"/>
              </a:rPr>
              <a:t>. yr</a:t>
            </a:r>
            <a:r>
              <a:rPr lang="en-US" sz="1600" baseline="30000" dirty="0">
                <a:latin typeface="+mj-lt"/>
              </a:rPr>
              <a:t>-1</a:t>
            </a:r>
            <a:r>
              <a:rPr lang="en-US" sz="1600" dirty="0">
                <a:latin typeface="+mj-lt"/>
              </a:rPr>
              <a:t>; melt 260 mm yr</a:t>
            </a:r>
            <a:r>
              <a:rPr lang="en-US" sz="1600" baseline="30000" dirty="0">
                <a:latin typeface="+mj-lt"/>
              </a:rPr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2D650-3C82-904C-B1AB-B91E5DF956AF}"/>
                  </a:ext>
                </a:extLst>
              </p:cNvPr>
              <p:cNvSpPr txBox="1"/>
              <p:nvPr/>
            </p:nvSpPr>
            <p:spPr>
              <a:xfrm>
                <a:off x="9140934" y="1311977"/>
                <a:ext cx="14337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Temperature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82D650-3C82-904C-B1AB-B91E5DF9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934" y="1311977"/>
                <a:ext cx="1433790" cy="307777"/>
              </a:xfrm>
              <a:prstGeom prst="rect">
                <a:avLst/>
              </a:prstGeom>
              <a:blipFill>
                <a:blip r:embed="rId5"/>
                <a:stretch>
                  <a:fillRect l="-177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425B5DD-73B5-FC4B-A590-AC0524E650DA}"/>
              </a:ext>
            </a:extLst>
          </p:cNvPr>
          <p:cNvSpPr txBox="1"/>
          <p:nvPr/>
        </p:nvSpPr>
        <p:spPr>
          <a:xfrm>
            <a:off x="9056616" y="4657648"/>
            <a:ext cx="1602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 scaled variables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36BEA-2A75-0F4F-AACE-43CE2F5576BD}"/>
              </a:ext>
            </a:extLst>
          </p:cNvPr>
          <p:cNvSpPr txBox="1"/>
          <p:nvPr/>
        </p:nvSpPr>
        <p:spPr>
          <a:xfrm rot="16200000">
            <a:off x="6309762" y="2931439"/>
            <a:ext cx="284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Depth </a:t>
            </a:r>
            <a:r>
              <a:rPr lang="en-US" sz="1400" dirty="0" err="1"/>
              <a:t>w.r.t</a:t>
            </a:r>
            <a:r>
              <a:rPr lang="en-US" sz="1400" dirty="0"/>
              <a:t>. initial surface height (m)</a:t>
            </a:r>
          </a:p>
        </p:txBody>
      </p:sp>
    </p:spTree>
    <p:extLst>
      <p:ext uri="{BB962C8B-B14F-4D97-AF65-F5344CB8AC3E}">
        <p14:creationId xmlns:p14="http://schemas.microsoft.com/office/powerpoint/2010/main" val="40265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1009</Words>
  <Application>Microsoft Macintosh PowerPoint</Application>
  <PresentationFormat>Widescreen</PresentationFormat>
  <Paragraphs>162</Paragraphs>
  <Slides>11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System Font Regular</vt:lpstr>
      <vt:lpstr>Office Theme</vt:lpstr>
      <vt:lpstr>An implicit, physical water percolation model</vt:lpstr>
      <vt:lpstr>Motivation: Impermeable ice lenses change the SMB of the Greenland Ice Sheet</vt:lpstr>
      <vt:lpstr>Background: How does an ice lens form?</vt:lpstr>
      <vt:lpstr>Background: Two types of models and their physics</vt:lpstr>
      <vt:lpstr>Background: Why construct a new model?</vt:lpstr>
      <vt:lpstr>Model: Intentions and subsequent choices</vt:lpstr>
      <vt:lpstr>Prognostic variable: Fractional wet layer</vt:lpstr>
      <vt:lpstr>Numerical set-up: Newton method to converge implicit system</vt:lpstr>
      <vt:lpstr>Results: model version 1</vt:lpstr>
      <vt:lpstr>Results: model version 2</vt:lpstr>
      <vt:lpstr>Conclusions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implicit, physical water percolation model</dc:title>
  <dc:subject/>
  <dc:creator>Willem Jan van de Berg</dc:creator>
  <cp:keywords/>
  <dc:description/>
  <cp:lastModifiedBy>Willem Jan van de Berg</cp:lastModifiedBy>
  <cp:revision>26</cp:revision>
  <cp:lastPrinted>2020-05-01T10:04:43Z</cp:lastPrinted>
  <dcterms:created xsi:type="dcterms:W3CDTF">2020-04-30T09:54:04Z</dcterms:created>
  <dcterms:modified xsi:type="dcterms:W3CDTF">2020-05-01T10:08:06Z</dcterms:modified>
  <cp:category/>
</cp:coreProperties>
</file>