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2" r:id="rId4"/>
    <p:sldId id="261" r:id="rId5"/>
    <p:sldId id="259" r:id="rId6"/>
    <p:sldId id="26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2"/>
    <p:restoredTop sz="94612"/>
  </p:normalViewPr>
  <p:slideViewPr>
    <p:cSldViewPr snapToGrid="0" snapToObjects="1">
      <p:cViewPr varScale="1">
        <p:scale>
          <a:sx n="135" d="100"/>
          <a:sy n="135"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BBD0-1698-9546-9F35-808D0266A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AF5AC6-4F02-E64A-80BB-040FB3D81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8D297B-C962-1B4E-91D6-A842D65A68ED}"/>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069E46F4-5A04-F94A-B3FB-C472F5B6A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D3478-F989-3244-B682-9BFE12086041}"/>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405848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5BC8-77AD-8841-8D7A-E932512FC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AF5D7-F0BD-C447-990F-B18F2B5DAB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06605-516E-3B42-AAC4-C5CE98EFA40A}"/>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5FB24999-1872-8F41-9AB3-F336906A3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7F8F4-6A8E-564B-866E-45670EBB2AB6}"/>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76383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76768-9A9B-4C4A-BB4B-33B78601FA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800B6F-1D8A-E74D-8A46-91EF66C88B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CE4A4-621B-C944-B60A-006D91828FBC}"/>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D199DAE1-CDE7-7940-9309-0C6471DC1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3AF19-96A6-9E4F-A6EC-CF88444FEB8C}"/>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96677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58B0-D4EC-9141-9D01-996E0AB4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69D40-F328-714A-9F71-A3A3E2D1D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791C3-6F83-A64D-9F75-A940D14434D0}"/>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4AAB397A-F836-2440-BBC3-CC4ABB986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21FE6-EADC-774B-AA23-118A83F2CCF0}"/>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64245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4FCD-F08C-F541-9F0B-B3DAF7D5B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717A57-3D2A-F949-AD3C-E5E5C19EC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D88454-5F93-9C46-A092-A2A1481D2C09}"/>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6AE74437-CB7C-7946-88BA-D5F88CF1C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E6487-5784-C749-9167-174584658AFB}"/>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351626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1E89-9ED7-4143-B5F8-7FFCEA590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E7094-85AC-0049-879C-E1FAA8614C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483D8F-CEC0-7346-99EA-54A6C954F0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FB63A5-8959-8947-89F6-E0EC2CB5C476}"/>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6" name="Footer Placeholder 5">
            <a:extLst>
              <a:ext uri="{FF2B5EF4-FFF2-40B4-BE49-F238E27FC236}">
                <a16:creationId xmlns:a16="http://schemas.microsoft.com/office/drawing/2014/main" id="{9FE7B42C-EFE9-7440-9E21-259DA05D3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5C41AC-26F8-BD44-BC98-10D087570832}"/>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24786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1653-2217-CC4A-A9B7-1248166CEE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56644-43A3-DE48-B295-1C477B1A1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52AD70-DB4D-C843-BC9F-644C694E7F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23144B-4DCE-E449-A52C-BEFDD4643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E4235B-56C3-694A-87BC-F6A42E1F1A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8C8CA-0F6D-054D-AD1D-FCF752E2640C}"/>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8" name="Footer Placeholder 7">
            <a:extLst>
              <a:ext uri="{FF2B5EF4-FFF2-40B4-BE49-F238E27FC236}">
                <a16:creationId xmlns:a16="http://schemas.microsoft.com/office/drawing/2014/main" id="{32F314D4-45DB-3945-AC70-8467C5446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50BA5D-254E-AB49-B472-E70DF596EBC3}"/>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376994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179A-FFC3-484D-A65C-672AFB1C80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3A8739-12AD-6944-BE4D-6CBE7F0E49C7}"/>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4" name="Footer Placeholder 3">
            <a:extLst>
              <a:ext uri="{FF2B5EF4-FFF2-40B4-BE49-F238E27FC236}">
                <a16:creationId xmlns:a16="http://schemas.microsoft.com/office/drawing/2014/main" id="{F7DB0054-D700-974E-A28E-B4FE50391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6F03F2-5B6D-6F49-89E7-15B69F27DA4E}"/>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228283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38E98-92A1-E34A-A15E-3494075B519F}"/>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3" name="Footer Placeholder 2">
            <a:extLst>
              <a:ext uri="{FF2B5EF4-FFF2-40B4-BE49-F238E27FC236}">
                <a16:creationId xmlns:a16="http://schemas.microsoft.com/office/drawing/2014/main" id="{02285609-73E7-D541-BC87-C021438C0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BAD1F2-4E1C-A247-94A2-91483EF3BA05}"/>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3283421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201E-72CD-3546-BC1F-1B9EC0548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821AEA-791D-B54C-A2A7-7538941C6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33B39-12DE-8D42-9583-CB4E2DA49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5DE3E-6C31-A645-9CDE-4654537552AF}"/>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6" name="Footer Placeholder 5">
            <a:extLst>
              <a:ext uri="{FF2B5EF4-FFF2-40B4-BE49-F238E27FC236}">
                <a16:creationId xmlns:a16="http://schemas.microsoft.com/office/drawing/2014/main" id="{96C802E0-10C3-2244-8CD3-BD90143C5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78B88-477F-8F40-9FCD-00C760A351C3}"/>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38117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2CBB-D326-A746-8F29-C48346FEC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12D39-E306-274E-B50D-60CA10D24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78A1E-C67C-B142-AD32-8ED7BC689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9B331E-05C1-5A43-8867-564E2532FC4E}"/>
              </a:ext>
            </a:extLst>
          </p:cNvPr>
          <p:cNvSpPr>
            <a:spLocks noGrp="1"/>
          </p:cNvSpPr>
          <p:nvPr>
            <p:ph type="dt" sz="half" idx="10"/>
          </p:nvPr>
        </p:nvSpPr>
        <p:spPr/>
        <p:txBody>
          <a:bodyPr/>
          <a:lstStyle/>
          <a:p>
            <a:fld id="{B41905B1-1C2B-AC49-A2AA-6137BCEFA768}" type="datetimeFigureOut">
              <a:rPr lang="en-US" smtClean="0"/>
              <a:t>5/7/20</a:t>
            </a:fld>
            <a:endParaRPr lang="en-US"/>
          </a:p>
        </p:txBody>
      </p:sp>
      <p:sp>
        <p:nvSpPr>
          <p:cNvPr id="6" name="Footer Placeholder 5">
            <a:extLst>
              <a:ext uri="{FF2B5EF4-FFF2-40B4-BE49-F238E27FC236}">
                <a16:creationId xmlns:a16="http://schemas.microsoft.com/office/drawing/2014/main" id="{561CBE66-1484-394E-8942-52D3F417B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A7048-2214-9044-A7A0-85944CEEF16C}"/>
              </a:ext>
            </a:extLst>
          </p:cNvPr>
          <p:cNvSpPr>
            <a:spLocks noGrp="1"/>
          </p:cNvSpPr>
          <p:nvPr>
            <p:ph type="sldNum" sz="quarter" idx="12"/>
          </p:nvPr>
        </p:nvSpPr>
        <p:spPr/>
        <p:txBody>
          <a:bodyPr/>
          <a:lstStyle/>
          <a:p>
            <a:fld id="{A523E208-B687-2E43-962A-D3F61C8824DA}" type="slidenum">
              <a:rPr lang="en-US" smtClean="0"/>
              <a:t>‹#›</a:t>
            </a:fld>
            <a:endParaRPr lang="en-US"/>
          </a:p>
        </p:txBody>
      </p:sp>
    </p:spTree>
    <p:extLst>
      <p:ext uri="{BB962C8B-B14F-4D97-AF65-F5344CB8AC3E}">
        <p14:creationId xmlns:p14="http://schemas.microsoft.com/office/powerpoint/2010/main" val="58333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DB32B-EEE1-6F4B-8BB3-A37B7A272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B9FFA-ADE7-4C4E-9B4B-2D2DA7E3D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79870-8328-6E47-B283-07DF50664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905B1-1C2B-AC49-A2AA-6137BCEFA768}" type="datetimeFigureOut">
              <a:rPr lang="en-US" smtClean="0"/>
              <a:t>5/7/20</a:t>
            </a:fld>
            <a:endParaRPr lang="en-US"/>
          </a:p>
        </p:txBody>
      </p:sp>
      <p:sp>
        <p:nvSpPr>
          <p:cNvPr id="5" name="Footer Placeholder 4">
            <a:extLst>
              <a:ext uri="{FF2B5EF4-FFF2-40B4-BE49-F238E27FC236}">
                <a16:creationId xmlns:a16="http://schemas.microsoft.com/office/drawing/2014/main" id="{6204F4C0-89F8-274C-ABF8-F1ABF3E51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320A21-E7C9-4248-AF66-22CBF4C3C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3E208-B687-2E43-962A-D3F61C8824DA}" type="slidenum">
              <a:rPr lang="en-US" smtClean="0"/>
              <a:t>‹#›</a:t>
            </a:fld>
            <a:endParaRPr lang="en-US"/>
          </a:p>
        </p:txBody>
      </p:sp>
    </p:spTree>
    <p:extLst>
      <p:ext uri="{BB962C8B-B14F-4D97-AF65-F5344CB8AC3E}">
        <p14:creationId xmlns:p14="http://schemas.microsoft.com/office/powerpoint/2010/main" val="1005110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CEDBB-1C3B-FC49-98CD-6E61D606F45C}"/>
              </a:ext>
            </a:extLst>
          </p:cNvPr>
          <p:cNvPicPr>
            <a:picLocks noChangeAspect="1"/>
          </p:cNvPicPr>
          <p:nvPr/>
        </p:nvPicPr>
        <p:blipFill rotWithShape="1">
          <a:blip r:embed="rId2"/>
          <a:srcRect l="7817" t="12329" r="4122" b="14164"/>
          <a:stretch/>
        </p:blipFill>
        <p:spPr>
          <a:xfrm>
            <a:off x="640179" y="194310"/>
            <a:ext cx="11109753" cy="6560820"/>
          </a:xfrm>
          <a:prstGeom prst="rect">
            <a:avLst/>
          </a:prstGeom>
        </p:spPr>
      </p:pic>
      <p:sp>
        <p:nvSpPr>
          <p:cNvPr id="2" name="Title 1">
            <a:extLst>
              <a:ext uri="{FF2B5EF4-FFF2-40B4-BE49-F238E27FC236}">
                <a16:creationId xmlns:a16="http://schemas.microsoft.com/office/drawing/2014/main" id="{5D687A19-EA20-4B48-8405-31EE4A87BE22}"/>
              </a:ext>
            </a:extLst>
          </p:cNvPr>
          <p:cNvSpPr>
            <a:spLocks noGrp="1"/>
          </p:cNvSpPr>
          <p:nvPr>
            <p:ph type="ctrTitle"/>
          </p:nvPr>
        </p:nvSpPr>
        <p:spPr>
          <a:xfrm>
            <a:off x="468837" y="606738"/>
            <a:ext cx="10920651" cy="3436860"/>
          </a:xfrm>
          <a:solidFill>
            <a:schemeClr val="bg1">
              <a:alpha val="70000"/>
            </a:schemeClr>
          </a:solidFill>
        </p:spPr>
        <p:txBody>
          <a:bodyPr>
            <a:normAutofit/>
          </a:bodyPr>
          <a:lstStyle/>
          <a:p>
            <a:r>
              <a:rPr lang="en-US" dirty="0">
                <a:latin typeface="Arial" panose="020B0604020202020204" pitchFamily="34" charset="0"/>
                <a:cs typeface="Arial" panose="020B0604020202020204" pitchFamily="34" charset="0"/>
              </a:rPr>
              <a:t>Tectonic Deformation and Surface Processes of the Tibetan Plateau from Sentinel-1 </a:t>
            </a:r>
            <a:r>
              <a:rPr lang="en-US" dirty="0" err="1">
                <a:latin typeface="Arial" panose="020B0604020202020204" pitchFamily="34" charset="0"/>
                <a:cs typeface="Arial" panose="020B0604020202020204" pitchFamily="34" charset="0"/>
              </a:rPr>
              <a:t>InSAR</a:t>
            </a:r>
            <a:r>
              <a:rPr lang="en-US" dirty="0">
                <a:latin typeface="Arial" panose="020B0604020202020204" pitchFamily="34" charset="0"/>
                <a:cs typeface="Arial" panose="020B0604020202020204" pitchFamily="34" charset="0"/>
              </a:rPr>
              <a:t> Data</a:t>
            </a:r>
          </a:p>
        </p:txBody>
      </p:sp>
      <p:sp>
        <p:nvSpPr>
          <p:cNvPr id="3" name="Subtitle 2">
            <a:extLst>
              <a:ext uri="{FF2B5EF4-FFF2-40B4-BE49-F238E27FC236}">
                <a16:creationId xmlns:a16="http://schemas.microsoft.com/office/drawing/2014/main" id="{85BCDA2D-2D99-F14E-9D93-044037B26F6F}"/>
              </a:ext>
            </a:extLst>
          </p:cNvPr>
          <p:cNvSpPr>
            <a:spLocks noGrp="1"/>
          </p:cNvSpPr>
          <p:nvPr>
            <p:ph type="subTitle" idx="1"/>
          </p:nvPr>
        </p:nvSpPr>
        <p:spPr>
          <a:xfrm>
            <a:off x="1445341" y="4905917"/>
            <a:ext cx="9144000" cy="1283867"/>
          </a:xfrm>
          <a:solidFill>
            <a:schemeClr val="bg1">
              <a:alpha val="70000"/>
            </a:schemeClr>
          </a:solidFill>
        </p:spPr>
        <p:txBody>
          <a:bodyPr>
            <a:normAutofit fontScale="92500"/>
          </a:bodyPr>
          <a:lstStyle/>
          <a:p>
            <a:r>
              <a:rPr lang="en-US" dirty="0">
                <a:latin typeface="Arial" panose="020B0604020202020204" pitchFamily="34" charset="0"/>
                <a:cs typeface="Arial" panose="020B0604020202020204" pitchFamily="34" charset="0"/>
              </a:rPr>
              <a:t>Robert Zinke</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Gilles Peltzer</a:t>
            </a:r>
            <a:r>
              <a:rPr lang="en-US" baseline="30000" dirty="0">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 Eric J. Fielding</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Simran S. Sangha</a:t>
            </a:r>
            <a:r>
              <a:rPr lang="en-US" baseline="30000" dirty="0">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 David P. S. Bekaert</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Susan Owen</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and the ARIA Team</a:t>
            </a:r>
          </a:p>
          <a:p>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NASA Jet Propulsion Laboratory, California Institute of Technology; </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University of California, Los Angles, Department of Earth, Planetary, and Space Sciences</a:t>
            </a:r>
          </a:p>
          <a:p>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EC71817-A6C9-234C-BF82-E7220D9FC00B}"/>
              </a:ext>
            </a:extLst>
          </p:cNvPr>
          <p:cNvPicPr>
            <a:picLocks noChangeAspect="1"/>
          </p:cNvPicPr>
          <p:nvPr/>
        </p:nvPicPr>
        <p:blipFill>
          <a:blip r:embed="rId3"/>
          <a:stretch>
            <a:fillRect/>
          </a:stretch>
        </p:blipFill>
        <p:spPr>
          <a:xfrm>
            <a:off x="10589341" y="606738"/>
            <a:ext cx="1160591" cy="1335888"/>
          </a:xfrm>
          <a:prstGeom prst="rect">
            <a:avLst/>
          </a:prstGeom>
        </p:spPr>
      </p:pic>
      <p:pic>
        <p:nvPicPr>
          <p:cNvPr id="6" name="Picture 5">
            <a:extLst>
              <a:ext uri="{FF2B5EF4-FFF2-40B4-BE49-F238E27FC236}">
                <a16:creationId xmlns:a16="http://schemas.microsoft.com/office/drawing/2014/main" id="{BFB8EAFC-5B7D-2E4F-BDF1-32EC1B4F4DA2}"/>
              </a:ext>
            </a:extLst>
          </p:cNvPr>
          <p:cNvPicPr>
            <a:picLocks noChangeAspect="1"/>
          </p:cNvPicPr>
          <p:nvPr/>
        </p:nvPicPr>
        <p:blipFill>
          <a:blip r:embed="rId4"/>
          <a:stretch>
            <a:fillRect/>
          </a:stretch>
        </p:blipFill>
        <p:spPr>
          <a:xfrm>
            <a:off x="10416619" y="6262907"/>
            <a:ext cx="1219200" cy="419100"/>
          </a:xfrm>
          <a:prstGeom prst="rect">
            <a:avLst/>
          </a:prstGeom>
        </p:spPr>
      </p:pic>
    </p:spTree>
    <p:extLst>
      <p:ext uri="{BB962C8B-B14F-4D97-AF65-F5344CB8AC3E}">
        <p14:creationId xmlns:p14="http://schemas.microsoft.com/office/powerpoint/2010/main" val="244777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7A29-415C-4246-B2F7-CF7255CA6A7D}"/>
              </a:ext>
            </a:extLst>
          </p:cNvPr>
          <p:cNvSpPr>
            <a:spLocks noGrp="1"/>
          </p:cNvSpPr>
          <p:nvPr>
            <p:ph type="title"/>
          </p:nvPr>
        </p:nvSpPr>
        <p:spPr/>
        <p:txBody>
          <a:bodyPr/>
          <a:lstStyle/>
          <a:p>
            <a:r>
              <a:rPr lang="en-US" dirty="0"/>
              <a:t>Motivation and data</a:t>
            </a:r>
          </a:p>
        </p:txBody>
      </p:sp>
      <p:sp>
        <p:nvSpPr>
          <p:cNvPr id="12" name="Rectangle 11">
            <a:extLst>
              <a:ext uri="{FF2B5EF4-FFF2-40B4-BE49-F238E27FC236}">
                <a16:creationId xmlns:a16="http://schemas.microsoft.com/office/drawing/2014/main" id="{5725C5A5-8DED-0E42-9E1D-1DB6BA925D45}"/>
              </a:ext>
            </a:extLst>
          </p:cNvPr>
          <p:cNvSpPr/>
          <p:nvPr/>
        </p:nvSpPr>
        <p:spPr>
          <a:xfrm>
            <a:off x="7179171" y="1828800"/>
            <a:ext cx="4481786" cy="3693319"/>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ongoing collision between India and Eurasia, produces the Tibetan Plateau. Tectonic shortening (at a rate of 4-5 cm/</a:t>
            </a:r>
            <a:r>
              <a:rPr lang="en-US" dirty="0" err="1">
                <a:latin typeface="Arial" panose="020B0604020202020204" pitchFamily="34" charset="0"/>
                <a:cs typeface="Arial" panose="020B0604020202020204" pitchFamily="34" charset="0"/>
              </a:rPr>
              <a:t>yr</a:t>
            </a:r>
            <a:r>
              <a:rPr lang="en-US" dirty="0">
                <a:latin typeface="Arial" panose="020B0604020202020204" pitchFamily="34" charset="0"/>
                <a:cs typeface="Arial" panose="020B0604020202020204" pitchFamily="34" charset="0"/>
              </a:rPr>
              <a:t>) is accommodated on major faults and distributed throughout the crust and upper mantle. Additionally, soil "active layer" and permafrost processes cause cm-scale movements within the upper few meters of the crust. We use nearly 5 years of Sentinel-1 interferometric synthetic aperture radar (</a:t>
            </a:r>
            <a:r>
              <a:rPr lang="en-US" dirty="0" err="1">
                <a:latin typeface="Arial" panose="020B0604020202020204" pitchFamily="34" charset="0"/>
                <a:cs typeface="Arial" panose="020B0604020202020204" pitchFamily="34" charset="0"/>
              </a:rPr>
              <a:t>InSAR</a:t>
            </a:r>
            <a:r>
              <a:rPr lang="en-US" dirty="0">
                <a:latin typeface="Arial" panose="020B0604020202020204" pitchFamily="34" charset="0"/>
                <a:cs typeface="Arial" panose="020B0604020202020204" pitchFamily="34" charset="0"/>
              </a:rPr>
              <a:t>) data to study these processes over broad spatial scales. </a:t>
            </a:r>
          </a:p>
        </p:txBody>
      </p:sp>
      <p:pic>
        <p:nvPicPr>
          <p:cNvPr id="14" name="Picture 13">
            <a:extLst>
              <a:ext uri="{FF2B5EF4-FFF2-40B4-BE49-F238E27FC236}">
                <a16:creationId xmlns:a16="http://schemas.microsoft.com/office/drawing/2014/main" id="{44886EEF-E27F-804B-BD9D-869775F2CCC0}"/>
              </a:ext>
            </a:extLst>
          </p:cNvPr>
          <p:cNvPicPr>
            <a:picLocks noChangeAspect="1"/>
          </p:cNvPicPr>
          <p:nvPr/>
        </p:nvPicPr>
        <p:blipFill rotWithShape="1">
          <a:blip r:embed="rId2"/>
          <a:srcRect t="8247" b="17388"/>
          <a:stretch/>
        </p:blipFill>
        <p:spPr>
          <a:xfrm>
            <a:off x="243613" y="1828800"/>
            <a:ext cx="6935559" cy="4053525"/>
          </a:xfrm>
          <a:prstGeom prst="rect">
            <a:avLst/>
          </a:prstGeom>
        </p:spPr>
      </p:pic>
    </p:spTree>
    <p:extLst>
      <p:ext uri="{BB962C8B-B14F-4D97-AF65-F5344CB8AC3E}">
        <p14:creationId xmlns:p14="http://schemas.microsoft.com/office/powerpoint/2010/main" val="185275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7A29-415C-4246-B2F7-CF7255CA6A7D}"/>
              </a:ext>
            </a:extLst>
          </p:cNvPr>
          <p:cNvSpPr>
            <a:spLocks noGrp="1"/>
          </p:cNvSpPr>
          <p:nvPr>
            <p:ph type="title"/>
          </p:nvPr>
        </p:nvSpPr>
        <p:spPr/>
        <p:txBody>
          <a:bodyPr/>
          <a:lstStyle/>
          <a:p>
            <a:r>
              <a:rPr lang="en-US" dirty="0"/>
              <a:t>Motivation and data</a:t>
            </a:r>
          </a:p>
        </p:txBody>
      </p:sp>
      <p:sp>
        <p:nvSpPr>
          <p:cNvPr id="13" name="Rectangle 12">
            <a:extLst>
              <a:ext uri="{FF2B5EF4-FFF2-40B4-BE49-F238E27FC236}">
                <a16:creationId xmlns:a16="http://schemas.microsoft.com/office/drawing/2014/main" id="{9743D845-2C2E-4749-98FB-2A4D2331CD9B}"/>
              </a:ext>
            </a:extLst>
          </p:cNvPr>
          <p:cNvSpPr/>
          <p:nvPr/>
        </p:nvSpPr>
        <p:spPr>
          <a:xfrm>
            <a:off x="448548" y="1373640"/>
            <a:ext cx="10204938" cy="1754326"/>
          </a:xfrm>
          <a:prstGeom prst="rect">
            <a:avLst/>
          </a:prstGeom>
        </p:spPr>
        <p:txBody>
          <a:bodyPr wrap="square">
            <a:spAutoFit/>
          </a:bodyPr>
          <a:lstStyle/>
          <a:p>
            <a:r>
              <a:rPr lang="en-US" dirty="0">
                <a:latin typeface="Arial" panose="020B0604020202020204" pitchFamily="34" charset="0"/>
                <a:cs typeface="Arial" panose="020B0604020202020204" pitchFamily="34" charset="0"/>
              </a:rPr>
              <a:t>We used Advanced Rapid Imaging and Analysis (ARIA) standard products (aria-</a:t>
            </a:r>
            <a:r>
              <a:rPr lang="en-US" dirty="0" err="1">
                <a:latin typeface="Arial" panose="020B0604020202020204" pitchFamily="34" charset="0"/>
                <a:cs typeface="Arial" panose="020B0604020202020204" pitchFamily="34" charset="0"/>
              </a:rPr>
              <a:t>products.jpl.nasa.gov</a:t>
            </a:r>
            <a:r>
              <a:rPr lang="en-US" dirty="0">
                <a:latin typeface="Arial" panose="020B0604020202020204" pitchFamily="34" charset="0"/>
                <a:cs typeface="Arial" panose="020B0604020202020204" pitchFamily="34" charset="0"/>
              </a:rPr>
              <a:t>/) to produce interferograms for three Sentinel-1 tracks across Tibet. We used more than 10,000 ARIA interferograms, including ~100 dates of acquisition per track since late 2014. For each track, we processed pairs with 12- and 24-day repeat times, as well as 1-year pairs. Below is an example of the interferogram networks and coherence statistics for track 41. Spatial coherence values &gt; 0.7 (blue colors) are generally considered good.</a:t>
            </a:r>
          </a:p>
        </p:txBody>
      </p:sp>
      <p:pic>
        <p:nvPicPr>
          <p:cNvPr id="14" name="Picture 13">
            <a:extLst>
              <a:ext uri="{FF2B5EF4-FFF2-40B4-BE49-F238E27FC236}">
                <a16:creationId xmlns:a16="http://schemas.microsoft.com/office/drawing/2014/main" id="{AD662A15-A98E-C445-9AE4-2C854E083C0B}"/>
              </a:ext>
            </a:extLst>
          </p:cNvPr>
          <p:cNvPicPr>
            <a:picLocks noChangeAspect="1"/>
          </p:cNvPicPr>
          <p:nvPr/>
        </p:nvPicPr>
        <p:blipFill>
          <a:blip r:embed="rId2"/>
          <a:stretch>
            <a:fillRect/>
          </a:stretch>
        </p:blipFill>
        <p:spPr>
          <a:xfrm>
            <a:off x="6096000" y="3190854"/>
            <a:ext cx="4383314" cy="3362260"/>
          </a:xfrm>
          <a:prstGeom prst="rect">
            <a:avLst/>
          </a:prstGeom>
        </p:spPr>
      </p:pic>
      <p:pic>
        <p:nvPicPr>
          <p:cNvPr id="15" name="Picture 14">
            <a:extLst>
              <a:ext uri="{FF2B5EF4-FFF2-40B4-BE49-F238E27FC236}">
                <a16:creationId xmlns:a16="http://schemas.microsoft.com/office/drawing/2014/main" id="{022C1F4B-3085-F443-B1D8-013D43FF65B9}"/>
              </a:ext>
            </a:extLst>
          </p:cNvPr>
          <p:cNvPicPr>
            <a:picLocks noChangeAspect="1"/>
          </p:cNvPicPr>
          <p:nvPr/>
        </p:nvPicPr>
        <p:blipFill>
          <a:blip r:embed="rId3"/>
          <a:stretch>
            <a:fillRect/>
          </a:stretch>
        </p:blipFill>
        <p:spPr>
          <a:xfrm>
            <a:off x="823776" y="3186022"/>
            <a:ext cx="4720125" cy="3367091"/>
          </a:xfrm>
          <a:prstGeom prst="rect">
            <a:avLst/>
          </a:prstGeom>
        </p:spPr>
      </p:pic>
    </p:spTree>
    <p:extLst>
      <p:ext uri="{BB962C8B-B14F-4D97-AF65-F5344CB8AC3E}">
        <p14:creationId xmlns:p14="http://schemas.microsoft.com/office/powerpoint/2010/main" val="35739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7A29-415C-4246-B2F7-CF7255CA6A7D}"/>
              </a:ext>
            </a:extLst>
          </p:cNvPr>
          <p:cNvSpPr>
            <a:spLocks noGrp="1"/>
          </p:cNvSpPr>
          <p:nvPr>
            <p:ph type="title"/>
          </p:nvPr>
        </p:nvSpPr>
        <p:spPr>
          <a:xfrm>
            <a:off x="838200" y="365125"/>
            <a:ext cx="10515600" cy="563789"/>
          </a:xfrm>
        </p:spPr>
        <p:txBody>
          <a:bodyPr>
            <a:normAutofit fontScale="90000"/>
          </a:bodyPr>
          <a:lstStyle/>
          <a:p>
            <a:r>
              <a:rPr lang="en-US" dirty="0" err="1"/>
              <a:t>InSAR</a:t>
            </a:r>
            <a:r>
              <a:rPr lang="en-US" dirty="0"/>
              <a:t> velocity maps</a:t>
            </a:r>
          </a:p>
        </p:txBody>
      </p:sp>
      <p:pic>
        <p:nvPicPr>
          <p:cNvPr id="30" name="Picture 29">
            <a:extLst>
              <a:ext uri="{FF2B5EF4-FFF2-40B4-BE49-F238E27FC236}">
                <a16:creationId xmlns:a16="http://schemas.microsoft.com/office/drawing/2014/main" id="{D3E571EC-4454-0141-8D7D-6DAF27EB5EC2}"/>
              </a:ext>
            </a:extLst>
          </p:cNvPr>
          <p:cNvPicPr>
            <a:picLocks noChangeAspect="1"/>
          </p:cNvPicPr>
          <p:nvPr/>
        </p:nvPicPr>
        <p:blipFill rotWithShape="1">
          <a:blip r:embed="rId2"/>
          <a:srcRect l="5262" r="11899" b="8326"/>
          <a:stretch/>
        </p:blipFill>
        <p:spPr>
          <a:xfrm>
            <a:off x="264845" y="1863094"/>
            <a:ext cx="11662309" cy="4233395"/>
          </a:xfrm>
          <a:prstGeom prst="rect">
            <a:avLst/>
          </a:prstGeom>
        </p:spPr>
      </p:pic>
      <p:sp>
        <p:nvSpPr>
          <p:cNvPr id="31" name="TextBox 30">
            <a:extLst>
              <a:ext uri="{FF2B5EF4-FFF2-40B4-BE49-F238E27FC236}">
                <a16:creationId xmlns:a16="http://schemas.microsoft.com/office/drawing/2014/main" id="{38DB1B49-51D2-4842-982D-2FB2C40E8BE4}"/>
              </a:ext>
            </a:extLst>
          </p:cNvPr>
          <p:cNvSpPr txBox="1"/>
          <p:nvPr/>
        </p:nvSpPr>
        <p:spPr>
          <a:xfrm>
            <a:off x="473597" y="1126310"/>
            <a:ext cx="10880203"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From the interferograms, we computed line of sight (LOS) velocity maps using the Miami </a:t>
            </a:r>
            <a:r>
              <a:rPr lang="en-US" dirty="0" err="1">
                <a:latin typeface="Arial" panose="020B0604020202020204" pitchFamily="34" charset="0"/>
                <a:cs typeface="Arial" panose="020B0604020202020204" pitchFamily="34" charset="0"/>
              </a:rPr>
              <a:t>Insar</a:t>
            </a:r>
            <a:r>
              <a:rPr lang="en-US" dirty="0">
                <a:latin typeface="Arial" panose="020B0604020202020204" pitchFamily="34" charset="0"/>
                <a:cs typeface="Arial" panose="020B0604020202020204" pitchFamily="34" charset="0"/>
              </a:rPr>
              <a:t> Timeseries software in Python (</a:t>
            </a:r>
            <a:r>
              <a:rPr lang="en-US" dirty="0" err="1">
                <a:latin typeface="Arial" panose="020B0604020202020204" pitchFamily="34" charset="0"/>
                <a:cs typeface="Arial" panose="020B0604020202020204" pitchFamily="34" charset="0"/>
              </a:rPr>
              <a:t>MintPy</a:t>
            </a:r>
            <a:r>
              <a:rPr lang="en-US" dirty="0">
                <a:latin typeface="Arial" panose="020B0604020202020204" pitchFamily="34" charset="0"/>
                <a:cs typeface="Arial" panose="020B0604020202020204" pitchFamily="34" charset="0"/>
              </a:rPr>
              <a:t>). For each track, the linear fit to LOS velocity is shown for each point in space. Warm colors indicate motion toward the satellite.</a:t>
            </a:r>
          </a:p>
        </p:txBody>
      </p:sp>
    </p:spTree>
    <p:extLst>
      <p:ext uri="{BB962C8B-B14F-4D97-AF65-F5344CB8AC3E}">
        <p14:creationId xmlns:p14="http://schemas.microsoft.com/office/powerpoint/2010/main" val="290552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F6B0-592B-E147-A6B6-FE8B603BB5DA}"/>
              </a:ext>
            </a:extLst>
          </p:cNvPr>
          <p:cNvSpPr>
            <a:spLocks noGrp="1"/>
          </p:cNvSpPr>
          <p:nvPr>
            <p:ph type="title"/>
          </p:nvPr>
        </p:nvSpPr>
        <p:spPr>
          <a:xfrm>
            <a:off x="838200" y="365126"/>
            <a:ext cx="10515600" cy="863898"/>
          </a:xfrm>
        </p:spPr>
        <p:txBody>
          <a:bodyPr/>
          <a:lstStyle/>
          <a:p>
            <a:r>
              <a:rPr lang="en-US" dirty="0"/>
              <a:t>East/West, Vertical Velocity Maps</a:t>
            </a:r>
          </a:p>
        </p:txBody>
      </p:sp>
      <p:sp>
        <p:nvSpPr>
          <p:cNvPr id="4" name="Rectangle 3">
            <a:extLst>
              <a:ext uri="{FF2B5EF4-FFF2-40B4-BE49-F238E27FC236}">
                <a16:creationId xmlns:a16="http://schemas.microsoft.com/office/drawing/2014/main" id="{9E65AC37-3BC6-3142-9B84-CC26B7D82DE3}"/>
              </a:ext>
            </a:extLst>
          </p:cNvPr>
          <p:cNvSpPr/>
          <p:nvPr/>
        </p:nvSpPr>
        <p:spPr>
          <a:xfrm>
            <a:off x="165904" y="1229023"/>
            <a:ext cx="11651848"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Overlapping ascending and descending tracks allow us to determine the east-west and vertical ground velocities, assuming negligible north-south velocity.</a:t>
            </a:r>
          </a:p>
        </p:txBody>
      </p:sp>
      <p:pic>
        <p:nvPicPr>
          <p:cNvPr id="8" name="Picture 7">
            <a:extLst>
              <a:ext uri="{FF2B5EF4-FFF2-40B4-BE49-F238E27FC236}">
                <a16:creationId xmlns:a16="http://schemas.microsoft.com/office/drawing/2014/main" id="{D97A0EAB-7B73-E44A-8EEA-DB3F48997F79}"/>
              </a:ext>
            </a:extLst>
          </p:cNvPr>
          <p:cNvPicPr>
            <a:picLocks noChangeAspect="1"/>
          </p:cNvPicPr>
          <p:nvPr/>
        </p:nvPicPr>
        <p:blipFill>
          <a:blip r:embed="rId2"/>
          <a:stretch>
            <a:fillRect/>
          </a:stretch>
        </p:blipFill>
        <p:spPr>
          <a:xfrm>
            <a:off x="0" y="1770693"/>
            <a:ext cx="12192000" cy="4358336"/>
          </a:xfrm>
          <a:prstGeom prst="rect">
            <a:avLst/>
          </a:prstGeom>
        </p:spPr>
      </p:pic>
    </p:spTree>
    <p:extLst>
      <p:ext uri="{BB962C8B-B14F-4D97-AF65-F5344CB8AC3E}">
        <p14:creationId xmlns:p14="http://schemas.microsoft.com/office/powerpoint/2010/main" val="196995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F6B0-592B-E147-A6B6-FE8B603BB5DA}"/>
              </a:ext>
            </a:extLst>
          </p:cNvPr>
          <p:cNvSpPr>
            <a:spLocks noGrp="1"/>
          </p:cNvSpPr>
          <p:nvPr>
            <p:ph type="title"/>
          </p:nvPr>
        </p:nvSpPr>
        <p:spPr>
          <a:xfrm>
            <a:off x="838200" y="365126"/>
            <a:ext cx="10515600" cy="863898"/>
          </a:xfrm>
        </p:spPr>
        <p:txBody>
          <a:bodyPr/>
          <a:lstStyle/>
          <a:p>
            <a:r>
              <a:rPr lang="en-US" dirty="0"/>
              <a:t>Tectonic faults</a:t>
            </a:r>
          </a:p>
        </p:txBody>
      </p:sp>
      <p:sp>
        <p:nvSpPr>
          <p:cNvPr id="6" name="Rectangle 5">
            <a:extLst>
              <a:ext uri="{FF2B5EF4-FFF2-40B4-BE49-F238E27FC236}">
                <a16:creationId xmlns:a16="http://schemas.microsoft.com/office/drawing/2014/main" id="{1D219206-DDB6-4749-BA72-81F52CC5245C}"/>
              </a:ext>
            </a:extLst>
          </p:cNvPr>
          <p:cNvSpPr/>
          <p:nvPr/>
        </p:nvSpPr>
        <p:spPr>
          <a:xfrm>
            <a:off x="131180" y="4745537"/>
            <a:ext cx="11756020"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tracks cross two large tectonic strike-slip faults: the </a:t>
            </a:r>
            <a:r>
              <a:rPr lang="en-US" dirty="0" err="1">
                <a:latin typeface="Arial" panose="020B0604020202020204" pitchFamily="34" charset="0"/>
                <a:cs typeface="Arial" panose="020B0604020202020204" pitchFamily="34" charset="0"/>
              </a:rPr>
              <a:t>Altyn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Tagh</a:t>
            </a:r>
            <a:r>
              <a:rPr lang="en-US" dirty="0">
                <a:latin typeface="Arial" panose="020B0604020202020204" pitchFamily="34" charset="0"/>
                <a:cs typeface="Arial" panose="020B0604020202020204" pitchFamily="34" charset="0"/>
              </a:rPr>
              <a:t> fault (ATF) and Kunlun fault (KF). Our data show velocity gradients, particularly in the east-west component, near both these faults. The gradient in the left image closely coincides with the ATF. The gradient in the right image is south of the main Kunlun fault trace, and coincides with the westward projection of a splay fault on which the 2001 M 7.8 </a:t>
            </a:r>
            <a:r>
              <a:rPr lang="en-US" dirty="0" err="1">
                <a:latin typeface="Arial" panose="020B0604020202020204" pitchFamily="34" charset="0"/>
                <a:cs typeface="Arial" panose="020B0604020202020204" pitchFamily="34" charset="0"/>
              </a:rPr>
              <a:t>Kokoxili</a:t>
            </a:r>
            <a:r>
              <a:rPr lang="en-US" dirty="0">
                <a:latin typeface="Arial" panose="020B0604020202020204" pitchFamily="34" charset="0"/>
                <a:cs typeface="Arial" panose="020B0604020202020204" pitchFamily="34" charset="0"/>
              </a:rPr>
              <a:t> earthquake nucleated (black star = epicenter).</a:t>
            </a:r>
          </a:p>
        </p:txBody>
      </p:sp>
      <p:pic>
        <p:nvPicPr>
          <p:cNvPr id="5" name="Picture 4">
            <a:extLst>
              <a:ext uri="{FF2B5EF4-FFF2-40B4-BE49-F238E27FC236}">
                <a16:creationId xmlns:a16="http://schemas.microsoft.com/office/drawing/2014/main" id="{79CA0FC8-AC55-3447-8731-74F9F1D521FE}"/>
              </a:ext>
            </a:extLst>
          </p:cNvPr>
          <p:cNvPicPr>
            <a:picLocks noChangeAspect="1"/>
          </p:cNvPicPr>
          <p:nvPr/>
        </p:nvPicPr>
        <p:blipFill>
          <a:blip r:embed="rId2"/>
          <a:stretch>
            <a:fillRect/>
          </a:stretch>
        </p:blipFill>
        <p:spPr>
          <a:xfrm>
            <a:off x="0" y="1093891"/>
            <a:ext cx="12192000" cy="3651646"/>
          </a:xfrm>
          <a:prstGeom prst="rect">
            <a:avLst/>
          </a:prstGeom>
        </p:spPr>
      </p:pic>
    </p:spTree>
    <p:extLst>
      <p:ext uri="{BB962C8B-B14F-4D97-AF65-F5344CB8AC3E}">
        <p14:creationId xmlns:p14="http://schemas.microsoft.com/office/powerpoint/2010/main" val="1839051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437</Words>
  <Application>Microsoft Macintosh PowerPoint</Application>
  <PresentationFormat>Widescreen</PresentationFormat>
  <Paragraphs>13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Tectonic Deformation and Surface Processes of the Tibetan Plateau from Sentinel-1 InSAR Data</vt:lpstr>
      <vt:lpstr>Motivation and data</vt:lpstr>
      <vt:lpstr>Motivation and data</vt:lpstr>
      <vt:lpstr>InSAR velocity maps</vt:lpstr>
      <vt:lpstr>East/West, Vertical Velocity Maps</vt:lpstr>
      <vt:lpstr>Tectonic faults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Tectonic Deformation and Surface Processes of the Tibetan Plateau from Sentinel-1 InSAR Data</dc:title>
  <dc:creator>Microsoft Office User</dc:creator>
  <cp:lastModifiedBy>Microsoft Office User</cp:lastModifiedBy>
  <cp:revision>30</cp:revision>
  <dcterms:created xsi:type="dcterms:W3CDTF">2020-05-06T20:43:58Z</dcterms:created>
  <dcterms:modified xsi:type="dcterms:W3CDTF">2020-05-07T17:32:30Z</dcterms:modified>
</cp:coreProperties>
</file>