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4" r:id="rId3"/>
    <p:sldId id="264" r:id="rId4"/>
    <p:sldId id="260" r:id="rId5"/>
    <p:sldId id="263" r:id="rId6"/>
    <p:sldId id="265" r:id="rId7"/>
    <p:sldId id="269" r:id="rId8"/>
    <p:sldId id="267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/>
    <p:restoredTop sz="94663"/>
  </p:normalViewPr>
  <p:slideViewPr>
    <p:cSldViewPr snapToGrid="0" snapToObjects="1">
      <p:cViewPr varScale="1">
        <p:scale>
          <a:sx n="114" d="100"/>
          <a:sy n="114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0F950F-34B1-CE44-8F92-3CBE96DF8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B858B-8CD9-A04B-8EA7-17B15EE3E6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D6103-54DB-F94D-A351-F1096D3A2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638EC-71EE-E043-8223-1B612EEF60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AB773-4C6E-2D4E-B594-26FBE1F4F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0303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2T19:43:01.628"/>
    </inkml:context>
    <inkml:brush xml:id="br0">
      <inkml:brushProperty name="width" value="0.1" units="cm"/>
      <inkml:brushProperty name="height" value="0.1" units="cm"/>
      <inkml:brushProperty name="color" value="#EEB3A6"/>
      <inkml:brushProperty name="inkEffects" value="rosegold"/>
      <inkml:brushProperty name="anchorX" value="-66492.39063"/>
      <inkml:brushProperty name="anchorY" value="-40741.33594"/>
      <inkml:brushProperty name="scaleFactor" value="0.5"/>
    </inkml:brush>
  </inkml:definitions>
  <inkml:trace contextRef="#ctx0" brushRef="#br0">0 69 24575,'90'-13'0,"24"2"0,15 11 0,-59 1 0,2 2 0,9 2 0,1 0 0,-7 3 0,0 0 0,-4-1 0,-2 0 0,55 9 0,-32-5 0,-2-2 0,-44-5 0,15-2 0,-28-2 0,43 0 0,8 0 0,45 0 0,-15 0 0,-42 1 0,-1 0 0,32-1 0,8 2 0,-32-2 0,-12 0 0,-10 1 0,-20 0 0,4 1 0,-5 0 0,18 1 0,-3 0 0,21 0 0,-9-2 0,25 1 0,1-2 0,2 1 0,14 1 0,-27 1 0,20 1 0,-27-3 0,15 1 0,-21-2 0,20 0 0,-19 0 0,24-2 0,-12-1 0,3-1 0,5 1 0,-23 0 0,10 2 0,-24 0 0,5 1 0,-16 0 0,7 0 0,-9 0 0,4 1 0,1 1 0,4 1 0,5 0 0,11 0 0,3 0 0,3-2 0,7 2 0,-3-3 0,4 3 0,7-1 0,0 0 0,5-1 0,19-1 0,9 0 0,-47 0 0,2 0 0,-3 0 0,0 0 0,5 0 0,0 0 0,-4 0 0,-1 0 0,65 0 0,-62 0 0,-1 0 0,54-1 0,-12-1 0,-3-3 0,-23 2 0,-8 0 0,-1 3 0,-7 0 0,2 0 0,8 0 0,-1 0 0,2-1 0,11 0 0,-6-2 0,16 3 0,-17-3 0,5 1 0,-17-3 0,-3 2 0,0-2 0,-9 2 0,-7 1 0,-1-1 0,-7 2 0,1-2 0,8-1 0,-2 3 0,-5-1 0,0 2 0,-12-1 0,1 1 0,3-3 0,1 1 0,11-2 0,-3 2 0,8-2 0,-6 2 0,-4 0 0,1 0 0,-1 0 0,6-1 0,9 1 0,6 1 0,2 1 0,6 0 0,-6 1 0,-1-1 0,3 2 0,-3-1 0,-2 2 0,3 1 0,-2 0 0,3-1 0,-3 0 0,3 0 0,-6-1 0,2-1 0,2-1 0,-12 2 0,-3-2 0,-10 1 0,-6-1 0,-5 0 0,5 0 0,-4 0 0,7 0 0,6 0 0,4 0 0,2 0 0,-2 0 0,-1 0 0,4-1 0,3 1 0,11-5 0,1 5 0,1-3 0,3 3 0,-7 0 0,2 0 0,8-2 0,2 2 0,3-2 0,16 2 0,-10-1 0,-1 0 0,4 0 0,-6 1 0,-4 0 0,14 0 0,-11 0 0,7-2 0,-11 0 0,3-2 0,-7 1 0,0-1 0,0 4 0,-13-2 0,-6 2 0,-5 0 0,-6 0 0,-6 0 0,0 0 0,-6 0 0,-4 0 0,2-1 0,-4 1 0,0-2 0,0 1 0,-2 1 0,2-1 0,-2 1 0,5 0 0,-1 0 0,5 0 0,6 0 0,6 0 0,5 0 0,15 0 0,-1 0 0,6 0 0,3 0 0,9 0 0,-6-2 0,18-1 0,-9-3 0,1 1 0,8-2 0,-9 3 0,6-1 0,-15 2 0,3 0 0,-8-1 0,-1 2 0,2 1 0,-14 1 0,-1 0 0,-7 0 0,-8 0 0,-4-1 0,0-1 0,-4-2 0,2 1 0,5-3 0,-6 2 0,2-1 0,-3 3 0,-4-1 0,-5 3 0,-6-1 0,-4 1 0,-3 0 0,0 0 0,4 0 0,1 0 0,5 0 0,10 1 0,10 1 0,10 2 0,15-1 0,-1 3 0,1-4 0,3 3 0,-11-5 0,-6 1 0,-2-1 0,-13 0 0,2 1 0,-9 0 0,0 0 0,-4 0 0,0-1 0,5 3 0,0 0 0,0-1 0,3 2 0,-1-1 0,1 0 0,5-1 0,-7 0 0,-5 0 0,-4-1 0,-2 0 0,0-1 0,3 0 0,-4 0 0,1 0 0,-6 0 0,4 0 0,1 1 0,3-1 0,9 4 0,2-2 0,1 2 0,-3-3 0,-15 0 0,-2-1 0,-8 0 0,-3 0 0,2 0 0,1 0 0,4 0 0,-1 0 0,2 0 0,-2-1 0,4 1 0,-1-1 0,3 1 0,1 0 0,-1 0 0,5 1 0,-1 0 0,0 2 0,0-2 0,-1 0 0,1-1 0,9 0 0,7 0 0,9 0 0,11 0 0,-3 0 0,-3 0 0,-1 0 0,-10 0 0,-4 0 0,-6 0 0,-12-1 0,-4 1 0,-5-1 0,5 0 0,0 0 0,4-1 0,-8 2 0,-2-1 0,-5 1 0,1 0 0,0-1 0,1 0 0,7-1 0,2 1 0,10-1 0,0 1 0,-2 1 0,-1 0 0,-7 0 0,-2 0 0,-6 0 0,-3 0 0,4-1 0,0 1 0,3-1 0,2 1 0,-1 0 0,-1-2 0,0 2 0,0-1 0,-1 0 0,1 1 0,-1-1 0,-3 1 0,-2 0 0,1-2 0,2 1 0,4 0 0,2 0 0,0-1 0,-1 1 0,-3 0 0,-3 0 0,-4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19:44:12.76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03815.60156"/>
      <inkml:brushProperty name="anchorY" value="-137716.26563"/>
      <inkml:brushProperty name="scaleFactor" value="0.5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19:44:19.58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19921.17969"/>
      <inkml:brushProperty name="anchorY" value="-146324.35938"/>
      <inkml:brushProperty name="scaleFactor" value="0.5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9:44:31.5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19:44:42.94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19:45:04.1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19:45:07.40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 16383,'0'0'0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19:46:03.183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0 24575,'42'18'0,"9"4"0,13 7 0,4-2 0,-11-4 0,-5-2 0,-1 0 0,-15-8 0,-10-3 0,-11-7 0,-4 2 0,1-1 0,9 7 0,3-3 0,8 6 0,0-2 0,3 0 0,4 2 0,-4-2 0,-5 0 0,0 0 0,-3 0 0,4-1 0,2 2 0,-1-1 0,-2-1 0,-5 0 0,-1 0 0,-3 1 0,-5-1 0,5 0 0,-6-1 0,2-2 0,-1-1 0,-3-1 0,2 0 0,2-1 0,2 0 0,-2-3 0,-3 0 0,-7-2 0,-4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19:47:24.462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49918.25"/>
      <inkml:brushProperty name="anchorY" value="-89569.73438"/>
      <inkml:brushProperty name="scaleFactor" value="0.5"/>
    </inkml:brush>
  </inkml:definitions>
  <inkml:trace contextRef="#ctx0" brushRef="#br0">0 0 24575,'90'34'0,"-2"2"0,-20-12 0,-5 2 0,-10-3 0,-21-9 0,-10-4 0,-17-6 0,-1 0 0,4 4 0,4 4 0,5 4 0,7 2 0,7 7 0,-1-2 0,5 3 0,-9-6 0,-1-4 0,-3-3 0,-8-7 0,-4-2 0,2 3 0,7 7 0,8 3 0,13 8 0,-1-3 0,2 2 0,-3-2 0,-12-7 0,-6-4 0,-11-5 0,-2-5 0,3 2 0,9 5 0,11 3 0,4 5 0,2-3 0,-4 2 0,-4-3 0,-2-1 0,-2-1 0,-5-1 0,-2-1 0,-5-2 0,-7-2 0,0-3 0,-1 3 0,-1-3 0,4 1 0,0 1 0,2-2 0,2 2 0,3 0 0,2 4 0,4 1 0,3 2 0,1-2 0,-2 1 0,3-2 0,-6-1 0,-1-1 0,-4-2 0,-8 1 0,2-2 0,-3 2 0,9 0 0,7 4 0,7 1 0,4-1 0,3 4 0,-5-3 0,-2 2 0,-8-4 0,-5-2 0,-7 0 0,-3-3 0,-1 0 0,2-2 0,2 1 0,4 1 0,12 4 0,10 3 0,12 2 0,2 3 0,4-2 0,-10-2 0,-2-3 0,-9-1 0,-10-3 0,-6-1 0,-7 0 0,-5-2 0,5 0 0,5 0 0,11 0 0,7 0 0,2 2 0,-5-2 0,-8 2 0,-9-2 0,-4 0 0,-4 0 0,2 0 0,4 0 0,5 0 0,6 1 0,8 1 0,3 2 0,3 0 0,1-1 0,-3-1 0,2 2 0,-3-4 0,-6 3 0,-2-2 0,-10 2 0,-1-3 0,-5 2 0,0-2 0,7 1 0,9 3 0,21 4 0,7 1 0,5 3 0,1-2 0,-9 0 0,3-2 0,-12-2 0,-7-4 0,-10-1 0,-6-1 0,-6 0 0,-1 0 0,-3 0 0,-1 0 0,0 0 0,3 0 0,5 0 0,6 0 0,4 0 0,7 0 0,-2 0 0,0 0 0,0 0 0,-10 0 0,-3 0 0,-7 0 0,-4 0 0,4 0 0,3-1 0,7 0 0,4 0 0,3 1 0,2 0 0,4-2 0,0 2 0,2-2 0,-1 2 0,-4 0 0,-2 0 0,-4-2 0,-1 2 0,-6-2 0,2 2 0,-8 0 0,4 0 0,-3 0 0,5 0 0,-3 0 0,3 0 0,-2 0 0,1 0 0,0 0 0,4-1 0,-2 0 0,5-1 0,1 2 0,-3-1 0,0 0 0,-8 0 0,0 1 0,-3 0 0,-2 0 0,4 0 0,-1 0 0,5 0 0,4 0 0,0 0 0,2 0 0,-1 0 0,1 0 0,3 0 0,1 0 0,-3 0 0,0 0 0,-10 0 0,1 0 0,-6 0 0,2 0 0,-2 0 0,6 0 0,0-2 0,5 2 0,6-2 0,2 0 0,5 2 0,4-2 0,-1 1 0,-4 0 0,0-1 0,-10 2 0,1 0 0,-3-1 0,-4 0 0,-1 0 0,-3 1 0,-2 0 0,-1 0 0,-1 0 0,0 0 0,0-2 0,2 2 0,2-2 0,0 0 0,3 0 0,1-3 0,1 1 0,5-1 0,4-1 0,3-1 0,4-2 0,-2 0 0,1 0 0,2-1 0,0-3 0,-2 1 0,2-1 0,-7 3 0,0 1 0,-1 0 0,-4 3 0,-3-2 0,-1 2 0,-4 0 0,0 1 0,-2 1 0,-2 2 0,0-1 0,1-1 0,3-1 0,0-3 0,3 0 0,-2 0 0,1-1 0,1 0 0,-1 1 0,1-2 0,-2 2 0,2-1 0,-1 0 0,-1 2 0,2-2 0,0 0 0,-1 1 0,1-2 0,-1 2 0,-2-1 0,4 2 0,-2-2 0,1 1 0,0 0 0,-1 0 0,-1 3 0,0-2 0,1 1 0,-2-1 0,4-2 0,0 1 0,1-1 0,-2 3 0,-3 1 0,-2 1 0,-2 1 0,-2-1 0,2 0 0,0-1 0,4-2 0,1 1 0,1-3 0,2 2 0,-3 1 0,3-2 0,-2 2 0,1-5 0,0 3 0,4-2 0,-5 2 0,4 0 0,-4 0 0,4-3 0,-2 1 0,4-2 0,-3 0 0,2 3 0,-2 0 0,0 1 0,-1 1 0,-1 0 0,0 1 0,-5 1 0,1 3 0,-6 0 0,1 2 0,2 0 0,0 0 0,5 0 0,3 0 0,1 0 0,2 2 0,-2-2 0,0 2 0,-3-2 0,-3 0 0,-3 0 0,-2 0 0,4 1 0,5 1 0,7 2 0,11 1 0,-1 1 0,1 2 0,0 1 0,-11-3 0,-4-1 0,-7-2 0,-5 1 0,5 1 0,1 2 0,5-1 0,4 1 0,4-2 0,1 4 0,-2-1 0,-6-1 0,-7-4 0,-3-1 0,0 0 0,5 1 0,10 4 0,9 3 0,4 2 0,3-1 0,-3 1 0,0-3 0,-1 2 0,-2-3 0,-1 0 0,-1 1 0,-10-5 0,-5 1 0,-5-3 0,4-1 0,5 3 0,7 0 0,6 3 0,-1-1 0,3 0 0,1-1 0,-1-1 0,-5-2 0,2 1 0,-7-2 0,1 0 0,-5-1 0,-8 0 0,-3 0 0,-4 0 0,-2 0 0,4 0 0,0 0 0,6 0 0,-1 0 0,6 0 0,0 0 0,0 0 0,3 0 0,-6-1 0,0 0 0,-4 0 0,-4 1 0,-2 0 0,0 0 0,4 0 0,4 0 0,6 0 0,2-2 0,2 2 0,0-2 0,1 2 0,-1-2 0,-2 0 0,-1-1 0,-5 1 0,0-2 0,-8 4 0,-2-3 0,2 2 0,-5 0 0,10-1 0,-3 2 0,4-4 0,-1 4 0,-3-2 0,0 2 0,3-1 0,1-3 0,5 0 0,0-3 0,1 3 0,-2-1 0,3-1 0,-3 1 0,2-1 0,-1-1 0,0 3 0,-3-3 0,5 3 0,-6-3 0,7 3 0,-8-1 0,4-2 0,-2 1 0,0-5 0,2 2 0,-4-2 0,3 4 0,-1-2 0,2 3 0,-4 1 0,-1-1 0,-5 3 0,-3-1 0,1 2 0,0-1 0,4 1 0,5-2 0,4-1 0,4-1 0,3 0 0,0 1 0,4 1 0,-8-1 0,-1 0 0,-6 2 0,-7-1 0,0 4 0,-4-2 0,2 2 0,2-1 0,2 0 0,2-2 0,4 3 0,4-4 0,6 4 0,7-4 0,3 4 0,4-4 0,-2 2 0,2 0 0,-8 0 0,-2 1 0,-5 0 0,-8-1 0,-2 1 0,-4 0 0,-4 0 0,1 1 0,-1 0 0,5 0 0,7 1 0,10 3 0,2 0 0,2 4 0,-8-6 0,-9 3 0,-5-5 0,-7 2 0,1-2 0,2 1 0,0 0 0,4 2 0,-2-1 0,1 0 0,-2-1 0,0-1 0,0 0 0,-2 0 0,4 2 0,5 0 0,11 3 0,8 1 0,6 3 0,-1 0 0,-1 0 0,-4-3 0,-2 1 0,-4-3 0,-5 1 0,-4-3 0,-7 0 0,-4 0 0,1-2 0,8 3 0,6-1 0,14 4 0,1 0 0,1-1 0,-3 3 0,-10-3 0,-5 1 0,-3-1 0,2-1 0,1 1 0,9 1 0,-2 1 0,0-1 0,-9-3 0,-6 2 0,1-3 0,16 9 0,18-2 0,5 5 0,7 0 0,-15-1 0,-6 0 0,-9-2 0,-13-4 0,-2 1 0,-7-5 0,-2 0 0,0-3 0,-1 1 0,3 0 0,2 4 0,3-3 0,8 5 0,8 0 0,7 3 0,6 3 0,4-1 0,1 2 0,-6-2 0,-4-3 0,-10 0 0,-9-3 0,-6-3 0,-4 1 0,-3-3 0,3 1 0,-2 1 0,7 2 0,3 3 0,5 2 0,-1 1 0,2 0 0,-2-4 0,4 3 0,-3-4 0,2 3 0,1-2 0,-3 0 0,0-1 0,-4 0 0,-2-2 0,0 1 0,-1-1 0,3-1 0,3 2 0,2 1 0,11 0 0,-3 1 0,1-3 0,-6 3 0,-4-3 0,-6-1 0,0 1 0,-3-3 0,0 3 0,-4-2 0,-2-1 0,2 1 0,5 0 0,6 3 0,6 1 0,2 1 0,0 2 0,2 0 0,-2 2 0,6 1 0,-2-3 0,-1 0 0,0-3 0,-10-1 0,-1-3 0,-9 1 0,-3-2 0,-1 0 0,4-1 0,5 2 0,3 0 0,-2 0 0,-3-1 0,0 2 0,1 0 0,6 2 0,3 0 0,4-1 0,-2 3 0,5-2 0,-4 3 0,-3-3 0,-1 2 0,-8-3 0,0 0 0,-3-3 0,0 1 0,1-2 0,0 3 0,-4-3 0,3 2 0,6 1 0,8 2 0,8 0 0,-2 2 0,1-2 0,-4 0 0,-4-1 0,-5-2 0,-7 1 0,-5-3 0,-1 2 0,-1-2 0,4 0 0,-3 0 0,1 0 0,-1 0 0,1 0 0,5 0 0,3 0 0,2 1 0,1-1 0,1 4 0,2-4 0,0 3 0,-1-1 0,-1 0 0,-5-1 0,-4 1 0,6-2 0,9 5 0,8-2 0,10 2 0,-5 1 0,-4-2 0,-1 3 0,-12-3 0,-3 0 0,-7-3 0,-5-1 0,2 0 0,-2 0 0,3 0 0,-1 0 0,-2 0 0,0 0 0,0 2 0,1-2 0,1 2 0,-2-2 0,0 0 0,0 0 0,1 1 0,6 0 0,-1 2 0,2-3 0,-5 2 0,-3-2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1/29/2020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81C2E-A30F-AE4E-B740-66B9789F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937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7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4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4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9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9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3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4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2020 EGU Virtual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E1D99-8FF6-AA40-B8B2-8E1AE576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57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90.png"/><Relationship Id="rId17" Type="http://schemas.openxmlformats.org/officeDocument/2006/relationships/customXml" Target="../ink/ink9.xml"/><Relationship Id="rId2" Type="http://schemas.openxmlformats.org/officeDocument/2006/relationships/image" Target="../media/image10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80.png"/><Relationship Id="rId4" Type="http://schemas.openxmlformats.org/officeDocument/2006/relationships/image" Target="../media/image50.png"/><Relationship Id="rId9" Type="http://schemas.openxmlformats.org/officeDocument/2006/relationships/customXml" Target="../ink/ink5.xml"/><Relationship Id="rId1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bg1">
                <a:alpha val="70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FAE2-00EB-144F-A4FA-C414B830D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123" y="264964"/>
            <a:ext cx="11078954" cy="2387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Solar Cycle Modulation of Nighttime Mesospheric Ozone as Observed by MLS  </a:t>
            </a:r>
            <a:br>
              <a:rPr lang="en-US" sz="3600" b="1" dirty="0"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5A557-CD04-5B41-80AD-F5E0AE0B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080" y="2821523"/>
            <a:ext cx="1035304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ahoma" charset="0"/>
                <a:cs typeface="Tahoma" charset="0"/>
              </a:rPr>
              <a:t>Jae N. Lee</a:t>
            </a:r>
            <a:r>
              <a:rPr lang="en-US" sz="2800" baseline="30000" dirty="0">
                <a:latin typeface="Tahoma" charset="0"/>
                <a:cs typeface="Tahoma" charset="0"/>
              </a:rPr>
              <a:t>1,2 </a:t>
            </a:r>
            <a:r>
              <a:rPr lang="en-US" sz="2800" dirty="0">
                <a:latin typeface="Tahoma" charset="0"/>
                <a:cs typeface="Tahoma" charset="0"/>
              </a:rPr>
              <a:t> and Dong L. Wu</a:t>
            </a:r>
            <a:r>
              <a:rPr lang="en-US" sz="2800" baseline="30000" dirty="0">
                <a:latin typeface="Tahoma" charset="0"/>
                <a:cs typeface="Tahoma" charset="0"/>
              </a:rPr>
              <a:t>2</a:t>
            </a:r>
          </a:p>
          <a:p>
            <a:pPr lvl="0"/>
            <a:r>
              <a:rPr lang="en-US" sz="2800" dirty="0">
                <a:latin typeface="Tahoma" charset="0"/>
                <a:cs typeface="Tahoma" charset="0"/>
              </a:rPr>
              <a:t> </a:t>
            </a:r>
          </a:p>
          <a:p>
            <a:pPr lvl="0" algn="l">
              <a:lnSpc>
                <a:spcPct val="120000"/>
              </a:lnSpc>
            </a:pPr>
            <a:r>
              <a:rPr lang="en-US" sz="2200" dirty="0">
                <a:latin typeface="Tahoma"/>
                <a:cs typeface="Tahoma"/>
              </a:rPr>
              <a:t>1. Joint Center for Earth Systems Technology, University of Maryland, Baltimore County,  2. NASA Goddard Space Flight Center</a:t>
            </a:r>
          </a:p>
          <a:p>
            <a:endParaRPr lang="en-US" dirty="0"/>
          </a:p>
        </p:txBody>
      </p:sp>
      <p:pic>
        <p:nvPicPr>
          <p:cNvPr id="7" name="Picture 6" descr="GoddardLogoVector.gif">
            <a:extLst>
              <a:ext uri="{FF2B5EF4-FFF2-40B4-BE49-F238E27FC236}">
                <a16:creationId xmlns:a16="http://schemas.microsoft.com/office/drawing/2014/main" id="{324105A9-D779-C64B-A547-D2B4222FC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41" y="5858360"/>
            <a:ext cx="1592239" cy="672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E27957-5CEC-9E4B-B309-2E6125751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32" y="5624102"/>
            <a:ext cx="1673815" cy="10062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31BD60-F598-B041-8E42-F9D6F0CDE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899" y="5649887"/>
            <a:ext cx="1808136" cy="980468"/>
          </a:xfrm>
          <a:prstGeom prst="rect">
            <a:avLst/>
          </a:prstGeom>
        </p:spPr>
      </p:pic>
      <p:pic>
        <p:nvPicPr>
          <p:cNvPr id="1028" name="Picture 4" descr="Image result for umbc logo">
            <a:extLst>
              <a:ext uri="{FF2B5EF4-FFF2-40B4-BE49-F238E27FC236}">
                <a16:creationId xmlns:a16="http://schemas.microsoft.com/office/drawing/2014/main" id="{4F56BD43-36C7-F941-AD6D-C8B366D3C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739" y="5456725"/>
            <a:ext cx="1323216" cy="132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D8D15C-40E4-4C4F-83CB-320E94DFBC9A}"/>
              </a:ext>
            </a:extLst>
          </p:cNvPr>
          <p:cNvSpPr txBox="1"/>
          <p:nvPr/>
        </p:nvSpPr>
        <p:spPr>
          <a:xfrm>
            <a:off x="1338367" y="4726983"/>
            <a:ext cx="9266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Acknowledgments : NASA Sun Climate Research</a:t>
            </a:r>
          </a:p>
          <a:p>
            <a:r>
              <a:rPr lang="en-US" dirty="0">
                <a:solidFill>
                  <a:schemeClr val="accent4"/>
                </a:solidFill>
              </a:rPr>
              <a:t>				J. Yue and M. </a:t>
            </a:r>
            <a:r>
              <a:rPr lang="en-US" dirty="0" err="1">
                <a:solidFill>
                  <a:schemeClr val="accent4"/>
                </a:solidFill>
              </a:rPr>
              <a:t>Mlynczak</a:t>
            </a:r>
            <a:r>
              <a:rPr lang="en-US" dirty="0">
                <a:solidFill>
                  <a:schemeClr val="accent4"/>
                </a:solidFill>
              </a:rPr>
              <a:t>, N. Livesey and L. </a:t>
            </a:r>
            <a:r>
              <a:rPr lang="en-US" dirty="0" err="1">
                <a:solidFill>
                  <a:schemeClr val="accent4"/>
                </a:solidFill>
              </a:rPr>
              <a:t>Froidevaux</a:t>
            </a:r>
            <a:r>
              <a:rPr lang="en-US" dirty="0">
                <a:solidFill>
                  <a:schemeClr val="accent4"/>
                </a:solidFill>
              </a:rPr>
              <a:t> , M. Snow and  J. Harder</a:t>
            </a:r>
          </a:p>
        </p:txBody>
      </p:sp>
      <p:pic>
        <p:nvPicPr>
          <p:cNvPr id="1030" name="Picture 6" descr="Image result for nasa logo pdf">
            <a:extLst>
              <a:ext uri="{FF2B5EF4-FFF2-40B4-BE49-F238E27FC236}">
                <a16:creationId xmlns:a16="http://schemas.microsoft.com/office/drawing/2014/main" id="{60777C2F-6CD0-6F44-821E-140E6EFDE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0614"/>
            <a:ext cx="1549041" cy="132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BE134D-5476-4B42-A1E4-D40E5C0A1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5062" y="5813756"/>
            <a:ext cx="693877" cy="609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0BAD7-A1C4-294B-B8B0-C094451691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1513" y="5776653"/>
            <a:ext cx="1952456" cy="68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9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bg1">
                <a:alpha val="70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214B-9000-7840-B22E-68B078E1A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12" y="-1337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Secondary Ozone Maximum in the Mesosphere 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F9D73B54-37E4-074D-AE05-C764D54E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0285" y="6052504"/>
            <a:ext cx="2743200" cy="365125"/>
          </a:xfrm>
        </p:spPr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41C68BC5-EF41-FE4B-9645-35476428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4AE1535-4A9B-CE42-A61D-85B21382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F7ED7-29FB-F940-A652-990C60000F17}"/>
              </a:ext>
            </a:extLst>
          </p:cNvPr>
          <p:cNvSpPr txBox="1"/>
          <p:nvPr/>
        </p:nvSpPr>
        <p:spPr>
          <a:xfrm>
            <a:off x="5379939" y="4207388"/>
            <a:ext cx="646132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Ozone maximum in the Stratosphere</a:t>
            </a:r>
          </a:p>
          <a:p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dirty="0"/>
              <a:t>-    Chemistry of NOx and </a:t>
            </a:r>
            <a:r>
              <a:rPr lang="en-US" dirty="0" err="1"/>
              <a:t>HOx</a:t>
            </a:r>
            <a:r>
              <a:rPr lang="en-US" dirty="0"/>
              <a:t> compounds</a:t>
            </a:r>
          </a:p>
          <a:p>
            <a:pPr marL="285750" indent="-285750">
              <a:buFontTx/>
              <a:buChar char="-"/>
            </a:pPr>
            <a:r>
              <a:rPr lang="en-US" dirty="0"/>
              <a:t>Impacted by emissions of ozone depleting substances (i.e. CFCs)</a:t>
            </a:r>
          </a:p>
          <a:p>
            <a:pPr marL="285750" indent="-285750">
              <a:buFontTx/>
              <a:buChar char="-"/>
            </a:pPr>
            <a:r>
              <a:rPr lang="en-US" dirty="0"/>
              <a:t> largely driven by ENSO and QBO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AAF68D-B3EB-FF4D-86C9-A29900C5FF75}"/>
                  </a:ext>
                </a:extLst>
              </p:cNvPr>
              <p:cNvSpPr txBox="1"/>
              <p:nvPr/>
            </p:nvSpPr>
            <p:spPr>
              <a:xfrm>
                <a:off x="8006431" y="1144781"/>
                <a:ext cx="4185569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dirty="0"/>
                  <a:t>For mesospheric Ozone, solar radiation </a:t>
                </a:r>
              </a:p>
              <a:p>
                <a:r>
                  <a:rPr lang="en-US" dirty="0"/>
                  <a:t>	 is important in chemistry.</a:t>
                </a:r>
              </a:p>
              <a:p>
                <a:endParaRPr lang="en-US" dirty="0"/>
              </a:p>
              <a:p>
                <a:r>
                  <a:rPr lang="en-US" dirty="0"/>
                  <a:t>-    Very low Daytime Ozone due to </a:t>
                </a:r>
                <a:r>
                  <a:rPr lang="en-US" dirty="0">
                    <a:solidFill>
                      <a:schemeClr val="tx1"/>
                    </a:solidFill>
                  </a:rPr>
                  <a:t>short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less observation with less validation</a:t>
                </a:r>
              </a:p>
              <a:p>
                <a:r>
                  <a:rPr lang="en-US" dirty="0"/>
                  <a:t>	compared to stratospheric O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AAF68D-B3EB-FF4D-86C9-A29900C5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431" y="1144781"/>
                <a:ext cx="4185569" cy="2308324"/>
              </a:xfrm>
              <a:prstGeom prst="rect">
                <a:avLst/>
              </a:prstGeom>
              <a:blipFill>
                <a:blip r:embed="rId2"/>
                <a:stretch>
                  <a:fillRect l="-906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E606B7D-A9A1-D348-826D-2DD278297DF7}"/>
                  </a:ext>
                </a:extLst>
              </p14:cNvPr>
              <p14:cNvContentPartPr/>
              <p14:nvPr/>
            </p14:nvContentPartPr>
            <p14:xfrm>
              <a:off x="5401661" y="4029139"/>
              <a:ext cx="6417878" cy="62121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E606B7D-A9A1-D348-826D-2DD278297D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3661" y="4010975"/>
                <a:ext cx="6453519" cy="98086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3F95607C-5609-6243-B63B-2164225ED0DE}"/>
              </a:ext>
            </a:extLst>
          </p:cNvPr>
          <p:cNvSpPr txBox="1"/>
          <p:nvPr/>
        </p:nvSpPr>
        <p:spPr>
          <a:xfrm>
            <a:off x="4998706" y="1143118"/>
            <a:ext cx="28631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       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Production</a:t>
            </a:r>
            <a:endParaRPr lang="en-US" sz="2000" b="1" dirty="0">
              <a:solidFill>
                <a:schemeClr val="accent4"/>
              </a:solidFill>
            </a:endParaRPr>
          </a:p>
          <a:p>
            <a:r>
              <a:rPr lang="en-US" sz="2000" b="1" dirty="0">
                <a:solidFill>
                  <a:schemeClr val="accent4"/>
                </a:solidFill>
              </a:rPr>
              <a:t>	O</a:t>
            </a:r>
            <a:r>
              <a:rPr lang="en-US" sz="2000" b="1" baseline="-25000" dirty="0">
                <a:solidFill>
                  <a:schemeClr val="accent4"/>
                </a:solidFill>
              </a:rPr>
              <a:t>2</a:t>
            </a:r>
            <a:r>
              <a:rPr lang="en-US" sz="2000" b="1" dirty="0">
                <a:solidFill>
                  <a:schemeClr val="accent4"/>
                </a:solidFill>
              </a:rPr>
              <a:t> + </a:t>
            </a:r>
            <a:r>
              <a:rPr lang="en-US" sz="2000" b="1" dirty="0" err="1">
                <a:solidFill>
                  <a:schemeClr val="accent4"/>
                </a:solidFill>
              </a:rPr>
              <a:t>hv</a:t>
            </a:r>
            <a:r>
              <a:rPr lang="en-US" sz="2000" b="1" dirty="0">
                <a:solidFill>
                  <a:schemeClr val="accent4"/>
                </a:solidFill>
              </a:rPr>
              <a:t> → O + O  </a:t>
            </a:r>
          </a:p>
          <a:p>
            <a:r>
              <a:rPr lang="en-US" sz="2000" b="1" dirty="0">
                <a:solidFill>
                  <a:schemeClr val="accent4"/>
                </a:solidFill>
              </a:rPr>
              <a:t>        O + O</a:t>
            </a:r>
            <a:r>
              <a:rPr lang="en-US" sz="2000" b="1" baseline="-25000" dirty="0">
                <a:solidFill>
                  <a:schemeClr val="accent4"/>
                </a:solidFill>
              </a:rPr>
              <a:t>2 </a:t>
            </a:r>
            <a:r>
              <a:rPr lang="en-US" sz="2000" b="1" dirty="0">
                <a:solidFill>
                  <a:schemeClr val="accent4"/>
                </a:solidFill>
              </a:rPr>
              <a:t>+ M→ O</a:t>
            </a:r>
            <a:r>
              <a:rPr lang="en-US" sz="2000" b="1" baseline="-25000" dirty="0">
                <a:solidFill>
                  <a:schemeClr val="accent4"/>
                </a:solidFill>
              </a:rPr>
              <a:t>3</a:t>
            </a:r>
            <a:r>
              <a:rPr lang="en-US" sz="2000" b="1" dirty="0">
                <a:solidFill>
                  <a:schemeClr val="accent4"/>
                </a:solidFill>
              </a:rPr>
              <a:t> +M</a:t>
            </a:r>
          </a:p>
          <a:p>
            <a:endParaRPr lang="en-US" sz="2000" b="1" dirty="0">
              <a:solidFill>
                <a:schemeClr val="accent4"/>
              </a:solidFill>
            </a:endParaRPr>
          </a:p>
          <a:p>
            <a:r>
              <a:rPr lang="en-US" sz="2000" b="1" dirty="0">
                <a:solidFill>
                  <a:schemeClr val="accent4"/>
                </a:solidFill>
              </a:rPr>
              <a:t>	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Loss</a:t>
            </a:r>
            <a:endParaRPr lang="en-US" sz="2000" b="1" dirty="0">
              <a:solidFill>
                <a:schemeClr val="accent4"/>
              </a:solidFill>
            </a:endParaRPr>
          </a:p>
          <a:p>
            <a:r>
              <a:rPr lang="en-US" sz="2000" b="1" dirty="0">
                <a:solidFill>
                  <a:schemeClr val="accent4"/>
                </a:solidFill>
              </a:rPr>
              <a:t> 	O</a:t>
            </a:r>
            <a:r>
              <a:rPr lang="en-US" sz="2000" b="1" baseline="-25000" dirty="0">
                <a:solidFill>
                  <a:schemeClr val="accent4"/>
                </a:solidFill>
              </a:rPr>
              <a:t>3</a:t>
            </a:r>
            <a:r>
              <a:rPr lang="en-US" sz="2000" b="1" dirty="0">
                <a:solidFill>
                  <a:schemeClr val="accent4"/>
                </a:solidFill>
              </a:rPr>
              <a:t> + </a:t>
            </a:r>
            <a:r>
              <a:rPr lang="en-US" sz="2000" b="1" dirty="0" err="1">
                <a:solidFill>
                  <a:schemeClr val="accent4"/>
                </a:solidFill>
              </a:rPr>
              <a:t>hv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>
                <a:solidFill>
                  <a:schemeClr val="accent4"/>
                </a:solidFill>
                <a:sym typeface="Wingdings" pitchFamily="2" charset="2"/>
              </a:rPr>
              <a:t></a:t>
            </a:r>
            <a:r>
              <a:rPr lang="en-US" sz="2000" b="1" dirty="0">
                <a:solidFill>
                  <a:schemeClr val="accent4"/>
                </a:solidFill>
              </a:rPr>
              <a:t> O + O</a:t>
            </a:r>
            <a:r>
              <a:rPr lang="en-US" sz="2000" b="1" baseline="-25000" dirty="0">
                <a:solidFill>
                  <a:schemeClr val="accent4"/>
                </a:solidFill>
              </a:rPr>
              <a:t>2</a:t>
            </a:r>
          </a:p>
          <a:p>
            <a:r>
              <a:rPr lang="en-US" sz="2000" b="1" dirty="0">
                <a:solidFill>
                  <a:schemeClr val="accent4"/>
                </a:solidFill>
              </a:rPr>
              <a:t>	O</a:t>
            </a:r>
            <a:r>
              <a:rPr lang="en-US" sz="2000" b="1" baseline="-25000" dirty="0">
                <a:solidFill>
                  <a:schemeClr val="accent4"/>
                </a:solidFill>
              </a:rPr>
              <a:t>3 </a:t>
            </a:r>
            <a:r>
              <a:rPr lang="en-US" sz="2000" b="1" dirty="0">
                <a:solidFill>
                  <a:schemeClr val="accent4"/>
                </a:solidFill>
              </a:rPr>
              <a:t>+ O </a:t>
            </a:r>
            <a:r>
              <a:rPr lang="en-US" sz="2000" b="1" dirty="0">
                <a:solidFill>
                  <a:schemeClr val="accent4"/>
                </a:solidFill>
                <a:sym typeface="Wingdings" pitchFamily="2" charset="2"/>
              </a:rPr>
              <a:t>  2</a:t>
            </a:r>
            <a:r>
              <a:rPr lang="en-US" sz="2000" b="1" dirty="0">
                <a:solidFill>
                  <a:schemeClr val="accent4"/>
                </a:solidFill>
              </a:rPr>
              <a:t> O</a:t>
            </a:r>
            <a:r>
              <a:rPr lang="en-US" sz="2000" b="1" baseline="-25000" dirty="0">
                <a:solidFill>
                  <a:schemeClr val="accent4"/>
                </a:solidFill>
              </a:rPr>
              <a:t>2</a:t>
            </a:r>
          </a:p>
          <a:p>
            <a:r>
              <a:rPr lang="en-US" sz="2000" b="1" dirty="0">
                <a:solidFill>
                  <a:schemeClr val="accent4"/>
                </a:solidFill>
              </a:rPr>
              <a:t>	O</a:t>
            </a:r>
            <a:r>
              <a:rPr lang="en-US" sz="2000" b="1" baseline="-25000" dirty="0">
                <a:solidFill>
                  <a:schemeClr val="accent4"/>
                </a:solidFill>
              </a:rPr>
              <a:t>3</a:t>
            </a:r>
            <a:r>
              <a:rPr lang="en-US" sz="2000" b="1" dirty="0">
                <a:solidFill>
                  <a:schemeClr val="accent4"/>
                </a:solidFill>
              </a:rPr>
              <a:t>+ H </a:t>
            </a:r>
            <a:r>
              <a:rPr lang="en-US" sz="2000" b="1" dirty="0">
                <a:solidFill>
                  <a:schemeClr val="accent4"/>
                </a:solidFill>
                <a:sym typeface="Wingdings" pitchFamily="2" charset="2"/>
              </a:rPr>
              <a:t> OH + </a:t>
            </a:r>
            <a:r>
              <a:rPr lang="en-US" sz="2000" b="1" dirty="0">
                <a:solidFill>
                  <a:schemeClr val="accent4"/>
                </a:solidFill>
              </a:rPr>
              <a:t>O</a:t>
            </a:r>
            <a:r>
              <a:rPr lang="en-US" sz="2000" b="1" baseline="-25000" dirty="0">
                <a:solidFill>
                  <a:schemeClr val="accent4"/>
                </a:solidFill>
              </a:rPr>
              <a:t>2</a:t>
            </a:r>
          </a:p>
          <a:p>
            <a:endParaRPr lang="en-US" sz="2000" b="1" dirty="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40A95-AF79-8742-8775-89C622B56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89" y="1144781"/>
            <a:ext cx="4114800" cy="53305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0AA91A-9180-8749-8F60-5B2D52A45B26}"/>
              </a:ext>
            </a:extLst>
          </p:cNvPr>
          <p:cNvSpPr txBox="1"/>
          <p:nvPr/>
        </p:nvSpPr>
        <p:spPr>
          <a:xfrm>
            <a:off x="1290549" y="1155552"/>
            <a:ext cx="347726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 Nighttime Ozone Climatology (2005-2018)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in the Tropics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538FEE-7038-4641-A34A-8A2EB68D3988}"/>
              </a:ext>
            </a:extLst>
          </p:cNvPr>
          <p:cNvSpPr/>
          <p:nvPr/>
        </p:nvSpPr>
        <p:spPr>
          <a:xfrm>
            <a:off x="1478981" y="1728435"/>
            <a:ext cx="3037263" cy="847823"/>
          </a:xfrm>
          <a:prstGeom prst="ellipse">
            <a:avLst/>
          </a:prstGeom>
          <a:blipFill dpi="0" rotWithShape="1">
            <a:blip r:embed="rId6">
              <a:alphaModFix amt="3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5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bg1">
                <a:alpha val="70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37AA-2677-2C4A-9590-C9C33041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Feasibility of mesospheric ozone data at secondary ozone maximum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0DAED-6CAA-974C-BC0E-EA72FDAA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D6F8C-AEB7-B14A-9550-2D9519D36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FFFFF-23C7-A04D-B2C0-600A9D23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91A795-E396-D744-B9D9-8E97C8318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2879"/>
            <a:ext cx="6260507" cy="47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80E0D6-3068-DA44-B7D0-45B5663043CE}"/>
                  </a:ext>
                </a:extLst>
              </p14:cNvPr>
              <p14:cNvContentPartPr/>
              <p14:nvPr/>
            </p14:nvContentPartPr>
            <p14:xfrm>
              <a:off x="4784009" y="-2288129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80E0D6-3068-DA44-B7D0-45B5663043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6369" y="-230612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832CC14-6C6E-C240-9234-A374C24A115B}"/>
                  </a:ext>
                </a:extLst>
              </p14:cNvPr>
              <p14:cNvContentPartPr/>
              <p14:nvPr/>
            </p14:nvContentPartPr>
            <p14:xfrm>
              <a:off x="1634369" y="-2752169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832CC14-6C6E-C240-9234-A374C24A11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6369" y="-27698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3B2DAD4-B3EB-C642-B5C4-58B1397B4BFF}"/>
                  </a:ext>
                </a:extLst>
              </p14:cNvPr>
              <p14:cNvContentPartPr/>
              <p14:nvPr/>
            </p14:nvContentPartPr>
            <p14:xfrm>
              <a:off x="5199809" y="-2988329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3B2DAD4-B3EB-C642-B5C4-58B1397B4B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46169" y="-309632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B3BF242-A4BC-FD40-97B4-CB7653B0CEEF}"/>
                  </a:ext>
                </a:extLst>
              </p14:cNvPr>
              <p14:cNvContentPartPr/>
              <p14:nvPr/>
            </p14:nvContentPartPr>
            <p14:xfrm>
              <a:off x="1175729" y="-3660449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B3BF242-A4BC-FD40-97B4-CB7653B0CE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8089" y="-376808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80E33F6-3866-F44A-A62B-FB4DC8E4F949}"/>
                  </a:ext>
                </a:extLst>
              </p14:cNvPr>
              <p14:cNvContentPartPr/>
              <p14:nvPr/>
            </p14:nvContentPartPr>
            <p14:xfrm>
              <a:off x="788369" y="-3643889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80E33F6-3866-F44A-A62B-FB4DC8E4F9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0369" y="-375152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5C10D2D-0E07-BC44-86B8-6A66806F3995}"/>
                  </a:ext>
                </a:extLst>
              </p14:cNvPr>
              <p14:cNvContentPartPr/>
              <p14:nvPr/>
            </p14:nvContentPartPr>
            <p14:xfrm>
              <a:off x="3940889" y="515667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5C10D2D-0E07-BC44-86B8-6A66806F39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23249" y="5049031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9F0081-70CD-CC49-AF8E-BCCB3B081F89}"/>
                  </a:ext>
                </a:extLst>
              </p14:cNvPr>
              <p14:cNvContentPartPr/>
              <p14:nvPr/>
            </p14:nvContentPartPr>
            <p14:xfrm>
              <a:off x="1816529" y="4955431"/>
              <a:ext cx="424440" cy="168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9F0081-70CD-CC49-AF8E-BCCB3B081F8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07529" y="4946431"/>
                <a:ext cx="4420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664692-F4EF-884B-8703-2CE52004FBFA}"/>
                  </a:ext>
                </a:extLst>
              </p14:cNvPr>
              <p14:cNvContentPartPr/>
              <p14:nvPr/>
            </p14:nvContentPartPr>
            <p14:xfrm>
              <a:off x="1786649" y="4925551"/>
              <a:ext cx="4559400" cy="426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664692-F4EF-884B-8703-2CE52004FBF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50649" y="4889551"/>
                <a:ext cx="4631040" cy="4982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5A3410A-A5A5-A345-87CA-53FD1AB7FA38}"/>
              </a:ext>
            </a:extLst>
          </p:cNvPr>
          <p:cNvSpPr txBox="1"/>
          <p:nvPr/>
        </p:nvSpPr>
        <p:spPr>
          <a:xfrm>
            <a:off x="7370950" y="1456907"/>
            <a:ext cx="44952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15-years measurement of  MLS nighttime ozone data is compared with MLS radiance in 235.71 GHz at 88 Km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De-seasonalized time series of radiance shows inter-annual variation comparable to 11-yr solar cycle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Validated that MLS ozone at this level (0.002hPa) contains useful information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80496-4FE9-E143-A63D-5B3736C21631}"/>
              </a:ext>
            </a:extLst>
          </p:cNvPr>
          <p:cNvSpPr/>
          <p:nvPr/>
        </p:nvSpPr>
        <p:spPr>
          <a:xfrm>
            <a:off x="7370950" y="5352151"/>
            <a:ext cx="4369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Lee and Wu [2020] , </a:t>
            </a:r>
            <a:r>
              <a:rPr lang="en-US" i="1" dirty="0"/>
              <a:t>Earth and Space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5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bg1">
                <a:alpha val="72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25BBF-03B1-2F40-9DCE-2C84FB0D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6313E-06F2-EC4F-A864-05210640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34B7E-1956-BA4D-8924-A8744666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D506B4-75A0-3342-8323-C1CA9848FB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26" y="452773"/>
            <a:ext cx="4114800" cy="59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F7354B-7232-9F49-BA2B-229F63DD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57" y="683066"/>
            <a:ext cx="6865883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Seasonal Climatology of Mesospheric </a:t>
            </a:r>
            <a:r>
              <a:rPr lang="en-US" sz="2800" b="1" dirty="0">
                <a:solidFill>
                  <a:srgbClr val="0070C0"/>
                </a:solidFill>
              </a:rPr>
              <a:t>Ozone</a:t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>(and </a:t>
            </a:r>
            <a:r>
              <a:rPr lang="en-US" sz="2800" b="1" dirty="0">
                <a:solidFill>
                  <a:srgbClr val="C00000"/>
                </a:solidFill>
              </a:rPr>
              <a:t>Carbon Monoxide</a:t>
            </a:r>
            <a:r>
              <a:rPr lang="en-US" sz="2800" b="1" dirty="0">
                <a:solidFill>
                  <a:srgbClr val="FFC000"/>
                </a:solidFill>
              </a:rPr>
              <a:t>) </a:t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>in 2005-2018 </a:t>
            </a:r>
            <a:r>
              <a:rPr lang="en-US" sz="2800" dirty="0">
                <a:solidFill>
                  <a:srgbClr val="FFC000"/>
                </a:solidFill>
              </a:rPr>
              <a:t>at 0.002 </a:t>
            </a:r>
            <a:r>
              <a:rPr lang="en-US" sz="2800" dirty="0" err="1">
                <a:solidFill>
                  <a:srgbClr val="FFC000"/>
                </a:solidFill>
              </a:rPr>
              <a:t>hPa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DEF72-94C4-BE46-B29A-CD12644416DC}"/>
              </a:ext>
            </a:extLst>
          </p:cNvPr>
          <p:cNvSpPr txBox="1"/>
          <p:nvPr/>
        </p:nvSpPr>
        <p:spPr>
          <a:xfrm>
            <a:off x="828274" y="2440964"/>
            <a:ext cx="55062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Seasonal variations of MLS nighttime ozone and </a:t>
            </a:r>
          </a:p>
          <a:p>
            <a:r>
              <a:rPr lang="en-US" sz="2000" dirty="0"/>
              <a:t>	nighttime CO are very similar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Maximum amount in local winter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Minimum amount in local 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Semi-Annual Oscillation (SAO) are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Secondary peaks at local spring in high latitudes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Equally dominant peaks in the tropics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AA6FF-E1BF-7544-A205-BF7BD7C24AE4}"/>
              </a:ext>
            </a:extLst>
          </p:cNvPr>
          <p:cNvSpPr txBox="1"/>
          <p:nvPr/>
        </p:nvSpPr>
        <p:spPr>
          <a:xfrm>
            <a:off x="11363726" y="1478275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8F859-0D80-5C4E-83C2-9DF29EF41C1D}"/>
              </a:ext>
            </a:extLst>
          </p:cNvPr>
          <p:cNvSpPr txBox="1"/>
          <p:nvPr/>
        </p:nvSpPr>
        <p:spPr>
          <a:xfrm>
            <a:off x="11336853" y="5034106"/>
            <a:ext cx="84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Tropics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CF286-DCD2-5D48-A718-2662AF219D88}"/>
              </a:ext>
            </a:extLst>
          </p:cNvPr>
          <p:cNvSpPr txBox="1"/>
          <p:nvPr/>
        </p:nvSpPr>
        <p:spPr>
          <a:xfrm>
            <a:off x="11336853" y="317624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</a:t>
            </a:r>
          </a:p>
        </p:txBody>
      </p:sp>
    </p:spTree>
    <p:extLst>
      <p:ext uri="{BB962C8B-B14F-4D97-AF65-F5344CB8AC3E}">
        <p14:creationId xmlns:p14="http://schemas.microsoft.com/office/powerpoint/2010/main" val="317497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65135-751F-3F42-B4EB-19C237A7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98074-B4F5-C243-A157-D78DA36D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0569D-29CE-2548-893A-044A54C0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5</a:t>
            </a:fld>
            <a:endParaRPr lang="en-US"/>
          </a:p>
        </p:txBody>
      </p:sp>
      <p:pic>
        <p:nvPicPr>
          <p:cNvPr id="7" name="image2.png">
            <a:extLst>
              <a:ext uri="{FF2B5EF4-FFF2-40B4-BE49-F238E27FC236}">
                <a16:creationId xmlns:a16="http://schemas.microsoft.com/office/drawing/2014/main" id="{9992046A-8EF5-7548-B87D-3E39F0F703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7114" y="1366343"/>
            <a:ext cx="5168571" cy="4865688"/>
          </a:xfrm>
          <a:prstGeom prst="rect">
            <a:avLst/>
          </a:prstGeom>
          <a:ln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8D80B2-ABBD-D443-A002-7F053A86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95979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Inter-annual variation of MLS nighttime mesospheric Ozone at 0.002 </a:t>
            </a:r>
            <a:r>
              <a:rPr lang="en-US" sz="2800" b="1" dirty="0" err="1">
                <a:solidFill>
                  <a:srgbClr val="FFC000"/>
                </a:solidFill>
              </a:rPr>
              <a:t>hPa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50CED6-BF4E-EF4A-B900-D1B7B50DEF8A}"/>
              </a:ext>
            </a:extLst>
          </p:cNvPr>
          <p:cNvSpPr txBox="1"/>
          <p:nvPr/>
        </p:nvSpPr>
        <p:spPr>
          <a:xfrm>
            <a:off x="6936539" y="1902373"/>
            <a:ext cx="437164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15-yrs of MLS nighttime ozone data</a:t>
            </a:r>
          </a:p>
          <a:p>
            <a:r>
              <a:rPr lang="en-US" dirty="0"/>
              <a:t>	shows ~ 20% of inter-annual variability  </a:t>
            </a:r>
          </a:p>
          <a:p>
            <a:r>
              <a:rPr lang="en-US" dirty="0"/>
              <a:t>	associated with 11-year solar cycle</a:t>
            </a:r>
          </a:p>
          <a:p>
            <a:r>
              <a:rPr lang="en-US" dirty="0"/>
              <a:t>	in high latitudes.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Lee and Wu [2020], </a:t>
            </a:r>
            <a:r>
              <a:rPr lang="en-US" i="1" dirty="0"/>
              <a:t>JGR, in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5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bg1">
                <a:alpha val="72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65135-751F-3F42-B4EB-19C237A7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98074-B4F5-C243-A157-D78DA36D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0569D-29CE-2548-893A-044A54C0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8D80B2-ABBD-D443-A002-7F053A86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Solar cycle variation of nighttime mesospheric ozone at 0.002hPa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7762D0-E659-1E4F-A339-87FEA9953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2088"/>
            <a:ext cx="5756465" cy="43706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DD5FA9-A3AF-E649-8A51-B711332F1C8C}"/>
              </a:ext>
            </a:extLst>
          </p:cNvPr>
          <p:cNvSpPr txBox="1"/>
          <p:nvPr/>
        </p:nvSpPr>
        <p:spPr>
          <a:xfrm>
            <a:off x="6914236" y="1662253"/>
            <a:ext cx="497001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MLS nighttime Ozone local winter anomaly is </a:t>
            </a:r>
          </a:p>
          <a:p>
            <a:r>
              <a:rPr lang="en-US" dirty="0"/>
              <a:t>     overlaid with SOLSTICE measured UV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Nighttime ozone shows in-phase variation</a:t>
            </a:r>
          </a:p>
          <a:p>
            <a:r>
              <a:rPr lang="en-US" dirty="0"/>
              <a:t>	 with UV at 240 nm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~20% of solar cycle variation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nighttime ozone increases with UV in the</a:t>
            </a:r>
          </a:p>
          <a:p>
            <a:r>
              <a:rPr lang="en-US" dirty="0"/>
              <a:t>	upper mesosphere, lower mesospheric ozone </a:t>
            </a:r>
          </a:p>
          <a:p>
            <a:r>
              <a:rPr lang="en-US" dirty="0"/>
              <a:t>	is expected to be decreased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Increased ozone 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 less UV is transmitted to lower</a:t>
            </a:r>
          </a:p>
          <a:p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Mesosphere  less O</a:t>
            </a:r>
            <a:r>
              <a:rPr lang="en-US" baseline="-25000" dirty="0">
                <a:solidFill>
                  <a:srgbClr val="FFC000"/>
                </a:solidFill>
                <a:sym typeface="Wingdings" pitchFamily="2" charset="2"/>
              </a:rPr>
              <a:t>2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photolysis  less O</a:t>
            </a:r>
            <a:r>
              <a:rPr lang="en-US" baseline="-25000" dirty="0">
                <a:solidFill>
                  <a:srgbClr val="FFC000"/>
                </a:solidFill>
                <a:sym typeface="Wingdings" pitchFamily="2" charset="2"/>
              </a:rPr>
              <a:t>3</a:t>
            </a:r>
            <a:endParaRPr lang="en-US" baseline="-25000" dirty="0">
              <a:solidFill>
                <a:srgbClr val="FFC000"/>
              </a:solidFill>
            </a:endParaRPr>
          </a:p>
        </p:txBody>
      </p: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035801E0-5295-D649-A94C-71A358B06700}"/>
              </a:ext>
            </a:extLst>
          </p:cNvPr>
          <p:cNvSpPr/>
          <p:nvPr/>
        </p:nvSpPr>
        <p:spPr>
          <a:xfrm>
            <a:off x="2820692" y="6048824"/>
            <a:ext cx="2976320" cy="45719"/>
          </a:xfrm>
          <a:prstGeom prst="leftRightArrow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847D96-A66C-5C4D-A83A-EE3C16BCFF05}"/>
              </a:ext>
            </a:extLst>
          </p:cNvPr>
          <p:cNvSpPr txBox="1"/>
          <p:nvPr/>
        </p:nvSpPr>
        <p:spPr>
          <a:xfrm>
            <a:off x="3958435" y="614552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 24</a:t>
            </a:r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1F0C923C-0846-7F46-AB5E-AE0D03C8B70D}"/>
              </a:ext>
            </a:extLst>
          </p:cNvPr>
          <p:cNvSpPr/>
          <p:nvPr/>
        </p:nvSpPr>
        <p:spPr>
          <a:xfrm>
            <a:off x="1616927" y="6033055"/>
            <a:ext cx="1098631" cy="45719"/>
          </a:xfrm>
          <a:prstGeom prst="leftRightArrow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100FF-F99B-274E-93A3-14CB43060CE0}"/>
              </a:ext>
            </a:extLst>
          </p:cNvPr>
          <p:cNvSpPr txBox="1"/>
          <p:nvPr/>
        </p:nvSpPr>
        <p:spPr>
          <a:xfrm>
            <a:off x="1815825" y="613930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 23</a:t>
            </a:r>
          </a:p>
        </p:txBody>
      </p:sp>
    </p:spTree>
    <p:extLst>
      <p:ext uri="{BB962C8B-B14F-4D97-AF65-F5344CB8AC3E}">
        <p14:creationId xmlns:p14="http://schemas.microsoft.com/office/powerpoint/2010/main" val="59045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bg1">
                <a:alpha val="72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1858-FB52-5D4B-B119-D06BC9C7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43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Solar cycle variation and zonal mean distribution of Ozone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41EC3-DC7D-FA41-BF0E-430C22D3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680B-9B92-0D43-936F-A9863128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DA7F6-C4D9-464F-9C04-724C7ADF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F0DB215D-F22B-7E48-B8E2-9D3AEFA90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81600" y="943008"/>
            <a:ext cx="6086344" cy="52896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9FE3E5-C389-604E-94ED-5720C68C283B}"/>
              </a:ext>
            </a:extLst>
          </p:cNvPr>
          <p:cNvSpPr txBox="1"/>
          <p:nvPr/>
        </p:nvSpPr>
        <p:spPr>
          <a:xfrm>
            <a:off x="428297" y="1049276"/>
            <a:ext cx="4038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a typeface="Lucida Sans" panose="020B0602030504020204" pitchFamily="34" charset="77"/>
                <a:cs typeface="Lucida Sans" panose="020B0602030504020204" pitchFamily="34" charset="77"/>
              </a:rPr>
              <a:t>The amplitude of 11-year variation of nighttime O</a:t>
            </a:r>
            <a:r>
              <a:rPr lang="en-US" sz="2000" baseline="-25000" dirty="0">
                <a:ea typeface="Lucida Sans" panose="020B0602030504020204" pitchFamily="34" charset="77"/>
                <a:cs typeface="Lucida Sans" panose="020B0602030504020204" pitchFamily="34" charset="77"/>
              </a:rPr>
              <a:t>3</a:t>
            </a:r>
            <a:r>
              <a:rPr lang="en-US" sz="2000" dirty="0">
                <a:ea typeface="Lucida Sans" panose="020B0602030504020204" pitchFamily="34" charset="77"/>
                <a:cs typeface="Lucida Sans" panose="020B0602030504020204" pitchFamily="34" charset="77"/>
              </a:rPr>
              <a:t> (in percentage). Overlaid red curves are zonal mean O</a:t>
            </a:r>
            <a:r>
              <a:rPr lang="en-US" sz="2000" baseline="-25000" dirty="0">
                <a:ea typeface="Lucida Sans" panose="020B0602030504020204" pitchFamily="34" charset="77"/>
                <a:cs typeface="Lucida Sans" panose="020B0602030504020204" pitchFamily="34" charset="77"/>
              </a:rPr>
              <a:t>3</a:t>
            </a:r>
            <a:r>
              <a:rPr lang="en-US" sz="2000" dirty="0">
                <a:ea typeface="Lucida Sans" panose="020B0602030504020204" pitchFamily="34" charset="77"/>
                <a:cs typeface="Lucida Sans" panose="020B0602030504020204" pitchFamily="34" charset="77"/>
              </a:rPr>
              <a:t> VMR. </a:t>
            </a:r>
            <a:endParaRPr lang="en-US" sz="2000" dirty="0">
              <a:ea typeface="Times New Roman" panose="02020603050405020304" pitchFamily="18" charset="0"/>
            </a:endParaRP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Amplitude of solar cycle variation is not always proportional to the zonal mean ozone amount.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Indicating dynamic control is also effective besides direct photo-chemical effect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Spring time (March and April) tropical Ozone enhancement is due to longer lifetime of Ozone caused by low Eddy diffusion (</a:t>
            </a:r>
            <a:r>
              <a:rPr lang="en-US" sz="2000" dirty="0" err="1"/>
              <a:t>kzz</a:t>
            </a:r>
            <a:r>
              <a:rPr lang="en-US" sz="20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bg1">
                <a:alpha val="72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1858-FB52-5D4B-B119-D06BC9C7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43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Correlations between Ozone and CO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41EC3-DC7D-FA41-BF0E-430C22D3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680B-9B92-0D43-936F-A9863128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DA7F6-C4D9-464F-9C04-724C7ADF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8</a:t>
            </a:fld>
            <a:endParaRPr lang="en-US"/>
          </a:p>
        </p:txBody>
      </p:sp>
      <p:pic>
        <p:nvPicPr>
          <p:cNvPr id="7" name="image8.png" descr="A close up of a map&#10;&#10;Description automatically generated">
            <a:extLst>
              <a:ext uri="{FF2B5EF4-FFF2-40B4-BE49-F238E27FC236}">
                <a16:creationId xmlns:a16="http://schemas.microsoft.com/office/drawing/2014/main" id="{94E96C73-A073-B34D-B7E1-20BEAFCADF1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627" y="923433"/>
            <a:ext cx="7655560" cy="2595245"/>
          </a:xfrm>
          <a:prstGeom prst="rect">
            <a:avLst/>
          </a:prstGeom>
          <a:gradFill>
            <a:gsLst>
              <a:gs pos="84000">
                <a:schemeClr val="bg1">
                  <a:alpha val="72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</p:pic>
      <p:pic>
        <p:nvPicPr>
          <p:cNvPr id="8" name="image10.png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9BCB3A-B30C-174D-8219-2AD8B0A038D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3043" y="3761107"/>
            <a:ext cx="7655560" cy="2595244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3CCE33-616B-874B-865D-86E906360822}"/>
              </a:ext>
            </a:extLst>
          </p:cNvPr>
          <p:cNvSpPr txBox="1"/>
          <p:nvPr/>
        </p:nvSpPr>
        <p:spPr>
          <a:xfrm>
            <a:off x="423043" y="945735"/>
            <a:ext cx="43061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Ozone and CO are highly correlated because both are strongly depending on UV photolysis and dynamics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Same seasonal and solar cycle variations are expected.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B979B3-6D40-6C4E-9387-F88A57C454D7}"/>
              </a:ext>
            </a:extLst>
          </p:cNvPr>
          <p:cNvSpPr txBox="1"/>
          <p:nvPr/>
        </p:nvSpPr>
        <p:spPr>
          <a:xfrm>
            <a:off x="8078603" y="3930525"/>
            <a:ext cx="4306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Similar SAO can be explained by Eddy diffusion (</a:t>
            </a:r>
            <a:r>
              <a:rPr lang="en-US" sz="2400" dirty="0" err="1"/>
              <a:t>Kzz</a:t>
            </a:r>
            <a:r>
              <a:rPr lang="en-US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 </a:t>
            </a:r>
            <a:r>
              <a:rPr lang="en-US" sz="2400" dirty="0" err="1"/>
              <a:t>Kzz</a:t>
            </a:r>
            <a:r>
              <a:rPr lang="en-US" sz="2400" dirty="0"/>
              <a:t> during summer induces low Ozone and CO</a:t>
            </a:r>
            <a:r>
              <a:rPr lang="en-US" sz="240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16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bg1">
                <a:alpha val="72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1858-FB52-5D4B-B119-D06BC9C7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43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41EC3-DC7D-FA41-BF0E-430C22D3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680B-9B92-0D43-936F-A9863128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EGU Virtual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DA7F6-C4D9-464F-9C04-724C7ADF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1D99-8FF6-AA40-B8B2-8E1AE576F70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1FBC0-9579-D94C-B880-5CE7E18662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12884" y="898062"/>
            <a:ext cx="8527830" cy="5751401"/>
          </a:xfrm>
          <a:prstGeom prst="rect">
            <a:avLst/>
          </a:prstGeom>
          <a:gradFill>
            <a:gsLst>
              <a:gs pos="84000">
                <a:schemeClr val="bg1">
                  <a:alpha val="72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085413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87334</TotalTime>
  <Words>643</Words>
  <Application>Microsoft Macintosh PowerPoint</Application>
  <PresentationFormat>Widescreen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Tahoma</vt:lpstr>
      <vt:lpstr>Office Theme</vt:lpstr>
      <vt:lpstr>Solar Cycle Modulation of Nighttime Mesospheric Ozone as Observed by MLS   </vt:lpstr>
      <vt:lpstr>Secondary Ozone Maximum in the Mesosphere </vt:lpstr>
      <vt:lpstr>Feasibility of mesospheric ozone data at secondary ozone maximum </vt:lpstr>
      <vt:lpstr>Seasonal Climatology of Mesospheric Ozone (and Carbon Monoxide)  in 2005-2018 at 0.002 hPa</vt:lpstr>
      <vt:lpstr>Inter-annual variation of MLS nighttime mesospheric Ozone at 0.002 hPa</vt:lpstr>
      <vt:lpstr>Solar cycle variation of nighttime mesospheric ozone at 0.002hPa</vt:lpstr>
      <vt:lpstr>Solar cycle variation and zonal mean distribution of Ozone</vt:lpstr>
      <vt:lpstr>Correlations between Ozone and CO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Jae N. (GSFC-613.0)[UNIVERSITY OF MARYLAND BALTIMORE COUNTY]</dc:creator>
  <cp:lastModifiedBy>Lee, Jae N. (GSFC-613.0)[UNIVERSITY OF MARYLAND BALTIMORE COUNTY]</cp:lastModifiedBy>
  <cp:revision>79</cp:revision>
  <dcterms:created xsi:type="dcterms:W3CDTF">2019-11-22T19:21:40Z</dcterms:created>
  <dcterms:modified xsi:type="dcterms:W3CDTF">2020-04-02T20:08:59Z</dcterms:modified>
</cp:coreProperties>
</file>