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7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hsJFaU3v51nSSL5KWmbSRyefBZV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ung-Lin Shie" initials="" lastIdx="2" clrIdx="0"/>
  <p:cmAuthor id="1" name="Linette McPartlan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8781C0-027E-400D-9BE7-A72393904812}">
  <a:tblStyle styleId="{5A8781C0-027E-400D-9BE7-A7239390481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05T20:40:57.320" idx="1">
    <p:pos x="261" y="217"/>
    <p:text>Is this a series of images? I currently see "2015-12-01 18"00" time frame, but it shows "2015-11-22 12:00" in the downloaded ppt.</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VyX1gk"/>
      </p:ext>
    </p:extLst>
  </p:cm>
  <p:cm authorId="1" dt="2020-05-05T20:40:57.320" idx="1">
    <p:pos x="261" y="217"/>
    <p:text>yeah this a movie! cool</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e9ohN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05T18:57:52.181" idx="2">
    <p:pos x="6000" y="0"/>
    <p:text>I believe a description is needed and forthcoming, right?  That should also serve the justification why the slide is needed here.  Thanks.</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VyX1h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Major features of figure: Spatial patterns of reanalyses precipitation products are fairly similar (except for NCEP R1), however the magnitudes of the total precipitation vary drastically between products.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MOST=monin-obukhov </a:t>
            </a:r>
            <a:r>
              <a:rPr lang="e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similarity</a:t>
            </a:r>
            <a:r>
              <a:rPr lang="en"/>
              <a:t> theory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24" name="Google Shape;24;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37BAB2-F627-5245-A326-2B2D4BD09157}"/>
              </a:ext>
            </a:extLst>
          </p:cNvPr>
          <p:cNvPicPr>
            <a:picLocks noChangeAspect="1"/>
          </p:cNvPicPr>
          <p:nvPr/>
        </p:nvPicPr>
        <p:blipFill rotWithShape="1">
          <a:blip r:embed="rId2"/>
          <a:srcRect t="16407" b="8593"/>
          <a:stretch/>
        </p:blipFill>
        <p:spPr>
          <a:xfrm>
            <a:off x="0" y="0"/>
            <a:ext cx="12192000" cy="6858000"/>
          </a:xfrm>
          <a:prstGeom prst="rect">
            <a:avLst/>
          </a:prstGeom>
        </p:spPr>
      </p:pic>
      <p:sp>
        <p:nvSpPr>
          <p:cNvPr id="2" name="Title 1">
            <a:extLst>
              <a:ext uri="{FF2B5EF4-FFF2-40B4-BE49-F238E27FC236}">
                <a16:creationId xmlns:a16="http://schemas.microsoft.com/office/drawing/2014/main" id="{F910AFB0-F19A-3849-A3D8-F7EC879FC790}"/>
              </a:ext>
            </a:extLst>
          </p:cNvPr>
          <p:cNvSpPr>
            <a:spLocks noGrp="1"/>
          </p:cNvSpPr>
          <p:nvPr>
            <p:ph type="ctrTitle"/>
          </p:nvPr>
        </p:nvSpPr>
        <p:spPr>
          <a:xfrm>
            <a:off x="771525" y="1171575"/>
            <a:ext cx="10644188" cy="3009901"/>
          </a:xfrm>
          <a:solidFill>
            <a:schemeClr val="tx2">
              <a:lumMod val="20000"/>
              <a:lumOff val="80000"/>
              <a:alpha val="75000"/>
            </a:schemeClr>
          </a:solidFill>
        </p:spPr>
        <p:txBody>
          <a:bodyPr>
            <a:normAutofit fontScale="90000"/>
          </a:bodyPr>
          <a:lstStyle/>
          <a:p>
            <a:r>
              <a:rPr lang="en-US" b="1"/>
              <a:t>Preliminary Results:</a:t>
            </a:r>
            <a:br>
              <a:rPr lang="en-US" b="1"/>
            </a:br>
            <a:r>
              <a:rPr lang="en-US" b="1"/>
              <a:t>Understanding Moisture Transport Associated with Strong Cyclones in the New Arctic </a:t>
            </a:r>
            <a:endParaRPr lang="en-US" b="1" dirty="0"/>
          </a:p>
        </p:txBody>
      </p:sp>
      <p:sp>
        <p:nvSpPr>
          <p:cNvPr id="3" name="Subtitle 2">
            <a:extLst>
              <a:ext uri="{FF2B5EF4-FFF2-40B4-BE49-F238E27FC236}">
                <a16:creationId xmlns:a16="http://schemas.microsoft.com/office/drawing/2014/main" id="{D21D5EE7-9AE0-8044-93BC-C7358C88428C}"/>
              </a:ext>
            </a:extLst>
          </p:cNvPr>
          <p:cNvSpPr>
            <a:spLocks noGrp="1"/>
          </p:cNvSpPr>
          <p:nvPr>
            <p:ph type="subTitle" idx="1"/>
          </p:nvPr>
        </p:nvSpPr>
        <p:spPr>
          <a:xfrm>
            <a:off x="6943725" y="5353051"/>
            <a:ext cx="5248275" cy="1655762"/>
          </a:xfrm>
        </p:spPr>
        <p:txBody>
          <a:bodyPr>
            <a:normAutofit fontScale="92500"/>
          </a:bodyPr>
          <a:lstStyle/>
          <a:p>
            <a:r>
              <a:rPr lang="en-US" sz="2800" b="1"/>
              <a:t>Linette Boisvert, Mircea Grecu and Chung-Lin Shie</a:t>
            </a:r>
          </a:p>
          <a:p>
            <a:r>
              <a:rPr lang="en-US" sz="2800" b="1"/>
              <a:t>NASA Goddard Space Flight Center</a:t>
            </a:r>
            <a:endParaRPr lang="en-US" sz="2800" b="1" dirty="0"/>
          </a:p>
        </p:txBody>
      </p:sp>
      <p:pic>
        <p:nvPicPr>
          <p:cNvPr id="7" name="Picture 6">
            <a:extLst>
              <a:ext uri="{FF2B5EF4-FFF2-40B4-BE49-F238E27FC236}">
                <a16:creationId xmlns:a16="http://schemas.microsoft.com/office/drawing/2014/main" id="{A4E79188-B828-074D-84C0-74C305B6D5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98924"/>
            <a:ext cx="1568439" cy="1296576"/>
          </a:xfrm>
          <a:prstGeom prst="rect">
            <a:avLst/>
          </a:prstGeom>
        </p:spPr>
      </p:pic>
    </p:spTree>
    <p:extLst>
      <p:ext uri="{BB962C8B-B14F-4D97-AF65-F5344CB8AC3E}">
        <p14:creationId xmlns:p14="http://schemas.microsoft.com/office/powerpoint/2010/main" val="18157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1"/>
          <p:cNvSpPr txBox="1">
            <a:spLocks noGrp="1"/>
          </p:cNvSpPr>
          <p:nvPr>
            <p:ph type="title"/>
          </p:nvPr>
        </p:nvSpPr>
        <p:spPr>
          <a:xfrm>
            <a:off x="415600" y="240800"/>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a:t>10-day composite moisture changes from </a:t>
            </a:r>
            <a:r>
              <a:rPr lang="e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December</a:t>
            </a:r>
            <a:r>
              <a:rPr lang="en"/>
              <a:t> Cyclone</a:t>
            </a:r>
            <a:endParaRPr/>
          </a:p>
        </p:txBody>
      </p:sp>
      <p:sp>
        <p:nvSpPr>
          <p:cNvPr id="171" name="Google Shape;171;p11"/>
          <p:cNvSpPr txBox="1">
            <a:spLocks noGrp="1"/>
          </p:cNvSpPr>
          <p:nvPr>
            <p:ph type="body" idx="1"/>
          </p:nvPr>
        </p:nvSpPr>
        <p:spPr>
          <a:xfrm>
            <a:off x="415600" y="1760533"/>
            <a:ext cx="5378721" cy="4555200"/>
          </a:xfrm>
          <a:prstGeom prst="rect">
            <a:avLst/>
          </a:prstGeom>
          <a:noFill/>
          <a:ln>
            <a:noFill/>
          </a:ln>
        </p:spPr>
        <p:txBody>
          <a:bodyPr spcFirstLastPara="1" wrap="square" lIns="121900" tIns="121900" rIns="121900" bIns="121900" anchor="t" anchorCtr="0">
            <a:noAutofit/>
          </a:bodyPr>
          <a:lstStyle/>
          <a:p>
            <a:pPr marL="457200" lvl="0" indent="-444500" algn="l" rtl="0">
              <a:lnSpc>
                <a:spcPct val="115000"/>
              </a:lnSpc>
              <a:spcBef>
                <a:spcPts val="0"/>
              </a:spcBef>
              <a:spcAft>
                <a:spcPts val="0"/>
              </a:spcAft>
              <a:buClr>
                <a:schemeClr val="dk1"/>
              </a:buClr>
              <a:buSzPts val="1600"/>
              <a:buChar char="●"/>
            </a:pPr>
            <a:r>
              <a:rPr lang="en" sz="2600"/>
              <a:t>Moisture is gained along the trajectory at low levels </a:t>
            </a:r>
            <a:r>
              <a:rPr lang="en" sz="26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(+positive values i.e. mainly via evaporation)</a:t>
            </a:r>
            <a:endParaRPr sz="2600"/>
          </a:p>
          <a:p>
            <a:pPr marL="457200" lvl="0" indent="-444500" algn="l" rtl="0">
              <a:lnSpc>
                <a:spcPct val="115000"/>
              </a:lnSpc>
              <a:spcBef>
                <a:spcPts val="0"/>
              </a:spcBef>
              <a:spcAft>
                <a:spcPts val="0"/>
              </a:spcAft>
              <a:buClr>
                <a:schemeClr val="dk1"/>
              </a:buClr>
              <a:buSzPts val="1600"/>
              <a:buChar char="●"/>
            </a:pPr>
            <a:r>
              <a:rPr lang="en" sz="2600"/>
              <a:t>Just a few days before where the cyclone ended moisture was lost </a:t>
            </a:r>
            <a:r>
              <a:rPr lang="en" sz="26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(-negative values, i.e. mainly via precipitation)</a:t>
            </a:r>
            <a:endParaRPr sz="2600"/>
          </a:p>
          <a:p>
            <a:pPr marL="457200" lvl="0" indent="-444500" algn="l" rtl="0">
              <a:lnSpc>
                <a:spcPct val="115000"/>
              </a:lnSpc>
              <a:spcBef>
                <a:spcPts val="0"/>
              </a:spcBef>
              <a:spcAft>
                <a:spcPts val="0"/>
              </a:spcAft>
              <a:buClr>
                <a:schemeClr val="dk1"/>
              </a:buClr>
              <a:buSzPts val="1600"/>
              <a:buChar char="●"/>
            </a:pPr>
            <a:r>
              <a:rPr lang="en" sz="2600"/>
              <a:t>Note slight moisture gain at low levels at time of cyclone </a:t>
            </a:r>
            <a:r>
              <a:rPr lang="en" sz="26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(likely local evaporation)</a:t>
            </a:r>
            <a:endParaRPr sz="2600"/>
          </a:p>
        </p:txBody>
      </p:sp>
      <p:pic>
        <p:nvPicPr>
          <p:cNvPr id="172" name="Google Shape;172;p11"/>
          <p:cNvPicPr preferRelativeResize="0"/>
          <p:nvPr/>
        </p:nvPicPr>
        <p:blipFill rotWithShape="1">
          <a:blip r:embed="rId3">
            <a:alphaModFix/>
          </a:blip>
          <a:srcRect/>
          <a:stretch/>
        </p:blipFill>
        <p:spPr>
          <a:xfrm>
            <a:off x="5794321" y="1312733"/>
            <a:ext cx="6670701" cy="500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p:cNvSpPr txBox="1">
            <a:spLocks noGrp="1"/>
          </p:cNvSpPr>
          <p:nvPr>
            <p:ph type="title"/>
          </p:nvPr>
        </p:nvSpPr>
        <p:spPr>
          <a:xfrm>
            <a:off x="415600" y="345100"/>
            <a:ext cx="60045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Vertically integrated 6 hourly water vapor </a:t>
            </a:r>
            <a:r>
              <a:rPr lang="en"/>
              <a:t>changes</a:t>
            </a:r>
            <a:endParaRPr/>
          </a:p>
        </p:txBody>
      </p:sp>
      <p:sp>
        <p:nvSpPr>
          <p:cNvPr id="178" name="Google Shape;178;p12"/>
          <p:cNvSpPr txBox="1">
            <a:spLocks noGrp="1"/>
          </p:cNvSpPr>
          <p:nvPr>
            <p:ph type="body" idx="1"/>
          </p:nvPr>
        </p:nvSpPr>
        <p:spPr>
          <a:xfrm>
            <a:off x="415600" y="2542775"/>
            <a:ext cx="6079800" cy="3960000"/>
          </a:xfrm>
          <a:prstGeom prst="rect">
            <a:avLst/>
          </a:prstGeom>
          <a:noFill/>
          <a:ln>
            <a:noFill/>
          </a:ln>
        </p:spPr>
        <p:txBody>
          <a:bodyPr spcFirstLastPara="1" wrap="square" lIns="121900" tIns="121900" rIns="121900" bIns="121900" anchor="t" anchorCtr="0">
            <a:noAutofit/>
          </a:bodyPr>
          <a:lstStyle/>
          <a:p>
            <a:pPr marL="457200" lvl="0" indent="-342900" algn="l" rtl="0">
              <a:lnSpc>
                <a:spcPct val="115000"/>
              </a:lnSpc>
              <a:spcBef>
                <a:spcPts val="0"/>
              </a:spcBef>
              <a:spcAft>
                <a:spcPts val="0"/>
              </a:spcAft>
              <a:buSzPts val="1800"/>
              <a:buChar char="●"/>
            </a:pPr>
            <a:r>
              <a:rPr lang="en"/>
              <a:t>Red colors show where the moisture is coming from (evaporation) and blue colors are where the moisture is going (precipitation). </a:t>
            </a:r>
            <a:endParaRPr/>
          </a:p>
          <a:p>
            <a:pPr marL="0" lvl="0" indent="0" algn="l" rtl="0">
              <a:lnSpc>
                <a:spcPct val="115000"/>
              </a:lnSpc>
              <a:spcBef>
                <a:spcPts val="0"/>
              </a:spcBef>
              <a:spcAft>
                <a:spcPts val="0"/>
              </a:spcAft>
              <a:buClr>
                <a:schemeClr val="dk1"/>
              </a:buClr>
              <a:buSzPts val="1800"/>
              <a:buNone/>
            </a:pPr>
            <a:endParaRPr/>
          </a:p>
        </p:txBody>
      </p:sp>
      <p:pic>
        <p:nvPicPr>
          <p:cNvPr id="179" name="Google Shape;179;p12"/>
          <p:cNvPicPr preferRelativeResize="0"/>
          <p:nvPr/>
        </p:nvPicPr>
        <p:blipFill rotWithShape="1">
          <a:blip r:embed="rId3">
            <a:alphaModFix/>
          </a:blip>
          <a:srcRect l="7964" t="4984" r="9838" b="2543"/>
          <a:stretch/>
        </p:blipFill>
        <p:spPr>
          <a:xfrm>
            <a:off x="6671725" y="477200"/>
            <a:ext cx="5356200" cy="6025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415600" y="329600"/>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a:t>ERA-5 and IMERG particle-averaged precipitation</a:t>
            </a:r>
            <a:endParaRPr/>
          </a:p>
        </p:txBody>
      </p:sp>
      <p:sp>
        <p:nvSpPr>
          <p:cNvPr id="185" name="Google Shape;185;p13"/>
          <p:cNvSpPr txBox="1">
            <a:spLocks noGrp="1"/>
          </p:cNvSpPr>
          <p:nvPr>
            <p:ph type="body" idx="1"/>
          </p:nvPr>
        </p:nvSpPr>
        <p:spPr>
          <a:xfrm>
            <a:off x="415600" y="1536625"/>
            <a:ext cx="3978900" cy="4555200"/>
          </a:xfrm>
          <a:prstGeom prst="rect">
            <a:avLst/>
          </a:prstGeom>
          <a:noFill/>
          <a:ln>
            <a:noFill/>
          </a:ln>
        </p:spPr>
        <p:txBody>
          <a:bodyPr spcFirstLastPara="1" wrap="square" lIns="121900" tIns="121900" rIns="121900" bIns="121900" anchor="t" anchorCtr="0">
            <a:noAutofit/>
          </a:bodyPr>
          <a:lstStyle/>
          <a:p>
            <a:pPr marL="457200" lvl="0" indent="-342900" algn="l" rtl="0">
              <a:lnSpc>
                <a:spcPct val="115000"/>
              </a:lnSpc>
              <a:spcBef>
                <a:spcPts val="0"/>
              </a:spcBef>
              <a:spcAft>
                <a:spcPts val="0"/>
              </a:spcAft>
              <a:buSzPts val="1800"/>
              <a:buChar char="●"/>
            </a:pPr>
            <a:r>
              <a:rPr lang="en"/>
              <a:t>The precipitation along the trajectories for the December 2015 cyclone from IMERG are compared with ERA-I</a:t>
            </a:r>
            <a:endParaRPr/>
          </a:p>
          <a:p>
            <a:pPr marL="457200" lvl="0" indent="-342900" algn="l" rtl="0">
              <a:lnSpc>
                <a:spcPct val="115000"/>
              </a:lnSpc>
              <a:spcBef>
                <a:spcPts val="0"/>
              </a:spcBef>
              <a:spcAft>
                <a:spcPts val="0"/>
              </a:spcAft>
              <a:buSzPts val="1800"/>
              <a:buChar char="●"/>
            </a:pPr>
            <a:r>
              <a:rPr lang="en"/>
              <a:t>Large differences exist along the moisture trajectories. </a:t>
            </a:r>
            <a:endParaRPr/>
          </a:p>
        </p:txBody>
      </p:sp>
      <p:pic>
        <p:nvPicPr>
          <p:cNvPr id="186" name="Google Shape;186;p13"/>
          <p:cNvPicPr preferRelativeResize="0"/>
          <p:nvPr/>
        </p:nvPicPr>
        <p:blipFill rotWithShape="1">
          <a:blip r:embed="rId3">
            <a:alphaModFix/>
          </a:blip>
          <a:srcRect/>
          <a:stretch/>
        </p:blipFill>
        <p:spPr>
          <a:xfrm>
            <a:off x="4592100" y="1093200"/>
            <a:ext cx="7599900" cy="56999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a:t>Summary:</a:t>
            </a:r>
            <a:endParaRPr/>
          </a:p>
        </p:txBody>
      </p:sp>
      <p:sp>
        <p:nvSpPr>
          <p:cNvPr id="192" name="Google Shape;192;p14"/>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609585" lvl="0" indent="-457188" algn="l" rtl="0">
              <a:lnSpc>
                <a:spcPct val="115000"/>
              </a:lnSpc>
              <a:spcBef>
                <a:spcPts val="0"/>
              </a:spcBef>
              <a:spcAft>
                <a:spcPts val="0"/>
              </a:spcAft>
              <a:buClr>
                <a:schemeClr val="dk1"/>
              </a:buClr>
              <a:buSzPts val="1800"/>
              <a:buChar char="●"/>
            </a:pPr>
            <a:r>
              <a:rPr lang="en"/>
              <a:t>A Lagrangian transport scheme has been used to track the transport of moisture into a North Atlantic cyclone.</a:t>
            </a:r>
            <a:endParaRPr/>
          </a:p>
          <a:p>
            <a:pPr marL="609585" lvl="0" indent="-457188" algn="l" rtl="0">
              <a:lnSpc>
                <a:spcPct val="115000"/>
              </a:lnSpc>
              <a:spcBef>
                <a:spcPts val="0"/>
              </a:spcBef>
              <a:spcAft>
                <a:spcPts val="0"/>
              </a:spcAft>
              <a:buClr>
                <a:schemeClr val="dk1"/>
              </a:buClr>
              <a:buSzPts val="1800"/>
              <a:buChar char="●"/>
            </a:pPr>
            <a:r>
              <a:rPr lang="en"/>
              <a:t>Reanalysis and IMERG precipitation associated with the tracked atmospheric flows have been analyzed and found to exhibit notable differences.</a:t>
            </a:r>
            <a:endParaRPr/>
          </a:p>
          <a:p>
            <a:pPr marL="609585" lvl="0" indent="-457188" algn="l" rtl="0">
              <a:lnSpc>
                <a:spcPct val="115000"/>
              </a:lnSpc>
              <a:spcBef>
                <a:spcPts val="0"/>
              </a:spcBef>
              <a:spcAft>
                <a:spcPts val="0"/>
              </a:spcAft>
              <a:buClr>
                <a:schemeClr val="dk1"/>
              </a:buClr>
              <a:buSzPts val="1800"/>
              <a:buChar char="●"/>
            </a:pPr>
            <a:r>
              <a:rPr lang="en"/>
              <a:t>A similar analysis will be carried out for the reanalysis and satellite evaporation products.</a:t>
            </a:r>
            <a:endParaRPr/>
          </a:p>
          <a:p>
            <a:pPr marL="609585" lvl="0" indent="-457188" algn="l" rtl="0">
              <a:lnSpc>
                <a:spcPct val="115000"/>
              </a:lnSpc>
              <a:spcBef>
                <a:spcPts val="0"/>
              </a:spcBef>
              <a:spcAft>
                <a:spcPts val="0"/>
              </a:spcAft>
              <a:buClr>
                <a:schemeClr val="dk1"/>
              </a:buClr>
              <a:buSzPts val="1800"/>
              <a:buChar char="●"/>
            </a:pPr>
            <a:r>
              <a:rPr lang="en"/>
              <a:t> The analysis tools are automatized and ready for production</a:t>
            </a:r>
            <a:endParaRPr/>
          </a:p>
          <a:p>
            <a:pPr marL="609585" lvl="0" indent="-457188" algn="l" rtl="0">
              <a:lnSpc>
                <a:spcPct val="115000"/>
              </a:lnSpc>
              <a:spcBef>
                <a:spcPts val="0"/>
              </a:spcBef>
              <a:spcAft>
                <a:spcPts val="0"/>
              </a:spcAft>
              <a:buClr>
                <a:schemeClr val="dk1"/>
              </a:buClr>
              <a:buSzPts val="1800"/>
              <a:buChar char="●"/>
            </a:pPr>
            <a:r>
              <a:rPr lang="en"/>
              <a:t>Systematic differences will be investigated and the water vapor transport dq/dt will be updated using an optimal estimation procedure.</a:t>
            </a:r>
            <a:endParaRPr/>
          </a:p>
          <a:p>
            <a:pPr marL="0" lvl="0" indent="0" algn="l" rtl="0">
              <a:lnSpc>
                <a:spcPct val="115000"/>
              </a:lnSpc>
              <a:spcBef>
                <a:spcPts val="0"/>
              </a:spcBef>
              <a:spcAft>
                <a:spcPts val="0"/>
              </a:spcAft>
              <a:buClr>
                <a:schemeClr val="dk1"/>
              </a:buClr>
              <a:buSzPts val="1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5"/>
          <p:cNvSpPr txBox="1">
            <a:spLocks noGrp="1"/>
          </p:cNvSpPr>
          <p:nvPr>
            <p:ph type="title"/>
          </p:nvPr>
        </p:nvSpPr>
        <p:spPr>
          <a:xfrm>
            <a:off x="415600" y="158600"/>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a:t>Future Work</a:t>
            </a:r>
            <a:endParaRPr/>
          </a:p>
        </p:txBody>
      </p:sp>
      <p:sp>
        <p:nvSpPr>
          <p:cNvPr id="198" name="Google Shape;198;p15"/>
          <p:cNvSpPr txBox="1">
            <a:spLocks noGrp="1"/>
          </p:cNvSpPr>
          <p:nvPr>
            <p:ph type="body" idx="1"/>
          </p:nvPr>
        </p:nvSpPr>
        <p:spPr>
          <a:xfrm>
            <a:off x="415600" y="1134933"/>
            <a:ext cx="11677200" cy="556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2133"/>
              </a:spcBef>
              <a:spcAft>
                <a:spcPts val="0"/>
              </a:spcAft>
              <a:buClr>
                <a:schemeClr val="dk1"/>
              </a:buClr>
              <a:buSzPts val="1100"/>
              <a:buNone/>
            </a:pPr>
            <a:r>
              <a:rPr lang="en" sz="1600">
                <a:solidFill>
                  <a:schemeClr val="dk1"/>
                </a:solidFill>
              </a:rPr>
              <a:t>				</a:t>
            </a:r>
            <a:endParaRPr sz="1600">
              <a:solidFill>
                <a:schemeClr val="dk1"/>
              </a:solidFill>
            </a:endParaRPr>
          </a:p>
          <a:p>
            <a:pPr marL="609585" lvl="0" indent="-440255" algn="l" rtl="0">
              <a:lnSpc>
                <a:spcPct val="100000"/>
              </a:lnSpc>
              <a:spcBef>
                <a:spcPts val="2133"/>
              </a:spcBef>
              <a:spcAft>
                <a:spcPts val="0"/>
              </a:spcAft>
              <a:buClr>
                <a:schemeClr val="dk1"/>
              </a:buClr>
              <a:buSzPts val="1600"/>
              <a:buAutoNum type="arabicPeriod"/>
            </a:pPr>
            <a:r>
              <a:rPr lang="en" sz="2133">
                <a:solidFill>
                  <a:schemeClr val="dk1"/>
                </a:solidFill>
              </a:rPr>
              <a:t>Development of an Arctic cyclone trajectory database for 2003-2020.</a:t>
            </a:r>
            <a:br>
              <a:rPr lang="en" sz="2133">
                <a:solidFill>
                  <a:schemeClr val="dk1"/>
                </a:solidFill>
              </a:rPr>
            </a:br>
            <a:r>
              <a:rPr lang="en" sz="2133">
                <a:solidFill>
                  <a:schemeClr val="dk1"/>
                </a:solidFill>
              </a:rPr>
              <a:t> 							</a:t>
            </a:r>
            <a:endParaRPr sz="2133">
              <a:solidFill>
                <a:schemeClr val="dk1"/>
              </a:solidFill>
            </a:endParaRPr>
          </a:p>
          <a:p>
            <a:pPr marL="609585" lvl="0" indent="-440255" algn="l" rtl="0">
              <a:lnSpc>
                <a:spcPct val="100000"/>
              </a:lnSpc>
              <a:spcBef>
                <a:spcPts val="0"/>
              </a:spcBef>
              <a:spcAft>
                <a:spcPts val="0"/>
              </a:spcAft>
              <a:buClr>
                <a:schemeClr val="dk1"/>
              </a:buClr>
              <a:buSzPts val="1600"/>
              <a:buAutoNum type="arabicPeriod"/>
            </a:pPr>
            <a:r>
              <a:rPr lang="en" sz="2133">
                <a:solidFill>
                  <a:schemeClr val="dk1"/>
                </a:solidFill>
              </a:rPr>
              <a:t>Development and implementation of the OELaF in order to track and balance moisture associated with Arctic cyclones.</a:t>
            </a:r>
            <a:br>
              <a:rPr lang="en" sz="2133">
                <a:solidFill>
                  <a:schemeClr val="dk1"/>
                </a:solidFill>
              </a:rPr>
            </a:br>
            <a:r>
              <a:rPr lang="en" sz="2133">
                <a:solidFill>
                  <a:schemeClr val="dk1"/>
                </a:solidFill>
              </a:rPr>
              <a:t> 							</a:t>
            </a:r>
            <a:endParaRPr sz="2133">
              <a:solidFill>
                <a:schemeClr val="dk1"/>
              </a:solidFill>
            </a:endParaRPr>
          </a:p>
          <a:p>
            <a:pPr marL="609585" lvl="0" indent="-440255" algn="l" rtl="0">
              <a:lnSpc>
                <a:spcPct val="100000"/>
              </a:lnSpc>
              <a:spcBef>
                <a:spcPts val="0"/>
              </a:spcBef>
              <a:spcAft>
                <a:spcPts val="0"/>
              </a:spcAft>
              <a:buClr>
                <a:schemeClr val="dk1"/>
              </a:buClr>
              <a:buSzPts val="1600"/>
              <a:buAutoNum type="arabicPeriod"/>
            </a:pPr>
            <a:r>
              <a:rPr lang="en" sz="2133">
                <a:solidFill>
                  <a:schemeClr val="dk1"/>
                </a:solidFill>
              </a:rPr>
              <a:t>Utilization of NASA GPM and AIRS data to constrain moisture transport from reanalysis along Arctic cyclone trajectories.</a:t>
            </a:r>
            <a:br>
              <a:rPr lang="en" sz="2133">
                <a:solidFill>
                  <a:schemeClr val="dk1"/>
                </a:solidFill>
              </a:rPr>
            </a:br>
            <a:r>
              <a:rPr lang="en" sz="2133">
                <a:solidFill>
                  <a:schemeClr val="dk1"/>
                </a:solidFill>
              </a:rPr>
              <a:t> 							</a:t>
            </a:r>
            <a:endParaRPr sz="2133">
              <a:solidFill>
                <a:schemeClr val="dk1"/>
              </a:solidFill>
            </a:endParaRPr>
          </a:p>
          <a:p>
            <a:pPr marL="609585" lvl="0" indent="-440255" algn="l" rtl="0">
              <a:lnSpc>
                <a:spcPct val="100000"/>
              </a:lnSpc>
              <a:spcBef>
                <a:spcPts val="0"/>
              </a:spcBef>
              <a:spcAft>
                <a:spcPts val="0"/>
              </a:spcAft>
              <a:buClr>
                <a:schemeClr val="dk1"/>
              </a:buClr>
              <a:buSzPts val="1600"/>
              <a:buAutoNum type="arabicPeriod"/>
            </a:pPr>
            <a:r>
              <a:rPr lang="en" sz="2133">
                <a:solidFill>
                  <a:schemeClr val="dk1"/>
                </a:solidFill>
              </a:rPr>
              <a:t>Multiple scientific studies dealing with strong cyclone precipitation, behavior (intensity, frequency, phase), and the impact on the Arctic sea ice pack. 	</a:t>
            </a:r>
            <a:endParaRPr sz="2133">
              <a:solidFill>
                <a:schemeClr val="dk1"/>
              </a:solidFill>
            </a:endParaRPr>
          </a:p>
          <a:p>
            <a:pPr marL="609585" lvl="0" indent="0" algn="l" rtl="0">
              <a:lnSpc>
                <a:spcPct val="100000"/>
              </a:lnSpc>
              <a:spcBef>
                <a:spcPts val="0"/>
              </a:spcBef>
              <a:spcAft>
                <a:spcPts val="0"/>
              </a:spcAft>
              <a:buClr>
                <a:schemeClr val="dk1"/>
              </a:buClr>
              <a:buSzPts val="1800"/>
              <a:buNone/>
            </a:pPr>
            <a:r>
              <a:rPr lang="en" sz="2133">
                <a:solidFill>
                  <a:schemeClr val="dk1"/>
                </a:solidFill>
              </a:rPr>
              <a:t>						</a:t>
            </a:r>
            <a:endParaRPr sz="2133">
              <a:solidFill>
                <a:schemeClr val="dk1"/>
              </a:solidFill>
            </a:endParaRPr>
          </a:p>
          <a:p>
            <a:pPr marL="609585" lvl="0" indent="-423323" algn="l" rtl="0">
              <a:lnSpc>
                <a:spcPct val="100000"/>
              </a:lnSpc>
              <a:spcBef>
                <a:spcPts val="0"/>
              </a:spcBef>
              <a:spcAft>
                <a:spcPts val="0"/>
              </a:spcAft>
              <a:buClr>
                <a:schemeClr val="dk1"/>
              </a:buClr>
              <a:buSzPts val="1400"/>
              <a:buAutoNum type="arabicPeriod"/>
            </a:pPr>
            <a:r>
              <a:rPr lang="en" sz="2133">
                <a:solidFill>
                  <a:schemeClr val="dk1"/>
                </a:solidFill>
              </a:rPr>
              <a:t>Improved understanding of precipitation and moisture processes associated with strong cyclones in the Arctic.</a:t>
            </a:r>
            <a:br>
              <a:rPr lang="en" sz="2133">
                <a:solidFill>
                  <a:schemeClr val="dk1"/>
                </a:solidFill>
              </a:rPr>
            </a:br>
            <a:r>
              <a:rPr lang="en" sz="2133">
                <a:solidFill>
                  <a:schemeClr val="dk1"/>
                </a:solidFill>
              </a:rPr>
              <a:t> 	</a:t>
            </a:r>
            <a:r>
              <a:rPr lang="en" sz="1867">
                <a:solidFill>
                  <a:schemeClr val="dk1"/>
                </a:solidFill>
              </a:rPr>
              <a:t>						</a:t>
            </a:r>
            <a:endParaRPr sz="1867">
              <a:solidFill>
                <a:schemeClr val="dk1"/>
              </a:solidFill>
            </a:endParaRPr>
          </a:p>
          <a:p>
            <a:pPr marL="0" lvl="0" indent="0" algn="l" rtl="0">
              <a:lnSpc>
                <a:spcPct val="100000"/>
              </a:lnSpc>
              <a:spcBef>
                <a:spcPts val="1600"/>
              </a:spcBef>
              <a:spcAft>
                <a:spcPts val="0"/>
              </a:spcAft>
              <a:buClr>
                <a:schemeClr val="dk1"/>
              </a:buClr>
              <a:buSzPts val="1100"/>
              <a:buNone/>
            </a:pPr>
            <a:r>
              <a:rPr lang="en" sz="1867">
                <a:solidFill>
                  <a:schemeClr val="dk1"/>
                </a:solidFill>
              </a:rPr>
              <a:t>						 					</a:t>
            </a:r>
            <a:endParaRPr sz="1867">
              <a:solidFill>
                <a:schemeClr val="dk1"/>
              </a:solidFill>
            </a:endParaRPr>
          </a:p>
          <a:p>
            <a:pPr marL="0" lvl="0" indent="0" algn="l" rtl="0">
              <a:lnSpc>
                <a:spcPct val="100000"/>
              </a:lnSpc>
              <a:spcBef>
                <a:spcPts val="0"/>
              </a:spcBef>
              <a:spcAft>
                <a:spcPts val="0"/>
              </a:spcAft>
              <a:buClr>
                <a:schemeClr val="dk1"/>
              </a:buClr>
              <a:buSzPts val="1100"/>
              <a:buNone/>
            </a:pPr>
            <a:r>
              <a:rPr lang="en" sz="1600">
                <a:solidFill>
                  <a:schemeClr val="dk1"/>
                </a:solidFill>
              </a:rPr>
              <a:t>				</a:t>
            </a:r>
            <a:endParaRPr sz="1600">
              <a:solidFill>
                <a:schemeClr val="dk1"/>
              </a:solidFill>
            </a:endParaRPr>
          </a:p>
          <a:p>
            <a:pPr marL="0" lvl="0" indent="0" algn="l" rtl="0">
              <a:lnSpc>
                <a:spcPct val="100000"/>
              </a:lnSpc>
              <a:spcBef>
                <a:spcPts val="2133"/>
              </a:spcBef>
              <a:spcAft>
                <a:spcPts val="0"/>
              </a:spcAft>
              <a:buClr>
                <a:schemeClr val="dk1"/>
              </a:buClr>
              <a:buSzPts val="1100"/>
              <a:buNone/>
            </a:pPr>
            <a:r>
              <a:rPr lang="en" sz="1600">
                <a:solidFill>
                  <a:schemeClr val="dk1"/>
                </a:solidFill>
              </a:rPr>
              <a:t>			</a:t>
            </a:r>
            <a:endParaRPr sz="1600">
              <a:solidFill>
                <a:schemeClr val="dk1"/>
              </a:solidFill>
            </a:endParaRPr>
          </a:p>
          <a:p>
            <a:pPr marL="0" lvl="0" indent="0" algn="l" rtl="0">
              <a:lnSpc>
                <a:spcPct val="100000"/>
              </a:lnSpc>
              <a:spcBef>
                <a:spcPts val="2133"/>
              </a:spcBef>
              <a:spcAft>
                <a:spcPts val="0"/>
              </a:spcAft>
              <a:buClr>
                <a:schemeClr val="dk1"/>
              </a:buClr>
              <a:buSzPts val="1100"/>
              <a:buNone/>
            </a:pPr>
            <a:r>
              <a:rPr lang="en" sz="1600">
                <a:solidFill>
                  <a:schemeClr val="dk1"/>
                </a:solidFill>
              </a:rPr>
              <a:t>		</a:t>
            </a:r>
            <a:endParaRPr sz="1600">
              <a:solidFill>
                <a:schemeClr val="dk1"/>
              </a:solidFill>
            </a:endParaRPr>
          </a:p>
          <a:p>
            <a:pPr marL="0" lvl="0" indent="0" algn="l" rtl="0">
              <a:lnSpc>
                <a:spcPct val="100000"/>
              </a:lnSpc>
              <a:spcBef>
                <a:spcPts val="2133"/>
              </a:spcBef>
              <a:spcAft>
                <a:spcPts val="2133"/>
              </a:spcAft>
              <a:buClr>
                <a:schemeClr val="dk1"/>
              </a:buClr>
              <a:buSzPts val="1800"/>
              <a:buNone/>
            </a:pP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2074279" y="96708"/>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a:t>The ‘New Arctic’ </a:t>
            </a:r>
            <a:endParaRPr/>
          </a:p>
        </p:txBody>
      </p:sp>
      <p:sp>
        <p:nvSpPr>
          <p:cNvPr id="99" name="Google Shape;99;p2"/>
          <p:cNvSpPr txBox="1">
            <a:spLocks noGrp="1"/>
          </p:cNvSpPr>
          <p:nvPr>
            <p:ph type="body" idx="1"/>
          </p:nvPr>
        </p:nvSpPr>
        <p:spPr>
          <a:xfrm>
            <a:off x="225100" y="874367"/>
            <a:ext cx="11636800" cy="4555200"/>
          </a:xfrm>
          <a:prstGeom prst="rect">
            <a:avLst/>
          </a:prstGeom>
          <a:noFill/>
          <a:ln>
            <a:noFill/>
          </a:ln>
        </p:spPr>
        <p:txBody>
          <a:bodyPr spcFirstLastPara="1" wrap="square" lIns="121900" tIns="121900" rIns="121900" bIns="121900" anchor="t" anchorCtr="0">
            <a:noAutofit/>
          </a:bodyPr>
          <a:lstStyle/>
          <a:p>
            <a:pPr marL="609585" lvl="0" indent="-423323" algn="l" rtl="0">
              <a:lnSpc>
                <a:spcPct val="115000"/>
              </a:lnSpc>
              <a:spcBef>
                <a:spcPts val="0"/>
              </a:spcBef>
              <a:spcAft>
                <a:spcPts val="0"/>
              </a:spcAft>
              <a:buClr>
                <a:schemeClr val="dk1"/>
              </a:buClr>
              <a:buSzPts val="1400"/>
              <a:buChar char="●"/>
            </a:pPr>
            <a:r>
              <a:rPr lang="en" sz="1867"/>
              <a:t>Drastic change witnessed with the decline in Arctic sea ice extent since the late 1970s [Parkinson and DiGirolamo, 2016]. </a:t>
            </a:r>
            <a:endParaRPr sz="1600"/>
          </a:p>
        </p:txBody>
      </p:sp>
      <p:pic>
        <p:nvPicPr>
          <p:cNvPr id="100" name="Google Shape;100;p2"/>
          <p:cNvPicPr preferRelativeResize="0"/>
          <p:nvPr/>
        </p:nvPicPr>
        <p:blipFill rotWithShape="1">
          <a:blip r:embed="rId3">
            <a:alphaModFix/>
          </a:blip>
          <a:srcRect/>
          <a:stretch/>
        </p:blipFill>
        <p:spPr>
          <a:xfrm>
            <a:off x="5588001" y="2179969"/>
            <a:ext cx="6426199" cy="3496433"/>
          </a:xfrm>
          <a:prstGeom prst="rect">
            <a:avLst/>
          </a:prstGeom>
          <a:noFill/>
          <a:ln w="9525" cap="flat" cmpd="sng">
            <a:solidFill>
              <a:srgbClr val="000000"/>
            </a:solidFill>
            <a:prstDash val="solid"/>
            <a:round/>
            <a:headEnd type="none" w="sm" len="sm"/>
            <a:tailEnd type="none" w="sm" len="sm"/>
          </a:ln>
        </p:spPr>
      </p:pic>
      <p:sp>
        <p:nvSpPr>
          <p:cNvPr id="101" name="Google Shape;101;p2"/>
          <p:cNvSpPr txBox="1"/>
          <p:nvPr/>
        </p:nvSpPr>
        <p:spPr>
          <a:xfrm>
            <a:off x="38100" y="1676400"/>
            <a:ext cx="5346800" cy="4000000"/>
          </a:xfrm>
          <a:prstGeom prst="rect">
            <a:avLst/>
          </a:prstGeom>
          <a:noFill/>
          <a:ln>
            <a:noFill/>
          </a:ln>
        </p:spPr>
        <p:txBody>
          <a:bodyPr spcFirstLastPara="1" wrap="square" lIns="121900" tIns="121900" rIns="121900" bIns="121900" anchor="t" anchorCtr="0">
            <a:noAutofit/>
          </a:bodyPr>
          <a:lstStyle/>
          <a:p>
            <a:pPr marL="609585" marR="0" lvl="0" indent="-423323" algn="l" rtl="0">
              <a:lnSpc>
                <a:spcPct val="115000"/>
              </a:lnSpc>
              <a:spcBef>
                <a:spcPts val="0"/>
              </a:spcBef>
              <a:spcAft>
                <a:spcPts val="0"/>
              </a:spcAft>
              <a:buClr>
                <a:schemeClr val="dk2"/>
              </a:buClr>
              <a:buSzPts val="1400"/>
              <a:buFont typeface="Arial"/>
              <a:buChar char="●"/>
            </a:pPr>
            <a:r>
              <a:rPr lang="en" sz="1867" b="0" i="0" u="none" strike="noStrike" cap="none">
                <a:solidFill>
                  <a:schemeClr val="dk2"/>
                </a:solidFill>
                <a:latin typeface="Arial"/>
                <a:ea typeface="Arial"/>
                <a:cs typeface="Arial"/>
                <a:sym typeface="Arial"/>
              </a:rPr>
              <a:t>Worth mentioning, since the early 2000’s:</a:t>
            </a:r>
            <a:endParaRPr sz="1867" b="0" i="0" u="none" strike="noStrike" cap="none">
              <a:solidFill>
                <a:schemeClr val="dk2"/>
              </a:solidFill>
              <a:latin typeface="Arial"/>
              <a:ea typeface="Arial"/>
              <a:cs typeface="Arial"/>
              <a:sym typeface="Arial"/>
            </a:endParaRPr>
          </a:p>
          <a:p>
            <a:pPr marL="1219170" marR="0" lvl="1" indent="-406389" algn="l" rtl="0">
              <a:lnSpc>
                <a:spcPct val="115000"/>
              </a:lnSpc>
              <a:spcBef>
                <a:spcPts val="0"/>
              </a:spcBef>
              <a:spcAft>
                <a:spcPts val="0"/>
              </a:spcAft>
              <a:buClr>
                <a:schemeClr val="dk2"/>
              </a:buClr>
              <a:buSzPts val="1200"/>
              <a:buFont typeface="Arial"/>
              <a:buChar char="○"/>
            </a:pPr>
            <a:r>
              <a:rPr lang="en" sz="1600" b="0" i="0" u="none" strike="noStrike" cap="none">
                <a:solidFill>
                  <a:schemeClr val="dk2"/>
                </a:solidFill>
                <a:latin typeface="Arial"/>
                <a:ea typeface="Arial"/>
                <a:cs typeface="Arial"/>
                <a:sym typeface="Arial"/>
              </a:rPr>
              <a:t>The sea ice has experienced an increased rate of decline in extent &amp; thickness</a:t>
            </a:r>
            <a:endParaRPr sz="1600" b="0" i="0" u="none" strike="noStrike" cap="none">
              <a:solidFill>
                <a:schemeClr val="dk2"/>
              </a:solidFill>
              <a:latin typeface="Arial"/>
              <a:ea typeface="Arial"/>
              <a:cs typeface="Arial"/>
              <a:sym typeface="Arial"/>
            </a:endParaRPr>
          </a:p>
          <a:p>
            <a:pPr marL="1219170" marR="0" lvl="1" indent="-406389" algn="l" rtl="0">
              <a:lnSpc>
                <a:spcPct val="115000"/>
              </a:lnSpc>
              <a:spcBef>
                <a:spcPts val="0"/>
              </a:spcBef>
              <a:spcAft>
                <a:spcPts val="0"/>
              </a:spcAft>
              <a:buClr>
                <a:schemeClr val="dk2"/>
              </a:buClr>
              <a:buSzPts val="1200"/>
              <a:buFont typeface="Arial"/>
              <a:buChar char="○"/>
            </a:pPr>
            <a:r>
              <a:rPr lang="en" sz="1600" b="0" i="0" u="none" strike="noStrike" cap="none">
                <a:solidFill>
                  <a:schemeClr val="dk2"/>
                </a:solidFill>
                <a:latin typeface="Arial"/>
                <a:ea typeface="Arial"/>
                <a:cs typeface="Arial"/>
                <a:sym typeface="Arial"/>
              </a:rPr>
              <a:t>Arctic has become warmer and wetter [Boisvert and Stroeve, 2015]</a:t>
            </a:r>
            <a:endParaRPr sz="1600" b="0" i="0" u="none" strike="noStrike" cap="none">
              <a:solidFill>
                <a:schemeClr val="dk2"/>
              </a:solidFill>
              <a:latin typeface="Arial"/>
              <a:ea typeface="Arial"/>
              <a:cs typeface="Arial"/>
              <a:sym typeface="Arial"/>
            </a:endParaRPr>
          </a:p>
          <a:p>
            <a:pPr marL="1219170" marR="0" lvl="1" indent="-406389" algn="l" rtl="0">
              <a:lnSpc>
                <a:spcPct val="115000"/>
              </a:lnSpc>
              <a:spcBef>
                <a:spcPts val="0"/>
              </a:spcBef>
              <a:spcAft>
                <a:spcPts val="0"/>
              </a:spcAft>
              <a:buClr>
                <a:schemeClr val="dk2"/>
              </a:buClr>
              <a:buSzPts val="1200"/>
              <a:buFont typeface="Arial"/>
              <a:buChar char="○"/>
            </a:pPr>
            <a:r>
              <a:rPr lang="en" sz="1600" b="0" i="0" u="none" strike="noStrike" cap="none">
                <a:solidFill>
                  <a:schemeClr val="dk2"/>
                </a:solidFill>
                <a:latin typeface="Arial"/>
                <a:ea typeface="Arial"/>
                <a:cs typeface="Arial"/>
                <a:sym typeface="Arial"/>
              </a:rPr>
              <a:t>Evaporation from the ice-free ocean has been increasing [Boisvert et al., 2015] </a:t>
            </a:r>
            <a:endParaRPr sz="1600" b="0" i="0" u="none" strike="noStrike" cap="none">
              <a:solidFill>
                <a:schemeClr val="dk2"/>
              </a:solidFill>
              <a:latin typeface="Arial"/>
              <a:ea typeface="Arial"/>
              <a:cs typeface="Arial"/>
              <a:sym typeface="Arial"/>
            </a:endParaRPr>
          </a:p>
          <a:p>
            <a:pPr marL="609585" marR="0" lvl="0" indent="-423323" algn="l" rtl="0">
              <a:lnSpc>
                <a:spcPct val="115000"/>
              </a:lnSpc>
              <a:spcBef>
                <a:spcPts val="0"/>
              </a:spcBef>
              <a:spcAft>
                <a:spcPts val="0"/>
              </a:spcAft>
              <a:buClr>
                <a:schemeClr val="dk2"/>
              </a:buClr>
              <a:buSzPts val="1400"/>
              <a:buFont typeface="Arial"/>
              <a:buChar char="●"/>
            </a:pPr>
            <a:r>
              <a:rPr lang="en" sz="1867" b="0" i="0" u="none" strike="noStrike" cap="none">
                <a:solidFill>
                  <a:schemeClr val="dk2"/>
                </a:solidFill>
                <a:latin typeface="Arial"/>
                <a:ea typeface="Arial"/>
                <a:cs typeface="Arial"/>
                <a:sym typeface="Arial"/>
              </a:rPr>
              <a:t>These large changes observed in the Arctic climate system since the 2000’s has been coined the </a:t>
            </a:r>
            <a:r>
              <a:rPr lang="en" sz="1867" b="1" i="0" u="none" strike="noStrike" cap="none">
                <a:solidFill>
                  <a:schemeClr val="dk2"/>
                </a:solidFill>
                <a:latin typeface="Arial"/>
                <a:ea typeface="Arial"/>
                <a:cs typeface="Arial"/>
                <a:sym typeface="Arial"/>
              </a:rPr>
              <a:t>‘New Arctic’</a:t>
            </a:r>
            <a:r>
              <a:rPr lang="en" sz="1867" b="0" i="0" u="none" strike="noStrike" cap="none">
                <a:solidFill>
                  <a:schemeClr val="dk2"/>
                </a:solidFill>
                <a:latin typeface="Arial"/>
                <a:ea typeface="Arial"/>
                <a:cs typeface="Arial"/>
                <a:sym typeface="Arial"/>
              </a:rPr>
              <a:t>, where sea ice:</a:t>
            </a:r>
            <a:endParaRPr sz="1867" b="0" i="0" u="none" strike="noStrike" cap="none">
              <a:solidFill>
                <a:schemeClr val="dk2"/>
              </a:solidFill>
              <a:latin typeface="Arial"/>
              <a:ea typeface="Arial"/>
              <a:cs typeface="Arial"/>
              <a:sym typeface="Arial"/>
            </a:endParaRPr>
          </a:p>
          <a:p>
            <a:pPr marL="1219170" marR="0" lvl="1" indent="-406389" algn="l" rtl="0">
              <a:lnSpc>
                <a:spcPct val="115000"/>
              </a:lnSpc>
              <a:spcBef>
                <a:spcPts val="0"/>
              </a:spcBef>
              <a:spcAft>
                <a:spcPts val="0"/>
              </a:spcAft>
              <a:buClr>
                <a:schemeClr val="dk2"/>
              </a:buClr>
              <a:buSzPts val="1200"/>
              <a:buFont typeface="Arial"/>
              <a:buChar char="○"/>
            </a:pPr>
            <a:r>
              <a:rPr lang="en" sz="1600" b="0" i="0" u="none" strike="noStrike" cap="none">
                <a:solidFill>
                  <a:schemeClr val="dk2"/>
                </a:solidFill>
                <a:latin typeface="Arial"/>
                <a:ea typeface="Arial"/>
                <a:cs typeface="Arial"/>
                <a:sym typeface="Arial"/>
              </a:rPr>
              <a:t>Is more responsive to atmospheric forcing (e.g. increases in ice dynamics) [Kwok et al., 2013]) and the role of cyclones in anomalous sea ice melt events (Simmonds and Rudeva, 2012)</a:t>
            </a:r>
            <a:endParaRPr sz="1600" b="0" i="0" u="none" strike="noStrike" cap="none">
              <a:solidFill>
                <a:schemeClr val="dk2"/>
              </a:solidFill>
              <a:latin typeface="Arial"/>
              <a:ea typeface="Arial"/>
              <a:cs typeface="Arial"/>
              <a:sym typeface="Arial"/>
            </a:endParaRPr>
          </a:p>
        </p:txBody>
      </p:sp>
      <p:sp>
        <p:nvSpPr>
          <p:cNvPr id="102" name="Google Shape;102;p2"/>
          <p:cNvSpPr/>
          <p:nvPr/>
        </p:nvSpPr>
        <p:spPr>
          <a:xfrm>
            <a:off x="9423400" y="2413000"/>
            <a:ext cx="2438400" cy="2920800"/>
          </a:xfrm>
          <a:prstGeom prst="rect">
            <a:avLst/>
          </a:prstGeom>
          <a:solidFill>
            <a:srgbClr val="00FF00">
              <a:alpha val="1568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FF0000"/>
              </a:solidFill>
              <a:latin typeface="Arial"/>
              <a:ea typeface="Arial"/>
              <a:cs typeface="Arial"/>
              <a:sym typeface="Arial"/>
            </a:endParaRPr>
          </a:p>
        </p:txBody>
      </p:sp>
      <p:cxnSp>
        <p:nvCxnSpPr>
          <p:cNvPr id="103" name="Google Shape;103;p2"/>
          <p:cNvCxnSpPr/>
          <p:nvPr/>
        </p:nvCxnSpPr>
        <p:spPr>
          <a:xfrm rot="10800000" flipH="1">
            <a:off x="6299200" y="3314600"/>
            <a:ext cx="5588000" cy="12800"/>
          </a:xfrm>
          <a:prstGeom prst="straightConnector1">
            <a:avLst/>
          </a:prstGeom>
          <a:noFill/>
          <a:ln w="19050" cap="flat" cmpd="sng">
            <a:solidFill>
              <a:srgbClr val="666666"/>
            </a:solidFill>
            <a:prstDash val="solid"/>
            <a:round/>
            <a:headEnd type="none" w="sm" len="sm"/>
            <a:tailEnd type="none" w="sm" len="sm"/>
          </a:ln>
        </p:spPr>
      </p:cxnSp>
      <p:sp>
        <p:nvSpPr>
          <p:cNvPr id="104" name="Google Shape;104;p2"/>
          <p:cNvSpPr txBox="1"/>
          <p:nvPr/>
        </p:nvSpPr>
        <p:spPr>
          <a:xfrm>
            <a:off x="5816600" y="5767633"/>
            <a:ext cx="6045200" cy="988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600" b="0" i="1" u="none" strike="noStrike" cap="none">
                <a:solidFill>
                  <a:srgbClr val="10253F"/>
                </a:solidFill>
                <a:latin typeface="Calibri"/>
                <a:ea typeface="Calibri"/>
                <a:cs typeface="Calibri"/>
                <a:sym typeface="Calibri"/>
              </a:rPr>
              <a:t>Time series of Arctic sea ice extent anomalies in March &amp; September.</a:t>
            </a:r>
            <a:endParaRPr sz="1600" b="0" i="1" u="none" strike="noStrike" cap="none">
              <a:solidFill>
                <a:srgbClr val="10253F"/>
              </a:solidFill>
              <a:latin typeface="Calibri"/>
              <a:ea typeface="Calibri"/>
              <a:cs typeface="Calibri"/>
              <a:sym typeface="Calibri"/>
            </a:endParaRPr>
          </a:p>
          <a:p>
            <a:pPr marL="0" marR="0" lvl="0" indent="0" algn="l" rtl="0">
              <a:spcBef>
                <a:spcPts val="0"/>
              </a:spcBef>
              <a:spcAft>
                <a:spcPts val="0"/>
              </a:spcAft>
              <a:buNone/>
            </a:pPr>
            <a:r>
              <a:rPr lang="en" sz="1600" b="0" i="1" u="none" strike="noStrike" cap="none">
                <a:solidFill>
                  <a:srgbClr val="10253F"/>
                </a:solidFill>
                <a:latin typeface="Calibri"/>
                <a:ea typeface="Calibri"/>
                <a:cs typeface="Calibri"/>
                <a:sym typeface="Calibri"/>
              </a:rPr>
              <a:t>The anomaly value for each year is the difference (in %) in ice extent relative to the mean for 1981-2010. </a:t>
            </a:r>
            <a:endParaRPr sz="1600" b="0" i="1" u="none" strike="noStrike" cap="none">
              <a:solidFill>
                <a:srgbClr val="10253F"/>
              </a:solidFill>
              <a:latin typeface="Calibri"/>
              <a:ea typeface="Calibri"/>
              <a:cs typeface="Calibri"/>
              <a:sym typeface="Calibri"/>
            </a:endParaRPr>
          </a:p>
        </p:txBody>
      </p:sp>
      <p:cxnSp>
        <p:nvCxnSpPr>
          <p:cNvPr id="105" name="Google Shape;105;p2"/>
          <p:cNvCxnSpPr/>
          <p:nvPr/>
        </p:nvCxnSpPr>
        <p:spPr>
          <a:xfrm>
            <a:off x="9359900" y="2019300"/>
            <a:ext cx="686000" cy="787600"/>
          </a:xfrm>
          <a:prstGeom prst="straightConnector1">
            <a:avLst/>
          </a:prstGeom>
          <a:noFill/>
          <a:ln w="9525" cap="flat" cmpd="sng">
            <a:solidFill>
              <a:schemeClr val="dk2"/>
            </a:solidFill>
            <a:prstDash val="solid"/>
            <a:round/>
            <a:headEnd type="none" w="sm" len="sm"/>
            <a:tailEnd type="triangle" w="med" len="med"/>
          </a:ln>
        </p:spPr>
      </p:cxnSp>
      <p:sp>
        <p:nvSpPr>
          <p:cNvPr id="106" name="Google Shape;106;p2"/>
          <p:cNvSpPr txBox="1"/>
          <p:nvPr/>
        </p:nvSpPr>
        <p:spPr>
          <a:xfrm>
            <a:off x="8597900" y="1585567"/>
            <a:ext cx="2057200" cy="393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867" b="1" i="0" u="none" strike="noStrike" cap="none">
                <a:solidFill>
                  <a:srgbClr val="6AA84F"/>
                </a:solidFill>
                <a:latin typeface="Arial"/>
                <a:ea typeface="Arial"/>
                <a:cs typeface="Arial"/>
                <a:sym typeface="Arial"/>
              </a:rPr>
              <a:t>‘New Arctic’</a:t>
            </a:r>
            <a:endParaRPr sz="1867" b="1" i="0" u="none" strike="noStrike" cap="none">
              <a:solidFill>
                <a:srgbClr val="6AA84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xfrm>
            <a:off x="110800" y="1869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b="1"/>
              <a:t>‘New Arctic’ Climate System</a:t>
            </a:r>
            <a:endParaRPr b="1"/>
          </a:p>
        </p:txBody>
      </p:sp>
      <p:sp>
        <p:nvSpPr>
          <p:cNvPr id="112" name="Google Shape;112;p3"/>
          <p:cNvSpPr txBox="1">
            <a:spLocks noGrp="1"/>
          </p:cNvSpPr>
          <p:nvPr>
            <p:ph type="body" idx="1"/>
          </p:nvPr>
        </p:nvSpPr>
        <p:spPr>
          <a:xfrm>
            <a:off x="263200" y="950567"/>
            <a:ext cx="6429600" cy="4555200"/>
          </a:xfrm>
          <a:prstGeom prst="rect">
            <a:avLst/>
          </a:prstGeom>
          <a:noFill/>
          <a:ln>
            <a:noFill/>
          </a:ln>
        </p:spPr>
        <p:txBody>
          <a:bodyPr spcFirstLastPara="1" wrap="square" lIns="121900" tIns="121900" rIns="121900" bIns="121900" anchor="t" anchorCtr="0">
            <a:noAutofit/>
          </a:bodyPr>
          <a:lstStyle/>
          <a:p>
            <a:pPr marL="609585" lvl="0" indent="-423323" algn="l" rtl="0">
              <a:lnSpc>
                <a:spcPct val="115000"/>
              </a:lnSpc>
              <a:spcBef>
                <a:spcPts val="0"/>
              </a:spcBef>
              <a:spcAft>
                <a:spcPts val="0"/>
              </a:spcAft>
              <a:buClr>
                <a:srgbClr val="000000"/>
              </a:buClr>
              <a:buSzPts val="1400"/>
              <a:buChar char="●"/>
            </a:pPr>
            <a:r>
              <a:rPr lang="en" sz="1867" u="sng">
                <a:solidFill>
                  <a:srgbClr val="000000"/>
                </a:solidFill>
              </a:rPr>
              <a:t>Currently</a:t>
            </a:r>
            <a:r>
              <a:rPr lang="en" sz="1867">
                <a:solidFill>
                  <a:srgbClr val="000000"/>
                </a:solidFill>
              </a:rPr>
              <a:t>: all aspects of the hydrologic cycle are likely affected by &amp; also feedback on these large &amp; rapid changes in the ‘New Arctic’ [Vihma et al., 2016]. </a:t>
            </a:r>
            <a:endParaRPr sz="1867">
              <a:solidFill>
                <a:srgbClr val="000000"/>
              </a:solidFill>
            </a:endParaRPr>
          </a:p>
          <a:p>
            <a:pPr marL="1219170" lvl="1" indent="-414855" algn="l" rtl="0">
              <a:lnSpc>
                <a:spcPct val="115000"/>
              </a:lnSpc>
              <a:spcBef>
                <a:spcPts val="0"/>
              </a:spcBef>
              <a:spcAft>
                <a:spcPts val="0"/>
              </a:spcAft>
              <a:buClr>
                <a:srgbClr val="000000"/>
              </a:buClr>
              <a:buSzPts val="1300"/>
              <a:buChar char="○"/>
            </a:pPr>
            <a:r>
              <a:rPr lang="en" sz="1733">
                <a:solidFill>
                  <a:srgbClr val="000000"/>
                </a:solidFill>
              </a:rPr>
              <a:t>Cyclones bring a large majority of moisture to the Arctic from lower latitudes [Jakobson and Vihma, 2010]</a:t>
            </a:r>
            <a:endParaRPr sz="1733">
              <a:solidFill>
                <a:srgbClr val="000000"/>
              </a:solidFill>
            </a:endParaRPr>
          </a:p>
          <a:p>
            <a:pPr marL="1219170" lvl="1" indent="-414855" algn="l" rtl="0">
              <a:lnSpc>
                <a:spcPct val="115000"/>
              </a:lnSpc>
              <a:spcBef>
                <a:spcPts val="0"/>
              </a:spcBef>
              <a:spcAft>
                <a:spcPts val="0"/>
              </a:spcAft>
              <a:buClr>
                <a:srgbClr val="000000"/>
              </a:buClr>
              <a:buSzPts val="1300"/>
              <a:buChar char="○"/>
            </a:pPr>
            <a:r>
              <a:rPr lang="en" sz="1733">
                <a:solidFill>
                  <a:srgbClr val="000000"/>
                </a:solidFill>
              </a:rPr>
              <a:t>Changes in their frequency &amp; intensity will also impact the hydrologic cycle significantly.</a:t>
            </a:r>
            <a:endParaRPr sz="1733">
              <a:solidFill>
                <a:srgbClr val="000000"/>
              </a:solidFill>
            </a:endParaRPr>
          </a:p>
          <a:p>
            <a:pPr marL="609585" lvl="0" indent="-423323" algn="l" rtl="0">
              <a:lnSpc>
                <a:spcPct val="115000"/>
              </a:lnSpc>
              <a:spcBef>
                <a:spcPts val="0"/>
              </a:spcBef>
              <a:spcAft>
                <a:spcPts val="0"/>
              </a:spcAft>
              <a:buClr>
                <a:srgbClr val="000000"/>
              </a:buClr>
              <a:buSzPts val="1400"/>
              <a:buChar char="●"/>
            </a:pPr>
            <a:r>
              <a:rPr lang="en" sz="1867">
                <a:solidFill>
                  <a:srgbClr val="000000"/>
                </a:solidFill>
              </a:rPr>
              <a:t>A better understanding of Arctic E-P is requisite for closing the local and global freshwater [Lique et al., 2016] &amp; energy budgets where large uncertainties remain currently and in the future.</a:t>
            </a:r>
            <a:endParaRPr sz="1867">
              <a:solidFill>
                <a:srgbClr val="000000"/>
              </a:solidFill>
            </a:endParaRPr>
          </a:p>
          <a:p>
            <a:pPr marL="609585" lvl="0" indent="0" algn="l" rtl="0">
              <a:lnSpc>
                <a:spcPct val="115000"/>
              </a:lnSpc>
              <a:spcBef>
                <a:spcPts val="0"/>
              </a:spcBef>
              <a:spcAft>
                <a:spcPts val="0"/>
              </a:spcAft>
              <a:buClr>
                <a:schemeClr val="dk1"/>
              </a:buClr>
              <a:buSzPts val="1800"/>
              <a:buNone/>
            </a:pPr>
            <a:endParaRPr sz="1867">
              <a:solidFill>
                <a:srgbClr val="000000"/>
              </a:solidFill>
            </a:endParaRPr>
          </a:p>
        </p:txBody>
      </p:sp>
      <p:pic>
        <p:nvPicPr>
          <p:cNvPr id="113" name="Google Shape;113;p3"/>
          <p:cNvPicPr preferRelativeResize="0"/>
          <p:nvPr/>
        </p:nvPicPr>
        <p:blipFill rotWithShape="1">
          <a:blip r:embed="rId3">
            <a:alphaModFix/>
          </a:blip>
          <a:srcRect/>
          <a:stretch/>
        </p:blipFill>
        <p:spPr>
          <a:xfrm>
            <a:off x="6955067" y="111767"/>
            <a:ext cx="4821332" cy="5501031"/>
          </a:xfrm>
          <a:prstGeom prst="rect">
            <a:avLst/>
          </a:prstGeom>
          <a:noFill/>
          <a:ln w="9525" cap="flat" cmpd="sng">
            <a:solidFill>
              <a:srgbClr val="000000"/>
            </a:solidFill>
            <a:prstDash val="solid"/>
            <a:round/>
            <a:headEnd type="none" w="sm" len="sm"/>
            <a:tailEnd type="none" w="sm" len="sm"/>
          </a:ln>
        </p:spPr>
      </p:pic>
      <p:sp>
        <p:nvSpPr>
          <p:cNvPr id="114" name="Google Shape;114;p3"/>
          <p:cNvSpPr txBox="1"/>
          <p:nvPr/>
        </p:nvSpPr>
        <p:spPr>
          <a:xfrm>
            <a:off x="6578600" y="5612800"/>
            <a:ext cx="5613600" cy="1245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400" b="0" i="1" u="none" strike="noStrike" cap="none">
                <a:solidFill>
                  <a:srgbClr val="1C1D1E"/>
                </a:solidFill>
                <a:highlight>
                  <a:srgbClr val="FFFFFF"/>
                </a:highlight>
                <a:latin typeface="Arial"/>
                <a:ea typeface="Arial"/>
                <a:cs typeface="Arial"/>
                <a:sym typeface="Arial"/>
              </a:rPr>
              <a:t>Epoch differences between 1986–2013 and 1958–1985 for precipitable water, precipitation, and evaporation on the basis of JRA‐55 reanalysis for annual (ANN) means, winter (DJF), and summer (JJA). The green lines indicate the boundaries of the Arctic river catchment. Taken from Vihma et al., 2016 JGR</a:t>
            </a:r>
            <a:endParaRPr sz="1867" b="0" i="1" u="none" strike="noStrike" cap="none">
              <a:solidFill>
                <a:srgbClr val="000000"/>
              </a:solidFill>
              <a:latin typeface="Arial"/>
              <a:ea typeface="Arial"/>
              <a:cs typeface="Arial"/>
              <a:sym typeface="Arial"/>
            </a:endParaRPr>
          </a:p>
        </p:txBody>
      </p:sp>
      <p:sp>
        <p:nvSpPr>
          <p:cNvPr id="115" name="Google Shape;115;p3"/>
          <p:cNvSpPr txBox="1"/>
          <p:nvPr/>
        </p:nvSpPr>
        <p:spPr>
          <a:xfrm>
            <a:off x="415600" y="5203467"/>
            <a:ext cx="5809200" cy="763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867" b="0" i="0" u="none" strike="noStrike" cap="none">
                <a:solidFill>
                  <a:srgbClr val="000000"/>
                </a:solidFill>
                <a:latin typeface="Arial"/>
                <a:ea typeface="Arial"/>
                <a:cs typeface="Arial"/>
                <a:sym typeface="Arial"/>
              </a:rPr>
              <a:t>Figure shows increases in precipitable water, precipitation and evaporation are all increasing on an annual basis in a more recent Arctic compared to years past, likely due to warming conditions and loss of sea ice.</a:t>
            </a: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415600" y="980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b="1"/>
              <a:t>Problems with Arctic Precipitation</a:t>
            </a:r>
            <a:endParaRPr b="1"/>
          </a:p>
        </p:txBody>
      </p:sp>
      <p:sp>
        <p:nvSpPr>
          <p:cNvPr id="121" name="Google Shape;121;p4"/>
          <p:cNvSpPr txBox="1">
            <a:spLocks noGrp="1"/>
          </p:cNvSpPr>
          <p:nvPr>
            <p:ph type="body" idx="1"/>
          </p:nvPr>
        </p:nvSpPr>
        <p:spPr>
          <a:xfrm>
            <a:off x="399167" y="2064367"/>
            <a:ext cx="5108800" cy="4555200"/>
          </a:xfrm>
          <a:prstGeom prst="rect">
            <a:avLst/>
          </a:prstGeom>
          <a:noFill/>
          <a:ln>
            <a:noFill/>
          </a:ln>
        </p:spPr>
        <p:txBody>
          <a:bodyPr spcFirstLastPara="1" wrap="square" lIns="121900" tIns="121900" rIns="121900" bIns="121900" anchor="t" anchorCtr="0">
            <a:noAutofit/>
          </a:bodyPr>
          <a:lstStyle/>
          <a:p>
            <a:pPr marL="1219170" lvl="1" indent="-414855" algn="l" rtl="0">
              <a:lnSpc>
                <a:spcPct val="115000"/>
              </a:lnSpc>
              <a:spcBef>
                <a:spcPts val="0"/>
              </a:spcBef>
              <a:spcAft>
                <a:spcPts val="0"/>
              </a:spcAft>
              <a:buClr>
                <a:srgbClr val="000000"/>
              </a:buClr>
              <a:buSzPts val="1300"/>
              <a:buChar char="○"/>
            </a:pPr>
            <a:r>
              <a:rPr lang="en" sz="1733">
                <a:solidFill>
                  <a:srgbClr val="000000"/>
                </a:solidFill>
              </a:rPr>
              <a:t>Lack &amp; difficulty of collecting long term, large-scale observations in the vast, harsh environment</a:t>
            </a:r>
            <a:endParaRPr sz="1733">
              <a:solidFill>
                <a:srgbClr val="000000"/>
              </a:solidFill>
            </a:endParaRPr>
          </a:p>
          <a:p>
            <a:pPr marL="1219170" lvl="1" indent="-414855" algn="l" rtl="0">
              <a:lnSpc>
                <a:spcPct val="115000"/>
              </a:lnSpc>
              <a:spcBef>
                <a:spcPts val="0"/>
              </a:spcBef>
              <a:spcAft>
                <a:spcPts val="0"/>
              </a:spcAft>
              <a:buClr>
                <a:srgbClr val="000000"/>
              </a:buClr>
              <a:buSzPts val="1300"/>
              <a:buChar char="○"/>
            </a:pPr>
            <a:r>
              <a:rPr lang="en" sz="1733">
                <a:solidFill>
                  <a:srgbClr val="000000"/>
                </a:solidFill>
              </a:rPr>
              <a:t>Issues associated with measuring snowfall.</a:t>
            </a:r>
            <a:endParaRPr sz="1733">
              <a:solidFill>
                <a:srgbClr val="000000"/>
              </a:solidFill>
            </a:endParaRPr>
          </a:p>
          <a:p>
            <a:pPr marL="1219170" lvl="1" indent="-414855" algn="l" rtl="0">
              <a:lnSpc>
                <a:spcPct val="115000"/>
              </a:lnSpc>
              <a:spcBef>
                <a:spcPts val="0"/>
              </a:spcBef>
              <a:spcAft>
                <a:spcPts val="0"/>
              </a:spcAft>
              <a:buClr>
                <a:srgbClr val="000000"/>
              </a:buClr>
              <a:buSzPts val="1300"/>
              <a:buChar char="○"/>
            </a:pPr>
            <a:r>
              <a:rPr lang="en" sz="1733">
                <a:solidFill>
                  <a:srgbClr val="000000"/>
                </a:solidFill>
              </a:rPr>
              <a:t>Direct measurements of evaporation (E)  do not exist. </a:t>
            </a:r>
            <a:endParaRPr sz="1733">
              <a:solidFill>
                <a:srgbClr val="000000"/>
              </a:solidFill>
            </a:endParaRPr>
          </a:p>
          <a:p>
            <a:pPr marL="609585" lvl="0" indent="-431788" algn="l" rtl="0">
              <a:lnSpc>
                <a:spcPct val="115000"/>
              </a:lnSpc>
              <a:spcBef>
                <a:spcPts val="0"/>
              </a:spcBef>
              <a:spcAft>
                <a:spcPts val="0"/>
              </a:spcAft>
              <a:buClr>
                <a:srgbClr val="000000"/>
              </a:buClr>
              <a:buSzPts val="1500"/>
              <a:buChar char="●"/>
            </a:pPr>
            <a:r>
              <a:rPr lang="en" sz="2000" u="sng">
                <a:solidFill>
                  <a:srgbClr val="000000"/>
                </a:solidFill>
              </a:rPr>
              <a:t>Modeling</a:t>
            </a:r>
            <a:r>
              <a:rPr lang="en" sz="2000">
                <a:solidFill>
                  <a:srgbClr val="000000"/>
                </a:solidFill>
              </a:rPr>
              <a:t>: </a:t>
            </a:r>
            <a:endParaRPr sz="2000">
              <a:solidFill>
                <a:srgbClr val="000000"/>
              </a:solidFill>
            </a:endParaRPr>
          </a:p>
          <a:p>
            <a:pPr marL="1219170" lvl="1" indent="-414855" algn="l" rtl="0">
              <a:lnSpc>
                <a:spcPct val="115000"/>
              </a:lnSpc>
              <a:spcBef>
                <a:spcPts val="0"/>
              </a:spcBef>
              <a:spcAft>
                <a:spcPts val="0"/>
              </a:spcAft>
              <a:buClr>
                <a:srgbClr val="000000"/>
              </a:buClr>
              <a:buSzPts val="1300"/>
              <a:buChar char="○"/>
            </a:pPr>
            <a:r>
              <a:rPr lang="en" sz="1733">
                <a:solidFill>
                  <a:srgbClr val="000000"/>
                </a:solidFill>
              </a:rPr>
              <a:t>Large uncertainty &amp; spread across precipitation (P) products from reanalyses [Boisvert et al., 2018] </a:t>
            </a:r>
            <a:endParaRPr sz="1733">
              <a:solidFill>
                <a:srgbClr val="000000"/>
              </a:solidFill>
            </a:endParaRPr>
          </a:p>
          <a:p>
            <a:pPr marL="1219170" lvl="1" indent="-414855" algn="l" rtl="0">
              <a:lnSpc>
                <a:spcPct val="115000"/>
              </a:lnSpc>
              <a:spcBef>
                <a:spcPts val="0"/>
              </a:spcBef>
              <a:spcAft>
                <a:spcPts val="0"/>
              </a:spcAft>
              <a:buClr>
                <a:srgbClr val="000000"/>
              </a:buClr>
              <a:buSzPts val="1300"/>
              <a:buChar char="○"/>
            </a:pPr>
            <a:r>
              <a:rPr lang="en" sz="1733">
                <a:solidFill>
                  <a:srgbClr val="000000"/>
                </a:solidFill>
              </a:rPr>
              <a:t>Lack of knowledge on clouds &amp; the microphysical processes that are unique to the Arctic climate. </a:t>
            </a:r>
            <a:endParaRPr sz="1733">
              <a:solidFill>
                <a:srgbClr val="000000"/>
              </a:solidFill>
            </a:endParaRPr>
          </a:p>
        </p:txBody>
      </p:sp>
      <p:pic>
        <p:nvPicPr>
          <p:cNvPr id="122" name="Google Shape;122;p4"/>
          <p:cNvPicPr preferRelativeResize="0"/>
          <p:nvPr/>
        </p:nvPicPr>
        <p:blipFill rotWithShape="1">
          <a:blip r:embed="rId3">
            <a:alphaModFix/>
          </a:blip>
          <a:srcRect/>
          <a:stretch/>
        </p:blipFill>
        <p:spPr>
          <a:xfrm>
            <a:off x="5698464" y="1989732"/>
            <a:ext cx="6360369" cy="3657600"/>
          </a:xfrm>
          <a:prstGeom prst="rect">
            <a:avLst/>
          </a:prstGeom>
          <a:noFill/>
          <a:ln w="9525" cap="flat" cmpd="sng">
            <a:solidFill>
              <a:srgbClr val="000000"/>
            </a:solidFill>
            <a:prstDash val="solid"/>
            <a:round/>
            <a:headEnd type="none" w="sm" len="sm"/>
            <a:tailEnd type="none" w="sm" len="sm"/>
          </a:ln>
        </p:spPr>
      </p:pic>
      <p:sp>
        <p:nvSpPr>
          <p:cNvPr id="123" name="Google Shape;123;p4"/>
          <p:cNvSpPr txBox="1"/>
          <p:nvPr/>
        </p:nvSpPr>
        <p:spPr>
          <a:xfrm>
            <a:off x="254000" y="1007167"/>
            <a:ext cx="11360800" cy="1260400"/>
          </a:xfrm>
          <a:prstGeom prst="rect">
            <a:avLst/>
          </a:prstGeom>
          <a:noFill/>
          <a:ln>
            <a:noFill/>
          </a:ln>
        </p:spPr>
        <p:txBody>
          <a:bodyPr spcFirstLastPara="1" wrap="square" lIns="121900" tIns="121900" rIns="121900" bIns="121900" anchor="t" anchorCtr="0">
            <a:noAutofit/>
          </a:bodyPr>
          <a:lstStyle/>
          <a:p>
            <a:pPr marL="609585" marR="0" lvl="0" indent="-431788" algn="l" rtl="0">
              <a:lnSpc>
                <a:spcPct val="115000"/>
              </a:lnSpc>
              <a:spcBef>
                <a:spcPts val="0"/>
              </a:spcBef>
              <a:spcAft>
                <a:spcPts val="0"/>
              </a:spcAft>
              <a:buClr>
                <a:srgbClr val="000000"/>
              </a:buClr>
              <a:buSzPts val="1500"/>
              <a:buFont typeface="Arial"/>
              <a:buChar char="●"/>
            </a:pPr>
            <a:r>
              <a:rPr lang="en" sz="2000" b="0" i="0" u="none" strike="noStrike" cap="none">
                <a:solidFill>
                  <a:srgbClr val="000000"/>
                </a:solidFill>
                <a:latin typeface="Arial"/>
                <a:ea typeface="Arial"/>
                <a:cs typeface="Arial"/>
                <a:sym typeface="Arial"/>
              </a:rPr>
              <a:t>(E-P) associated with Arctic cyclones is one of the most important yet uncertain climate variables, whether it be modeled or observed [Vihma et al., 2016]. </a:t>
            </a:r>
            <a:endParaRPr sz="2000" b="0" i="0" u="none" strike="noStrike" cap="none">
              <a:solidFill>
                <a:srgbClr val="000000"/>
              </a:solidFill>
              <a:latin typeface="Arial"/>
              <a:ea typeface="Arial"/>
              <a:cs typeface="Arial"/>
              <a:sym typeface="Arial"/>
            </a:endParaRPr>
          </a:p>
          <a:p>
            <a:pPr marL="609585" marR="0" lvl="0" indent="-431788" algn="l" rtl="0">
              <a:lnSpc>
                <a:spcPct val="115000"/>
              </a:lnSpc>
              <a:spcBef>
                <a:spcPts val="0"/>
              </a:spcBef>
              <a:spcAft>
                <a:spcPts val="0"/>
              </a:spcAft>
              <a:buClr>
                <a:srgbClr val="000000"/>
              </a:buClr>
              <a:buSzPts val="1500"/>
              <a:buFont typeface="Arial"/>
              <a:buChar char="●"/>
            </a:pPr>
            <a:r>
              <a:rPr lang="en" sz="2000" b="0" i="0" u="sng" strike="noStrike" cap="none">
                <a:solidFill>
                  <a:srgbClr val="000000"/>
                </a:solidFill>
                <a:latin typeface="Arial"/>
                <a:ea typeface="Arial"/>
                <a:cs typeface="Arial"/>
                <a:sym typeface="Arial"/>
              </a:rPr>
              <a:t>Observations</a:t>
            </a:r>
            <a:r>
              <a:rPr lang="en"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124" name="Google Shape;124;p4"/>
          <p:cNvSpPr txBox="1"/>
          <p:nvPr/>
        </p:nvSpPr>
        <p:spPr>
          <a:xfrm>
            <a:off x="5663500" y="5778500"/>
            <a:ext cx="6360400" cy="99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400" b="0" i="1" u="none" strike="noStrike" cap="none">
                <a:solidFill>
                  <a:schemeClr val="dk1"/>
                </a:solidFill>
                <a:latin typeface="Roboto"/>
                <a:ea typeface="Roboto"/>
                <a:cs typeface="Roboto"/>
                <a:sym typeface="Roboto"/>
              </a:rPr>
              <a:t>Averaged 2000–10 yearly total precipitation accumulations (mm yr</a:t>
            </a:r>
            <a:r>
              <a:rPr lang="en" sz="1467" b="0" i="1" u="none" strike="noStrike" cap="none" baseline="30000">
                <a:solidFill>
                  <a:schemeClr val="dk1"/>
                </a:solidFill>
                <a:latin typeface="Roboto"/>
                <a:ea typeface="Roboto"/>
                <a:cs typeface="Roboto"/>
                <a:sym typeface="Roboto"/>
              </a:rPr>
              <a:t>−1</a:t>
            </a:r>
            <a:r>
              <a:rPr lang="en" sz="1400" b="0" i="1" u="none" strike="noStrike" cap="none">
                <a:solidFill>
                  <a:schemeClr val="dk1"/>
                </a:solidFill>
                <a:latin typeface="Roboto"/>
                <a:ea typeface="Roboto"/>
                <a:cs typeface="Roboto"/>
                <a:sym typeface="Roboto"/>
              </a:rPr>
              <a:t>) from each of the eight reanalyses. The image on the right shows the standard deviations (mm) between the eight reanalyses. Contour lines are on the color bars. Taken from Boisvert et al., 2018, J. Climate.</a:t>
            </a:r>
            <a:endParaRPr sz="1867" b="0" i="1"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415600" y="1377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a:t>Motivation</a:t>
            </a:r>
            <a:endParaRPr/>
          </a:p>
        </p:txBody>
      </p:sp>
      <p:sp>
        <p:nvSpPr>
          <p:cNvPr id="130" name="Google Shape;130;p5"/>
          <p:cNvSpPr txBox="1">
            <a:spLocks noGrp="1"/>
          </p:cNvSpPr>
          <p:nvPr>
            <p:ph type="body" idx="1"/>
          </p:nvPr>
        </p:nvSpPr>
        <p:spPr>
          <a:xfrm>
            <a:off x="123600" y="1380924"/>
            <a:ext cx="5972400" cy="4555200"/>
          </a:xfrm>
          <a:prstGeom prst="rect">
            <a:avLst/>
          </a:prstGeom>
          <a:noFill/>
          <a:ln>
            <a:noFill/>
          </a:ln>
        </p:spPr>
        <p:txBody>
          <a:bodyPr spcFirstLastPara="1" wrap="square" lIns="121900" tIns="121900" rIns="121900" bIns="121900" anchor="t" anchorCtr="0">
            <a:noAutofit/>
          </a:bodyPr>
          <a:lstStyle/>
          <a:p>
            <a:pPr marL="609585" lvl="0" indent="-457188" algn="l" rtl="0">
              <a:lnSpc>
                <a:spcPct val="115000"/>
              </a:lnSpc>
              <a:spcBef>
                <a:spcPts val="0"/>
              </a:spcBef>
              <a:spcAft>
                <a:spcPts val="0"/>
              </a:spcAft>
              <a:buClr>
                <a:schemeClr val="dk1"/>
              </a:buClr>
              <a:buSzPts val="1800"/>
              <a:buChar char="●"/>
            </a:pPr>
            <a:r>
              <a:rPr lang="en" sz="2400"/>
              <a:t>As the New Arctic continues to undergo rapid change, observational data of P from GPM (IMERG) and E from AIRS [Boisvert et al., 2013; 2015] can give us critical information on:</a:t>
            </a:r>
            <a:endParaRPr sz="2400"/>
          </a:p>
          <a:p>
            <a:pPr marL="1219170" lvl="1" indent="-423323" algn="l" rtl="0">
              <a:lnSpc>
                <a:spcPct val="115000"/>
              </a:lnSpc>
              <a:spcBef>
                <a:spcPts val="0"/>
              </a:spcBef>
              <a:spcAft>
                <a:spcPts val="0"/>
              </a:spcAft>
              <a:buClr>
                <a:schemeClr val="dk1"/>
              </a:buClr>
              <a:buSzPts val="1400"/>
              <a:buChar char="○"/>
            </a:pPr>
            <a:r>
              <a:rPr lang="en" sz="2000"/>
              <a:t>Changes in (E-P) associated with cyclones</a:t>
            </a:r>
            <a:endParaRPr sz="2000"/>
          </a:p>
          <a:p>
            <a:pPr marL="1219170" lvl="1" indent="-423323" algn="l" rtl="0">
              <a:lnSpc>
                <a:spcPct val="115000"/>
              </a:lnSpc>
              <a:spcBef>
                <a:spcPts val="0"/>
              </a:spcBef>
              <a:spcAft>
                <a:spcPts val="0"/>
              </a:spcAft>
              <a:buClr>
                <a:schemeClr val="dk1"/>
              </a:buClr>
              <a:buSzPts val="1400"/>
              <a:buChar char="○"/>
            </a:pPr>
            <a:r>
              <a:rPr lang="en" sz="2000"/>
              <a:t>Their effects on the Arctic climate system &amp; moisture processes therein. </a:t>
            </a:r>
            <a:endParaRPr sz="2000"/>
          </a:p>
          <a:p>
            <a:pPr marL="609585" lvl="0" indent="-457188" algn="l" rtl="0">
              <a:lnSpc>
                <a:spcPct val="115000"/>
              </a:lnSpc>
              <a:spcBef>
                <a:spcPts val="0"/>
              </a:spcBef>
              <a:spcAft>
                <a:spcPts val="0"/>
              </a:spcAft>
              <a:buClr>
                <a:schemeClr val="dk1"/>
              </a:buClr>
              <a:buSzPts val="1800"/>
              <a:buChar char="●"/>
            </a:pPr>
            <a:r>
              <a:rPr lang="en" sz="2400"/>
              <a:t>Process-oriented (E-P) observations can provide invaluable insight into the potential feedbacks of (E-P) changes in the future.</a:t>
            </a:r>
            <a:endParaRPr sz="2400"/>
          </a:p>
        </p:txBody>
      </p:sp>
      <p:pic>
        <p:nvPicPr>
          <p:cNvPr id="131" name="Google Shape;131;p5"/>
          <p:cNvPicPr preferRelativeResize="0"/>
          <p:nvPr/>
        </p:nvPicPr>
        <p:blipFill rotWithShape="1">
          <a:blip r:embed="rId3">
            <a:alphaModFix/>
          </a:blip>
          <a:srcRect/>
          <a:stretch/>
        </p:blipFill>
        <p:spPr>
          <a:xfrm>
            <a:off x="6096001" y="137767"/>
            <a:ext cx="5744001" cy="4838096"/>
          </a:xfrm>
          <a:prstGeom prst="rect">
            <a:avLst/>
          </a:prstGeom>
          <a:noFill/>
          <a:ln w="9525" cap="flat" cmpd="sng">
            <a:solidFill>
              <a:srgbClr val="434343"/>
            </a:solidFill>
            <a:prstDash val="solid"/>
            <a:round/>
            <a:headEnd type="none" w="sm" len="sm"/>
            <a:tailEnd type="none" w="sm" len="sm"/>
          </a:ln>
        </p:spPr>
      </p:pic>
      <p:sp>
        <p:nvSpPr>
          <p:cNvPr id="132" name="Google Shape;132;p5"/>
          <p:cNvSpPr txBox="1"/>
          <p:nvPr/>
        </p:nvSpPr>
        <p:spPr>
          <a:xfrm>
            <a:off x="6096000" y="5061267"/>
            <a:ext cx="5744000" cy="1796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333" b="0" i="1" u="none" strike="noStrike" cap="none">
                <a:solidFill>
                  <a:srgbClr val="000000"/>
                </a:solidFill>
                <a:latin typeface="Arial"/>
                <a:ea typeface="Arial"/>
                <a:cs typeface="Arial"/>
                <a:sym typeface="Arial"/>
              </a:rPr>
              <a:t>a) Daily E derived using AIRS data. b) Daily GPM surface P estimates overice-free oceans. The daily estimates are derived by averaging the GPROF daily gridded P estimates from 12 passive sensors. c) AIRS E - GPM P. d) Reanalysis E-P. Note that while there is good correlation between the satellite and reanalysis E-P, there are also significant magnitude differences. These differences are difficult to reconcile based on water vapor conservation principles because the water vapor is not conserved in reanalyses. </a:t>
            </a:r>
            <a:endParaRPr sz="1333" b="0" i="1"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415600" y="168051"/>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b="1"/>
              <a:t>Evaporation with AIRS</a:t>
            </a:r>
            <a:endParaRPr b="1"/>
          </a:p>
        </p:txBody>
      </p:sp>
      <p:sp>
        <p:nvSpPr>
          <p:cNvPr id="138" name="Google Shape;138;p6"/>
          <p:cNvSpPr txBox="1">
            <a:spLocks noGrp="1"/>
          </p:cNvSpPr>
          <p:nvPr>
            <p:ph type="body" idx="1"/>
          </p:nvPr>
        </p:nvSpPr>
        <p:spPr>
          <a:xfrm>
            <a:off x="339400" y="1315233"/>
            <a:ext cx="6506000" cy="4555200"/>
          </a:xfrm>
          <a:prstGeom prst="rect">
            <a:avLst/>
          </a:prstGeom>
          <a:noFill/>
          <a:ln>
            <a:noFill/>
          </a:ln>
        </p:spPr>
        <p:txBody>
          <a:bodyPr spcFirstLastPara="1" wrap="square" lIns="121900" tIns="121900" rIns="121900" bIns="121900" anchor="t" anchorCtr="0">
            <a:noAutofit/>
          </a:bodyPr>
          <a:lstStyle/>
          <a:p>
            <a:pPr marL="609585" lvl="0" indent="-423323" algn="l" rtl="0">
              <a:lnSpc>
                <a:spcPct val="115000"/>
              </a:lnSpc>
              <a:spcBef>
                <a:spcPts val="0"/>
              </a:spcBef>
              <a:spcAft>
                <a:spcPts val="0"/>
              </a:spcAft>
              <a:buClr>
                <a:srgbClr val="000000"/>
              </a:buClr>
              <a:buSzPts val="1400"/>
              <a:buChar char="●"/>
            </a:pPr>
            <a:r>
              <a:rPr lang="en" sz="1867">
                <a:solidFill>
                  <a:srgbClr val="000000"/>
                </a:solidFill>
              </a:rPr>
              <a:t>AIRS is a cross-track high spectral resolution infrared sounder on NASA’s Aqua satellite. </a:t>
            </a:r>
            <a:endParaRPr sz="1867">
              <a:solidFill>
                <a:srgbClr val="000000"/>
              </a:solidFill>
            </a:endParaRPr>
          </a:p>
          <a:p>
            <a:pPr marL="609585" lvl="0" indent="-423323" algn="l" rtl="0">
              <a:lnSpc>
                <a:spcPct val="115000"/>
              </a:lnSpc>
              <a:spcBef>
                <a:spcPts val="0"/>
              </a:spcBef>
              <a:spcAft>
                <a:spcPts val="0"/>
              </a:spcAft>
              <a:buClr>
                <a:srgbClr val="000000"/>
              </a:buClr>
              <a:buSzPts val="1400"/>
              <a:buChar char="●"/>
            </a:pPr>
            <a:r>
              <a:rPr lang="en" sz="1867">
                <a:solidFill>
                  <a:srgbClr val="000000"/>
                </a:solidFill>
              </a:rPr>
              <a:t>AIRS has daily, global coverage &amp; allows for accurate retrievals under most cloud conditions </a:t>
            </a:r>
            <a:endParaRPr sz="1867">
              <a:solidFill>
                <a:srgbClr val="000000"/>
              </a:solidFill>
            </a:endParaRPr>
          </a:p>
          <a:p>
            <a:pPr marL="1219170" lvl="1" indent="-423323" algn="l" rtl="0">
              <a:lnSpc>
                <a:spcPct val="115000"/>
              </a:lnSpc>
              <a:spcBef>
                <a:spcPts val="0"/>
              </a:spcBef>
              <a:spcAft>
                <a:spcPts val="0"/>
              </a:spcAft>
              <a:buClr>
                <a:srgbClr val="000000"/>
              </a:buClr>
              <a:buSzPts val="1400"/>
              <a:buChar char="○"/>
            </a:pPr>
            <a:r>
              <a:rPr lang="en">
                <a:solidFill>
                  <a:srgbClr val="000000"/>
                </a:solidFill>
              </a:rPr>
              <a:t>Important in the Arctic where data is sparse and clouds are prevalent. </a:t>
            </a:r>
            <a:endParaRPr>
              <a:solidFill>
                <a:srgbClr val="000000"/>
              </a:solidFill>
            </a:endParaRPr>
          </a:p>
          <a:p>
            <a:pPr marL="609585" lvl="0" indent="-423323" algn="l" rtl="0">
              <a:lnSpc>
                <a:spcPct val="115000"/>
              </a:lnSpc>
              <a:spcBef>
                <a:spcPts val="0"/>
              </a:spcBef>
              <a:spcAft>
                <a:spcPts val="0"/>
              </a:spcAft>
              <a:buClr>
                <a:srgbClr val="000000"/>
              </a:buClr>
              <a:buSzPts val="1400"/>
              <a:buChar char="●"/>
            </a:pPr>
            <a:r>
              <a:rPr lang="en" sz="1867">
                <a:solidFill>
                  <a:srgbClr val="000000"/>
                </a:solidFill>
              </a:rPr>
              <a:t>AIRS V6 Ts and q data produce accurate estimates in the Arctic when compared to in-situ data</a:t>
            </a:r>
            <a:endParaRPr>
              <a:solidFill>
                <a:srgbClr val="000000"/>
              </a:solidFill>
            </a:endParaRPr>
          </a:p>
          <a:p>
            <a:pPr marL="609585" lvl="0" indent="-423323" algn="l" rtl="0">
              <a:lnSpc>
                <a:spcPct val="115000"/>
              </a:lnSpc>
              <a:spcBef>
                <a:spcPts val="0"/>
              </a:spcBef>
              <a:spcAft>
                <a:spcPts val="0"/>
              </a:spcAft>
              <a:buClr>
                <a:srgbClr val="000000"/>
              </a:buClr>
              <a:buSzPts val="1400"/>
              <a:buChar char="●"/>
            </a:pPr>
            <a:r>
              <a:rPr lang="en" sz="1867">
                <a:solidFill>
                  <a:srgbClr val="000000"/>
                </a:solidFill>
              </a:rPr>
              <a:t>E is estimated with the bulk-aerodynamic method using </a:t>
            </a:r>
            <a:r>
              <a:rPr lang="en" sz="1867">
                <a:solidFill>
                  <a:srgbClr val="000000"/>
                </a:solidFill>
                <a:highlight>
                  <a:srgbClr val="FFFFFF"/>
                </a:highlight>
              </a:rPr>
              <a:t>Monin-Obukhov Similarity Theory (</a:t>
            </a:r>
            <a:r>
              <a:rPr lang="en" sz="1867">
                <a:solidFill>
                  <a:srgbClr val="000000"/>
                </a:solidFill>
              </a:rPr>
              <a:t>MOST) and an iterative calculation scheme based on Launiainen and Vihma [1990] with a few modifications tailored to boundary conditions and roughness of sea ice in the Arctic. [Boisvert et al., 2013]</a:t>
            </a:r>
            <a:endParaRPr sz="1867">
              <a:solidFill>
                <a:srgbClr val="000000"/>
              </a:solidFill>
            </a:endParaRPr>
          </a:p>
        </p:txBody>
      </p:sp>
      <p:graphicFrame>
        <p:nvGraphicFramePr>
          <p:cNvPr id="139" name="Google Shape;139;p6"/>
          <p:cNvGraphicFramePr/>
          <p:nvPr/>
        </p:nvGraphicFramePr>
        <p:xfrm>
          <a:off x="8474434" y="66467"/>
          <a:ext cx="3000000" cy="3000000"/>
        </p:xfrm>
        <a:graphic>
          <a:graphicData uri="http://schemas.openxmlformats.org/drawingml/2006/table">
            <a:tbl>
              <a:tblPr>
                <a:noFill/>
                <a:tableStyleId>{5A8781C0-027E-400D-9BE7-A72393904812}</a:tableStyleId>
              </a:tblPr>
              <a:tblGrid>
                <a:gridCol w="2203975">
                  <a:extLst>
                    <a:ext uri="{9D8B030D-6E8A-4147-A177-3AD203B41FA5}">
                      <a16:colId xmlns:a16="http://schemas.microsoft.com/office/drawing/2014/main" val="20000"/>
                    </a:ext>
                  </a:extLst>
                </a:gridCol>
                <a:gridCol w="577100">
                  <a:extLst>
                    <a:ext uri="{9D8B030D-6E8A-4147-A177-3AD203B41FA5}">
                      <a16:colId xmlns:a16="http://schemas.microsoft.com/office/drawing/2014/main" val="20001"/>
                    </a:ext>
                  </a:extLst>
                </a:gridCol>
                <a:gridCol w="851100">
                  <a:extLst>
                    <a:ext uri="{9D8B030D-6E8A-4147-A177-3AD203B41FA5}">
                      <a16:colId xmlns:a16="http://schemas.microsoft.com/office/drawing/2014/main" val="20002"/>
                    </a:ext>
                  </a:extLst>
                </a:gridCol>
              </a:tblGrid>
              <a:tr h="426675">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a:latin typeface="Calibri"/>
                          <a:ea typeface="Calibri"/>
                          <a:cs typeface="Calibri"/>
                          <a:sym typeface="Calibri"/>
                        </a:rPr>
                        <a:t>Variable</a:t>
                      </a:r>
                      <a:endParaRPr sz="1200" b="1"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a:latin typeface="Calibri"/>
                          <a:ea typeface="Calibri"/>
                          <a:cs typeface="Calibri"/>
                          <a:sym typeface="Calibri"/>
                        </a:rPr>
                        <a:t>Unit</a:t>
                      </a:r>
                      <a:endParaRPr sz="1200" b="1"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a:latin typeface="Calibri"/>
                          <a:ea typeface="Calibri"/>
                          <a:cs typeface="Calibri"/>
                          <a:sym typeface="Calibri"/>
                        </a:rPr>
                        <a:t>Source</a:t>
                      </a:r>
                      <a:endParaRPr sz="1200" b="1"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26675">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Skin Temperature</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K</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AIRS</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6675">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1000 hPa Air Temperature</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K</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AIRS</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5300">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1000 hPa Relative Humidity</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AIRS</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82600">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1000 </a:t>
                      </a:r>
                      <a:r>
                        <a:rPr lang="en" sz="12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hP</a:t>
                      </a:r>
                      <a:r>
                        <a:rPr lang="en" sz="12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a:t>
                      </a:r>
                      <a:r>
                        <a:rPr lang="en" sz="12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a:t>
                      </a:r>
                      <a:r>
                        <a:rPr lang="en" sz="1200" u="none" strike="noStrike" cap="none">
                          <a:latin typeface="Calibri"/>
                          <a:ea typeface="Calibri"/>
                          <a:cs typeface="Calibri"/>
                          <a:sym typeface="Calibri"/>
                        </a:rPr>
                        <a:t>Geopotential Height</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m</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AIRS</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95300">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10 m wind speed</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m/s</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MERRA-2</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95300">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Ice Concentration</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Calibri"/>
                          <a:ea typeface="Calibri"/>
                          <a:cs typeface="Calibri"/>
                          <a:sym typeface="Calibri"/>
                        </a:rPr>
                        <a:t>SSMI</a:t>
                      </a:r>
                      <a:endParaRPr sz="1200" u="none" strike="noStrike" cap="none">
                        <a:latin typeface="Calibri"/>
                        <a:ea typeface="Calibri"/>
                        <a:cs typeface="Calibri"/>
                        <a:sym typeface="Calibri"/>
                      </a:endParaRPr>
                    </a:p>
                  </a:txBody>
                  <a:tcPr marL="121900" marR="121900"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40" name="Google Shape;140;p6"/>
          <p:cNvPicPr preferRelativeResize="0"/>
          <p:nvPr/>
        </p:nvPicPr>
        <p:blipFill rotWithShape="1">
          <a:blip r:embed="rId3">
            <a:alphaModFix/>
          </a:blip>
          <a:srcRect/>
          <a:stretch/>
        </p:blipFill>
        <p:spPr>
          <a:xfrm>
            <a:off x="6320867" y="168067"/>
            <a:ext cx="1603933" cy="1063467"/>
          </a:xfrm>
          <a:prstGeom prst="rect">
            <a:avLst/>
          </a:prstGeom>
          <a:noFill/>
          <a:ln>
            <a:noFill/>
          </a:ln>
        </p:spPr>
      </p:pic>
      <p:pic>
        <p:nvPicPr>
          <p:cNvPr id="141" name="Google Shape;141;p6"/>
          <p:cNvPicPr preferRelativeResize="0"/>
          <p:nvPr/>
        </p:nvPicPr>
        <p:blipFill rotWithShape="1">
          <a:blip r:embed="rId4">
            <a:alphaModFix/>
          </a:blip>
          <a:srcRect r="48916"/>
          <a:stretch/>
        </p:blipFill>
        <p:spPr>
          <a:xfrm>
            <a:off x="6934201" y="3429000"/>
            <a:ext cx="3477500" cy="3318000"/>
          </a:xfrm>
          <a:prstGeom prst="rect">
            <a:avLst/>
          </a:prstGeom>
          <a:noFill/>
          <a:ln w="9525" cap="flat" cmpd="sng">
            <a:solidFill>
              <a:srgbClr val="000000"/>
            </a:solidFill>
            <a:prstDash val="solid"/>
            <a:round/>
            <a:headEnd type="none" w="sm" len="sm"/>
            <a:tailEnd type="none" w="sm" len="sm"/>
          </a:ln>
        </p:spPr>
      </p:pic>
      <p:sp>
        <p:nvSpPr>
          <p:cNvPr id="142" name="Google Shape;142;p6"/>
          <p:cNvSpPr txBox="1"/>
          <p:nvPr/>
        </p:nvSpPr>
        <p:spPr>
          <a:xfrm>
            <a:off x="10678400" y="3771899"/>
            <a:ext cx="1428400" cy="2776045"/>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333" b="0" i="1" u="none" strike="noStrike" cap="none">
                <a:solidFill>
                  <a:srgbClr val="000000"/>
                </a:solidFill>
                <a:latin typeface="Arial"/>
                <a:ea typeface="Arial"/>
                <a:cs typeface="Arial"/>
                <a:sym typeface="Arial"/>
              </a:rPr>
              <a:t>AIRS Mean moisture flux (MF), equivalent to mean evaporation for September  2003-2012. Units are in g/m</a:t>
            </a:r>
            <a:r>
              <a:rPr lang="en" sz="1333" b="0" i="1" u="none" strike="noStrike" cap="none" baseline="30000">
                <a:solidFill>
                  <a:srgbClr val="000000"/>
                </a:solidFill>
                <a:latin typeface="Arial"/>
                <a:ea typeface="Arial"/>
                <a:cs typeface="Arial"/>
                <a:sym typeface="Arial"/>
              </a:rPr>
              <a:t>2</a:t>
            </a:r>
            <a:r>
              <a:rPr lang="en" sz="1333" b="0" i="1" u="none" strike="noStrike" cap="none">
                <a:solidFill>
                  <a:srgbClr val="000000"/>
                </a:solidFill>
                <a:latin typeface="Arial"/>
                <a:ea typeface="Arial"/>
                <a:cs typeface="Arial"/>
                <a:sym typeface="Arial"/>
              </a:rPr>
              <a:t>s. Positive values are form the surface to atmosphere.</a:t>
            </a:r>
            <a:endParaRPr sz="1333" b="0" i="1" u="none" strike="noStrike" cap="none">
              <a:solidFill>
                <a:srgbClr val="000000"/>
              </a:solidFill>
              <a:latin typeface="Arial"/>
              <a:ea typeface="Arial"/>
              <a:cs typeface="Arial"/>
              <a:sym typeface="Arial"/>
            </a:endParaRPr>
          </a:p>
        </p:txBody>
      </p:sp>
      <p:sp>
        <p:nvSpPr>
          <p:cNvPr id="143" name="Google Shape;143;p6"/>
          <p:cNvSpPr txBox="1"/>
          <p:nvPr/>
        </p:nvSpPr>
        <p:spPr>
          <a:xfrm>
            <a:off x="7188200" y="1397000"/>
            <a:ext cx="1155600" cy="985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1333" b="0" i="1" u="none" strike="noStrike" cap="none">
                <a:solidFill>
                  <a:srgbClr val="000000"/>
                </a:solidFill>
                <a:latin typeface="Arial"/>
                <a:ea typeface="Arial"/>
                <a:cs typeface="Arial"/>
                <a:sym typeface="Arial"/>
              </a:rPr>
              <a:t>Table of variables used to compute E.</a:t>
            </a:r>
            <a:endParaRPr sz="1333" b="0" i="1"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title"/>
          </p:nvPr>
        </p:nvSpPr>
        <p:spPr>
          <a:xfrm>
            <a:off x="415600" y="1242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b="1"/>
              <a:t>Long Term Plan</a:t>
            </a:r>
            <a:endParaRPr b="1"/>
          </a:p>
        </p:txBody>
      </p:sp>
      <p:sp>
        <p:nvSpPr>
          <p:cNvPr id="149" name="Google Shape;149;p7"/>
          <p:cNvSpPr txBox="1">
            <a:spLocks noGrp="1"/>
          </p:cNvSpPr>
          <p:nvPr>
            <p:ph type="body" idx="1"/>
          </p:nvPr>
        </p:nvSpPr>
        <p:spPr>
          <a:xfrm>
            <a:off x="199700" y="887867"/>
            <a:ext cx="6175600" cy="4555200"/>
          </a:xfrm>
          <a:prstGeom prst="rect">
            <a:avLst/>
          </a:prstGeom>
          <a:noFill/>
          <a:ln>
            <a:noFill/>
          </a:ln>
        </p:spPr>
        <p:txBody>
          <a:bodyPr spcFirstLastPara="1" wrap="square" lIns="121900" tIns="121900" rIns="121900" bIns="121900" anchor="t" anchorCtr="0">
            <a:noAutofit/>
          </a:bodyPr>
          <a:lstStyle/>
          <a:p>
            <a:pPr marL="609585" lvl="0" indent="-423323" algn="l" rtl="0">
              <a:lnSpc>
                <a:spcPct val="115000"/>
              </a:lnSpc>
              <a:spcBef>
                <a:spcPts val="0"/>
              </a:spcBef>
              <a:spcAft>
                <a:spcPts val="0"/>
              </a:spcAft>
              <a:buClr>
                <a:srgbClr val="000000"/>
              </a:buClr>
              <a:buSzPts val="1400"/>
              <a:buChar char="●"/>
            </a:pPr>
            <a:r>
              <a:rPr lang="en" sz="1867">
                <a:solidFill>
                  <a:srgbClr val="000000"/>
                </a:solidFill>
              </a:rPr>
              <a:t>Lagrangian framework to track Arctic moisture from cyclones and adjust the moisture term at each timestep to observational E-P. </a:t>
            </a:r>
            <a:endParaRPr sz="1867">
              <a:solidFill>
                <a:srgbClr val="000000"/>
              </a:solidFill>
            </a:endParaRPr>
          </a:p>
          <a:p>
            <a:pPr marL="1219170" lvl="1" indent="-423323" algn="l" rtl="0">
              <a:lnSpc>
                <a:spcPct val="115000"/>
              </a:lnSpc>
              <a:spcBef>
                <a:spcPts val="0"/>
              </a:spcBef>
              <a:spcAft>
                <a:spcPts val="0"/>
              </a:spcAft>
              <a:buClr>
                <a:srgbClr val="000000"/>
              </a:buClr>
              <a:buSzPts val="1400"/>
              <a:buChar char="○"/>
            </a:pPr>
            <a:r>
              <a:rPr lang="en" sz="1867">
                <a:solidFill>
                  <a:srgbClr val="000000"/>
                </a:solidFill>
              </a:rPr>
              <a:t>provides more intuitive insight into physical processes</a:t>
            </a:r>
            <a:endParaRPr sz="1867">
              <a:solidFill>
                <a:srgbClr val="000000"/>
              </a:solidFill>
            </a:endParaRPr>
          </a:p>
          <a:p>
            <a:pPr marL="1219170" lvl="1" indent="-423323" algn="l" rtl="0">
              <a:lnSpc>
                <a:spcPct val="115000"/>
              </a:lnSpc>
              <a:spcBef>
                <a:spcPts val="0"/>
              </a:spcBef>
              <a:spcAft>
                <a:spcPts val="0"/>
              </a:spcAft>
              <a:buClr>
                <a:srgbClr val="000000"/>
              </a:buClr>
              <a:buSzPts val="1400"/>
              <a:buChar char="○"/>
            </a:pPr>
            <a:r>
              <a:rPr lang="en">
                <a:solidFill>
                  <a:srgbClr val="000000"/>
                </a:solidFill>
              </a:rPr>
              <a:t>I</a:t>
            </a:r>
            <a:r>
              <a:rPr lang="en" sz="1867">
                <a:solidFill>
                  <a:srgbClr val="000000"/>
                </a:solidFill>
              </a:rPr>
              <a:t>ntegration of GPM precipitation estimates</a:t>
            </a:r>
            <a:r>
              <a:rPr lang="en">
                <a:solidFill>
                  <a:srgbClr val="000000"/>
                </a:solidFill>
              </a:rPr>
              <a:t> &amp;</a:t>
            </a:r>
            <a:r>
              <a:rPr lang="en" sz="1867">
                <a:solidFill>
                  <a:srgbClr val="000000"/>
                </a:solidFill>
              </a:rPr>
              <a:t> AIRS based evaporation product into the analysis. </a:t>
            </a:r>
            <a:endParaRPr sz="1867">
              <a:solidFill>
                <a:srgbClr val="000000"/>
              </a:solidFill>
            </a:endParaRPr>
          </a:p>
          <a:p>
            <a:pPr marL="609585" lvl="0" indent="-423323" algn="l" rtl="0">
              <a:lnSpc>
                <a:spcPct val="115000"/>
              </a:lnSpc>
              <a:spcBef>
                <a:spcPts val="0"/>
              </a:spcBef>
              <a:spcAft>
                <a:spcPts val="0"/>
              </a:spcAft>
              <a:buClr>
                <a:srgbClr val="000000"/>
              </a:buClr>
              <a:buSzPts val="1400"/>
              <a:buChar char="●"/>
            </a:pPr>
            <a:r>
              <a:rPr lang="en" sz="1867">
                <a:solidFill>
                  <a:srgbClr val="000000"/>
                </a:solidFill>
              </a:rPr>
              <a:t>Backwards integration of  reanalysis transport and conservation equation starting at the end of the Arctic cyclone trajectories </a:t>
            </a:r>
            <a:endParaRPr sz="1867">
              <a:solidFill>
                <a:srgbClr val="000000"/>
              </a:solidFill>
            </a:endParaRPr>
          </a:p>
          <a:p>
            <a:pPr marL="609585" lvl="0" indent="-423323" algn="l" rtl="0">
              <a:lnSpc>
                <a:spcPct val="115000"/>
              </a:lnSpc>
              <a:spcBef>
                <a:spcPts val="0"/>
              </a:spcBef>
              <a:spcAft>
                <a:spcPts val="0"/>
              </a:spcAft>
              <a:buClr>
                <a:srgbClr val="000000"/>
              </a:buClr>
              <a:buSzPts val="1400"/>
              <a:buChar char="●"/>
            </a:pPr>
            <a:r>
              <a:rPr lang="en" sz="1867">
                <a:solidFill>
                  <a:srgbClr val="000000"/>
                </a:solidFill>
              </a:rPr>
              <a:t>GPM P &amp; AIRS E along the trajectories will be attached to the Lagrangian series and used in an optimal estimation framework to provide the most likely q estimates in agreement with both GPM P and AIRS E. </a:t>
            </a:r>
            <a:endParaRPr sz="1867">
              <a:solidFill>
                <a:srgbClr val="000000"/>
              </a:solidFill>
            </a:endParaRPr>
          </a:p>
        </p:txBody>
      </p:sp>
      <p:pic>
        <p:nvPicPr>
          <p:cNvPr id="150" name="Google Shape;150;p7"/>
          <p:cNvPicPr preferRelativeResize="0"/>
          <p:nvPr/>
        </p:nvPicPr>
        <p:blipFill rotWithShape="1">
          <a:blip r:embed="rId3">
            <a:alphaModFix/>
          </a:blip>
          <a:srcRect/>
          <a:stretch/>
        </p:blipFill>
        <p:spPr>
          <a:xfrm>
            <a:off x="6589567" y="124267"/>
            <a:ext cx="5119200" cy="5400232"/>
          </a:xfrm>
          <a:prstGeom prst="rect">
            <a:avLst/>
          </a:prstGeom>
          <a:noFill/>
          <a:ln w="9525" cap="flat" cmpd="sng">
            <a:solidFill>
              <a:srgbClr val="000000"/>
            </a:solidFill>
            <a:prstDash val="solid"/>
            <a:round/>
            <a:headEnd type="none" w="sm" len="sm"/>
            <a:tailEnd type="none" w="sm" len="sm"/>
          </a:ln>
        </p:spPr>
      </p:pic>
      <p:sp>
        <p:nvSpPr>
          <p:cNvPr id="151" name="Google Shape;151;p7"/>
          <p:cNvSpPr txBox="1"/>
          <p:nvPr/>
        </p:nvSpPr>
        <p:spPr>
          <a:xfrm>
            <a:off x="6260800" y="5524500"/>
            <a:ext cx="5829600" cy="12644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 sz="1600" b="1" i="1" u="sng" strike="noStrike" cap="none">
                <a:solidFill>
                  <a:schemeClr val="dk2"/>
                </a:solidFill>
                <a:latin typeface="Arial"/>
                <a:ea typeface="Arial"/>
                <a:cs typeface="Arial"/>
                <a:sym typeface="Arial"/>
              </a:rPr>
              <a:t>Outcome:</a:t>
            </a:r>
            <a:r>
              <a:rPr lang="en" sz="1600" b="1" i="1" u="none" strike="noStrike" cap="none">
                <a:solidFill>
                  <a:schemeClr val="dk2"/>
                </a:solidFill>
                <a:latin typeface="Arial"/>
                <a:ea typeface="Arial"/>
                <a:cs typeface="Arial"/>
                <a:sym typeface="Arial"/>
              </a:rPr>
              <a:t> more accurate Arctic cyclone moisture transport and optimally balancing the moisture transport along cyclone tracks, where this could not have been done previously using just reanalysis data alone.</a:t>
            </a:r>
            <a:endParaRPr sz="1600" b="1" i="1" u="none" strike="noStrike" cap="non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415600" y="25426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Calibri"/>
              <a:buNone/>
            </a:pPr>
            <a:r>
              <a:rPr lang="en"/>
              <a:t>Case Study: December 2015</a:t>
            </a:r>
            <a:endParaRPr/>
          </a:p>
        </p:txBody>
      </p:sp>
      <p:sp>
        <p:nvSpPr>
          <p:cNvPr id="157" name="Google Shape;157;p8"/>
          <p:cNvSpPr txBox="1">
            <a:spLocks noGrp="1"/>
          </p:cNvSpPr>
          <p:nvPr>
            <p:ph type="body" idx="1"/>
          </p:nvPr>
        </p:nvSpPr>
        <p:spPr>
          <a:xfrm>
            <a:off x="320900" y="1252583"/>
            <a:ext cx="2973600" cy="4555200"/>
          </a:xfrm>
          <a:prstGeom prst="rect">
            <a:avLst/>
          </a:prstGeom>
          <a:noFill/>
          <a:ln>
            <a:noFill/>
          </a:ln>
        </p:spPr>
        <p:txBody>
          <a:bodyPr spcFirstLastPara="1" wrap="square" lIns="91425" tIns="91425" rIns="91425" bIns="91425" anchor="t" anchorCtr="0">
            <a:noAutofit/>
          </a:bodyPr>
          <a:lstStyle/>
          <a:p>
            <a:pPr marL="609585" lvl="0" indent="-457188" algn="l" rtl="0">
              <a:lnSpc>
                <a:spcPct val="115000"/>
              </a:lnSpc>
              <a:spcBef>
                <a:spcPts val="0"/>
              </a:spcBef>
              <a:spcAft>
                <a:spcPts val="0"/>
              </a:spcAft>
              <a:buClr>
                <a:schemeClr val="dk1"/>
              </a:buClr>
              <a:buSzPts val="1800"/>
              <a:buChar char="●"/>
            </a:pPr>
            <a:r>
              <a:rPr lang="en" sz="2400"/>
              <a:t>IMERG data are not present over sea ice</a:t>
            </a:r>
            <a:endParaRPr/>
          </a:p>
          <a:p>
            <a:pPr marL="609585" lvl="0" indent="-457188" algn="l" rtl="0">
              <a:lnSpc>
                <a:spcPct val="115000"/>
              </a:lnSpc>
              <a:spcBef>
                <a:spcPts val="0"/>
              </a:spcBef>
              <a:spcAft>
                <a:spcPts val="0"/>
              </a:spcAft>
              <a:buClr>
                <a:schemeClr val="dk1"/>
              </a:buClr>
              <a:buSzPts val="1800"/>
              <a:buChar char="●"/>
            </a:pPr>
            <a:r>
              <a:rPr lang="en" sz="2400"/>
              <a:t>Magnitude of precipitation in North Atlantic between IMERG and ERA-I vary</a:t>
            </a:r>
            <a:endParaRPr/>
          </a:p>
          <a:p>
            <a:pPr marL="609585" lvl="0" indent="-457188" algn="l" rtl="0">
              <a:lnSpc>
                <a:spcPct val="115000"/>
              </a:lnSpc>
              <a:spcBef>
                <a:spcPts val="0"/>
              </a:spcBef>
              <a:spcAft>
                <a:spcPts val="0"/>
              </a:spcAft>
              <a:buClr>
                <a:schemeClr val="dk1"/>
              </a:buClr>
              <a:buSzPts val="1800"/>
              <a:buChar char="●"/>
            </a:pPr>
            <a:r>
              <a:rPr lang="en" sz="2400"/>
              <a:t>Large evaporation from North Atlantic sea ice free areas</a:t>
            </a:r>
            <a:endParaRPr/>
          </a:p>
        </p:txBody>
      </p:sp>
      <p:pic>
        <p:nvPicPr>
          <p:cNvPr id="158" name="Google Shape;158;p8"/>
          <p:cNvPicPr preferRelativeResize="0"/>
          <p:nvPr/>
        </p:nvPicPr>
        <p:blipFill rotWithShape="1">
          <a:blip r:embed="rId3">
            <a:alphaModFix/>
          </a:blip>
          <a:srcRect l="9609" r="19141" b="31875"/>
          <a:stretch/>
        </p:blipFill>
        <p:spPr>
          <a:xfrm>
            <a:off x="3505200" y="1419820"/>
            <a:ext cx="8686800" cy="467201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415600" y="132768"/>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 sz="4000"/>
              <a:t>Case Study: Single Cyclone Event December 2015</a:t>
            </a:r>
            <a:br>
              <a:rPr lang="en" sz="4000"/>
            </a:br>
            <a:r>
              <a:rPr lang="en" sz="4000"/>
              <a:t>Backwards trajectories</a:t>
            </a:r>
            <a:endParaRPr sz="4000"/>
          </a:p>
        </p:txBody>
      </p:sp>
      <p:sp>
        <p:nvSpPr>
          <p:cNvPr id="164" name="Google Shape;164;p10"/>
          <p:cNvSpPr txBox="1">
            <a:spLocks noGrp="1"/>
          </p:cNvSpPr>
          <p:nvPr>
            <p:ph type="body" idx="1"/>
          </p:nvPr>
        </p:nvSpPr>
        <p:spPr>
          <a:xfrm>
            <a:off x="415600" y="2738986"/>
            <a:ext cx="5512200" cy="4119000"/>
          </a:xfrm>
          <a:prstGeom prst="rect">
            <a:avLst/>
          </a:prstGeom>
          <a:noFill/>
          <a:ln>
            <a:noFill/>
          </a:ln>
        </p:spPr>
        <p:txBody>
          <a:bodyPr spcFirstLastPara="1" wrap="square" lIns="121900" tIns="121900" rIns="121900" bIns="121900" anchor="t" anchorCtr="0">
            <a:noAutofit/>
          </a:bodyPr>
          <a:lstStyle/>
          <a:p>
            <a:pPr marL="457200" lvl="0" indent="-457200" algn="l" rtl="0">
              <a:lnSpc>
                <a:spcPct val="115000"/>
              </a:lnSpc>
              <a:spcBef>
                <a:spcPts val="0"/>
              </a:spcBef>
              <a:spcAft>
                <a:spcPts val="0"/>
              </a:spcAft>
              <a:buClr>
                <a:schemeClr val="dk1"/>
              </a:buClr>
              <a:buSzPts val="1800"/>
              <a:buChar char="●"/>
            </a:pPr>
            <a:r>
              <a:rPr lang="en" sz="2400"/>
              <a:t>ERA-Interim moisture particles are Langrangian tracked backwards 10 days for a cyclone event</a:t>
            </a:r>
            <a:endParaRPr/>
          </a:p>
          <a:p>
            <a:pPr marL="457200" lvl="0" indent="-457200" algn="l" rtl="0">
              <a:lnSpc>
                <a:spcPct val="115000"/>
              </a:lnSpc>
              <a:spcBef>
                <a:spcPts val="0"/>
              </a:spcBef>
              <a:spcAft>
                <a:spcPts val="0"/>
              </a:spcAft>
              <a:buClr>
                <a:schemeClr val="dk1"/>
              </a:buClr>
              <a:buSzPts val="1800"/>
              <a:buChar char="●"/>
            </a:pPr>
            <a:r>
              <a:rPr lang="en" sz="2400"/>
              <a:t>Moisture is drawn in from Canadian Archipelago and Northern Russia. </a:t>
            </a:r>
            <a:endParaRPr sz="2400"/>
          </a:p>
        </p:txBody>
      </p:sp>
      <p:pic>
        <p:nvPicPr>
          <p:cNvPr id="165" name="Google Shape;165;p10"/>
          <p:cNvPicPr preferRelativeResize="0"/>
          <p:nvPr/>
        </p:nvPicPr>
        <p:blipFill rotWithShape="1">
          <a:blip r:embed="rId3">
            <a:alphaModFix/>
          </a:blip>
          <a:srcRect/>
          <a:stretch/>
        </p:blipFill>
        <p:spPr>
          <a:xfrm>
            <a:off x="5644056" y="1412253"/>
            <a:ext cx="6782672" cy="531297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1552</Words>
  <Application>Microsoft Macintosh PowerPoint</Application>
  <PresentationFormat>Widescreen</PresentationFormat>
  <Paragraphs>109</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Roboto</vt:lpstr>
      <vt:lpstr>Calibri</vt:lpstr>
      <vt:lpstr>Arial</vt:lpstr>
      <vt:lpstr>Office Theme</vt:lpstr>
      <vt:lpstr>Preliminary Results: Understanding Moisture Transport Associated with Strong Cyclones in the New Arctic </vt:lpstr>
      <vt:lpstr>The ‘New Arctic’ </vt:lpstr>
      <vt:lpstr>‘New Arctic’ Climate System</vt:lpstr>
      <vt:lpstr>Problems with Arctic Precipitation</vt:lpstr>
      <vt:lpstr>Motivation</vt:lpstr>
      <vt:lpstr>Evaporation with AIRS</vt:lpstr>
      <vt:lpstr>Long Term Plan</vt:lpstr>
      <vt:lpstr>Case Study: December 2015</vt:lpstr>
      <vt:lpstr>Case Study: Single Cyclone Event December 2015 Backwards trajectories</vt:lpstr>
      <vt:lpstr>10-day composite moisture changes from December Cyclone</vt:lpstr>
      <vt:lpstr>Vertically integrated 6 hourly water vapor changes</vt:lpstr>
      <vt:lpstr>ERA-5 and IMERG particle-averaged precipitation</vt:lpstr>
      <vt:lpstr>Summary:</vt:lpstr>
      <vt:lpstr>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Results: Understanding Moisture Transport Associated with Strong Cyclones in the New Arctic </dc:title>
  <dc:creator>Boisvert, Linette Nicole (GSFC-6150)</dc:creator>
  <cp:lastModifiedBy>Boisvert, Linette Nicole (GSFC-6150)</cp:lastModifiedBy>
  <cp:revision>1</cp:revision>
  <dcterms:created xsi:type="dcterms:W3CDTF">2020-05-04T20:00:23Z</dcterms:created>
  <dcterms:modified xsi:type="dcterms:W3CDTF">2020-05-05T22:02:36Z</dcterms:modified>
</cp:coreProperties>
</file>