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12" r:id="rId2"/>
    <p:sldId id="443" r:id="rId3"/>
    <p:sldId id="430" r:id="rId4"/>
    <p:sldId id="259" r:id="rId5"/>
    <p:sldId id="440" r:id="rId6"/>
    <p:sldId id="282" r:id="rId7"/>
    <p:sldId id="284" r:id="rId8"/>
    <p:sldId id="444" r:id="rId9"/>
    <p:sldId id="291" r:id="rId10"/>
    <p:sldId id="442" r:id="rId11"/>
    <p:sldId id="441" r:id="rId12"/>
    <p:sldId id="437" r:id="rId13"/>
    <p:sldId id="42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4"/>
    <p:restoredTop sz="89019"/>
  </p:normalViewPr>
  <p:slideViewPr>
    <p:cSldViewPr snapToGrid="0" snapToObjects="1">
      <p:cViewPr varScale="1">
        <p:scale>
          <a:sx n="63" d="100"/>
          <a:sy n="63" d="100"/>
        </p:scale>
        <p:origin x="1000" y="168"/>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83DF8-1327-3847-ABB3-7230F5C3B536}" type="datetimeFigureOut">
              <a:rPr lang="en-US" smtClean="0"/>
              <a:t>5/1/20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1151C7-D6FB-0D47-945D-AF37BFF38A92}" type="slidenum">
              <a:rPr lang="en-US" smtClean="0"/>
              <a:t>‹#›</a:t>
            </a:fld>
            <a:endParaRPr lang="en-US"/>
          </a:p>
        </p:txBody>
      </p:sp>
    </p:spTree>
    <p:extLst>
      <p:ext uri="{BB962C8B-B14F-4D97-AF65-F5344CB8AC3E}">
        <p14:creationId xmlns:p14="http://schemas.microsoft.com/office/powerpoint/2010/main" val="984908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151C7-D6FB-0D47-945D-AF37BFF38A92}" type="slidenum">
              <a:rPr lang="en-US" smtClean="0"/>
              <a:t>1</a:t>
            </a:fld>
            <a:endParaRPr lang="en-US"/>
          </a:p>
        </p:txBody>
      </p:sp>
    </p:spTree>
    <p:extLst>
      <p:ext uri="{BB962C8B-B14F-4D97-AF65-F5344CB8AC3E}">
        <p14:creationId xmlns:p14="http://schemas.microsoft.com/office/powerpoint/2010/main" val="3150826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1b8e647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1b8e647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192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04622-2F95-E74F-8D57-CF5504A3BD54}" type="slidenum">
              <a:rPr lang="en-US" smtClean="0"/>
              <a:pPr>
                <a:defRPr/>
              </a:pPr>
              <a:t>12</a:t>
            </a:fld>
            <a:endParaRPr lang="en-US"/>
          </a:p>
        </p:txBody>
      </p:sp>
    </p:spTree>
    <p:extLst>
      <p:ext uri="{BB962C8B-B14F-4D97-AF65-F5344CB8AC3E}">
        <p14:creationId xmlns:p14="http://schemas.microsoft.com/office/powerpoint/2010/main" val="263528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D1151C7-D6FB-0D47-945D-AF37BFF38A92}" type="slidenum">
              <a:rPr lang="en-US" smtClean="0"/>
              <a:t>13</a:t>
            </a:fld>
            <a:endParaRPr lang="en-US"/>
          </a:p>
        </p:txBody>
      </p:sp>
    </p:spTree>
    <p:extLst>
      <p:ext uri="{BB962C8B-B14F-4D97-AF65-F5344CB8AC3E}">
        <p14:creationId xmlns:p14="http://schemas.microsoft.com/office/powerpoint/2010/main" val="124467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Respond to need to </a:t>
            </a:r>
          </a:p>
          <a:p>
            <a:pPr marL="742950" lvl="1" indent="-285750">
              <a:buFont typeface="Arial" panose="020B0604020202020204" pitchFamily="34" charset="0"/>
              <a:buChar char="•"/>
            </a:pPr>
            <a:r>
              <a:rPr lang="en-US" dirty="0"/>
              <a:t>create robust, simple indexes that are easy to validate, communicate, improve with feedback and not sensitive to a few mm measurement error. </a:t>
            </a:r>
          </a:p>
          <a:p>
            <a:pPr marL="742950" lvl="1" indent="-285750">
              <a:buFont typeface="Arial" panose="020B0604020202020204" pitchFamily="34" charset="0"/>
              <a:buChar char="•"/>
            </a:pPr>
            <a:r>
              <a:rPr lang="en-US" dirty="0"/>
              <a:t>must be tailored and co-generated with stakeholders to meet key performance criteria, design, calibration, and validation process. </a:t>
            </a:r>
            <a:endParaRPr lang="en-US" sz="2800" dirty="0"/>
          </a:p>
          <a:p>
            <a:endParaRPr lang="en-US" sz="2800" dirty="0"/>
          </a:p>
          <a:p>
            <a:pPr marL="285750" indent="-285750">
              <a:buFont typeface="Arial" panose="020B0604020202020204" pitchFamily="34" charset="0"/>
              <a:buChar char="•"/>
            </a:pPr>
            <a:r>
              <a:rPr lang="en-US" dirty="0"/>
              <a:t>Cogeneration Process </a:t>
            </a:r>
          </a:p>
          <a:p>
            <a:pPr marL="742950" lvl="1" indent="-285750">
              <a:buFont typeface="Arial" panose="020B0604020202020204" pitchFamily="34" charset="0"/>
              <a:buChar char="•"/>
            </a:pPr>
            <a:r>
              <a:rPr lang="en-US" dirty="0"/>
              <a:t>Start with “benchmark” index, a set of the most critical use cases in design</a:t>
            </a:r>
          </a:p>
          <a:p>
            <a:pPr marL="742950" lvl="1" indent="-285750">
              <a:buFont typeface="Arial" panose="020B0604020202020204" pitchFamily="34" charset="0"/>
              <a:buChar char="•"/>
            </a:pPr>
            <a:r>
              <a:rPr lang="en-US" dirty="0"/>
              <a:t>Go through them with demo tools for a step by step design/feedback/evaluation</a:t>
            </a:r>
          </a:p>
          <a:p>
            <a:pPr marL="742950" lvl="1" indent="-285750">
              <a:buFont typeface="Arial" panose="020B0604020202020204" pitchFamily="34" charset="0"/>
              <a:buChar char="•"/>
            </a:pPr>
            <a:r>
              <a:rPr lang="en-US" dirty="0"/>
              <a:t>different elements tailored for different groups and tasks. </a:t>
            </a:r>
          </a:p>
          <a:p>
            <a:pPr marL="742950" lvl="1" indent="-285750">
              <a:buFont typeface="Arial" panose="020B0604020202020204" pitchFamily="34" charset="0"/>
              <a:buChar char="•"/>
            </a:pPr>
            <a:r>
              <a:rPr lang="en-US" dirty="0"/>
              <a:t>These tools are updated based on stakeholder’s live based feedback</a:t>
            </a:r>
            <a:endParaRPr lang="en-US" sz="2800" dirty="0">
              <a:effectLst/>
            </a:endParaRPr>
          </a:p>
          <a:p>
            <a:endParaRPr lang="en-US" dirty="0"/>
          </a:p>
        </p:txBody>
      </p:sp>
      <p:sp>
        <p:nvSpPr>
          <p:cNvPr id="4" name="Slide Number Placeholder 3"/>
          <p:cNvSpPr>
            <a:spLocks noGrp="1"/>
          </p:cNvSpPr>
          <p:nvPr>
            <p:ph type="sldNum" sz="quarter" idx="5"/>
          </p:nvPr>
        </p:nvSpPr>
        <p:spPr/>
        <p:txBody>
          <a:bodyPr/>
          <a:lstStyle/>
          <a:p>
            <a:fld id="{DD1151C7-D6FB-0D47-945D-AF37BFF38A92}" type="slidenum">
              <a:rPr lang="en-US" smtClean="0"/>
              <a:t>2</a:t>
            </a:fld>
            <a:endParaRPr lang="en-US"/>
          </a:p>
        </p:txBody>
      </p:sp>
    </p:spTree>
    <p:extLst>
      <p:ext uri="{BB962C8B-B14F-4D97-AF65-F5344CB8AC3E}">
        <p14:creationId xmlns:p14="http://schemas.microsoft.com/office/powerpoint/2010/main" val="72756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004622-2F95-E74F-8D57-CF5504A3BD54}" type="slidenum">
              <a:rPr lang="en-US" smtClean="0"/>
              <a:pPr>
                <a:defRPr/>
              </a:pPr>
              <a:t>3</a:t>
            </a:fld>
            <a:endParaRPr lang="en-US"/>
          </a:p>
        </p:txBody>
      </p:sp>
    </p:spTree>
    <p:extLst>
      <p:ext uri="{BB962C8B-B14F-4D97-AF65-F5344CB8AC3E}">
        <p14:creationId xmlns:p14="http://schemas.microsoft.com/office/powerpoint/2010/main" val="267380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151C7-D6FB-0D47-945D-AF37BFF38A92}" type="slidenum">
              <a:rPr lang="en-US" smtClean="0"/>
              <a:t>4</a:t>
            </a:fld>
            <a:endParaRPr lang="en-US"/>
          </a:p>
        </p:txBody>
      </p:sp>
    </p:spTree>
    <p:extLst>
      <p:ext uri="{BB962C8B-B14F-4D97-AF65-F5344CB8AC3E}">
        <p14:creationId xmlns:p14="http://schemas.microsoft.com/office/powerpoint/2010/main" val="374303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1b8e647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1b8e647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8962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1b8e647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1b8e647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001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1b8e647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1b8e647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710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1b8e647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1b8e647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642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41b8e647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41b8e647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613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2E671C-2846-C34E-825F-79B7D4B8ED21}"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114992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E671C-2846-C34E-825F-79B7D4B8ED21}"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287560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E671C-2846-C34E-825F-79B7D4B8ED21}"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400635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66027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9">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714375" y="535781"/>
            <a:ext cx="7715250" cy="625985"/>
          </a:xfrm>
          <a:prstGeom prst="rect">
            <a:avLst/>
          </a:prstGeom>
        </p:spPr>
        <p:txBody>
          <a:bodyPr lIns="0" tIns="0" rIns="0" bIns="0">
            <a:noAutofit/>
          </a:bodyPr>
          <a:lstStyle>
            <a:lvl1pPr algn="l">
              <a:defRPr sz="3516" cap="all" spc="176">
                <a:solidFill>
                  <a:srgbClr val="333A49"/>
                </a:solidFill>
                <a:latin typeface="+mn-lt"/>
                <a:ea typeface="+mn-ea"/>
                <a:cs typeface="+mn-cs"/>
                <a:sym typeface="Avenir Next Condensed"/>
              </a:defRPr>
            </a:lvl1pPr>
          </a:lstStyle>
          <a:p>
            <a:r>
              <a:t>Title Text</a:t>
            </a:r>
          </a:p>
        </p:txBody>
      </p:sp>
      <p:sp>
        <p:nvSpPr>
          <p:cNvPr id="159" name="Slide Number"/>
          <p:cNvSpPr txBox="1">
            <a:spLocks noGrp="1"/>
          </p:cNvSpPr>
          <p:nvPr>
            <p:ph type="sldNum" sz="quarter" idx="2"/>
          </p:nvPr>
        </p:nvSpPr>
        <p:spPr>
          <a:xfrm>
            <a:off x="8741807" y="6535172"/>
            <a:ext cx="214670" cy="142876"/>
          </a:xfrm>
          <a:prstGeom prst="rect">
            <a:avLst/>
          </a:prstGeom>
        </p:spPr>
        <p:txBody>
          <a:bodyPr lIns="0" tIns="0" rIns="0" bIns="0" anchor="ctr"/>
          <a:lstStyle>
            <a:lvl1pPr algn="r">
              <a:lnSpc>
                <a:spcPct val="110000"/>
              </a:lnSpc>
              <a:spcBef>
                <a:spcPts val="1055"/>
              </a:spcBef>
              <a:defRPr sz="844" i="1" cap="all" spc="295">
                <a:solidFill>
                  <a:srgbClr val="4779F1"/>
                </a:solidFill>
                <a:latin typeface="Avenir Next Demi Bold"/>
                <a:ea typeface="Avenir Next Demi Bold"/>
                <a:cs typeface="Avenir Next Demi Bold"/>
                <a:sym typeface="Avenir Next Demi Bold"/>
              </a:defRPr>
            </a:lvl1pPr>
          </a:lstStyle>
          <a:p>
            <a:fld id="{86CB4B4D-7CA3-9044-876B-883B54F8677D}" type="slidenum">
              <a:t>‹#›</a:t>
            </a:fld>
            <a:endParaRPr/>
          </a:p>
        </p:txBody>
      </p:sp>
      <p:sp>
        <p:nvSpPr>
          <p:cNvPr id="160" name="artificial intelligence / Slide #"/>
          <p:cNvSpPr txBox="1">
            <a:spLocks noGrp="1"/>
          </p:cNvSpPr>
          <p:nvPr>
            <p:ph type="body" sz="quarter" idx="13"/>
          </p:nvPr>
        </p:nvSpPr>
        <p:spPr>
          <a:xfrm>
            <a:off x="714375" y="6517765"/>
            <a:ext cx="7992071" cy="178142"/>
          </a:xfrm>
          <a:prstGeom prst="rect">
            <a:avLst/>
          </a:prstGeom>
        </p:spPr>
        <p:txBody>
          <a:bodyPr lIns="0" tIns="0" rIns="0" bIns="0">
            <a:noAutofit/>
          </a:bodyPr>
          <a:lstStyle>
            <a:lvl1pPr marL="0" indent="0" algn="ctr">
              <a:lnSpc>
                <a:spcPct val="110000"/>
              </a:lnSpc>
              <a:spcBef>
                <a:spcPts val="1055"/>
              </a:spcBef>
              <a:buSzTx/>
              <a:buNone/>
              <a:defRPr sz="2200" cap="all" spc="770">
                <a:solidFill>
                  <a:srgbClr val="778093"/>
                </a:solidFill>
                <a:latin typeface="Avenir Next"/>
                <a:sym typeface="Avenir Next"/>
              </a:defRPr>
            </a:lvl1pPr>
          </a:lstStyle>
          <a:p>
            <a:pPr marL="0" indent="0" algn="ctr">
              <a:lnSpc>
                <a:spcPct val="110000"/>
              </a:lnSpc>
              <a:spcBef>
                <a:spcPts val="1500"/>
              </a:spcBef>
              <a:buSzTx/>
              <a:buNone/>
              <a:defRPr sz="2200" cap="all" spc="770">
                <a:solidFill>
                  <a:srgbClr val="778093"/>
                </a:solidFill>
                <a:latin typeface="Avenir Next"/>
                <a:ea typeface="Avenir Next"/>
                <a:cs typeface="Avenir Next"/>
                <a:sym typeface="Avenir Next"/>
              </a:defRPr>
            </a:pPr>
            <a:r>
              <a:t>artificial intelligence /</a:t>
            </a:r>
            <a:r>
              <a:rPr i="1">
                <a:solidFill>
                  <a:srgbClr val="4779F1"/>
                </a:solidFill>
                <a:latin typeface="Avenir Next Demi Bold"/>
                <a:ea typeface="Avenir Next Demi Bold"/>
                <a:cs typeface="Avenir Next Demi Bold"/>
                <a:sym typeface="Avenir Next Demi Bold"/>
              </a:rPr>
              <a:t> Slide #</a:t>
            </a:r>
          </a:p>
        </p:txBody>
      </p:sp>
      <p:sp>
        <p:nvSpPr>
          <p:cNvPr id="161" name="Short Introduction Goes Here"/>
          <p:cNvSpPr txBox="1">
            <a:spLocks noGrp="1"/>
          </p:cNvSpPr>
          <p:nvPr>
            <p:ph type="body" sz="quarter" idx="14"/>
          </p:nvPr>
        </p:nvSpPr>
        <p:spPr>
          <a:xfrm>
            <a:off x="1250156" y="1633576"/>
            <a:ext cx="3125391" cy="312292"/>
          </a:xfrm>
          <a:prstGeom prst="rect">
            <a:avLst/>
          </a:prstGeom>
        </p:spPr>
        <p:txBody>
          <a:bodyPr lIns="0" tIns="0" rIns="0" bIns="0">
            <a:noAutofit/>
          </a:bodyPr>
          <a:lstStyle>
            <a:lvl1pPr marL="0" indent="0">
              <a:lnSpc>
                <a:spcPct val="110000"/>
              </a:lnSpc>
              <a:spcBef>
                <a:spcPts val="1055"/>
              </a:spcBef>
              <a:buSzTx/>
              <a:buNone/>
              <a:defRPr sz="1547" b="1" i="1">
                <a:solidFill>
                  <a:srgbClr val="4779F1"/>
                </a:solidFill>
                <a:latin typeface="+mn-lt"/>
                <a:ea typeface="+mn-ea"/>
                <a:cs typeface="+mn-cs"/>
                <a:sym typeface="Avenir Next Condensed"/>
              </a:defRPr>
            </a:lvl1pPr>
          </a:lstStyle>
          <a:p>
            <a:r>
              <a:t>Short Introduction Goes Here</a:t>
            </a:r>
          </a:p>
        </p:txBody>
      </p:sp>
      <p:sp>
        <p:nvSpPr>
          <p:cNvPr id="162" name="01"/>
          <p:cNvSpPr>
            <a:spLocks noGrp="1"/>
          </p:cNvSpPr>
          <p:nvPr>
            <p:ph type="body" sz="quarter" idx="15"/>
          </p:nvPr>
        </p:nvSpPr>
        <p:spPr>
          <a:xfrm>
            <a:off x="714375" y="1608702"/>
            <a:ext cx="398104" cy="353635"/>
          </a:xfrm>
          <a:prstGeom prst="rect">
            <a:avLst/>
          </a:prstGeom>
          <a:solidFill>
            <a:srgbClr val="4779F1"/>
          </a:solidFill>
        </p:spPr>
        <p:txBody>
          <a:bodyPr lIns="38100" tIns="38100" rIns="38100" bIns="38100">
            <a:noAutofit/>
          </a:bodyPr>
          <a:lstStyle>
            <a:lvl1pPr marL="0" indent="0" algn="ctr">
              <a:spcBef>
                <a:spcPts val="1055"/>
              </a:spcBef>
              <a:buSzTx/>
              <a:buNone/>
              <a:defRPr sz="1406" cap="all">
                <a:solidFill>
                  <a:srgbClr val="FFFFFF"/>
                </a:solidFill>
                <a:latin typeface="Avenir Next Condensed Medium"/>
                <a:ea typeface="Avenir Next Condensed Medium"/>
                <a:cs typeface="Avenir Next Condensed Medium"/>
                <a:sym typeface="Avenir Next Condensed Medium"/>
              </a:defRPr>
            </a:lvl1pPr>
          </a:lstStyle>
          <a:p>
            <a:r>
              <a:t>01</a:t>
            </a:r>
          </a:p>
        </p:txBody>
      </p:sp>
      <p:sp>
        <p:nvSpPr>
          <p:cNvPr id="163" name="Cras justo odio, dapibus ac facilisis in, egestas eget quam. Maecenas sed diam eget risus varius blandit sit amet non magna."/>
          <p:cNvSpPr txBox="1">
            <a:spLocks noGrp="1"/>
          </p:cNvSpPr>
          <p:nvPr>
            <p:ph type="body" sz="quarter" idx="16"/>
          </p:nvPr>
        </p:nvSpPr>
        <p:spPr>
          <a:xfrm>
            <a:off x="1250156" y="1963727"/>
            <a:ext cx="3125391" cy="717725"/>
          </a:xfrm>
          <a:prstGeom prst="rect">
            <a:avLst/>
          </a:prstGeom>
        </p:spPr>
        <p:txBody>
          <a:bodyPr lIns="0" tIns="0" rIns="0" bIns="0" anchor="t">
            <a:noAutofit/>
          </a:bodyPr>
          <a:lstStyle>
            <a:lvl1pPr marL="0" indent="0">
              <a:spcBef>
                <a:spcPts val="1055"/>
              </a:spcBef>
              <a:buSzTx/>
              <a:buNone/>
              <a:defRPr sz="1336">
                <a:solidFill>
                  <a:srgbClr val="333A49"/>
                </a:solidFill>
                <a:latin typeface="+mn-lt"/>
                <a:ea typeface="+mn-ea"/>
                <a:cs typeface="+mn-cs"/>
                <a:sym typeface="Avenir Next Condensed"/>
              </a:defRPr>
            </a:lvl1pPr>
          </a:lstStyle>
          <a:p>
            <a:r>
              <a:t>Cras justo odio, dapibus ac facilisis in, egestas eget quam. Maecenas sed diam eget risus varius blandit sit amet non magna.</a:t>
            </a:r>
          </a:p>
        </p:txBody>
      </p:sp>
      <p:sp>
        <p:nvSpPr>
          <p:cNvPr id="164" name="Short Introduction Goes Here"/>
          <p:cNvSpPr txBox="1">
            <a:spLocks noGrp="1"/>
          </p:cNvSpPr>
          <p:nvPr>
            <p:ph type="body" sz="quarter" idx="17"/>
          </p:nvPr>
        </p:nvSpPr>
        <p:spPr>
          <a:xfrm>
            <a:off x="5304234" y="1633576"/>
            <a:ext cx="3125391" cy="312292"/>
          </a:xfrm>
          <a:prstGeom prst="rect">
            <a:avLst/>
          </a:prstGeom>
        </p:spPr>
        <p:txBody>
          <a:bodyPr lIns="0" tIns="0" rIns="0" bIns="0">
            <a:noAutofit/>
          </a:bodyPr>
          <a:lstStyle>
            <a:lvl1pPr marL="0" indent="0">
              <a:lnSpc>
                <a:spcPct val="110000"/>
              </a:lnSpc>
              <a:spcBef>
                <a:spcPts val="1055"/>
              </a:spcBef>
              <a:buSzTx/>
              <a:buNone/>
              <a:defRPr sz="1547" b="1" i="1">
                <a:solidFill>
                  <a:srgbClr val="4779F1"/>
                </a:solidFill>
                <a:latin typeface="+mn-lt"/>
                <a:ea typeface="+mn-ea"/>
                <a:cs typeface="+mn-cs"/>
                <a:sym typeface="Avenir Next Condensed"/>
              </a:defRPr>
            </a:lvl1pPr>
          </a:lstStyle>
          <a:p>
            <a:r>
              <a:t>Short Introduction Goes Here</a:t>
            </a:r>
          </a:p>
        </p:txBody>
      </p:sp>
      <p:sp>
        <p:nvSpPr>
          <p:cNvPr id="165" name="02"/>
          <p:cNvSpPr>
            <a:spLocks noGrp="1"/>
          </p:cNvSpPr>
          <p:nvPr>
            <p:ph type="body" sz="quarter" idx="18"/>
          </p:nvPr>
        </p:nvSpPr>
        <p:spPr>
          <a:xfrm>
            <a:off x="4768453" y="1608702"/>
            <a:ext cx="398104" cy="353635"/>
          </a:xfrm>
          <a:prstGeom prst="rect">
            <a:avLst/>
          </a:prstGeom>
          <a:solidFill>
            <a:srgbClr val="4779F1"/>
          </a:solidFill>
        </p:spPr>
        <p:txBody>
          <a:bodyPr lIns="38100" tIns="38100" rIns="38100" bIns="38100">
            <a:noAutofit/>
          </a:bodyPr>
          <a:lstStyle>
            <a:lvl1pPr marL="0" indent="0" algn="ctr">
              <a:spcBef>
                <a:spcPts val="1055"/>
              </a:spcBef>
              <a:buSzTx/>
              <a:buNone/>
              <a:defRPr sz="1406" cap="all">
                <a:solidFill>
                  <a:srgbClr val="FFFFFF"/>
                </a:solidFill>
                <a:latin typeface="Avenir Next Condensed Medium"/>
                <a:ea typeface="Avenir Next Condensed Medium"/>
                <a:cs typeface="Avenir Next Condensed Medium"/>
                <a:sym typeface="Avenir Next Condensed Medium"/>
              </a:defRPr>
            </a:lvl1pPr>
          </a:lstStyle>
          <a:p>
            <a:r>
              <a:t>02</a:t>
            </a:r>
          </a:p>
        </p:txBody>
      </p:sp>
      <p:sp>
        <p:nvSpPr>
          <p:cNvPr id="166" name="Aenean lacinia bibendum sed consectetur. Cum sociis natoque penatibus et magnis dis parturient montes, nascetur ridiculus mus."/>
          <p:cNvSpPr txBox="1">
            <a:spLocks noGrp="1"/>
          </p:cNvSpPr>
          <p:nvPr>
            <p:ph type="body" sz="quarter" idx="19"/>
          </p:nvPr>
        </p:nvSpPr>
        <p:spPr>
          <a:xfrm>
            <a:off x="5304234" y="1967043"/>
            <a:ext cx="3125391" cy="714376"/>
          </a:xfrm>
          <a:prstGeom prst="rect">
            <a:avLst/>
          </a:prstGeom>
        </p:spPr>
        <p:txBody>
          <a:bodyPr lIns="0" tIns="0" rIns="0" bIns="0" anchor="t">
            <a:noAutofit/>
          </a:bodyPr>
          <a:lstStyle>
            <a:lvl1pPr marL="0" indent="0">
              <a:spcBef>
                <a:spcPts val="1055"/>
              </a:spcBef>
              <a:buSzTx/>
              <a:buNone/>
              <a:defRPr sz="1336">
                <a:solidFill>
                  <a:srgbClr val="333A49"/>
                </a:solidFill>
                <a:latin typeface="+mn-lt"/>
                <a:ea typeface="+mn-ea"/>
                <a:cs typeface="+mn-cs"/>
                <a:sym typeface="Avenir Next Condensed"/>
              </a:defRPr>
            </a:lvl1pPr>
          </a:lstStyle>
          <a:p>
            <a:r>
              <a:t>Aenean lacinia bibendum sed consectetur. Cum sociis natoque penatibus et magnis dis parturient montes, nascetur ridiculus mus.</a:t>
            </a:r>
          </a:p>
        </p:txBody>
      </p:sp>
      <p:sp>
        <p:nvSpPr>
          <p:cNvPr id="167" name="Short Introduction Goes Here"/>
          <p:cNvSpPr txBox="1">
            <a:spLocks noGrp="1"/>
          </p:cNvSpPr>
          <p:nvPr>
            <p:ph type="body" sz="quarter" idx="20"/>
          </p:nvPr>
        </p:nvSpPr>
        <p:spPr>
          <a:xfrm>
            <a:off x="1250156" y="3210641"/>
            <a:ext cx="3125391" cy="312292"/>
          </a:xfrm>
          <a:prstGeom prst="rect">
            <a:avLst/>
          </a:prstGeom>
        </p:spPr>
        <p:txBody>
          <a:bodyPr lIns="0" tIns="0" rIns="0" bIns="0">
            <a:noAutofit/>
          </a:bodyPr>
          <a:lstStyle>
            <a:lvl1pPr marL="0" indent="0">
              <a:lnSpc>
                <a:spcPct val="110000"/>
              </a:lnSpc>
              <a:spcBef>
                <a:spcPts val="1055"/>
              </a:spcBef>
              <a:buSzTx/>
              <a:buNone/>
              <a:defRPr sz="1547" b="1" i="1">
                <a:solidFill>
                  <a:srgbClr val="4779F1"/>
                </a:solidFill>
                <a:latin typeface="+mn-lt"/>
                <a:ea typeface="+mn-ea"/>
                <a:cs typeface="+mn-cs"/>
                <a:sym typeface="Avenir Next Condensed"/>
              </a:defRPr>
            </a:lvl1pPr>
          </a:lstStyle>
          <a:p>
            <a:r>
              <a:t>Short Introduction Goes Here</a:t>
            </a:r>
          </a:p>
        </p:txBody>
      </p:sp>
      <p:sp>
        <p:nvSpPr>
          <p:cNvPr id="168" name="03"/>
          <p:cNvSpPr>
            <a:spLocks noGrp="1"/>
          </p:cNvSpPr>
          <p:nvPr>
            <p:ph type="body" sz="quarter" idx="21"/>
          </p:nvPr>
        </p:nvSpPr>
        <p:spPr>
          <a:xfrm>
            <a:off x="714375" y="3165992"/>
            <a:ext cx="398104" cy="353635"/>
          </a:xfrm>
          <a:prstGeom prst="rect">
            <a:avLst/>
          </a:prstGeom>
          <a:solidFill>
            <a:srgbClr val="4779F1"/>
          </a:solidFill>
        </p:spPr>
        <p:txBody>
          <a:bodyPr lIns="38100" tIns="38100" rIns="38100" bIns="38100">
            <a:noAutofit/>
          </a:bodyPr>
          <a:lstStyle>
            <a:lvl1pPr marL="0" indent="0" algn="ctr">
              <a:spcBef>
                <a:spcPts val="1055"/>
              </a:spcBef>
              <a:buSzTx/>
              <a:buNone/>
              <a:defRPr sz="1406" cap="all">
                <a:solidFill>
                  <a:srgbClr val="FFFFFF"/>
                </a:solidFill>
                <a:latin typeface="Avenir Next Condensed Medium"/>
                <a:ea typeface="Avenir Next Condensed Medium"/>
                <a:cs typeface="Avenir Next Condensed Medium"/>
                <a:sym typeface="Avenir Next Condensed Medium"/>
              </a:defRPr>
            </a:lvl1pPr>
          </a:lstStyle>
          <a:p>
            <a:r>
              <a:t>03</a:t>
            </a:r>
          </a:p>
        </p:txBody>
      </p:sp>
      <p:sp>
        <p:nvSpPr>
          <p:cNvPr id="169" name="Donec id elit non mi porta gravida at eget metus. Praesent commodo cursus magna, vel scelerisque nisl consectetur et."/>
          <p:cNvSpPr txBox="1">
            <a:spLocks noGrp="1"/>
          </p:cNvSpPr>
          <p:nvPr>
            <p:ph type="body" sz="quarter" idx="22"/>
          </p:nvPr>
        </p:nvSpPr>
        <p:spPr>
          <a:xfrm>
            <a:off x="1250156" y="3544107"/>
            <a:ext cx="3125391" cy="714376"/>
          </a:xfrm>
          <a:prstGeom prst="rect">
            <a:avLst/>
          </a:prstGeom>
        </p:spPr>
        <p:txBody>
          <a:bodyPr lIns="0" tIns="0" rIns="0" bIns="0" anchor="t">
            <a:noAutofit/>
          </a:bodyPr>
          <a:lstStyle>
            <a:lvl1pPr marL="0" indent="0">
              <a:spcBef>
                <a:spcPts val="1055"/>
              </a:spcBef>
              <a:buSzTx/>
              <a:buNone/>
              <a:defRPr sz="1336">
                <a:solidFill>
                  <a:srgbClr val="333A49"/>
                </a:solidFill>
                <a:latin typeface="+mn-lt"/>
                <a:ea typeface="+mn-ea"/>
                <a:cs typeface="+mn-cs"/>
                <a:sym typeface="Avenir Next Condensed"/>
              </a:defRPr>
            </a:lvl1pPr>
          </a:lstStyle>
          <a:p>
            <a:r>
              <a:t>Donec id elit non mi porta gravida at eget metus. Praesent commodo cursus magna, vel scelerisque nisl consectetur et.</a:t>
            </a:r>
          </a:p>
        </p:txBody>
      </p:sp>
      <p:sp>
        <p:nvSpPr>
          <p:cNvPr id="170" name="Short Introduction Goes Here"/>
          <p:cNvSpPr txBox="1">
            <a:spLocks noGrp="1"/>
          </p:cNvSpPr>
          <p:nvPr>
            <p:ph type="body" sz="quarter" idx="23"/>
          </p:nvPr>
        </p:nvSpPr>
        <p:spPr>
          <a:xfrm>
            <a:off x="5304234" y="3208725"/>
            <a:ext cx="3125391" cy="312292"/>
          </a:xfrm>
          <a:prstGeom prst="rect">
            <a:avLst/>
          </a:prstGeom>
        </p:spPr>
        <p:txBody>
          <a:bodyPr lIns="0" tIns="0" rIns="0" bIns="0">
            <a:noAutofit/>
          </a:bodyPr>
          <a:lstStyle>
            <a:lvl1pPr marL="0" indent="0">
              <a:lnSpc>
                <a:spcPct val="110000"/>
              </a:lnSpc>
              <a:spcBef>
                <a:spcPts val="1055"/>
              </a:spcBef>
              <a:buSzTx/>
              <a:buNone/>
              <a:defRPr sz="1547" b="1" i="1">
                <a:solidFill>
                  <a:srgbClr val="4779F1"/>
                </a:solidFill>
                <a:latin typeface="+mn-lt"/>
                <a:ea typeface="+mn-ea"/>
                <a:cs typeface="+mn-cs"/>
                <a:sym typeface="Avenir Next Condensed"/>
              </a:defRPr>
            </a:lvl1pPr>
          </a:lstStyle>
          <a:p>
            <a:r>
              <a:t>Short Introduction Goes Here</a:t>
            </a:r>
          </a:p>
        </p:txBody>
      </p:sp>
      <p:sp>
        <p:nvSpPr>
          <p:cNvPr id="171" name="04"/>
          <p:cNvSpPr>
            <a:spLocks noGrp="1"/>
          </p:cNvSpPr>
          <p:nvPr>
            <p:ph type="body" sz="quarter" idx="24"/>
          </p:nvPr>
        </p:nvSpPr>
        <p:spPr>
          <a:xfrm>
            <a:off x="4768453" y="3165992"/>
            <a:ext cx="398104" cy="353635"/>
          </a:xfrm>
          <a:prstGeom prst="rect">
            <a:avLst/>
          </a:prstGeom>
          <a:solidFill>
            <a:srgbClr val="4779F1"/>
          </a:solidFill>
        </p:spPr>
        <p:txBody>
          <a:bodyPr lIns="38100" tIns="38100" rIns="38100" bIns="38100">
            <a:noAutofit/>
          </a:bodyPr>
          <a:lstStyle>
            <a:lvl1pPr marL="0" indent="0" algn="ctr">
              <a:spcBef>
                <a:spcPts val="1055"/>
              </a:spcBef>
              <a:buSzTx/>
              <a:buNone/>
              <a:defRPr sz="1406" cap="all">
                <a:solidFill>
                  <a:srgbClr val="FFFFFF"/>
                </a:solidFill>
                <a:latin typeface="Avenir Next Condensed Medium"/>
                <a:ea typeface="Avenir Next Condensed Medium"/>
                <a:cs typeface="Avenir Next Condensed Medium"/>
                <a:sym typeface="Avenir Next Condensed Medium"/>
              </a:defRPr>
            </a:lvl1pPr>
          </a:lstStyle>
          <a:p>
            <a:r>
              <a:t>04</a:t>
            </a:r>
          </a:p>
        </p:txBody>
      </p:sp>
      <p:sp>
        <p:nvSpPr>
          <p:cNvPr id="172" name="Nullam quis risus eget urna mollis ornare vel eu leo. Lorem ipsum dolor sit amet, elit. Cras mattis consectetur purus sit amet fermentum."/>
          <p:cNvSpPr txBox="1">
            <a:spLocks noGrp="1"/>
          </p:cNvSpPr>
          <p:nvPr>
            <p:ph type="body" sz="quarter" idx="25"/>
          </p:nvPr>
        </p:nvSpPr>
        <p:spPr>
          <a:xfrm>
            <a:off x="5304234" y="3542192"/>
            <a:ext cx="3125391" cy="714376"/>
          </a:xfrm>
          <a:prstGeom prst="rect">
            <a:avLst/>
          </a:prstGeom>
        </p:spPr>
        <p:txBody>
          <a:bodyPr lIns="0" tIns="0" rIns="0" bIns="0" anchor="t">
            <a:noAutofit/>
          </a:bodyPr>
          <a:lstStyle>
            <a:lvl1pPr marL="0" indent="0">
              <a:spcBef>
                <a:spcPts val="1055"/>
              </a:spcBef>
              <a:buSzTx/>
              <a:buNone/>
              <a:defRPr sz="1336">
                <a:solidFill>
                  <a:srgbClr val="333A49"/>
                </a:solidFill>
                <a:latin typeface="+mn-lt"/>
                <a:ea typeface="+mn-ea"/>
                <a:cs typeface="+mn-cs"/>
                <a:sym typeface="Avenir Next Condensed"/>
              </a:defRPr>
            </a:lvl1pPr>
          </a:lstStyle>
          <a:p>
            <a:r>
              <a:t>Nullam quis risus eget urna mollis ornare vel eu leo. Lorem ipsum dolor sit amet, elit. Cras mattis consectetur purus sit amet fermentum.</a:t>
            </a:r>
          </a:p>
        </p:txBody>
      </p:sp>
      <p:sp>
        <p:nvSpPr>
          <p:cNvPr id="173" name="Short Introduction Goes Here"/>
          <p:cNvSpPr txBox="1">
            <a:spLocks noGrp="1"/>
          </p:cNvSpPr>
          <p:nvPr>
            <p:ph type="body" sz="quarter" idx="26"/>
          </p:nvPr>
        </p:nvSpPr>
        <p:spPr>
          <a:xfrm>
            <a:off x="1250156" y="4760883"/>
            <a:ext cx="3125391" cy="312292"/>
          </a:xfrm>
          <a:prstGeom prst="rect">
            <a:avLst/>
          </a:prstGeom>
        </p:spPr>
        <p:txBody>
          <a:bodyPr lIns="0" tIns="0" rIns="0" bIns="0">
            <a:noAutofit/>
          </a:bodyPr>
          <a:lstStyle>
            <a:lvl1pPr marL="0" indent="0">
              <a:lnSpc>
                <a:spcPct val="110000"/>
              </a:lnSpc>
              <a:spcBef>
                <a:spcPts val="1055"/>
              </a:spcBef>
              <a:buSzTx/>
              <a:buNone/>
              <a:defRPr sz="1547" b="1" i="1">
                <a:solidFill>
                  <a:srgbClr val="4779F1"/>
                </a:solidFill>
                <a:latin typeface="+mn-lt"/>
                <a:ea typeface="+mn-ea"/>
                <a:cs typeface="+mn-cs"/>
                <a:sym typeface="Avenir Next Condensed"/>
              </a:defRPr>
            </a:lvl1pPr>
          </a:lstStyle>
          <a:p>
            <a:r>
              <a:t>Short Introduction Goes Here</a:t>
            </a:r>
          </a:p>
        </p:txBody>
      </p:sp>
      <p:sp>
        <p:nvSpPr>
          <p:cNvPr id="174" name="05"/>
          <p:cNvSpPr>
            <a:spLocks noGrp="1"/>
          </p:cNvSpPr>
          <p:nvPr>
            <p:ph type="body" sz="quarter" idx="27"/>
          </p:nvPr>
        </p:nvSpPr>
        <p:spPr>
          <a:xfrm>
            <a:off x="714375" y="4725164"/>
            <a:ext cx="398104" cy="353635"/>
          </a:xfrm>
          <a:prstGeom prst="rect">
            <a:avLst/>
          </a:prstGeom>
          <a:solidFill>
            <a:srgbClr val="4779F1"/>
          </a:solidFill>
        </p:spPr>
        <p:txBody>
          <a:bodyPr lIns="38100" tIns="38100" rIns="38100" bIns="38100">
            <a:noAutofit/>
          </a:bodyPr>
          <a:lstStyle>
            <a:lvl1pPr marL="0" indent="0" algn="ctr">
              <a:spcBef>
                <a:spcPts val="1055"/>
              </a:spcBef>
              <a:buSzTx/>
              <a:buNone/>
              <a:defRPr sz="1406" cap="all">
                <a:solidFill>
                  <a:srgbClr val="FFFFFF"/>
                </a:solidFill>
                <a:latin typeface="Avenir Next Condensed Medium"/>
                <a:ea typeface="Avenir Next Condensed Medium"/>
                <a:cs typeface="Avenir Next Condensed Medium"/>
                <a:sym typeface="Avenir Next Condensed Medium"/>
              </a:defRPr>
            </a:lvl1pPr>
          </a:lstStyle>
          <a:p>
            <a:r>
              <a:t>05</a:t>
            </a:r>
          </a:p>
        </p:txBody>
      </p:sp>
      <p:sp>
        <p:nvSpPr>
          <p:cNvPr id="175" name="Nulla vitae elit libero, a pharetra augue. Aenean lacinia bibendum nulla sed consectetur. Donec sed odio consectetur adipiscing dui."/>
          <p:cNvSpPr txBox="1">
            <a:spLocks noGrp="1"/>
          </p:cNvSpPr>
          <p:nvPr>
            <p:ph type="body" sz="quarter" idx="28"/>
          </p:nvPr>
        </p:nvSpPr>
        <p:spPr>
          <a:xfrm>
            <a:off x="1250156" y="5094350"/>
            <a:ext cx="3125391" cy="714376"/>
          </a:xfrm>
          <a:prstGeom prst="rect">
            <a:avLst/>
          </a:prstGeom>
        </p:spPr>
        <p:txBody>
          <a:bodyPr lIns="0" tIns="0" rIns="0" bIns="0" anchor="t">
            <a:noAutofit/>
          </a:bodyPr>
          <a:lstStyle>
            <a:lvl1pPr marL="0" indent="0">
              <a:spcBef>
                <a:spcPts val="1055"/>
              </a:spcBef>
              <a:buSzTx/>
              <a:buNone/>
              <a:defRPr sz="1336">
                <a:solidFill>
                  <a:srgbClr val="333A49"/>
                </a:solidFill>
                <a:latin typeface="+mn-lt"/>
                <a:ea typeface="+mn-ea"/>
                <a:cs typeface="+mn-cs"/>
                <a:sym typeface="Avenir Next Condensed"/>
              </a:defRPr>
            </a:lvl1pPr>
          </a:lstStyle>
          <a:p>
            <a:r>
              <a:t>Nulla vitae elit libero, a pharetra augue. Aenean lacinia bibendum nulla sed consectetur. Donec sed odio consectetur adipiscing dui.</a:t>
            </a:r>
          </a:p>
        </p:txBody>
      </p:sp>
      <p:sp>
        <p:nvSpPr>
          <p:cNvPr id="176" name="Short Introduction Goes Here"/>
          <p:cNvSpPr txBox="1">
            <a:spLocks noGrp="1"/>
          </p:cNvSpPr>
          <p:nvPr>
            <p:ph type="body" sz="quarter" idx="29"/>
          </p:nvPr>
        </p:nvSpPr>
        <p:spPr>
          <a:xfrm>
            <a:off x="5304234" y="4758968"/>
            <a:ext cx="3125391" cy="312292"/>
          </a:xfrm>
          <a:prstGeom prst="rect">
            <a:avLst/>
          </a:prstGeom>
        </p:spPr>
        <p:txBody>
          <a:bodyPr lIns="0" tIns="0" rIns="0" bIns="0">
            <a:noAutofit/>
          </a:bodyPr>
          <a:lstStyle>
            <a:lvl1pPr marL="0" indent="0">
              <a:lnSpc>
                <a:spcPct val="110000"/>
              </a:lnSpc>
              <a:spcBef>
                <a:spcPts val="1055"/>
              </a:spcBef>
              <a:buSzTx/>
              <a:buNone/>
              <a:defRPr sz="1547" b="1" i="1">
                <a:solidFill>
                  <a:srgbClr val="4779F1"/>
                </a:solidFill>
                <a:latin typeface="+mn-lt"/>
                <a:ea typeface="+mn-ea"/>
                <a:cs typeface="+mn-cs"/>
                <a:sym typeface="Avenir Next Condensed"/>
              </a:defRPr>
            </a:lvl1pPr>
          </a:lstStyle>
          <a:p>
            <a:r>
              <a:t>Short Introduction Goes Here</a:t>
            </a:r>
          </a:p>
        </p:txBody>
      </p:sp>
      <p:sp>
        <p:nvSpPr>
          <p:cNvPr id="177" name="06"/>
          <p:cNvSpPr>
            <a:spLocks noGrp="1"/>
          </p:cNvSpPr>
          <p:nvPr>
            <p:ph type="body" sz="quarter" idx="30"/>
          </p:nvPr>
        </p:nvSpPr>
        <p:spPr>
          <a:xfrm>
            <a:off x="4768453" y="4725164"/>
            <a:ext cx="398104" cy="353635"/>
          </a:xfrm>
          <a:prstGeom prst="rect">
            <a:avLst/>
          </a:prstGeom>
          <a:solidFill>
            <a:srgbClr val="4779F1"/>
          </a:solidFill>
        </p:spPr>
        <p:txBody>
          <a:bodyPr lIns="38100" tIns="38100" rIns="38100" bIns="38100">
            <a:noAutofit/>
          </a:bodyPr>
          <a:lstStyle>
            <a:lvl1pPr marL="0" indent="0" algn="ctr">
              <a:spcBef>
                <a:spcPts val="1055"/>
              </a:spcBef>
              <a:buSzTx/>
              <a:buNone/>
              <a:defRPr sz="1406" cap="all">
                <a:solidFill>
                  <a:srgbClr val="FFFFFF"/>
                </a:solidFill>
                <a:latin typeface="Avenir Next Condensed Medium"/>
                <a:ea typeface="Avenir Next Condensed Medium"/>
                <a:cs typeface="Avenir Next Condensed Medium"/>
                <a:sym typeface="Avenir Next Condensed Medium"/>
              </a:defRPr>
            </a:lvl1pPr>
          </a:lstStyle>
          <a:p>
            <a:r>
              <a:t>06</a:t>
            </a:r>
          </a:p>
        </p:txBody>
      </p:sp>
      <p:sp>
        <p:nvSpPr>
          <p:cNvPr id="178" name="Etiam porta sem malesuada magna mollis euismod. Nullam id dolor id nibh ultricies vehicula ut id elit. Aenean eu leo quam."/>
          <p:cNvSpPr txBox="1">
            <a:spLocks noGrp="1"/>
          </p:cNvSpPr>
          <p:nvPr>
            <p:ph type="body" sz="quarter" idx="31"/>
          </p:nvPr>
        </p:nvSpPr>
        <p:spPr>
          <a:xfrm>
            <a:off x="5304234" y="5087203"/>
            <a:ext cx="3125391" cy="714376"/>
          </a:xfrm>
          <a:prstGeom prst="rect">
            <a:avLst/>
          </a:prstGeom>
        </p:spPr>
        <p:txBody>
          <a:bodyPr lIns="0" tIns="0" rIns="0" bIns="0" anchor="t">
            <a:noAutofit/>
          </a:bodyPr>
          <a:lstStyle>
            <a:lvl1pPr marL="0" indent="0">
              <a:spcBef>
                <a:spcPts val="1055"/>
              </a:spcBef>
              <a:buSzTx/>
              <a:buNone/>
              <a:defRPr sz="1336">
                <a:solidFill>
                  <a:srgbClr val="333A49"/>
                </a:solidFill>
                <a:latin typeface="+mn-lt"/>
                <a:ea typeface="+mn-ea"/>
                <a:cs typeface="+mn-cs"/>
                <a:sym typeface="Avenir Next Condensed"/>
              </a:defRPr>
            </a:lvl1pPr>
          </a:lstStyle>
          <a:p>
            <a:r>
              <a:t>Etiam porta sem malesuada magna mollis euismod. Nullam id dolor id nibh ultricies vehicula ut id elit. Aenean eu leo quam.</a:t>
            </a:r>
          </a:p>
        </p:txBody>
      </p:sp>
    </p:spTree>
    <p:extLst>
      <p:ext uri="{BB962C8B-B14F-4D97-AF65-F5344CB8AC3E}">
        <p14:creationId xmlns:p14="http://schemas.microsoft.com/office/powerpoint/2010/main" val="28812787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E671C-2846-C34E-825F-79B7D4B8ED21}"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396935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E671C-2846-C34E-825F-79B7D4B8ED21}"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48898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2E671C-2846-C34E-825F-79B7D4B8ED21}"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429345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E671C-2846-C34E-825F-79B7D4B8ED21}"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276182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2E671C-2846-C34E-825F-79B7D4B8ED21}"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416739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E671C-2846-C34E-825F-79B7D4B8ED21}"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348318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E671C-2846-C34E-825F-79B7D4B8ED21}"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109964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E671C-2846-C34E-825F-79B7D4B8ED21}"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12C92D-F90A-E24F-AF93-C25C76CA5362}" type="slidenum">
              <a:rPr lang="en-US" smtClean="0"/>
              <a:t>‹#›</a:t>
            </a:fld>
            <a:endParaRPr lang="en-US"/>
          </a:p>
        </p:txBody>
      </p:sp>
    </p:spTree>
    <p:extLst>
      <p:ext uri="{BB962C8B-B14F-4D97-AF65-F5344CB8AC3E}">
        <p14:creationId xmlns:p14="http://schemas.microsoft.com/office/powerpoint/2010/main" val="116344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E671C-2846-C34E-825F-79B7D4B8ED21}" type="datetimeFigureOut">
              <a:rPr lang="en-US" smtClean="0"/>
              <a:t>5/1/20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C92D-F90A-E24F-AF93-C25C76CA5362}" type="slidenum">
              <a:rPr lang="en-US" smtClean="0"/>
              <a:t>‹#›</a:t>
            </a:fld>
            <a:endParaRPr lang="en-US"/>
          </a:p>
        </p:txBody>
      </p:sp>
    </p:spTree>
    <p:extLst>
      <p:ext uri="{BB962C8B-B14F-4D97-AF65-F5344CB8AC3E}">
        <p14:creationId xmlns:p14="http://schemas.microsoft.com/office/powerpoint/2010/main" val="134179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8.tiff"/><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em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5.png"/><Relationship Id="rId7"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9938" y="0"/>
            <a:ext cx="10393938" cy="6896100"/>
            <a:chOff x="-1249939" y="-38100"/>
            <a:chExt cx="10393938" cy="6896100"/>
          </a:xfrm>
        </p:grpSpPr>
        <p:sp>
          <p:nvSpPr>
            <p:cNvPr id="4" name="Rectangle 1"/>
            <p:cNvSpPr>
              <a:spLocks/>
            </p:cNvSpPr>
            <p:nvPr/>
          </p:nvSpPr>
          <p:spPr bwMode="auto">
            <a:xfrm>
              <a:off x="0" y="-38100"/>
              <a:ext cx="9143999" cy="6896100"/>
            </a:xfrm>
            <a:prstGeom prst="rect">
              <a:avLst/>
            </a:prstGeom>
            <a:gradFill rotWithShape="0">
              <a:gsLst>
                <a:gs pos="0">
                  <a:srgbClr val="052C7C"/>
                </a:gs>
                <a:gs pos="100000">
                  <a:srgbClr val="021333"/>
                </a:gs>
              </a:gsLst>
              <a:lin ang="5400000" scaled="1"/>
            </a:gradFill>
            <a:ln>
              <a:noFill/>
            </a:ln>
            <a:extLst>
              <a:ext uri="{91240B29-F687-4f45-9708-019B960494DF}">
                <a14:hiddenLine xmlns="" xmlns:a14="http://schemas.microsoft.com/office/drawing/2010/main" w="25400">
                  <a:solidFill>
                    <a:schemeClr val="tx1"/>
                  </a:solidFill>
                  <a:miter lim="800000"/>
                  <a:headEnd/>
                  <a:tailEnd/>
                </a14:hiddenLine>
              </a:ext>
            </a:extLst>
          </p:spPr>
          <p:txBody>
            <a:bodyPr lIns="0" tIns="0" rIns="0" bIns="0"/>
            <a:lstStyle/>
            <a:p>
              <a:endParaRPr lang="en-US"/>
            </a:p>
          </p:txBody>
        </p:sp>
        <p:pic>
          <p:nvPicPr>
            <p:cNvPr id="6" name="Picture 2" descr="IRI icon_wht.eps"/>
            <p:cNvPicPr>
              <a:picLocks noChangeAspect="1"/>
            </p:cNvPicPr>
            <p:nvPr/>
          </p:nvPicPr>
          <p:blipFill>
            <a:blip r:embed="rId3">
              <a:alphaModFix amt="11000"/>
              <a:extLst>
                <a:ext uri="{28A0092B-C50C-407E-A947-70E740481C1C}">
                  <a14:useLocalDpi xmlns:a14="http://schemas.microsoft.com/office/drawing/2010/main"/>
                </a:ext>
              </a:extLst>
            </a:blip>
            <a:srcRect/>
            <a:stretch>
              <a:fillRect/>
            </a:stretch>
          </p:blipFill>
          <p:spPr bwMode="auto">
            <a:xfrm>
              <a:off x="-1249939" y="723096"/>
              <a:ext cx="5255018" cy="5255018"/>
            </a:xfrm>
            <a:prstGeom prst="rect">
              <a:avLst/>
            </a:prstGeom>
            <a:noFill/>
            <a:ln>
              <a:noFill/>
            </a:ln>
            <a:extLst>
              <a:ext uri="{909E8E84-426E-40dd-AFC4-6F175D3DCCD1}">
                <a14:hiddenFill xmlns="" xmlns:a14="http://schemas.microsoft.com/office/drawing/2010/main">
                  <a:solidFill>
                    <a:srgbClr val="FFFFFF">
                      <a:alpha val="1098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0594" y="732777"/>
              <a:ext cx="3313520" cy="5846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sp>
        <p:nvSpPr>
          <p:cNvPr id="8" name="Rectangle 7"/>
          <p:cNvSpPr/>
          <p:nvPr/>
        </p:nvSpPr>
        <p:spPr>
          <a:xfrm>
            <a:off x="620949" y="2534645"/>
            <a:ext cx="8159419" cy="1631216"/>
          </a:xfrm>
          <a:prstGeom prst="rect">
            <a:avLst/>
          </a:prstGeom>
        </p:spPr>
        <p:txBody>
          <a:bodyPr wrap="square">
            <a:spAutoFit/>
          </a:bodyPr>
          <a:lstStyle/>
          <a:p>
            <a:pPr algn="ctr"/>
            <a:r>
              <a:rPr lang="en-US" sz="3200" b="1" dirty="0">
                <a:solidFill>
                  <a:schemeClr val="bg1"/>
                </a:solidFill>
                <a:latin typeface="Gill Sans MT" charset="0"/>
                <a:ea typeface="Gill Sans MT" charset="0"/>
                <a:cs typeface="Gill Sans MT" charset="0"/>
              </a:rPr>
              <a:t>The Next Generation Drought Index Project</a:t>
            </a:r>
          </a:p>
          <a:p>
            <a:pPr algn="ctr"/>
            <a:endParaRPr lang="en-US" b="1" dirty="0">
              <a:solidFill>
                <a:schemeClr val="bg1"/>
              </a:solidFill>
            </a:endParaRPr>
          </a:p>
          <a:p>
            <a:pPr algn="ctr"/>
            <a:r>
              <a:rPr lang="en-US" b="1" dirty="0">
                <a:solidFill>
                  <a:schemeClr val="bg1"/>
                </a:solidFill>
              </a:rPr>
              <a:t>Daniel Osgood</a:t>
            </a:r>
            <a:r>
              <a:rPr lang="en-US" dirty="0">
                <a:solidFill>
                  <a:schemeClr val="bg1"/>
                </a:solidFill>
              </a:rPr>
              <a:t> and Markus </a:t>
            </a:r>
            <a:r>
              <a:rPr lang="en-US" dirty="0" err="1">
                <a:solidFill>
                  <a:schemeClr val="bg1"/>
                </a:solidFill>
              </a:rPr>
              <a:t>Enenkel</a:t>
            </a:r>
            <a:endParaRPr lang="en-US" sz="3200" b="1" spc="130" dirty="0">
              <a:solidFill>
                <a:schemeClr val="bg1"/>
              </a:solidFill>
              <a:latin typeface="Gill Sans MT" charset="0"/>
              <a:ea typeface="Gill Sans MT" charset="0"/>
              <a:cs typeface="Gill Sans MT" charset="0"/>
              <a:sym typeface="Helvetica" charset="0"/>
            </a:endParaRPr>
          </a:p>
        </p:txBody>
      </p:sp>
      <p:pic>
        <p:nvPicPr>
          <p:cNvPr id="1026" name="Picture 2">
            <a:extLst>
              <a:ext uri="{FF2B5EF4-FFF2-40B4-BE49-F238E27FC236}">
                <a16:creationId xmlns:a16="http://schemas.microsoft.com/office/drawing/2014/main" id="{08547AC6-F291-DB43-8832-C3D2EF46A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8279" y="5660456"/>
            <a:ext cx="1542089" cy="7115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7DB0C64-4C58-D042-93E7-8B80BFD5EE4F}"/>
              </a:ext>
            </a:extLst>
          </p:cNvPr>
          <p:cNvPicPr>
            <a:picLocks noChangeAspect="1"/>
          </p:cNvPicPr>
          <p:nvPr/>
        </p:nvPicPr>
        <p:blipFill>
          <a:blip r:embed="rId6"/>
          <a:stretch>
            <a:fillRect/>
          </a:stretch>
        </p:blipFill>
        <p:spPr>
          <a:xfrm>
            <a:off x="3636812" y="770877"/>
            <a:ext cx="1323245" cy="705732"/>
          </a:xfrm>
          <a:prstGeom prst="rect">
            <a:avLst/>
          </a:prstGeom>
        </p:spPr>
      </p:pic>
    </p:spTree>
    <p:extLst>
      <p:ext uri="{BB962C8B-B14F-4D97-AF65-F5344CB8AC3E}">
        <p14:creationId xmlns:p14="http://schemas.microsoft.com/office/powerpoint/2010/main" val="347411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13" name="Group 12">
            <a:extLst>
              <a:ext uri="{FF2B5EF4-FFF2-40B4-BE49-F238E27FC236}">
                <a16:creationId xmlns:a16="http://schemas.microsoft.com/office/drawing/2014/main" id="{9359AAC8-FF3D-9147-AD37-1C904B0267BF}"/>
              </a:ext>
            </a:extLst>
          </p:cNvPr>
          <p:cNvGrpSpPr/>
          <p:nvPr/>
        </p:nvGrpSpPr>
        <p:grpSpPr>
          <a:xfrm>
            <a:off x="0" y="5332245"/>
            <a:ext cx="9144000" cy="1046642"/>
            <a:chOff x="0" y="5619105"/>
            <a:chExt cx="9177338" cy="1743075"/>
          </a:xfrm>
        </p:grpSpPr>
        <p:sp>
          <p:nvSpPr>
            <p:cNvPr id="14" name="Rectangle 1">
              <a:extLst>
                <a:ext uri="{FF2B5EF4-FFF2-40B4-BE49-F238E27FC236}">
                  <a16:creationId xmlns:a16="http://schemas.microsoft.com/office/drawing/2014/main" id="{3DBFACC6-1B7A-A542-8A1A-10F60E9D0ABC}"/>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5" name="Picture 2">
              <a:extLst>
                <a:ext uri="{FF2B5EF4-FFF2-40B4-BE49-F238E27FC236}">
                  <a16:creationId xmlns:a16="http://schemas.microsoft.com/office/drawing/2014/main" id="{DB97CC13-2FCB-7243-8BE7-519DD21DBE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5" descr="IRI icon_wht.eps">
              <a:extLst>
                <a:ext uri="{FF2B5EF4-FFF2-40B4-BE49-F238E27FC236}">
                  <a16:creationId xmlns:a16="http://schemas.microsoft.com/office/drawing/2014/main" id="{85C668B0-4E80-2B40-ACF9-8166F27173A0}"/>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Co-Production essential">
            <a:extLst>
              <a:ext uri="{FF2B5EF4-FFF2-40B4-BE49-F238E27FC236}">
                <a16:creationId xmlns:a16="http://schemas.microsoft.com/office/drawing/2014/main" id="{0E4201F7-678E-9B48-AFA0-A57EB7D21648}"/>
              </a:ext>
            </a:extLst>
          </p:cNvPr>
          <p:cNvSpPr txBox="1">
            <a:spLocks/>
          </p:cNvSpPr>
          <p:nvPr/>
        </p:nvSpPr>
        <p:spPr>
          <a:xfrm>
            <a:off x="786754" y="286056"/>
            <a:ext cx="7535835" cy="6412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spc="176" dirty="0">
                <a:solidFill>
                  <a:srgbClr val="333A49"/>
                </a:solidFill>
                <a:latin typeface="Gill Sans MT" panose="020B0502020104020203" pitchFamily="34" charset="77"/>
              </a:rPr>
              <a:t>DECISION FRAMEWORK </a:t>
            </a:r>
          </a:p>
        </p:txBody>
      </p:sp>
      <p:sp>
        <p:nvSpPr>
          <p:cNvPr id="18" name="Google Shape;354;p51">
            <a:extLst>
              <a:ext uri="{FF2B5EF4-FFF2-40B4-BE49-F238E27FC236}">
                <a16:creationId xmlns:a16="http://schemas.microsoft.com/office/drawing/2014/main" id="{F70C1F34-C996-C74D-B5D1-B0329C00A36A}"/>
              </a:ext>
            </a:extLst>
          </p:cNvPr>
          <p:cNvSpPr txBox="1"/>
          <p:nvPr/>
        </p:nvSpPr>
        <p:spPr>
          <a:xfrm>
            <a:off x="1095884" y="1114005"/>
            <a:ext cx="7605174" cy="275823"/>
          </a:xfrm>
          <a:prstGeom prst="rect">
            <a:avLst/>
          </a:prstGeom>
          <a:noFill/>
          <a:ln>
            <a:noFill/>
          </a:ln>
        </p:spPr>
        <p:txBody>
          <a:bodyPr spcFirstLastPara="1" wrap="square" lIns="91425" tIns="45700" rIns="91425" bIns="45700" anchor="ctr" anchorCtr="0">
            <a:noAutofit/>
          </a:bodyPr>
          <a:lstStyle/>
          <a:p>
            <a:pPr lvl="0">
              <a:lnSpc>
                <a:spcPct val="90000"/>
              </a:lnSpc>
            </a:pPr>
            <a:r>
              <a:rPr lang="en-US" sz="1600" b="1" i="1" dirty="0">
                <a:latin typeface="Gill Sans MT" panose="020B0502020104020203" pitchFamily="34" charset="77"/>
                <a:ea typeface="Calibri"/>
                <a:cs typeface="Calibri"/>
                <a:sym typeface="Calibri"/>
              </a:rPr>
              <a:t>The project has assembled together various data and tools that illustrates how a decision maker can go through the different stages of the index design process.</a:t>
            </a:r>
            <a:endParaRPr sz="1600" b="1" i="1" dirty="0">
              <a:solidFill>
                <a:srgbClr val="000000"/>
              </a:solidFill>
              <a:latin typeface="Gill Sans MT" panose="020B0502020104020203" pitchFamily="34" charset="77"/>
              <a:ea typeface="Calibri"/>
              <a:cs typeface="Calibri"/>
              <a:sym typeface="Calibri"/>
            </a:endParaRPr>
          </a:p>
        </p:txBody>
      </p:sp>
      <p:pic>
        <p:nvPicPr>
          <p:cNvPr id="3" name="Picture 2">
            <a:extLst>
              <a:ext uri="{FF2B5EF4-FFF2-40B4-BE49-F238E27FC236}">
                <a16:creationId xmlns:a16="http://schemas.microsoft.com/office/drawing/2014/main" id="{6D5C6A2E-857F-6741-9FA3-F2172FFB28A1}"/>
              </a:ext>
            </a:extLst>
          </p:cNvPr>
          <p:cNvPicPr>
            <a:picLocks noChangeAspect="1"/>
          </p:cNvPicPr>
          <p:nvPr/>
        </p:nvPicPr>
        <p:blipFill>
          <a:blip r:embed="rId5"/>
          <a:stretch>
            <a:fillRect/>
          </a:stretch>
        </p:blipFill>
        <p:spPr>
          <a:xfrm>
            <a:off x="751769" y="1647995"/>
            <a:ext cx="4545637" cy="1988272"/>
          </a:xfrm>
          <a:prstGeom prst="rect">
            <a:avLst/>
          </a:prstGeom>
        </p:spPr>
      </p:pic>
      <p:pic>
        <p:nvPicPr>
          <p:cNvPr id="2" name="Picture 1">
            <a:extLst>
              <a:ext uri="{FF2B5EF4-FFF2-40B4-BE49-F238E27FC236}">
                <a16:creationId xmlns:a16="http://schemas.microsoft.com/office/drawing/2014/main" id="{3B82E81D-C596-664E-97F6-AB88944E222A}"/>
              </a:ext>
            </a:extLst>
          </p:cNvPr>
          <p:cNvPicPr>
            <a:picLocks noChangeAspect="1"/>
          </p:cNvPicPr>
          <p:nvPr/>
        </p:nvPicPr>
        <p:blipFill>
          <a:blip r:embed="rId6"/>
          <a:stretch>
            <a:fillRect/>
          </a:stretch>
        </p:blipFill>
        <p:spPr>
          <a:xfrm>
            <a:off x="4261930" y="2918418"/>
            <a:ext cx="4130301" cy="2347132"/>
          </a:xfrm>
          <a:prstGeom prst="rect">
            <a:avLst/>
          </a:prstGeom>
        </p:spPr>
      </p:pic>
      <p:pic>
        <p:nvPicPr>
          <p:cNvPr id="5" name="Picture 4">
            <a:extLst>
              <a:ext uri="{FF2B5EF4-FFF2-40B4-BE49-F238E27FC236}">
                <a16:creationId xmlns:a16="http://schemas.microsoft.com/office/drawing/2014/main" id="{0F33A1E1-3754-1748-A4E9-03861B9F330C}"/>
              </a:ext>
            </a:extLst>
          </p:cNvPr>
          <p:cNvPicPr>
            <a:picLocks noChangeAspect="1"/>
          </p:cNvPicPr>
          <p:nvPr/>
        </p:nvPicPr>
        <p:blipFill>
          <a:blip r:embed="rId7"/>
          <a:stretch>
            <a:fillRect/>
          </a:stretch>
        </p:blipFill>
        <p:spPr>
          <a:xfrm>
            <a:off x="1014496" y="4170039"/>
            <a:ext cx="4020181" cy="1316822"/>
          </a:xfrm>
          <a:prstGeom prst="rect">
            <a:avLst/>
          </a:prstGeom>
        </p:spPr>
      </p:pic>
    </p:spTree>
    <p:extLst>
      <p:ext uri="{BB962C8B-B14F-4D97-AF65-F5344CB8AC3E}">
        <p14:creationId xmlns:p14="http://schemas.microsoft.com/office/powerpoint/2010/main" val="97158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13" name="Group 12">
            <a:extLst>
              <a:ext uri="{FF2B5EF4-FFF2-40B4-BE49-F238E27FC236}">
                <a16:creationId xmlns:a16="http://schemas.microsoft.com/office/drawing/2014/main" id="{9359AAC8-FF3D-9147-AD37-1C904B0267BF}"/>
              </a:ext>
            </a:extLst>
          </p:cNvPr>
          <p:cNvGrpSpPr/>
          <p:nvPr/>
        </p:nvGrpSpPr>
        <p:grpSpPr>
          <a:xfrm>
            <a:off x="0" y="5440633"/>
            <a:ext cx="9144000" cy="1046642"/>
            <a:chOff x="0" y="5619105"/>
            <a:chExt cx="9177338" cy="1743075"/>
          </a:xfrm>
        </p:grpSpPr>
        <p:sp>
          <p:nvSpPr>
            <p:cNvPr id="14" name="Rectangle 1">
              <a:extLst>
                <a:ext uri="{FF2B5EF4-FFF2-40B4-BE49-F238E27FC236}">
                  <a16:creationId xmlns:a16="http://schemas.microsoft.com/office/drawing/2014/main" id="{3DBFACC6-1B7A-A542-8A1A-10F60E9D0ABC}"/>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5" name="Picture 2">
              <a:extLst>
                <a:ext uri="{FF2B5EF4-FFF2-40B4-BE49-F238E27FC236}">
                  <a16:creationId xmlns:a16="http://schemas.microsoft.com/office/drawing/2014/main" id="{DB97CC13-2FCB-7243-8BE7-519DD21DBE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5" descr="IRI icon_wht.eps">
              <a:extLst>
                <a:ext uri="{FF2B5EF4-FFF2-40B4-BE49-F238E27FC236}">
                  <a16:creationId xmlns:a16="http://schemas.microsoft.com/office/drawing/2014/main" id="{85C668B0-4E80-2B40-ACF9-8166F27173A0}"/>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Co-Production essential">
            <a:extLst>
              <a:ext uri="{FF2B5EF4-FFF2-40B4-BE49-F238E27FC236}">
                <a16:creationId xmlns:a16="http://schemas.microsoft.com/office/drawing/2014/main" id="{0E4201F7-678E-9B48-AFA0-A57EB7D21648}"/>
              </a:ext>
            </a:extLst>
          </p:cNvPr>
          <p:cNvSpPr txBox="1">
            <a:spLocks/>
          </p:cNvSpPr>
          <p:nvPr/>
        </p:nvSpPr>
        <p:spPr>
          <a:xfrm>
            <a:off x="786754" y="286056"/>
            <a:ext cx="7535835" cy="6412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spc="176" dirty="0">
                <a:solidFill>
                  <a:srgbClr val="333A49"/>
                </a:solidFill>
                <a:latin typeface="Gill Sans MT" panose="020B0502020104020203" pitchFamily="34" charset="77"/>
              </a:rPr>
              <a:t>DECISION FRAMEWORK </a:t>
            </a:r>
          </a:p>
        </p:txBody>
      </p:sp>
      <p:pic>
        <p:nvPicPr>
          <p:cNvPr id="2" name="Picture 1">
            <a:extLst>
              <a:ext uri="{FF2B5EF4-FFF2-40B4-BE49-F238E27FC236}">
                <a16:creationId xmlns:a16="http://schemas.microsoft.com/office/drawing/2014/main" id="{B31A1A9E-E7DB-4A4F-A147-2F84521A8E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5884" y="1617730"/>
            <a:ext cx="6524117" cy="3822903"/>
          </a:xfrm>
          <a:prstGeom prst="rect">
            <a:avLst/>
          </a:prstGeom>
        </p:spPr>
      </p:pic>
      <p:sp>
        <p:nvSpPr>
          <p:cNvPr id="18" name="Google Shape;354;p51">
            <a:extLst>
              <a:ext uri="{FF2B5EF4-FFF2-40B4-BE49-F238E27FC236}">
                <a16:creationId xmlns:a16="http://schemas.microsoft.com/office/drawing/2014/main" id="{D94B781E-0955-AF4F-8106-3AD5C14559E0}"/>
              </a:ext>
            </a:extLst>
          </p:cNvPr>
          <p:cNvSpPr txBox="1"/>
          <p:nvPr/>
        </p:nvSpPr>
        <p:spPr>
          <a:xfrm>
            <a:off x="1095884" y="1114005"/>
            <a:ext cx="7605174" cy="275823"/>
          </a:xfrm>
          <a:prstGeom prst="rect">
            <a:avLst/>
          </a:prstGeom>
          <a:noFill/>
          <a:ln>
            <a:noFill/>
          </a:ln>
        </p:spPr>
        <p:txBody>
          <a:bodyPr spcFirstLastPara="1" wrap="square" lIns="91425" tIns="45700" rIns="91425" bIns="45700" anchor="ctr" anchorCtr="0">
            <a:noAutofit/>
          </a:bodyPr>
          <a:lstStyle/>
          <a:p>
            <a:pPr lvl="0">
              <a:lnSpc>
                <a:spcPct val="90000"/>
              </a:lnSpc>
            </a:pPr>
            <a:r>
              <a:rPr lang="en-US" sz="1600" b="1" i="1" dirty="0">
                <a:latin typeface="Gill Sans MT" panose="020B0502020104020203" pitchFamily="34" charset="77"/>
                <a:ea typeface="Calibri"/>
                <a:cs typeface="Calibri"/>
                <a:sym typeface="Calibri"/>
              </a:rPr>
              <a:t>The project has assembled together various data and tools that illustrates how a decision maker can go through the different stages of the index design process.</a:t>
            </a:r>
            <a:endParaRPr sz="1600" b="1" i="1" dirty="0">
              <a:solidFill>
                <a:srgbClr val="000000"/>
              </a:solidFill>
              <a:latin typeface="Gill Sans MT" panose="020B0502020104020203" pitchFamily="34" charset="77"/>
              <a:ea typeface="Calibri"/>
              <a:cs typeface="Calibri"/>
              <a:sym typeface="Calibri"/>
            </a:endParaRPr>
          </a:p>
        </p:txBody>
      </p:sp>
    </p:spTree>
    <p:extLst>
      <p:ext uri="{BB962C8B-B14F-4D97-AF65-F5344CB8AC3E}">
        <p14:creationId xmlns:p14="http://schemas.microsoft.com/office/powerpoint/2010/main" val="2345002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Production essential">
            <a:extLst>
              <a:ext uri="{FF2B5EF4-FFF2-40B4-BE49-F238E27FC236}">
                <a16:creationId xmlns:a16="http://schemas.microsoft.com/office/drawing/2014/main" id="{8FD1D04C-5C2B-1341-9743-748FC0357090}"/>
              </a:ext>
            </a:extLst>
          </p:cNvPr>
          <p:cNvSpPr txBox="1">
            <a:spLocks/>
          </p:cNvSpPr>
          <p:nvPr/>
        </p:nvSpPr>
        <p:spPr>
          <a:xfrm>
            <a:off x="786754" y="286056"/>
            <a:ext cx="7535835" cy="6412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spc="176" dirty="0">
                <a:solidFill>
                  <a:srgbClr val="333A49"/>
                </a:solidFill>
                <a:latin typeface="Gill Sans MT" panose="020B0502020104020203" pitchFamily="34" charset="77"/>
              </a:rPr>
              <a:t>Performance Review </a:t>
            </a:r>
          </a:p>
        </p:txBody>
      </p:sp>
      <p:sp>
        <p:nvSpPr>
          <p:cNvPr id="9" name="Google Shape;354;p51">
            <a:extLst>
              <a:ext uri="{FF2B5EF4-FFF2-40B4-BE49-F238E27FC236}">
                <a16:creationId xmlns:a16="http://schemas.microsoft.com/office/drawing/2014/main" id="{0E5EF3FC-E504-E94D-8B69-ABE37B8FED2E}"/>
              </a:ext>
            </a:extLst>
          </p:cNvPr>
          <p:cNvSpPr txBox="1"/>
          <p:nvPr/>
        </p:nvSpPr>
        <p:spPr>
          <a:xfrm>
            <a:off x="1031689" y="927270"/>
            <a:ext cx="7045964" cy="1046642"/>
          </a:xfrm>
          <a:prstGeom prst="rect">
            <a:avLst/>
          </a:prstGeom>
          <a:noFill/>
          <a:ln>
            <a:noFill/>
          </a:ln>
        </p:spPr>
        <p:txBody>
          <a:bodyPr spcFirstLastPara="1" wrap="square" lIns="91425" tIns="45700" rIns="91425" bIns="45700" anchor="ctr" anchorCtr="0">
            <a:noAutofit/>
          </a:bodyPr>
          <a:lstStyle/>
          <a:p>
            <a:pPr>
              <a:lnSpc>
                <a:spcPct val="90000"/>
              </a:lnSpc>
            </a:pPr>
            <a:r>
              <a:rPr lang="en-US" sz="2000" b="1" i="1" dirty="0">
                <a:latin typeface="Gill Sans MT" panose="020B0502020104020203" pitchFamily="34" charset="77"/>
                <a:ea typeface="Calibri"/>
                <a:cs typeface="Calibri"/>
                <a:sym typeface="Calibri"/>
              </a:rPr>
              <a:t>One of the most important performance indicator for an drought index is its stability.  The project provides approaches to study stability built upon the stochastic precipitation catalogue provided by AIR Worldwide.</a:t>
            </a:r>
            <a:endParaRPr sz="2000" b="1" i="1" dirty="0">
              <a:solidFill>
                <a:srgbClr val="000000"/>
              </a:solidFill>
              <a:latin typeface="Gill Sans MT" panose="020B0502020104020203" pitchFamily="34" charset="77"/>
              <a:ea typeface="Calibri"/>
              <a:cs typeface="Calibri"/>
              <a:sym typeface="Calibri"/>
            </a:endParaRPr>
          </a:p>
        </p:txBody>
      </p:sp>
      <p:pic>
        <p:nvPicPr>
          <p:cNvPr id="10" name="Picture 9">
            <a:extLst>
              <a:ext uri="{FF2B5EF4-FFF2-40B4-BE49-F238E27FC236}">
                <a16:creationId xmlns:a16="http://schemas.microsoft.com/office/drawing/2014/main" id="{00E2E084-7849-5E4B-95BB-92287FA467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9609" y="1967063"/>
            <a:ext cx="5206424" cy="3520535"/>
          </a:xfrm>
          <a:prstGeom prst="rect">
            <a:avLst/>
          </a:prstGeom>
        </p:spPr>
      </p:pic>
      <p:grpSp>
        <p:nvGrpSpPr>
          <p:cNvPr id="11" name="Group 10">
            <a:extLst>
              <a:ext uri="{FF2B5EF4-FFF2-40B4-BE49-F238E27FC236}">
                <a16:creationId xmlns:a16="http://schemas.microsoft.com/office/drawing/2014/main" id="{E78B48AF-DF56-014A-81A9-D6D15C2866B1}"/>
              </a:ext>
            </a:extLst>
          </p:cNvPr>
          <p:cNvGrpSpPr/>
          <p:nvPr/>
        </p:nvGrpSpPr>
        <p:grpSpPr>
          <a:xfrm>
            <a:off x="0" y="5440633"/>
            <a:ext cx="9144000" cy="1046642"/>
            <a:chOff x="0" y="5619105"/>
            <a:chExt cx="9177338" cy="1743075"/>
          </a:xfrm>
        </p:grpSpPr>
        <p:sp>
          <p:nvSpPr>
            <p:cNvPr id="12" name="Rectangle 1">
              <a:extLst>
                <a:ext uri="{FF2B5EF4-FFF2-40B4-BE49-F238E27FC236}">
                  <a16:creationId xmlns:a16="http://schemas.microsoft.com/office/drawing/2014/main" id="{43761442-112D-8146-A8C7-29586D9F1FA2}"/>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4" name="Picture 2">
              <a:extLst>
                <a:ext uri="{FF2B5EF4-FFF2-40B4-BE49-F238E27FC236}">
                  <a16:creationId xmlns:a16="http://schemas.microsoft.com/office/drawing/2014/main" id="{04A77416-4796-754E-970A-72005527657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5" name="Picture 14" descr="IRI icon_wht.eps">
              <a:extLst>
                <a:ext uri="{FF2B5EF4-FFF2-40B4-BE49-F238E27FC236}">
                  <a16:creationId xmlns:a16="http://schemas.microsoft.com/office/drawing/2014/main" id="{5B707CC1-AD97-AB4D-B1C4-F0CCFE3363CD}"/>
                </a:ext>
              </a:extLst>
            </p:cNvPr>
            <p:cNvPicPr>
              <a:picLocks noChangeAspect="1"/>
            </p:cNvPicPr>
            <p:nvPr/>
          </p:nvPicPr>
          <p:blipFill>
            <a:blip r:embed="rId5"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03973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2654981"/>
            <a:ext cx="8229600" cy="1143000"/>
          </a:xfrm>
        </p:spPr>
        <p:txBody>
          <a:bodyPr/>
          <a:lstStyle/>
          <a:p>
            <a:r>
              <a:rPr lang="en-US" dirty="0">
                <a:latin typeface="Gill Sans MT" panose="020B0502020104020203" pitchFamily="34" charset="77"/>
              </a:rPr>
              <a:t>Thank You!</a:t>
            </a:r>
          </a:p>
        </p:txBody>
      </p:sp>
      <p:grpSp>
        <p:nvGrpSpPr>
          <p:cNvPr id="8" name="Group 7">
            <a:extLst>
              <a:ext uri="{FF2B5EF4-FFF2-40B4-BE49-F238E27FC236}">
                <a16:creationId xmlns:a16="http://schemas.microsoft.com/office/drawing/2014/main" id="{CCBD1BC5-A63B-B44A-A919-CDA251388EBD}"/>
              </a:ext>
            </a:extLst>
          </p:cNvPr>
          <p:cNvGrpSpPr/>
          <p:nvPr/>
        </p:nvGrpSpPr>
        <p:grpSpPr>
          <a:xfrm>
            <a:off x="0" y="5440633"/>
            <a:ext cx="9144000" cy="1046642"/>
            <a:chOff x="0" y="5619105"/>
            <a:chExt cx="9177338" cy="1743075"/>
          </a:xfrm>
        </p:grpSpPr>
        <p:sp>
          <p:nvSpPr>
            <p:cNvPr id="9" name="Rectangle 1">
              <a:extLst>
                <a:ext uri="{FF2B5EF4-FFF2-40B4-BE49-F238E27FC236}">
                  <a16:creationId xmlns:a16="http://schemas.microsoft.com/office/drawing/2014/main" id="{48A3D33A-7381-A643-8E36-CE342611702D}"/>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0" name="Picture 2">
              <a:extLst>
                <a:ext uri="{FF2B5EF4-FFF2-40B4-BE49-F238E27FC236}">
                  <a16:creationId xmlns:a16="http://schemas.microsoft.com/office/drawing/2014/main" id="{6DB2521A-A17E-B142-98BF-589AB9ED5C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1" name="Picture 10" descr="IRI icon_wht.eps">
              <a:extLst>
                <a:ext uri="{FF2B5EF4-FFF2-40B4-BE49-F238E27FC236}">
                  <a16:creationId xmlns:a16="http://schemas.microsoft.com/office/drawing/2014/main" id="{44830D50-51A0-A340-8850-0118B4F783FF}"/>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46946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o-Production essential"/>
          <p:cNvSpPr>
            <a:spLocks noGrp="1"/>
          </p:cNvSpPr>
          <p:nvPr>
            <p:ph type="body" idx="29"/>
          </p:nvPr>
        </p:nvSpPr>
        <p:spPr>
          <a:xfrm>
            <a:off x="0" y="131440"/>
            <a:ext cx="9144000" cy="650412"/>
          </a:xfrm>
          <a:prstGeom prst="rect">
            <a:avLst/>
          </a:prstGeom>
        </p:spPr>
        <p:txBody>
          <a:bodyPr/>
          <a:lstStyle/>
          <a:p>
            <a:pPr algn="ctr"/>
            <a:r>
              <a:rPr lang="en-US" sz="2600" cap="all" spc="176" dirty="0">
                <a:solidFill>
                  <a:srgbClr val="000000"/>
                </a:solidFill>
                <a:latin typeface="Gill Sans MT" panose="020B0502020104020203" pitchFamily="34" charset="77"/>
              </a:rPr>
              <a:t>World Bank Next Generation Drought </a:t>
            </a:r>
            <a:r>
              <a:rPr lang="en-US" sz="2400" cap="all" spc="176" dirty="0">
                <a:solidFill>
                  <a:srgbClr val="000000"/>
                </a:solidFill>
                <a:latin typeface="Gill Sans MT" panose="020B0502020104020203" pitchFamily="34" charset="77"/>
              </a:rPr>
              <a:t>Index</a:t>
            </a:r>
            <a:endParaRPr sz="2400" cap="all" spc="176" dirty="0">
              <a:solidFill>
                <a:srgbClr val="000000"/>
              </a:solidFill>
              <a:latin typeface="Gill Sans MT" panose="020B0502020104020203" pitchFamily="34" charset="77"/>
            </a:endParaRPr>
          </a:p>
        </p:txBody>
      </p:sp>
      <p:grpSp>
        <p:nvGrpSpPr>
          <p:cNvPr id="28" name="Group 27">
            <a:extLst>
              <a:ext uri="{FF2B5EF4-FFF2-40B4-BE49-F238E27FC236}">
                <a16:creationId xmlns:a16="http://schemas.microsoft.com/office/drawing/2014/main" id="{30DE7E57-5288-0F4E-BF79-027A9284F2DD}"/>
              </a:ext>
            </a:extLst>
          </p:cNvPr>
          <p:cNvGrpSpPr/>
          <p:nvPr/>
        </p:nvGrpSpPr>
        <p:grpSpPr>
          <a:xfrm>
            <a:off x="0" y="5332245"/>
            <a:ext cx="9144000" cy="1046642"/>
            <a:chOff x="0" y="5619105"/>
            <a:chExt cx="9177338" cy="1743075"/>
          </a:xfrm>
        </p:grpSpPr>
        <p:sp>
          <p:nvSpPr>
            <p:cNvPr id="29" name="Rectangle 1">
              <a:extLst>
                <a:ext uri="{FF2B5EF4-FFF2-40B4-BE49-F238E27FC236}">
                  <a16:creationId xmlns:a16="http://schemas.microsoft.com/office/drawing/2014/main" id="{DC8074C7-131F-1442-80D9-26558CAC7120}"/>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30" name="Picture 2">
              <a:extLst>
                <a:ext uri="{FF2B5EF4-FFF2-40B4-BE49-F238E27FC236}">
                  <a16:creationId xmlns:a16="http://schemas.microsoft.com/office/drawing/2014/main" id="{4C657D32-BE9B-D244-A241-1B52A18965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31" name="Picture 30" descr="IRI icon_wht.eps">
              <a:extLst>
                <a:ext uri="{FF2B5EF4-FFF2-40B4-BE49-F238E27FC236}">
                  <a16:creationId xmlns:a16="http://schemas.microsoft.com/office/drawing/2014/main" id="{D77B74FD-6F37-4A4C-8F73-C5F22AF28BE5}"/>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4B8D83DF-CFA2-9C4F-9E6F-227182CAC985}"/>
              </a:ext>
            </a:extLst>
          </p:cNvPr>
          <p:cNvSpPr txBox="1"/>
          <p:nvPr/>
        </p:nvSpPr>
        <p:spPr>
          <a:xfrm>
            <a:off x="415666" y="927270"/>
            <a:ext cx="3692508" cy="3600986"/>
          </a:xfrm>
          <a:prstGeom prst="rect">
            <a:avLst/>
          </a:prstGeom>
          <a:noFill/>
        </p:spPr>
        <p:txBody>
          <a:bodyPr wrap="square" rtlCol="0">
            <a:spAutoFit/>
          </a:bodyPr>
          <a:lstStyle/>
          <a:p>
            <a:r>
              <a:rPr lang="en-US" sz="2400" b="1" dirty="0"/>
              <a:t>WHY?</a:t>
            </a:r>
            <a:endParaRPr lang="en-US" b="1" i="1" dirty="0">
              <a:latin typeface="Gill Sans MT" panose="020B0502020104020203" pitchFamily="34" charset="77"/>
            </a:endParaRPr>
          </a:p>
          <a:p>
            <a:r>
              <a:rPr lang="en-US" b="1" i="1" dirty="0">
                <a:latin typeface="Gill Sans MT" panose="020B0502020104020203" pitchFamily="34" charset="77"/>
              </a:rPr>
              <a:t>Basis risk and sensitivity remain major challenges for anticipatory financing mechanisms. </a:t>
            </a:r>
          </a:p>
          <a:p>
            <a:endParaRPr lang="en-US" b="1" i="1" dirty="0"/>
          </a:p>
          <a:p>
            <a:endParaRPr lang="en-US" b="1" i="1" dirty="0"/>
          </a:p>
          <a:p>
            <a:endParaRPr lang="en-US" b="1" i="1" dirty="0"/>
          </a:p>
          <a:p>
            <a:r>
              <a:rPr lang="en-US" sz="2400" b="1" dirty="0"/>
              <a:t>WHAT?</a:t>
            </a:r>
            <a:endParaRPr lang="en-US" b="1" i="1" dirty="0"/>
          </a:p>
          <a:p>
            <a:r>
              <a:rPr lang="en-US" b="1" i="1" dirty="0">
                <a:latin typeface="Gill Sans MT" panose="020B0502020104020203" pitchFamily="34" charset="77"/>
              </a:rPr>
              <a:t>Cogeneration of  anticipatory financing mechanisms with improved datasets, methods, and technologies to reduce basis risk</a:t>
            </a:r>
            <a:endParaRPr lang="en-US" dirty="0">
              <a:latin typeface="Gill Sans MT" panose="020B0502020104020203" pitchFamily="34" charset="77"/>
            </a:endParaRPr>
          </a:p>
        </p:txBody>
      </p:sp>
      <p:sp>
        <p:nvSpPr>
          <p:cNvPr id="9" name="TextBox 8">
            <a:extLst>
              <a:ext uri="{FF2B5EF4-FFF2-40B4-BE49-F238E27FC236}">
                <a16:creationId xmlns:a16="http://schemas.microsoft.com/office/drawing/2014/main" id="{3F889521-0D8C-A641-A53F-11C6330FBA0C}"/>
              </a:ext>
            </a:extLst>
          </p:cNvPr>
          <p:cNvSpPr txBox="1"/>
          <p:nvPr/>
        </p:nvSpPr>
        <p:spPr>
          <a:xfrm>
            <a:off x="4571999" y="927270"/>
            <a:ext cx="3800060" cy="4154984"/>
          </a:xfrm>
          <a:prstGeom prst="rect">
            <a:avLst/>
          </a:prstGeom>
          <a:noFill/>
        </p:spPr>
        <p:txBody>
          <a:bodyPr wrap="square" rtlCol="0">
            <a:spAutoFit/>
          </a:bodyPr>
          <a:lstStyle/>
          <a:p>
            <a:r>
              <a:rPr lang="en-US" sz="2400" b="1" dirty="0"/>
              <a:t>HOW?</a:t>
            </a:r>
          </a:p>
          <a:p>
            <a:r>
              <a:rPr lang="en-US" b="1" i="1" dirty="0">
                <a:latin typeface="Gill Sans MT" panose="020B0502020104020203" pitchFamily="34" charset="77"/>
              </a:rPr>
              <a:t>Developed a conceptual framework and tools for a set of indices or indicators which will better monitor and trigger financial responses to severe drought events</a:t>
            </a:r>
          </a:p>
          <a:p>
            <a:endParaRPr lang="en-US" b="1" i="1" dirty="0">
              <a:latin typeface="Gill Sans MT" panose="020B0502020104020203" pitchFamily="34" charset="77"/>
            </a:endParaRPr>
          </a:p>
          <a:p>
            <a:r>
              <a:rPr lang="en-US" sz="2400" b="1" dirty="0"/>
              <a:t>TAKE-HOME MESSAGE</a:t>
            </a:r>
          </a:p>
          <a:p>
            <a:r>
              <a:rPr lang="en-US" b="1" i="1" dirty="0">
                <a:latin typeface="Gill Sans MT" panose="020B0502020104020203" pitchFamily="34" charset="77"/>
              </a:rPr>
              <a:t>Co-design/co-generation approach is required to triangulate evidence and build on the convergence of evidence to tackle basis risk and sensitivity of  anticipatory financing mechanisms. </a:t>
            </a:r>
          </a:p>
        </p:txBody>
      </p:sp>
    </p:spTree>
    <p:extLst>
      <p:ext uri="{BB962C8B-B14F-4D97-AF65-F5344CB8AC3E}">
        <p14:creationId xmlns:p14="http://schemas.microsoft.com/office/powerpoint/2010/main" val="5032280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 y="1"/>
            <a:ext cx="9160719" cy="613601"/>
          </a:xfrm>
        </p:spPr>
        <p:txBody>
          <a:bodyPr>
            <a:noAutofit/>
          </a:bodyPr>
          <a:lstStyle/>
          <a:p>
            <a:r>
              <a:rPr lang="en-US" sz="3200" dirty="0">
                <a:latin typeface="Gill Sans MT" panose="020B0502020104020203" pitchFamily="34" charset="77"/>
              </a:rPr>
              <a:t>BACKGROUND</a:t>
            </a:r>
            <a:endParaRPr lang="en-GB" sz="3200" b="1" cap="small" dirty="0">
              <a:latin typeface="Gill Sans MT" pitchFamily="34" charset="0"/>
            </a:endParaRPr>
          </a:p>
        </p:txBody>
      </p:sp>
      <p:sp>
        <p:nvSpPr>
          <p:cNvPr id="4" name="TextBox 3">
            <a:extLst>
              <a:ext uri="{FF2B5EF4-FFF2-40B4-BE49-F238E27FC236}">
                <a16:creationId xmlns:a16="http://schemas.microsoft.com/office/drawing/2014/main" id="{F919FFA8-8B12-004D-BCAF-E67F5A06ECBD}"/>
              </a:ext>
            </a:extLst>
          </p:cNvPr>
          <p:cNvSpPr txBox="1"/>
          <p:nvPr/>
        </p:nvSpPr>
        <p:spPr>
          <a:xfrm>
            <a:off x="228600" y="625574"/>
            <a:ext cx="4540831" cy="5262979"/>
          </a:xfrm>
          <a:prstGeom prst="rect">
            <a:avLst/>
          </a:prstGeom>
          <a:noFill/>
        </p:spPr>
        <p:txBody>
          <a:bodyPr wrap="square" rtlCol="0">
            <a:spAutoFit/>
          </a:bodyPr>
          <a:lstStyle/>
          <a:p>
            <a:r>
              <a:rPr lang="en-US" sz="2800" b="1" i="1" dirty="0">
                <a:latin typeface="Gill Sans MT" panose="020B0502020104020203" pitchFamily="34" charset="77"/>
              </a:rPr>
              <a:t>Anticipatory financing mechanisms are becoming popular mechanisms for drought risk management </a:t>
            </a:r>
          </a:p>
          <a:p>
            <a:endParaRPr lang="en-US" sz="2800" b="1" i="1" dirty="0">
              <a:latin typeface="Gill Sans MT" panose="020B0502020104020203" pitchFamily="34" charset="77"/>
            </a:endParaRPr>
          </a:p>
          <a:p>
            <a:r>
              <a:rPr lang="en-US" sz="2800" b="1" i="1" dirty="0">
                <a:latin typeface="Gill Sans MT" panose="020B0502020104020203" pitchFamily="34" charset="77"/>
              </a:rPr>
              <a:t>Basis risk and sensitivity remain major challenges </a:t>
            </a:r>
          </a:p>
          <a:p>
            <a:endParaRPr lang="en-US" sz="2800" b="1" i="1" dirty="0"/>
          </a:p>
          <a:p>
            <a:r>
              <a:rPr lang="en-US" sz="2800" b="1" i="1" dirty="0">
                <a:latin typeface="Gill Sans MT" panose="020B0502020104020203" pitchFamily="34" charset="77"/>
              </a:rPr>
              <a:t>Improved datasets, methods, and technologies key to reducing basis risk</a:t>
            </a:r>
            <a:br>
              <a:rPr lang="en-US" sz="2800" dirty="0"/>
            </a:br>
            <a:endParaRPr lang="en-US" sz="2800" dirty="0">
              <a:latin typeface="Gill Sans MT" panose="020B0502020104020203" pitchFamily="34" charset="77"/>
            </a:endParaRPr>
          </a:p>
        </p:txBody>
      </p:sp>
      <p:pic>
        <p:nvPicPr>
          <p:cNvPr id="8" name="WhatsApp Image 2019-09-20 at 5.33.49 PM.jpeg" descr="WhatsApp Image 2019-09-20 at 5.33.49 PM.jpeg">
            <a:extLst>
              <a:ext uri="{FF2B5EF4-FFF2-40B4-BE49-F238E27FC236}">
                <a16:creationId xmlns:a16="http://schemas.microsoft.com/office/drawing/2014/main" id="{FF8B02AF-FE6A-AA4D-914E-1EEB00D255D9}"/>
              </a:ext>
            </a:extLst>
          </p:cNvPr>
          <p:cNvPicPr>
            <a:picLocks noChangeAspect="1"/>
          </p:cNvPicPr>
          <p:nvPr/>
        </p:nvPicPr>
        <p:blipFill>
          <a:blip r:embed="rId3" cstate="screen">
            <a:alphaModFix amt="85000"/>
            <a:extLst>
              <a:ext uri="{28A0092B-C50C-407E-A947-70E740481C1C}">
                <a14:useLocalDpi xmlns:a14="http://schemas.microsoft.com/office/drawing/2010/main"/>
              </a:ext>
            </a:extLst>
          </a:blip>
          <a:stretch>
            <a:fillRect/>
          </a:stretch>
        </p:blipFill>
        <p:spPr>
          <a:xfrm>
            <a:off x="4695985" y="625574"/>
            <a:ext cx="4124423" cy="5499229"/>
          </a:xfrm>
          <a:prstGeom prst="rect">
            <a:avLst/>
          </a:prstGeom>
          <a:ln w="12700">
            <a:miter lim="400000"/>
          </a:ln>
        </p:spPr>
      </p:pic>
      <p:grpSp>
        <p:nvGrpSpPr>
          <p:cNvPr id="9" name="Group 8">
            <a:extLst>
              <a:ext uri="{FF2B5EF4-FFF2-40B4-BE49-F238E27FC236}">
                <a16:creationId xmlns:a16="http://schemas.microsoft.com/office/drawing/2014/main" id="{3F595F4D-9C8B-294A-8E45-05BF8C83DE2E}"/>
              </a:ext>
            </a:extLst>
          </p:cNvPr>
          <p:cNvGrpSpPr/>
          <p:nvPr/>
        </p:nvGrpSpPr>
        <p:grpSpPr>
          <a:xfrm>
            <a:off x="16717" y="6124803"/>
            <a:ext cx="9144000" cy="1046642"/>
            <a:chOff x="0" y="5619105"/>
            <a:chExt cx="9177338" cy="1743075"/>
          </a:xfrm>
        </p:grpSpPr>
        <p:sp>
          <p:nvSpPr>
            <p:cNvPr id="10" name="Rectangle 1">
              <a:extLst>
                <a:ext uri="{FF2B5EF4-FFF2-40B4-BE49-F238E27FC236}">
                  <a16:creationId xmlns:a16="http://schemas.microsoft.com/office/drawing/2014/main" id="{2635F7A8-02A0-3E42-8D45-CE34452156A1}"/>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1" name="Picture 2">
              <a:extLst>
                <a:ext uri="{FF2B5EF4-FFF2-40B4-BE49-F238E27FC236}">
                  <a16:creationId xmlns:a16="http://schemas.microsoft.com/office/drawing/2014/main" id="{8E41120A-EC6A-A948-BFEF-DC8AFA2981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2" name="Picture 11" descr="IRI icon_wht.eps">
              <a:extLst>
                <a:ext uri="{FF2B5EF4-FFF2-40B4-BE49-F238E27FC236}">
                  <a16:creationId xmlns:a16="http://schemas.microsoft.com/office/drawing/2014/main" id="{4721C1D4-F449-F547-B3C9-0769B04088BE}"/>
                </a:ext>
              </a:extLst>
            </p:cNvPr>
            <p:cNvPicPr>
              <a:picLocks noChangeAspect="1"/>
            </p:cNvPicPr>
            <p:nvPr/>
          </p:nvPicPr>
          <p:blipFill>
            <a:blip r:embed="rId5"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28465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Remote sensing data often used because there are few other data sources"/>
          <p:cNvSpPr>
            <a:spLocks noGrp="1"/>
          </p:cNvSpPr>
          <p:nvPr>
            <p:ph type="body" idx="14"/>
          </p:nvPr>
        </p:nvSpPr>
        <p:spPr>
          <a:xfrm>
            <a:off x="135801" y="1057616"/>
            <a:ext cx="4464485" cy="1624497"/>
          </a:xfrm>
          <a:prstGeom prst="rect">
            <a:avLst/>
          </a:prstGeom>
        </p:spPr>
        <p:txBody>
          <a:bodyPr/>
          <a:lstStyle/>
          <a:p>
            <a:r>
              <a:rPr sz="2800" dirty="0">
                <a:solidFill>
                  <a:schemeClr val="tx1"/>
                </a:solidFill>
                <a:latin typeface="Gill Sans MT" panose="020B0502020104020203" pitchFamily="34" charset="77"/>
              </a:rPr>
              <a:t>Remote sensing data often used because there are few other data sources</a:t>
            </a:r>
          </a:p>
        </p:txBody>
      </p:sp>
      <p:sp>
        <p:nvSpPr>
          <p:cNvPr id="393" name="Paucity of validation/calibration data"/>
          <p:cNvSpPr txBox="1">
            <a:spLocks noGrp="1"/>
          </p:cNvSpPr>
          <p:nvPr>
            <p:ph type="body" idx="16"/>
          </p:nvPr>
        </p:nvSpPr>
        <p:spPr>
          <a:xfrm>
            <a:off x="135801" y="2535486"/>
            <a:ext cx="3125391" cy="717725"/>
          </a:xfrm>
          <a:prstGeom prst="rect">
            <a:avLst/>
          </a:prstGeom>
        </p:spPr>
        <p:txBody>
          <a:bodyPr/>
          <a:lstStyle>
            <a:lvl1pPr>
              <a:defRPr sz="2000"/>
            </a:lvl1pPr>
          </a:lstStyle>
          <a:p>
            <a:pPr marL="285750" indent="-285750">
              <a:buFont typeface="Arial" panose="020B0604020202020204" pitchFamily="34" charset="0"/>
              <a:buChar char="•"/>
            </a:pPr>
            <a:r>
              <a:rPr sz="1600" dirty="0">
                <a:solidFill>
                  <a:srgbClr val="000000"/>
                </a:solidFill>
                <a:latin typeface="Gill Sans MT" panose="020B0502020104020203" pitchFamily="34" charset="77"/>
              </a:rPr>
              <a:t>Paucity of validation/calibration data</a:t>
            </a:r>
            <a:r>
              <a:rPr lang="en-US" sz="1600" dirty="0">
                <a:solidFill>
                  <a:srgbClr val="000000"/>
                </a:solidFill>
                <a:latin typeface="Gill Sans MT" panose="020B0502020104020203" pitchFamily="34" charset="77"/>
              </a:rPr>
              <a:t>, incorrect, estimates lack of knowledge of extent of errors</a:t>
            </a:r>
            <a:endParaRPr sz="1600" dirty="0">
              <a:solidFill>
                <a:srgbClr val="000000"/>
              </a:solidFill>
              <a:latin typeface="Gill Sans MT" panose="020B0502020104020203" pitchFamily="34" charset="77"/>
            </a:endParaRPr>
          </a:p>
        </p:txBody>
      </p:sp>
      <p:sp>
        <p:nvSpPr>
          <p:cNvPr id="404" name="Phenology (crop timing) may be assumed incorrectly by couple of weeks…"/>
          <p:cNvSpPr txBox="1"/>
          <p:nvPr/>
        </p:nvSpPr>
        <p:spPr>
          <a:xfrm>
            <a:off x="135801" y="4619648"/>
            <a:ext cx="3815911" cy="15665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marL="285750" indent="-285750">
              <a:lnSpc>
                <a:spcPct val="70000"/>
              </a:lnSpc>
              <a:spcBef>
                <a:spcPts val="1055"/>
              </a:spcBef>
              <a:buFont typeface="Arial" panose="020B0604020202020204" pitchFamily="34" charset="0"/>
              <a:buChar char="•"/>
              <a:defRPr sz="1900" b="0">
                <a:solidFill>
                  <a:srgbClr val="333A49"/>
                </a:solidFill>
              </a:defRPr>
            </a:pPr>
            <a:r>
              <a:rPr sz="1600" dirty="0">
                <a:solidFill>
                  <a:srgbClr val="000000"/>
                </a:solidFill>
                <a:latin typeface="Gill Sans MT" panose="020B0502020104020203" pitchFamily="34" charset="77"/>
              </a:rPr>
              <a:t>Phenology (crop timing) may be assumed incorrectly by couple of weeks</a:t>
            </a:r>
          </a:p>
          <a:p>
            <a:pPr marL="185563" indent="-185563">
              <a:lnSpc>
                <a:spcPct val="70000"/>
              </a:lnSpc>
              <a:spcBef>
                <a:spcPts val="1055"/>
              </a:spcBef>
              <a:buSzPct val="100000"/>
              <a:buChar char="‣"/>
              <a:defRPr sz="1900" b="0">
                <a:solidFill>
                  <a:srgbClr val="333A49"/>
                </a:solidFill>
              </a:defRPr>
            </a:pPr>
            <a:r>
              <a:rPr sz="1600" dirty="0" err="1">
                <a:solidFill>
                  <a:srgbClr val="000000"/>
                </a:solidFill>
                <a:latin typeface="Gill Sans MT" panose="020B0502020104020203" pitchFamily="34" charset="77"/>
              </a:rPr>
              <a:t>Eg</a:t>
            </a:r>
            <a:r>
              <a:rPr sz="1600" dirty="0">
                <a:solidFill>
                  <a:srgbClr val="000000"/>
                </a:solidFill>
                <a:latin typeface="Gill Sans MT" panose="020B0502020104020203" pitchFamily="34" charset="77"/>
              </a:rPr>
              <a:t> due to elevation, temperature, availability of inputs, labor. </a:t>
            </a:r>
          </a:p>
          <a:p>
            <a:pPr marL="185563" indent="-185563">
              <a:lnSpc>
                <a:spcPct val="70000"/>
              </a:lnSpc>
              <a:spcBef>
                <a:spcPts val="1055"/>
              </a:spcBef>
              <a:buSzPct val="100000"/>
              <a:buChar char="‣"/>
              <a:defRPr sz="1900" b="0">
                <a:solidFill>
                  <a:srgbClr val="333A49"/>
                </a:solidFill>
              </a:defRPr>
            </a:pPr>
            <a:r>
              <a:rPr sz="1600" dirty="0">
                <a:solidFill>
                  <a:srgbClr val="000000"/>
                </a:solidFill>
                <a:latin typeface="Gill Sans MT" panose="020B0502020104020203" pitchFamily="34" charset="77"/>
              </a:rPr>
              <a:t>Couple of weeks off can lead to very different water stress results, missing major events</a:t>
            </a:r>
          </a:p>
        </p:txBody>
      </p:sp>
      <p:sp>
        <p:nvSpPr>
          <p:cNvPr id="32" name="Title 1">
            <a:extLst>
              <a:ext uri="{FF2B5EF4-FFF2-40B4-BE49-F238E27FC236}">
                <a16:creationId xmlns:a16="http://schemas.microsoft.com/office/drawing/2014/main" id="{6EE5D46B-A23B-BA40-B5B1-F611A55E13F6}"/>
              </a:ext>
            </a:extLst>
          </p:cNvPr>
          <p:cNvSpPr>
            <a:spLocks noGrp="1"/>
          </p:cNvSpPr>
          <p:nvPr>
            <p:ph type="title"/>
          </p:nvPr>
        </p:nvSpPr>
        <p:spPr>
          <a:xfrm>
            <a:off x="-2" y="1"/>
            <a:ext cx="9160719" cy="613601"/>
          </a:xfrm>
        </p:spPr>
        <p:txBody>
          <a:bodyPr>
            <a:noAutofit/>
          </a:bodyPr>
          <a:lstStyle/>
          <a:p>
            <a:pPr algn="ctr"/>
            <a:r>
              <a:rPr lang="en-US" sz="3200" dirty="0">
                <a:solidFill>
                  <a:schemeClr val="tx1"/>
                </a:solidFill>
                <a:latin typeface="Gill Sans MT" panose="020B0502020104020203" pitchFamily="34" charset="77"/>
              </a:rPr>
              <a:t>Background</a:t>
            </a:r>
            <a:endParaRPr lang="en-GB" sz="3200" b="1" cap="small" dirty="0">
              <a:solidFill>
                <a:schemeClr val="tx1"/>
              </a:solidFill>
              <a:latin typeface="Gill Sans MT" panose="020B0502020104020203" pitchFamily="34" charset="77"/>
            </a:endParaRPr>
          </a:p>
        </p:txBody>
      </p:sp>
      <p:sp>
        <p:nvSpPr>
          <p:cNvPr id="43" name="Models may miss key local features">
            <a:extLst>
              <a:ext uri="{FF2B5EF4-FFF2-40B4-BE49-F238E27FC236}">
                <a16:creationId xmlns:a16="http://schemas.microsoft.com/office/drawing/2014/main" id="{1577257A-88BE-E249-8813-36C322FE5AA2}"/>
              </a:ext>
            </a:extLst>
          </p:cNvPr>
          <p:cNvSpPr txBox="1">
            <a:spLocks/>
          </p:cNvSpPr>
          <p:nvPr/>
        </p:nvSpPr>
        <p:spPr>
          <a:xfrm>
            <a:off x="153643" y="3502599"/>
            <a:ext cx="4970340" cy="545951"/>
          </a:xfrm>
          <a:prstGeom prst="rect">
            <a:avLst/>
          </a:prstGeom>
        </p:spPr>
        <p:txBody>
          <a:bodyPr vert="horz" lIns="0" tIns="0" rIns="0" bIns="0" rtlCol="0">
            <a:noAutofit/>
          </a:bodyPr>
          <a:lstStyle>
            <a:lvl1pPr marL="0" indent="0" algn="l" defTabSz="457200" rtl="0" eaLnBrk="1" latinLnBrk="0" hangingPunct="1">
              <a:lnSpc>
                <a:spcPct val="110000"/>
              </a:lnSpc>
              <a:spcBef>
                <a:spcPts val="1055"/>
              </a:spcBef>
              <a:buSzTx/>
              <a:buFont typeface="Arial"/>
              <a:buNone/>
              <a:defRPr sz="1547" b="1" i="1" kern="1200">
                <a:solidFill>
                  <a:srgbClr val="4779F1"/>
                </a:solidFill>
                <a:latin typeface="+mn-lt"/>
                <a:ea typeface="+mn-ea"/>
                <a:cs typeface="+mn-cs"/>
                <a:sym typeface="Avenir Next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tx1"/>
                </a:solidFill>
                <a:latin typeface="Gill Sans MT" panose="020B0502020104020203" pitchFamily="34" charset="77"/>
              </a:rPr>
              <a:t>Models may miss key local features</a:t>
            </a:r>
          </a:p>
        </p:txBody>
      </p:sp>
      <p:pic>
        <p:nvPicPr>
          <p:cNvPr id="44" name="WhatsApp Image 2019-09-20 at 5.37.22 PM.jpeg" descr="WhatsApp Image 2019-09-20 at 5.37.22 PM.jpeg">
            <a:extLst>
              <a:ext uri="{FF2B5EF4-FFF2-40B4-BE49-F238E27FC236}">
                <a16:creationId xmlns:a16="http://schemas.microsoft.com/office/drawing/2014/main" id="{F31B3AAE-4374-1D43-B880-AC8D71437BF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1235"/>
          <a:stretch/>
        </p:blipFill>
        <p:spPr>
          <a:xfrm>
            <a:off x="4515117" y="1057616"/>
            <a:ext cx="4628883" cy="5374180"/>
          </a:xfrm>
          <a:prstGeom prst="rect">
            <a:avLst/>
          </a:prstGeom>
          <a:ln w="12700">
            <a:miter lim="400000"/>
          </a:ln>
        </p:spPr>
      </p:pic>
      <p:grpSp>
        <p:nvGrpSpPr>
          <p:cNvPr id="45" name="Group 44">
            <a:extLst>
              <a:ext uri="{FF2B5EF4-FFF2-40B4-BE49-F238E27FC236}">
                <a16:creationId xmlns:a16="http://schemas.microsoft.com/office/drawing/2014/main" id="{58134957-AEF4-1947-9D4A-7718CD913BF3}"/>
              </a:ext>
            </a:extLst>
          </p:cNvPr>
          <p:cNvGrpSpPr/>
          <p:nvPr/>
        </p:nvGrpSpPr>
        <p:grpSpPr>
          <a:xfrm>
            <a:off x="28286" y="6234009"/>
            <a:ext cx="9144000" cy="1046642"/>
            <a:chOff x="0" y="5619105"/>
            <a:chExt cx="9177338" cy="1743075"/>
          </a:xfrm>
        </p:grpSpPr>
        <p:sp>
          <p:nvSpPr>
            <p:cNvPr id="46" name="Rectangle 1">
              <a:extLst>
                <a:ext uri="{FF2B5EF4-FFF2-40B4-BE49-F238E27FC236}">
                  <a16:creationId xmlns:a16="http://schemas.microsoft.com/office/drawing/2014/main" id="{53430C54-94BB-7044-B09C-0F73632098AD}"/>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47" name="Picture 2">
              <a:extLst>
                <a:ext uri="{FF2B5EF4-FFF2-40B4-BE49-F238E27FC236}">
                  <a16:creationId xmlns:a16="http://schemas.microsoft.com/office/drawing/2014/main" id="{651AE40A-23FF-2347-8C9E-67B4A8AEB4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48" name="Picture 47" descr="IRI icon_wht.eps">
              <a:extLst>
                <a:ext uri="{FF2B5EF4-FFF2-40B4-BE49-F238E27FC236}">
                  <a16:creationId xmlns:a16="http://schemas.microsoft.com/office/drawing/2014/main" id="{152BF173-812F-EE47-976D-6F0C4F231ED4}"/>
                </a:ext>
              </a:extLst>
            </p:cNvPr>
            <p:cNvPicPr>
              <a:picLocks noChangeAspect="1"/>
            </p:cNvPicPr>
            <p:nvPr/>
          </p:nvPicPr>
          <p:blipFill>
            <a:blip r:embed="rId5"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643010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o-Production essential"/>
          <p:cNvSpPr>
            <a:spLocks noGrp="1"/>
          </p:cNvSpPr>
          <p:nvPr>
            <p:ph type="body" idx="29"/>
          </p:nvPr>
        </p:nvSpPr>
        <p:spPr>
          <a:xfrm>
            <a:off x="786755" y="286056"/>
            <a:ext cx="6342466" cy="641214"/>
          </a:xfrm>
          <a:prstGeom prst="rect">
            <a:avLst/>
          </a:prstGeom>
        </p:spPr>
        <p:txBody>
          <a:bodyPr/>
          <a:lstStyle/>
          <a:p>
            <a:pPr algn="ctr"/>
            <a:r>
              <a:rPr sz="3200" cap="all" spc="176" dirty="0">
                <a:solidFill>
                  <a:srgbClr val="000000"/>
                </a:solidFill>
                <a:latin typeface="Gill Sans MT" panose="020B0502020104020203" pitchFamily="34" charset="77"/>
              </a:rPr>
              <a:t>Co-Production</a:t>
            </a:r>
            <a:r>
              <a:rPr dirty="0">
                <a:solidFill>
                  <a:srgbClr val="000000"/>
                </a:solidFill>
              </a:rPr>
              <a:t> </a:t>
            </a:r>
            <a:r>
              <a:rPr sz="3200" cap="all" spc="176" dirty="0">
                <a:solidFill>
                  <a:srgbClr val="000000"/>
                </a:solidFill>
                <a:latin typeface="Gill Sans MT" panose="020B0502020104020203" pitchFamily="34" charset="77"/>
              </a:rPr>
              <a:t>essential</a:t>
            </a:r>
          </a:p>
        </p:txBody>
      </p:sp>
      <p:sp>
        <p:nvSpPr>
          <p:cNvPr id="15" name="Rectangle 14">
            <a:extLst>
              <a:ext uri="{FF2B5EF4-FFF2-40B4-BE49-F238E27FC236}">
                <a16:creationId xmlns:a16="http://schemas.microsoft.com/office/drawing/2014/main" id="{8063F0CC-33A1-8441-9FE4-0157FBC37A28}"/>
              </a:ext>
            </a:extLst>
          </p:cNvPr>
          <p:cNvSpPr/>
          <p:nvPr/>
        </p:nvSpPr>
        <p:spPr>
          <a:xfrm>
            <a:off x="5038898" y="1266790"/>
            <a:ext cx="3917578" cy="3970318"/>
          </a:xfrm>
          <a:prstGeom prst="rect">
            <a:avLst/>
          </a:prstGeom>
        </p:spPr>
        <p:txBody>
          <a:bodyPr wrap="square">
            <a:spAutoFit/>
          </a:bodyPr>
          <a:lstStyle/>
          <a:p>
            <a:pPr marL="285750" indent="-285750">
              <a:buFont typeface="Courier New" panose="02070309020205020404" pitchFamily="49" charset="0"/>
              <a:buChar char="o"/>
            </a:pPr>
            <a:r>
              <a:rPr lang="en-US" sz="2800" b="1" i="1" dirty="0">
                <a:latin typeface="Gill Sans MT" panose="020B0502020104020203" pitchFamily="34" charset="77"/>
              </a:rPr>
              <a:t>The next generation of drought indexes must be </a:t>
            </a:r>
          </a:p>
          <a:p>
            <a:pPr marL="742950" lvl="1" indent="-285750">
              <a:buFont typeface="Arial" panose="020B0604020202020204" pitchFamily="34" charset="0"/>
              <a:buChar char="•"/>
            </a:pPr>
            <a:r>
              <a:rPr lang="en-US" sz="2400" dirty="0">
                <a:latin typeface="Gill Sans MT" panose="020B0502020104020203" pitchFamily="34" charset="77"/>
              </a:rPr>
              <a:t>tailored and co-generated with stakeholders </a:t>
            </a:r>
          </a:p>
          <a:p>
            <a:pPr marL="742950" lvl="1" indent="-285750">
              <a:buFont typeface="Arial" panose="020B0604020202020204" pitchFamily="34" charset="0"/>
              <a:buChar char="•"/>
            </a:pPr>
            <a:r>
              <a:rPr lang="en-US" sz="2400" dirty="0">
                <a:latin typeface="Gill Sans MT" panose="020B0502020104020203" pitchFamily="34" charset="77"/>
              </a:rPr>
              <a:t>meet key performance criteria </a:t>
            </a:r>
          </a:p>
          <a:p>
            <a:pPr marL="742950" lvl="1" indent="-285750">
              <a:buFont typeface="Arial" panose="020B0604020202020204" pitchFamily="34" charset="0"/>
              <a:buChar char="•"/>
            </a:pPr>
            <a:r>
              <a:rPr lang="en-US" sz="2400" dirty="0">
                <a:latin typeface="Gill Sans MT" panose="020B0502020104020203" pitchFamily="34" charset="77"/>
              </a:rPr>
              <a:t>design, calibration and validation process</a:t>
            </a:r>
          </a:p>
        </p:txBody>
      </p:sp>
      <p:pic>
        <p:nvPicPr>
          <p:cNvPr id="27" name="Picture 26" descr="R4Sen_Kouthiacoto2.jpg">
            <a:extLst>
              <a:ext uri="{FF2B5EF4-FFF2-40B4-BE49-F238E27FC236}">
                <a16:creationId xmlns:a16="http://schemas.microsoft.com/office/drawing/2014/main" id="{C71DB926-D675-AC44-B64E-9AB8119266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755" y="1090327"/>
            <a:ext cx="4151569" cy="4970513"/>
          </a:xfrm>
          <a:prstGeom prst="rect">
            <a:avLst/>
          </a:prstGeom>
        </p:spPr>
      </p:pic>
      <p:grpSp>
        <p:nvGrpSpPr>
          <p:cNvPr id="28" name="Group 27">
            <a:extLst>
              <a:ext uri="{FF2B5EF4-FFF2-40B4-BE49-F238E27FC236}">
                <a16:creationId xmlns:a16="http://schemas.microsoft.com/office/drawing/2014/main" id="{30DE7E57-5288-0F4E-BF79-027A9284F2DD}"/>
              </a:ext>
            </a:extLst>
          </p:cNvPr>
          <p:cNvGrpSpPr/>
          <p:nvPr/>
        </p:nvGrpSpPr>
        <p:grpSpPr>
          <a:xfrm>
            <a:off x="0" y="5332245"/>
            <a:ext cx="9144000" cy="1046642"/>
            <a:chOff x="0" y="5619105"/>
            <a:chExt cx="9177338" cy="1743075"/>
          </a:xfrm>
        </p:grpSpPr>
        <p:sp>
          <p:nvSpPr>
            <p:cNvPr id="29" name="Rectangle 1">
              <a:extLst>
                <a:ext uri="{FF2B5EF4-FFF2-40B4-BE49-F238E27FC236}">
                  <a16:creationId xmlns:a16="http://schemas.microsoft.com/office/drawing/2014/main" id="{DC8074C7-131F-1442-80D9-26558CAC7120}"/>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30" name="Picture 2">
              <a:extLst>
                <a:ext uri="{FF2B5EF4-FFF2-40B4-BE49-F238E27FC236}">
                  <a16:creationId xmlns:a16="http://schemas.microsoft.com/office/drawing/2014/main" id="{4C657D32-BE9B-D244-A241-1B52A18965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31" name="Picture 30" descr="IRI icon_wht.eps">
              <a:extLst>
                <a:ext uri="{FF2B5EF4-FFF2-40B4-BE49-F238E27FC236}">
                  <a16:creationId xmlns:a16="http://schemas.microsoft.com/office/drawing/2014/main" id="{D77B74FD-6F37-4A4C-8F73-C5F22AF28BE5}"/>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0579759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51"/>
          <p:cNvSpPr txBox="1"/>
          <p:nvPr/>
        </p:nvSpPr>
        <p:spPr>
          <a:xfrm>
            <a:off x="639150" y="933450"/>
            <a:ext cx="8018100" cy="919500"/>
          </a:xfrm>
          <a:prstGeom prst="rect">
            <a:avLst/>
          </a:prstGeom>
          <a:noFill/>
          <a:ln>
            <a:noFill/>
          </a:ln>
        </p:spPr>
        <p:txBody>
          <a:bodyPr spcFirstLastPara="1" wrap="square" lIns="91425" tIns="45700" rIns="91425" bIns="45700" anchor="ctr" anchorCtr="0">
            <a:noAutofit/>
          </a:bodyPr>
          <a:lstStyle/>
          <a:p>
            <a:pPr>
              <a:lnSpc>
                <a:spcPct val="90000"/>
              </a:lnSpc>
            </a:pPr>
            <a:endParaRPr sz="3000" dirty="0">
              <a:solidFill>
                <a:srgbClr val="000000"/>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9359AAC8-FF3D-9147-AD37-1C904B0267BF}"/>
              </a:ext>
            </a:extLst>
          </p:cNvPr>
          <p:cNvGrpSpPr/>
          <p:nvPr/>
        </p:nvGrpSpPr>
        <p:grpSpPr>
          <a:xfrm>
            <a:off x="0" y="5332245"/>
            <a:ext cx="9144000" cy="1046642"/>
            <a:chOff x="0" y="5619105"/>
            <a:chExt cx="9177338" cy="1743075"/>
          </a:xfrm>
        </p:grpSpPr>
        <p:sp>
          <p:nvSpPr>
            <p:cNvPr id="14" name="Rectangle 1">
              <a:extLst>
                <a:ext uri="{FF2B5EF4-FFF2-40B4-BE49-F238E27FC236}">
                  <a16:creationId xmlns:a16="http://schemas.microsoft.com/office/drawing/2014/main" id="{3DBFACC6-1B7A-A542-8A1A-10F60E9D0ABC}"/>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5" name="Picture 2">
              <a:extLst>
                <a:ext uri="{FF2B5EF4-FFF2-40B4-BE49-F238E27FC236}">
                  <a16:creationId xmlns:a16="http://schemas.microsoft.com/office/drawing/2014/main" id="{DB97CC13-2FCB-7243-8BE7-519DD21DBE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5" descr="IRI icon_wht.eps">
              <a:extLst>
                <a:ext uri="{FF2B5EF4-FFF2-40B4-BE49-F238E27FC236}">
                  <a16:creationId xmlns:a16="http://schemas.microsoft.com/office/drawing/2014/main" id="{85C668B0-4E80-2B40-ACF9-8166F27173A0}"/>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6449C5B2-063E-8C41-8D42-66ECA55C65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217" y="2159001"/>
            <a:ext cx="1833117" cy="1153422"/>
          </a:xfrm>
          <a:prstGeom prst="rect">
            <a:avLst/>
          </a:prstGeom>
        </p:spPr>
      </p:pic>
      <p:pic>
        <p:nvPicPr>
          <p:cNvPr id="5" name="Picture 4">
            <a:extLst>
              <a:ext uri="{FF2B5EF4-FFF2-40B4-BE49-F238E27FC236}">
                <a16:creationId xmlns:a16="http://schemas.microsoft.com/office/drawing/2014/main" id="{BCAA5A6A-DB33-EB42-BF95-AE2E8F8ACB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1901" y="2036272"/>
            <a:ext cx="1976967" cy="734302"/>
          </a:xfrm>
          <a:prstGeom prst="rect">
            <a:avLst/>
          </a:prstGeom>
        </p:spPr>
      </p:pic>
      <p:pic>
        <p:nvPicPr>
          <p:cNvPr id="7" name="Picture 6">
            <a:extLst>
              <a:ext uri="{FF2B5EF4-FFF2-40B4-BE49-F238E27FC236}">
                <a16:creationId xmlns:a16="http://schemas.microsoft.com/office/drawing/2014/main" id="{77E5C76A-97EE-1E43-972F-939E908DCB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27450" y="1828748"/>
            <a:ext cx="1149350" cy="1149350"/>
          </a:xfrm>
          <a:prstGeom prst="rect">
            <a:avLst/>
          </a:prstGeom>
        </p:spPr>
      </p:pic>
      <p:pic>
        <p:nvPicPr>
          <p:cNvPr id="8" name="Picture 7">
            <a:extLst>
              <a:ext uri="{FF2B5EF4-FFF2-40B4-BE49-F238E27FC236}">
                <a16:creationId xmlns:a16="http://schemas.microsoft.com/office/drawing/2014/main" id="{0A50C6F4-BE3D-B348-AEB3-BEAE8A59D0BD}"/>
              </a:ext>
            </a:extLst>
          </p:cNvPr>
          <p:cNvPicPr>
            <a:picLocks noChangeAspect="1"/>
          </p:cNvPicPr>
          <p:nvPr/>
        </p:nvPicPr>
        <p:blipFill>
          <a:blip r:embed="rId8"/>
          <a:stretch>
            <a:fillRect/>
          </a:stretch>
        </p:blipFill>
        <p:spPr>
          <a:xfrm>
            <a:off x="670824" y="3270636"/>
            <a:ext cx="2587379" cy="1379936"/>
          </a:xfrm>
          <a:prstGeom prst="rect">
            <a:avLst/>
          </a:prstGeom>
        </p:spPr>
      </p:pic>
      <p:sp>
        <p:nvSpPr>
          <p:cNvPr id="9" name="TextBox 8">
            <a:extLst>
              <a:ext uri="{FF2B5EF4-FFF2-40B4-BE49-F238E27FC236}">
                <a16:creationId xmlns:a16="http://schemas.microsoft.com/office/drawing/2014/main" id="{1E872821-C8B3-C941-A56F-ECFB001D5564}"/>
              </a:ext>
            </a:extLst>
          </p:cNvPr>
          <p:cNvSpPr txBox="1"/>
          <p:nvPr/>
        </p:nvSpPr>
        <p:spPr>
          <a:xfrm>
            <a:off x="3727451" y="3172116"/>
            <a:ext cx="5103283" cy="1938992"/>
          </a:xfrm>
          <a:prstGeom prst="rect">
            <a:avLst/>
          </a:prstGeom>
          <a:noFill/>
        </p:spPr>
        <p:txBody>
          <a:bodyPr wrap="square" rtlCol="0">
            <a:spAutoFit/>
          </a:bodyPr>
          <a:lstStyle/>
          <a:p>
            <a:pPr algn="ctr"/>
            <a:r>
              <a:rPr lang="en-US" sz="2000" dirty="0"/>
              <a:t>The World Bank contracted a research consortium lead by IRI and including IWMI and AIR worldwide to develop a conceptual framework for a set of indices or indicators which will better monitor and trigger financial responses to severe drought events.</a:t>
            </a:r>
          </a:p>
        </p:txBody>
      </p:sp>
      <p:sp>
        <p:nvSpPr>
          <p:cNvPr id="18" name="Title 1">
            <a:extLst>
              <a:ext uri="{FF2B5EF4-FFF2-40B4-BE49-F238E27FC236}">
                <a16:creationId xmlns:a16="http://schemas.microsoft.com/office/drawing/2014/main" id="{D8D73E8F-7F57-1944-AFCB-B6A03EB45B49}"/>
              </a:ext>
            </a:extLst>
          </p:cNvPr>
          <p:cNvSpPr>
            <a:spLocks noGrp="1"/>
          </p:cNvSpPr>
          <p:nvPr>
            <p:ph type="title"/>
          </p:nvPr>
        </p:nvSpPr>
        <p:spPr>
          <a:xfrm>
            <a:off x="-2" y="1"/>
            <a:ext cx="9160719" cy="613601"/>
          </a:xfrm>
        </p:spPr>
        <p:txBody>
          <a:bodyPr>
            <a:noAutofit/>
          </a:bodyPr>
          <a:lstStyle/>
          <a:p>
            <a:pPr algn="ctr"/>
            <a:r>
              <a:rPr lang="en-US" sz="3200" dirty="0">
                <a:latin typeface="Gill Sans MT" panose="020B0502020104020203" pitchFamily="34" charset="77"/>
              </a:rPr>
              <a:t>NEXT GENERATION DROUGHT INDEX PROJECT </a:t>
            </a:r>
            <a:endParaRPr lang="en-GB" sz="3200" b="1" cap="small" dirty="0">
              <a:solidFill>
                <a:schemeClr val="tx2">
                  <a:lumMod val="75000"/>
                </a:schemeClr>
              </a:solidFill>
              <a:latin typeface="Gill Sans MT" panose="020B0502020104020203" pitchFamily="34" charset="77"/>
            </a:endParaRPr>
          </a:p>
        </p:txBody>
      </p:sp>
    </p:spTree>
    <p:extLst>
      <p:ext uri="{BB962C8B-B14F-4D97-AF65-F5344CB8AC3E}">
        <p14:creationId xmlns:p14="http://schemas.microsoft.com/office/powerpoint/2010/main" val="309532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51"/>
          <p:cNvSpPr txBox="1"/>
          <p:nvPr/>
        </p:nvSpPr>
        <p:spPr>
          <a:xfrm>
            <a:off x="372416" y="519330"/>
            <a:ext cx="8731166" cy="768466"/>
          </a:xfrm>
          <a:prstGeom prst="rect">
            <a:avLst/>
          </a:prstGeom>
          <a:noFill/>
          <a:ln>
            <a:noFill/>
          </a:ln>
        </p:spPr>
        <p:txBody>
          <a:bodyPr spcFirstLastPara="1" wrap="square" lIns="91425" tIns="45700" rIns="91425" bIns="45700" anchor="ctr" anchorCtr="0">
            <a:noAutofit/>
          </a:bodyPr>
          <a:lstStyle/>
          <a:p>
            <a:r>
              <a:rPr lang="en-US" sz="1600" dirty="0">
                <a:latin typeface="Gill Sans MT" panose="020B0502020104020203" pitchFamily="34" charset="77"/>
              </a:rPr>
              <a:t>The consortium is utilizing a decision tree framework that provides an easily implementable structure on how to assess and develop a drought index.</a:t>
            </a:r>
            <a:endParaRPr lang="en-US" sz="2800" dirty="0">
              <a:latin typeface="Gill Sans MT" panose="020B0502020104020203" pitchFamily="34" charset="77"/>
            </a:endParaRPr>
          </a:p>
        </p:txBody>
      </p:sp>
      <p:grpSp>
        <p:nvGrpSpPr>
          <p:cNvPr id="13" name="Group 12">
            <a:extLst>
              <a:ext uri="{FF2B5EF4-FFF2-40B4-BE49-F238E27FC236}">
                <a16:creationId xmlns:a16="http://schemas.microsoft.com/office/drawing/2014/main" id="{9359AAC8-FF3D-9147-AD37-1C904B0267BF}"/>
              </a:ext>
            </a:extLst>
          </p:cNvPr>
          <p:cNvGrpSpPr/>
          <p:nvPr/>
        </p:nvGrpSpPr>
        <p:grpSpPr>
          <a:xfrm>
            <a:off x="0" y="6100711"/>
            <a:ext cx="9144000" cy="1046642"/>
            <a:chOff x="0" y="5619105"/>
            <a:chExt cx="9177338" cy="1743075"/>
          </a:xfrm>
        </p:grpSpPr>
        <p:sp>
          <p:nvSpPr>
            <p:cNvPr id="14" name="Rectangle 1">
              <a:extLst>
                <a:ext uri="{FF2B5EF4-FFF2-40B4-BE49-F238E27FC236}">
                  <a16:creationId xmlns:a16="http://schemas.microsoft.com/office/drawing/2014/main" id="{3DBFACC6-1B7A-A542-8A1A-10F60E9D0ABC}"/>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5" name="Picture 2">
              <a:extLst>
                <a:ext uri="{FF2B5EF4-FFF2-40B4-BE49-F238E27FC236}">
                  <a16:creationId xmlns:a16="http://schemas.microsoft.com/office/drawing/2014/main" id="{DB97CC13-2FCB-7243-8BE7-519DD21DBE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5" descr="IRI icon_wht.eps">
              <a:extLst>
                <a:ext uri="{FF2B5EF4-FFF2-40B4-BE49-F238E27FC236}">
                  <a16:creationId xmlns:a16="http://schemas.microsoft.com/office/drawing/2014/main" id="{85C668B0-4E80-2B40-ACF9-8166F27173A0}"/>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6" name="Picture 5">
            <a:extLst>
              <a:ext uri="{FF2B5EF4-FFF2-40B4-BE49-F238E27FC236}">
                <a16:creationId xmlns:a16="http://schemas.microsoft.com/office/drawing/2014/main" id="{C70C0E5A-7A9D-8542-9355-22A178BEF9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136" r="2780"/>
          <a:stretch/>
        </p:blipFill>
        <p:spPr>
          <a:xfrm>
            <a:off x="1050131" y="1239075"/>
            <a:ext cx="7043738" cy="5170868"/>
          </a:xfrm>
          <a:prstGeom prst="rect">
            <a:avLst/>
          </a:prstGeom>
        </p:spPr>
      </p:pic>
      <p:sp>
        <p:nvSpPr>
          <p:cNvPr id="10" name="Co-Production essential">
            <a:extLst>
              <a:ext uri="{FF2B5EF4-FFF2-40B4-BE49-F238E27FC236}">
                <a16:creationId xmlns:a16="http://schemas.microsoft.com/office/drawing/2014/main" id="{B965F551-A2C5-D641-8DFC-FE9BAB7F5036}"/>
              </a:ext>
            </a:extLst>
          </p:cNvPr>
          <p:cNvSpPr txBox="1">
            <a:spLocks/>
          </p:cNvSpPr>
          <p:nvPr/>
        </p:nvSpPr>
        <p:spPr>
          <a:xfrm>
            <a:off x="372416" y="110979"/>
            <a:ext cx="7535835" cy="6412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spc="176" dirty="0">
                <a:solidFill>
                  <a:srgbClr val="333A49"/>
                </a:solidFill>
                <a:latin typeface="Gill Sans MT" panose="020B0502020104020203" pitchFamily="34" charset="77"/>
              </a:rPr>
              <a:t>DECISION FRAMEWORK </a:t>
            </a:r>
          </a:p>
        </p:txBody>
      </p:sp>
    </p:spTree>
    <p:extLst>
      <p:ext uri="{BB962C8B-B14F-4D97-AF65-F5344CB8AC3E}">
        <p14:creationId xmlns:p14="http://schemas.microsoft.com/office/powerpoint/2010/main" val="427257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13" name="Group 12">
            <a:extLst>
              <a:ext uri="{FF2B5EF4-FFF2-40B4-BE49-F238E27FC236}">
                <a16:creationId xmlns:a16="http://schemas.microsoft.com/office/drawing/2014/main" id="{9359AAC8-FF3D-9147-AD37-1C904B0267BF}"/>
              </a:ext>
            </a:extLst>
          </p:cNvPr>
          <p:cNvGrpSpPr/>
          <p:nvPr/>
        </p:nvGrpSpPr>
        <p:grpSpPr>
          <a:xfrm>
            <a:off x="0" y="6224771"/>
            <a:ext cx="9144000" cy="1046642"/>
            <a:chOff x="0" y="5619105"/>
            <a:chExt cx="9177338" cy="1743075"/>
          </a:xfrm>
        </p:grpSpPr>
        <p:sp>
          <p:nvSpPr>
            <p:cNvPr id="14" name="Rectangle 1">
              <a:extLst>
                <a:ext uri="{FF2B5EF4-FFF2-40B4-BE49-F238E27FC236}">
                  <a16:creationId xmlns:a16="http://schemas.microsoft.com/office/drawing/2014/main" id="{3DBFACC6-1B7A-A542-8A1A-10F60E9D0ABC}"/>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5" name="Picture 2">
              <a:extLst>
                <a:ext uri="{FF2B5EF4-FFF2-40B4-BE49-F238E27FC236}">
                  <a16:creationId xmlns:a16="http://schemas.microsoft.com/office/drawing/2014/main" id="{DB97CC13-2FCB-7243-8BE7-519DD21DBE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5" descr="IRI icon_wht.eps">
              <a:extLst>
                <a:ext uri="{FF2B5EF4-FFF2-40B4-BE49-F238E27FC236}">
                  <a16:creationId xmlns:a16="http://schemas.microsoft.com/office/drawing/2014/main" id="{85C668B0-4E80-2B40-ACF9-8166F27173A0}"/>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id="{F71B60D2-F582-3347-B705-09D68A27643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9601" b="3916"/>
          <a:stretch/>
        </p:blipFill>
        <p:spPr>
          <a:xfrm>
            <a:off x="-22006" y="1120014"/>
            <a:ext cx="9188012" cy="4802018"/>
          </a:xfrm>
          <a:prstGeom prst="rect">
            <a:avLst/>
          </a:prstGeom>
        </p:spPr>
      </p:pic>
      <p:sp>
        <p:nvSpPr>
          <p:cNvPr id="10" name="Co-Production essential">
            <a:extLst>
              <a:ext uri="{FF2B5EF4-FFF2-40B4-BE49-F238E27FC236}">
                <a16:creationId xmlns:a16="http://schemas.microsoft.com/office/drawing/2014/main" id="{B965F551-A2C5-D641-8DFC-FE9BAB7F5036}"/>
              </a:ext>
            </a:extLst>
          </p:cNvPr>
          <p:cNvSpPr txBox="1">
            <a:spLocks/>
          </p:cNvSpPr>
          <p:nvPr/>
        </p:nvSpPr>
        <p:spPr>
          <a:xfrm>
            <a:off x="786754" y="286056"/>
            <a:ext cx="7535835" cy="6412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spc="176" dirty="0">
                <a:solidFill>
                  <a:srgbClr val="333A49"/>
                </a:solidFill>
                <a:latin typeface="Gill Sans MT" panose="020B0502020104020203" pitchFamily="34" charset="77"/>
              </a:rPr>
              <a:t>DECISION FRAMEWORK </a:t>
            </a:r>
          </a:p>
        </p:txBody>
      </p:sp>
    </p:spTree>
    <p:extLst>
      <p:ext uri="{BB962C8B-B14F-4D97-AF65-F5344CB8AC3E}">
        <p14:creationId xmlns:p14="http://schemas.microsoft.com/office/powerpoint/2010/main" val="188617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4" name="Google Shape;354;p51"/>
          <p:cNvSpPr txBox="1"/>
          <p:nvPr/>
        </p:nvSpPr>
        <p:spPr>
          <a:xfrm>
            <a:off x="1095884" y="1114005"/>
            <a:ext cx="7605174" cy="275823"/>
          </a:xfrm>
          <a:prstGeom prst="rect">
            <a:avLst/>
          </a:prstGeom>
          <a:noFill/>
          <a:ln>
            <a:noFill/>
          </a:ln>
        </p:spPr>
        <p:txBody>
          <a:bodyPr spcFirstLastPara="1" wrap="square" lIns="91425" tIns="45700" rIns="91425" bIns="45700" anchor="ctr" anchorCtr="0">
            <a:noAutofit/>
          </a:bodyPr>
          <a:lstStyle/>
          <a:p>
            <a:pPr lvl="0">
              <a:lnSpc>
                <a:spcPct val="90000"/>
              </a:lnSpc>
            </a:pPr>
            <a:r>
              <a:rPr lang="en-US" sz="1600" b="1" i="1" dirty="0">
                <a:latin typeface="Gill Sans MT" panose="020B0502020104020203" pitchFamily="34" charset="77"/>
                <a:ea typeface="Calibri"/>
                <a:cs typeface="Calibri"/>
                <a:sym typeface="Calibri"/>
              </a:rPr>
              <a:t>The project has assembled together various data and tools that illustrates how a decision maker can go through the different stages of the index design process.</a:t>
            </a:r>
            <a:endParaRPr sz="1600" b="1" i="1" dirty="0">
              <a:solidFill>
                <a:srgbClr val="000000"/>
              </a:solidFill>
              <a:latin typeface="Gill Sans MT" panose="020B0502020104020203" pitchFamily="34" charset="77"/>
              <a:ea typeface="Calibri"/>
              <a:cs typeface="Calibri"/>
              <a:sym typeface="Calibri"/>
            </a:endParaRPr>
          </a:p>
        </p:txBody>
      </p:sp>
      <p:grpSp>
        <p:nvGrpSpPr>
          <p:cNvPr id="13" name="Group 12">
            <a:extLst>
              <a:ext uri="{FF2B5EF4-FFF2-40B4-BE49-F238E27FC236}">
                <a16:creationId xmlns:a16="http://schemas.microsoft.com/office/drawing/2014/main" id="{9359AAC8-FF3D-9147-AD37-1C904B0267BF}"/>
              </a:ext>
            </a:extLst>
          </p:cNvPr>
          <p:cNvGrpSpPr/>
          <p:nvPr/>
        </p:nvGrpSpPr>
        <p:grpSpPr>
          <a:xfrm>
            <a:off x="0" y="5332245"/>
            <a:ext cx="9144000" cy="1046642"/>
            <a:chOff x="0" y="5619105"/>
            <a:chExt cx="9177338" cy="1743075"/>
          </a:xfrm>
        </p:grpSpPr>
        <p:sp>
          <p:nvSpPr>
            <p:cNvPr id="14" name="Rectangle 1">
              <a:extLst>
                <a:ext uri="{FF2B5EF4-FFF2-40B4-BE49-F238E27FC236}">
                  <a16:creationId xmlns:a16="http://schemas.microsoft.com/office/drawing/2014/main" id="{3DBFACC6-1B7A-A542-8A1A-10F60E9D0ABC}"/>
                </a:ext>
              </a:extLst>
            </p:cNvPr>
            <p:cNvSpPr>
              <a:spLocks/>
            </p:cNvSpPr>
            <p:nvPr/>
          </p:nvSpPr>
          <p:spPr bwMode="auto">
            <a:xfrm>
              <a:off x="0" y="6134100"/>
              <a:ext cx="9177338" cy="723900"/>
            </a:xfrm>
            <a:prstGeom prst="rect">
              <a:avLst/>
            </a:prstGeom>
            <a:gradFill rotWithShape="0">
              <a:gsLst>
                <a:gs pos="0">
                  <a:srgbClr val="052C7C"/>
                </a:gs>
                <a:gs pos="100000">
                  <a:srgbClr val="021333"/>
                </a:gs>
              </a:gsLst>
              <a:lin ang="5400000" scaled="1"/>
            </a:gra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p>
              <a:endParaRPr lang="en-US" sz="1050" dirty="0"/>
            </a:p>
          </p:txBody>
        </p:sp>
        <p:pic>
          <p:nvPicPr>
            <p:cNvPr id="15" name="Picture 2">
              <a:extLst>
                <a:ext uri="{FF2B5EF4-FFF2-40B4-BE49-F238E27FC236}">
                  <a16:creationId xmlns:a16="http://schemas.microsoft.com/office/drawing/2014/main" id="{DB97CC13-2FCB-7243-8BE7-519DD21DBE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1375" y="6284305"/>
              <a:ext cx="1800225"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6" name="Picture 15" descr="IRI icon_wht.eps">
              <a:extLst>
                <a:ext uri="{FF2B5EF4-FFF2-40B4-BE49-F238E27FC236}">
                  <a16:creationId xmlns:a16="http://schemas.microsoft.com/office/drawing/2014/main" id="{85C668B0-4E80-2B40-ACF9-8166F27173A0}"/>
                </a:ext>
              </a:extLst>
            </p:cNvPr>
            <p:cNvPicPr>
              <a:picLocks noChangeAspect="1"/>
            </p:cNvPicPr>
            <p:nvPr/>
          </p:nvPicPr>
          <p:blipFill>
            <a:blip r:embed="rId4" cstate="email">
              <a:alphaModFix amt="11000"/>
              <a:extLst>
                <a:ext uri="{28A0092B-C50C-407E-A947-70E740481C1C}">
                  <a14:useLocalDpi xmlns:a14="http://schemas.microsoft.com/office/drawing/2010/main"/>
                </a:ext>
              </a:extLst>
            </a:blip>
            <a:srcRect/>
            <a:stretch>
              <a:fillRect/>
            </a:stretch>
          </p:blipFill>
          <p:spPr bwMode="auto">
            <a:xfrm>
              <a:off x="228600" y="5619105"/>
              <a:ext cx="1743075" cy="1743075"/>
            </a:xfrm>
            <a:prstGeom prst="rect">
              <a:avLst/>
            </a:prstGeom>
            <a:noFill/>
            <a:ln>
              <a:noFill/>
            </a:ln>
            <a:extLst>
              <a:ext uri="{909E8E84-426E-40dd-AFC4-6F175D3DCCD1}">
                <a14:hiddenFill xmlns:a14="http://schemas.microsoft.com/office/drawing/2010/main" xmlns="">
                  <a:solidFill>
                    <a:srgbClr val="FFFFFF">
                      <a:alpha val="10980"/>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Co-Production essential">
            <a:extLst>
              <a:ext uri="{FF2B5EF4-FFF2-40B4-BE49-F238E27FC236}">
                <a16:creationId xmlns:a16="http://schemas.microsoft.com/office/drawing/2014/main" id="{0E4201F7-678E-9B48-AFA0-A57EB7D21648}"/>
              </a:ext>
            </a:extLst>
          </p:cNvPr>
          <p:cNvSpPr txBox="1">
            <a:spLocks/>
          </p:cNvSpPr>
          <p:nvPr/>
        </p:nvSpPr>
        <p:spPr>
          <a:xfrm>
            <a:off x="786754" y="286056"/>
            <a:ext cx="7535835" cy="6412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cap="all" spc="176" dirty="0">
                <a:solidFill>
                  <a:srgbClr val="333A49"/>
                </a:solidFill>
                <a:latin typeface="Gill Sans MT" panose="020B0502020104020203" pitchFamily="34" charset="77"/>
              </a:rPr>
              <a:t>DECISION FRAMEWORK </a:t>
            </a:r>
          </a:p>
        </p:txBody>
      </p:sp>
      <p:pic>
        <p:nvPicPr>
          <p:cNvPr id="3" name="Picture 2">
            <a:extLst>
              <a:ext uri="{FF2B5EF4-FFF2-40B4-BE49-F238E27FC236}">
                <a16:creationId xmlns:a16="http://schemas.microsoft.com/office/drawing/2014/main" id="{ABFB9E2D-7244-6347-9C04-0F0BA301C1EB}"/>
              </a:ext>
            </a:extLst>
          </p:cNvPr>
          <p:cNvPicPr>
            <a:picLocks noChangeAspect="1"/>
          </p:cNvPicPr>
          <p:nvPr/>
        </p:nvPicPr>
        <p:blipFill>
          <a:blip r:embed="rId5"/>
          <a:stretch>
            <a:fillRect/>
          </a:stretch>
        </p:blipFill>
        <p:spPr>
          <a:xfrm>
            <a:off x="1619749" y="1696372"/>
            <a:ext cx="5904502" cy="3665620"/>
          </a:xfrm>
          <a:prstGeom prst="rect">
            <a:avLst/>
          </a:prstGeom>
        </p:spPr>
      </p:pic>
    </p:spTree>
    <p:extLst>
      <p:ext uri="{BB962C8B-B14F-4D97-AF65-F5344CB8AC3E}">
        <p14:creationId xmlns:p14="http://schemas.microsoft.com/office/powerpoint/2010/main" val="3497562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11605</TotalTime>
  <Words>552</Words>
  <Application>Microsoft Macintosh PowerPoint</Application>
  <PresentationFormat>On-screen Show (4:3)</PresentationFormat>
  <Paragraphs>63</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Avenir Next</vt:lpstr>
      <vt:lpstr>Avenir Next Condensed</vt:lpstr>
      <vt:lpstr>Avenir Next Condensed Medium</vt:lpstr>
      <vt:lpstr>Avenir Next Demi Bold</vt:lpstr>
      <vt:lpstr>Calibri</vt:lpstr>
      <vt:lpstr>Courier New</vt:lpstr>
      <vt:lpstr>Gill Sans MT</vt:lpstr>
      <vt:lpstr>Helvetica</vt:lpstr>
      <vt:lpstr>Office Theme</vt:lpstr>
      <vt:lpstr>PowerPoint Presentation</vt:lpstr>
      <vt:lpstr>PowerPoint Presentation</vt:lpstr>
      <vt:lpstr>BACKGROUND</vt:lpstr>
      <vt:lpstr>Background</vt:lpstr>
      <vt:lpstr>PowerPoint Presentation</vt:lpstr>
      <vt:lpstr>NEXT GENERATION DROUGHT INDEX PROJECT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Braun</dc:creator>
  <cp:lastModifiedBy>deo</cp:lastModifiedBy>
  <cp:revision>206</cp:revision>
  <cp:lastPrinted>2017-04-21T04:34:12Z</cp:lastPrinted>
  <dcterms:created xsi:type="dcterms:W3CDTF">2016-08-08T21:04:18Z</dcterms:created>
  <dcterms:modified xsi:type="dcterms:W3CDTF">2020-05-01T20:39:01Z</dcterms:modified>
</cp:coreProperties>
</file>