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455" r:id="rId3"/>
    <p:sldId id="556" r:id="rId4"/>
    <p:sldId id="557" r:id="rId5"/>
    <p:sldId id="476" r:id="rId6"/>
    <p:sldId id="478" r:id="rId7"/>
    <p:sldId id="331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ia Volante" initials="SV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45"/>
    <a:srgbClr val="FAAF80"/>
    <a:srgbClr val="ABE099"/>
    <a:srgbClr val="FB0001"/>
    <a:srgbClr val="FFFFFF"/>
    <a:srgbClr val="9598D7"/>
    <a:srgbClr val="0D57C7"/>
    <a:srgbClr val="FE0EFF"/>
    <a:srgbClr val="FFC0FC"/>
    <a:srgbClr val="8EB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59" autoAdjust="0"/>
    <p:restoredTop sz="68329" autoAdjust="0"/>
  </p:normalViewPr>
  <p:slideViewPr>
    <p:cSldViewPr snapToGrid="0" snapToObjects="1">
      <p:cViewPr varScale="1">
        <p:scale>
          <a:sx n="124" d="100"/>
          <a:sy n="124" d="100"/>
        </p:scale>
        <p:origin x="376" y="176"/>
      </p:cViewPr>
      <p:guideLst>
        <p:guide orient="horz" pos="2160"/>
        <p:guide pos="2880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F786-3F26-D448-BB65-D583B54BE5BF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62449-F84D-2A47-95C5-A939BE38DD2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843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7771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I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572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0537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06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9614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705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2449-F84D-2A47-95C5-A939BE38DD25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3647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AU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5253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5126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171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336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2541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383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211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103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618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267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8425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AU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AU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A8284-46E4-4C41-8713-5D40395091EC}" type="datetimeFigureOut">
              <a:rPr lang="it-IT" smtClean="0"/>
              <a:t>03/05/20</a:t>
            </a:fld>
            <a:endParaRPr lang="en-AU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5222E-57B1-854A-A845-0B5866DD20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616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media2.m4a"/><Relationship Id="rId7" Type="http://schemas.openxmlformats.org/officeDocument/2006/relationships/image" Target="../media/image7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3.m4a"/><Relationship Id="rId7" Type="http://schemas.openxmlformats.org/officeDocument/2006/relationships/image" Target="../media/image11.png"/><Relationship Id="rId12" Type="http://schemas.openxmlformats.org/officeDocument/2006/relationships/image" Target="../media/image8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0.jpeg"/><Relationship Id="rId11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../media/media4.m4a"/><Relationship Id="rId7" Type="http://schemas.openxmlformats.org/officeDocument/2006/relationships/image" Target="../media/image15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4.jpe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media5.m4a"/><Relationship Id="rId7" Type="http://schemas.openxmlformats.org/officeDocument/2006/relationships/image" Target="../media/image18.emf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7.emf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B347D6-50C2-7B45-92AD-C5CFE59E5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9627" y="1049903"/>
            <a:ext cx="9143999" cy="4708981"/>
          </a:xfrm>
          <a:prstGeom prst="rect">
            <a:avLst/>
          </a:prstGeom>
          <a:solidFill>
            <a:srgbClr val="FFFFFF">
              <a:alpha val="29804"/>
            </a:srgb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Reconciling zircon and monazite thermometry with thermodynamic modelling: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impact of water  </a:t>
            </a:r>
          </a:p>
          <a:p>
            <a:pPr algn="ctr">
              <a:spcAft>
                <a:spcPts val="0"/>
              </a:spcAft>
            </a:pPr>
            <a:endParaRPr lang="en-US" sz="3200" b="1" dirty="0">
              <a:solidFill>
                <a:srgbClr val="002060"/>
              </a:solidFill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sz="3200" b="1" dirty="0">
              <a:solidFill>
                <a:srgbClr val="002060"/>
              </a:solidFill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sz="3200" b="1" dirty="0">
              <a:solidFill>
                <a:srgbClr val="002060"/>
              </a:solidFill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AU" sz="2400" b="1" i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Silvia Volante</a:t>
            </a:r>
          </a:p>
          <a:p>
            <a:pPr lvl="0" algn="ctr"/>
            <a:endParaRPr lang="en-AU" sz="2400" b="1" i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lvl="0" algn="ctr"/>
            <a:r>
              <a:rPr lang="en-AU" sz="2000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Collins B., </a:t>
            </a:r>
            <a:r>
              <a:rPr lang="en-AU" sz="2000" dirty="0" err="1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Blereau</a:t>
            </a:r>
            <a:r>
              <a:rPr lang="en-AU" sz="2000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E., </a:t>
            </a:r>
            <a:r>
              <a:rPr lang="en-AU" sz="2000" dirty="0" err="1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Pourteau</a:t>
            </a:r>
            <a:r>
              <a:rPr lang="en-AU" sz="2000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A., Spencer C.,</a:t>
            </a:r>
          </a:p>
          <a:p>
            <a:pPr lvl="0" algn="ctr"/>
            <a:endParaRPr lang="en-AU" sz="2000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lvl="0" algn="ctr"/>
            <a:r>
              <a:rPr lang="en-AU" sz="2000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Evans N., </a:t>
            </a:r>
            <a:r>
              <a:rPr lang="en-AU" sz="2000" dirty="0" err="1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Barrote</a:t>
            </a:r>
            <a:r>
              <a:rPr lang="en-AU" sz="2000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V., </a:t>
            </a:r>
            <a:r>
              <a:rPr lang="en-AU" sz="2000" dirty="0" err="1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Nordsvan</a:t>
            </a:r>
            <a:r>
              <a:rPr lang="en-AU" sz="2000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A., Li Z.-X. &amp; Li J.</a:t>
            </a:r>
            <a:endParaRPr lang="en-US" sz="2800" dirty="0">
              <a:solidFill>
                <a:srgbClr val="002060"/>
              </a:solidFill>
              <a:latin typeface="Avenir Book" panose="02000503020000020003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1535" y="6215528"/>
            <a:ext cx="358703" cy="451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5587" y="6213840"/>
            <a:ext cx="523796" cy="4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" descr="LOGObright-8_3_11web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0022" y="6259621"/>
            <a:ext cx="888044" cy="46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D1480ABE-622D-C048-9546-F815F97DCA2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95274" y="6115604"/>
            <a:ext cx="1539606" cy="3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 descr="Logo_CurtinUni_CMYK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274" y="20147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drawing of a face&#10;&#10;Description automatically generated">
            <a:extLst>
              <a:ext uri="{FF2B5EF4-FFF2-40B4-BE49-F238E27FC236}">
                <a16:creationId xmlns:a16="http://schemas.microsoft.com/office/drawing/2014/main" id="{002246F7-98FE-6845-9836-A509F9BD41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D367D7-F056-E345-AD30-34A67F2DED3F}"/>
              </a:ext>
            </a:extLst>
          </p:cNvPr>
          <p:cNvSpPr txBox="1"/>
          <p:nvPr/>
        </p:nvSpPr>
        <p:spPr>
          <a:xfrm>
            <a:off x="6926912" y="358269"/>
            <a:ext cx="2276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I" sz="14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Silvia Volante </a:t>
            </a: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|</a:t>
            </a:r>
            <a:r>
              <a:rPr lang="en-GI" sz="14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 06.05.2020</a:t>
            </a:r>
          </a:p>
        </p:txBody>
      </p:sp>
      <p:pic>
        <p:nvPicPr>
          <p:cNvPr id="12" name="Picture 16" descr="Logo_CurtinUni_CMYK">
            <a:extLst>
              <a:ext uri="{FF2B5EF4-FFF2-40B4-BE49-F238E27FC236}">
                <a16:creationId xmlns:a16="http://schemas.microsoft.com/office/drawing/2014/main" id="{49D2F167-9DF3-F640-B6F7-1B51C6E57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6155" y="6448851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BB0221C-9351-CE4F-8B58-364A7FB1BD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0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29"/>
    </mc:Choice>
    <mc:Fallback xmlns="">
      <p:transition spd="slow" advTm="62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EBF8CF8-3F90-1446-A035-66FFD79B3C0C}"/>
              </a:ext>
            </a:extLst>
          </p:cNvPr>
          <p:cNvSpPr txBox="1"/>
          <p:nvPr/>
        </p:nvSpPr>
        <p:spPr>
          <a:xfrm>
            <a:off x="7406" y="970690"/>
            <a:ext cx="6548377" cy="466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Reconciling accessory minerals (e.g. zircon &amp; monazite) </a:t>
            </a:r>
            <a:r>
              <a:rPr lang="en-AU" sz="2000" b="1" dirty="0" err="1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geothermometry</a:t>
            </a:r>
            <a:endParaRPr lang="en-AU" sz="2000" b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2000" b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2000" b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What is the role of water and what is its impact on magmas 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2000" b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2000" b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Unravel the tectono-magmatic history of the 1550 Ma</a:t>
            </a:r>
          </a:p>
          <a:p>
            <a:pPr algn="ctr">
              <a:lnSpc>
                <a:spcPct val="150000"/>
              </a:lnSpc>
            </a:pPr>
            <a:r>
              <a:rPr lang="en-AU" sz="20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Georgetown igneous complex (NE Australia)</a:t>
            </a:r>
          </a:p>
        </p:txBody>
      </p:sp>
      <p:sp>
        <p:nvSpPr>
          <p:cNvPr id="9" name="CasellaDiTesto 41">
            <a:extLst>
              <a:ext uri="{FF2B5EF4-FFF2-40B4-BE49-F238E27FC236}">
                <a16:creationId xmlns:a16="http://schemas.microsoft.com/office/drawing/2014/main" id="{A64DEA44-AF59-4F49-A40B-94806711BFB7}"/>
              </a:ext>
            </a:extLst>
          </p:cNvPr>
          <p:cNvSpPr txBox="1"/>
          <p:nvPr/>
        </p:nvSpPr>
        <p:spPr>
          <a:xfrm>
            <a:off x="7406" y="84769"/>
            <a:ext cx="9136595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Aims of this study</a:t>
            </a:r>
          </a:p>
        </p:txBody>
      </p:sp>
      <p:pic>
        <p:nvPicPr>
          <p:cNvPr id="18" name="Picture 17" descr="A close up of a map&#10;&#10;Description automatically generated">
            <a:extLst>
              <a:ext uri="{FF2B5EF4-FFF2-40B4-BE49-F238E27FC236}">
                <a16:creationId xmlns:a16="http://schemas.microsoft.com/office/drawing/2014/main" id="{F229B591-BE81-5F48-A375-00456FAA6B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5783" y="3917789"/>
            <a:ext cx="2518942" cy="28554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8480C13E-7DFD-F245-A2CD-18DA46A74B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pic>
        <p:nvPicPr>
          <p:cNvPr id="10" name="Picture 16" descr="Logo_CurtinUni_CMYK">
            <a:extLst>
              <a:ext uri="{FF2B5EF4-FFF2-40B4-BE49-F238E27FC236}">
                <a16:creationId xmlns:a16="http://schemas.microsoft.com/office/drawing/2014/main" id="{7CD8105C-BA9F-5843-9279-066311747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274" y="20147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14257A-D357-0345-BB4C-337386D7F732}"/>
              </a:ext>
            </a:extLst>
          </p:cNvPr>
          <p:cNvSpPr txBox="1"/>
          <p:nvPr/>
        </p:nvSpPr>
        <p:spPr>
          <a:xfrm>
            <a:off x="7112890" y="358269"/>
            <a:ext cx="197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Silvia Volante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|</a:t>
            </a:r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 06.05.2020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31AD530-1541-6E47-9C59-418D9ACD432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44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23"/>
    </mc:Choice>
    <mc:Fallback xmlns="">
      <p:transition spd="slow" advTm="31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Arrow 24">
            <a:extLst>
              <a:ext uri="{FF2B5EF4-FFF2-40B4-BE49-F238E27FC236}">
                <a16:creationId xmlns:a16="http://schemas.microsoft.com/office/drawing/2014/main" id="{C6D17296-BEF1-0240-A2D2-A824EE3D4BFC}"/>
              </a:ext>
            </a:extLst>
          </p:cNvPr>
          <p:cNvSpPr/>
          <p:nvPr/>
        </p:nvSpPr>
        <p:spPr>
          <a:xfrm>
            <a:off x="5195081" y="1522388"/>
            <a:ext cx="1590892" cy="1360520"/>
          </a:xfrm>
          <a:prstGeom prst="rightArrow">
            <a:avLst/>
          </a:prstGeom>
          <a:solidFill>
            <a:srgbClr val="ABE099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I">
              <a:solidFill>
                <a:schemeClr val="tx1"/>
              </a:solidFill>
            </a:endParaRP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F6B7AABF-3D4C-2A47-94D7-43800ED9DD06}"/>
              </a:ext>
            </a:extLst>
          </p:cNvPr>
          <p:cNvSpPr/>
          <p:nvPr/>
        </p:nvSpPr>
        <p:spPr>
          <a:xfrm>
            <a:off x="5222791" y="2618413"/>
            <a:ext cx="1287197" cy="1263688"/>
          </a:xfrm>
          <a:prstGeom prst="rightArrow">
            <a:avLst/>
          </a:prstGeom>
          <a:solidFill>
            <a:srgbClr val="FAAF80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I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72D843F0-81A4-C14E-90E6-BA4690CCB05C}"/>
              </a:ext>
            </a:extLst>
          </p:cNvPr>
          <p:cNvSpPr/>
          <p:nvPr/>
        </p:nvSpPr>
        <p:spPr>
          <a:xfrm>
            <a:off x="5062556" y="3451261"/>
            <a:ext cx="1477664" cy="1263688"/>
          </a:xfrm>
          <a:prstGeom prst="rightArrow">
            <a:avLst/>
          </a:prstGeom>
          <a:solidFill>
            <a:srgbClr val="FF6745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I"/>
          </a:p>
        </p:txBody>
      </p:sp>
      <p:sp>
        <p:nvSpPr>
          <p:cNvPr id="17" name="CasellaDiTesto 3">
            <a:extLst>
              <a:ext uri="{FF2B5EF4-FFF2-40B4-BE49-F238E27FC236}">
                <a16:creationId xmlns:a16="http://schemas.microsoft.com/office/drawing/2014/main" id="{3BF6CF84-4176-D344-B14E-73F5F5C5E838}"/>
              </a:ext>
            </a:extLst>
          </p:cNvPr>
          <p:cNvSpPr txBox="1"/>
          <p:nvPr/>
        </p:nvSpPr>
        <p:spPr>
          <a:xfrm>
            <a:off x="82778" y="5577787"/>
            <a:ext cx="1483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AU" sz="1000" dirty="0">
                <a:latin typeface="Avenir Book"/>
              </a:rPr>
              <a:t>[Volante et al., in prep]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5FEDB980-2A1C-0544-94E4-530C2FAD47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12" y="1464293"/>
            <a:ext cx="5060722" cy="4050749"/>
          </a:xfrm>
          <a:prstGeom prst="rect">
            <a:avLst/>
          </a:prstGeom>
          <a:solidFill>
            <a:srgbClr val="ABE099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C10A2E-C5F2-0C45-BD0F-6512D0F9F0E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8220" y="4273674"/>
            <a:ext cx="1483100" cy="831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F2718-FA82-E942-A29E-32A6293CE8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3081" y="1310935"/>
            <a:ext cx="3490919" cy="3027026"/>
          </a:xfrm>
          <a:prstGeom prst="rect">
            <a:avLst/>
          </a:prstGeom>
        </p:spPr>
      </p:pic>
      <p:sp>
        <p:nvSpPr>
          <p:cNvPr id="12" name="5-point Star 11">
            <a:extLst>
              <a:ext uri="{FF2B5EF4-FFF2-40B4-BE49-F238E27FC236}">
                <a16:creationId xmlns:a16="http://schemas.microsoft.com/office/drawing/2014/main" id="{C90BD5E2-8C9B-BD4B-862C-F3CB95F10FB0}"/>
              </a:ext>
            </a:extLst>
          </p:cNvPr>
          <p:cNvSpPr/>
          <p:nvPr/>
        </p:nvSpPr>
        <p:spPr>
          <a:xfrm>
            <a:off x="8173137" y="1792967"/>
            <a:ext cx="232474" cy="23247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I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BB718FB3-08B8-5A44-ACEE-8666D3D66082}"/>
              </a:ext>
            </a:extLst>
          </p:cNvPr>
          <p:cNvSpPr/>
          <p:nvPr/>
        </p:nvSpPr>
        <p:spPr>
          <a:xfrm>
            <a:off x="7636015" y="1792967"/>
            <a:ext cx="232474" cy="23247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I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E40D07A4-2DA5-5146-8874-CADF1C69F8D6}"/>
              </a:ext>
            </a:extLst>
          </p:cNvPr>
          <p:cNvSpPr/>
          <p:nvPr/>
        </p:nvSpPr>
        <p:spPr>
          <a:xfrm>
            <a:off x="7788339" y="1676730"/>
            <a:ext cx="232474" cy="23247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I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21DD07F2-074F-EE48-A47A-6D496C470821}"/>
              </a:ext>
            </a:extLst>
          </p:cNvPr>
          <p:cNvSpPr/>
          <p:nvPr/>
        </p:nvSpPr>
        <p:spPr>
          <a:xfrm>
            <a:off x="7013667" y="3917170"/>
            <a:ext cx="232474" cy="23247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I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BAC542B5-8870-D44E-B7E5-CE676B0384B6}"/>
              </a:ext>
            </a:extLst>
          </p:cNvPr>
          <p:cNvSpPr/>
          <p:nvPr/>
        </p:nvSpPr>
        <p:spPr>
          <a:xfrm>
            <a:off x="7013667" y="2917443"/>
            <a:ext cx="232474" cy="23247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I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E641FE-C8BF-3A4B-8CC8-39BBCECD789E}"/>
              </a:ext>
            </a:extLst>
          </p:cNvPr>
          <p:cNvSpPr txBox="1"/>
          <p:nvPr/>
        </p:nvSpPr>
        <p:spPr>
          <a:xfrm>
            <a:off x="5351875" y="2024909"/>
            <a:ext cx="1093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1400" b="1" dirty="0">
                <a:latin typeface="Avenir Book" panose="02000503020000020003" pitchFamily="2" charset="0"/>
              </a:rPr>
              <a:t>P=</a:t>
            </a:r>
            <a:r>
              <a:rPr lang="en-GI" sz="1400" b="1" dirty="0">
                <a:latin typeface="Avenir Book" panose="02000503020000020003" pitchFamily="2" charset="0"/>
              </a:rPr>
              <a:t>0–4 kbar</a:t>
            </a:r>
          </a:p>
          <a:p>
            <a:pPr lvl="0"/>
            <a:r>
              <a:rPr lang="en-GB" sz="1400" b="1" dirty="0">
                <a:latin typeface="Avenir Book" panose="02000503020000020003" pitchFamily="2" charset="0"/>
              </a:rPr>
              <a:t>T</a:t>
            </a:r>
            <a:r>
              <a:rPr lang="en-GI" sz="1400" b="1" dirty="0">
                <a:latin typeface="Avenir Book" panose="02000503020000020003" pitchFamily="2" charset="0"/>
              </a:rPr>
              <a:t>~550°C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A8A1BE-BA80-C142-9016-8737F55155F2}"/>
              </a:ext>
            </a:extLst>
          </p:cNvPr>
          <p:cNvSpPr txBox="1"/>
          <p:nvPr/>
        </p:nvSpPr>
        <p:spPr>
          <a:xfrm>
            <a:off x="5351875" y="3063664"/>
            <a:ext cx="109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1400" b="1" dirty="0">
                <a:latin typeface="Avenir Book" panose="02000503020000020003" pitchFamily="2" charset="0"/>
              </a:rPr>
              <a:t>P=</a:t>
            </a:r>
            <a:r>
              <a:rPr lang="en-GI" sz="1400" b="1" dirty="0">
                <a:latin typeface="Avenir Book" panose="02000503020000020003" pitchFamily="2" charset="0"/>
              </a:rPr>
              <a:t>4–6 kbar</a:t>
            </a:r>
          </a:p>
          <a:p>
            <a:pPr lvl="0"/>
            <a:r>
              <a:rPr lang="en-GB" sz="1400" b="1" dirty="0">
                <a:latin typeface="Avenir Book" panose="02000503020000020003" pitchFamily="2" charset="0"/>
              </a:rPr>
              <a:t>T</a:t>
            </a:r>
            <a:r>
              <a:rPr lang="en-GI" sz="1400" b="1" dirty="0">
                <a:latin typeface="Avenir Book" panose="02000503020000020003" pitchFamily="2" charset="0"/>
              </a:rPr>
              <a:t>~650°C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BBDDC2-1949-0148-AAD5-4DADC38093C6}"/>
              </a:ext>
            </a:extLst>
          </p:cNvPr>
          <p:cNvSpPr txBox="1"/>
          <p:nvPr/>
        </p:nvSpPr>
        <p:spPr>
          <a:xfrm>
            <a:off x="5151031" y="3936586"/>
            <a:ext cx="109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1400" b="1" dirty="0">
                <a:latin typeface="Avenir Book" panose="02000503020000020003" pitchFamily="2" charset="0"/>
              </a:rPr>
              <a:t>P=</a:t>
            </a:r>
            <a:r>
              <a:rPr lang="en-GI" sz="1400" b="1" dirty="0">
                <a:latin typeface="Avenir Book" panose="02000503020000020003" pitchFamily="2" charset="0"/>
              </a:rPr>
              <a:t>6–9 kbar</a:t>
            </a:r>
          </a:p>
          <a:p>
            <a:pPr lvl="0"/>
            <a:r>
              <a:rPr lang="en-GB" sz="1400" b="1" dirty="0">
                <a:latin typeface="Avenir Book" panose="02000503020000020003" pitchFamily="2" charset="0"/>
              </a:rPr>
              <a:t>T</a:t>
            </a:r>
            <a:r>
              <a:rPr lang="en-GI" sz="1400" b="1" dirty="0">
                <a:latin typeface="Avenir Book" panose="02000503020000020003" pitchFamily="2" charset="0"/>
              </a:rPr>
              <a:t>~750°C</a:t>
            </a:r>
          </a:p>
        </p:txBody>
      </p:sp>
      <p:sp>
        <p:nvSpPr>
          <p:cNvPr id="29" name="CasellaDiTesto 41">
            <a:extLst>
              <a:ext uri="{FF2B5EF4-FFF2-40B4-BE49-F238E27FC236}">
                <a16:creationId xmlns:a16="http://schemas.microsoft.com/office/drawing/2014/main" id="{22F5C19E-2B6B-A54D-97B8-B584409437B6}"/>
              </a:ext>
            </a:extLst>
          </p:cNvPr>
          <p:cNvSpPr txBox="1"/>
          <p:nvPr/>
        </p:nvSpPr>
        <p:spPr>
          <a:xfrm>
            <a:off x="7406" y="84769"/>
            <a:ext cx="9136595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Study area</a:t>
            </a:r>
          </a:p>
        </p:txBody>
      </p:sp>
      <p:pic>
        <p:nvPicPr>
          <p:cNvPr id="30" name="Picture 29" descr="A picture containing light, sitting, traffic&#10;&#10;Description automatically generated">
            <a:extLst>
              <a:ext uri="{FF2B5EF4-FFF2-40B4-BE49-F238E27FC236}">
                <a16:creationId xmlns:a16="http://schemas.microsoft.com/office/drawing/2014/main" id="{84123CC0-FBEA-C548-B9B9-243586395F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5153731" y="5190805"/>
            <a:ext cx="3405120" cy="1676010"/>
          </a:xfrm>
          <a:prstGeom prst="rect">
            <a:avLst/>
          </a:prstGeom>
        </p:spPr>
      </p:pic>
      <p:sp>
        <p:nvSpPr>
          <p:cNvPr id="31" name="Striped Right Arrow 30">
            <a:extLst>
              <a:ext uri="{FF2B5EF4-FFF2-40B4-BE49-F238E27FC236}">
                <a16:creationId xmlns:a16="http://schemas.microsoft.com/office/drawing/2014/main" id="{0FB7359E-2375-4D43-BED2-72BBC7996F93}"/>
              </a:ext>
            </a:extLst>
          </p:cNvPr>
          <p:cNvSpPr/>
          <p:nvPr/>
        </p:nvSpPr>
        <p:spPr>
          <a:xfrm>
            <a:off x="3452837" y="5607939"/>
            <a:ext cx="1483099" cy="948073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I" sz="1600" dirty="0">
                <a:solidFill>
                  <a:schemeClr val="tx1"/>
                </a:solidFill>
                <a:latin typeface="Avenir Book" panose="02000503020000020003" pitchFamily="2" charset="0"/>
              </a:rPr>
              <a:t>S-type granites </a:t>
            </a:r>
          </a:p>
        </p:txBody>
      </p:sp>
      <p:pic>
        <p:nvPicPr>
          <p:cNvPr id="20" name="Picture 19" descr="A drawing of a face&#10;&#10;Description automatically generated">
            <a:extLst>
              <a:ext uri="{FF2B5EF4-FFF2-40B4-BE49-F238E27FC236}">
                <a16:creationId xmlns:a16="http://schemas.microsoft.com/office/drawing/2014/main" id="{2CB3B447-FC2A-3F4D-94F6-BBA9A71F09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sp>
        <p:nvSpPr>
          <p:cNvPr id="27" name="CasellaDiTesto 3">
            <a:extLst>
              <a:ext uri="{FF2B5EF4-FFF2-40B4-BE49-F238E27FC236}">
                <a16:creationId xmlns:a16="http://schemas.microsoft.com/office/drawing/2014/main" id="{F8D39585-8E0D-BE4F-972F-F5D35BCB0F44}"/>
              </a:ext>
            </a:extLst>
          </p:cNvPr>
          <p:cNvSpPr txBox="1"/>
          <p:nvPr/>
        </p:nvSpPr>
        <p:spPr>
          <a:xfrm>
            <a:off x="5249873" y="4714949"/>
            <a:ext cx="13580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AU" sz="1000" dirty="0">
                <a:latin typeface="Avenir Book"/>
              </a:rPr>
              <a:t>[Volante et al., 2020]</a:t>
            </a:r>
          </a:p>
        </p:txBody>
      </p:sp>
      <p:pic>
        <p:nvPicPr>
          <p:cNvPr id="33" name="Picture 16" descr="Logo_CurtinUni_CMYK">
            <a:extLst>
              <a:ext uri="{FF2B5EF4-FFF2-40B4-BE49-F238E27FC236}">
                <a16:creationId xmlns:a16="http://schemas.microsoft.com/office/drawing/2014/main" id="{4F5C0471-8E36-A648-A5FD-FB7C8C7EA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274" y="20147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73A256D-7010-F64A-B763-139197666F4F}"/>
              </a:ext>
            </a:extLst>
          </p:cNvPr>
          <p:cNvSpPr txBox="1"/>
          <p:nvPr/>
        </p:nvSpPr>
        <p:spPr>
          <a:xfrm>
            <a:off x="7128388" y="358269"/>
            <a:ext cx="197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Silvia Volante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|</a:t>
            </a:r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 06.05.2020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B2C544-E6C6-C442-BBBB-905CE6CFE9F6}"/>
              </a:ext>
            </a:extLst>
          </p:cNvPr>
          <p:cNvSpPr txBox="1"/>
          <p:nvPr/>
        </p:nvSpPr>
        <p:spPr>
          <a:xfrm>
            <a:off x="4384822" y="886391"/>
            <a:ext cx="431079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I" sz="2400" b="1" dirty="0">
                <a:solidFill>
                  <a:srgbClr val="FF0000"/>
                </a:solidFill>
                <a:latin typeface="Avenir Book" panose="02000503020000020003" pitchFamily="2" charset="0"/>
              </a:rPr>
              <a:t>D2/M2 LP−HT 1550 Ma event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F2972C-85AA-8242-9971-FCC2230CF0F8}"/>
              </a:ext>
            </a:extLst>
          </p:cNvPr>
          <p:cNvSpPr txBox="1"/>
          <p:nvPr/>
        </p:nvSpPr>
        <p:spPr>
          <a:xfrm>
            <a:off x="160612" y="883765"/>
            <a:ext cx="338765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I" sz="20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The Georgetown Inlier (GTI)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AEDE2C7-D61B-C848-AEDC-BD99EBBA62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786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77"/>
    </mc:Choice>
    <mc:Fallback xmlns="">
      <p:transition spd="slow" advTm="46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3">
            <a:extLst>
              <a:ext uri="{FF2B5EF4-FFF2-40B4-BE49-F238E27FC236}">
                <a16:creationId xmlns:a16="http://schemas.microsoft.com/office/drawing/2014/main" id="{3BF6CF84-4176-D344-B14E-73F5F5C5E838}"/>
              </a:ext>
            </a:extLst>
          </p:cNvPr>
          <p:cNvSpPr txBox="1"/>
          <p:nvPr/>
        </p:nvSpPr>
        <p:spPr>
          <a:xfrm>
            <a:off x="3398191" y="6595690"/>
            <a:ext cx="1483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AU" sz="1000" dirty="0">
                <a:latin typeface="Avenir Book"/>
              </a:rPr>
              <a:t>[Volante et al., in prep]</a:t>
            </a:r>
          </a:p>
        </p:txBody>
      </p:sp>
      <p:sp>
        <p:nvSpPr>
          <p:cNvPr id="18" name="CasellaDiTesto 41">
            <a:extLst>
              <a:ext uri="{FF2B5EF4-FFF2-40B4-BE49-F238E27FC236}">
                <a16:creationId xmlns:a16="http://schemas.microsoft.com/office/drawing/2014/main" id="{EBFB80C6-38EC-CB46-8FA5-CF0E73767670}"/>
              </a:ext>
            </a:extLst>
          </p:cNvPr>
          <p:cNvSpPr txBox="1"/>
          <p:nvPr/>
        </p:nvSpPr>
        <p:spPr>
          <a:xfrm>
            <a:off x="7406" y="84769"/>
            <a:ext cx="9136595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Granites composition and ages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18ABA50-C1BC-2243-B4DD-F4215AECFD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977" y="844828"/>
            <a:ext cx="4053840" cy="59017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6C4B2D-5E74-8040-9AC0-CC99BE2124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188" y="824864"/>
            <a:ext cx="3579229" cy="45687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6BC5B9-41B6-8043-93E5-E2750C7E219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073" y="5393600"/>
            <a:ext cx="3608563" cy="1118443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B6553C-CF56-F642-826E-0E1F3C145FFF}"/>
              </a:ext>
            </a:extLst>
          </p:cNvPr>
          <p:cNvCxnSpPr>
            <a:cxnSpLocks/>
          </p:cNvCxnSpPr>
          <p:nvPr/>
        </p:nvCxnSpPr>
        <p:spPr>
          <a:xfrm>
            <a:off x="3970464" y="1538245"/>
            <a:ext cx="0" cy="419198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387C185-DB62-5F43-927C-C0FFFF979412}"/>
              </a:ext>
            </a:extLst>
          </p:cNvPr>
          <p:cNvSpPr txBox="1"/>
          <p:nvPr/>
        </p:nvSpPr>
        <p:spPr>
          <a:xfrm>
            <a:off x="3769127" y="105762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A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AE8F3A-484B-914B-A427-70DC93897ED8}"/>
              </a:ext>
            </a:extLst>
          </p:cNvPr>
          <p:cNvSpPr txBox="1"/>
          <p:nvPr/>
        </p:nvSpPr>
        <p:spPr>
          <a:xfrm>
            <a:off x="3801187" y="595282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A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drawing of a face&#10;&#10;Description automatically generated">
            <a:extLst>
              <a:ext uri="{FF2B5EF4-FFF2-40B4-BE49-F238E27FC236}">
                <a16:creationId xmlns:a16="http://schemas.microsoft.com/office/drawing/2014/main" id="{94D8CB85-2D94-4343-83F8-5B954EC8FC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pic>
        <p:nvPicPr>
          <p:cNvPr id="11" name="Picture 16" descr="Logo_CurtinUni_CMYK">
            <a:extLst>
              <a:ext uri="{FF2B5EF4-FFF2-40B4-BE49-F238E27FC236}">
                <a16:creationId xmlns:a16="http://schemas.microsoft.com/office/drawing/2014/main" id="{6BC043BB-F64C-804A-8FF6-A597FA436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274" y="20147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750B7D-1A7B-F64B-A757-A55B218B1DC4}"/>
              </a:ext>
            </a:extLst>
          </p:cNvPr>
          <p:cNvSpPr txBox="1"/>
          <p:nvPr/>
        </p:nvSpPr>
        <p:spPr>
          <a:xfrm>
            <a:off x="5759765" y="3429000"/>
            <a:ext cx="233429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I" sz="3200" b="1" dirty="0">
                <a:solidFill>
                  <a:srgbClr val="FF0000"/>
                </a:solidFill>
                <a:latin typeface="Avenir Book" panose="02000503020000020003" pitchFamily="2" charset="0"/>
              </a:rPr>
              <a:t>c. 1550 Ma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01A5BE-48AB-1142-9ECA-E8A6840B9791}"/>
              </a:ext>
            </a:extLst>
          </p:cNvPr>
          <p:cNvSpPr txBox="1"/>
          <p:nvPr/>
        </p:nvSpPr>
        <p:spPr>
          <a:xfrm>
            <a:off x="7128388" y="358269"/>
            <a:ext cx="197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Silvia Volante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|</a:t>
            </a:r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 06.05.2020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3016AB-3329-E44D-B4DC-0A1A26B24E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33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80"/>
    </mc:Choice>
    <mc:Fallback xmlns="">
      <p:transition spd="slow" advTm="12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/>
          <p:nvPr/>
        </p:nvSpPr>
        <p:spPr>
          <a:xfrm>
            <a:off x="1436668" y="2692874"/>
            <a:ext cx="809391" cy="600552"/>
          </a:xfrm>
          <a:custGeom>
            <a:avLst/>
            <a:gdLst>
              <a:gd name="connsiteX0" fmla="*/ 7101 w 661857"/>
              <a:gd name="connsiteY0" fmla="*/ 372533 h 491085"/>
              <a:gd name="connsiteX1" fmla="*/ 131279 w 661857"/>
              <a:gd name="connsiteY1" fmla="*/ 485422 h 491085"/>
              <a:gd name="connsiteX2" fmla="*/ 368346 w 661857"/>
              <a:gd name="connsiteY2" fmla="*/ 462844 h 491085"/>
              <a:gd name="connsiteX3" fmla="*/ 402212 w 661857"/>
              <a:gd name="connsiteY3" fmla="*/ 440266 h 491085"/>
              <a:gd name="connsiteX4" fmla="*/ 503812 w 661857"/>
              <a:gd name="connsiteY4" fmla="*/ 406400 h 491085"/>
              <a:gd name="connsiteX5" fmla="*/ 571546 w 661857"/>
              <a:gd name="connsiteY5" fmla="*/ 372533 h 491085"/>
              <a:gd name="connsiteX6" fmla="*/ 650568 w 661857"/>
              <a:gd name="connsiteY6" fmla="*/ 270933 h 491085"/>
              <a:gd name="connsiteX7" fmla="*/ 661857 w 661857"/>
              <a:gd name="connsiteY7" fmla="*/ 225778 h 491085"/>
              <a:gd name="connsiteX8" fmla="*/ 627990 w 661857"/>
              <a:gd name="connsiteY8" fmla="*/ 124178 h 491085"/>
              <a:gd name="connsiteX9" fmla="*/ 616701 w 661857"/>
              <a:gd name="connsiteY9" fmla="*/ 90311 h 491085"/>
              <a:gd name="connsiteX10" fmla="*/ 560257 w 661857"/>
              <a:gd name="connsiteY10" fmla="*/ 33866 h 491085"/>
              <a:gd name="connsiteX11" fmla="*/ 311901 w 661857"/>
              <a:gd name="connsiteY11" fmla="*/ 11289 h 491085"/>
              <a:gd name="connsiteX12" fmla="*/ 266746 w 661857"/>
              <a:gd name="connsiteY12" fmla="*/ 0 h 491085"/>
              <a:gd name="connsiteX13" fmla="*/ 131279 w 661857"/>
              <a:gd name="connsiteY13" fmla="*/ 22578 h 491085"/>
              <a:gd name="connsiteX14" fmla="*/ 63546 w 661857"/>
              <a:gd name="connsiteY14" fmla="*/ 90311 h 491085"/>
              <a:gd name="connsiteX15" fmla="*/ 29679 w 661857"/>
              <a:gd name="connsiteY15" fmla="*/ 158044 h 491085"/>
              <a:gd name="connsiteX16" fmla="*/ 7101 w 661857"/>
              <a:gd name="connsiteY16" fmla="*/ 191911 h 491085"/>
              <a:gd name="connsiteX17" fmla="*/ 7101 w 661857"/>
              <a:gd name="connsiteY17" fmla="*/ 372533 h 49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1857" h="491085">
                <a:moveTo>
                  <a:pt x="7101" y="372533"/>
                </a:moveTo>
                <a:cubicBezTo>
                  <a:pt x="27797" y="421452"/>
                  <a:pt x="78209" y="467732"/>
                  <a:pt x="131279" y="485422"/>
                </a:cubicBezTo>
                <a:cubicBezTo>
                  <a:pt x="182783" y="502590"/>
                  <a:pt x="299908" y="476532"/>
                  <a:pt x="368346" y="462844"/>
                </a:cubicBezTo>
                <a:cubicBezTo>
                  <a:pt x="379635" y="455318"/>
                  <a:pt x="389688" y="445484"/>
                  <a:pt x="402212" y="440266"/>
                </a:cubicBezTo>
                <a:cubicBezTo>
                  <a:pt x="435165" y="426536"/>
                  <a:pt x="474109" y="426202"/>
                  <a:pt x="503812" y="406400"/>
                </a:cubicBezTo>
                <a:cubicBezTo>
                  <a:pt x="547580" y="377221"/>
                  <a:pt x="524808" y="388112"/>
                  <a:pt x="571546" y="372533"/>
                </a:cubicBezTo>
                <a:cubicBezTo>
                  <a:pt x="636217" y="307862"/>
                  <a:pt x="633459" y="330814"/>
                  <a:pt x="650568" y="270933"/>
                </a:cubicBezTo>
                <a:cubicBezTo>
                  <a:pt x="654830" y="256015"/>
                  <a:pt x="658094" y="240830"/>
                  <a:pt x="661857" y="225778"/>
                </a:cubicBezTo>
                <a:cubicBezTo>
                  <a:pt x="640898" y="100026"/>
                  <a:pt x="667675" y="203546"/>
                  <a:pt x="627990" y="124178"/>
                </a:cubicBezTo>
                <a:cubicBezTo>
                  <a:pt x="622668" y="113535"/>
                  <a:pt x="622023" y="100954"/>
                  <a:pt x="616701" y="90311"/>
                </a:cubicBezTo>
                <a:cubicBezTo>
                  <a:pt x="605610" y="68128"/>
                  <a:pt x="586401" y="40996"/>
                  <a:pt x="560257" y="33866"/>
                </a:cubicBezTo>
                <a:cubicBezTo>
                  <a:pt x="522281" y="23509"/>
                  <a:pt x="317857" y="11714"/>
                  <a:pt x="311901" y="11289"/>
                </a:cubicBezTo>
                <a:cubicBezTo>
                  <a:pt x="296849" y="7526"/>
                  <a:pt x="282261" y="0"/>
                  <a:pt x="266746" y="0"/>
                </a:cubicBezTo>
                <a:cubicBezTo>
                  <a:pt x="191128" y="0"/>
                  <a:pt x="184269" y="4915"/>
                  <a:pt x="131279" y="22578"/>
                </a:cubicBezTo>
                <a:cubicBezTo>
                  <a:pt x="108701" y="45156"/>
                  <a:pt x="81257" y="63744"/>
                  <a:pt x="63546" y="90311"/>
                </a:cubicBezTo>
                <a:cubicBezTo>
                  <a:pt x="-1160" y="187371"/>
                  <a:pt x="76418" y="64568"/>
                  <a:pt x="29679" y="158044"/>
                </a:cubicBezTo>
                <a:cubicBezTo>
                  <a:pt x="23611" y="170179"/>
                  <a:pt x="14627" y="180622"/>
                  <a:pt x="7101" y="191911"/>
                </a:cubicBezTo>
                <a:cubicBezTo>
                  <a:pt x="18703" y="389135"/>
                  <a:pt x="-13595" y="323614"/>
                  <a:pt x="7101" y="37253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Tmz</a:t>
            </a:r>
            <a:endParaRPr lang="en-AU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3FCFD50-DE0C-0345-8785-8913E1292EC8}"/>
              </a:ext>
            </a:extLst>
          </p:cNvPr>
          <p:cNvGrpSpPr/>
          <p:nvPr/>
        </p:nvGrpSpPr>
        <p:grpSpPr>
          <a:xfrm>
            <a:off x="2535115" y="2385344"/>
            <a:ext cx="622502" cy="1215608"/>
            <a:chOff x="2040507" y="2198270"/>
            <a:chExt cx="622502" cy="121560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2AA2BD6-C789-8C4B-8250-9934F2CD2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2162" r="63991" b="15062"/>
            <a:stretch/>
          </p:blipFill>
          <p:spPr>
            <a:xfrm rot="18245269">
              <a:off x="1732980" y="2505797"/>
              <a:ext cx="1215608" cy="60055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170566" y="2572493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>
                  <a:latin typeface="Avenir Book" panose="02000503020000020003" pitchFamily="2" charset="0"/>
                  <a:cs typeface="Arial" panose="020B0604020202020204" pitchFamily="34" charset="0"/>
                </a:rPr>
                <a:t>Tzr</a:t>
              </a:r>
              <a:endParaRPr lang="en-AU" dirty="0"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EECC70-D64C-0B43-9736-58A6A2A9E269}"/>
              </a:ext>
            </a:extLst>
          </p:cNvPr>
          <p:cNvGrpSpPr/>
          <p:nvPr/>
        </p:nvGrpSpPr>
        <p:grpSpPr>
          <a:xfrm>
            <a:off x="1949229" y="3487133"/>
            <a:ext cx="944858" cy="728294"/>
            <a:chOff x="1454621" y="3300059"/>
            <a:chExt cx="944858" cy="7282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465404D-BF73-6345-B53D-B4C3724B0D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93" t="7441" r="72295" b="17655"/>
            <a:stretch/>
          </p:blipFill>
          <p:spPr>
            <a:xfrm>
              <a:off x="1454621" y="3300059"/>
              <a:ext cx="914400" cy="72829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523918" y="3452254"/>
              <a:ext cx="875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venir Book" panose="02000503020000020003" pitchFamily="2" charset="0"/>
                  <a:cs typeface="Arial" panose="020B0604020202020204" pitchFamily="34" charset="0"/>
                </a:rPr>
                <a:t>T(</a:t>
              </a:r>
              <a:r>
                <a:rPr lang="en-GB" dirty="0" err="1">
                  <a:latin typeface="Avenir Book" panose="02000503020000020003" pitchFamily="2" charset="0"/>
                  <a:cs typeface="Arial" panose="020B0604020202020204" pitchFamily="34" charset="0"/>
                </a:rPr>
                <a:t>Ti-zr</a:t>
              </a:r>
              <a:r>
                <a:rPr lang="en-GB" dirty="0">
                  <a:latin typeface="Avenir Book" panose="02000503020000020003" pitchFamily="2" charset="0"/>
                  <a:cs typeface="Arial" panose="020B0604020202020204" pitchFamily="34" charset="0"/>
                </a:rPr>
                <a:t>)</a:t>
              </a:r>
              <a:endParaRPr lang="en-AU" dirty="0"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Plus 9"/>
          <p:cNvSpPr/>
          <p:nvPr/>
        </p:nvSpPr>
        <p:spPr>
          <a:xfrm>
            <a:off x="2129863" y="4613179"/>
            <a:ext cx="419117" cy="417689"/>
          </a:xfrm>
          <a:prstGeom prst="mathPlus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Avenir Book" panose="02000503020000020003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5809" y="5136414"/>
            <a:ext cx="2957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Thermodynamic modelling</a:t>
            </a:r>
            <a:endParaRPr lang="en-AU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026401" y="2986842"/>
            <a:ext cx="1320800" cy="828791"/>
          </a:xfrm>
          <a:prstGeom prst="rightArrow">
            <a:avLst/>
          </a:prstGeom>
          <a:solidFill>
            <a:srgbClr val="002060">
              <a:alpha val="61176"/>
            </a:srgbClr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Avenir Book" panose="02000503020000020003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94412" y="2654612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00B0F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H2O</a:t>
            </a:r>
            <a:endParaRPr lang="en-AU" sz="2400" b="1" dirty="0">
              <a:solidFill>
                <a:srgbClr val="00B0F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6408" y="1883632"/>
            <a:ext cx="1762125" cy="1571625"/>
          </a:xfrm>
          <a:prstGeom prst="rect">
            <a:avLst/>
          </a:prstGeom>
        </p:spPr>
      </p:pic>
      <p:sp>
        <p:nvSpPr>
          <p:cNvPr id="18" name="Plus 17"/>
          <p:cNvSpPr/>
          <p:nvPr/>
        </p:nvSpPr>
        <p:spPr>
          <a:xfrm>
            <a:off x="5893779" y="3509910"/>
            <a:ext cx="419117" cy="417689"/>
          </a:xfrm>
          <a:prstGeom prst="mathPlus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Avenir Book" panose="02000503020000020003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93779" y="4518111"/>
            <a:ext cx="2653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00B0F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P–T conditions of </a:t>
            </a:r>
          </a:p>
          <a:p>
            <a:r>
              <a:rPr lang="en-GB" sz="2400" b="1" i="1" dirty="0">
                <a:solidFill>
                  <a:srgbClr val="00B0F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granitic magmas</a:t>
            </a:r>
            <a:endParaRPr lang="en-AU" sz="2400" b="1" i="1" dirty="0">
              <a:solidFill>
                <a:srgbClr val="00B0F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" name="Shape 7"/>
          <p:cNvSpPr/>
          <p:nvPr/>
        </p:nvSpPr>
        <p:spPr>
          <a:xfrm>
            <a:off x="876230" y="2182995"/>
            <a:ext cx="2918895" cy="2335116"/>
          </a:xfrm>
          <a:prstGeom prst="funnel">
            <a:avLst/>
          </a:prstGeom>
          <a:solidFill>
            <a:srgbClr val="92D050">
              <a:alpha val="13000"/>
            </a:srgb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CasellaDiTesto 41">
            <a:extLst>
              <a:ext uri="{FF2B5EF4-FFF2-40B4-BE49-F238E27FC236}">
                <a16:creationId xmlns:a16="http://schemas.microsoft.com/office/drawing/2014/main" id="{B108FFFE-1DBC-F144-A446-3CBB0731262C}"/>
              </a:ext>
            </a:extLst>
          </p:cNvPr>
          <p:cNvSpPr txBox="1"/>
          <p:nvPr/>
        </p:nvSpPr>
        <p:spPr>
          <a:xfrm>
            <a:off x="7406" y="84769"/>
            <a:ext cx="9136595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Zircon and monazite thermometry + thermodynamic modelling</a:t>
            </a:r>
          </a:p>
        </p:txBody>
      </p:sp>
      <p:pic>
        <p:nvPicPr>
          <p:cNvPr id="21" name="Picture 20" descr="A drawing of a face&#10;&#10;Description automatically generated">
            <a:extLst>
              <a:ext uri="{FF2B5EF4-FFF2-40B4-BE49-F238E27FC236}">
                <a16:creationId xmlns:a16="http://schemas.microsoft.com/office/drawing/2014/main" id="{34A8BBD4-0811-EE41-AF66-5AF23F498E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pic>
        <p:nvPicPr>
          <p:cNvPr id="22" name="Picture 16" descr="Logo_CurtinUni_CMYK">
            <a:extLst>
              <a:ext uri="{FF2B5EF4-FFF2-40B4-BE49-F238E27FC236}">
                <a16:creationId xmlns:a16="http://schemas.microsoft.com/office/drawing/2014/main" id="{B041F21D-F2D4-E04A-8ABC-07A623A17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274" y="20147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7C5FC4B-D3EA-9E49-A985-572F9E18A194}"/>
              </a:ext>
            </a:extLst>
          </p:cNvPr>
          <p:cNvSpPr txBox="1"/>
          <p:nvPr/>
        </p:nvSpPr>
        <p:spPr>
          <a:xfrm>
            <a:off x="7128388" y="358269"/>
            <a:ext cx="197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Silvia Volante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|</a:t>
            </a:r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 06.05.2020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8AE66C2-54FF-1C48-9D7A-4130C22C2AA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191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75"/>
    </mc:Choice>
    <mc:Fallback xmlns="">
      <p:transition spd="slow" advTm="13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" grpId="0" animBg="1"/>
      <p:bldP spid="10" grpId="0" animBg="1"/>
      <p:bldP spid="11" grpId="0"/>
      <p:bldP spid="12" grpId="0" animBg="1"/>
      <p:bldP spid="13" grpId="0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41">
            <a:extLst>
              <a:ext uri="{FF2B5EF4-FFF2-40B4-BE49-F238E27FC236}">
                <a16:creationId xmlns:a16="http://schemas.microsoft.com/office/drawing/2014/main" id="{B61030A8-B48A-1843-8637-2C39194D9313}"/>
              </a:ext>
            </a:extLst>
          </p:cNvPr>
          <p:cNvSpPr txBox="1"/>
          <p:nvPr/>
        </p:nvSpPr>
        <p:spPr>
          <a:xfrm>
            <a:off x="7406" y="84769"/>
            <a:ext cx="9136595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Petrogenesis of granitic magmatism in of the Georgetown Inlier (GTI)</a:t>
            </a:r>
          </a:p>
          <a:p>
            <a:endParaRPr lang="en-A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3">
            <a:extLst>
              <a:ext uri="{FF2B5EF4-FFF2-40B4-BE49-F238E27FC236}">
                <a16:creationId xmlns:a16="http://schemas.microsoft.com/office/drawing/2014/main" id="{A1BE207E-0D7F-5D40-80E7-74E98F8E2C67}"/>
              </a:ext>
            </a:extLst>
          </p:cNvPr>
          <p:cNvSpPr txBox="1"/>
          <p:nvPr/>
        </p:nvSpPr>
        <p:spPr>
          <a:xfrm>
            <a:off x="4795355" y="4530684"/>
            <a:ext cx="1483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AU" sz="1000" dirty="0">
                <a:latin typeface="Avenir Book"/>
              </a:rPr>
              <a:t>[Volante et al., in prep]</a:t>
            </a:r>
          </a:p>
        </p:txBody>
      </p:sp>
      <p:sp>
        <p:nvSpPr>
          <p:cNvPr id="6" name="CasellaDiTesto 41">
            <a:extLst>
              <a:ext uri="{FF2B5EF4-FFF2-40B4-BE49-F238E27FC236}">
                <a16:creationId xmlns:a16="http://schemas.microsoft.com/office/drawing/2014/main" id="{A59C3362-361B-1447-89C8-2195153C0D00}"/>
              </a:ext>
            </a:extLst>
          </p:cNvPr>
          <p:cNvSpPr txBox="1"/>
          <p:nvPr/>
        </p:nvSpPr>
        <p:spPr>
          <a:xfrm>
            <a:off x="7406" y="84769"/>
            <a:ext cx="9136595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b="1" i="1" dirty="0">
                <a:solidFill>
                  <a:srgbClr val="002060"/>
                </a:solidFill>
                <a:latin typeface="Avenir Book" panose="02000503020000020003" pitchFamily="2" charset="0"/>
                <a:ea typeface="Times New Roman" panose="02020603050405020304" pitchFamily="18" charset="0"/>
              </a:rPr>
              <a:t>P–T–X</a:t>
            </a:r>
            <a:r>
              <a:rPr lang="en-AU" sz="3200" b="1" i="1" baseline="-25000" dirty="0">
                <a:solidFill>
                  <a:srgbClr val="002060"/>
                </a:solidFill>
                <a:latin typeface="Avenir Book" panose="02000503020000020003" pitchFamily="2" charset="0"/>
                <a:ea typeface="Times New Roman" panose="02020603050405020304" pitchFamily="18" charset="0"/>
              </a:rPr>
              <a:t>(H2O)</a:t>
            </a:r>
            <a:r>
              <a:rPr lang="en-AU" sz="3200" b="1" dirty="0">
                <a:solidFill>
                  <a:srgbClr val="002060"/>
                </a:solidFill>
                <a:latin typeface="Avenir Book" panose="02000503020000020003" pitchFamily="2" charset="0"/>
                <a:ea typeface="Times New Roman" panose="02020603050405020304" pitchFamily="18" charset="0"/>
              </a:rPr>
              <a:t> grid</a:t>
            </a:r>
            <a:endParaRPr lang="en-AU" sz="3200" b="1" dirty="0">
              <a:solidFill>
                <a:srgbClr val="002060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83C6D3-7008-3C46-B434-DDD7CFCB3D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21" b="16729"/>
          <a:stretch/>
        </p:blipFill>
        <p:spPr>
          <a:xfrm>
            <a:off x="98919" y="924827"/>
            <a:ext cx="4641325" cy="4052429"/>
          </a:xfrm>
          <a:prstGeom prst="rect">
            <a:avLst/>
          </a:prstGeom>
        </p:spPr>
      </p:pic>
      <p:sp>
        <p:nvSpPr>
          <p:cNvPr id="8" name="CasellaDiTesto 3">
            <a:extLst>
              <a:ext uri="{FF2B5EF4-FFF2-40B4-BE49-F238E27FC236}">
                <a16:creationId xmlns:a16="http://schemas.microsoft.com/office/drawing/2014/main" id="{212BC7BD-DE0E-8848-8B9A-971E4F4B6222}"/>
              </a:ext>
            </a:extLst>
          </p:cNvPr>
          <p:cNvSpPr txBox="1"/>
          <p:nvPr/>
        </p:nvSpPr>
        <p:spPr>
          <a:xfrm>
            <a:off x="25185" y="5492896"/>
            <a:ext cx="1526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en-AU" sz="1000" dirty="0">
                <a:latin typeface="Avenir Book"/>
              </a:rPr>
              <a:t>[Holtz et al., 2001; </a:t>
            </a:r>
            <a:r>
              <a:rPr lang="en-AU" sz="1000" dirty="0" err="1">
                <a:latin typeface="Avenir Book"/>
              </a:rPr>
              <a:t>Patiño</a:t>
            </a:r>
            <a:r>
              <a:rPr lang="en-AU" sz="1000" dirty="0">
                <a:latin typeface="Avenir Book"/>
              </a:rPr>
              <a:t> </a:t>
            </a:r>
            <a:r>
              <a:rPr lang="en-AU" sz="1000" dirty="0" err="1">
                <a:latin typeface="Avenir Book"/>
              </a:rPr>
              <a:t>Douce</a:t>
            </a:r>
            <a:r>
              <a:rPr lang="en-AU" sz="1000" dirty="0">
                <a:latin typeface="Avenir Book"/>
              </a:rPr>
              <a:t> and Harris 1998; Volante et al., 2020]</a:t>
            </a:r>
          </a:p>
        </p:txBody>
      </p:sp>
      <p:pic>
        <p:nvPicPr>
          <p:cNvPr id="9" name="Picture 8" descr="A drawing of a face&#10;&#10;Description automatically generated">
            <a:extLst>
              <a:ext uri="{FF2B5EF4-FFF2-40B4-BE49-F238E27FC236}">
                <a16:creationId xmlns:a16="http://schemas.microsoft.com/office/drawing/2014/main" id="{E0E62A29-A7E4-8540-8ED2-3E810845B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pic>
        <p:nvPicPr>
          <p:cNvPr id="10" name="Picture 16" descr="Logo_CurtinUni_CMYK">
            <a:extLst>
              <a:ext uri="{FF2B5EF4-FFF2-40B4-BE49-F238E27FC236}">
                <a16:creationId xmlns:a16="http://schemas.microsoft.com/office/drawing/2014/main" id="{5EC81C9D-9376-0B40-9F94-030EFB311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5274" y="20147"/>
            <a:ext cx="1848725" cy="3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EB4F44-36CF-AB46-8C69-38C8BF78BB2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2435"/>
          <a:stretch/>
        </p:blipFill>
        <p:spPr>
          <a:xfrm>
            <a:off x="4857347" y="915084"/>
            <a:ext cx="4139727" cy="341412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5DB6AC51-DC60-F74E-BB16-F44B1D5DAD7E}"/>
              </a:ext>
            </a:extLst>
          </p:cNvPr>
          <p:cNvSpPr/>
          <p:nvPr/>
        </p:nvSpPr>
        <p:spPr>
          <a:xfrm>
            <a:off x="6902832" y="2860228"/>
            <a:ext cx="209316" cy="168965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I"/>
          </a:p>
        </p:txBody>
      </p:sp>
      <p:sp>
        <p:nvSpPr>
          <p:cNvPr id="16" name="CasellaDiTesto 3">
            <a:extLst>
              <a:ext uri="{FF2B5EF4-FFF2-40B4-BE49-F238E27FC236}">
                <a16:creationId xmlns:a16="http://schemas.microsoft.com/office/drawing/2014/main" id="{AF729777-EF86-3A4B-8746-65DE9C68D2DF}"/>
              </a:ext>
            </a:extLst>
          </p:cNvPr>
          <p:cNvSpPr txBox="1"/>
          <p:nvPr/>
        </p:nvSpPr>
        <p:spPr>
          <a:xfrm>
            <a:off x="1520712" y="4880574"/>
            <a:ext cx="69059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just">
              <a:defRPr/>
            </a:pP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Therefore, assuming adiabatic ascent through the crust our results suggest that:</a:t>
            </a:r>
          </a:p>
          <a:p>
            <a:pPr marL="171450" lvl="0" indent="-171450" algn="just">
              <a:buFontTx/>
              <a:buChar char="-"/>
              <a:defRPr/>
            </a:pP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Cool (~730°C) and hydrous (~7wt% H</a:t>
            </a:r>
            <a:r>
              <a:rPr lang="en-AU" baseline="-25000" dirty="0">
                <a:solidFill>
                  <a:schemeClr val="tx1"/>
                </a:solidFill>
                <a:latin typeface="Avenir Book" panose="02000503020000020003" pitchFamily="2" charset="0"/>
              </a:rPr>
              <a:t>2</a:t>
            </a: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O ) granitic magmas were generated in the middle crust (~5 </a:t>
            </a:r>
            <a:r>
              <a:rPr lang="en-AU" dirty="0" err="1">
                <a:solidFill>
                  <a:schemeClr val="tx1"/>
                </a:solidFill>
                <a:latin typeface="Avenir Book" panose="02000503020000020003" pitchFamily="2" charset="0"/>
              </a:rPr>
              <a:t>kbar</a:t>
            </a: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) where they froze, forming the S-type </a:t>
            </a:r>
            <a:r>
              <a:rPr lang="en-AU" dirty="0" err="1">
                <a:solidFill>
                  <a:schemeClr val="tx1"/>
                </a:solidFill>
                <a:latin typeface="Avenir Book" panose="02000503020000020003" pitchFamily="2" charset="0"/>
              </a:rPr>
              <a:t>Forsayth</a:t>
            </a: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Avenir Book" panose="02000503020000020003" pitchFamily="2" charset="0"/>
              </a:rPr>
              <a:t>Supersuite</a:t>
            </a: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.</a:t>
            </a:r>
          </a:p>
          <a:p>
            <a:pPr lvl="0" algn="just">
              <a:defRPr/>
            </a:pPr>
            <a:endParaRPr lang="en-AU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171450" lvl="0" indent="-171450" algn="just">
              <a:buFontTx/>
              <a:buChar char="-"/>
              <a:defRPr/>
            </a:pP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Drier and hotter magmas (3–4 </a:t>
            </a:r>
            <a:r>
              <a:rPr lang="en-AU" dirty="0" err="1">
                <a:solidFill>
                  <a:schemeClr val="tx1"/>
                </a:solidFill>
                <a:latin typeface="Avenir Book" panose="02000503020000020003" pitchFamily="2" charset="0"/>
              </a:rPr>
              <a:t>wt</a:t>
            </a: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% H</a:t>
            </a:r>
            <a:r>
              <a:rPr lang="en-AU" baseline="-25000" dirty="0">
                <a:solidFill>
                  <a:schemeClr val="tx1"/>
                </a:solidFill>
                <a:latin typeface="Avenir Book" panose="02000503020000020003" pitchFamily="2" charset="0"/>
              </a:rPr>
              <a:t>2</a:t>
            </a: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O ) ascended to higher crustal levels, forming volcanic and subvolcanic rocks in the western domain of the GTI. Additional heat (~100°C) was required in the deep crust for melt generation  and we suggest this came from infusion of mafic magmas.</a:t>
            </a:r>
            <a:r>
              <a:rPr lang="en-GI" dirty="0">
                <a:latin typeface="Avenir Book" panose="02000503020000020003" pitchFamily="2" charset="0"/>
              </a:rPr>
              <a:t> </a:t>
            </a:r>
            <a:endParaRPr lang="en-AU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171450" lvl="0" indent="-171450" algn="just">
              <a:buFontTx/>
              <a:buChar char="-"/>
              <a:defRPr/>
            </a:pPr>
            <a:endParaRPr lang="en-AU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171450" lvl="0" indent="-171450" algn="just">
              <a:buFontTx/>
              <a:buChar char="-"/>
              <a:defRPr/>
            </a:pPr>
            <a:r>
              <a:rPr lang="en-AU" dirty="0">
                <a:solidFill>
                  <a:schemeClr val="tx1"/>
                </a:solidFill>
                <a:latin typeface="Avenir Book" panose="02000503020000020003" pitchFamily="2" charset="0"/>
              </a:rPr>
              <a:t>This study shows the robustness of monazite and zircon thermometers when reconciled, producing comparable magmatic temperatures.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937706-BCA8-1A45-88C3-6468E76A99D2}"/>
              </a:ext>
            </a:extLst>
          </p:cNvPr>
          <p:cNvSpPr txBox="1"/>
          <p:nvPr/>
        </p:nvSpPr>
        <p:spPr>
          <a:xfrm>
            <a:off x="7128388" y="358269"/>
            <a:ext cx="197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Silvia Volante 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|</a:t>
            </a:r>
            <a:r>
              <a:rPr lang="en-GI" sz="1200" b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</a:rPr>
              <a:t> 06.05.2020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25ACF5-790F-9743-BA2D-7D6B5639B74E}"/>
              </a:ext>
            </a:extLst>
          </p:cNvPr>
          <p:cNvCxnSpPr>
            <a:cxnSpLocks/>
          </p:cNvCxnSpPr>
          <p:nvPr/>
        </p:nvCxnSpPr>
        <p:spPr>
          <a:xfrm>
            <a:off x="159363" y="4977256"/>
            <a:ext cx="263471" cy="0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CC3D6E-A66B-8C43-9E55-CB49FC6445EA}"/>
              </a:ext>
            </a:extLst>
          </p:cNvPr>
          <p:cNvCxnSpPr>
            <a:cxnSpLocks/>
          </p:cNvCxnSpPr>
          <p:nvPr/>
        </p:nvCxnSpPr>
        <p:spPr>
          <a:xfrm>
            <a:off x="187779" y="5160652"/>
            <a:ext cx="263471" cy="0"/>
          </a:xfrm>
          <a:prstGeom prst="line">
            <a:avLst/>
          </a:prstGeom>
          <a:ln w="63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3">
            <a:extLst>
              <a:ext uri="{FF2B5EF4-FFF2-40B4-BE49-F238E27FC236}">
                <a16:creationId xmlns:a16="http://schemas.microsoft.com/office/drawing/2014/main" id="{4BF43766-13BC-B34F-9A7F-01D1D9A20FE0}"/>
              </a:ext>
            </a:extLst>
          </p:cNvPr>
          <p:cNvSpPr txBox="1"/>
          <p:nvPr/>
        </p:nvSpPr>
        <p:spPr>
          <a:xfrm>
            <a:off x="422834" y="4854147"/>
            <a:ext cx="1281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en-AU" sz="1000" dirty="0">
                <a:latin typeface="Avenir Book"/>
              </a:rPr>
              <a:t>[TC, this study]</a:t>
            </a:r>
          </a:p>
        </p:txBody>
      </p:sp>
      <p:sp>
        <p:nvSpPr>
          <p:cNvPr id="22" name="CasellaDiTesto 3">
            <a:extLst>
              <a:ext uri="{FF2B5EF4-FFF2-40B4-BE49-F238E27FC236}">
                <a16:creationId xmlns:a16="http://schemas.microsoft.com/office/drawing/2014/main" id="{38F71EDE-E3BE-0443-BC57-8543BA46984A}"/>
              </a:ext>
            </a:extLst>
          </p:cNvPr>
          <p:cNvSpPr txBox="1"/>
          <p:nvPr/>
        </p:nvSpPr>
        <p:spPr>
          <a:xfrm>
            <a:off x="458923" y="5065446"/>
            <a:ext cx="1281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r>
              <a:rPr lang="en-AU" sz="1000" dirty="0">
                <a:latin typeface="Avenir Book"/>
              </a:rPr>
              <a:t>[Holtz et al., 2001]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1CD8146-D44C-1243-947E-2CF004F04B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434F88-A042-C147-9A10-46468433E818}"/>
              </a:ext>
            </a:extLst>
          </p:cNvPr>
          <p:cNvSpPr/>
          <p:nvPr/>
        </p:nvSpPr>
        <p:spPr>
          <a:xfrm>
            <a:off x="7295274" y="4238594"/>
            <a:ext cx="1848725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I" sz="1000" dirty="0">
                <a:solidFill>
                  <a:schemeClr val="bg1">
                    <a:lumMod val="50000"/>
                  </a:schemeClr>
                </a:solidFill>
                <a:latin typeface="Avenir Book"/>
              </a:rPr>
              <a:t>4 – Sil Bt Kfs Melt; </a:t>
            </a:r>
          </a:p>
          <a:p>
            <a:pPr algn="r"/>
            <a:r>
              <a:rPr lang="en-GI" sz="1000" dirty="0">
                <a:solidFill>
                  <a:schemeClr val="bg1">
                    <a:lumMod val="50000"/>
                  </a:schemeClr>
                </a:solidFill>
                <a:latin typeface="Avenir Book"/>
              </a:rPr>
              <a:t>5 – Grt Sil Pl Bt Ms Kfs Melt;</a:t>
            </a:r>
          </a:p>
          <a:p>
            <a:pPr algn="r"/>
            <a:r>
              <a:rPr lang="en-GI" sz="1000" dirty="0">
                <a:solidFill>
                  <a:schemeClr val="bg1">
                    <a:lumMod val="50000"/>
                  </a:schemeClr>
                </a:solidFill>
                <a:latin typeface="Avenir Book"/>
              </a:rPr>
              <a:t>6 Grt Ky Bt Ms H2O;</a:t>
            </a:r>
          </a:p>
          <a:p>
            <a:pPr algn="r"/>
            <a:r>
              <a:rPr lang="en-GI" sz="1000" dirty="0">
                <a:solidFill>
                  <a:schemeClr val="bg1">
                    <a:lumMod val="50000"/>
                  </a:schemeClr>
                </a:solidFill>
                <a:latin typeface="Avenir Book"/>
              </a:rPr>
              <a:t>7 – Grt Sil Bt Ms Kfs Melt;</a:t>
            </a:r>
          </a:p>
          <a:p>
            <a:pPr algn="r"/>
            <a:r>
              <a:rPr lang="en-GI" sz="1000" dirty="0">
                <a:solidFill>
                  <a:schemeClr val="bg1">
                    <a:lumMod val="50000"/>
                  </a:schemeClr>
                </a:solidFill>
                <a:latin typeface="Avenir Book"/>
              </a:rPr>
              <a:t>8 – Sil Pl Bt Ms H2O. </a:t>
            </a:r>
          </a:p>
        </p:txBody>
      </p:sp>
    </p:spTree>
    <p:extLst>
      <p:ext uri="{BB962C8B-B14F-4D97-AF65-F5344CB8AC3E}">
        <p14:creationId xmlns:p14="http://schemas.microsoft.com/office/powerpoint/2010/main" val="294129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444"/>
    </mc:Choice>
    <mc:Fallback xmlns="">
      <p:transition spd="slow" advTm="248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28650" y="5534025"/>
            <a:ext cx="7886700" cy="822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  <a:ea typeface="+mj-ea"/>
                <a:cs typeface="+mj-cs"/>
              </a:rPr>
              <a:t>Questions?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  <a:latin typeface="Avenir Book" panose="02000503020000020003" pitchFamily="2" charset="0"/>
                <a:ea typeface="+mj-ea"/>
                <a:cs typeface="+mj-cs"/>
              </a:rPr>
              <a:t>Happy to discuss with you!</a:t>
            </a:r>
          </a:p>
        </p:txBody>
      </p:sp>
      <p:pic>
        <p:nvPicPr>
          <p:cNvPr id="4" name="Immagine 3" descr="IMG_1183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5395902"/>
          </a:xfrm>
          <a:prstGeom prst="rect">
            <a:avLst/>
          </a:prstGeom>
        </p:spPr>
      </p:pic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404ACC3F-D84A-6A4E-A8A7-F6B3B5115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612" y="6283706"/>
            <a:ext cx="1219200" cy="4191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36D0A9E-325D-F646-BB39-935BE11497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6"/>
    </mc:Choice>
    <mc:Fallback xmlns="">
      <p:transition spd="slow" advTm="3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3|1.1|1.2|3.8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457</Words>
  <Application>Microsoft Macintosh PowerPoint</Application>
  <PresentationFormat>On-screen Show (4:3)</PresentationFormat>
  <Paragraphs>76</Paragraphs>
  <Slides>7</Slides>
  <Notes>7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Avenir Book</vt:lpstr>
      <vt:lpstr>Calibri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Silvia Volante</dc:creator>
  <cp:lastModifiedBy>Silvia Volante</cp:lastModifiedBy>
  <cp:revision>37</cp:revision>
  <dcterms:created xsi:type="dcterms:W3CDTF">2020-04-29T23:34:07Z</dcterms:created>
  <dcterms:modified xsi:type="dcterms:W3CDTF">2020-05-03T08:39:18Z</dcterms:modified>
</cp:coreProperties>
</file>