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61" r:id="rId2"/>
    <p:sldId id="287" r:id="rId3"/>
    <p:sldId id="299" r:id="rId4"/>
    <p:sldId id="300" r:id="rId5"/>
    <p:sldId id="268" r:id="rId6"/>
    <p:sldId id="277" r:id="rId7"/>
    <p:sldId id="278" r:id="rId8"/>
    <p:sldId id="282" r:id="rId9"/>
    <p:sldId id="266" r:id="rId10"/>
    <p:sldId id="276" r:id="rId11"/>
    <p:sldId id="280" r:id="rId12"/>
    <p:sldId id="301" r:id="rId13"/>
    <p:sldId id="285" r:id="rId14"/>
    <p:sldId id="283" r:id="rId15"/>
    <p:sldId id="284" r:id="rId16"/>
    <p:sldId id="293" r:id="rId17"/>
    <p:sldId id="290" r:id="rId18"/>
    <p:sldId id="295" r:id="rId19"/>
    <p:sldId id="296" r:id="rId20"/>
    <p:sldId id="297" r:id="rId21"/>
  </p:sldIdLst>
  <p:sldSz cx="12192000" cy="6858000"/>
  <p:notesSz cx="6742113" cy="98758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ese" initials="T" lastIdx="1" clrIdx="0">
    <p:extLst>
      <p:ext uri="{19B8F6BF-5375-455C-9EA6-DF929625EA0E}">
        <p15:presenceInfo xmlns:p15="http://schemas.microsoft.com/office/powerpoint/2012/main" userId="Tres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9E63A"/>
    <a:srgbClr val="4BCE1E"/>
    <a:srgbClr val="FFFFFF"/>
    <a:srgbClr val="56BCF6"/>
    <a:srgbClr val="006699"/>
    <a:srgbClr val="0958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2327" autoAdjust="0"/>
  </p:normalViewPr>
  <p:slideViewPr>
    <p:cSldViewPr snapToGrid="0">
      <p:cViewPr varScale="1">
        <p:scale>
          <a:sx n="76" d="100"/>
          <a:sy n="76" d="100"/>
        </p:scale>
        <p:origin x="734" y="53"/>
      </p:cViewPr>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21582" cy="495507"/>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818971" y="0"/>
            <a:ext cx="2921582" cy="495507"/>
          </a:xfrm>
          <a:prstGeom prst="rect">
            <a:avLst/>
          </a:prstGeom>
        </p:spPr>
        <p:txBody>
          <a:bodyPr vert="horz" lIns="91440" tIns="45720" rIns="91440" bIns="45720" rtlCol="0"/>
          <a:lstStyle>
            <a:lvl1pPr algn="r">
              <a:defRPr sz="1200"/>
            </a:lvl1pPr>
          </a:lstStyle>
          <a:p>
            <a:fld id="{49764161-9625-48FB-91D9-353A02ADCAF3}" type="datetimeFigureOut">
              <a:rPr lang="de-AT" smtClean="0"/>
              <a:t>29.04.2020</a:t>
            </a:fld>
            <a:endParaRPr lang="de-AT"/>
          </a:p>
        </p:txBody>
      </p:sp>
      <p:sp>
        <p:nvSpPr>
          <p:cNvPr id="4" name="Fußzeilenplatzhalter 3"/>
          <p:cNvSpPr>
            <a:spLocks noGrp="1"/>
          </p:cNvSpPr>
          <p:nvPr>
            <p:ph type="ftr" sz="quarter" idx="2"/>
          </p:nvPr>
        </p:nvSpPr>
        <p:spPr>
          <a:xfrm>
            <a:off x="0" y="9380333"/>
            <a:ext cx="2921582" cy="495506"/>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818971" y="9380333"/>
            <a:ext cx="2921582" cy="495506"/>
          </a:xfrm>
          <a:prstGeom prst="rect">
            <a:avLst/>
          </a:prstGeom>
        </p:spPr>
        <p:txBody>
          <a:bodyPr vert="horz" lIns="91440" tIns="45720" rIns="91440" bIns="45720" rtlCol="0" anchor="b"/>
          <a:lstStyle>
            <a:lvl1pPr algn="r">
              <a:defRPr sz="1200"/>
            </a:lvl1pPr>
          </a:lstStyle>
          <a:p>
            <a:fld id="{903D29A3-C03C-4BAF-99EC-47D5EF814AE8}" type="slidenum">
              <a:rPr lang="de-AT" smtClean="0"/>
              <a:t>‹Nr.›</a:t>
            </a:fld>
            <a:endParaRPr lang="de-AT"/>
          </a:p>
        </p:txBody>
      </p:sp>
    </p:spTree>
    <p:extLst>
      <p:ext uri="{BB962C8B-B14F-4D97-AF65-F5344CB8AC3E}">
        <p14:creationId xmlns:p14="http://schemas.microsoft.com/office/powerpoint/2010/main" val="1826289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000" cy="495300"/>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19525" y="0"/>
            <a:ext cx="2921000" cy="495300"/>
          </a:xfrm>
          <a:prstGeom prst="rect">
            <a:avLst/>
          </a:prstGeom>
        </p:spPr>
        <p:txBody>
          <a:bodyPr vert="horz" lIns="91440" tIns="45720" rIns="91440" bIns="45720" rtlCol="0"/>
          <a:lstStyle>
            <a:lvl1pPr algn="r">
              <a:defRPr sz="1200"/>
            </a:lvl1pPr>
          </a:lstStyle>
          <a:p>
            <a:fld id="{7E91BB4C-FB96-4C3A-8C58-A1566F027532}" type="datetimeFigureOut">
              <a:rPr lang="de-AT" smtClean="0"/>
              <a:t>29.04.2020</a:t>
            </a:fld>
            <a:endParaRPr lang="de-AT"/>
          </a:p>
        </p:txBody>
      </p:sp>
      <p:sp>
        <p:nvSpPr>
          <p:cNvPr id="4" name="Slide Image Placeholder 3"/>
          <p:cNvSpPr>
            <a:spLocks noGrp="1" noRot="1" noChangeAspect="1"/>
          </p:cNvSpPr>
          <p:nvPr>
            <p:ph type="sldImg" idx="2"/>
          </p:nvPr>
        </p:nvSpPr>
        <p:spPr>
          <a:xfrm>
            <a:off x="409575" y="1235075"/>
            <a:ext cx="5922963" cy="3332163"/>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74688" y="4752975"/>
            <a:ext cx="5392737" cy="38877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9380538"/>
            <a:ext cx="2921000" cy="495300"/>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19525" y="9380538"/>
            <a:ext cx="2921000" cy="495300"/>
          </a:xfrm>
          <a:prstGeom prst="rect">
            <a:avLst/>
          </a:prstGeom>
        </p:spPr>
        <p:txBody>
          <a:bodyPr vert="horz" lIns="91440" tIns="45720" rIns="91440" bIns="45720" rtlCol="0" anchor="b"/>
          <a:lstStyle>
            <a:lvl1pPr algn="r">
              <a:defRPr sz="1200"/>
            </a:lvl1pPr>
          </a:lstStyle>
          <a:p>
            <a:fld id="{E92106A5-E65E-4611-9826-07FE930D003B}" type="slidenum">
              <a:rPr lang="de-AT" smtClean="0"/>
              <a:t>‹Nr.›</a:t>
            </a:fld>
            <a:endParaRPr lang="de-AT"/>
          </a:p>
        </p:txBody>
      </p:sp>
    </p:spTree>
    <p:extLst>
      <p:ext uri="{BB962C8B-B14F-4D97-AF65-F5344CB8AC3E}">
        <p14:creationId xmlns:p14="http://schemas.microsoft.com/office/powerpoint/2010/main" val="1121948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92106A5-E65E-4611-9826-07FE930D003B}" type="slidenum">
              <a:rPr lang="de-AT" smtClean="0"/>
              <a:t>1</a:t>
            </a:fld>
            <a:endParaRPr lang="de-AT"/>
          </a:p>
        </p:txBody>
      </p:sp>
    </p:spTree>
    <p:extLst>
      <p:ext uri="{BB962C8B-B14F-4D97-AF65-F5344CB8AC3E}">
        <p14:creationId xmlns:p14="http://schemas.microsoft.com/office/powerpoint/2010/main" val="1471346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92106A5-E65E-4611-9826-07FE930D003B}" type="slidenum">
              <a:rPr lang="de-AT" smtClean="0"/>
              <a:t>11</a:t>
            </a:fld>
            <a:endParaRPr lang="de-AT"/>
          </a:p>
        </p:txBody>
      </p:sp>
    </p:spTree>
    <p:extLst>
      <p:ext uri="{BB962C8B-B14F-4D97-AF65-F5344CB8AC3E}">
        <p14:creationId xmlns:p14="http://schemas.microsoft.com/office/powerpoint/2010/main" val="2955925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92106A5-E65E-4611-9826-07FE930D003B}" type="slidenum">
              <a:rPr lang="de-AT" smtClean="0"/>
              <a:t>13</a:t>
            </a:fld>
            <a:endParaRPr lang="de-AT"/>
          </a:p>
        </p:txBody>
      </p:sp>
    </p:spTree>
    <p:extLst>
      <p:ext uri="{BB962C8B-B14F-4D97-AF65-F5344CB8AC3E}">
        <p14:creationId xmlns:p14="http://schemas.microsoft.com/office/powerpoint/2010/main" val="756536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92106A5-E65E-4611-9826-07FE930D003B}" type="slidenum">
              <a:rPr lang="de-AT" smtClean="0"/>
              <a:t>14</a:t>
            </a:fld>
            <a:endParaRPr lang="de-AT"/>
          </a:p>
        </p:txBody>
      </p:sp>
    </p:spTree>
    <p:extLst>
      <p:ext uri="{BB962C8B-B14F-4D97-AF65-F5344CB8AC3E}">
        <p14:creationId xmlns:p14="http://schemas.microsoft.com/office/powerpoint/2010/main" val="1135834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92106A5-E65E-4611-9826-07FE930D003B}" type="slidenum">
              <a:rPr lang="de-AT" smtClean="0"/>
              <a:t>15</a:t>
            </a:fld>
            <a:endParaRPr lang="de-AT"/>
          </a:p>
        </p:txBody>
      </p:sp>
    </p:spTree>
    <p:extLst>
      <p:ext uri="{BB962C8B-B14F-4D97-AF65-F5344CB8AC3E}">
        <p14:creationId xmlns:p14="http://schemas.microsoft.com/office/powerpoint/2010/main" val="159358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92106A5-E65E-4611-9826-07FE930D003B}" type="slidenum">
              <a:rPr lang="de-AT" smtClean="0"/>
              <a:t>16</a:t>
            </a:fld>
            <a:endParaRPr lang="de-AT"/>
          </a:p>
        </p:txBody>
      </p:sp>
    </p:spTree>
    <p:extLst>
      <p:ext uri="{BB962C8B-B14F-4D97-AF65-F5344CB8AC3E}">
        <p14:creationId xmlns:p14="http://schemas.microsoft.com/office/powerpoint/2010/main" val="306307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92106A5-E65E-4611-9826-07FE930D003B}" type="slidenum">
              <a:rPr lang="de-AT" smtClean="0"/>
              <a:t>17</a:t>
            </a:fld>
            <a:endParaRPr lang="de-AT"/>
          </a:p>
        </p:txBody>
      </p:sp>
    </p:spTree>
    <p:extLst>
      <p:ext uri="{BB962C8B-B14F-4D97-AF65-F5344CB8AC3E}">
        <p14:creationId xmlns:p14="http://schemas.microsoft.com/office/powerpoint/2010/main" val="3689805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E92106A5-E65E-4611-9826-07FE930D003B}" type="slidenum">
              <a:rPr lang="de-AT" smtClean="0"/>
              <a:t>2</a:t>
            </a:fld>
            <a:endParaRPr lang="de-AT"/>
          </a:p>
        </p:txBody>
      </p:sp>
    </p:spTree>
    <p:extLst>
      <p:ext uri="{BB962C8B-B14F-4D97-AF65-F5344CB8AC3E}">
        <p14:creationId xmlns:p14="http://schemas.microsoft.com/office/powerpoint/2010/main" val="1782960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E92106A5-E65E-4611-9826-07FE930D003B}" type="slidenum">
              <a:rPr lang="de-AT" smtClean="0"/>
              <a:t>3</a:t>
            </a:fld>
            <a:endParaRPr lang="de-AT"/>
          </a:p>
        </p:txBody>
      </p:sp>
    </p:spTree>
    <p:extLst>
      <p:ext uri="{BB962C8B-B14F-4D97-AF65-F5344CB8AC3E}">
        <p14:creationId xmlns:p14="http://schemas.microsoft.com/office/powerpoint/2010/main" val="3609713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92106A5-E65E-4611-9826-07FE930D003B}" type="slidenum">
              <a:rPr lang="de-AT" smtClean="0"/>
              <a:t>4</a:t>
            </a:fld>
            <a:endParaRPr lang="de-AT"/>
          </a:p>
        </p:txBody>
      </p:sp>
    </p:spTree>
    <p:extLst>
      <p:ext uri="{BB962C8B-B14F-4D97-AF65-F5344CB8AC3E}">
        <p14:creationId xmlns:p14="http://schemas.microsoft.com/office/powerpoint/2010/main" val="1301079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E92106A5-E65E-4611-9826-07FE930D003B}" type="slidenum">
              <a:rPr lang="de-AT" smtClean="0"/>
              <a:t>5</a:t>
            </a:fld>
            <a:endParaRPr lang="de-AT"/>
          </a:p>
        </p:txBody>
      </p:sp>
    </p:spTree>
    <p:extLst>
      <p:ext uri="{BB962C8B-B14F-4D97-AF65-F5344CB8AC3E}">
        <p14:creationId xmlns:p14="http://schemas.microsoft.com/office/powerpoint/2010/main" val="3388148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E92106A5-E65E-4611-9826-07FE930D003B}" type="slidenum">
              <a:rPr lang="de-AT" smtClean="0"/>
              <a:t>6</a:t>
            </a:fld>
            <a:endParaRPr lang="de-AT"/>
          </a:p>
        </p:txBody>
      </p:sp>
    </p:spTree>
    <p:extLst>
      <p:ext uri="{BB962C8B-B14F-4D97-AF65-F5344CB8AC3E}">
        <p14:creationId xmlns:p14="http://schemas.microsoft.com/office/powerpoint/2010/main" val="3152347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E92106A5-E65E-4611-9826-07FE930D003B}" type="slidenum">
              <a:rPr lang="de-AT" smtClean="0"/>
              <a:t>8</a:t>
            </a:fld>
            <a:endParaRPr lang="de-AT"/>
          </a:p>
        </p:txBody>
      </p:sp>
    </p:spTree>
    <p:extLst>
      <p:ext uri="{BB962C8B-B14F-4D97-AF65-F5344CB8AC3E}">
        <p14:creationId xmlns:p14="http://schemas.microsoft.com/office/powerpoint/2010/main" val="2661980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E92106A5-E65E-4611-9826-07FE930D003B}" type="slidenum">
              <a:rPr lang="de-AT" smtClean="0"/>
              <a:t>9</a:t>
            </a:fld>
            <a:endParaRPr lang="de-AT"/>
          </a:p>
        </p:txBody>
      </p:sp>
    </p:spTree>
    <p:extLst>
      <p:ext uri="{BB962C8B-B14F-4D97-AF65-F5344CB8AC3E}">
        <p14:creationId xmlns:p14="http://schemas.microsoft.com/office/powerpoint/2010/main" val="4095149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E92106A5-E65E-4611-9826-07FE930D003B}" type="slidenum">
              <a:rPr lang="de-AT" smtClean="0"/>
              <a:t>10</a:t>
            </a:fld>
            <a:endParaRPr lang="de-AT"/>
          </a:p>
        </p:txBody>
      </p:sp>
    </p:spTree>
    <p:extLst>
      <p:ext uri="{BB962C8B-B14F-4D97-AF65-F5344CB8AC3E}">
        <p14:creationId xmlns:p14="http://schemas.microsoft.com/office/powerpoint/2010/main" val="153724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de-AT"/>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AT"/>
          </a:p>
        </p:txBody>
      </p:sp>
      <p:sp>
        <p:nvSpPr>
          <p:cNvPr id="4" name="Datumsplatzhalter 3"/>
          <p:cNvSpPr>
            <a:spLocks noGrp="1"/>
          </p:cNvSpPr>
          <p:nvPr>
            <p:ph type="dt" sz="half" idx="10"/>
          </p:nvPr>
        </p:nvSpPr>
        <p:spPr/>
        <p:txBody>
          <a:bodyPr/>
          <a:lstStyle/>
          <a:p>
            <a:fld id="{29517483-32E4-4D67-880D-5D5E61A2F009}" type="datetimeFigureOut">
              <a:rPr lang="de-AT" smtClean="0"/>
              <a:t>29.04.2020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238F3338-A888-4613-8035-88C903E9DB69}" type="slidenum">
              <a:rPr lang="de-AT" smtClean="0"/>
              <a:t>‹Nr.›</a:t>
            </a:fld>
            <a:endParaRPr lang="de-AT"/>
          </a:p>
        </p:txBody>
      </p:sp>
    </p:spTree>
    <p:extLst>
      <p:ext uri="{BB962C8B-B14F-4D97-AF65-F5344CB8AC3E}">
        <p14:creationId xmlns:p14="http://schemas.microsoft.com/office/powerpoint/2010/main" val="1925686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29517483-32E4-4D67-880D-5D5E61A2F009}" type="datetimeFigureOut">
              <a:rPr lang="de-AT" smtClean="0"/>
              <a:t>29.04.2020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238F3338-A888-4613-8035-88C903E9DB69}" type="slidenum">
              <a:rPr lang="de-AT" smtClean="0"/>
              <a:t>‹Nr.›</a:t>
            </a:fld>
            <a:endParaRPr lang="de-AT"/>
          </a:p>
        </p:txBody>
      </p:sp>
    </p:spTree>
    <p:extLst>
      <p:ext uri="{BB962C8B-B14F-4D97-AF65-F5344CB8AC3E}">
        <p14:creationId xmlns:p14="http://schemas.microsoft.com/office/powerpoint/2010/main" val="1715164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29517483-32E4-4D67-880D-5D5E61A2F009}" type="datetimeFigureOut">
              <a:rPr lang="de-AT" smtClean="0"/>
              <a:t>29.04.2020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238F3338-A888-4613-8035-88C903E9DB69}" type="slidenum">
              <a:rPr lang="de-AT" smtClean="0"/>
              <a:t>‹Nr.›</a:t>
            </a:fld>
            <a:endParaRPr lang="de-AT"/>
          </a:p>
        </p:txBody>
      </p:sp>
    </p:spTree>
    <p:extLst>
      <p:ext uri="{BB962C8B-B14F-4D97-AF65-F5344CB8AC3E}">
        <p14:creationId xmlns:p14="http://schemas.microsoft.com/office/powerpoint/2010/main" val="165656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96" name="Grafik 95"/>
          <p:cNvPicPr>
            <a:picLocks noChangeAspect="1"/>
          </p:cNvPicPr>
          <p:nvPr userDrawn="1"/>
        </p:nvPicPr>
        <p:blipFill rotWithShape="1">
          <a:blip r:embed="rId2">
            <a:extLst>
              <a:ext uri="{28A0092B-C50C-407E-A947-70E740481C1C}">
                <a14:useLocalDpi xmlns:a14="http://schemas.microsoft.com/office/drawing/2010/main" val="0"/>
              </a:ext>
            </a:extLst>
          </a:blip>
          <a:srcRect l="-104" t="-15625" r="104" b="15625"/>
          <a:stretch/>
        </p:blipFill>
        <p:spPr>
          <a:xfrm>
            <a:off x="-19050" y="-1295968"/>
            <a:ext cx="12223749" cy="8128000"/>
          </a:xfrm>
          <a:prstGeom prst="rect">
            <a:avLst/>
          </a:prstGeom>
        </p:spPr>
      </p:pic>
      <p:sp>
        <p:nvSpPr>
          <p:cNvPr id="97" name="Rechteck 96"/>
          <p:cNvSpPr/>
          <p:nvPr userDrawn="1"/>
        </p:nvSpPr>
        <p:spPr>
          <a:xfrm>
            <a:off x="-19050" y="-79899"/>
            <a:ext cx="12223749" cy="691884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5" name="Datumsplatzhalter 3">
            <a:extLst>
              <a:ext uri="{FF2B5EF4-FFF2-40B4-BE49-F238E27FC236}">
                <a16:creationId xmlns:a16="http://schemas.microsoft.com/office/drawing/2014/main" id="{3657219E-EA2E-4BE0-9C29-CD8BA398BA40}"/>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517483-32E4-4D67-880D-5D5E61A2F009}" type="datetimeFigureOut">
              <a:rPr lang="de-AT" smtClean="0"/>
              <a:pPr/>
              <a:t>29.04.2020</a:t>
            </a:fld>
            <a:endParaRPr lang="de-AT"/>
          </a:p>
        </p:txBody>
      </p:sp>
      <p:sp>
        <p:nvSpPr>
          <p:cNvPr id="76" name="Foliennummernplatzhalter 5">
            <a:extLst>
              <a:ext uri="{FF2B5EF4-FFF2-40B4-BE49-F238E27FC236}">
                <a16:creationId xmlns:a16="http://schemas.microsoft.com/office/drawing/2014/main" id="{D8754CF4-03FA-4D7A-B394-79B4B903C6DD}"/>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8F3338-A888-4613-8035-88C903E9DB69}" type="slidenum">
              <a:rPr lang="de-AT" smtClean="0"/>
              <a:pPr/>
              <a:t>‹Nr.›</a:t>
            </a:fld>
            <a:endParaRPr lang="de-AT"/>
          </a:p>
        </p:txBody>
      </p:sp>
      <p:pic>
        <p:nvPicPr>
          <p:cNvPr id="77" name="Grafik 76">
            <a:extLst>
              <a:ext uri="{FF2B5EF4-FFF2-40B4-BE49-F238E27FC236}">
                <a16:creationId xmlns:a16="http://schemas.microsoft.com/office/drawing/2014/main" id="{E7C0C3C1-DF35-4620-B967-E22973FE03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130" y="69817"/>
            <a:ext cx="1669112" cy="733292"/>
          </a:xfrm>
          <a:prstGeom prst="rect">
            <a:avLst/>
          </a:prstGeom>
        </p:spPr>
      </p:pic>
      <p:sp>
        <p:nvSpPr>
          <p:cNvPr id="78" name="Rechteck 77">
            <a:extLst>
              <a:ext uri="{FF2B5EF4-FFF2-40B4-BE49-F238E27FC236}">
                <a16:creationId xmlns:a16="http://schemas.microsoft.com/office/drawing/2014/main" id="{EFDA43D4-BC4E-4E27-A8F4-DE1BD8F738E0}"/>
              </a:ext>
            </a:extLst>
          </p:cNvPr>
          <p:cNvSpPr/>
          <p:nvPr userDrawn="1"/>
        </p:nvSpPr>
        <p:spPr>
          <a:xfrm>
            <a:off x="12699" y="6219318"/>
            <a:ext cx="12192000" cy="639187"/>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Gerader Verbinder 78">
            <a:extLst>
              <a:ext uri="{FF2B5EF4-FFF2-40B4-BE49-F238E27FC236}">
                <a16:creationId xmlns:a16="http://schemas.microsoft.com/office/drawing/2014/main" id="{9B1983E4-4603-4C58-9514-C5864AB30672}"/>
              </a:ext>
            </a:extLst>
          </p:cNvPr>
          <p:cNvCxnSpPr>
            <a:cxnSpLocks/>
          </p:cNvCxnSpPr>
          <p:nvPr userDrawn="1"/>
        </p:nvCxnSpPr>
        <p:spPr>
          <a:xfrm>
            <a:off x="0" y="944045"/>
            <a:ext cx="10764000" cy="0"/>
          </a:xfrm>
          <a:prstGeom prst="line">
            <a:avLst/>
          </a:prstGeom>
        </p:spPr>
        <p:style>
          <a:lnRef idx="1">
            <a:schemeClr val="dk1"/>
          </a:lnRef>
          <a:fillRef idx="0">
            <a:schemeClr val="dk1"/>
          </a:fillRef>
          <a:effectRef idx="0">
            <a:schemeClr val="dk1"/>
          </a:effectRef>
          <a:fontRef idx="minor">
            <a:schemeClr val="tx1"/>
          </a:fontRef>
        </p:style>
      </p:cxnSp>
      <p:sp>
        <p:nvSpPr>
          <p:cNvPr id="80" name="Ellipse 79">
            <a:extLst>
              <a:ext uri="{FF2B5EF4-FFF2-40B4-BE49-F238E27FC236}">
                <a16:creationId xmlns:a16="http://schemas.microsoft.com/office/drawing/2014/main" id="{302F76BF-8FA1-4B22-B832-523C7389A74F}"/>
              </a:ext>
            </a:extLst>
          </p:cNvPr>
          <p:cNvSpPr/>
          <p:nvPr userDrawn="1"/>
        </p:nvSpPr>
        <p:spPr>
          <a:xfrm>
            <a:off x="-99408" y="6628550"/>
            <a:ext cx="276223" cy="272310"/>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1" name="Ellipse 80">
            <a:extLst>
              <a:ext uri="{FF2B5EF4-FFF2-40B4-BE49-F238E27FC236}">
                <a16:creationId xmlns:a16="http://schemas.microsoft.com/office/drawing/2014/main" id="{18070C1A-CEF5-485A-87BD-F770434ED447}"/>
              </a:ext>
            </a:extLst>
          </p:cNvPr>
          <p:cNvSpPr/>
          <p:nvPr userDrawn="1"/>
        </p:nvSpPr>
        <p:spPr>
          <a:xfrm>
            <a:off x="250712" y="6693823"/>
            <a:ext cx="146523" cy="138209"/>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2" name="Ellipse 81">
            <a:extLst>
              <a:ext uri="{FF2B5EF4-FFF2-40B4-BE49-F238E27FC236}">
                <a16:creationId xmlns:a16="http://schemas.microsoft.com/office/drawing/2014/main" id="{99862256-7AD5-462E-9904-07C91AB75F4F}"/>
              </a:ext>
            </a:extLst>
          </p:cNvPr>
          <p:cNvSpPr/>
          <p:nvPr userDrawn="1"/>
        </p:nvSpPr>
        <p:spPr>
          <a:xfrm>
            <a:off x="319292" y="6364382"/>
            <a:ext cx="276223" cy="272310"/>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3" name="Ellipse 82">
            <a:extLst>
              <a:ext uri="{FF2B5EF4-FFF2-40B4-BE49-F238E27FC236}">
                <a16:creationId xmlns:a16="http://schemas.microsoft.com/office/drawing/2014/main" id="{A055FD33-27D8-4382-B7B8-6826B4656F28}"/>
              </a:ext>
            </a:extLst>
          </p:cNvPr>
          <p:cNvSpPr/>
          <p:nvPr userDrawn="1"/>
        </p:nvSpPr>
        <p:spPr>
          <a:xfrm>
            <a:off x="30292" y="6440437"/>
            <a:ext cx="169179" cy="166935"/>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4" name="Ellipse 83">
            <a:extLst>
              <a:ext uri="{FF2B5EF4-FFF2-40B4-BE49-F238E27FC236}">
                <a16:creationId xmlns:a16="http://schemas.microsoft.com/office/drawing/2014/main" id="{9E088801-C58E-4788-A2AD-5E0D1BF5DDC4}"/>
              </a:ext>
            </a:extLst>
          </p:cNvPr>
          <p:cNvSpPr/>
          <p:nvPr userDrawn="1"/>
        </p:nvSpPr>
        <p:spPr>
          <a:xfrm>
            <a:off x="199471" y="6309785"/>
            <a:ext cx="99391" cy="93130"/>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5" name="Ellipse 84">
            <a:extLst>
              <a:ext uri="{FF2B5EF4-FFF2-40B4-BE49-F238E27FC236}">
                <a16:creationId xmlns:a16="http://schemas.microsoft.com/office/drawing/2014/main" id="{F7EB8488-1DA5-47CA-A32B-23C384ED439F}"/>
              </a:ext>
            </a:extLst>
          </p:cNvPr>
          <p:cNvSpPr/>
          <p:nvPr userDrawn="1"/>
        </p:nvSpPr>
        <p:spPr>
          <a:xfrm>
            <a:off x="623190" y="6639345"/>
            <a:ext cx="73262" cy="75541"/>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6" name="Ellipse 85">
            <a:extLst>
              <a:ext uri="{FF2B5EF4-FFF2-40B4-BE49-F238E27FC236}">
                <a16:creationId xmlns:a16="http://schemas.microsoft.com/office/drawing/2014/main" id="{E345E56F-47DA-4260-823E-D06B46B05303}"/>
              </a:ext>
            </a:extLst>
          </p:cNvPr>
          <p:cNvSpPr/>
          <p:nvPr userDrawn="1"/>
        </p:nvSpPr>
        <p:spPr>
          <a:xfrm>
            <a:off x="666226" y="6278880"/>
            <a:ext cx="131333" cy="124035"/>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7" name="Ellipse 86">
            <a:extLst>
              <a:ext uri="{FF2B5EF4-FFF2-40B4-BE49-F238E27FC236}">
                <a16:creationId xmlns:a16="http://schemas.microsoft.com/office/drawing/2014/main" id="{7706EDB1-70BC-4162-88B3-8F90D3EB60DE}"/>
              </a:ext>
            </a:extLst>
          </p:cNvPr>
          <p:cNvSpPr/>
          <p:nvPr userDrawn="1"/>
        </p:nvSpPr>
        <p:spPr>
          <a:xfrm>
            <a:off x="1181305" y="6258540"/>
            <a:ext cx="111405" cy="114224"/>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8" name="Ellipse 87">
            <a:extLst>
              <a:ext uri="{FF2B5EF4-FFF2-40B4-BE49-F238E27FC236}">
                <a16:creationId xmlns:a16="http://schemas.microsoft.com/office/drawing/2014/main" id="{94C4CBC0-D85F-467B-A883-183396454F69}"/>
              </a:ext>
            </a:extLst>
          </p:cNvPr>
          <p:cNvSpPr/>
          <p:nvPr userDrawn="1"/>
        </p:nvSpPr>
        <p:spPr>
          <a:xfrm>
            <a:off x="858990" y="6488749"/>
            <a:ext cx="57674" cy="55455"/>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9" name="Ellipse 88">
            <a:extLst>
              <a:ext uri="{FF2B5EF4-FFF2-40B4-BE49-F238E27FC236}">
                <a16:creationId xmlns:a16="http://schemas.microsoft.com/office/drawing/2014/main" id="{C805C590-3311-41DD-8D4F-B69CEDA2B34E}"/>
              </a:ext>
            </a:extLst>
          </p:cNvPr>
          <p:cNvSpPr/>
          <p:nvPr userDrawn="1"/>
        </p:nvSpPr>
        <p:spPr>
          <a:xfrm>
            <a:off x="899797" y="6293954"/>
            <a:ext cx="92644" cy="93885"/>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0" name="Ellipse 89">
            <a:extLst>
              <a:ext uri="{FF2B5EF4-FFF2-40B4-BE49-F238E27FC236}">
                <a16:creationId xmlns:a16="http://schemas.microsoft.com/office/drawing/2014/main" id="{D9F59314-E01D-49A1-A904-AE5656360CE6}"/>
              </a:ext>
            </a:extLst>
          </p:cNvPr>
          <p:cNvSpPr/>
          <p:nvPr userDrawn="1"/>
        </p:nvSpPr>
        <p:spPr>
          <a:xfrm>
            <a:off x="500476" y="6278880"/>
            <a:ext cx="57674" cy="55455"/>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1" name="Ellipse 90">
            <a:extLst>
              <a:ext uri="{FF2B5EF4-FFF2-40B4-BE49-F238E27FC236}">
                <a16:creationId xmlns:a16="http://schemas.microsoft.com/office/drawing/2014/main" id="{92092C5B-E749-465C-B35A-7D1BF9E7C812}"/>
              </a:ext>
            </a:extLst>
          </p:cNvPr>
          <p:cNvSpPr/>
          <p:nvPr userDrawn="1"/>
        </p:nvSpPr>
        <p:spPr>
          <a:xfrm>
            <a:off x="1641088" y="6258540"/>
            <a:ext cx="57674" cy="55455"/>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2" name="Ellipse 91">
            <a:extLst>
              <a:ext uri="{FF2B5EF4-FFF2-40B4-BE49-F238E27FC236}">
                <a16:creationId xmlns:a16="http://schemas.microsoft.com/office/drawing/2014/main" id="{50EA81A5-E838-4578-8CC5-F5C5AB623CF1}"/>
              </a:ext>
            </a:extLst>
          </p:cNvPr>
          <p:cNvSpPr/>
          <p:nvPr userDrawn="1"/>
        </p:nvSpPr>
        <p:spPr>
          <a:xfrm>
            <a:off x="1066508" y="6460268"/>
            <a:ext cx="111405" cy="114223"/>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3" name="Ellipse 92">
            <a:extLst>
              <a:ext uri="{FF2B5EF4-FFF2-40B4-BE49-F238E27FC236}">
                <a16:creationId xmlns:a16="http://schemas.microsoft.com/office/drawing/2014/main" id="{88275851-1690-4642-8C65-FC2A27449B66}"/>
              </a:ext>
            </a:extLst>
          </p:cNvPr>
          <p:cNvSpPr/>
          <p:nvPr userDrawn="1"/>
        </p:nvSpPr>
        <p:spPr>
          <a:xfrm>
            <a:off x="1409225" y="6369980"/>
            <a:ext cx="57674" cy="55455"/>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4" name="Ellipse 93">
            <a:extLst>
              <a:ext uri="{FF2B5EF4-FFF2-40B4-BE49-F238E27FC236}">
                <a16:creationId xmlns:a16="http://schemas.microsoft.com/office/drawing/2014/main" id="{BA34B020-0CDB-4BAE-9C05-0AC91D061D59}"/>
              </a:ext>
            </a:extLst>
          </p:cNvPr>
          <p:cNvSpPr/>
          <p:nvPr userDrawn="1"/>
        </p:nvSpPr>
        <p:spPr>
          <a:xfrm>
            <a:off x="-207275" y="6215161"/>
            <a:ext cx="276223" cy="272310"/>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5" name="Ellipse 94">
            <a:extLst>
              <a:ext uri="{FF2B5EF4-FFF2-40B4-BE49-F238E27FC236}">
                <a16:creationId xmlns:a16="http://schemas.microsoft.com/office/drawing/2014/main" id="{014518B8-65CD-4E77-9150-FDE1648E322B}"/>
              </a:ext>
            </a:extLst>
          </p:cNvPr>
          <p:cNvSpPr/>
          <p:nvPr userDrawn="1"/>
        </p:nvSpPr>
        <p:spPr>
          <a:xfrm>
            <a:off x="417312" y="6772644"/>
            <a:ext cx="276223" cy="272310"/>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el 1"/>
          <p:cNvSpPr>
            <a:spLocks noGrp="1"/>
          </p:cNvSpPr>
          <p:nvPr>
            <p:ph type="title"/>
          </p:nvPr>
        </p:nvSpPr>
        <p:spPr>
          <a:xfrm>
            <a:off x="2073876" y="88867"/>
            <a:ext cx="7646124" cy="821124"/>
          </a:xfrm>
        </p:spPr>
        <p:txBody>
          <a:bodyPr/>
          <a:lstStyle/>
          <a:p>
            <a:r>
              <a:rPr lang="de-DE" dirty="0"/>
              <a:t>Titelmasterformat durch Klicken bearbeiten</a:t>
            </a:r>
            <a:endParaRPr lang="de-AT" dirty="0"/>
          </a:p>
        </p:txBody>
      </p:sp>
      <p:sp>
        <p:nvSpPr>
          <p:cNvPr id="3" name="Inhaltsplatzhalter 2"/>
          <p:cNvSpPr>
            <a:spLocks noGrp="1"/>
          </p:cNvSpPr>
          <p:nvPr>
            <p:ph idx="1"/>
          </p:nvPr>
        </p:nvSpPr>
        <p:spPr>
          <a:xfrm>
            <a:off x="272188" y="1200899"/>
            <a:ext cx="10515600" cy="4351338"/>
          </a:xfrm>
        </p:spPr>
        <p:txBody>
          <a:bodyPr/>
          <a:lstStyle>
            <a:lvl1pPr>
              <a:defRPr sz="2400"/>
            </a:lvl1pPr>
            <a:lvl2pPr>
              <a:defRPr sz="1800"/>
            </a:lvl2pPr>
            <a:lvl3pPr>
              <a:defRPr sz="1600"/>
            </a:lvl3pPr>
            <a:lvl4pPr>
              <a:defRPr sz="1400"/>
            </a:lvl4pPr>
            <a:lvl5pPr>
              <a:defRPr sz="12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9" name="Datumsplatzhalter 3">
            <a:extLst>
              <a:ext uri="{FF2B5EF4-FFF2-40B4-BE49-F238E27FC236}">
                <a16:creationId xmlns:a16="http://schemas.microsoft.com/office/drawing/2014/main" id="{C8885D53-B075-41AD-A2E1-3DBA7C7560FA}"/>
              </a:ext>
            </a:extLst>
          </p:cNvPr>
          <p:cNvSpPr txBox="1">
            <a:spLocks/>
          </p:cNvSpPr>
          <p:nvPr userDrawn="1"/>
        </p:nvSpPr>
        <p:spPr>
          <a:xfrm>
            <a:off x="1481574" y="6349761"/>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6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bg1"/>
                </a:solidFill>
              </a:rPr>
              <a:t>6</a:t>
            </a:r>
            <a:r>
              <a:rPr lang="en-US" b="0" baseline="30000" dirty="0">
                <a:solidFill>
                  <a:schemeClr val="bg1"/>
                </a:solidFill>
              </a:rPr>
              <a:t>th</a:t>
            </a:r>
            <a:r>
              <a:rPr lang="en-US" b="0" dirty="0">
                <a:solidFill>
                  <a:schemeClr val="bg1"/>
                </a:solidFill>
              </a:rPr>
              <a:t> May 2020</a:t>
            </a:r>
          </a:p>
        </p:txBody>
      </p:sp>
      <p:sp>
        <p:nvSpPr>
          <p:cNvPr id="10" name="Fußzeilenplatzhalter 4">
            <a:extLst>
              <a:ext uri="{FF2B5EF4-FFF2-40B4-BE49-F238E27FC236}">
                <a16:creationId xmlns:a16="http://schemas.microsoft.com/office/drawing/2014/main" id="{EEE74BCA-6D16-4F80-8303-5561BD2ABF9F}"/>
              </a:ext>
            </a:extLst>
          </p:cNvPr>
          <p:cNvSpPr txBox="1">
            <a:spLocks/>
          </p:cNvSpPr>
          <p:nvPr userDrawn="1"/>
        </p:nvSpPr>
        <p:spPr>
          <a:xfrm>
            <a:off x="2955275" y="6335452"/>
            <a:ext cx="6295856" cy="365125"/>
          </a:xfrm>
          <a:prstGeom prst="rect">
            <a:avLst/>
          </a:prstGeom>
        </p:spPr>
        <p:txBody>
          <a:bodyPr vert="horz" lIns="91440" tIns="45720" rIns="91440" bIns="45720" rtlCol="0" anchor="ctr"/>
          <a:lstStyle>
            <a:defPPr>
              <a:defRPr lang="de-DE"/>
            </a:defPPr>
            <a:lvl1pPr marL="0" algn="ctr" defTabSz="914400" rtl="0" eaLnBrk="1" latinLnBrk="0" hangingPunct="1">
              <a:defRPr sz="16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b="0">
                <a:solidFill>
                  <a:schemeClr val="bg1"/>
                </a:solidFill>
              </a:rPr>
              <a:t>EGU </a:t>
            </a:r>
            <a:r>
              <a:rPr lang="de-AT" b="0" dirty="0">
                <a:solidFill>
                  <a:schemeClr val="bg1"/>
                </a:solidFill>
              </a:rPr>
              <a:t>2020, Paul Bieber</a:t>
            </a:r>
            <a:endParaRPr lang="en-US" b="0" dirty="0">
              <a:solidFill>
                <a:schemeClr val="bg1"/>
              </a:solidFill>
            </a:endParaRPr>
          </a:p>
        </p:txBody>
      </p:sp>
      <p:sp>
        <p:nvSpPr>
          <p:cNvPr id="11" name="Foliennummernplatzhalter 5">
            <a:extLst>
              <a:ext uri="{FF2B5EF4-FFF2-40B4-BE49-F238E27FC236}">
                <a16:creationId xmlns:a16="http://schemas.microsoft.com/office/drawing/2014/main" id="{A123463A-7357-444C-BA14-094450F96638}"/>
              </a:ext>
            </a:extLst>
          </p:cNvPr>
          <p:cNvSpPr txBox="1">
            <a:spLocks/>
          </p:cNvSpPr>
          <p:nvPr userDrawn="1"/>
        </p:nvSpPr>
        <p:spPr>
          <a:xfrm>
            <a:off x="8175863"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6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355407-C327-4DCF-8ED8-37E9B4B5B40A}" type="slidenum">
              <a:rPr lang="en-US" b="0" smtClean="0">
                <a:solidFill>
                  <a:schemeClr val="bg1"/>
                </a:solidFill>
              </a:rPr>
              <a:pPr/>
              <a:t>‹Nr.›</a:t>
            </a:fld>
            <a:endParaRPr lang="en-US" b="0" dirty="0">
              <a:solidFill>
                <a:schemeClr val="bg1"/>
              </a:solidFill>
            </a:endParaRPr>
          </a:p>
        </p:txBody>
      </p:sp>
      <p:pic>
        <p:nvPicPr>
          <p:cNvPr id="30" name="Grafik 29" descr="Ein Bild, das Zeichnung enthält.&#10;&#10;Automatisch generierte Beschreibung">
            <a:extLst>
              <a:ext uri="{FF2B5EF4-FFF2-40B4-BE49-F238E27FC236}">
                <a16:creationId xmlns:a16="http://schemas.microsoft.com/office/drawing/2014/main" id="{4B680146-F18D-4284-BCD7-0E1960BB8F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9662" y="6359560"/>
            <a:ext cx="1034044" cy="361915"/>
          </a:xfrm>
          <a:prstGeom prst="rect">
            <a:avLst/>
          </a:prstGeom>
        </p:spPr>
      </p:pic>
    </p:spTree>
    <p:extLst>
      <p:ext uri="{BB962C8B-B14F-4D97-AF65-F5344CB8AC3E}">
        <p14:creationId xmlns:p14="http://schemas.microsoft.com/office/powerpoint/2010/main" val="3479642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de-AT"/>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29517483-32E4-4D67-880D-5D5E61A2F009}" type="datetimeFigureOut">
              <a:rPr lang="de-AT" smtClean="0"/>
              <a:t>29.04.2020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238F3338-A888-4613-8035-88C903E9DB69}" type="slidenum">
              <a:rPr lang="de-AT" smtClean="0"/>
              <a:t>‹Nr.›</a:t>
            </a:fld>
            <a:endParaRPr lang="de-AT"/>
          </a:p>
        </p:txBody>
      </p:sp>
    </p:spTree>
    <p:extLst>
      <p:ext uri="{BB962C8B-B14F-4D97-AF65-F5344CB8AC3E}">
        <p14:creationId xmlns:p14="http://schemas.microsoft.com/office/powerpoint/2010/main" val="2023132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838200" y="1825625"/>
            <a:ext cx="5181600" cy="4351338"/>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fld id="{29517483-32E4-4D67-880D-5D5E61A2F009}" type="datetimeFigureOut">
              <a:rPr lang="de-AT" smtClean="0"/>
              <a:t>29.04.2020</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238F3338-A888-4613-8035-88C903E9DB69}" type="slidenum">
              <a:rPr lang="de-AT" smtClean="0"/>
              <a:t>‹Nr.›</a:t>
            </a:fld>
            <a:endParaRPr lang="de-AT"/>
          </a:p>
        </p:txBody>
      </p:sp>
    </p:spTree>
    <p:extLst>
      <p:ext uri="{BB962C8B-B14F-4D97-AF65-F5344CB8AC3E}">
        <p14:creationId xmlns:p14="http://schemas.microsoft.com/office/powerpoint/2010/main" val="1839806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de-AT"/>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p>
            <a:fld id="{29517483-32E4-4D67-880D-5D5E61A2F009}" type="datetimeFigureOut">
              <a:rPr lang="de-AT" smtClean="0"/>
              <a:t>29.04.2020</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238F3338-A888-4613-8035-88C903E9DB69}" type="slidenum">
              <a:rPr lang="de-AT" smtClean="0"/>
              <a:t>‹Nr.›</a:t>
            </a:fld>
            <a:endParaRPr lang="de-AT"/>
          </a:p>
        </p:txBody>
      </p:sp>
    </p:spTree>
    <p:extLst>
      <p:ext uri="{BB962C8B-B14F-4D97-AF65-F5344CB8AC3E}">
        <p14:creationId xmlns:p14="http://schemas.microsoft.com/office/powerpoint/2010/main" val="1870826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2"/>
          <p:cNvSpPr>
            <a:spLocks noGrp="1"/>
          </p:cNvSpPr>
          <p:nvPr>
            <p:ph type="dt" sz="half" idx="10"/>
          </p:nvPr>
        </p:nvSpPr>
        <p:spPr/>
        <p:txBody>
          <a:bodyPr/>
          <a:lstStyle/>
          <a:p>
            <a:fld id="{29517483-32E4-4D67-880D-5D5E61A2F009}" type="datetimeFigureOut">
              <a:rPr lang="de-AT" smtClean="0"/>
              <a:t>29.04.2020</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238F3338-A888-4613-8035-88C903E9DB69}" type="slidenum">
              <a:rPr lang="de-AT" smtClean="0"/>
              <a:t>‹Nr.›</a:t>
            </a:fld>
            <a:endParaRPr lang="de-AT"/>
          </a:p>
        </p:txBody>
      </p:sp>
    </p:spTree>
    <p:extLst>
      <p:ext uri="{BB962C8B-B14F-4D97-AF65-F5344CB8AC3E}">
        <p14:creationId xmlns:p14="http://schemas.microsoft.com/office/powerpoint/2010/main" val="3427211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9517483-32E4-4D67-880D-5D5E61A2F009}" type="datetimeFigureOut">
              <a:rPr lang="de-AT" smtClean="0"/>
              <a:t>29.04.2020</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238F3338-A888-4613-8035-88C903E9DB69}" type="slidenum">
              <a:rPr lang="de-AT" smtClean="0"/>
              <a:t>‹Nr.›</a:t>
            </a:fld>
            <a:endParaRPr lang="de-AT"/>
          </a:p>
        </p:txBody>
      </p:sp>
    </p:spTree>
    <p:extLst>
      <p:ext uri="{BB962C8B-B14F-4D97-AF65-F5344CB8AC3E}">
        <p14:creationId xmlns:p14="http://schemas.microsoft.com/office/powerpoint/2010/main" val="681515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AT"/>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29517483-32E4-4D67-880D-5D5E61A2F009}" type="datetimeFigureOut">
              <a:rPr lang="de-AT" smtClean="0"/>
              <a:t>29.04.2020</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238F3338-A888-4613-8035-88C903E9DB69}" type="slidenum">
              <a:rPr lang="de-AT" smtClean="0"/>
              <a:t>‹Nr.›</a:t>
            </a:fld>
            <a:endParaRPr lang="de-AT"/>
          </a:p>
        </p:txBody>
      </p:sp>
    </p:spTree>
    <p:extLst>
      <p:ext uri="{BB962C8B-B14F-4D97-AF65-F5344CB8AC3E}">
        <p14:creationId xmlns:p14="http://schemas.microsoft.com/office/powerpoint/2010/main" val="2936084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AT"/>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29517483-32E4-4D67-880D-5D5E61A2F009}" type="datetimeFigureOut">
              <a:rPr lang="de-AT" smtClean="0"/>
              <a:t>29.04.2020</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238F3338-A888-4613-8035-88C903E9DB69}" type="slidenum">
              <a:rPr lang="de-AT" smtClean="0"/>
              <a:t>‹Nr.›</a:t>
            </a:fld>
            <a:endParaRPr lang="de-AT"/>
          </a:p>
        </p:txBody>
      </p:sp>
    </p:spTree>
    <p:extLst>
      <p:ext uri="{BB962C8B-B14F-4D97-AF65-F5344CB8AC3E}">
        <p14:creationId xmlns:p14="http://schemas.microsoft.com/office/powerpoint/2010/main" val="1616781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517483-32E4-4D67-880D-5D5E61A2F009}" type="datetimeFigureOut">
              <a:rPr lang="de-AT" smtClean="0"/>
              <a:t>29.04.2020</a:t>
            </a:fld>
            <a:endParaRPr lang="de-AT"/>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F3338-A888-4613-8035-88C903E9DB69}" type="slidenum">
              <a:rPr lang="de-AT" smtClean="0"/>
              <a:t>‹Nr.›</a:t>
            </a:fld>
            <a:endParaRPr lang="de-AT"/>
          </a:p>
        </p:txBody>
      </p:sp>
    </p:spTree>
    <p:extLst>
      <p:ext uri="{BB962C8B-B14F-4D97-AF65-F5344CB8AC3E}">
        <p14:creationId xmlns:p14="http://schemas.microsoft.com/office/powerpoint/2010/main" val="3179028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g"/><Relationship Id="rId7" Type="http://schemas.openxmlformats.org/officeDocument/2006/relationships/hyperlink" Target="https://www.mdpi.com/2072-4292/12/3/552"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30.emf"/><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zenodo.org/record/3588399#.XqfkDMgzZP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mdpi.com/2072-4292/12/3/552"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meetingorganizer.copernicus.org/EGU2020/EGU2020-11569.html" TargetMode="External"/><Relationship Id="rId3" Type="http://schemas.openxmlformats.org/officeDocument/2006/relationships/hyperlink" Target="https://www.atmos-chem-phys.net/12/2541/2012/" TargetMode="External"/><Relationship Id="rId7" Type="http://schemas.openxmlformats.org/officeDocument/2006/relationships/hyperlink" Target="https://www.atmos-chem-phys.net/18/16063/2018/"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meetingorganizer.copernicus.org/EGU2020/EGU2020-21035.html" TargetMode="External"/><Relationship Id="rId5" Type="http://schemas.openxmlformats.org/officeDocument/2006/relationships/hyperlink" Target="https://www.tandfonline.com/doi/full/10.1080/02786820600798869" TargetMode="Externa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2.wdp"/><Relationship Id="rId7"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2.jpeg"/><Relationship Id="rId4" Type="http://schemas.openxmlformats.org/officeDocument/2006/relationships/hyperlink" Target="https://meetingorganizer.copernicus.org/EGU2020/EGU2020-11569.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2987"/>
            <a:ext cx="13245303" cy="8593527"/>
          </a:xfrm>
          <a:prstGeom prst="rect">
            <a:avLst/>
          </a:prstGeom>
        </p:spPr>
      </p:pic>
      <p:sp>
        <p:nvSpPr>
          <p:cNvPr id="2" name="Titel 1"/>
          <p:cNvSpPr>
            <a:spLocks noGrp="1"/>
          </p:cNvSpPr>
          <p:nvPr>
            <p:ph type="ctrTitle"/>
          </p:nvPr>
        </p:nvSpPr>
        <p:spPr>
          <a:xfrm>
            <a:off x="1154015" y="383693"/>
            <a:ext cx="8278415" cy="2038906"/>
          </a:xfrm>
        </p:spPr>
        <p:txBody>
          <a:bodyPr>
            <a:normAutofit fontScale="90000"/>
          </a:bodyPr>
          <a:lstStyle/>
          <a:p>
            <a:pPr algn="l"/>
            <a:r>
              <a:rPr lang="en-US" sz="4400" b="1" dirty="0">
                <a:solidFill>
                  <a:schemeClr val="bg1"/>
                </a:solidFill>
                <a:effectLst>
                  <a:outerShdw blurRad="50800" dist="38100" dir="2700000" algn="tl" rotWithShape="0">
                    <a:prstClr val="black">
                      <a:alpha val="40000"/>
                    </a:prstClr>
                  </a:outerShdw>
                </a:effectLst>
              </a:rPr>
              <a:t>Development, Characterization and Testing of a Drone-based sampling Method for Investigations of Ice-Nucleating Particles</a:t>
            </a:r>
            <a:endParaRPr lang="de-AT" sz="4400" dirty="0">
              <a:solidFill>
                <a:schemeClr val="bg1"/>
              </a:solidFill>
              <a:effectLst>
                <a:outerShdw blurRad="50800" dist="38100" dir="2700000" algn="tl" rotWithShape="0">
                  <a:prstClr val="black">
                    <a:alpha val="40000"/>
                  </a:prstClr>
                </a:outerShdw>
              </a:effectLst>
            </a:endParaRPr>
          </a:p>
        </p:txBody>
      </p:sp>
      <p:sp>
        <p:nvSpPr>
          <p:cNvPr id="3" name="Untertitel 2"/>
          <p:cNvSpPr>
            <a:spLocks noGrp="1"/>
          </p:cNvSpPr>
          <p:nvPr>
            <p:ph type="subTitle" idx="1"/>
          </p:nvPr>
        </p:nvSpPr>
        <p:spPr>
          <a:xfrm>
            <a:off x="1154015" y="2367583"/>
            <a:ext cx="7306697" cy="2038906"/>
          </a:xfrm>
        </p:spPr>
        <p:txBody>
          <a:bodyPr>
            <a:normAutofit/>
          </a:bodyPr>
          <a:lstStyle/>
          <a:p>
            <a:pPr algn="l"/>
            <a:r>
              <a:rPr lang="de-AT" sz="2000" dirty="0">
                <a:solidFill>
                  <a:schemeClr val="bg1"/>
                </a:solidFill>
                <a:effectLst>
                  <a:outerShdw blurRad="50800" dist="38100" dir="2700000" algn="tl" rotWithShape="0">
                    <a:prstClr val="black">
                      <a:alpha val="40000"/>
                    </a:prstClr>
                  </a:outerShdw>
                </a:effectLst>
              </a:rPr>
              <a:t>Paul </a:t>
            </a:r>
            <a:r>
              <a:rPr lang="de-AT" sz="2000" dirty="0" err="1">
                <a:solidFill>
                  <a:schemeClr val="bg1"/>
                </a:solidFill>
                <a:effectLst>
                  <a:outerShdw blurRad="50800" dist="38100" dir="2700000" algn="tl" rotWithShape="0">
                    <a:prstClr val="black">
                      <a:alpha val="40000"/>
                    </a:prstClr>
                  </a:outerShdw>
                </a:effectLst>
              </a:rPr>
              <a:t>Bieber</a:t>
            </a:r>
            <a:r>
              <a:rPr lang="de-AT" sz="2000" baseline="30000" dirty="0" err="1">
                <a:solidFill>
                  <a:schemeClr val="bg1"/>
                </a:solidFill>
                <a:effectLst>
                  <a:outerShdw blurRad="50800" dist="38100" dir="2700000" algn="tl" rotWithShape="0">
                    <a:prstClr val="black">
                      <a:alpha val="40000"/>
                    </a:prstClr>
                  </a:outerShdw>
                </a:effectLst>
              </a:rPr>
              <a:t>a</a:t>
            </a:r>
            <a:r>
              <a:rPr lang="de-AT" sz="2000" dirty="0">
                <a:solidFill>
                  <a:schemeClr val="bg1"/>
                </a:solidFill>
                <a:effectLst>
                  <a:outerShdw blurRad="50800" dist="38100" dir="2700000" algn="tl" rotWithShape="0">
                    <a:prstClr val="black">
                      <a:alpha val="40000"/>
                    </a:prstClr>
                  </a:outerShdw>
                </a:effectLst>
              </a:rPr>
              <a:t>, Teresa M. </a:t>
            </a:r>
            <a:r>
              <a:rPr lang="de-AT" sz="2000" dirty="0" err="1">
                <a:solidFill>
                  <a:schemeClr val="bg1"/>
                </a:solidFill>
                <a:effectLst>
                  <a:outerShdw blurRad="50800" dist="38100" dir="2700000" algn="tl" rotWithShape="0">
                    <a:prstClr val="black">
                      <a:alpha val="40000"/>
                    </a:prstClr>
                  </a:outerShdw>
                </a:effectLst>
              </a:rPr>
              <a:t>Seifried</a:t>
            </a:r>
            <a:r>
              <a:rPr lang="de-AT" sz="2000" baseline="30000" dirty="0" err="1">
                <a:solidFill>
                  <a:schemeClr val="bg1"/>
                </a:solidFill>
                <a:effectLst>
                  <a:outerShdw blurRad="50800" dist="38100" dir="2700000" algn="tl" rotWithShape="0">
                    <a:prstClr val="black">
                      <a:alpha val="40000"/>
                    </a:prstClr>
                  </a:outerShdw>
                </a:effectLst>
              </a:rPr>
              <a:t>a</a:t>
            </a:r>
            <a:r>
              <a:rPr lang="de-AT" sz="2000" dirty="0">
                <a:solidFill>
                  <a:schemeClr val="bg1"/>
                </a:solidFill>
                <a:effectLst>
                  <a:outerShdw blurRad="50800" dist="38100" dir="2700000" algn="tl" rotWithShape="0">
                    <a:prstClr val="black">
                      <a:alpha val="40000"/>
                    </a:prstClr>
                  </a:outerShdw>
                </a:effectLst>
              </a:rPr>
              <a:t>, Julia </a:t>
            </a:r>
            <a:r>
              <a:rPr lang="de-AT" sz="2000" dirty="0" err="1">
                <a:solidFill>
                  <a:schemeClr val="bg1"/>
                </a:solidFill>
                <a:effectLst>
                  <a:outerShdw blurRad="50800" dist="38100" dir="2700000" algn="tl" rotWithShape="0">
                    <a:prstClr val="black">
                      <a:alpha val="40000"/>
                    </a:prstClr>
                  </a:outerShdw>
                </a:effectLst>
              </a:rPr>
              <a:t>Burkart</a:t>
            </a:r>
            <a:r>
              <a:rPr lang="de-AT" sz="2000" baseline="30000" dirty="0" err="1">
                <a:solidFill>
                  <a:schemeClr val="bg1"/>
                </a:solidFill>
                <a:effectLst>
                  <a:outerShdw blurRad="50800" dist="38100" dir="2700000" algn="tl" rotWithShape="0">
                    <a:prstClr val="black">
                      <a:alpha val="40000"/>
                    </a:prstClr>
                  </a:outerShdw>
                </a:effectLst>
              </a:rPr>
              <a:t>b</a:t>
            </a:r>
            <a:r>
              <a:rPr lang="de-AT" sz="2000" dirty="0">
                <a:solidFill>
                  <a:schemeClr val="bg1"/>
                </a:solidFill>
                <a:effectLst>
                  <a:outerShdw blurRad="50800" dist="38100" dir="2700000" algn="tl" rotWithShape="0">
                    <a:prstClr val="black">
                      <a:alpha val="40000"/>
                    </a:prstClr>
                  </a:outerShdw>
                </a:effectLst>
              </a:rPr>
              <a:t>, Jürgen </a:t>
            </a:r>
            <a:r>
              <a:rPr lang="de-AT" sz="2000" dirty="0" err="1">
                <a:solidFill>
                  <a:schemeClr val="bg1"/>
                </a:solidFill>
                <a:effectLst>
                  <a:outerShdw blurRad="50800" dist="38100" dir="2700000" algn="tl" rotWithShape="0">
                    <a:prstClr val="black">
                      <a:alpha val="40000"/>
                    </a:prstClr>
                  </a:outerShdw>
                </a:effectLst>
              </a:rPr>
              <a:t>Gratzl</a:t>
            </a:r>
            <a:r>
              <a:rPr lang="de-AT" sz="2000" baseline="30000" dirty="0" err="1">
                <a:solidFill>
                  <a:schemeClr val="bg1"/>
                </a:solidFill>
                <a:effectLst>
                  <a:outerShdw blurRad="50800" dist="38100" dir="2700000" algn="tl" rotWithShape="0">
                    <a:prstClr val="black">
                      <a:alpha val="40000"/>
                    </a:prstClr>
                  </a:outerShdw>
                </a:effectLst>
              </a:rPr>
              <a:t>b</a:t>
            </a:r>
            <a:r>
              <a:rPr lang="de-AT" sz="2000" dirty="0">
                <a:solidFill>
                  <a:schemeClr val="bg1"/>
                </a:solidFill>
                <a:effectLst>
                  <a:outerShdw blurRad="50800" dist="38100" dir="2700000" algn="tl" rotWithShape="0">
                    <a:prstClr val="black">
                      <a:alpha val="40000"/>
                    </a:prstClr>
                  </a:outerShdw>
                </a:effectLst>
              </a:rPr>
              <a:t>,</a:t>
            </a:r>
            <a:r>
              <a:rPr lang="de-AT" sz="2000" baseline="30000" dirty="0">
                <a:solidFill>
                  <a:schemeClr val="bg1"/>
                </a:solidFill>
                <a:effectLst>
                  <a:outerShdw blurRad="50800" dist="38100" dir="2700000" algn="tl" rotWithShape="0">
                    <a:prstClr val="black">
                      <a:alpha val="40000"/>
                    </a:prstClr>
                  </a:outerShdw>
                </a:effectLst>
              </a:rPr>
              <a:t> </a:t>
            </a:r>
            <a:r>
              <a:rPr lang="de-AT" sz="2000" dirty="0">
                <a:solidFill>
                  <a:schemeClr val="bg1"/>
                </a:solidFill>
                <a:effectLst>
                  <a:outerShdw blurRad="50800" dist="38100" dir="2700000" algn="tl" rotWithShape="0">
                    <a:prstClr val="black">
                      <a:alpha val="40000"/>
                    </a:prstClr>
                  </a:outerShdw>
                </a:effectLst>
              </a:rPr>
              <a:t>Anne Kasper-</a:t>
            </a:r>
            <a:r>
              <a:rPr lang="de-AT" sz="2000" dirty="0" err="1">
                <a:solidFill>
                  <a:schemeClr val="bg1"/>
                </a:solidFill>
                <a:effectLst>
                  <a:outerShdw blurRad="50800" dist="38100" dir="2700000" algn="tl" rotWithShape="0">
                    <a:prstClr val="black">
                      <a:alpha val="40000"/>
                    </a:prstClr>
                  </a:outerShdw>
                </a:effectLst>
              </a:rPr>
              <a:t>Giebl</a:t>
            </a:r>
            <a:r>
              <a:rPr lang="de-AT" sz="2000" baseline="30000" dirty="0" err="1">
                <a:solidFill>
                  <a:schemeClr val="bg1"/>
                </a:solidFill>
                <a:effectLst>
                  <a:outerShdw blurRad="50800" dist="38100" dir="2700000" algn="tl" rotWithShape="0">
                    <a:prstClr val="black">
                      <a:alpha val="40000"/>
                    </a:prstClr>
                  </a:outerShdw>
                </a:effectLst>
              </a:rPr>
              <a:t>c</a:t>
            </a:r>
            <a:r>
              <a:rPr lang="de-AT" sz="2000" dirty="0">
                <a:solidFill>
                  <a:schemeClr val="bg1"/>
                </a:solidFill>
                <a:effectLst>
                  <a:outerShdw blurRad="50800" dist="38100" dir="2700000" algn="tl" rotWithShape="0">
                    <a:prstClr val="black">
                      <a:alpha val="40000"/>
                    </a:prstClr>
                  </a:outerShdw>
                </a:effectLst>
              </a:rPr>
              <a:t>, David G. Schmale III</a:t>
            </a:r>
            <a:r>
              <a:rPr lang="de-AT" sz="2000" baseline="30000" dirty="0">
                <a:solidFill>
                  <a:schemeClr val="bg1"/>
                </a:solidFill>
                <a:effectLst>
                  <a:outerShdw blurRad="50800" dist="38100" dir="2700000" algn="tl" rotWithShape="0">
                    <a:prstClr val="black">
                      <a:alpha val="40000"/>
                    </a:prstClr>
                  </a:outerShdw>
                </a:effectLst>
              </a:rPr>
              <a:t>d</a:t>
            </a:r>
            <a:r>
              <a:rPr lang="de-AT" sz="2000" dirty="0">
                <a:solidFill>
                  <a:schemeClr val="bg1"/>
                </a:solidFill>
                <a:effectLst>
                  <a:outerShdw blurRad="50800" dist="38100" dir="2700000" algn="tl" rotWithShape="0">
                    <a:prstClr val="black">
                      <a:alpha val="40000"/>
                    </a:prstClr>
                  </a:outerShdw>
                </a:effectLst>
              </a:rPr>
              <a:t> and Hinrich </a:t>
            </a:r>
            <a:r>
              <a:rPr lang="de-AT" sz="2000" dirty="0" err="1">
                <a:solidFill>
                  <a:schemeClr val="bg1"/>
                </a:solidFill>
                <a:effectLst>
                  <a:outerShdw blurRad="50800" dist="38100" dir="2700000" algn="tl" rotWithShape="0">
                    <a:prstClr val="black">
                      <a:alpha val="40000"/>
                    </a:prstClr>
                  </a:outerShdw>
                </a:effectLst>
              </a:rPr>
              <a:t>Grothe</a:t>
            </a:r>
            <a:r>
              <a:rPr lang="de-AT" sz="2000" baseline="30000" dirty="0" err="1">
                <a:solidFill>
                  <a:schemeClr val="bg1"/>
                </a:solidFill>
                <a:effectLst>
                  <a:outerShdw blurRad="50800" dist="38100" dir="2700000" algn="tl" rotWithShape="0">
                    <a:prstClr val="black">
                      <a:alpha val="40000"/>
                    </a:prstClr>
                  </a:outerShdw>
                </a:effectLst>
              </a:rPr>
              <a:t>a</a:t>
            </a:r>
            <a:endParaRPr lang="de-AT" sz="2000" baseline="30000" dirty="0">
              <a:solidFill>
                <a:schemeClr val="bg1"/>
              </a:solidFill>
              <a:effectLst>
                <a:outerShdw blurRad="50800" dist="38100" dir="2700000" algn="tl" rotWithShape="0">
                  <a:prstClr val="black">
                    <a:alpha val="40000"/>
                  </a:prstClr>
                </a:outerShdw>
              </a:effectLst>
            </a:endParaRPr>
          </a:p>
          <a:p>
            <a:pPr algn="l"/>
            <a:r>
              <a:rPr lang="en-US" sz="1500" baseline="30000" dirty="0" err="1">
                <a:solidFill>
                  <a:schemeClr val="bg1"/>
                </a:solidFill>
                <a:effectLst>
                  <a:outerShdw blurRad="50800" dist="38100" dir="2700000" algn="tl" rotWithShape="0">
                    <a:prstClr val="black">
                      <a:alpha val="40000"/>
                    </a:prstClr>
                  </a:outerShdw>
                </a:effectLst>
              </a:rPr>
              <a:t>a</a:t>
            </a:r>
            <a:r>
              <a:rPr lang="en-US" sz="1500" dirty="0" err="1">
                <a:solidFill>
                  <a:schemeClr val="bg1"/>
                </a:solidFill>
                <a:effectLst>
                  <a:outerShdw blurRad="50800" dist="38100" dir="2700000" algn="tl" rotWithShape="0">
                    <a:prstClr val="black">
                      <a:alpha val="40000"/>
                    </a:prstClr>
                  </a:outerShdw>
                </a:effectLst>
              </a:rPr>
              <a:t>Institute</a:t>
            </a:r>
            <a:r>
              <a:rPr lang="en-US" sz="1500" dirty="0">
                <a:solidFill>
                  <a:schemeClr val="bg1"/>
                </a:solidFill>
                <a:effectLst>
                  <a:outerShdw blurRad="50800" dist="38100" dir="2700000" algn="tl" rotWithShape="0">
                    <a:prstClr val="black">
                      <a:alpha val="40000"/>
                    </a:prstClr>
                  </a:outerShdw>
                </a:effectLst>
              </a:rPr>
              <a:t> of Materials Chemistry, TU Wien, Vienna, 1060, Austria</a:t>
            </a:r>
          </a:p>
          <a:p>
            <a:pPr algn="l"/>
            <a:r>
              <a:rPr lang="en-US" sz="1500" baseline="30000" dirty="0" err="1">
                <a:solidFill>
                  <a:schemeClr val="bg1"/>
                </a:solidFill>
                <a:effectLst>
                  <a:outerShdw blurRad="50800" dist="38100" dir="2700000" algn="tl" rotWithShape="0">
                    <a:prstClr val="black">
                      <a:alpha val="40000"/>
                    </a:prstClr>
                  </a:outerShdw>
                </a:effectLst>
              </a:rPr>
              <a:t>b</a:t>
            </a:r>
            <a:r>
              <a:rPr lang="en-US" sz="1500" dirty="0" err="1">
                <a:solidFill>
                  <a:schemeClr val="bg1"/>
                </a:solidFill>
                <a:effectLst>
                  <a:outerShdw blurRad="50800" dist="38100" dir="2700000" algn="tl" rotWithShape="0">
                    <a:prstClr val="black">
                      <a:alpha val="40000"/>
                    </a:prstClr>
                  </a:outerShdw>
                </a:effectLst>
              </a:rPr>
              <a:t>Faculty</a:t>
            </a:r>
            <a:r>
              <a:rPr lang="en-US" sz="1500" dirty="0">
                <a:solidFill>
                  <a:schemeClr val="bg1"/>
                </a:solidFill>
                <a:effectLst>
                  <a:outerShdw blurRad="50800" dist="38100" dir="2700000" algn="tl" rotWithShape="0">
                    <a:prstClr val="black">
                      <a:alpha val="40000"/>
                    </a:prstClr>
                  </a:outerShdw>
                </a:effectLst>
              </a:rPr>
              <a:t> of Physics, University of Vienna, Vienna, 1090, Austria</a:t>
            </a:r>
          </a:p>
          <a:p>
            <a:pPr algn="l"/>
            <a:r>
              <a:rPr lang="en-US" sz="1500" baseline="30000" dirty="0" err="1">
                <a:solidFill>
                  <a:schemeClr val="bg1"/>
                </a:solidFill>
                <a:effectLst>
                  <a:outerShdw blurRad="50800" dist="38100" dir="2700000" algn="tl" rotWithShape="0">
                    <a:prstClr val="black">
                      <a:alpha val="40000"/>
                    </a:prstClr>
                  </a:outerShdw>
                </a:effectLst>
              </a:rPr>
              <a:t>c</a:t>
            </a:r>
            <a:r>
              <a:rPr lang="en-US" sz="1500" dirty="0" err="1">
                <a:solidFill>
                  <a:schemeClr val="bg1"/>
                </a:solidFill>
                <a:effectLst>
                  <a:outerShdw blurRad="50800" dist="38100" dir="2700000" algn="tl" rotWithShape="0">
                    <a:prstClr val="black">
                      <a:alpha val="40000"/>
                    </a:prstClr>
                  </a:outerShdw>
                </a:effectLst>
              </a:rPr>
              <a:t>Institute</a:t>
            </a:r>
            <a:r>
              <a:rPr lang="en-US" sz="1500" dirty="0">
                <a:solidFill>
                  <a:schemeClr val="bg1"/>
                </a:solidFill>
                <a:effectLst>
                  <a:outerShdw blurRad="50800" dist="38100" dir="2700000" algn="tl" rotWithShape="0">
                    <a:prstClr val="black">
                      <a:alpha val="40000"/>
                    </a:prstClr>
                  </a:outerShdw>
                </a:effectLst>
              </a:rPr>
              <a:t> of Chemical Technologies and Analytics, TU Wien, Vienna, 1060, Austria</a:t>
            </a:r>
          </a:p>
          <a:p>
            <a:pPr algn="l"/>
            <a:r>
              <a:rPr lang="en-US" sz="1500" baseline="30000" dirty="0" err="1">
                <a:solidFill>
                  <a:schemeClr val="bg1"/>
                </a:solidFill>
                <a:effectLst>
                  <a:outerShdw blurRad="50800" dist="38100" dir="2700000" algn="tl" rotWithShape="0">
                    <a:prstClr val="black">
                      <a:alpha val="40000"/>
                    </a:prstClr>
                  </a:outerShdw>
                </a:effectLst>
              </a:rPr>
              <a:t>d</a:t>
            </a:r>
            <a:r>
              <a:rPr lang="en-US" sz="1500" dirty="0" err="1">
                <a:solidFill>
                  <a:schemeClr val="bg1"/>
                </a:solidFill>
                <a:effectLst>
                  <a:outerShdw blurRad="50800" dist="38100" dir="2700000" algn="tl" rotWithShape="0">
                    <a:prstClr val="black">
                      <a:alpha val="40000"/>
                    </a:prstClr>
                  </a:outerShdw>
                </a:effectLst>
              </a:rPr>
              <a:t>School</a:t>
            </a:r>
            <a:r>
              <a:rPr lang="en-US" sz="1500" dirty="0">
                <a:solidFill>
                  <a:schemeClr val="bg1"/>
                </a:solidFill>
                <a:effectLst>
                  <a:outerShdw blurRad="50800" dist="38100" dir="2700000" algn="tl" rotWithShape="0">
                    <a:prstClr val="black">
                      <a:alpha val="40000"/>
                    </a:prstClr>
                  </a:outerShdw>
                </a:effectLst>
              </a:rPr>
              <a:t> of Plant and Environmental Science, Virginia Tech, 24061-0390 Blacksburg, USA</a:t>
            </a:r>
          </a:p>
          <a:p>
            <a:pPr algn="l"/>
            <a:endParaRPr lang="de-AT" sz="1500" dirty="0">
              <a:solidFill>
                <a:schemeClr val="bg1"/>
              </a:solidFill>
              <a:effectLst>
                <a:outerShdw blurRad="50800" dist="38100" dir="2700000" algn="tl" rotWithShape="0">
                  <a:prstClr val="black">
                    <a:alpha val="40000"/>
                  </a:prstClr>
                </a:outerShdw>
              </a:effectLst>
            </a:endParaRPr>
          </a:p>
          <a:p>
            <a:pPr algn="l"/>
            <a:endParaRPr lang="de-AT" dirty="0"/>
          </a:p>
          <a:p>
            <a:pPr algn="l"/>
            <a:endParaRPr lang="de-AT" dirty="0"/>
          </a:p>
        </p:txBody>
      </p:sp>
      <p:pic>
        <p:nvPicPr>
          <p:cNvPr id="5" name="Grafik 4">
            <a:extLst>
              <a:ext uri="{FF2B5EF4-FFF2-40B4-BE49-F238E27FC236}">
                <a16:creationId xmlns:a16="http://schemas.microsoft.com/office/drawing/2014/main" id="{1F68C76F-781E-4CE8-ACFB-03FFA18491A9}"/>
              </a:ext>
            </a:extLst>
          </p:cNvPr>
          <p:cNvPicPr>
            <a:picLocks noChangeAspect="1"/>
          </p:cNvPicPr>
          <p:nvPr/>
        </p:nvPicPr>
        <p:blipFill rotWithShape="1">
          <a:blip r:embed="rId4" cstate="print">
            <a:alphaModFix amt="70000"/>
            <a:extLst>
              <a:ext uri="{28A0092B-C50C-407E-A947-70E740481C1C}">
                <a14:useLocalDpi xmlns:a14="http://schemas.microsoft.com/office/drawing/2010/main" val="0"/>
              </a:ext>
            </a:extLst>
          </a:blip>
          <a:srcRect r="51764"/>
          <a:stretch/>
        </p:blipFill>
        <p:spPr>
          <a:xfrm>
            <a:off x="1298911" y="5516320"/>
            <a:ext cx="1213231" cy="1104990"/>
          </a:xfrm>
          <a:prstGeom prst="rect">
            <a:avLst/>
          </a:prstGeom>
        </p:spPr>
      </p:pic>
      <p:pic>
        <p:nvPicPr>
          <p:cNvPr id="7" name="Grafik 6">
            <a:extLst>
              <a:ext uri="{FF2B5EF4-FFF2-40B4-BE49-F238E27FC236}">
                <a16:creationId xmlns:a16="http://schemas.microsoft.com/office/drawing/2014/main" id="{623E07DE-60B1-4ABB-8839-0E60CD3CD603}"/>
              </a:ext>
            </a:extLst>
          </p:cNvPr>
          <p:cNvPicPr>
            <a:picLocks noChangeAspect="1"/>
          </p:cNvPicPr>
          <p:nvPr/>
        </p:nvPicPr>
        <p:blipFill rotWithShape="1">
          <a:blip r:embed="rId5" cstate="print">
            <a:alphaModFix amt="70000"/>
            <a:extLst>
              <a:ext uri="{28A0092B-C50C-407E-A947-70E740481C1C}">
                <a14:useLocalDpi xmlns:a14="http://schemas.microsoft.com/office/drawing/2010/main" val="0"/>
              </a:ext>
            </a:extLst>
          </a:blip>
          <a:srcRect r="69400"/>
          <a:stretch/>
        </p:blipFill>
        <p:spPr>
          <a:xfrm>
            <a:off x="2609564" y="5470020"/>
            <a:ext cx="1302148" cy="1219175"/>
          </a:xfrm>
          <a:prstGeom prst="rect">
            <a:avLst/>
          </a:prstGeom>
        </p:spPr>
      </p:pic>
      <p:pic>
        <p:nvPicPr>
          <p:cNvPr id="13" name="Grafik 12" descr="Ein Bild, das Zeichnung enthält.&#10;&#10;Automatisch generierte Beschreibung">
            <a:extLst>
              <a:ext uri="{FF2B5EF4-FFF2-40B4-BE49-F238E27FC236}">
                <a16:creationId xmlns:a16="http://schemas.microsoft.com/office/drawing/2014/main" id="{951E4E40-4519-4430-8483-C3A7479BD841}"/>
              </a:ext>
            </a:extLst>
          </p:cNvPr>
          <p:cNvPicPr>
            <a:picLocks noChangeAspect="1"/>
          </p:cNvPicPr>
          <p:nvPr/>
        </p:nvPicPr>
        <p:blipFill>
          <a:blip r:embed="rId6" cstate="print">
            <a:alphaModFix amt="50000"/>
            <a:extLst>
              <a:ext uri="{28A0092B-C50C-407E-A947-70E740481C1C}">
                <a14:useLocalDpi xmlns:a14="http://schemas.microsoft.com/office/drawing/2010/main" val="0"/>
              </a:ext>
            </a:extLst>
          </a:blip>
          <a:stretch>
            <a:fillRect/>
          </a:stretch>
        </p:blipFill>
        <p:spPr>
          <a:xfrm>
            <a:off x="3905381" y="5579452"/>
            <a:ext cx="2055981" cy="978726"/>
          </a:xfrm>
          <a:prstGeom prst="rect">
            <a:avLst/>
          </a:prstGeom>
        </p:spPr>
      </p:pic>
      <p:sp>
        <p:nvSpPr>
          <p:cNvPr id="8" name="Untertitel 2">
            <a:extLst>
              <a:ext uri="{FF2B5EF4-FFF2-40B4-BE49-F238E27FC236}">
                <a16:creationId xmlns:a16="http://schemas.microsoft.com/office/drawing/2014/main" id="{12B6C893-EA01-4CC1-8269-CCF0A9E53268}"/>
              </a:ext>
            </a:extLst>
          </p:cNvPr>
          <p:cNvSpPr txBox="1">
            <a:spLocks/>
          </p:cNvSpPr>
          <p:nvPr/>
        </p:nvSpPr>
        <p:spPr>
          <a:xfrm>
            <a:off x="1154015" y="4419469"/>
            <a:ext cx="11466715" cy="12191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effectLst>
                  <a:outerShdw blurRad="50800" dist="38100" dir="2700000" algn="tl" rotWithShape="0">
                    <a:prstClr val="black">
                      <a:alpha val="40000"/>
                    </a:prstClr>
                  </a:outerShdw>
                </a:effectLst>
              </a:rPr>
              <a:t>Please start the presentation mode (F9) and click through the slides</a:t>
            </a:r>
            <a:r>
              <a:rPr lang="de-AT" sz="2800" dirty="0">
                <a:solidFill>
                  <a:schemeClr val="bg1"/>
                </a:solidFill>
                <a:effectLst>
                  <a:outerShdw blurRad="50800" dist="38100" dir="2700000" algn="tl" rotWithShape="0">
                    <a:prstClr val="black">
                      <a:alpha val="40000"/>
                    </a:prstClr>
                  </a:outerShdw>
                </a:effectLst>
              </a:rPr>
              <a:t>!</a:t>
            </a:r>
          </a:p>
          <a:p>
            <a:pPr algn="l"/>
            <a:r>
              <a:rPr lang="de-AT" sz="2800" dirty="0">
                <a:solidFill>
                  <a:schemeClr val="bg1"/>
                </a:solidFill>
                <a:effectLst>
                  <a:outerShdw blurRad="50800" dist="38100" dir="2700000" algn="tl" rotWithShape="0">
                    <a:prstClr val="black">
                      <a:alpha val="40000"/>
                    </a:prstClr>
                  </a:outerShdw>
                </a:effectLst>
              </a:rPr>
              <a:t>The </a:t>
            </a:r>
            <a:r>
              <a:rPr lang="en-US" sz="2800" dirty="0">
                <a:solidFill>
                  <a:schemeClr val="bg1"/>
                </a:solidFill>
                <a:effectLst>
                  <a:outerShdw blurRad="50800" dist="38100" dir="2700000" algn="tl" rotWithShape="0">
                    <a:prstClr val="black">
                      <a:alpha val="40000"/>
                    </a:prstClr>
                  </a:outerShdw>
                </a:effectLst>
              </a:rPr>
              <a:t>following</a:t>
            </a:r>
            <a:r>
              <a:rPr lang="de-AT" sz="2800" dirty="0">
                <a:solidFill>
                  <a:schemeClr val="bg1"/>
                </a:solidFill>
                <a:effectLst>
                  <a:outerShdw blurRad="50800" dist="38100" dir="2700000" algn="tl" rotWithShape="0">
                    <a:prstClr val="black">
                      <a:alpha val="40000"/>
                    </a:prstClr>
                  </a:outerShdw>
                </a:effectLst>
              </a:rPr>
              <a:t> </a:t>
            </a:r>
            <a:r>
              <a:rPr lang="en-US" sz="2800" dirty="0">
                <a:solidFill>
                  <a:schemeClr val="bg1"/>
                </a:solidFill>
                <a:effectLst>
                  <a:outerShdw blurRad="50800" dist="38100" dir="2700000" algn="tl" rotWithShape="0">
                    <a:prstClr val="black">
                      <a:alpha val="40000"/>
                    </a:prstClr>
                  </a:outerShdw>
                </a:effectLst>
              </a:rPr>
              <a:t>work has been published </a:t>
            </a:r>
            <a:r>
              <a:rPr lang="de-AT" sz="2800" dirty="0">
                <a:solidFill>
                  <a:schemeClr val="bg1"/>
                </a:solidFill>
                <a:effectLst>
                  <a:outerShdw blurRad="50800" dist="38100" dir="2700000" algn="tl" rotWithShape="0">
                    <a:prstClr val="black">
                      <a:alpha val="40000"/>
                    </a:prstClr>
                  </a:outerShdw>
                </a:effectLst>
              </a:rPr>
              <a:t>in </a:t>
            </a:r>
            <a:r>
              <a:rPr lang="en-US" sz="2800" b="1" dirty="0">
                <a:effectLst>
                  <a:outerShdw blurRad="38100" dist="38100" dir="2700000" algn="tl">
                    <a:srgbClr val="000000">
                      <a:alpha val="43137"/>
                    </a:srgbClr>
                  </a:outerShdw>
                </a:effectLst>
                <a:hlinkClick r:id="rId7"/>
              </a:rPr>
              <a:t>Bieber </a:t>
            </a:r>
            <a:r>
              <a:rPr lang="en-US" sz="2800" b="1" i="1" dirty="0">
                <a:effectLst>
                  <a:outerShdw blurRad="38100" dist="38100" dir="2700000" algn="tl">
                    <a:srgbClr val="000000">
                      <a:alpha val="43137"/>
                    </a:srgbClr>
                  </a:outerShdw>
                </a:effectLst>
                <a:hlinkClick r:id="rId7"/>
              </a:rPr>
              <a:t>et. al., </a:t>
            </a:r>
            <a:r>
              <a:rPr lang="en-US" sz="2800" b="1" dirty="0">
                <a:effectLst>
                  <a:outerShdw blurRad="38100" dist="38100" dir="2700000" algn="tl">
                    <a:srgbClr val="000000">
                      <a:alpha val="43137"/>
                    </a:srgbClr>
                  </a:outerShdw>
                </a:effectLst>
                <a:hlinkClick r:id="rId7"/>
              </a:rPr>
              <a:t>2020</a:t>
            </a:r>
            <a:r>
              <a:rPr lang="en-US" sz="2800" b="1" dirty="0">
                <a:solidFill>
                  <a:schemeClr val="bg1">
                    <a:lumMod val="95000"/>
                  </a:schemeClr>
                </a:solidFill>
                <a:effectLst>
                  <a:outerShdw blurRad="38100" dist="38100" dir="2700000" algn="tl">
                    <a:srgbClr val="000000">
                      <a:alpha val="43137"/>
                    </a:srgbClr>
                  </a:outerShdw>
                </a:effectLst>
              </a:rPr>
              <a:t>.</a:t>
            </a:r>
            <a:endParaRPr lang="en-US" sz="2800" dirty="0">
              <a:solidFill>
                <a:schemeClr val="bg1">
                  <a:lumMod val="95000"/>
                </a:schemeClr>
              </a:solidFill>
              <a:effectLst>
                <a:outerShdw blurRad="50800" dist="38100" dir="2700000" algn="tl" rotWithShape="0">
                  <a:prstClr val="black">
                    <a:alpha val="40000"/>
                  </a:prstClr>
                </a:outerShdw>
              </a:effectLst>
            </a:endParaRPr>
          </a:p>
          <a:p>
            <a:pPr algn="l"/>
            <a:endParaRPr lang="de-AT" sz="1900" dirty="0">
              <a:solidFill>
                <a:schemeClr val="bg1"/>
              </a:solidFill>
              <a:effectLst>
                <a:outerShdw blurRad="50800" dist="38100" dir="2700000" algn="tl" rotWithShape="0">
                  <a:prstClr val="black">
                    <a:alpha val="40000"/>
                  </a:prstClr>
                </a:outerShdw>
              </a:effectLst>
            </a:endParaRPr>
          </a:p>
          <a:p>
            <a:pPr algn="l"/>
            <a:endParaRPr lang="de-AT" dirty="0"/>
          </a:p>
          <a:p>
            <a:pPr algn="l"/>
            <a:endParaRPr lang="de-AT" dirty="0"/>
          </a:p>
        </p:txBody>
      </p:sp>
      <p:pic>
        <p:nvPicPr>
          <p:cNvPr id="9" name="Grafik 8" descr="Ein Bild, das Zeichnung enthält.&#10;&#10;Automatisch generierte Beschreibung">
            <a:extLst>
              <a:ext uri="{FF2B5EF4-FFF2-40B4-BE49-F238E27FC236}">
                <a16:creationId xmlns:a16="http://schemas.microsoft.com/office/drawing/2014/main" id="{A71D1FBA-95B7-4857-B072-73F95CC184CC}"/>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6188599" y="5574391"/>
            <a:ext cx="2796360" cy="978725"/>
          </a:xfrm>
          <a:prstGeom prst="rect">
            <a:avLst/>
          </a:prstGeom>
        </p:spPr>
      </p:pic>
    </p:spTree>
    <p:extLst>
      <p:ext uri="{BB962C8B-B14F-4D97-AF65-F5344CB8AC3E}">
        <p14:creationId xmlns:p14="http://schemas.microsoft.com/office/powerpoint/2010/main" val="4158514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73876" y="88867"/>
            <a:ext cx="8386458" cy="821124"/>
          </a:xfrm>
        </p:spPr>
        <p:txBody>
          <a:bodyPr>
            <a:normAutofit fontScale="90000"/>
          </a:bodyPr>
          <a:lstStyle/>
          <a:p>
            <a:r>
              <a:rPr lang="en-US" dirty="0"/>
              <a:t>Results – Sampling efficiency bio INPs</a:t>
            </a:r>
          </a:p>
        </p:txBody>
      </p:sp>
      <mc:AlternateContent xmlns:mc="http://schemas.openxmlformats.org/markup-compatibility/2006" xmlns:a14="http://schemas.microsoft.com/office/drawing/2010/main">
        <mc:Choice Requires="a14">
          <p:sp>
            <p:nvSpPr>
              <p:cNvPr id="7" name="Inhaltsplatzhalter 2"/>
              <p:cNvSpPr txBox="1">
                <a:spLocks/>
              </p:cNvSpPr>
              <p:nvPr/>
            </p:nvSpPr>
            <p:spPr>
              <a:xfrm>
                <a:off x="5691143" y="1555154"/>
                <a:ext cx="635742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Validation with </a:t>
                </a:r>
                <a:r>
                  <a:rPr lang="en-US" sz="2000" b="1" dirty="0"/>
                  <a:t>biogenic INPs</a:t>
                </a:r>
                <a:r>
                  <a:rPr lang="en-US" sz="2000" dirty="0"/>
                  <a:t>: </a:t>
                </a:r>
              </a:p>
              <a:p>
                <a:r>
                  <a:rPr lang="en-US" sz="2000" dirty="0"/>
                  <a:t>Cumulative nuclei concentrations</a:t>
                </a:r>
              </a:p>
              <a:p>
                <a:pPr marL="0" indent="0">
                  <a:buNone/>
                </a:pPr>
                <a:endParaRPr lang="en-US" sz="20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𝐾</m:t>
                      </m:r>
                      <m:d>
                        <m:dPr>
                          <m:ctrlPr>
                            <a:rPr lang="en-US" sz="1600" i="1">
                              <a:latin typeface="Cambria Math" panose="02040503050406030204" pitchFamily="18" charset="0"/>
                            </a:rPr>
                          </m:ctrlPr>
                        </m:dPr>
                        <m:e>
                          <m:r>
                            <a:rPr lang="en-US" sz="1600" i="1">
                              <a:latin typeface="Cambria Math" panose="02040503050406030204" pitchFamily="18" charset="0"/>
                            </a:rPr>
                            <m:t>𝑇</m:t>
                          </m:r>
                        </m:e>
                      </m:d>
                      <m:r>
                        <a:rPr lang="en-US" sz="1600" i="1">
                          <a:latin typeface="Cambria Math" panose="02040503050406030204" pitchFamily="18" charset="0"/>
                        </a:rPr>
                        <m:t>=</m:t>
                      </m:r>
                      <m:f>
                        <m:fPr>
                          <m:ctrlPr>
                            <a:rPr lang="en-US" sz="1600" i="1">
                              <a:latin typeface="Cambria Math" panose="02040503050406030204" pitchFamily="18" charset="0"/>
                            </a:rPr>
                          </m:ctrlPr>
                        </m:fPr>
                        <m:num>
                          <m:func>
                            <m:funcPr>
                              <m:ctrlPr>
                                <a:rPr lang="en-US" sz="1600" i="1">
                                  <a:latin typeface="Cambria Math" panose="02040503050406030204" pitchFamily="18" charset="0"/>
                                </a:rPr>
                              </m:ctrlPr>
                            </m:funcPr>
                            <m:fName>
                              <m:r>
                                <a:rPr lang="en-US" sz="1600" i="1">
                                  <a:latin typeface="Cambria Math" panose="02040503050406030204" pitchFamily="18" charset="0"/>
                                </a:rPr>
                                <m:t>𝐷</m:t>
                              </m:r>
                              <m:r>
                                <a:rPr lang="en-US" sz="1600">
                                  <a:latin typeface="Cambria Math" panose="02040503050406030204" pitchFamily="18" charset="0"/>
                                </a:rPr>
                                <m:t> </m:t>
                              </m:r>
                              <m:r>
                                <m:rPr>
                                  <m:sty m:val="p"/>
                                </m:rPr>
                                <a:rPr lang="en-US" sz="1600">
                                  <a:latin typeface="Cambria Math" panose="02040503050406030204" pitchFamily="18" charset="0"/>
                                </a:rPr>
                                <m:t>ln</m:t>
                              </m:r>
                            </m:fName>
                            <m:e>
                              <m:d>
                                <m:dPr>
                                  <m:ctrlPr>
                                    <a:rPr lang="en-US" sz="1600" i="1">
                                      <a:latin typeface="Cambria Math" panose="02040503050406030204" pitchFamily="18" charset="0"/>
                                    </a:rPr>
                                  </m:ctrlPr>
                                </m:dPr>
                                <m:e>
                                  <m:r>
                                    <a:rPr lang="en-US" sz="1600" i="1">
                                      <a:latin typeface="Cambria Math" panose="02040503050406030204" pitchFamily="18" charset="0"/>
                                    </a:rPr>
                                    <m:t>1−</m:t>
                                  </m:r>
                                  <m:sSub>
                                    <m:sSubPr>
                                      <m:ctrlPr>
                                        <a:rPr lang="en-US" sz="1600" i="1">
                                          <a:latin typeface="Cambria Math" panose="02040503050406030204" pitchFamily="18" charset="0"/>
                                        </a:rPr>
                                      </m:ctrlPr>
                                    </m:sSubPr>
                                    <m:e>
                                      <m:r>
                                        <a:rPr lang="en-US" sz="1600" i="1">
                                          <a:latin typeface="Cambria Math" panose="02040503050406030204" pitchFamily="18" charset="0"/>
                                        </a:rPr>
                                        <m:t>𝑓</m:t>
                                      </m:r>
                                    </m:e>
                                    <m:sub>
                                      <m:r>
                                        <a:rPr lang="en-US" sz="1600" i="1">
                                          <a:latin typeface="Cambria Math" panose="02040503050406030204" pitchFamily="18" charset="0"/>
                                        </a:rPr>
                                        <m:t>𝑖𝑐𝑒</m:t>
                                      </m:r>
                                    </m:sub>
                                  </m:sSub>
                                  <m:r>
                                    <a:rPr lang="en-US" sz="1600" i="1">
                                      <a:latin typeface="Cambria Math" panose="02040503050406030204" pitchFamily="18" charset="0"/>
                                    </a:rPr>
                                    <m:t>(</m:t>
                                  </m:r>
                                  <m:r>
                                    <a:rPr lang="en-US" sz="1600" i="1">
                                      <a:latin typeface="Cambria Math" panose="02040503050406030204" pitchFamily="18" charset="0"/>
                                    </a:rPr>
                                    <m:t>𝑇</m:t>
                                  </m:r>
                                  <m:r>
                                    <a:rPr lang="en-US" sz="1600" i="1">
                                      <a:latin typeface="Cambria Math" panose="02040503050406030204" pitchFamily="18" charset="0"/>
                                    </a:rPr>
                                    <m:t>)</m:t>
                                  </m:r>
                                </m:e>
                              </m:d>
                            </m:e>
                          </m:func>
                        </m:num>
                        <m:den>
                          <m:r>
                            <a:rPr lang="en-US" sz="1600" i="1">
                              <a:latin typeface="Cambria Math" panose="02040503050406030204" pitchFamily="18" charset="0"/>
                            </a:rPr>
                            <m:t>𝑉</m:t>
                          </m:r>
                        </m:den>
                      </m:f>
                    </m:oMath>
                  </m:oMathPara>
                </a14:m>
                <a:endParaRPr lang="de-DE" sz="1600" i="1" dirty="0">
                  <a:latin typeface="Cambria Math" panose="02040503050406030204" pitchFamily="18" charset="0"/>
                </a:endParaRPr>
              </a:p>
              <a:p>
                <a:pPr marL="0" indent="0">
                  <a:buNone/>
                </a:pPr>
                <a:endParaRPr lang="de-DE" sz="8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𝐸</m:t>
                      </m:r>
                      <m:r>
                        <a:rPr lang="en-US" sz="1600" i="1">
                          <a:latin typeface="Cambria Math" panose="02040503050406030204" pitchFamily="18" charset="0"/>
                        </a:rPr>
                        <m:t>=</m:t>
                      </m:r>
                      <m:d>
                        <m:dPr>
                          <m:ctrlPr>
                            <a:rPr lang="en-US" sz="1600" i="1">
                              <a:latin typeface="Cambria Math" panose="02040503050406030204" pitchFamily="18" charset="0"/>
                            </a:rPr>
                          </m:ctrlPr>
                        </m:dPr>
                        <m:e>
                          <m:r>
                            <a:rPr lang="en-US" sz="1600" i="1">
                              <a:latin typeface="Cambria Math" panose="02040503050406030204" pitchFamily="18" charset="0"/>
                            </a:rPr>
                            <m:t>1−</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de-AT" sz="1600" b="0" i="1" smtClean="0">
                                      <a:latin typeface="Cambria Math" panose="02040503050406030204" pitchFamily="18" charset="0"/>
                                    </a:rPr>
                                    <m:t>𝐾</m:t>
                                  </m:r>
                                </m:e>
                                <m:sub>
                                  <m:r>
                                    <a:rPr lang="de-AT" sz="1600" b="0" i="1" smtClean="0">
                                      <a:latin typeface="Cambria Math" panose="02040503050406030204" pitchFamily="18" charset="0"/>
                                    </a:rPr>
                                    <m:t>2</m:t>
                                  </m:r>
                                </m:sub>
                              </m:sSub>
                            </m:num>
                            <m:den>
                              <m:sSub>
                                <m:sSubPr>
                                  <m:ctrlPr>
                                    <a:rPr lang="en-US" sz="1600" i="1">
                                      <a:latin typeface="Cambria Math" panose="02040503050406030204" pitchFamily="18" charset="0"/>
                                    </a:rPr>
                                  </m:ctrlPr>
                                </m:sSubPr>
                                <m:e>
                                  <m:r>
                                    <a:rPr lang="de-AT" sz="1600" b="0" i="1" smtClean="0">
                                      <a:latin typeface="Cambria Math" panose="02040503050406030204" pitchFamily="18" charset="0"/>
                                    </a:rPr>
                                    <m:t>𝐾</m:t>
                                  </m:r>
                                </m:e>
                                <m:sub>
                                  <m:r>
                                    <a:rPr lang="en-US" sz="1600" i="1">
                                      <a:latin typeface="Cambria Math" panose="02040503050406030204" pitchFamily="18" charset="0"/>
                                    </a:rPr>
                                    <m:t>1</m:t>
                                  </m:r>
                                </m:sub>
                              </m:sSub>
                            </m:den>
                          </m:f>
                        </m:e>
                      </m:d>
                      <m:r>
                        <a:rPr lang="en-US" sz="1600" i="1">
                          <a:latin typeface="Cambria Math" panose="02040503050406030204" pitchFamily="18" charset="0"/>
                        </a:rPr>
                        <m:t>×100%</m:t>
                      </m:r>
                    </m:oMath>
                  </m:oMathPara>
                </a14:m>
                <a:endParaRPr lang="de-AT" sz="1600" dirty="0"/>
              </a:p>
              <a:p>
                <a:pPr marL="0" indent="0">
                  <a:buNone/>
                </a:pPr>
                <a:endParaRPr lang="de-AT" sz="2000" dirty="0"/>
              </a:p>
              <a:p>
                <a:r>
                  <a:rPr lang="en-US" sz="2000" b="1" dirty="0">
                    <a:sym typeface="Wingdings" panose="05000000000000000000" pitchFamily="2" charset="2"/>
                  </a:rPr>
                  <a:t> </a:t>
                </a:r>
                <a:r>
                  <a:rPr lang="en-US" sz="2000" b="1" dirty="0"/>
                  <a:t>86 % sampling efficiency (E)</a:t>
                </a:r>
              </a:p>
              <a:p>
                <a:endParaRPr lang="en-US" dirty="0"/>
              </a:p>
              <a:p>
                <a:endParaRPr lang="de-DE" dirty="0"/>
              </a:p>
              <a:p>
                <a:endParaRPr lang="de-DE" dirty="0"/>
              </a:p>
              <a:p>
                <a:endParaRPr lang="de-AT" dirty="0"/>
              </a:p>
            </p:txBody>
          </p:sp>
        </mc:Choice>
        <mc:Fallback xmlns="">
          <p:sp>
            <p:nvSpPr>
              <p:cNvPr id="7" name="Inhaltsplatzhalter 2"/>
              <p:cNvSpPr txBox="1">
                <a:spLocks noRot="1" noChangeAspect="1" noMove="1" noResize="1" noEditPoints="1" noAdjustHandles="1" noChangeArrowheads="1" noChangeShapeType="1" noTextEdit="1"/>
              </p:cNvSpPr>
              <p:nvPr/>
            </p:nvSpPr>
            <p:spPr>
              <a:xfrm>
                <a:off x="5691143" y="1555154"/>
                <a:ext cx="6357422" cy="4351338"/>
              </a:xfrm>
              <a:prstGeom prst="rect">
                <a:avLst/>
              </a:prstGeom>
              <a:blipFill>
                <a:blip r:embed="rId3"/>
                <a:stretch>
                  <a:fillRect l="-1056" t="-1401"/>
                </a:stretch>
              </a:blipFill>
            </p:spPr>
            <p:txBody>
              <a:bodyPr/>
              <a:lstStyle/>
              <a:p>
                <a:r>
                  <a:rPr lang="en-US">
                    <a:noFill/>
                  </a:rPr>
                  <a:t> </a:t>
                </a:r>
              </a:p>
            </p:txBody>
          </p:sp>
        </mc:Fallback>
      </mc:AlternateContent>
      <p:pic>
        <p:nvPicPr>
          <p:cNvPr id="12" name="Grafik 11"/>
          <p:cNvPicPr>
            <a:picLocks noChangeAspect="1"/>
          </p:cNvPicPr>
          <p:nvPr/>
        </p:nvPicPr>
        <p:blipFill>
          <a:blip r:embed="rId4"/>
          <a:stretch>
            <a:fillRect/>
          </a:stretch>
        </p:blipFill>
        <p:spPr>
          <a:xfrm>
            <a:off x="-193800" y="1032848"/>
            <a:ext cx="6583882" cy="5040000"/>
          </a:xfrm>
          <a:prstGeom prst="rect">
            <a:avLst/>
          </a:prstGeom>
        </p:spPr>
      </p:pic>
      <p:pic>
        <p:nvPicPr>
          <p:cNvPr id="15" name="Grafik 14"/>
          <p:cNvPicPr>
            <a:picLocks noChangeAspect="1"/>
          </p:cNvPicPr>
          <p:nvPr/>
        </p:nvPicPr>
        <p:blipFill>
          <a:blip r:embed="rId5"/>
          <a:stretch>
            <a:fillRect/>
          </a:stretch>
        </p:blipFill>
        <p:spPr>
          <a:xfrm>
            <a:off x="-193800" y="1032848"/>
            <a:ext cx="6583882" cy="5040000"/>
          </a:xfrm>
          <a:prstGeom prst="rect">
            <a:avLst/>
          </a:prstGeom>
        </p:spPr>
      </p:pic>
      <p:pic>
        <p:nvPicPr>
          <p:cNvPr id="8" name="Grafik 7">
            <a:extLst>
              <a:ext uri="{FF2B5EF4-FFF2-40B4-BE49-F238E27FC236}">
                <a16:creationId xmlns:a16="http://schemas.microsoft.com/office/drawing/2014/main" id="{3B0CC288-21F8-4E01-8C18-949A8689CA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214" t="23570" r="21182" b="5491"/>
          <a:stretch/>
        </p:blipFill>
        <p:spPr>
          <a:xfrm>
            <a:off x="10671243" y="3235838"/>
            <a:ext cx="1250863" cy="2837010"/>
          </a:xfrm>
          <a:prstGeom prst="rect">
            <a:avLst/>
          </a:prstGeom>
        </p:spPr>
      </p:pic>
    </p:spTree>
    <p:extLst>
      <p:ext uri="{BB962C8B-B14F-4D97-AF65-F5344CB8AC3E}">
        <p14:creationId xmlns:p14="http://schemas.microsoft.com/office/powerpoint/2010/main" val="11822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4562822-EF9F-4DE0-93D0-2A3AA1449A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8569" y="1200899"/>
            <a:ext cx="3259567" cy="4868658"/>
          </a:xfrm>
          <a:prstGeom prst="rect">
            <a:avLst/>
          </a:prstGeom>
        </p:spPr>
      </p:pic>
      <p:pic>
        <p:nvPicPr>
          <p:cNvPr id="4" name="Grafik 3">
            <a:extLst>
              <a:ext uri="{FF2B5EF4-FFF2-40B4-BE49-F238E27FC236}">
                <a16:creationId xmlns:a16="http://schemas.microsoft.com/office/drawing/2014/main" id="{F9BA6B11-F440-4C0E-97EA-71D0581167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0245" y="1200899"/>
            <a:ext cx="3259567" cy="4868658"/>
          </a:xfrm>
          <a:prstGeom prst="rect">
            <a:avLst/>
          </a:prstGeom>
        </p:spPr>
      </p:pic>
      <p:sp>
        <p:nvSpPr>
          <p:cNvPr id="2" name="Titel 1">
            <a:extLst>
              <a:ext uri="{FF2B5EF4-FFF2-40B4-BE49-F238E27FC236}">
                <a16:creationId xmlns:a16="http://schemas.microsoft.com/office/drawing/2014/main" id="{39815F0B-11EB-4160-9BE9-693546DBD30A}"/>
              </a:ext>
            </a:extLst>
          </p:cNvPr>
          <p:cNvSpPr>
            <a:spLocks noGrp="1"/>
          </p:cNvSpPr>
          <p:nvPr>
            <p:ph type="title"/>
          </p:nvPr>
        </p:nvSpPr>
        <p:spPr>
          <a:xfrm>
            <a:off x="2073876" y="88867"/>
            <a:ext cx="7646124" cy="821124"/>
          </a:xfrm>
        </p:spPr>
        <p:txBody>
          <a:bodyPr>
            <a:normAutofit/>
          </a:bodyPr>
          <a:lstStyle/>
          <a:p>
            <a:r>
              <a:rPr lang="en-US"/>
              <a:t>First field studies</a:t>
            </a:r>
            <a:endParaRPr lang="en-US" dirty="0"/>
          </a:p>
        </p:txBody>
      </p:sp>
      <p:sp>
        <p:nvSpPr>
          <p:cNvPr id="3" name="Inhaltsplatzhalter 2">
            <a:extLst>
              <a:ext uri="{FF2B5EF4-FFF2-40B4-BE49-F238E27FC236}">
                <a16:creationId xmlns:a16="http://schemas.microsoft.com/office/drawing/2014/main" id="{C79D1077-4EFB-42D0-AEB5-344CEAE25FDE}"/>
              </a:ext>
            </a:extLst>
          </p:cNvPr>
          <p:cNvSpPr>
            <a:spLocks noGrp="1"/>
          </p:cNvSpPr>
          <p:nvPr>
            <p:ph idx="1"/>
          </p:nvPr>
        </p:nvSpPr>
        <p:spPr>
          <a:xfrm>
            <a:off x="272188" y="1200899"/>
            <a:ext cx="4734169" cy="4351338"/>
          </a:xfrm>
        </p:spPr>
        <p:txBody>
          <a:bodyPr/>
          <a:lstStyle/>
          <a:p>
            <a:r>
              <a:rPr lang="en-US" dirty="0"/>
              <a:t>Strategy: Sampling in 3 different air-zones</a:t>
            </a:r>
          </a:p>
          <a:p>
            <a:r>
              <a:rPr lang="en-US" dirty="0"/>
              <a:t>Every zone 10 min sampling</a:t>
            </a:r>
          </a:p>
          <a:p>
            <a:endParaRPr lang="en-US" dirty="0"/>
          </a:p>
          <a:p>
            <a:pPr lvl="5"/>
            <a:r>
              <a:rPr lang="en-US" dirty="0">
                <a:sym typeface="Wingdings" panose="05000000000000000000" pitchFamily="2" charset="2"/>
              </a:rPr>
              <a:t> 90 L air impactor</a:t>
            </a:r>
          </a:p>
          <a:p>
            <a:pPr lvl="5"/>
            <a:r>
              <a:rPr lang="en-US" dirty="0">
                <a:sym typeface="Wingdings" panose="05000000000000000000" pitchFamily="2" charset="2"/>
              </a:rPr>
              <a:t> 10 L air impinger</a:t>
            </a:r>
            <a:endParaRPr lang="en-US" dirty="0"/>
          </a:p>
        </p:txBody>
      </p:sp>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l="6935" r="19624" b="23670"/>
          <a:stretch/>
        </p:blipFill>
        <p:spPr>
          <a:xfrm>
            <a:off x="0" y="2727031"/>
            <a:ext cx="4950525" cy="3490889"/>
          </a:xfrm>
          <a:prstGeom prst="rect">
            <a:avLst/>
          </a:prstGeom>
        </p:spPr>
      </p:pic>
      <p:pic>
        <p:nvPicPr>
          <p:cNvPr id="23" name="Grafik 22"/>
          <p:cNvPicPr>
            <a:picLocks noChangeAspect="1"/>
          </p:cNvPicPr>
          <p:nvPr/>
        </p:nvPicPr>
        <p:blipFill rotWithShape="1">
          <a:blip r:embed="rId6">
            <a:extLst>
              <a:ext uri="{28A0092B-C50C-407E-A947-70E740481C1C}">
                <a14:useLocalDpi xmlns:a14="http://schemas.microsoft.com/office/drawing/2010/main" val="0"/>
              </a:ext>
            </a:extLst>
          </a:blip>
          <a:srcRect t="27021" b="-1"/>
          <a:stretch/>
        </p:blipFill>
        <p:spPr>
          <a:xfrm>
            <a:off x="5138568" y="1200899"/>
            <a:ext cx="6781243" cy="4868658"/>
          </a:xfrm>
          <a:prstGeom prst="rect">
            <a:avLst/>
          </a:prstGeom>
        </p:spPr>
      </p:pic>
      <p:pic>
        <p:nvPicPr>
          <p:cNvPr id="17" name="Grafik 16">
            <a:extLst>
              <a:ext uri="{FF2B5EF4-FFF2-40B4-BE49-F238E27FC236}">
                <a16:creationId xmlns:a16="http://schemas.microsoft.com/office/drawing/2014/main" id="{9D7378A1-1FC2-4FB0-8561-46BE3586A88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17134" t="16229" r="20987" b="13688"/>
          <a:stretch/>
        </p:blipFill>
        <p:spPr>
          <a:xfrm>
            <a:off x="8429363" y="1439029"/>
            <a:ext cx="3259567" cy="1841783"/>
          </a:xfrm>
          <a:prstGeom prst="rect">
            <a:avLst/>
          </a:prstGeom>
          <a:ln>
            <a:noFill/>
          </a:ln>
          <a:effectLst>
            <a:outerShdw blurRad="292100" dist="139700" dir="2700000" algn="tl" rotWithShape="0">
              <a:srgbClr val="333333">
                <a:alpha val="65000"/>
              </a:srgbClr>
            </a:outerShdw>
          </a:effectLst>
        </p:spPr>
      </p:pic>
      <p:cxnSp>
        <p:nvCxnSpPr>
          <p:cNvPr id="25" name="Gerader Verbinder 24"/>
          <p:cNvCxnSpPr/>
          <p:nvPr/>
        </p:nvCxnSpPr>
        <p:spPr>
          <a:xfrm flipH="1" flipV="1">
            <a:off x="8453968" y="3677086"/>
            <a:ext cx="71194" cy="316616"/>
          </a:xfrm>
          <a:prstGeom prst="line">
            <a:avLst/>
          </a:prstGeom>
        </p:spPr>
        <p:style>
          <a:lnRef idx="3">
            <a:schemeClr val="dk1"/>
          </a:lnRef>
          <a:fillRef idx="0">
            <a:schemeClr val="dk1"/>
          </a:fillRef>
          <a:effectRef idx="2">
            <a:schemeClr val="dk1"/>
          </a:effectRef>
          <a:fontRef idx="minor">
            <a:schemeClr val="tx1"/>
          </a:fontRef>
        </p:style>
      </p:cxnSp>
      <p:sp>
        <p:nvSpPr>
          <p:cNvPr id="28" name="Flussdiagramm: Verbinder 27"/>
          <p:cNvSpPr/>
          <p:nvPr/>
        </p:nvSpPr>
        <p:spPr>
          <a:xfrm>
            <a:off x="8344454" y="3577188"/>
            <a:ext cx="213582" cy="210117"/>
          </a:xfrm>
          <a:prstGeom prst="flowChartConnector">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29" name="Textfeld 28"/>
          <p:cNvSpPr txBox="1"/>
          <p:nvPr/>
        </p:nvSpPr>
        <p:spPr>
          <a:xfrm>
            <a:off x="9128634" y="3280812"/>
            <a:ext cx="2322788" cy="923330"/>
          </a:xfrm>
          <a:prstGeom prst="rect">
            <a:avLst/>
          </a:prstGeom>
          <a:noFill/>
        </p:spPr>
        <p:txBody>
          <a:bodyPr wrap="square" rtlCol="0">
            <a:spAutoFit/>
          </a:bodyPr>
          <a:lstStyle/>
          <a:p>
            <a:pPr algn="ctr"/>
            <a:r>
              <a:rPr lang="de-DE" b="1" dirty="0" err="1"/>
              <a:t>Gosau</a:t>
            </a:r>
            <a:r>
              <a:rPr lang="de-DE" b="1" dirty="0"/>
              <a:t>, Austria</a:t>
            </a:r>
          </a:p>
          <a:p>
            <a:pPr algn="ctr"/>
            <a:r>
              <a:rPr lang="de-DE" b="1" dirty="0"/>
              <a:t>“Hinterer </a:t>
            </a:r>
            <a:r>
              <a:rPr lang="de-DE" b="1" dirty="0" err="1"/>
              <a:t>Gosau</a:t>
            </a:r>
            <a:r>
              <a:rPr lang="de-DE" b="1" dirty="0"/>
              <a:t> See“</a:t>
            </a:r>
            <a:endParaRPr lang="de-AT" b="1" dirty="0"/>
          </a:p>
          <a:p>
            <a:endParaRPr lang="de-AT" b="1" dirty="0"/>
          </a:p>
        </p:txBody>
      </p:sp>
    </p:spTree>
    <p:extLst>
      <p:ext uri="{BB962C8B-B14F-4D97-AF65-F5344CB8AC3E}">
        <p14:creationId xmlns:p14="http://schemas.microsoft.com/office/powerpoint/2010/main" val="94206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xit" presetSubtype="0" fill="hold"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8"/>
                                        </p:tgtEl>
                                      </p:cBhvr>
                                    </p:animEffect>
                                    <p:set>
                                      <p:cBhvr>
                                        <p:cTn id="16" dur="1" fill="hold">
                                          <p:stCondLst>
                                            <p:cond delay="499"/>
                                          </p:stCondLst>
                                        </p:cTn>
                                        <p:tgtEl>
                                          <p:spTgt spid="2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EDB91E-0D6D-41FD-82C9-CF24E81CB1ED}"/>
              </a:ext>
            </a:extLst>
          </p:cNvPr>
          <p:cNvSpPr>
            <a:spLocks noGrp="1"/>
          </p:cNvSpPr>
          <p:nvPr>
            <p:ph type="title"/>
          </p:nvPr>
        </p:nvSpPr>
        <p:spPr/>
        <p:txBody>
          <a:bodyPr/>
          <a:lstStyle/>
          <a:p>
            <a:r>
              <a:rPr lang="en-US" dirty="0"/>
              <a:t>First field studies</a:t>
            </a:r>
          </a:p>
        </p:txBody>
      </p:sp>
      <p:sp>
        <p:nvSpPr>
          <p:cNvPr id="3" name="Inhaltsplatzhalter 2">
            <a:extLst>
              <a:ext uri="{FF2B5EF4-FFF2-40B4-BE49-F238E27FC236}">
                <a16:creationId xmlns:a16="http://schemas.microsoft.com/office/drawing/2014/main" id="{73EB27BB-E767-4880-890B-6775D51454E1}"/>
              </a:ext>
            </a:extLst>
          </p:cNvPr>
          <p:cNvSpPr>
            <a:spLocks noGrp="1"/>
          </p:cNvSpPr>
          <p:nvPr>
            <p:ph idx="1"/>
          </p:nvPr>
        </p:nvSpPr>
        <p:spPr/>
        <p:txBody>
          <a:bodyPr/>
          <a:lstStyle/>
          <a:p>
            <a:r>
              <a:rPr lang="en-US" dirty="0"/>
              <a:t>For watching a video of our drone carrying DAPSI above the canopy of birches in Gosau, Upper Austria click the following link:</a:t>
            </a:r>
          </a:p>
          <a:p>
            <a:pPr marL="0" indent="0">
              <a:buNone/>
            </a:pPr>
            <a:r>
              <a:rPr lang="en-US" dirty="0"/>
              <a:t>		    </a:t>
            </a:r>
            <a:r>
              <a:rPr lang="en-US" dirty="0">
                <a:sym typeface="Wingdings" panose="05000000000000000000" pitchFamily="2" charset="2"/>
              </a:rPr>
              <a:t></a:t>
            </a:r>
            <a:r>
              <a:rPr lang="en-US" dirty="0"/>
              <a:t> </a:t>
            </a:r>
            <a:r>
              <a:rPr lang="en-US" dirty="0">
                <a:hlinkClick r:id="rId2"/>
              </a:rPr>
              <a:t>https://zenodo.org/record/3588399#.XqfkDMgzZPY</a:t>
            </a:r>
            <a:endParaRPr lang="en-US" dirty="0"/>
          </a:p>
        </p:txBody>
      </p:sp>
      <p:pic>
        <p:nvPicPr>
          <p:cNvPr id="4" name="Grafik 3">
            <a:extLst>
              <a:ext uri="{FF2B5EF4-FFF2-40B4-BE49-F238E27FC236}">
                <a16:creationId xmlns:a16="http://schemas.microsoft.com/office/drawing/2014/main" id="{B95CFBA3-A7E7-4866-BA02-46883BD0FBED}"/>
              </a:ext>
            </a:extLst>
          </p:cNvPr>
          <p:cNvPicPr>
            <a:picLocks noChangeAspect="1"/>
          </p:cNvPicPr>
          <p:nvPr/>
        </p:nvPicPr>
        <p:blipFill rotWithShape="1">
          <a:blip r:embed="rId3"/>
          <a:srcRect l="2265" t="2990" r="1394"/>
          <a:stretch/>
        </p:blipFill>
        <p:spPr>
          <a:xfrm>
            <a:off x="2655507" y="2485292"/>
            <a:ext cx="6482862" cy="3550585"/>
          </a:xfrm>
          <a:prstGeom prst="rect">
            <a:avLst/>
          </a:prstGeom>
        </p:spPr>
      </p:pic>
    </p:spTree>
    <p:extLst>
      <p:ext uri="{BB962C8B-B14F-4D97-AF65-F5344CB8AC3E}">
        <p14:creationId xmlns:p14="http://schemas.microsoft.com/office/powerpoint/2010/main" val="807152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B0A5EB-9143-4AAE-8064-DEF9CB13E738}"/>
              </a:ext>
            </a:extLst>
          </p:cNvPr>
          <p:cNvSpPr>
            <a:spLocks noGrp="1"/>
          </p:cNvSpPr>
          <p:nvPr>
            <p:ph type="title"/>
          </p:nvPr>
        </p:nvSpPr>
        <p:spPr/>
        <p:txBody>
          <a:bodyPr>
            <a:normAutofit/>
          </a:bodyPr>
          <a:lstStyle/>
          <a:p>
            <a:r>
              <a:rPr lang="en-US" dirty="0"/>
              <a:t>Results – environmental sensors </a:t>
            </a:r>
          </a:p>
        </p:txBody>
      </p:sp>
      <p:pic>
        <p:nvPicPr>
          <p:cNvPr id="4" name="Grafik 3">
            <a:extLst>
              <a:ext uri="{FF2B5EF4-FFF2-40B4-BE49-F238E27FC236}">
                <a16:creationId xmlns:a16="http://schemas.microsoft.com/office/drawing/2014/main" id="{466C3261-F85E-4C51-A407-8A5140A3EDC7}"/>
              </a:ext>
            </a:extLst>
          </p:cNvPr>
          <p:cNvPicPr>
            <a:picLocks noChangeAspect="1"/>
          </p:cNvPicPr>
          <p:nvPr/>
        </p:nvPicPr>
        <p:blipFill rotWithShape="1">
          <a:blip r:embed="rId3">
            <a:extLst>
              <a:ext uri="{28A0092B-C50C-407E-A947-70E740481C1C}">
                <a14:useLocalDpi xmlns:a14="http://schemas.microsoft.com/office/drawing/2010/main" val="0"/>
              </a:ext>
            </a:extLst>
          </a:blip>
          <a:srcRect b="4560"/>
          <a:stretch/>
        </p:blipFill>
        <p:spPr bwMode="auto">
          <a:xfrm>
            <a:off x="1397916" y="1280244"/>
            <a:ext cx="9070340" cy="2219325"/>
          </a:xfrm>
          <a:prstGeom prst="rect">
            <a:avLst/>
          </a:prstGeom>
          <a:noFill/>
          <a:ln>
            <a:noFill/>
          </a:ln>
          <a:extLst>
            <a:ext uri="{53640926-AAD7-44D8-BBD7-CCE9431645EC}">
              <a14:shadowObscured xmlns:a14="http://schemas.microsoft.com/office/drawing/2010/main"/>
            </a:ext>
          </a:extLst>
        </p:spPr>
      </p:pic>
      <p:pic>
        <p:nvPicPr>
          <p:cNvPr id="5" name="Grafik 4">
            <a:extLst>
              <a:ext uri="{FF2B5EF4-FFF2-40B4-BE49-F238E27FC236}">
                <a16:creationId xmlns:a16="http://schemas.microsoft.com/office/drawing/2014/main" id="{762F8D21-AFA9-4E36-8B08-F2F47F01AE8B}"/>
              </a:ext>
            </a:extLst>
          </p:cNvPr>
          <p:cNvPicPr/>
          <p:nvPr/>
        </p:nvPicPr>
        <p:blipFill rotWithShape="1">
          <a:blip r:embed="rId4">
            <a:extLst>
              <a:ext uri="{28A0092B-C50C-407E-A947-70E740481C1C}">
                <a14:useLocalDpi xmlns:a14="http://schemas.microsoft.com/office/drawing/2010/main" val="0"/>
              </a:ext>
            </a:extLst>
          </a:blip>
          <a:srcRect b="4150"/>
          <a:stretch/>
        </p:blipFill>
        <p:spPr bwMode="auto">
          <a:xfrm>
            <a:off x="1397916" y="3737773"/>
            <a:ext cx="9070340" cy="2228850"/>
          </a:xfrm>
          <a:prstGeom prst="rect">
            <a:avLst/>
          </a:prstGeom>
          <a:noFill/>
          <a:ln>
            <a:noFill/>
          </a:ln>
          <a:extLst>
            <a:ext uri="{53640926-AAD7-44D8-BBD7-CCE9431645EC}">
              <a14:shadowObscured xmlns:a14="http://schemas.microsoft.com/office/drawing/2010/main"/>
            </a:ext>
          </a:extLst>
        </p:spPr>
      </p:pic>
      <p:sp>
        <p:nvSpPr>
          <p:cNvPr id="3" name="Textfeld 2"/>
          <p:cNvSpPr txBox="1"/>
          <p:nvPr/>
        </p:nvSpPr>
        <p:spPr>
          <a:xfrm>
            <a:off x="314526" y="1095578"/>
            <a:ext cx="2123530" cy="400110"/>
          </a:xfrm>
          <a:prstGeom prst="rect">
            <a:avLst/>
          </a:prstGeom>
          <a:noFill/>
        </p:spPr>
        <p:txBody>
          <a:bodyPr wrap="none" rtlCol="0">
            <a:spAutoFit/>
          </a:bodyPr>
          <a:lstStyle/>
          <a:p>
            <a:r>
              <a:rPr lang="en-US" sz="2000" dirty="0"/>
              <a:t>First sampling day:</a:t>
            </a:r>
          </a:p>
        </p:txBody>
      </p:sp>
      <p:sp>
        <p:nvSpPr>
          <p:cNvPr id="7" name="Textfeld 6"/>
          <p:cNvSpPr txBox="1"/>
          <p:nvPr/>
        </p:nvSpPr>
        <p:spPr>
          <a:xfrm>
            <a:off x="314526" y="3547159"/>
            <a:ext cx="2433230" cy="400110"/>
          </a:xfrm>
          <a:prstGeom prst="rect">
            <a:avLst/>
          </a:prstGeom>
          <a:noFill/>
        </p:spPr>
        <p:txBody>
          <a:bodyPr wrap="none" rtlCol="0">
            <a:spAutoFit/>
          </a:bodyPr>
          <a:lstStyle/>
          <a:p>
            <a:r>
              <a:rPr lang="en-US" sz="2000" dirty="0"/>
              <a:t>Second sampling day:</a:t>
            </a:r>
          </a:p>
        </p:txBody>
      </p:sp>
    </p:spTree>
    <p:extLst>
      <p:ext uri="{BB962C8B-B14F-4D97-AF65-F5344CB8AC3E}">
        <p14:creationId xmlns:p14="http://schemas.microsoft.com/office/powerpoint/2010/main" val="4034831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bgerundete Ecken 4">
            <a:extLst>
              <a:ext uri="{FF2B5EF4-FFF2-40B4-BE49-F238E27FC236}">
                <a16:creationId xmlns:a16="http://schemas.microsoft.com/office/drawing/2014/main" id="{41EF6B1A-485D-4DF8-A35E-6932645B54BA}"/>
              </a:ext>
            </a:extLst>
          </p:cNvPr>
          <p:cNvSpPr/>
          <p:nvPr/>
        </p:nvSpPr>
        <p:spPr>
          <a:xfrm>
            <a:off x="7111930" y="1686036"/>
            <a:ext cx="3797807" cy="288558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C0DFF8C9-C3AF-433B-BA72-DA055940E1D4}"/>
              </a:ext>
            </a:extLst>
          </p:cNvPr>
          <p:cNvSpPr>
            <a:spLocks noGrp="1"/>
          </p:cNvSpPr>
          <p:nvPr>
            <p:ph type="title"/>
          </p:nvPr>
        </p:nvSpPr>
        <p:spPr/>
        <p:txBody>
          <a:bodyPr/>
          <a:lstStyle/>
          <a:p>
            <a:r>
              <a:rPr lang="en-US" dirty="0"/>
              <a:t>Results – bio particles and INPs </a:t>
            </a:r>
          </a:p>
        </p:txBody>
      </p:sp>
      <p:sp>
        <p:nvSpPr>
          <p:cNvPr id="3" name="Inhaltsplatzhalter 2">
            <a:extLst>
              <a:ext uri="{FF2B5EF4-FFF2-40B4-BE49-F238E27FC236}">
                <a16:creationId xmlns:a16="http://schemas.microsoft.com/office/drawing/2014/main" id="{32515B2B-E575-4175-A3FF-CFE78BAA0519}"/>
              </a:ext>
            </a:extLst>
          </p:cNvPr>
          <p:cNvSpPr>
            <a:spLocks noGrp="1"/>
          </p:cNvSpPr>
          <p:nvPr>
            <p:ph idx="1"/>
          </p:nvPr>
        </p:nvSpPr>
        <p:spPr>
          <a:xfrm>
            <a:off x="272188" y="1200900"/>
            <a:ext cx="5624749" cy="461646"/>
          </a:xfrm>
        </p:spPr>
        <p:txBody>
          <a:bodyPr/>
          <a:lstStyle/>
          <a:p>
            <a:r>
              <a:rPr lang="en-US" dirty="0"/>
              <a:t>Fluorescent particles:</a:t>
            </a:r>
          </a:p>
        </p:txBody>
      </p:sp>
      <p:pic>
        <p:nvPicPr>
          <p:cNvPr id="4" name="Picture 3">
            <a:extLst>
              <a:ext uri="{FF2B5EF4-FFF2-40B4-BE49-F238E27FC236}">
                <a16:creationId xmlns:a16="http://schemas.microsoft.com/office/drawing/2014/main" id="{494B5301-5D86-434A-B161-5F02D9C3162A}"/>
              </a:ext>
            </a:extLst>
          </p:cNvPr>
          <p:cNvPicPr>
            <a:picLocks noChangeAspect="1"/>
          </p:cNvPicPr>
          <p:nvPr/>
        </p:nvPicPr>
        <p:blipFill rotWithShape="1">
          <a:blip r:embed="rId3"/>
          <a:srcRect t="41727" b="4214"/>
          <a:stretch/>
        </p:blipFill>
        <p:spPr bwMode="auto">
          <a:xfrm>
            <a:off x="280997" y="1536423"/>
            <a:ext cx="6286253" cy="3025421"/>
          </a:xfrm>
          <a:prstGeom prst="rect">
            <a:avLst/>
          </a:prstGeom>
          <a:ln>
            <a:noFill/>
          </a:ln>
          <a:extLst>
            <a:ext uri="{53640926-AAD7-44D8-BBD7-CCE9431645EC}">
              <a14:shadowObscured xmlns:a14="http://schemas.microsoft.com/office/drawing/2010/main"/>
            </a:ext>
          </a:extLst>
        </p:spPr>
      </p:pic>
      <p:pic>
        <p:nvPicPr>
          <p:cNvPr id="5" name="Grafik 4">
            <a:extLst>
              <a:ext uri="{FF2B5EF4-FFF2-40B4-BE49-F238E27FC236}">
                <a16:creationId xmlns:a16="http://schemas.microsoft.com/office/drawing/2014/main" id="{618CCD4B-7423-4EB1-911C-3CAF24D20DF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053998" y="1703341"/>
            <a:ext cx="3943569" cy="2868281"/>
          </a:xfrm>
          <a:prstGeom prst="rect">
            <a:avLst/>
          </a:prstGeom>
        </p:spPr>
      </p:pic>
      <p:sp>
        <p:nvSpPr>
          <p:cNvPr id="6" name="Inhaltsplatzhalter 2">
            <a:extLst>
              <a:ext uri="{FF2B5EF4-FFF2-40B4-BE49-F238E27FC236}">
                <a16:creationId xmlns:a16="http://schemas.microsoft.com/office/drawing/2014/main" id="{6E30FA2E-FF6D-4561-B502-97178CE19C60}"/>
              </a:ext>
            </a:extLst>
          </p:cNvPr>
          <p:cNvSpPr txBox="1">
            <a:spLocks/>
          </p:cNvSpPr>
          <p:nvPr/>
        </p:nvSpPr>
        <p:spPr>
          <a:xfrm>
            <a:off x="7054585" y="1200900"/>
            <a:ext cx="5624749" cy="4616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Ice nucleation activity:</a:t>
            </a:r>
          </a:p>
        </p:txBody>
      </p:sp>
      <p:sp>
        <p:nvSpPr>
          <p:cNvPr id="8" name="Inhaltsplatzhalter 2">
            <a:extLst>
              <a:ext uri="{FF2B5EF4-FFF2-40B4-BE49-F238E27FC236}">
                <a16:creationId xmlns:a16="http://schemas.microsoft.com/office/drawing/2014/main" id="{5A2D7077-C1CE-4123-9796-18A12848CC50}"/>
              </a:ext>
            </a:extLst>
          </p:cNvPr>
          <p:cNvSpPr txBox="1">
            <a:spLocks/>
          </p:cNvSpPr>
          <p:nvPr/>
        </p:nvSpPr>
        <p:spPr>
          <a:xfrm>
            <a:off x="309692" y="4680825"/>
            <a:ext cx="5624749" cy="1050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Secondary Organic Aerosols (SOA)</a:t>
            </a:r>
          </a:p>
          <a:p>
            <a:r>
              <a:rPr lang="en-US" sz="2000" dirty="0"/>
              <a:t>Sub-pollen particles (including INMs)</a:t>
            </a:r>
          </a:p>
          <a:p>
            <a:endParaRPr lang="en-US" dirty="0"/>
          </a:p>
        </p:txBody>
      </p:sp>
      <p:sp>
        <p:nvSpPr>
          <p:cNvPr id="9" name="Inhaltsplatzhalter 2">
            <a:extLst>
              <a:ext uri="{FF2B5EF4-FFF2-40B4-BE49-F238E27FC236}">
                <a16:creationId xmlns:a16="http://schemas.microsoft.com/office/drawing/2014/main" id="{2DD5361E-D128-4E71-BD33-857E70189CC7}"/>
              </a:ext>
            </a:extLst>
          </p:cNvPr>
          <p:cNvSpPr txBox="1">
            <a:spLocks/>
          </p:cNvSpPr>
          <p:nvPr/>
        </p:nvSpPr>
        <p:spPr>
          <a:xfrm>
            <a:off x="4512740" y="4697743"/>
            <a:ext cx="5624749" cy="1050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Pollen grains</a:t>
            </a:r>
          </a:p>
          <a:p>
            <a:endParaRPr lang="en-US" dirty="0"/>
          </a:p>
        </p:txBody>
      </p:sp>
      <p:sp>
        <p:nvSpPr>
          <p:cNvPr id="10" name="Textfeld 9">
            <a:extLst>
              <a:ext uri="{FF2B5EF4-FFF2-40B4-BE49-F238E27FC236}">
                <a16:creationId xmlns:a16="http://schemas.microsoft.com/office/drawing/2014/main" id="{5642894C-4D97-4391-87A6-003786BFCF7D}"/>
              </a:ext>
            </a:extLst>
          </p:cNvPr>
          <p:cNvSpPr txBox="1"/>
          <p:nvPr/>
        </p:nvSpPr>
        <p:spPr>
          <a:xfrm>
            <a:off x="309692" y="1696414"/>
            <a:ext cx="2155212" cy="707886"/>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effectLst>
                  <a:outerShdw blurRad="38100" dist="38100" dir="2700000" algn="tl">
                    <a:srgbClr val="000000">
                      <a:alpha val="43137"/>
                    </a:srgbClr>
                  </a:outerShdw>
                </a:effectLst>
              </a:rPr>
              <a:t>Zone 3 (40-50 m), Stage D</a:t>
            </a:r>
          </a:p>
        </p:txBody>
      </p:sp>
      <p:sp>
        <p:nvSpPr>
          <p:cNvPr id="12" name="Textfeld 11">
            <a:extLst>
              <a:ext uri="{FF2B5EF4-FFF2-40B4-BE49-F238E27FC236}">
                <a16:creationId xmlns:a16="http://schemas.microsoft.com/office/drawing/2014/main" id="{9805628E-3C3C-4501-9624-34FC865C7C14}"/>
              </a:ext>
            </a:extLst>
          </p:cNvPr>
          <p:cNvSpPr txBox="1"/>
          <p:nvPr/>
        </p:nvSpPr>
        <p:spPr>
          <a:xfrm>
            <a:off x="4512740" y="1686036"/>
            <a:ext cx="2155212" cy="707886"/>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effectLst>
                  <a:outerShdw blurRad="38100" dist="38100" dir="2700000" algn="tl">
                    <a:srgbClr val="000000">
                      <a:alpha val="43137"/>
                    </a:srgbClr>
                  </a:outerShdw>
                </a:effectLst>
              </a:rPr>
              <a:t>Zone 3 (40-50 m), Stage A</a:t>
            </a:r>
          </a:p>
        </p:txBody>
      </p:sp>
      <p:sp>
        <p:nvSpPr>
          <p:cNvPr id="13" name="Inhaltsplatzhalter 2">
            <a:extLst>
              <a:ext uri="{FF2B5EF4-FFF2-40B4-BE49-F238E27FC236}">
                <a16:creationId xmlns:a16="http://schemas.microsoft.com/office/drawing/2014/main" id="{E2FC2EA6-5197-4543-8279-47707679378A}"/>
              </a:ext>
            </a:extLst>
          </p:cNvPr>
          <p:cNvSpPr txBox="1">
            <a:spLocks/>
          </p:cNvSpPr>
          <p:nvPr/>
        </p:nvSpPr>
        <p:spPr>
          <a:xfrm>
            <a:off x="7198989" y="4680825"/>
            <a:ext cx="5624749" cy="1050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Heterogeneous freezing (zone 1 and 2):</a:t>
            </a:r>
          </a:p>
          <a:p>
            <a:pPr lvl="1"/>
            <a:r>
              <a:rPr lang="en-US" sz="2000" dirty="0"/>
              <a:t>Onset (-26°C – -31°C)</a:t>
            </a:r>
          </a:p>
          <a:p>
            <a:pPr lvl="1"/>
            <a:r>
              <a:rPr lang="en-US" sz="2000" dirty="0"/>
              <a:t>Frozen fraction (7 % – 10 %)</a:t>
            </a:r>
          </a:p>
          <a:p>
            <a:endParaRPr lang="en-US" dirty="0"/>
          </a:p>
        </p:txBody>
      </p:sp>
    </p:spTree>
    <p:extLst>
      <p:ext uri="{BB962C8B-B14F-4D97-AF65-F5344CB8AC3E}">
        <p14:creationId xmlns:p14="http://schemas.microsoft.com/office/powerpoint/2010/main" val="2160573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D87389-44FD-4EF9-A888-F7E1536FBFF9}"/>
              </a:ext>
            </a:extLst>
          </p:cNvPr>
          <p:cNvSpPr>
            <a:spLocks noGrp="1"/>
          </p:cNvSpPr>
          <p:nvPr>
            <p:ph type="title"/>
          </p:nvPr>
        </p:nvSpPr>
        <p:spPr/>
        <p:txBody>
          <a:bodyPr/>
          <a:lstStyle/>
          <a:p>
            <a:r>
              <a:rPr lang="en-US" dirty="0"/>
              <a:t>Conclusion</a:t>
            </a:r>
          </a:p>
        </p:txBody>
      </p:sp>
      <p:sp>
        <p:nvSpPr>
          <p:cNvPr id="3" name="Inhaltsplatzhalter 2">
            <a:extLst>
              <a:ext uri="{FF2B5EF4-FFF2-40B4-BE49-F238E27FC236}">
                <a16:creationId xmlns:a16="http://schemas.microsoft.com/office/drawing/2014/main" id="{064355B7-010F-4B48-A00A-26BF2ADF18B4}"/>
              </a:ext>
            </a:extLst>
          </p:cNvPr>
          <p:cNvSpPr>
            <a:spLocks noGrp="1"/>
          </p:cNvSpPr>
          <p:nvPr>
            <p:ph idx="1"/>
          </p:nvPr>
        </p:nvSpPr>
        <p:spPr>
          <a:xfrm>
            <a:off x="44535" y="1432126"/>
            <a:ext cx="5558591" cy="4351338"/>
          </a:xfrm>
        </p:spPr>
        <p:txBody>
          <a:bodyPr>
            <a:normAutofit/>
          </a:bodyPr>
          <a:lstStyle/>
          <a:p>
            <a:r>
              <a:rPr lang="en-US" sz="2000" dirty="0"/>
              <a:t>Impinger system can sample standardized aerosols and INPs with a sufficient efficiency:                       </a:t>
            </a:r>
          </a:p>
          <a:p>
            <a:pPr lvl="1"/>
            <a:r>
              <a:rPr lang="en-US" dirty="0"/>
              <a:t>2 µm PSL: 96%</a:t>
            </a:r>
          </a:p>
          <a:p>
            <a:pPr lvl="1"/>
            <a:r>
              <a:rPr lang="en-US" dirty="0"/>
              <a:t>0.6 µm PSL: 89%</a:t>
            </a:r>
          </a:p>
          <a:p>
            <a:pPr lvl="1"/>
            <a:r>
              <a:rPr lang="en-US" dirty="0"/>
              <a:t>BP-WW: 86%</a:t>
            </a:r>
            <a:endParaRPr lang="en-US" sz="2400" dirty="0"/>
          </a:p>
          <a:p>
            <a:pPr marL="457200" lvl="1" indent="0">
              <a:buNone/>
            </a:pPr>
            <a:endParaRPr lang="en-US" sz="2000" dirty="0"/>
          </a:p>
          <a:p>
            <a:r>
              <a:rPr lang="en-US" sz="2000" dirty="0"/>
              <a:t>Both units are light enough (0.57 kg Impinger, 0.69 kg impactor) to be carried with small UAVs like the DJI Phantom 4 </a:t>
            </a:r>
            <a:r>
              <a:rPr lang="en-US" sz="2000" dirty="0" err="1"/>
              <a:t>multicopter</a:t>
            </a:r>
            <a:r>
              <a:rPr lang="en-US" sz="2000" dirty="0"/>
              <a:t> drone</a:t>
            </a:r>
          </a:p>
          <a:p>
            <a:pPr marL="0" indent="0">
              <a:buNone/>
            </a:pPr>
            <a:endParaRPr lang="en-US" sz="2000" dirty="0"/>
          </a:p>
          <a:p>
            <a:r>
              <a:rPr lang="en-US" sz="2000" dirty="0"/>
              <a:t>First field study showed fluorescent matter and ice nucleation activity of DAPSI samples</a:t>
            </a:r>
          </a:p>
        </p:txBody>
      </p:sp>
      <p:cxnSp>
        <p:nvCxnSpPr>
          <p:cNvPr id="5" name="Gerader Verbinder 4"/>
          <p:cNvCxnSpPr/>
          <p:nvPr/>
        </p:nvCxnSpPr>
        <p:spPr>
          <a:xfrm>
            <a:off x="5626250" y="1054250"/>
            <a:ext cx="0" cy="4824000"/>
          </a:xfrm>
          <a:prstGeom prst="line">
            <a:avLst/>
          </a:prstGeom>
        </p:spPr>
        <p:style>
          <a:lnRef idx="1">
            <a:schemeClr val="dk1"/>
          </a:lnRef>
          <a:fillRef idx="0">
            <a:schemeClr val="dk1"/>
          </a:fillRef>
          <a:effectRef idx="0">
            <a:schemeClr val="dk1"/>
          </a:effectRef>
          <a:fontRef idx="minor">
            <a:schemeClr val="tx1"/>
          </a:fontRef>
        </p:style>
      </p:cxnSp>
      <p:cxnSp>
        <p:nvCxnSpPr>
          <p:cNvPr id="6" name="Gerader Verbinder 5"/>
          <p:cNvCxnSpPr/>
          <p:nvPr/>
        </p:nvCxnSpPr>
        <p:spPr>
          <a:xfrm>
            <a:off x="5626250" y="88867"/>
            <a:ext cx="0" cy="771398"/>
          </a:xfrm>
          <a:prstGeom prst="line">
            <a:avLst/>
          </a:prstGeom>
        </p:spPr>
        <p:style>
          <a:lnRef idx="1">
            <a:schemeClr val="dk1"/>
          </a:lnRef>
          <a:fillRef idx="0">
            <a:schemeClr val="dk1"/>
          </a:fillRef>
          <a:effectRef idx="0">
            <a:schemeClr val="dk1"/>
          </a:effectRef>
          <a:fontRef idx="minor">
            <a:schemeClr val="tx1"/>
          </a:fontRef>
        </p:style>
      </p:cxnSp>
      <p:sp>
        <p:nvSpPr>
          <p:cNvPr id="9" name="Titel 1">
            <a:extLst>
              <a:ext uri="{FF2B5EF4-FFF2-40B4-BE49-F238E27FC236}">
                <a16:creationId xmlns:a16="http://schemas.microsoft.com/office/drawing/2014/main" id="{5ED87389-44FD-4EF9-A888-F7E1536FBFF9}"/>
              </a:ext>
            </a:extLst>
          </p:cNvPr>
          <p:cNvSpPr txBox="1">
            <a:spLocks/>
          </p:cNvSpPr>
          <p:nvPr/>
        </p:nvSpPr>
        <p:spPr>
          <a:xfrm>
            <a:off x="5896938" y="64004"/>
            <a:ext cx="7646124" cy="821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Outlook</a:t>
            </a:r>
          </a:p>
        </p:txBody>
      </p:sp>
      <p:sp>
        <p:nvSpPr>
          <p:cNvPr id="10" name="Inhaltsplatzhalter 2">
            <a:extLst>
              <a:ext uri="{FF2B5EF4-FFF2-40B4-BE49-F238E27FC236}">
                <a16:creationId xmlns:a16="http://schemas.microsoft.com/office/drawing/2014/main" id="{064355B7-010F-4B48-A00A-26BF2ADF18B4}"/>
              </a:ext>
            </a:extLst>
          </p:cNvPr>
          <p:cNvSpPr txBox="1">
            <a:spLocks/>
          </p:cNvSpPr>
          <p:nvPr/>
        </p:nvSpPr>
        <p:spPr>
          <a:xfrm>
            <a:off x="5712106" y="1432125"/>
            <a:ext cx="6479893" cy="48239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Improve the methodology:</a:t>
            </a:r>
          </a:p>
          <a:p>
            <a:pPr lvl="1"/>
            <a:r>
              <a:rPr lang="en-US" dirty="0"/>
              <a:t>Increase flight time and altitude</a:t>
            </a:r>
          </a:p>
          <a:p>
            <a:pPr lvl="1"/>
            <a:r>
              <a:rPr lang="en-US" dirty="0"/>
              <a:t>Carry DAPSI on ONE drone</a:t>
            </a:r>
          </a:p>
          <a:p>
            <a:pPr lvl="1"/>
            <a:r>
              <a:rPr lang="en-US" dirty="0"/>
              <a:t>Precise spatial &amp; height resolution (GPS-waypoints)</a:t>
            </a:r>
          </a:p>
          <a:p>
            <a:pPr lvl="1"/>
            <a:r>
              <a:rPr lang="en-US" dirty="0"/>
              <a:t>More sensitive freezing assays (Cooperation?)</a:t>
            </a:r>
          </a:p>
          <a:p>
            <a:pPr marL="0" indent="0">
              <a:buFont typeface="Arial" panose="020B0604020202020204" pitchFamily="34" charset="0"/>
              <a:buNone/>
            </a:pPr>
            <a:endParaRPr lang="en-US" sz="2000" dirty="0"/>
          </a:p>
          <a:p>
            <a:r>
              <a:rPr lang="en-US" sz="2000" dirty="0"/>
              <a:t>Further field studies above the canopy of forests (pine and birch):</a:t>
            </a:r>
          </a:p>
          <a:p>
            <a:pPr lvl="1"/>
            <a:r>
              <a:rPr lang="en-US" dirty="0"/>
              <a:t>Pollination times in spring periods</a:t>
            </a:r>
          </a:p>
          <a:p>
            <a:pPr lvl="1"/>
            <a:r>
              <a:rPr lang="en-US" dirty="0"/>
              <a:t>Measurements after rainfall </a:t>
            </a:r>
          </a:p>
        </p:txBody>
      </p:sp>
    </p:spTree>
    <p:extLst>
      <p:ext uri="{BB962C8B-B14F-4D97-AF65-F5344CB8AC3E}">
        <p14:creationId xmlns:p14="http://schemas.microsoft.com/office/powerpoint/2010/main" val="1904327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AC9E3-C7D3-4824-B8A7-AAB6DA0191C1}"/>
              </a:ext>
            </a:extLst>
          </p:cNvPr>
          <p:cNvSpPr>
            <a:spLocks noGrp="1"/>
          </p:cNvSpPr>
          <p:nvPr>
            <p:ph type="title"/>
          </p:nvPr>
        </p:nvSpPr>
        <p:spPr/>
        <p:txBody>
          <a:bodyPr/>
          <a:lstStyle/>
          <a:p>
            <a:r>
              <a:rPr lang="en-US" dirty="0"/>
              <a:t>Acknowledgements</a:t>
            </a:r>
          </a:p>
        </p:txBody>
      </p:sp>
      <p:pic>
        <p:nvPicPr>
          <p:cNvPr id="10" name="Grafik 9">
            <a:extLst>
              <a:ext uri="{FF2B5EF4-FFF2-40B4-BE49-F238E27FC236}">
                <a16:creationId xmlns:a16="http://schemas.microsoft.com/office/drawing/2014/main" id="{64EA0388-749E-41E9-AE4A-F78E06C261B1}"/>
              </a:ext>
            </a:extLst>
          </p:cNvPr>
          <p:cNvPicPr>
            <a:picLocks noChangeAspect="1"/>
          </p:cNvPicPr>
          <p:nvPr/>
        </p:nvPicPr>
        <p:blipFill rotWithShape="1">
          <a:blip r:embed="rId3" cstate="print">
            <a:alphaModFix amt="70000"/>
            <a:extLst>
              <a:ext uri="{28A0092B-C50C-407E-A947-70E740481C1C}">
                <a14:useLocalDpi xmlns:a14="http://schemas.microsoft.com/office/drawing/2010/main" val="0"/>
              </a:ext>
            </a:extLst>
          </a:blip>
          <a:srcRect r="51764"/>
          <a:stretch/>
        </p:blipFill>
        <p:spPr>
          <a:xfrm>
            <a:off x="731336" y="1417158"/>
            <a:ext cx="1465323" cy="1334590"/>
          </a:xfrm>
          <a:prstGeom prst="rect">
            <a:avLst/>
          </a:prstGeom>
        </p:spPr>
      </p:pic>
      <p:pic>
        <p:nvPicPr>
          <p:cNvPr id="11" name="Grafik 10">
            <a:extLst>
              <a:ext uri="{FF2B5EF4-FFF2-40B4-BE49-F238E27FC236}">
                <a16:creationId xmlns:a16="http://schemas.microsoft.com/office/drawing/2014/main" id="{10F56D1E-E3A1-4C0F-916E-2499710933A9}"/>
              </a:ext>
            </a:extLst>
          </p:cNvPr>
          <p:cNvPicPr>
            <a:picLocks noChangeAspect="1"/>
          </p:cNvPicPr>
          <p:nvPr/>
        </p:nvPicPr>
        <p:blipFill rotWithShape="1">
          <a:blip r:embed="rId4" cstate="print">
            <a:alphaModFix amt="70000"/>
            <a:extLst>
              <a:ext uri="{28A0092B-C50C-407E-A947-70E740481C1C}">
                <a14:useLocalDpi xmlns:a14="http://schemas.microsoft.com/office/drawing/2010/main" val="0"/>
              </a:ext>
            </a:extLst>
          </a:blip>
          <a:srcRect r="69400"/>
          <a:stretch/>
        </p:blipFill>
        <p:spPr>
          <a:xfrm>
            <a:off x="721969" y="3130122"/>
            <a:ext cx="1440000" cy="1348242"/>
          </a:xfrm>
          <a:prstGeom prst="rect">
            <a:avLst/>
          </a:prstGeom>
        </p:spPr>
      </p:pic>
      <p:pic>
        <p:nvPicPr>
          <p:cNvPr id="12" name="Grafik 11" descr="Ein Bild, das Zeichnung enthält.&#10;&#10;Automatisch generierte Beschreibung">
            <a:extLst>
              <a:ext uri="{FF2B5EF4-FFF2-40B4-BE49-F238E27FC236}">
                <a16:creationId xmlns:a16="http://schemas.microsoft.com/office/drawing/2014/main" id="{8DD7701F-03F9-45B6-9C77-1352B560A733}"/>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tretch>
            <a:fillRect/>
          </a:stretch>
        </p:blipFill>
        <p:spPr>
          <a:xfrm>
            <a:off x="610104" y="4855980"/>
            <a:ext cx="1663730" cy="792000"/>
          </a:xfrm>
          <a:prstGeom prst="rect">
            <a:avLst/>
          </a:prstGeom>
        </p:spPr>
      </p:pic>
      <p:pic>
        <p:nvPicPr>
          <p:cNvPr id="16" name="Grafik 15" descr="Ein Bild, das Person, draußen, stehend, Gruppe enthält.&#10;&#10;Automatisch generierte Beschreibung">
            <a:extLst>
              <a:ext uri="{FF2B5EF4-FFF2-40B4-BE49-F238E27FC236}">
                <a16:creationId xmlns:a16="http://schemas.microsoft.com/office/drawing/2014/main" id="{25877797-CB08-425A-A68A-284E09800F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33" t="25203" r="42271"/>
          <a:stretch/>
        </p:blipFill>
        <p:spPr>
          <a:xfrm>
            <a:off x="6003074" y="1339201"/>
            <a:ext cx="4755627" cy="4351339"/>
          </a:xfrm>
          <a:prstGeom prst="rect">
            <a:avLst/>
          </a:prstGeom>
        </p:spPr>
      </p:pic>
      <p:sp>
        <p:nvSpPr>
          <p:cNvPr id="13" name="Inhaltsplatzhalter 2">
            <a:extLst>
              <a:ext uri="{FF2B5EF4-FFF2-40B4-BE49-F238E27FC236}">
                <a16:creationId xmlns:a16="http://schemas.microsoft.com/office/drawing/2014/main" id="{0B756A6F-7D31-48BD-9D4F-7673CCDEEC8D}"/>
              </a:ext>
            </a:extLst>
          </p:cNvPr>
          <p:cNvSpPr>
            <a:spLocks noGrp="1"/>
          </p:cNvSpPr>
          <p:nvPr>
            <p:ph idx="1"/>
          </p:nvPr>
        </p:nvSpPr>
        <p:spPr>
          <a:xfrm>
            <a:off x="2323554" y="1412772"/>
            <a:ext cx="7852385" cy="4351338"/>
          </a:xfrm>
        </p:spPr>
        <p:txBody>
          <a:bodyPr>
            <a:normAutofit/>
          </a:bodyPr>
          <a:lstStyle/>
          <a:p>
            <a:r>
              <a:rPr lang="en-US" dirty="0"/>
              <a:t>TU Wien</a:t>
            </a:r>
          </a:p>
          <a:p>
            <a:pPr lvl="1"/>
            <a:r>
              <a:rPr lang="en-US" sz="2000" dirty="0"/>
              <a:t>Teresa M. </a:t>
            </a:r>
            <a:r>
              <a:rPr lang="en-US" sz="2000" dirty="0" err="1"/>
              <a:t>Seifried</a:t>
            </a:r>
            <a:endParaRPr lang="en-US" sz="2000" dirty="0"/>
          </a:p>
          <a:p>
            <a:pPr lvl="1"/>
            <a:r>
              <a:rPr lang="en-US" sz="2000" dirty="0" err="1"/>
              <a:t>Hinrich</a:t>
            </a:r>
            <a:r>
              <a:rPr lang="en-US" sz="2000" dirty="0"/>
              <a:t> </a:t>
            </a:r>
            <a:r>
              <a:rPr lang="en-US" sz="2000" dirty="0" err="1"/>
              <a:t>Grothe</a:t>
            </a:r>
            <a:endParaRPr lang="en-US" sz="2000" dirty="0"/>
          </a:p>
          <a:p>
            <a:pPr lvl="1"/>
            <a:r>
              <a:rPr lang="en-US" sz="2000" dirty="0"/>
              <a:t>Anne Kasper-</a:t>
            </a:r>
            <a:r>
              <a:rPr lang="en-US" sz="2000" dirty="0" err="1"/>
              <a:t>Giebl</a:t>
            </a:r>
            <a:endParaRPr lang="en-US" sz="2000" dirty="0"/>
          </a:p>
          <a:p>
            <a:pPr lvl="1"/>
            <a:endParaRPr lang="en-US" sz="2000" dirty="0"/>
          </a:p>
          <a:p>
            <a:r>
              <a:rPr lang="en-US" sz="2600" dirty="0"/>
              <a:t>University of Vienna</a:t>
            </a:r>
          </a:p>
          <a:p>
            <a:pPr lvl="1"/>
            <a:r>
              <a:rPr lang="en-US" sz="2000" dirty="0"/>
              <a:t>Julia Burkart</a:t>
            </a:r>
          </a:p>
          <a:p>
            <a:pPr lvl="1"/>
            <a:r>
              <a:rPr lang="en-US" sz="2000" dirty="0"/>
              <a:t>Jürgen </a:t>
            </a:r>
            <a:r>
              <a:rPr lang="en-US" sz="2000" dirty="0" err="1"/>
              <a:t>Gratzl</a:t>
            </a:r>
            <a:endParaRPr lang="en-US" sz="2000" dirty="0"/>
          </a:p>
          <a:p>
            <a:pPr marL="457200" lvl="1" indent="0">
              <a:buNone/>
            </a:pPr>
            <a:endParaRPr lang="en-US" sz="2400" dirty="0"/>
          </a:p>
          <a:p>
            <a:r>
              <a:rPr lang="en-US" dirty="0"/>
              <a:t>Virginia Tech</a:t>
            </a:r>
          </a:p>
          <a:p>
            <a:pPr lvl="1"/>
            <a:r>
              <a:rPr lang="en-US" sz="2000" dirty="0"/>
              <a:t>David G. Schmale III</a:t>
            </a:r>
          </a:p>
        </p:txBody>
      </p:sp>
    </p:spTree>
    <p:extLst>
      <p:ext uri="{BB962C8B-B14F-4D97-AF65-F5344CB8AC3E}">
        <p14:creationId xmlns:p14="http://schemas.microsoft.com/office/powerpoint/2010/main" val="2160226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AT"/>
          </a:p>
        </p:txBody>
      </p:sp>
      <p:pic>
        <p:nvPicPr>
          <p:cNvPr id="4" name="Inhaltsplatzhalt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7316" b="7739"/>
          <a:stretch/>
        </p:blipFill>
        <p:spPr>
          <a:xfrm>
            <a:off x="0" y="-32273"/>
            <a:ext cx="12192000" cy="6906409"/>
          </a:xfrm>
        </p:spPr>
      </p:pic>
      <p:sp>
        <p:nvSpPr>
          <p:cNvPr id="5" name="Titel 1">
            <a:extLst>
              <a:ext uri="{FF2B5EF4-FFF2-40B4-BE49-F238E27FC236}">
                <a16:creationId xmlns:a16="http://schemas.microsoft.com/office/drawing/2014/main" id="{5ED87389-44FD-4EF9-A888-F7E1536FBFF9}"/>
              </a:ext>
            </a:extLst>
          </p:cNvPr>
          <p:cNvSpPr txBox="1">
            <a:spLocks/>
          </p:cNvSpPr>
          <p:nvPr/>
        </p:nvSpPr>
        <p:spPr>
          <a:xfrm>
            <a:off x="0" y="713306"/>
            <a:ext cx="12192000" cy="42927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effectLst>
                  <a:outerShdw blurRad="38100" dist="38100" dir="2700000" algn="tl">
                    <a:srgbClr val="000000">
                      <a:alpha val="43137"/>
                    </a:srgbClr>
                  </a:outerShdw>
                </a:effectLst>
              </a:rPr>
              <a:t>For more detailed Information read through the paper: </a:t>
            </a:r>
            <a:r>
              <a:rPr lang="en-US" sz="3200" b="1" dirty="0">
                <a:effectLst>
                  <a:outerShdw blurRad="38100" dist="38100" dir="2700000" algn="tl">
                    <a:srgbClr val="000000">
                      <a:alpha val="43137"/>
                    </a:srgbClr>
                  </a:outerShdw>
                </a:effectLst>
                <a:hlinkClick r:id="rId4"/>
              </a:rPr>
              <a:t>Bieber </a:t>
            </a:r>
            <a:r>
              <a:rPr lang="en-US" sz="3200" b="1" i="1" dirty="0">
                <a:effectLst>
                  <a:outerShdw blurRad="38100" dist="38100" dir="2700000" algn="tl">
                    <a:srgbClr val="000000">
                      <a:alpha val="43137"/>
                    </a:srgbClr>
                  </a:outerShdw>
                </a:effectLst>
                <a:hlinkClick r:id="rId4"/>
              </a:rPr>
              <a:t>et. al., </a:t>
            </a:r>
            <a:r>
              <a:rPr lang="en-US" sz="3200" b="1" dirty="0">
                <a:effectLst>
                  <a:outerShdw blurRad="38100" dist="38100" dir="2700000" algn="tl">
                    <a:srgbClr val="000000">
                      <a:alpha val="43137"/>
                    </a:srgbClr>
                  </a:outerShdw>
                </a:effectLst>
                <a:hlinkClick r:id="rId4"/>
              </a:rPr>
              <a:t>2020</a:t>
            </a:r>
            <a:endParaRPr lang="en-US" sz="1600" b="1" dirty="0">
              <a:effectLst>
                <a:outerShdw blurRad="38100" dist="38100" dir="2700000" algn="tl">
                  <a:srgbClr val="000000">
                    <a:alpha val="43137"/>
                  </a:srgbClr>
                </a:outerShdw>
              </a:effectLst>
            </a:endParaRPr>
          </a:p>
          <a:p>
            <a:pPr algn="ctr"/>
            <a:endParaRPr lang="en-US" sz="3200" b="1" dirty="0">
              <a:effectLst>
                <a:outerShdw blurRad="38100" dist="38100" dir="2700000" algn="tl">
                  <a:srgbClr val="000000">
                    <a:alpha val="43137"/>
                  </a:srgbClr>
                </a:outerShdw>
              </a:effectLst>
            </a:endParaRPr>
          </a:p>
          <a:p>
            <a:pPr algn="ctr"/>
            <a:r>
              <a:rPr lang="en-US" sz="3200" b="1" dirty="0">
                <a:effectLst>
                  <a:outerShdw blurRad="38100" dist="38100" dir="2700000" algn="tl">
                    <a:srgbClr val="000000">
                      <a:alpha val="43137"/>
                    </a:srgbClr>
                  </a:outerShdw>
                </a:effectLst>
              </a:rPr>
              <a:t>Please ask questions in the EGU display chat</a:t>
            </a:r>
          </a:p>
        </p:txBody>
      </p:sp>
    </p:spTree>
    <p:extLst>
      <p:ext uri="{BB962C8B-B14F-4D97-AF65-F5344CB8AC3E}">
        <p14:creationId xmlns:p14="http://schemas.microsoft.com/office/powerpoint/2010/main" val="376197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549C13-EFC3-4445-B07C-0A6380C9F553}"/>
              </a:ext>
            </a:extLst>
          </p:cNvPr>
          <p:cNvSpPr>
            <a:spLocks noGrp="1"/>
          </p:cNvSpPr>
          <p:nvPr>
            <p:ph type="title"/>
          </p:nvPr>
        </p:nvSpPr>
        <p:spPr/>
        <p:txBody>
          <a:bodyPr/>
          <a:lstStyle/>
          <a:p>
            <a:r>
              <a:rPr lang="en-US" dirty="0"/>
              <a:t>Materials</a:t>
            </a:r>
          </a:p>
        </p:txBody>
      </p:sp>
      <p:sp>
        <p:nvSpPr>
          <p:cNvPr id="3" name="Inhaltsplatzhalter 2">
            <a:extLst>
              <a:ext uri="{FF2B5EF4-FFF2-40B4-BE49-F238E27FC236}">
                <a16:creationId xmlns:a16="http://schemas.microsoft.com/office/drawing/2014/main" id="{5EADDA1B-1401-424E-9B15-4390670AC08E}"/>
              </a:ext>
            </a:extLst>
          </p:cNvPr>
          <p:cNvSpPr>
            <a:spLocks noGrp="1"/>
          </p:cNvSpPr>
          <p:nvPr>
            <p:ph idx="1"/>
          </p:nvPr>
        </p:nvSpPr>
        <p:spPr/>
        <p:txBody>
          <a:bodyPr/>
          <a:lstStyle/>
          <a:p>
            <a:pPr marL="0" indent="0">
              <a:buNone/>
            </a:pPr>
            <a:r>
              <a:rPr lang="en-US" dirty="0"/>
              <a:t>Impinger</a:t>
            </a:r>
          </a:p>
          <a:p>
            <a:r>
              <a:rPr lang="en-US" dirty="0"/>
              <a:t>vacuum pump (DC: 12 V, </a:t>
            </a:r>
            <a:r>
              <a:rPr lang="en-US" dirty="0" err="1"/>
              <a:t>Delaman</a:t>
            </a:r>
            <a:r>
              <a:rPr lang="en-US" dirty="0"/>
              <a:t>, China)</a:t>
            </a:r>
          </a:p>
          <a:p>
            <a:r>
              <a:rPr lang="en-US" dirty="0"/>
              <a:t>Raspberry Pi (Raspberry Pi 3 model B, Raspberry Pi Foundation, UK)</a:t>
            </a:r>
          </a:p>
          <a:p>
            <a:r>
              <a:rPr lang="en-US" dirty="0"/>
              <a:t>electric sensor module (SEN-BME680, Joy-it, Germany)</a:t>
            </a:r>
          </a:p>
          <a:p>
            <a:r>
              <a:rPr lang="en-US" dirty="0"/>
              <a:t>optical particle counter (SDS011, Nova Fitness Co., China)</a:t>
            </a:r>
          </a:p>
          <a:p>
            <a:r>
              <a:rPr lang="en-US" dirty="0"/>
              <a:t>flow-sensor (AWM5102 VN, Honeywell, USA)</a:t>
            </a:r>
          </a:p>
          <a:p>
            <a:pPr marL="0" indent="0">
              <a:buNone/>
            </a:pPr>
            <a:r>
              <a:rPr lang="en-US" dirty="0"/>
              <a:t>Impactor</a:t>
            </a:r>
          </a:p>
          <a:p>
            <a:r>
              <a:rPr lang="en-US" dirty="0"/>
              <a:t>cascade impactor (CI) (SKC Ltd, GB)</a:t>
            </a:r>
          </a:p>
          <a:p>
            <a:r>
              <a:rPr lang="en-US" dirty="0"/>
              <a:t>vacuum pump (DC 12 V, </a:t>
            </a:r>
            <a:r>
              <a:rPr lang="en-US" dirty="0" err="1"/>
              <a:t>Hilitand</a:t>
            </a:r>
            <a:r>
              <a:rPr lang="en-US" dirty="0"/>
              <a:t>, China)</a:t>
            </a:r>
          </a:p>
        </p:txBody>
      </p:sp>
    </p:spTree>
    <p:extLst>
      <p:ext uri="{BB962C8B-B14F-4D97-AF65-F5344CB8AC3E}">
        <p14:creationId xmlns:p14="http://schemas.microsoft.com/office/powerpoint/2010/main" val="3238146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549C13-EFC3-4445-B07C-0A6380C9F553}"/>
              </a:ext>
            </a:extLst>
          </p:cNvPr>
          <p:cNvSpPr>
            <a:spLocks noGrp="1"/>
          </p:cNvSpPr>
          <p:nvPr>
            <p:ph type="title"/>
          </p:nvPr>
        </p:nvSpPr>
        <p:spPr/>
        <p:txBody>
          <a:bodyPr/>
          <a:lstStyle/>
          <a:p>
            <a:r>
              <a:rPr lang="en-US" dirty="0"/>
              <a:t>Materials</a:t>
            </a:r>
          </a:p>
        </p:txBody>
      </p:sp>
      <p:sp>
        <p:nvSpPr>
          <p:cNvPr id="3" name="Inhaltsplatzhalter 2">
            <a:extLst>
              <a:ext uri="{FF2B5EF4-FFF2-40B4-BE49-F238E27FC236}">
                <a16:creationId xmlns:a16="http://schemas.microsoft.com/office/drawing/2014/main" id="{5EADDA1B-1401-424E-9B15-4390670AC08E}"/>
              </a:ext>
            </a:extLst>
          </p:cNvPr>
          <p:cNvSpPr>
            <a:spLocks noGrp="1"/>
          </p:cNvSpPr>
          <p:nvPr>
            <p:ph idx="1"/>
          </p:nvPr>
        </p:nvSpPr>
        <p:spPr/>
        <p:txBody>
          <a:bodyPr/>
          <a:lstStyle/>
          <a:p>
            <a:pPr marL="0" indent="0">
              <a:buNone/>
            </a:pPr>
            <a:r>
              <a:rPr lang="en-US" dirty="0"/>
              <a:t>Validation:</a:t>
            </a:r>
          </a:p>
          <a:p>
            <a:r>
              <a:rPr lang="en-US" dirty="0"/>
              <a:t>atomizer (Constant Output Atomizer Model 3076, TSI Incorporated, USA)</a:t>
            </a:r>
          </a:p>
          <a:p>
            <a:r>
              <a:rPr lang="en-US" dirty="0"/>
              <a:t>OPC (model 1.109, Grimm Aerosol Techniques, Germany)</a:t>
            </a:r>
          </a:p>
          <a:p>
            <a:r>
              <a:rPr lang="en-US" dirty="0"/>
              <a:t>polystyrene latex (PSL) spheres (</a:t>
            </a:r>
            <a:r>
              <a:rPr lang="en-US" dirty="0" err="1"/>
              <a:t>Postnova</a:t>
            </a:r>
            <a:r>
              <a:rPr lang="en-US" dirty="0"/>
              <a:t> Analytics, USA)</a:t>
            </a:r>
          </a:p>
          <a:p>
            <a:r>
              <a:rPr lang="en-US" dirty="0"/>
              <a:t>birch pollen (</a:t>
            </a:r>
            <a:r>
              <a:rPr lang="en-US" i="1" dirty="0"/>
              <a:t>Betula Pendula</a:t>
            </a:r>
            <a:r>
              <a:rPr lang="en-US" dirty="0"/>
              <a:t>, Thermo Fisher Scientific, USA)</a:t>
            </a:r>
          </a:p>
        </p:txBody>
      </p:sp>
    </p:spTree>
    <p:extLst>
      <p:ext uri="{BB962C8B-B14F-4D97-AF65-F5344CB8AC3E}">
        <p14:creationId xmlns:p14="http://schemas.microsoft.com/office/powerpoint/2010/main" val="339029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Inhaltsplatzhalter 2">
            <a:extLst>
              <a:ext uri="{FF2B5EF4-FFF2-40B4-BE49-F238E27FC236}">
                <a16:creationId xmlns:a16="http://schemas.microsoft.com/office/drawing/2014/main" id="{EF8BD918-6FE4-4745-B88C-43CA5A1ED6CE}"/>
              </a:ext>
            </a:extLst>
          </p:cNvPr>
          <p:cNvSpPr>
            <a:spLocks noGrp="1"/>
          </p:cNvSpPr>
          <p:nvPr>
            <p:ph idx="1"/>
          </p:nvPr>
        </p:nvSpPr>
        <p:spPr>
          <a:xfrm>
            <a:off x="272188" y="1200899"/>
            <a:ext cx="11098812" cy="4351338"/>
          </a:xfrm>
        </p:spPr>
        <p:txBody>
          <a:bodyPr/>
          <a:lstStyle/>
          <a:p>
            <a:r>
              <a:rPr lang="en-US" sz="2000" dirty="0"/>
              <a:t>Terrestrial ecosystems can contribute various particles to the troposphere, some of which are known for their ice nucleation activity.</a:t>
            </a:r>
          </a:p>
          <a:p>
            <a:r>
              <a:rPr lang="en-US" sz="2000" dirty="0"/>
              <a:t>Most of the land-surface in Europe is covered with forests and fields, representing potential sources of ice nucleation active bioaerosols in form of pollen grains, fungal spores and bacterial cells. </a:t>
            </a:r>
          </a:p>
          <a:p>
            <a:r>
              <a:rPr lang="en-US" sz="2000" dirty="0"/>
              <a:t>The presence of biogenic ice-nucleating particles (INPs) in clouds leads to heterogeneous freezing events and therefore influences the hydrological cycle and the Earth’s climate.</a:t>
            </a:r>
            <a:endParaRPr lang="en-US" sz="1800" dirty="0">
              <a:sym typeface="Wingdings" panose="05000000000000000000" pitchFamily="2" charset="2"/>
            </a:endParaRPr>
          </a:p>
          <a:p>
            <a:endParaRPr lang="de-DE" dirty="0"/>
          </a:p>
          <a:p>
            <a:endParaRPr lang="de-DE" dirty="0"/>
          </a:p>
          <a:p>
            <a:endParaRPr lang="de-AT" dirty="0"/>
          </a:p>
        </p:txBody>
      </p:sp>
      <p:pic>
        <p:nvPicPr>
          <p:cNvPr id="232" name="Grafik 231"/>
          <p:cNvPicPr>
            <a:picLocks noChangeAspect="1"/>
          </p:cNvPicPr>
          <p:nvPr/>
        </p:nvPicPr>
        <p:blipFill rotWithShape="1">
          <a:blip r:embed="rId3">
            <a:extLst>
              <a:ext uri="{28A0092B-C50C-407E-A947-70E740481C1C}">
                <a14:useLocalDpi xmlns:a14="http://schemas.microsoft.com/office/drawing/2010/main" val="0"/>
              </a:ext>
            </a:extLst>
          </a:blip>
          <a:srcRect l="12435"/>
          <a:stretch/>
        </p:blipFill>
        <p:spPr>
          <a:xfrm>
            <a:off x="204384" y="2963000"/>
            <a:ext cx="5553723" cy="4264875"/>
          </a:xfrm>
          <a:prstGeom prst="rect">
            <a:avLst/>
          </a:prstGeom>
        </p:spPr>
      </p:pic>
      <p:sp>
        <p:nvSpPr>
          <p:cNvPr id="2" name="Titel 1"/>
          <p:cNvSpPr>
            <a:spLocks noGrp="1"/>
          </p:cNvSpPr>
          <p:nvPr>
            <p:ph type="title"/>
          </p:nvPr>
        </p:nvSpPr>
        <p:spPr/>
        <p:txBody>
          <a:bodyPr>
            <a:normAutofit fontScale="90000"/>
          </a:bodyPr>
          <a:lstStyle/>
          <a:p>
            <a:r>
              <a:rPr lang="en-US" dirty="0"/>
              <a:t>Terrestrial sources of biogenic INPs</a:t>
            </a:r>
          </a:p>
        </p:txBody>
      </p:sp>
      <p:sp>
        <p:nvSpPr>
          <p:cNvPr id="218" name="Textfeld 217"/>
          <p:cNvSpPr txBox="1"/>
          <p:nvPr/>
        </p:nvSpPr>
        <p:spPr>
          <a:xfrm>
            <a:off x="9163926" y="3315621"/>
            <a:ext cx="1814503" cy="369332"/>
          </a:xfrm>
          <a:prstGeom prst="rect">
            <a:avLst/>
          </a:prstGeom>
          <a:noFill/>
        </p:spPr>
        <p:txBody>
          <a:bodyPr wrap="square" rtlCol="0">
            <a:spAutoFit/>
          </a:bodyPr>
          <a:lstStyle/>
          <a:p>
            <a:pPr algn="ctr"/>
            <a:r>
              <a:rPr lang="en-US" dirty="0"/>
              <a:t>Plant tissues</a:t>
            </a:r>
          </a:p>
        </p:txBody>
      </p:sp>
      <p:sp>
        <p:nvSpPr>
          <p:cNvPr id="225" name="Textfeld 224"/>
          <p:cNvSpPr txBox="1"/>
          <p:nvPr/>
        </p:nvSpPr>
        <p:spPr>
          <a:xfrm>
            <a:off x="7445801" y="3534136"/>
            <a:ext cx="1814503" cy="369332"/>
          </a:xfrm>
          <a:prstGeom prst="rect">
            <a:avLst/>
          </a:prstGeom>
          <a:noFill/>
        </p:spPr>
        <p:txBody>
          <a:bodyPr wrap="square" rtlCol="0">
            <a:spAutoFit/>
          </a:bodyPr>
          <a:lstStyle/>
          <a:p>
            <a:pPr algn="ctr"/>
            <a:r>
              <a:rPr lang="en-US" dirty="0"/>
              <a:t>Bacteria cells</a:t>
            </a:r>
          </a:p>
        </p:txBody>
      </p:sp>
      <p:sp>
        <p:nvSpPr>
          <p:cNvPr id="226" name="Textfeld 225"/>
          <p:cNvSpPr txBox="1"/>
          <p:nvPr/>
        </p:nvSpPr>
        <p:spPr>
          <a:xfrm>
            <a:off x="5344431" y="3536403"/>
            <a:ext cx="1814503" cy="369332"/>
          </a:xfrm>
          <a:prstGeom prst="rect">
            <a:avLst/>
          </a:prstGeom>
          <a:noFill/>
        </p:spPr>
        <p:txBody>
          <a:bodyPr wrap="square" rtlCol="0">
            <a:spAutoFit/>
          </a:bodyPr>
          <a:lstStyle/>
          <a:p>
            <a:pPr algn="ctr"/>
            <a:r>
              <a:rPr lang="en-US" dirty="0"/>
              <a:t>Fungal spores</a:t>
            </a:r>
          </a:p>
        </p:txBody>
      </p:sp>
      <p:sp>
        <p:nvSpPr>
          <p:cNvPr id="229" name="Textfeld 228"/>
          <p:cNvSpPr txBox="1"/>
          <p:nvPr/>
        </p:nvSpPr>
        <p:spPr>
          <a:xfrm>
            <a:off x="1081036" y="3500287"/>
            <a:ext cx="1814503" cy="369332"/>
          </a:xfrm>
          <a:prstGeom prst="rect">
            <a:avLst/>
          </a:prstGeom>
          <a:noFill/>
        </p:spPr>
        <p:txBody>
          <a:bodyPr wrap="square" rtlCol="0">
            <a:spAutoFit/>
          </a:bodyPr>
          <a:lstStyle/>
          <a:p>
            <a:pPr algn="ctr"/>
            <a:r>
              <a:rPr lang="en-US" dirty="0"/>
              <a:t>Pollen </a:t>
            </a:r>
            <a:r>
              <a:rPr lang="de-AT" dirty="0" err="1"/>
              <a:t>grains</a:t>
            </a:r>
            <a:endParaRPr lang="de-DE" dirty="0"/>
          </a:p>
        </p:txBody>
      </p:sp>
      <p:pic>
        <p:nvPicPr>
          <p:cNvPr id="76" name="Grafik 75"/>
          <p:cNvPicPr>
            <a:picLocks noChangeAspect="1"/>
          </p:cNvPicPr>
          <p:nvPr/>
        </p:nvPicPr>
        <p:blipFill rotWithShape="1">
          <a:blip r:embed="rId4" cstate="print">
            <a:extLst>
              <a:ext uri="{28A0092B-C50C-407E-A947-70E740481C1C}">
                <a14:useLocalDpi xmlns:a14="http://schemas.microsoft.com/office/drawing/2010/main" val="0"/>
              </a:ext>
            </a:extLst>
          </a:blip>
          <a:srcRect t="47739"/>
          <a:stretch/>
        </p:blipFill>
        <p:spPr>
          <a:xfrm rot="8114289">
            <a:off x="7139780" y="3843199"/>
            <a:ext cx="805683" cy="737340"/>
          </a:xfrm>
          <a:prstGeom prst="rect">
            <a:avLst/>
          </a:prstGeom>
        </p:spPr>
      </p:pic>
      <p:pic>
        <p:nvPicPr>
          <p:cNvPr id="208" name="Grafik 207"/>
          <p:cNvPicPr>
            <a:picLocks noChangeAspect="1"/>
          </p:cNvPicPr>
          <p:nvPr/>
        </p:nvPicPr>
        <p:blipFill rotWithShape="1">
          <a:blip r:embed="rId4" cstate="print">
            <a:extLst>
              <a:ext uri="{28A0092B-C50C-407E-A947-70E740481C1C}">
                <a14:useLocalDpi xmlns:a14="http://schemas.microsoft.com/office/drawing/2010/main" val="0"/>
              </a:ext>
            </a:extLst>
          </a:blip>
          <a:srcRect t="47739"/>
          <a:stretch/>
        </p:blipFill>
        <p:spPr>
          <a:xfrm rot="3997487">
            <a:off x="1723950" y="3811356"/>
            <a:ext cx="866763" cy="793240"/>
          </a:xfrm>
          <a:prstGeom prst="rect">
            <a:avLst/>
          </a:prstGeom>
        </p:spPr>
      </p:pic>
      <p:pic>
        <p:nvPicPr>
          <p:cNvPr id="212" name="Grafik 211"/>
          <p:cNvPicPr>
            <a:picLocks noChangeAspect="1"/>
          </p:cNvPicPr>
          <p:nvPr/>
        </p:nvPicPr>
        <p:blipFill rotWithShape="1">
          <a:blip r:embed="rId4" cstate="print">
            <a:extLst>
              <a:ext uri="{28A0092B-C50C-407E-A947-70E740481C1C}">
                <a14:useLocalDpi xmlns:a14="http://schemas.microsoft.com/office/drawing/2010/main" val="0"/>
              </a:ext>
            </a:extLst>
          </a:blip>
          <a:srcRect t="47739"/>
          <a:stretch/>
        </p:blipFill>
        <p:spPr>
          <a:xfrm rot="10800000" flipH="1">
            <a:off x="10240810" y="3644649"/>
            <a:ext cx="768143" cy="702984"/>
          </a:xfrm>
          <a:prstGeom prst="rect">
            <a:avLst/>
          </a:prstGeom>
        </p:spPr>
      </p:pic>
      <p:pic>
        <p:nvPicPr>
          <p:cNvPr id="228" name="Grafik 227"/>
          <p:cNvPicPr>
            <a:picLocks noChangeAspect="1"/>
          </p:cNvPicPr>
          <p:nvPr/>
        </p:nvPicPr>
        <p:blipFill rotWithShape="1">
          <a:blip r:embed="rId4" cstate="print">
            <a:extLst>
              <a:ext uri="{28A0092B-C50C-407E-A947-70E740481C1C}">
                <a14:useLocalDpi xmlns:a14="http://schemas.microsoft.com/office/drawing/2010/main" val="0"/>
              </a:ext>
            </a:extLst>
          </a:blip>
          <a:srcRect t="47739"/>
          <a:stretch/>
        </p:blipFill>
        <p:spPr>
          <a:xfrm rot="15160968" flipH="1">
            <a:off x="5708756" y="3988451"/>
            <a:ext cx="870850" cy="796980"/>
          </a:xfrm>
          <a:prstGeom prst="rect">
            <a:avLst/>
          </a:prstGeom>
        </p:spPr>
      </p:pic>
      <p:pic>
        <p:nvPicPr>
          <p:cNvPr id="231" name="Grafik 230"/>
          <p:cNvPicPr>
            <a:picLocks noChangeAspect="1"/>
          </p:cNvPicPr>
          <p:nvPr/>
        </p:nvPicPr>
        <p:blipFill rotWithShape="1">
          <a:blip r:embed="rId5"/>
          <a:srcRect l="7499" r="9174" b="68632"/>
          <a:stretch/>
        </p:blipFill>
        <p:spPr>
          <a:xfrm>
            <a:off x="-51937" y="5264824"/>
            <a:ext cx="12243937" cy="970876"/>
          </a:xfrm>
          <a:prstGeom prst="rect">
            <a:avLst/>
          </a:prstGeom>
        </p:spPr>
      </p:pic>
      <p:pic>
        <p:nvPicPr>
          <p:cNvPr id="233" name="Grafik 232"/>
          <p:cNvPicPr>
            <a:picLocks noChangeAspect="1"/>
          </p:cNvPicPr>
          <p:nvPr/>
        </p:nvPicPr>
        <p:blipFill rotWithShape="1">
          <a:blip r:embed="rId3">
            <a:extLst>
              <a:ext uri="{28A0092B-C50C-407E-A947-70E740481C1C}">
                <a14:useLocalDpi xmlns:a14="http://schemas.microsoft.com/office/drawing/2010/main" val="0"/>
              </a:ext>
            </a:extLst>
          </a:blip>
          <a:srcRect l="97118" t="43361" r="97" b="44870"/>
          <a:stretch/>
        </p:blipFill>
        <p:spPr>
          <a:xfrm>
            <a:off x="5687315" y="5153775"/>
            <a:ext cx="196283" cy="570523"/>
          </a:xfrm>
          <a:prstGeom prst="rect">
            <a:avLst/>
          </a:prstGeom>
        </p:spPr>
      </p:pic>
      <p:pic>
        <p:nvPicPr>
          <p:cNvPr id="234" name="Grafik 2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3748" y="5178107"/>
            <a:ext cx="1075358" cy="657506"/>
          </a:xfrm>
          <a:prstGeom prst="rect">
            <a:avLst/>
          </a:prstGeom>
        </p:spPr>
      </p:pic>
      <p:pic>
        <p:nvPicPr>
          <p:cNvPr id="235" name="Grafik 2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8209" y="5178106"/>
            <a:ext cx="1075358" cy="657506"/>
          </a:xfrm>
          <a:prstGeom prst="rect">
            <a:avLst/>
          </a:prstGeom>
        </p:spPr>
      </p:pic>
      <p:sp>
        <p:nvSpPr>
          <p:cNvPr id="236" name="Ellipse 235"/>
          <p:cNvSpPr/>
          <p:nvPr/>
        </p:nvSpPr>
        <p:spPr>
          <a:xfrm>
            <a:off x="3260136" y="4541919"/>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37" name="Ellipse 236"/>
          <p:cNvSpPr/>
          <p:nvPr/>
        </p:nvSpPr>
        <p:spPr>
          <a:xfrm>
            <a:off x="3133066" y="4493901"/>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38" name="Ellipse 237"/>
          <p:cNvSpPr/>
          <p:nvPr/>
        </p:nvSpPr>
        <p:spPr>
          <a:xfrm>
            <a:off x="3022281" y="4442679"/>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39" name="Ellipse 238"/>
          <p:cNvSpPr/>
          <p:nvPr/>
        </p:nvSpPr>
        <p:spPr>
          <a:xfrm>
            <a:off x="3344857" y="4442673"/>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0" name="Ellipse 239"/>
          <p:cNvSpPr/>
          <p:nvPr/>
        </p:nvSpPr>
        <p:spPr>
          <a:xfrm>
            <a:off x="3625066" y="4439472"/>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1" name="Ellipse 240"/>
          <p:cNvSpPr/>
          <p:nvPr/>
        </p:nvSpPr>
        <p:spPr>
          <a:xfrm>
            <a:off x="3670686" y="4561127"/>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2" name="Ellipse 241"/>
          <p:cNvSpPr/>
          <p:nvPr/>
        </p:nvSpPr>
        <p:spPr>
          <a:xfrm>
            <a:off x="3559901" y="4509904"/>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3" name="Ellipse 242"/>
          <p:cNvSpPr/>
          <p:nvPr/>
        </p:nvSpPr>
        <p:spPr>
          <a:xfrm>
            <a:off x="3309012" y="4618749"/>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4" name="Ellipse 243"/>
          <p:cNvSpPr/>
          <p:nvPr/>
        </p:nvSpPr>
        <p:spPr>
          <a:xfrm>
            <a:off x="3520803" y="4567521"/>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5" name="Ellipse 244"/>
          <p:cNvSpPr/>
          <p:nvPr/>
        </p:nvSpPr>
        <p:spPr>
          <a:xfrm>
            <a:off x="3393733" y="4519502"/>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6" name="Ellipse 245"/>
          <p:cNvSpPr/>
          <p:nvPr/>
        </p:nvSpPr>
        <p:spPr>
          <a:xfrm>
            <a:off x="3566423" y="4689175"/>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7" name="Ellipse 246"/>
          <p:cNvSpPr/>
          <p:nvPr/>
        </p:nvSpPr>
        <p:spPr>
          <a:xfrm>
            <a:off x="3455638" y="4637953"/>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248" name="Grafik 247"/>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21829"/>
          <a:stretch/>
        </p:blipFill>
        <p:spPr>
          <a:xfrm>
            <a:off x="8775710" y="4625186"/>
            <a:ext cx="2233243" cy="1212553"/>
          </a:xfrm>
          <a:prstGeom prst="rect">
            <a:avLst/>
          </a:prstGeom>
        </p:spPr>
      </p:pic>
      <p:sp>
        <p:nvSpPr>
          <p:cNvPr id="252" name="Ellipse 251"/>
          <p:cNvSpPr/>
          <p:nvPr/>
        </p:nvSpPr>
        <p:spPr>
          <a:xfrm>
            <a:off x="3250886" y="4161404"/>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53" name="Ellipse 252"/>
          <p:cNvSpPr/>
          <p:nvPr/>
        </p:nvSpPr>
        <p:spPr>
          <a:xfrm>
            <a:off x="3423577" y="4331077"/>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54" name="Ellipse 253"/>
          <p:cNvSpPr/>
          <p:nvPr/>
        </p:nvSpPr>
        <p:spPr>
          <a:xfrm>
            <a:off x="3123816" y="4113386"/>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55" name="Ellipse 254"/>
          <p:cNvSpPr/>
          <p:nvPr/>
        </p:nvSpPr>
        <p:spPr>
          <a:xfrm>
            <a:off x="3296507" y="4283059"/>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56" name="Ellipse 255"/>
          <p:cNvSpPr/>
          <p:nvPr/>
        </p:nvSpPr>
        <p:spPr>
          <a:xfrm>
            <a:off x="3185722" y="4231837"/>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57" name="Ellipse 256"/>
          <p:cNvSpPr/>
          <p:nvPr/>
        </p:nvSpPr>
        <p:spPr>
          <a:xfrm>
            <a:off x="3462677" y="4110176"/>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58" name="Ellipse 257"/>
          <p:cNvSpPr/>
          <p:nvPr/>
        </p:nvSpPr>
        <p:spPr>
          <a:xfrm>
            <a:off x="3635368" y="4279849"/>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59" name="Ellipse 258"/>
          <p:cNvSpPr/>
          <p:nvPr/>
        </p:nvSpPr>
        <p:spPr>
          <a:xfrm>
            <a:off x="2938013" y="4180542"/>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0" name="Ellipse 259"/>
          <p:cNvSpPr/>
          <p:nvPr/>
        </p:nvSpPr>
        <p:spPr>
          <a:xfrm>
            <a:off x="3508298" y="4231831"/>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1" name="Ellipse 260"/>
          <p:cNvSpPr/>
          <p:nvPr/>
        </p:nvSpPr>
        <p:spPr>
          <a:xfrm>
            <a:off x="3397513" y="4180608"/>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2" name="Ellipse 261"/>
          <p:cNvSpPr/>
          <p:nvPr/>
        </p:nvSpPr>
        <p:spPr>
          <a:xfrm>
            <a:off x="2934833" y="4340681"/>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3" name="Ellipse 262"/>
          <p:cNvSpPr/>
          <p:nvPr/>
        </p:nvSpPr>
        <p:spPr>
          <a:xfrm>
            <a:off x="2807762" y="4292663"/>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4" name="Ellipse 263"/>
          <p:cNvSpPr/>
          <p:nvPr/>
        </p:nvSpPr>
        <p:spPr>
          <a:xfrm>
            <a:off x="2869668" y="4411113"/>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5" name="Ellipse 264"/>
          <p:cNvSpPr/>
          <p:nvPr/>
        </p:nvSpPr>
        <p:spPr>
          <a:xfrm>
            <a:off x="3146624" y="4289453"/>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6" name="Ellipse 265"/>
          <p:cNvSpPr/>
          <p:nvPr/>
        </p:nvSpPr>
        <p:spPr>
          <a:xfrm>
            <a:off x="3019553" y="4241435"/>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7" name="Ellipse 266"/>
          <p:cNvSpPr/>
          <p:nvPr/>
        </p:nvSpPr>
        <p:spPr>
          <a:xfrm>
            <a:off x="3192244" y="4411108"/>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8" name="Ellipse 267"/>
          <p:cNvSpPr/>
          <p:nvPr/>
        </p:nvSpPr>
        <p:spPr>
          <a:xfrm>
            <a:off x="3081459" y="4359885"/>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9" name="Ellipse 268"/>
          <p:cNvSpPr/>
          <p:nvPr/>
        </p:nvSpPr>
        <p:spPr>
          <a:xfrm>
            <a:off x="3472453" y="4407907"/>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70" name="Ellipse 269"/>
          <p:cNvSpPr/>
          <p:nvPr/>
        </p:nvSpPr>
        <p:spPr>
          <a:xfrm>
            <a:off x="3345383" y="4359888"/>
            <a:ext cx="24476" cy="2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271" name="Grafik 2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9287" y="5178108"/>
            <a:ext cx="1075358" cy="657506"/>
          </a:xfrm>
          <a:prstGeom prst="rect">
            <a:avLst/>
          </a:prstGeom>
        </p:spPr>
      </p:pic>
      <p:pic>
        <p:nvPicPr>
          <p:cNvPr id="279" name="Grafik 27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35000"/>
                    </a14:imgEffect>
                  </a14:imgLayer>
                </a14:imgProps>
              </a:ext>
              <a:ext uri="{28A0092B-C50C-407E-A947-70E740481C1C}">
                <a14:useLocalDpi xmlns:a14="http://schemas.microsoft.com/office/drawing/2010/main" val="0"/>
              </a:ext>
            </a:extLst>
          </a:blip>
          <a:stretch>
            <a:fillRect/>
          </a:stretch>
        </p:blipFill>
        <p:spPr>
          <a:xfrm rot="7152127">
            <a:off x="7958364" y="5217078"/>
            <a:ext cx="236074" cy="51806"/>
          </a:xfrm>
          <a:prstGeom prst="rect">
            <a:avLst/>
          </a:prstGeom>
        </p:spPr>
      </p:pic>
      <p:pic>
        <p:nvPicPr>
          <p:cNvPr id="284" name="Grafik 283"/>
          <p:cNvPicPr>
            <a:picLocks noChangeAspect="1"/>
          </p:cNvPicPr>
          <p:nvPr/>
        </p:nvPicPr>
        <p:blipFill rotWithShape="1">
          <a:blip r:embed="rId10"/>
          <a:srcRect l="94756" t="40578" r="-543" b="30232"/>
          <a:stretch/>
        </p:blipFill>
        <p:spPr>
          <a:xfrm>
            <a:off x="247556" y="4721162"/>
            <a:ext cx="374163" cy="1244268"/>
          </a:xfrm>
          <a:prstGeom prst="rect">
            <a:avLst/>
          </a:prstGeom>
        </p:spPr>
      </p:pic>
      <p:pic>
        <p:nvPicPr>
          <p:cNvPr id="285" name="Grafik 284"/>
          <p:cNvPicPr>
            <a:picLocks noChangeAspect="1"/>
          </p:cNvPicPr>
          <p:nvPr/>
        </p:nvPicPr>
        <p:blipFill rotWithShape="1">
          <a:blip r:embed="rId10"/>
          <a:srcRect l="94756" t="40578" r="-543" b="30232"/>
          <a:stretch/>
        </p:blipFill>
        <p:spPr>
          <a:xfrm flipH="1">
            <a:off x="-84045" y="4722437"/>
            <a:ext cx="374163" cy="1244268"/>
          </a:xfrm>
          <a:prstGeom prst="rect">
            <a:avLst/>
          </a:prstGeom>
        </p:spPr>
      </p:pic>
      <p:sp>
        <p:nvSpPr>
          <p:cNvPr id="286" name="Wolke 285"/>
          <p:cNvSpPr/>
          <p:nvPr/>
        </p:nvSpPr>
        <p:spPr>
          <a:xfrm>
            <a:off x="10978429" y="5345746"/>
            <a:ext cx="512058" cy="223596"/>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Wolke 286"/>
          <p:cNvSpPr/>
          <p:nvPr/>
        </p:nvSpPr>
        <p:spPr>
          <a:xfrm>
            <a:off x="11128901" y="3621724"/>
            <a:ext cx="1023216" cy="1540351"/>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Wolke 287"/>
          <p:cNvSpPr/>
          <p:nvPr/>
        </p:nvSpPr>
        <p:spPr>
          <a:xfrm>
            <a:off x="11173014" y="4851121"/>
            <a:ext cx="438399" cy="605308"/>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9" name="Grafik 288"/>
          <p:cNvPicPr>
            <a:picLocks noChangeAspect="1"/>
          </p:cNvPicPr>
          <p:nvPr/>
        </p:nvPicPr>
        <p:blipFill>
          <a:blip r:embed="rId11" cstate="print">
            <a:extLst>
              <a:ext uri="{BEBA8EAE-BF5A-486C-A8C5-ECC9F3942E4B}">
                <a14:imgProps xmlns:a14="http://schemas.microsoft.com/office/drawing/2010/main">
                  <a14:imgLayer r:embed="rId9">
                    <a14:imgEffect>
                      <a14:brightnessContrast bright="-35000"/>
                    </a14:imgEffect>
                  </a14:imgLayer>
                </a14:imgProps>
              </a:ext>
              <a:ext uri="{28A0092B-C50C-407E-A947-70E740481C1C}">
                <a14:useLocalDpi xmlns:a14="http://schemas.microsoft.com/office/drawing/2010/main" val="0"/>
              </a:ext>
            </a:extLst>
          </a:blip>
          <a:stretch>
            <a:fillRect/>
          </a:stretch>
        </p:blipFill>
        <p:spPr>
          <a:xfrm rot="10551337">
            <a:off x="7806697" y="5017803"/>
            <a:ext cx="236074" cy="51806"/>
          </a:xfrm>
          <a:prstGeom prst="rect">
            <a:avLst/>
          </a:prstGeom>
        </p:spPr>
      </p:pic>
      <p:pic>
        <p:nvPicPr>
          <p:cNvPr id="290" name="Grafik 289"/>
          <p:cNvPicPr>
            <a:picLocks noChangeAspect="1"/>
          </p:cNvPicPr>
          <p:nvPr/>
        </p:nvPicPr>
        <p:blipFill>
          <a:blip r:embed="rId11" cstate="print">
            <a:extLst>
              <a:ext uri="{BEBA8EAE-BF5A-486C-A8C5-ECC9F3942E4B}">
                <a14:imgProps xmlns:a14="http://schemas.microsoft.com/office/drawing/2010/main">
                  <a14:imgLayer r:embed="rId9">
                    <a14:imgEffect>
                      <a14:brightnessContrast bright="-35000"/>
                    </a14:imgEffect>
                  </a14:imgLayer>
                </a14:imgProps>
              </a:ext>
              <a:ext uri="{28A0092B-C50C-407E-A947-70E740481C1C}">
                <a14:useLocalDpi xmlns:a14="http://schemas.microsoft.com/office/drawing/2010/main" val="0"/>
              </a:ext>
            </a:extLst>
          </a:blip>
          <a:stretch>
            <a:fillRect/>
          </a:stretch>
        </p:blipFill>
        <p:spPr>
          <a:xfrm rot="3041615">
            <a:off x="8053180" y="4954750"/>
            <a:ext cx="236074" cy="51806"/>
          </a:xfrm>
          <a:prstGeom prst="rect">
            <a:avLst/>
          </a:prstGeom>
        </p:spPr>
      </p:pic>
      <p:pic>
        <p:nvPicPr>
          <p:cNvPr id="291" name="Grafik 290"/>
          <p:cNvPicPr>
            <a:picLocks noChangeAspect="1"/>
          </p:cNvPicPr>
          <p:nvPr/>
        </p:nvPicPr>
        <p:blipFill>
          <a:blip r:embed="rId11" cstate="print">
            <a:extLst>
              <a:ext uri="{BEBA8EAE-BF5A-486C-A8C5-ECC9F3942E4B}">
                <a14:imgProps xmlns:a14="http://schemas.microsoft.com/office/drawing/2010/main">
                  <a14:imgLayer r:embed="rId9">
                    <a14:imgEffect>
                      <a14:brightnessContrast bright="-35000"/>
                    </a14:imgEffect>
                  </a14:imgLayer>
                </a14:imgProps>
              </a:ext>
              <a:ext uri="{28A0092B-C50C-407E-A947-70E740481C1C}">
                <a14:useLocalDpi xmlns:a14="http://schemas.microsoft.com/office/drawing/2010/main" val="0"/>
              </a:ext>
            </a:extLst>
          </a:blip>
          <a:stretch>
            <a:fillRect/>
          </a:stretch>
        </p:blipFill>
        <p:spPr>
          <a:xfrm rot="7152127">
            <a:off x="7847514" y="4808123"/>
            <a:ext cx="236074" cy="51806"/>
          </a:xfrm>
          <a:prstGeom prst="rect">
            <a:avLst/>
          </a:prstGeom>
        </p:spPr>
      </p:pic>
      <p:pic>
        <p:nvPicPr>
          <p:cNvPr id="292" name="Grafik 291"/>
          <p:cNvPicPr>
            <a:picLocks noChangeAspect="1"/>
          </p:cNvPicPr>
          <p:nvPr/>
        </p:nvPicPr>
        <p:blipFill>
          <a:blip r:embed="rId11" cstate="print">
            <a:extLst>
              <a:ext uri="{BEBA8EAE-BF5A-486C-A8C5-ECC9F3942E4B}">
                <a14:imgProps xmlns:a14="http://schemas.microsoft.com/office/drawing/2010/main">
                  <a14:imgLayer r:embed="rId9">
                    <a14:imgEffect>
                      <a14:brightnessContrast bright="-35000"/>
                    </a14:imgEffect>
                  </a14:imgLayer>
                </a14:imgProps>
              </a:ext>
              <a:ext uri="{28A0092B-C50C-407E-A947-70E740481C1C}">
                <a14:useLocalDpi xmlns:a14="http://schemas.microsoft.com/office/drawing/2010/main" val="0"/>
              </a:ext>
            </a:extLst>
          </a:blip>
          <a:stretch>
            <a:fillRect/>
          </a:stretch>
        </p:blipFill>
        <p:spPr>
          <a:xfrm rot="3375895">
            <a:off x="7719856" y="5207398"/>
            <a:ext cx="236074" cy="51806"/>
          </a:xfrm>
          <a:prstGeom prst="rect">
            <a:avLst/>
          </a:prstGeom>
        </p:spPr>
      </p:pic>
      <p:pic>
        <p:nvPicPr>
          <p:cNvPr id="293" name="Grafik 292"/>
          <p:cNvPicPr>
            <a:picLocks noChangeAspect="1"/>
          </p:cNvPicPr>
          <p:nvPr/>
        </p:nvPicPr>
        <p:blipFill>
          <a:blip r:embed="rId11" cstate="print">
            <a:extLst>
              <a:ext uri="{BEBA8EAE-BF5A-486C-A8C5-ECC9F3942E4B}">
                <a14:imgProps xmlns:a14="http://schemas.microsoft.com/office/drawing/2010/main">
                  <a14:imgLayer r:embed="rId9">
                    <a14:imgEffect>
                      <a14:brightnessContrast bright="-35000"/>
                    </a14:imgEffect>
                  </a14:imgLayer>
                </a14:imgProps>
              </a:ext>
              <a:ext uri="{28A0092B-C50C-407E-A947-70E740481C1C}">
                <a14:useLocalDpi xmlns:a14="http://schemas.microsoft.com/office/drawing/2010/main" val="0"/>
              </a:ext>
            </a:extLst>
          </a:blip>
          <a:stretch>
            <a:fillRect/>
          </a:stretch>
        </p:blipFill>
        <p:spPr>
          <a:xfrm rot="7152127">
            <a:off x="7665057" y="4878339"/>
            <a:ext cx="236074" cy="51806"/>
          </a:xfrm>
          <a:prstGeom prst="rect">
            <a:avLst/>
          </a:prstGeom>
        </p:spPr>
      </p:pic>
      <p:pic>
        <p:nvPicPr>
          <p:cNvPr id="294" name="Grafik 293"/>
          <p:cNvPicPr>
            <a:picLocks noChangeAspect="1"/>
          </p:cNvPicPr>
          <p:nvPr/>
        </p:nvPicPr>
        <p:blipFill>
          <a:blip r:embed="rId11" cstate="print">
            <a:extLst>
              <a:ext uri="{BEBA8EAE-BF5A-486C-A8C5-ECC9F3942E4B}">
                <a14:imgProps xmlns:a14="http://schemas.microsoft.com/office/drawing/2010/main">
                  <a14:imgLayer r:embed="rId9">
                    <a14:imgEffect>
                      <a14:brightnessContrast bright="-35000"/>
                    </a14:imgEffect>
                  </a14:imgLayer>
                </a14:imgProps>
              </a:ext>
              <a:ext uri="{28A0092B-C50C-407E-A947-70E740481C1C}">
                <a14:useLocalDpi xmlns:a14="http://schemas.microsoft.com/office/drawing/2010/main" val="0"/>
              </a:ext>
            </a:extLst>
          </a:blip>
          <a:stretch>
            <a:fillRect/>
          </a:stretch>
        </p:blipFill>
        <p:spPr>
          <a:xfrm rot="10551337">
            <a:off x="7576173" y="4617186"/>
            <a:ext cx="236074" cy="51806"/>
          </a:xfrm>
          <a:prstGeom prst="rect">
            <a:avLst/>
          </a:prstGeom>
        </p:spPr>
      </p:pic>
      <p:pic>
        <p:nvPicPr>
          <p:cNvPr id="295" name="Grafik 294"/>
          <p:cNvPicPr>
            <a:picLocks noChangeAspect="1"/>
          </p:cNvPicPr>
          <p:nvPr/>
        </p:nvPicPr>
        <p:blipFill>
          <a:blip r:embed="rId11" cstate="print">
            <a:extLst>
              <a:ext uri="{BEBA8EAE-BF5A-486C-A8C5-ECC9F3942E4B}">
                <a14:imgProps xmlns:a14="http://schemas.microsoft.com/office/drawing/2010/main">
                  <a14:imgLayer r:embed="rId9">
                    <a14:imgEffect>
                      <a14:brightnessContrast bright="-35000"/>
                    </a14:imgEffect>
                  </a14:imgLayer>
                </a14:imgProps>
              </a:ext>
              <a:ext uri="{28A0092B-C50C-407E-A947-70E740481C1C}">
                <a14:useLocalDpi xmlns:a14="http://schemas.microsoft.com/office/drawing/2010/main" val="0"/>
              </a:ext>
            </a:extLst>
          </a:blip>
          <a:stretch>
            <a:fillRect/>
          </a:stretch>
        </p:blipFill>
        <p:spPr>
          <a:xfrm rot="3958061">
            <a:off x="7504444" y="4948777"/>
            <a:ext cx="236074" cy="51806"/>
          </a:xfrm>
          <a:prstGeom prst="rect">
            <a:avLst/>
          </a:prstGeom>
        </p:spPr>
      </p:pic>
      <p:sp>
        <p:nvSpPr>
          <p:cNvPr id="320" name="Ellipse 319"/>
          <p:cNvSpPr/>
          <p:nvPr/>
        </p:nvSpPr>
        <p:spPr>
          <a:xfrm>
            <a:off x="5498511" y="4722894"/>
            <a:ext cx="24476" cy="20040"/>
          </a:xfrm>
          <a:prstGeom prst="ellipse">
            <a:avLst/>
          </a:prstGeom>
          <a:solidFill>
            <a:schemeClr val="accent6"/>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21" name="Ellipse 320"/>
          <p:cNvSpPr/>
          <p:nvPr/>
        </p:nvSpPr>
        <p:spPr>
          <a:xfrm>
            <a:off x="5798276" y="4690879"/>
            <a:ext cx="24476" cy="20040"/>
          </a:xfrm>
          <a:prstGeom prst="ellipse">
            <a:avLst/>
          </a:prstGeom>
          <a:solidFill>
            <a:schemeClr val="accent6"/>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22" name="Ellipse 321"/>
          <p:cNvSpPr/>
          <p:nvPr/>
        </p:nvSpPr>
        <p:spPr>
          <a:xfrm>
            <a:off x="5547387" y="4799724"/>
            <a:ext cx="24476" cy="20040"/>
          </a:xfrm>
          <a:prstGeom prst="ellipse">
            <a:avLst/>
          </a:prstGeom>
          <a:solidFill>
            <a:schemeClr val="accent6"/>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23" name="Ellipse 322"/>
          <p:cNvSpPr/>
          <p:nvPr/>
        </p:nvSpPr>
        <p:spPr>
          <a:xfrm>
            <a:off x="5759178" y="4748496"/>
            <a:ext cx="24476" cy="20040"/>
          </a:xfrm>
          <a:prstGeom prst="ellipse">
            <a:avLst/>
          </a:prstGeom>
          <a:solidFill>
            <a:schemeClr val="accent6"/>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24" name="Ellipse 323"/>
          <p:cNvSpPr/>
          <p:nvPr/>
        </p:nvSpPr>
        <p:spPr>
          <a:xfrm>
            <a:off x="5632108" y="4700477"/>
            <a:ext cx="24476" cy="20040"/>
          </a:xfrm>
          <a:prstGeom prst="ellipse">
            <a:avLst/>
          </a:prstGeom>
          <a:solidFill>
            <a:schemeClr val="accent6"/>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25" name="Ellipse 324"/>
          <p:cNvSpPr/>
          <p:nvPr/>
        </p:nvSpPr>
        <p:spPr>
          <a:xfrm>
            <a:off x="5804798" y="4870150"/>
            <a:ext cx="24476" cy="20040"/>
          </a:xfrm>
          <a:prstGeom prst="ellipse">
            <a:avLst/>
          </a:prstGeom>
          <a:solidFill>
            <a:schemeClr val="accent6"/>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26" name="Ellipse 325"/>
          <p:cNvSpPr/>
          <p:nvPr/>
        </p:nvSpPr>
        <p:spPr>
          <a:xfrm>
            <a:off x="5694013" y="4818928"/>
            <a:ext cx="24476" cy="20040"/>
          </a:xfrm>
          <a:prstGeom prst="ellipse">
            <a:avLst/>
          </a:prstGeom>
          <a:solidFill>
            <a:schemeClr val="accent6"/>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27" name="Ellipse 326"/>
          <p:cNvSpPr/>
          <p:nvPr/>
        </p:nvSpPr>
        <p:spPr>
          <a:xfrm>
            <a:off x="5727111" y="5002294"/>
            <a:ext cx="24476" cy="20040"/>
          </a:xfrm>
          <a:prstGeom prst="ellipse">
            <a:avLst/>
          </a:prstGeom>
          <a:solidFill>
            <a:schemeClr val="accent6"/>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28" name="Ellipse 327"/>
          <p:cNvSpPr/>
          <p:nvPr/>
        </p:nvSpPr>
        <p:spPr>
          <a:xfrm>
            <a:off x="6026876" y="4970279"/>
            <a:ext cx="24476" cy="20040"/>
          </a:xfrm>
          <a:prstGeom prst="ellipse">
            <a:avLst/>
          </a:prstGeom>
          <a:solidFill>
            <a:schemeClr val="accent6"/>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29" name="Ellipse 328"/>
          <p:cNvSpPr/>
          <p:nvPr/>
        </p:nvSpPr>
        <p:spPr>
          <a:xfrm>
            <a:off x="5775987" y="5079124"/>
            <a:ext cx="24476" cy="20040"/>
          </a:xfrm>
          <a:prstGeom prst="ellipse">
            <a:avLst/>
          </a:prstGeom>
          <a:solidFill>
            <a:schemeClr val="accent6"/>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30" name="Ellipse 329"/>
          <p:cNvSpPr/>
          <p:nvPr/>
        </p:nvSpPr>
        <p:spPr>
          <a:xfrm>
            <a:off x="5987778" y="5027896"/>
            <a:ext cx="24476" cy="20040"/>
          </a:xfrm>
          <a:prstGeom prst="ellipse">
            <a:avLst/>
          </a:prstGeom>
          <a:solidFill>
            <a:schemeClr val="accent6"/>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31" name="Ellipse 330"/>
          <p:cNvSpPr/>
          <p:nvPr/>
        </p:nvSpPr>
        <p:spPr>
          <a:xfrm>
            <a:off x="5860708" y="4979877"/>
            <a:ext cx="24476" cy="20040"/>
          </a:xfrm>
          <a:prstGeom prst="ellipse">
            <a:avLst/>
          </a:prstGeom>
          <a:solidFill>
            <a:schemeClr val="accent6"/>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32" name="Ellipse 331"/>
          <p:cNvSpPr/>
          <p:nvPr/>
        </p:nvSpPr>
        <p:spPr>
          <a:xfrm>
            <a:off x="6033398" y="5149550"/>
            <a:ext cx="24476" cy="20040"/>
          </a:xfrm>
          <a:prstGeom prst="ellipse">
            <a:avLst/>
          </a:prstGeom>
          <a:solidFill>
            <a:schemeClr val="accent6"/>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33" name="Ellipse 332"/>
          <p:cNvSpPr/>
          <p:nvPr/>
        </p:nvSpPr>
        <p:spPr>
          <a:xfrm>
            <a:off x="5922613" y="5098328"/>
            <a:ext cx="24476" cy="20040"/>
          </a:xfrm>
          <a:prstGeom prst="ellipse">
            <a:avLst/>
          </a:prstGeom>
          <a:solidFill>
            <a:schemeClr val="accent6"/>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Rechteck 2">
            <a:extLst>
              <a:ext uri="{FF2B5EF4-FFF2-40B4-BE49-F238E27FC236}">
                <a16:creationId xmlns:a16="http://schemas.microsoft.com/office/drawing/2014/main" id="{1C249787-652C-4CEB-86BF-ACE07F0CDF1C}"/>
              </a:ext>
            </a:extLst>
          </p:cNvPr>
          <p:cNvSpPr/>
          <p:nvPr/>
        </p:nvSpPr>
        <p:spPr>
          <a:xfrm>
            <a:off x="10141464" y="5353366"/>
            <a:ext cx="189351" cy="75884"/>
          </a:xfrm>
          <a:prstGeom prst="rect">
            <a:avLst/>
          </a:prstGeom>
          <a:solidFill>
            <a:srgbClr val="4BC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hteck 229">
            <a:extLst>
              <a:ext uri="{FF2B5EF4-FFF2-40B4-BE49-F238E27FC236}">
                <a16:creationId xmlns:a16="http://schemas.microsoft.com/office/drawing/2014/main" id="{C33C76AF-4647-49B9-A6BD-240B62C02825}"/>
              </a:ext>
            </a:extLst>
          </p:cNvPr>
          <p:cNvSpPr/>
          <p:nvPr/>
        </p:nvSpPr>
        <p:spPr>
          <a:xfrm>
            <a:off x="9589949" y="5339486"/>
            <a:ext cx="83618" cy="75884"/>
          </a:xfrm>
          <a:prstGeom prst="rect">
            <a:avLst/>
          </a:prstGeom>
          <a:solidFill>
            <a:srgbClr val="59E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hteck 248">
            <a:extLst>
              <a:ext uri="{FF2B5EF4-FFF2-40B4-BE49-F238E27FC236}">
                <a16:creationId xmlns:a16="http://schemas.microsoft.com/office/drawing/2014/main" id="{2BEE496B-28A6-4B61-B16F-03C2A0491D32}"/>
              </a:ext>
            </a:extLst>
          </p:cNvPr>
          <p:cNvSpPr/>
          <p:nvPr/>
        </p:nvSpPr>
        <p:spPr>
          <a:xfrm>
            <a:off x="10141465" y="5478024"/>
            <a:ext cx="84576" cy="75884"/>
          </a:xfrm>
          <a:prstGeom prst="rect">
            <a:avLst/>
          </a:prstGeom>
          <a:solidFill>
            <a:srgbClr val="4BC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608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C1E0BB-C0DE-49C7-9844-1F68DC3B9CF8}"/>
              </a:ext>
            </a:extLst>
          </p:cNvPr>
          <p:cNvSpPr>
            <a:spLocks noGrp="1"/>
          </p:cNvSpPr>
          <p:nvPr>
            <p:ph type="title"/>
          </p:nvPr>
        </p:nvSpPr>
        <p:spPr>
          <a:xfrm>
            <a:off x="2073876" y="88867"/>
            <a:ext cx="7646124" cy="821124"/>
          </a:xfrm>
        </p:spPr>
        <p:txBody>
          <a:bodyPr/>
          <a:lstStyle/>
          <a:p>
            <a:r>
              <a:rPr lang="en-US"/>
              <a:t>Flights</a:t>
            </a:r>
            <a:endParaRPr lang="en-US" dirty="0"/>
          </a:p>
        </p:txBody>
      </p:sp>
      <p:graphicFrame>
        <p:nvGraphicFramePr>
          <p:cNvPr id="4" name="Tabelle 3">
            <a:extLst>
              <a:ext uri="{FF2B5EF4-FFF2-40B4-BE49-F238E27FC236}">
                <a16:creationId xmlns:a16="http://schemas.microsoft.com/office/drawing/2014/main" id="{06C69417-8FF7-4606-B7EE-2AAF0DB67E62}"/>
              </a:ext>
            </a:extLst>
          </p:cNvPr>
          <p:cNvGraphicFramePr>
            <a:graphicFrameLocks noGrp="1"/>
          </p:cNvGraphicFramePr>
          <p:nvPr>
            <p:extLst>
              <p:ext uri="{D42A27DB-BD31-4B8C-83A1-F6EECF244321}">
                <p14:modId xmlns:p14="http://schemas.microsoft.com/office/powerpoint/2010/main" val="2850278669"/>
              </p:ext>
            </p:extLst>
          </p:nvPr>
        </p:nvGraphicFramePr>
        <p:xfrm>
          <a:off x="1200772" y="1214945"/>
          <a:ext cx="9790456" cy="4015943"/>
        </p:xfrm>
        <a:graphic>
          <a:graphicData uri="http://schemas.openxmlformats.org/drawingml/2006/table">
            <a:tbl>
              <a:tblPr firstRow="1" firstCol="1" bandRow="1">
                <a:tableStyleId>{5C22544A-7EE6-4342-B048-85BDC9FD1C3A}</a:tableStyleId>
              </a:tblPr>
              <a:tblGrid>
                <a:gridCol w="1223807">
                  <a:extLst>
                    <a:ext uri="{9D8B030D-6E8A-4147-A177-3AD203B41FA5}">
                      <a16:colId xmlns:a16="http://schemas.microsoft.com/office/drawing/2014/main" val="1962357805"/>
                    </a:ext>
                  </a:extLst>
                </a:gridCol>
                <a:gridCol w="1223807">
                  <a:extLst>
                    <a:ext uri="{9D8B030D-6E8A-4147-A177-3AD203B41FA5}">
                      <a16:colId xmlns:a16="http://schemas.microsoft.com/office/drawing/2014/main" val="40688252"/>
                    </a:ext>
                  </a:extLst>
                </a:gridCol>
                <a:gridCol w="1223807">
                  <a:extLst>
                    <a:ext uri="{9D8B030D-6E8A-4147-A177-3AD203B41FA5}">
                      <a16:colId xmlns:a16="http://schemas.microsoft.com/office/drawing/2014/main" val="2407371593"/>
                    </a:ext>
                  </a:extLst>
                </a:gridCol>
                <a:gridCol w="1223807">
                  <a:extLst>
                    <a:ext uri="{9D8B030D-6E8A-4147-A177-3AD203B41FA5}">
                      <a16:colId xmlns:a16="http://schemas.microsoft.com/office/drawing/2014/main" val="3647913423"/>
                    </a:ext>
                  </a:extLst>
                </a:gridCol>
                <a:gridCol w="1223807">
                  <a:extLst>
                    <a:ext uri="{9D8B030D-6E8A-4147-A177-3AD203B41FA5}">
                      <a16:colId xmlns:a16="http://schemas.microsoft.com/office/drawing/2014/main" val="873272708"/>
                    </a:ext>
                  </a:extLst>
                </a:gridCol>
                <a:gridCol w="1223807">
                  <a:extLst>
                    <a:ext uri="{9D8B030D-6E8A-4147-A177-3AD203B41FA5}">
                      <a16:colId xmlns:a16="http://schemas.microsoft.com/office/drawing/2014/main" val="4030613508"/>
                    </a:ext>
                  </a:extLst>
                </a:gridCol>
                <a:gridCol w="1223807">
                  <a:extLst>
                    <a:ext uri="{9D8B030D-6E8A-4147-A177-3AD203B41FA5}">
                      <a16:colId xmlns:a16="http://schemas.microsoft.com/office/drawing/2014/main" val="3032093782"/>
                    </a:ext>
                  </a:extLst>
                </a:gridCol>
                <a:gridCol w="1223807">
                  <a:extLst>
                    <a:ext uri="{9D8B030D-6E8A-4147-A177-3AD203B41FA5}">
                      <a16:colId xmlns:a16="http://schemas.microsoft.com/office/drawing/2014/main" val="3354742534"/>
                    </a:ext>
                  </a:extLst>
                </a:gridCol>
              </a:tblGrid>
              <a:tr h="585455">
                <a:tc>
                  <a:txBody>
                    <a:bodyPr/>
                    <a:lstStyle/>
                    <a:p>
                      <a:pPr algn="ctr">
                        <a:lnSpc>
                          <a:spcPts val="1300"/>
                        </a:lnSpc>
                        <a:spcAft>
                          <a:spcPts val="0"/>
                        </a:spcAft>
                      </a:pPr>
                      <a:r>
                        <a:rPr lang="en-US" sz="1000">
                          <a:effectLst/>
                        </a:rPr>
                        <a:t>Sample Type</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Date</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Start time of Sampling (CEST)</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Duration [min]</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Approached Zone</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Max. Height [m] </a:t>
                      </a:r>
                      <a:r>
                        <a:rPr lang="en-US" sz="1000" baseline="30000">
                          <a:effectLst/>
                        </a:rPr>
                        <a:t>1</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Flow-rate ± SD [L min</a:t>
                      </a:r>
                      <a:r>
                        <a:rPr lang="en-US" sz="1000" baseline="30000">
                          <a:effectLst/>
                        </a:rPr>
                        <a:t>-1</a:t>
                      </a:r>
                      <a:r>
                        <a:rPr lang="en-US" sz="1000">
                          <a:effectLst/>
                        </a:rPr>
                        <a:t>]</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Sampled Air Volume [L]</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83166203"/>
                  </a:ext>
                </a:extLst>
              </a:tr>
              <a:tr h="285874">
                <a:tc>
                  <a:txBody>
                    <a:bodyPr/>
                    <a:lstStyle/>
                    <a:p>
                      <a:pPr algn="ctr">
                        <a:lnSpc>
                          <a:spcPts val="1300"/>
                        </a:lnSpc>
                        <a:spcAft>
                          <a:spcPts val="0"/>
                        </a:spcAft>
                      </a:pPr>
                      <a:r>
                        <a:rPr lang="en-US" sz="1000">
                          <a:effectLst/>
                        </a:rPr>
                        <a:t>UA1 Imp 1</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3</a:t>
                      </a:r>
                      <a:r>
                        <a:rPr lang="en-US" sz="1000" baseline="30000">
                          <a:effectLst/>
                        </a:rPr>
                        <a:t>rd</a:t>
                      </a:r>
                      <a:r>
                        <a:rPr lang="en-US" sz="1000">
                          <a:effectLst/>
                        </a:rPr>
                        <a:t> June, 2019</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17:30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1.05 ± 0.03 </a:t>
                      </a:r>
                      <a:r>
                        <a:rPr lang="en-US" sz="1000" baseline="30000">
                          <a:effectLst/>
                        </a:rPr>
                        <a:t>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10.5</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32064411"/>
                  </a:ext>
                </a:extLst>
              </a:tr>
              <a:tr h="285874">
                <a:tc>
                  <a:txBody>
                    <a:bodyPr/>
                    <a:lstStyle/>
                    <a:p>
                      <a:pPr algn="ctr">
                        <a:lnSpc>
                          <a:spcPts val="1300"/>
                        </a:lnSpc>
                        <a:spcAft>
                          <a:spcPts val="0"/>
                        </a:spcAft>
                      </a:pPr>
                      <a:r>
                        <a:rPr lang="en-US" sz="1000">
                          <a:effectLst/>
                        </a:rPr>
                        <a:t>UA1 Imp 2 </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3</a:t>
                      </a:r>
                      <a:r>
                        <a:rPr lang="en-US" sz="1000" baseline="30000">
                          <a:effectLst/>
                        </a:rPr>
                        <a:t>rd</a:t>
                      </a:r>
                      <a:r>
                        <a:rPr lang="en-US" sz="1000">
                          <a:effectLst/>
                        </a:rPr>
                        <a:t> June, 2019</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16:30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23</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1.01 ± 0.03 </a:t>
                      </a:r>
                      <a:r>
                        <a:rPr lang="en-US" sz="1000" baseline="30000">
                          <a:effectLst/>
                        </a:rPr>
                        <a:t>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10.1</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1051672"/>
                  </a:ext>
                </a:extLst>
              </a:tr>
              <a:tr h="285874">
                <a:tc>
                  <a:txBody>
                    <a:bodyPr/>
                    <a:lstStyle/>
                    <a:p>
                      <a:pPr algn="ctr">
                        <a:lnSpc>
                          <a:spcPts val="1300"/>
                        </a:lnSpc>
                        <a:spcAft>
                          <a:spcPts val="0"/>
                        </a:spcAft>
                      </a:pPr>
                      <a:r>
                        <a:rPr lang="en-US" sz="1000">
                          <a:effectLst/>
                        </a:rPr>
                        <a:t>UA1 Imp 3</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3</a:t>
                      </a:r>
                      <a:r>
                        <a:rPr lang="en-US" sz="1000" baseline="30000">
                          <a:effectLst/>
                        </a:rPr>
                        <a:t>rd</a:t>
                      </a:r>
                      <a:r>
                        <a:rPr lang="en-US" sz="1000">
                          <a:effectLst/>
                        </a:rPr>
                        <a:t> June, 2019</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19:00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3</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52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1.10 ± 0.03 </a:t>
                      </a:r>
                      <a:r>
                        <a:rPr lang="en-US" sz="1000" baseline="30000">
                          <a:effectLst/>
                        </a:rPr>
                        <a:t>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11.0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35394548"/>
                  </a:ext>
                </a:extLst>
              </a:tr>
              <a:tr h="285874">
                <a:tc>
                  <a:txBody>
                    <a:bodyPr/>
                    <a:lstStyle/>
                    <a:p>
                      <a:pPr algn="ctr">
                        <a:lnSpc>
                          <a:spcPts val="1300"/>
                        </a:lnSpc>
                        <a:spcAft>
                          <a:spcPts val="0"/>
                        </a:spcAft>
                      </a:pPr>
                      <a:r>
                        <a:rPr lang="en-US" sz="1000">
                          <a:effectLst/>
                        </a:rPr>
                        <a:t>UA1 CI 1</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3</a:t>
                      </a:r>
                      <a:r>
                        <a:rPr lang="en-US" sz="1000" baseline="30000">
                          <a:effectLst/>
                        </a:rPr>
                        <a:t>rd</a:t>
                      </a:r>
                      <a:r>
                        <a:rPr lang="en-US" sz="1000">
                          <a:effectLst/>
                        </a:rPr>
                        <a:t> June, 2019</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17:30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11</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9.02 ± 0.28 </a:t>
                      </a:r>
                      <a:r>
                        <a:rPr lang="en-US" sz="1000" baseline="30000">
                          <a:effectLst/>
                        </a:rPr>
                        <a:t>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90.2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95924576"/>
                  </a:ext>
                </a:extLst>
              </a:tr>
              <a:tr h="285874">
                <a:tc>
                  <a:txBody>
                    <a:bodyPr/>
                    <a:lstStyle/>
                    <a:p>
                      <a:pPr algn="ctr">
                        <a:lnSpc>
                          <a:spcPts val="1300"/>
                        </a:lnSpc>
                        <a:spcAft>
                          <a:spcPts val="0"/>
                        </a:spcAft>
                      </a:pPr>
                      <a:r>
                        <a:rPr lang="en-US" sz="1000">
                          <a:effectLst/>
                        </a:rPr>
                        <a:t>UA1 CI 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3</a:t>
                      </a:r>
                      <a:r>
                        <a:rPr lang="en-US" sz="1000" baseline="30000">
                          <a:effectLst/>
                        </a:rPr>
                        <a:t>rd</a:t>
                      </a:r>
                      <a:r>
                        <a:rPr lang="en-US" sz="1000">
                          <a:effectLst/>
                        </a:rPr>
                        <a:t> June, 2019</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16:30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22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8.99 ± 0.10 </a:t>
                      </a:r>
                      <a:r>
                        <a:rPr lang="en-US" sz="1000" baseline="30000">
                          <a:effectLst/>
                        </a:rPr>
                        <a:t>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89.9</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4495005"/>
                  </a:ext>
                </a:extLst>
              </a:tr>
              <a:tr h="285874">
                <a:tc>
                  <a:txBody>
                    <a:bodyPr/>
                    <a:lstStyle/>
                    <a:p>
                      <a:pPr algn="ctr">
                        <a:lnSpc>
                          <a:spcPts val="1300"/>
                        </a:lnSpc>
                        <a:spcAft>
                          <a:spcPts val="0"/>
                        </a:spcAft>
                      </a:pPr>
                      <a:r>
                        <a:rPr lang="en-US" sz="1000">
                          <a:effectLst/>
                        </a:rPr>
                        <a:t>UA1 CI 3</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3</a:t>
                      </a:r>
                      <a:r>
                        <a:rPr lang="en-US" sz="1000" baseline="30000">
                          <a:effectLst/>
                        </a:rPr>
                        <a:t>rd</a:t>
                      </a:r>
                      <a:r>
                        <a:rPr lang="en-US" sz="1000">
                          <a:effectLst/>
                        </a:rPr>
                        <a:t> June, 2019</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18:30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3</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53</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9.10 ± 0.03 </a:t>
                      </a:r>
                      <a:r>
                        <a:rPr lang="en-US" sz="1000" baseline="30000">
                          <a:effectLst/>
                        </a:rPr>
                        <a:t>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91.0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3932824"/>
                  </a:ext>
                </a:extLst>
              </a:tr>
              <a:tr h="285874">
                <a:tc>
                  <a:txBody>
                    <a:bodyPr/>
                    <a:lstStyle/>
                    <a:p>
                      <a:pPr algn="ctr">
                        <a:lnSpc>
                          <a:spcPts val="1300"/>
                        </a:lnSpc>
                        <a:spcAft>
                          <a:spcPts val="0"/>
                        </a:spcAft>
                      </a:pPr>
                      <a:r>
                        <a:rPr lang="en-US" sz="1000">
                          <a:effectLst/>
                        </a:rPr>
                        <a:t>UA2 Imp 1</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4</a:t>
                      </a:r>
                      <a:r>
                        <a:rPr lang="en-US" sz="1000" baseline="30000">
                          <a:effectLst/>
                        </a:rPr>
                        <a:t>th</a:t>
                      </a:r>
                      <a:r>
                        <a:rPr lang="en-US" sz="1000">
                          <a:effectLst/>
                        </a:rPr>
                        <a:t> June, 2019</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19:23</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1.05 ± 0.05 </a:t>
                      </a:r>
                      <a:r>
                        <a:rPr lang="en-US" sz="1000" baseline="30000">
                          <a:effectLst/>
                        </a:rPr>
                        <a:t>2</a:t>
                      </a:r>
                      <a:r>
                        <a:rPr lang="en-US" sz="1000">
                          <a:effectLst/>
                        </a:rPr>
                        <a:t> </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10.5</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3903474"/>
                  </a:ext>
                </a:extLst>
              </a:tr>
              <a:tr h="285874">
                <a:tc>
                  <a:txBody>
                    <a:bodyPr/>
                    <a:lstStyle/>
                    <a:p>
                      <a:pPr algn="ctr">
                        <a:lnSpc>
                          <a:spcPts val="1300"/>
                        </a:lnSpc>
                        <a:spcAft>
                          <a:spcPts val="0"/>
                        </a:spcAft>
                      </a:pPr>
                      <a:r>
                        <a:rPr lang="en-US" sz="1000">
                          <a:effectLst/>
                        </a:rPr>
                        <a:t>UA2 Imp 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4</a:t>
                      </a:r>
                      <a:r>
                        <a:rPr lang="en-US" sz="1000" baseline="30000">
                          <a:effectLst/>
                        </a:rPr>
                        <a:t>th</a:t>
                      </a:r>
                      <a:r>
                        <a:rPr lang="en-US" sz="1000">
                          <a:effectLst/>
                        </a:rPr>
                        <a:t> June, 2019</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17:34</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14</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1.00 ± 0.01 </a:t>
                      </a:r>
                      <a:r>
                        <a:rPr lang="en-US" sz="1000" baseline="30000">
                          <a:effectLst/>
                        </a:rPr>
                        <a:t>2</a:t>
                      </a:r>
                      <a:r>
                        <a:rPr lang="en-US" sz="1000">
                          <a:effectLst/>
                        </a:rPr>
                        <a:t> </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10.0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11184850"/>
                  </a:ext>
                </a:extLst>
              </a:tr>
              <a:tr h="285874">
                <a:tc>
                  <a:txBody>
                    <a:bodyPr/>
                    <a:lstStyle/>
                    <a:p>
                      <a:pPr algn="ctr">
                        <a:lnSpc>
                          <a:spcPts val="1300"/>
                        </a:lnSpc>
                        <a:spcAft>
                          <a:spcPts val="0"/>
                        </a:spcAft>
                      </a:pPr>
                      <a:r>
                        <a:rPr lang="en-US" sz="1000">
                          <a:effectLst/>
                        </a:rPr>
                        <a:t>UA2 Imp 3</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4</a:t>
                      </a:r>
                      <a:r>
                        <a:rPr lang="en-US" sz="1000" baseline="30000">
                          <a:effectLst/>
                        </a:rPr>
                        <a:t>th</a:t>
                      </a:r>
                      <a:r>
                        <a:rPr lang="en-US" sz="1000">
                          <a:effectLst/>
                        </a:rPr>
                        <a:t> June, 2019</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18:22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3</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59</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1.09 ± 0.03 </a:t>
                      </a:r>
                      <a:r>
                        <a:rPr lang="en-US" sz="1000" baseline="30000">
                          <a:effectLst/>
                        </a:rPr>
                        <a:t>2</a:t>
                      </a:r>
                      <a:r>
                        <a:rPr lang="en-US" sz="1000">
                          <a:effectLst/>
                        </a:rPr>
                        <a:t> </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10.9</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34582681"/>
                  </a:ext>
                </a:extLst>
              </a:tr>
              <a:tr h="285874">
                <a:tc>
                  <a:txBody>
                    <a:bodyPr/>
                    <a:lstStyle/>
                    <a:p>
                      <a:pPr algn="ctr">
                        <a:lnSpc>
                          <a:spcPts val="1300"/>
                        </a:lnSpc>
                        <a:spcAft>
                          <a:spcPts val="0"/>
                        </a:spcAft>
                      </a:pPr>
                      <a:r>
                        <a:rPr lang="en-US" sz="1000">
                          <a:effectLst/>
                        </a:rPr>
                        <a:t>UA2 CI 1</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4</a:t>
                      </a:r>
                      <a:r>
                        <a:rPr lang="en-US" sz="1000" baseline="30000">
                          <a:effectLst/>
                        </a:rPr>
                        <a:t>th</a:t>
                      </a:r>
                      <a:r>
                        <a:rPr lang="en-US" sz="1000">
                          <a:effectLst/>
                        </a:rPr>
                        <a:t> June, 2019</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19:11</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8</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9.01 ± 0.08 </a:t>
                      </a:r>
                      <a:r>
                        <a:rPr lang="en-US" sz="1000" baseline="30000">
                          <a:effectLst/>
                        </a:rPr>
                        <a:t>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90.1</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1204937"/>
                  </a:ext>
                </a:extLst>
              </a:tr>
              <a:tr h="285874">
                <a:tc>
                  <a:txBody>
                    <a:bodyPr/>
                    <a:lstStyle/>
                    <a:p>
                      <a:pPr algn="ctr">
                        <a:lnSpc>
                          <a:spcPts val="1300"/>
                        </a:lnSpc>
                        <a:spcAft>
                          <a:spcPts val="0"/>
                        </a:spcAft>
                      </a:pPr>
                      <a:r>
                        <a:rPr lang="en-US" sz="1000">
                          <a:effectLst/>
                        </a:rPr>
                        <a:t>UA2 CI 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4</a:t>
                      </a:r>
                      <a:r>
                        <a:rPr lang="en-US" sz="1000" baseline="30000">
                          <a:effectLst/>
                        </a:rPr>
                        <a:t>th</a:t>
                      </a:r>
                      <a:r>
                        <a:rPr lang="en-US" sz="1000">
                          <a:effectLst/>
                        </a:rPr>
                        <a:t> June, 2019</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17:34</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dirty="0">
                          <a:effectLst/>
                        </a:rPr>
                        <a:t>2</a:t>
                      </a:r>
                      <a:endParaRPr lang="en-US" sz="1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11</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9.03 ± 0.03 </a:t>
                      </a:r>
                      <a:r>
                        <a:rPr lang="en-US" sz="1000" baseline="30000">
                          <a:effectLst/>
                        </a:rPr>
                        <a:t>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90.3</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4821551"/>
                  </a:ext>
                </a:extLst>
              </a:tr>
              <a:tr h="285874">
                <a:tc>
                  <a:txBody>
                    <a:bodyPr/>
                    <a:lstStyle/>
                    <a:p>
                      <a:pPr algn="ctr">
                        <a:lnSpc>
                          <a:spcPts val="1300"/>
                        </a:lnSpc>
                        <a:spcAft>
                          <a:spcPts val="0"/>
                        </a:spcAft>
                      </a:pPr>
                      <a:r>
                        <a:rPr lang="en-US" sz="1000">
                          <a:effectLst/>
                        </a:rPr>
                        <a:t>UA 2CI 3</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4</a:t>
                      </a:r>
                      <a:r>
                        <a:rPr lang="en-US" sz="1000" baseline="30000">
                          <a:effectLst/>
                        </a:rPr>
                        <a:t>th</a:t>
                      </a:r>
                      <a:r>
                        <a:rPr lang="en-US" sz="1000">
                          <a:effectLst/>
                        </a:rPr>
                        <a:t> June, 2019</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18:22</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10</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3</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300"/>
                        </a:lnSpc>
                        <a:spcAft>
                          <a:spcPts val="0"/>
                        </a:spcAft>
                      </a:pPr>
                      <a:r>
                        <a:rPr lang="en-US" sz="1000">
                          <a:effectLst/>
                        </a:rPr>
                        <a:t>54</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a:effectLst/>
                        </a:rPr>
                        <a:t>8.98 ± 0.04 </a:t>
                      </a:r>
                      <a:r>
                        <a:rPr lang="en-US" sz="1000" baseline="30000">
                          <a:effectLst/>
                        </a:rPr>
                        <a:t>3</a:t>
                      </a:r>
                      <a:endParaRPr lang="en-US"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spcAft>
                          <a:spcPts val="0"/>
                        </a:spcAft>
                      </a:pPr>
                      <a:r>
                        <a:rPr lang="en-US" sz="1000" dirty="0">
                          <a:effectLst/>
                        </a:rPr>
                        <a:t>89.8</a:t>
                      </a:r>
                      <a:endParaRPr lang="en-US" sz="1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4406878"/>
                  </a:ext>
                </a:extLst>
              </a:tr>
            </a:tbl>
          </a:graphicData>
        </a:graphic>
      </p:graphicFrame>
      <p:sp>
        <p:nvSpPr>
          <p:cNvPr id="5" name="Rechteck 4">
            <a:extLst>
              <a:ext uri="{FF2B5EF4-FFF2-40B4-BE49-F238E27FC236}">
                <a16:creationId xmlns:a16="http://schemas.microsoft.com/office/drawing/2014/main" id="{6F42E8EF-253A-41C0-B56B-06B41B2EDB51}"/>
              </a:ext>
            </a:extLst>
          </p:cNvPr>
          <p:cNvSpPr/>
          <p:nvPr/>
        </p:nvSpPr>
        <p:spPr>
          <a:xfrm>
            <a:off x="-1309255" y="5500227"/>
            <a:ext cx="14810509" cy="285656"/>
          </a:xfrm>
          <a:prstGeom prst="rect">
            <a:avLst/>
          </a:prstGeom>
        </p:spPr>
        <p:txBody>
          <a:bodyPr wrap="square">
            <a:spAutoFit/>
          </a:bodyPr>
          <a:lstStyle/>
          <a:p>
            <a:pPr algn="ctr">
              <a:lnSpc>
                <a:spcPts val="1300"/>
              </a:lnSpc>
              <a:spcAft>
                <a:spcPts val="1200"/>
              </a:spcAft>
            </a:pPr>
            <a:r>
              <a:rPr lang="en-US" baseline="30000" dirty="0">
                <a:solidFill>
                  <a:srgbClr val="000000"/>
                </a:solidFill>
                <a:latin typeface="+mj-lt"/>
                <a:ea typeface="Times New Roman" panose="02020603050405020304" pitchFamily="18" charset="0"/>
                <a:cs typeface="Times New Roman" panose="02020603050405020304" pitchFamily="18" charset="0"/>
              </a:rPr>
              <a:t>1</a:t>
            </a:r>
            <a:r>
              <a:rPr lang="en-US" dirty="0">
                <a:solidFill>
                  <a:srgbClr val="000000"/>
                </a:solidFill>
                <a:latin typeface="+mj-lt"/>
                <a:ea typeface="Times New Roman" panose="02020603050405020304" pitchFamily="18" charset="0"/>
                <a:cs typeface="Times New Roman" panose="02020603050405020304" pitchFamily="18" charset="0"/>
              </a:rPr>
              <a:t> According to data from DJI, Flight App, </a:t>
            </a:r>
            <a:r>
              <a:rPr lang="en-US" baseline="30000" dirty="0">
                <a:solidFill>
                  <a:srgbClr val="000000"/>
                </a:solidFill>
                <a:latin typeface="+mj-lt"/>
                <a:ea typeface="Times New Roman" panose="02020603050405020304" pitchFamily="18" charset="0"/>
                <a:cs typeface="Times New Roman" panose="02020603050405020304" pitchFamily="18" charset="0"/>
              </a:rPr>
              <a:t>2</a:t>
            </a:r>
            <a:r>
              <a:rPr lang="en-US" dirty="0">
                <a:solidFill>
                  <a:srgbClr val="000000"/>
                </a:solidFill>
                <a:latin typeface="+mj-lt"/>
                <a:ea typeface="Times New Roman" panose="02020603050405020304" pitchFamily="18" charset="0"/>
                <a:cs typeface="Times New Roman" panose="02020603050405020304" pitchFamily="18" charset="0"/>
              </a:rPr>
              <a:t> Mean value of 10 flow measurements</a:t>
            </a:r>
            <a:r>
              <a:rPr lang="en-US" sz="2000" dirty="0">
                <a:solidFill>
                  <a:srgbClr val="000000"/>
                </a:solidFill>
                <a:latin typeface="+mj-lt"/>
                <a:ea typeface="Times New Roman" panose="02020603050405020304" pitchFamily="18" charset="0"/>
                <a:cs typeface="Times New Roman" panose="02020603050405020304" pitchFamily="18" charset="0"/>
              </a:rPr>
              <a:t>, </a:t>
            </a:r>
            <a:r>
              <a:rPr lang="en-US" baseline="30000" dirty="0">
                <a:solidFill>
                  <a:srgbClr val="000000"/>
                </a:solidFill>
                <a:latin typeface="+mj-lt"/>
                <a:ea typeface="Times New Roman" panose="02020603050405020304" pitchFamily="18" charset="0"/>
                <a:cs typeface="Times New Roman" panose="02020603050405020304" pitchFamily="18" charset="0"/>
              </a:rPr>
              <a:t>3 </a:t>
            </a:r>
            <a:r>
              <a:rPr lang="en-US" dirty="0">
                <a:solidFill>
                  <a:srgbClr val="000000"/>
                </a:solidFill>
                <a:latin typeface="+mj-lt"/>
                <a:ea typeface="Times New Roman" panose="02020603050405020304" pitchFamily="18" charset="0"/>
                <a:cs typeface="Times New Roman" panose="02020603050405020304" pitchFamily="18" charset="0"/>
              </a:rPr>
              <a:t>Mean value of 9 flow measurements</a:t>
            </a:r>
          </a:p>
        </p:txBody>
      </p:sp>
    </p:spTree>
    <p:extLst>
      <p:ext uri="{BB962C8B-B14F-4D97-AF65-F5344CB8AC3E}">
        <p14:creationId xmlns:p14="http://schemas.microsoft.com/office/powerpoint/2010/main" val="1129895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Smallest Bio-INPs</a:t>
            </a:r>
          </a:p>
        </p:txBody>
      </p:sp>
      <p:sp>
        <p:nvSpPr>
          <p:cNvPr id="3" name="Inhaltsplatzhalter 2"/>
          <p:cNvSpPr>
            <a:spLocks noGrp="1"/>
          </p:cNvSpPr>
          <p:nvPr>
            <p:ph idx="1"/>
          </p:nvPr>
        </p:nvSpPr>
        <p:spPr>
          <a:xfrm>
            <a:off x="272188" y="1200899"/>
            <a:ext cx="10599012" cy="4351338"/>
          </a:xfrm>
        </p:spPr>
        <p:txBody>
          <a:bodyPr/>
          <a:lstStyle/>
          <a:p>
            <a:r>
              <a:rPr lang="en-US" sz="2000" dirty="0">
                <a:sym typeface="Wingdings" panose="05000000000000000000" pitchFamily="2" charset="2"/>
              </a:rPr>
              <a:t>Ice nucleation in immersion freezing mode is not limited to particle sizes of INPs. We found biogenic ice-nucleating macromolecules (INMs) of silver birch (</a:t>
            </a:r>
            <a:r>
              <a:rPr lang="en-US" sz="2000" i="1" dirty="0">
                <a:sym typeface="Wingdings" panose="05000000000000000000" pitchFamily="2" charset="2"/>
              </a:rPr>
              <a:t>Betula pendula</a:t>
            </a:r>
            <a:r>
              <a:rPr lang="en-US" sz="2000" dirty="0">
                <a:sym typeface="Wingdings" panose="05000000000000000000" pitchFamily="2" charset="2"/>
              </a:rPr>
              <a:t>) pollen to be around 100 </a:t>
            </a:r>
            <a:r>
              <a:rPr lang="en-US" sz="2000" dirty="0" err="1">
                <a:sym typeface="Wingdings" panose="05000000000000000000" pitchFamily="2" charset="2"/>
              </a:rPr>
              <a:t>kDa</a:t>
            </a:r>
            <a:r>
              <a:rPr lang="en-US" sz="2000" dirty="0">
                <a:sym typeface="Wingdings" panose="05000000000000000000" pitchFamily="2" charset="2"/>
              </a:rPr>
              <a:t> (</a:t>
            </a:r>
            <a:r>
              <a:rPr lang="en-US" sz="2000" dirty="0" err="1">
                <a:sym typeface="Wingdings" panose="05000000000000000000" pitchFamily="2" charset="2"/>
                <a:hlinkClick r:id="rId3"/>
              </a:rPr>
              <a:t>Pummer</a:t>
            </a:r>
            <a:r>
              <a:rPr lang="en-US" sz="2000" dirty="0">
                <a:sym typeface="Wingdings" panose="05000000000000000000" pitchFamily="2" charset="2"/>
                <a:hlinkClick r:id="rId3"/>
              </a:rPr>
              <a:t> </a:t>
            </a:r>
            <a:r>
              <a:rPr lang="en-US" sz="2000" i="1" dirty="0">
                <a:sym typeface="Wingdings" panose="05000000000000000000" pitchFamily="2" charset="2"/>
                <a:hlinkClick r:id="rId3"/>
              </a:rPr>
              <a:t>et al</a:t>
            </a:r>
            <a:r>
              <a:rPr lang="en-US" sz="2000" dirty="0">
                <a:sym typeface="Wingdings" panose="05000000000000000000" pitchFamily="2" charset="2"/>
                <a:hlinkClick r:id="rId3"/>
              </a:rPr>
              <a:t>., 2012</a:t>
            </a:r>
            <a:r>
              <a:rPr lang="en-US" sz="2000" dirty="0">
                <a:sym typeface="Wingdings" panose="05000000000000000000" pitchFamily="2" charset="2"/>
              </a:rPr>
              <a:t>). </a:t>
            </a:r>
          </a:p>
          <a:p>
            <a:endParaRPr lang="de-DE" dirty="0"/>
          </a:p>
          <a:p>
            <a:endParaRPr lang="de-DE" dirty="0"/>
          </a:p>
          <a:p>
            <a:endParaRPr lang="de-AT" dirty="0"/>
          </a:p>
        </p:txBody>
      </p:sp>
      <p:pic>
        <p:nvPicPr>
          <p:cNvPr id="9" name="Grafik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5667" y="2036909"/>
            <a:ext cx="3449479" cy="3684984"/>
          </a:xfrm>
          <a:prstGeom prst="rect">
            <a:avLst/>
          </a:prstGeom>
        </p:spPr>
      </p:pic>
      <p:sp>
        <p:nvSpPr>
          <p:cNvPr id="12" name="Textfeld 11"/>
          <p:cNvSpPr txBox="1"/>
          <p:nvPr/>
        </p:nvSpPr>
        <p:spPr>
          <a:xfrm>
            <a:off x="8065667" y="5721893"/>
            <a:ext cx="3539311" cy="400110"/>
          </a:xfrm>
          <a:prstGeom prst="rect">
            <a:avLst/>
          </a:prstGeom>
          <a:noFill/>
        </p:spPr>
        <p:txBody>
          <a:bodyPr wrap="square" rtlCol="0">
            <a:spAutoFit/>
          </a:bodyPr>
          <a:lstStyle/>
          <a:p>
            <a:r>
              <a:rPr lang="en-US" sz="1000" i="1" dirty="0"/>
              <a:t>Rupturing of a Pollen grain in water. Figure adapted from: </a:t>
            </a:r>
            <a:r>
              <a:rPr lang="en-US" sz="1000" i="1" dirty="0">
                <a:hlinkClick r:id="rId5"/>
              </a:rPr>
              <a:t>Ann G. Miguel et al., 2006</a:t>
            </a:r>
            <a:endParaRPr lang="en-US" sz="1000" i="1" dirty="0"/>
          </a:p>
        </p:txBody>
      </p:sp>
      <p:sp>
        <p:nvSpPr>
          <p:cNvPr id="8" name="Inhaltsplatzhalter 2">
            <a:extLst>
              <a:ext uri="{FF2B5EF4-FFF2-40B4-BE49-F238E27FC236}">
                <a16:creationId xmlns:a16="http://schemas.microsoft.com/office/drawing/2014/main" id="{C541EF96-B727-466D-B393-CCCAF842E1CC}"/>
              </a:ext>
            </a:extLst>
          </p:cNvPr>
          <p:cNvSpPr txBox="1">
            <a:spLocks/>
          </p:cNvSpPr>
          <p:nvPr/>
        </p:nvSpPr>
        <p:spPr>
          <a:xfrm>
            <a:off x="272188" y="2146711"/>
            <a:ext cx="764107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Pollen grains can rupture due to high humidity or mechanical forces</a:t>
            </a:r>
          </a:p>
          <a:p>
            <a:pPr marL="0" indent="0">
              <a:buNone/>
            </a:pPr>
            <a:r>
              <a:rPr lang="en-US" sz="2000" dirty="0">
                <a:sym typeface="Wingdings" panose="05000000000000000000" pitchFamily="2" charset="2"/>
              </a:rPr>
              <a:t>	 Sub-pollen particles (SPP) can be released and carry INMs to 	      the free troposphere</a:t>
            </a:r>
          </a:p>
          <a:p>
            <a:pPr marL="0" indent="0">
              <a:buNone/>
            </a:pPr>
            <a:r>
              <a:rPr lang="en-US" sz="2000" dirty="0">
                <a:sym typeface="Wingdings" panose="05000000000000000000" pitchFamily="2" charset="2"/>
              </a:rPr>
              <a:t>	 For more information on SPP see display of </a:t>
            </a:r>
            <a:r>
              <a:rPr lang="en-US" sz="2000" dirty="0">
                <a:sym typeface="Wingdings" panose="05000000000000000000" pitchFamily="2" charset="2"/>
                <a:hlinkClick r:id="rId6"/>
              </a:rPr>
              <a:t>Jürgen </a:t>
            </a:r>
            <a:r>
              <a:rPr lang="en-US" sz="2000" dirty="0" err="1">
                <a:sym typeface="Wingdings" panose="05000000000000000000" pitchFamily="2" charset="2"/>
                <a:hlinkClick r:id="rId6"/>
              </a:rPr>
              <a:t>Gratzl</a:t>
            </a:r>
            <a:endParaRPr lang="en-US" sz="2000" dirty="0">
              <a:sym typeface="Wingdings" panose="05000000000000000000" pitchFamily="2" charset="2"/>
            </a:endParaRPr>
          </a:p>
          <a:p>
            <a:r>
              <a:rPr lang="en-US" sz="2000" dirty="0">
                <a:sym typeface="Wingdings" panose="05000000000000000000" pitchFamily="2" charset="2"/>
              </a:rPr>
              <a:t>Similar INMs are extractable from wood, bark and leaves (</a:t>
            </a:r>
            <a:r>
              <a:rPr lang="en-US" sz="2000" dirty="0" err="1">
                <a:sym typeface="Wingdings" panose="05000000000000000000" pitchFamily="2" charset="2"/>
                <a:hlinkClick r:id="rId7"/>
              </a:rPr>
              <a:t>Felgitsch</a:t>
            </a:r>
            <a:r>
              <a:rPr lang="en-US" sz="2000" dirty="0">
                <a:sym typeface="Wingdings" panose="05000000000000000000" pitchFamily="2" charset="2"/>
                <a:hlinkClick r:id="rId7"/>
              </a:rPr>
              <a:t> </a:t>
            </a:r>
            <a:r>
              <a:rPr lang="en-US" sz="2000" i="1" dirty="0">
                <a:sym typeface="Wingdings" panose="05000000000000000000" pitchFamily="2" charset="2"/>
                <a:hlinkClick r:id="rId7"/>
              </a:rPr>
              <a:t>et al., </a:t>
            </a:r>
            <a:r>
              <a:rPr lang="en-US" sz="2000" dirty="0">
                <a:sym typeface="Wingdings" panose="05000000000000000000" pitchFamily="2" charset="2"/>
                <a:hlinkClick r:id="rId7"/>
              </a:rPr>
              <a:t>2018</a:t>
            </a:r>
            <a:r>
              <a:rPr lang="en-US" sz="2000" dirty="0">
                <a:sym typeface="Wingdings" panose="05000000000000000000" pitchFamily="2" charset="2"/>
              </a:rPr>
              <a:t>, </a:t>
            </a:r>
            <a:r>
              <a:rPr lang="en-US" sz="2000" dirty="0" err="1">
                <a:sym typeface="Wingdings" panose="05000000000000000000" pitchFamily="2" charset="2"/>
              </a:rPr>
              <a:t>Seifried</a:t>
            </a:r>
            <a:r>
              <a:rPr lang="en-US" sz="2000" dirty="0">
                <a:sym typeface="Wingdings" panose="05000000000000000000" pitchFamily="2" charset="2"/>
              </a:rPr>
              <a:t> </a:t>
            </a:r>
            <a:r>
              <a:rPr lang="en-US" sz="2000" i="1" dirty="0">
                <a:sym typeface="Wingdings" panose="05000000000000000000" pitchFamily="2" charset="2"/>
              </a:rPr>
              <a:t>et al., </a:t>
            </a:r>
            <a:r>
              <a:rPr lang="en-US" sz="2000" dirty="0">
                <a:sym typeface="Wingdings" panose="05000000000000000000" pitchFamily="2" charset="2"/>
              </a:rPr>
              <a:t>2020 in prep.)</a:t>
            </a:r>
          </a:p>
          <a:p>
            <a:pPr marL="0" indent="0">
              <a:buFont typeface="Arial" panose="020B0604020202020204" pitchFamily="34" charset="0"/>
              <a:buNone/>
            </a:pPr>
            <a:r>
              <a:rPr lang="en-US" sz="2000" dirty="0">
                <a:sym typeface="Wingdings" panose="05000000000000000000" pitchFamily="2" charset="2"/>
              </a:rPr>
              <a:t>	 INP aerosol formation during/after rain showers?</a:t>
            </a:r>
          </a:p>
          <a:p>
            <a:pPr marL="0" indent="0">
              <a:buFont typeface="Arial" panose="020B0604020202020204" pitchFamily="34" charset="0"/>
              <a:buNone/>
            </a:pPr>
            <a:r>
              <a:rPr lang="en-US" sz="2000" dirty="0">
                <a:sym typeface="Wingdings" panose="05000000000000000000" pitchFamily="2" charset="2"/>
              </a:rPr>
              <a:t>	 See display of </a:t>
            </a:r>
            <a:r>
              <a:rPr lang="en-US" sz="2000" dirty="0" err="1">
                <a:sym typeface="Wingdings" panose="05000000000000000000" pitchFamily="2" charset="2"/>
                <a:hlinkClick r:id="rId8"/>
              </a:rPr>
              <a:t>Hinrich</a:t>
            </a:r>
            <a:r>
              <a:rPr lang="en-US" sz="2000" dirty="0">
                <a:sym typeface="Wingdings" panose="05000000000000000000" pitchFamily="2" charset="2"/>
                <a:hlinkClick r:id="rId8"/>
              </a:rPr>
              <a:t> </a:t>
            </a:r>
            <a:r>
              <a:rPr lang="en-US" sz="2000" dirty="0" err="1">
                <a:sym typeface="Wingdings" panose="05000000000000000000" pitchFamily="2" charset="2"/>
                <a:hlinkClick r:id="rId8"/>
              </a:rPr>
              <a:t>Grothe</a:t>
            </a:r>
            <a:r>
              <a:rPr lang="en-US" sz="2000" dirty="0">
                <a:sym typeface="Wingdings" panose="05000000000000000000" pitchFamily="2" charset="2"/>
                <a:hlinkClick r:id="rId8"/>
              </a:rPr>
              <a:t> and Teresa M. </a:t>
            </a:r>
            <a:r>
              <a:rPr lang="en-US" sz="2000" dirty="0" err="1">
                <a:sym typeface="Wingdings" panose="05000000000000000000" pitchFamily="2" charset="2"/>
                <a:hlinkClick r:id="rId8"/>
              </a:rPr>
              <a:t>Seifried</a:t>
            </a:r>
            <a:r>
              <a:rPr lang="en-US" sz="2000" dirty="0">
                <a:sym typeface="Wingdings" panose="05000000000000000000" pitchFamily="2" charset="2"/>
              </a:rPr>
              <a:t> </a:t>
            </a:r>
          </a:p>
          <a:p>
            <a:endParaRPr lang="de-DE" dirty="0"/>
          </a:p>
          <a:p>
            <a:endParaRPr lang="de-DE" dirty="0"/>
          </a:p>
          <a:p>
            <a:endParaRPr lang="de-AT" dirty="0"/>
          </a:p>
        </p:txBody>
      </p:sp>
    </p:spTree>
    <p:extLst>
      <p:ext uri="{BB962C8B-B14F-4D97-AF65-F5344CB8AC3E}">
        <p14:creationId xmlns:p14="http://schemas.microsoft.com/office/powerpoint/2010/main" val="2893469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62CB74-C465-4544-98AB-F5A0E5DC1E59}"/>
              </a:ext>
            </a:extLst>
          </p:cNvPr>
          <p:cNvSpPr>
            <a:spLocks noGrp="1"/>
          </p:cNvSpPr>
          <p:nvPr>
            <p:ph type="title"/>
          </p:nvPr>
        </p:nvSpPr>
        <p:spPr/>
        <p:txBody>
          <a:bodyPr/>
          <a:lstStyle/>
          <a:p>
            <a:r>
              <a:rPr lang="en-US" dirty="0"/>
              <a:t>Emission and Transport</a:t>
            </a:r>
          </a:p>
        </p:txBody>
      </p:sp>
      <p:sp>
        <p:nvSpPr>
          <p:cNvPr id="3" name="Inhaltsplatzhalter 2">
            <a:extLst>
              <a:ext uri="{FF2B5EF4-FFF2-40B4-BE49-F238E27FC236}">
                <a16:creationId xmlns:a16="http://schemas.microsoft.com/office/drawing/2014/main" id="{4B30C34E-6DAB-4522-B24A-473AEF5CFBBF}"/>
              </a:ext>
            </a:extLst>
          </p:cNvPr>
          <p:cNvSpPr>
            <a:spLocks noGrp="1"/>
          </p:cNvSpPr>
          <p:nvPr>
            <p:ph idx="1"/>
          </p:nvPr>
        </p:nvSpPr>
        <p:spPr>
          <a:xfrm>
            <a:off x="5208706" y="2054007"/>
            <a:ext cx="6912886" cy="4351338"/>
          </a:xfrm>
        </p:spPr>
        <p:txBody>
          <a:bodyPr/>
          <a:lstStyle/>
          <a:p>
            <a:pPr marL="0" indent="0">
              <a:buNone/>
            </a:pPr>
            <a:r>
              <a:rPr lang="en-US" dirty="0"/>
              <a:t>Many studies focus on measurements and characterizations of INPs in clouds using aircrafts or sample on ground with stationary devices. Less is known about the actual emission and transport to high tropospheric layers. We focused on the development of an efficient sampling device that can be attached to small scale drones, such as the DJI Phantom 4 model.</a:t>
            </a:r>
          </a:p>
        </p:txBody>
      </p:sp>
      <p:sp>
        <p:nvSpPr>
          <p:cNvPr id="80" name="Gleichschenkliges Dreieck 79">
            <a:extLst>
              <a:ext uri="{FF2B5EF4-FFF2-40B4-BE49-F238E27FC236}">
                <a16:creationId xmlns:a16="http://schemas.microsoft.com/office/drawing/2014/main" id="{ED172AE5-C4AC-4F73-BCC2-00B998F4620A}"/>
              </a:ext>
            </a:extLst>
          </p:cNvPr>
          <p:cNvSpPr/>
          <p:nvPr/>
        </p:nvSpPr>
        <p:spPr>
          <a:xfrm>
            <a:off x="1069435" y="4957478"/>
            <a:ext cx="1966427" cy="1394008"/>
          </a:xfrm>
          <a:prstGeom prst="triangle">
            <a:avLst/>
          </a:prstGeom>
          <a:solidFill>
            <a:srgbClr val="A18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Ellipse 81">
            <a:extLst>
              <a:ext uri="{FF2B5EF4-FFF2-40B4-BE49-F238E27FC236}">
                <a16:creationId xmlns:a16="http://schemas.microsoft.com/office/drawing/2014/main" id="{421A8CFE-D72F-4585-856F-04BD5B53EC05}"/>
              </a:ext>
            </a:extLst>
          </p:cNvPr>
          <p:cNvSpPr/>
          <p:nvPr/>
        </p:nvSpPr>
        <p:spPr>
          <a:xfrm>
            <a:off x="140494" y="5903669"/>
            <a:ext cx="3766657" cy="1426129"/>
          </a:xfrm>
          <a:prstGeom prst="ellipse">
            <a:avLst/>
          </a:prstGeom>
          <a:solidFill>
            <a:srgbClr val="A18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Ellipse 82">
            <a:extLst>
              <a:ext uri="{FF2B5EF4-FFF2-40B4-BE49-F238E27FC236}">
                <a16:creationId xmlns:a16="http://schemas.microsoft.com/office/drawing/2014/main" id="{0715AC7A-5A5E-4DCF-8437-E86343517F0A}"/>
              </a:ext>
            </a:extLst>
          </p:cNvPr>
          <p:cNvSpPr/>
          <p:nvPr/>
        </p:nvSpPr>
        <p:spPr>
          <a:xfrm>
            <a:off x="-1581176" y="5903669"/>
            <a:ext cx="4482214" cy="1426129"/>
          </a:xfrm>
          <a:prstGeom prst="ellipse">
            <a:avLst/>
          </a:prstGeom>
          <a:solidFill>
            <a:srgbClr val="A18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Ellipse 83">
            <a:extLst>
              <a:ext uri="{FF2B5EF4-FFF2-40B4-BE49-F238E27FC236}">
                <a16:creationId xmlns:a16="http://schemas.microsoft.com/office/drawing/2014/main" id="{2B7D34E7-B4CD-4007-9869-BF814F358BA1}"/>
              </a:ext>
            </a:extLst>
          </p:cNvPr>
          <p:cNvSpPr/>
          <p:nvPr/>
        </p:nvSpPr>
        <p:spPr>
          <a:xfrm>
            <a:off x="2100022" y="6056069"/>
            <a:ext cx="3766657" cy="1426129"/>
          </a:xfrm>
          <a:prstGeom prst="ellipse">
            <a:avLst/>
          </a:prstGeom>
          <a:solidFill>
            <a:srgbClr val="A18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Ellipse 84">
            <a:extLst>
              <a:ext uri="{FF2B5EF4-FFF2-40B4-BE49-F238E27FC236}">
                <a16:creationId xmlns:a16="http://schemas.microsoft.com/office/drawing/2014/main" id="{254CE74E-D1A6-4AE7-825D-4265D14D5DF9}"/>
              </a:ext>
            </a:extLst>
          </p:cNvPr>
          <p:cNvSpPr/>
          <p:nvPr/>
        </p:nvSpPr>
        <p:spPr>
          <a:xfrm>
            <a:off x="3810404" y="6139559"/>
            <a:ext cx="4159551" cy="1599782"/>
          </a:xfrm>
          <a:prstGeom prst="ellipse">
            <a:avLst/>
          </a:prstGeom>
          <a:solidFill>
            <a:srgbClr val="A18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uppieren 85">
            <a:extLst>
              <a:ext uri="{FF2B5EF4-FFF2-40B4-BE49-F238E27FC236}">
                <a16:creationId xmlns:a16="http://schemas.microsoft.com/office/drawing/2014/main" id="{D1FB3EC5-639F-4EA7-998F-51F4696F437E}"/>
              </a:ext>
            </a:extLst>
          </p:cNvPr>
          <p:cNvGrpSpPr/>
          <p:nvPr/>
        </p:nvGrpSpPr>
        <p:grpSpPr>
          <a:xfrm>
            <a:off x="4435481" y="5886178"/>
            <a:ext cx="313529" cy="324169"/>
            <a:chOff x="140496" y="6019801"/>
            <a:chExt cx="313529" cy="324169"/>
          </a:xfrm>
        </p:grpSpPr>
        <p:sp>
          <p:nvSpPr>
            <p:cNvPr id="87" name="Zylinder 86">
              <a:extLst>
                <a:ext uri="{FF2B5EF4-FFF2-40B4-BE49-F238E27FC236}">
                  <a16:creationId xmlns:a16="http://schemas.microsoft.com/office/drawing/2014/main" id="{A0D5C13E-F09F-4D01-90CD-76DF18A875F0}"/>
                </a:ext>
              </a:extLst>
            </p:cNvPr>
            <p:cNvSpPr/>
            <p:nvPr/>
          </p:nvSpPr>
          <p:spPr>
            <a:xfrm>
              <a:off x="268902" y="6138871"/>
              <a:ext cx="66124" cy="205099"/>
            </a:xfrm>
            <a:prstGeom prst="can">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Wolke 87">
              <a:extLst>
                <a:ext uri="{FF2B5EF4-FFF2-40B4-BE49-F238E27FC236}">
                  <a16:creationId xmlns:a16="http://schemas.microsoft.com/office/drawing/2014/main" id="{9965B099-C95F-45D8-8814-59FF3BA94F8D}"/>
                </a:ext>
              </a:extLst>
            </p:cNvPr>
            <p:cNvSpPr/>
            <p:nvPr/>
          </p:nvSpPr>
          <p:spPr>
            <a:xfrm>
              <a:off x="140496" y="6019801"/>
              <a:ext cx="313529" cy="201538"/>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uppieren 88">
            <a:extLst>
              <a:ext uri="{FF2B5EF4-FFF2-40B4-BE49-F238E27FC236}">
                <a16:creationId xmlns:a16="http://schemas.microsoft.com/office/drawing/2014/main" id="{8CC7FB76-8C56-4E41-AB98-60D58E1269F8}"/>
              </a:ext>
            </a:extLst>
          </p:cNvPr>
          <p:cNvGrpSpPr/>
          <p:nvPr/>
        </p:nvGrpSpPr>
        <p:grpSpPr>
          <a:xfrm>
            <a:off x="4639638" y="5835471"/>
            <a:ext cx="265404" cy="324169"/>
            <a:chOff x="140496" y="6019801"/>
            <a:chExt cx="313529" cy="324169"/>
          </a:xfrm>
        </p:grpSpPr>
        <p:sp>
          <p:nvSpPr>
            <p:cNvPr id="90" name="Zylinder 89">
              <a:extLst>
                <a:ext uri="{FF2B5EF4-FFF2-40B4-BE49-F238E27FC236}">
                  <a16:creationId xmlns:a16="http://schemas.microsoft.com/office/drawing/2014/main" id="{B5B2EF56-D4DE-41C2-A745-D909DE6B60F9}"/>
                </a:ext>
              </a:extLst>
            </p:cNvPr>
            <p:cNvSpPr/>
            <p:nvPr/>
          </p:nvSpPr>
          <p:spPr>
            <a:xfrm>
              <a:off x="268902" y="6138871"/>
              <a:ext cx="66124" cy="205099"/>
            </a:xfrm>
            <a:prstGeom prst="can">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Wolke 90">
              <a:extLst>
                <a:ext uri="{FF2B5EF4-FFF2-40B4-BE49-F238E27FC236}">
                  <a16:creationId xmlns:a16="http://schemas.microsoft.com/office/drawing/2014/main" id="{4156C36F-8EAF-4941-ADFE-EE791FF574C6}"/>
                </a:ext>
              </a:extLst>
            </p:cNvPr>
            <p:cNvSpPr/>
            <p:nvPr/>
          </p:nvSpPr>
          <p:spPr>
            <a:xfrm>
              <a:off x="140496" y="6019801"/>
              <a:ext cx="313529" cy="201538"/>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uppieren 91">
            <a:extLst>
              <a:ext uri="{FF2B5EF4-FFF2-40B4-BE49-F238E27FC236}">
                <a16:creationId xmlns:a16="http://schemas.microsoft.com/office/drawing/2014/main" id="{4DB042A6-E530-459E-A381-683FF2603BA4}"/>
              </a:ext>
            </a:extLst>
          </p:cNvPr>
          <p:cNvGrpSpPr/>
          <p:nvPr/>
        </p:nvGrpSpPr>
        <p:grpSpPr>
          <a:xfrm>
            <a:off x="5003730" y="5878486"/>
            <a:ext cx="313529" cy="324169"/>
            <a:chOff x="140496" y="6019801"/>
            <a:chExt cx="313529" cy="324169"/>
          </a:xfrm>
        </p:grpSpPr>
        <p:sp>
          <p:nvSpPr>
            <p:cNvPr id="93" name="Zylinder 92">
              <a:extLst>
                <a:ext uri="{FF2B5EF4-FFF2-40B4-BE49-F238E27FC236}">
                  <a16:creationId xmlns:a16="http://schemas.microsoft.com/office/drawing/2014/main" id="{F9B4CBD6-A928-4CEB-8172-3FDB0163D8C5}"/>
                </a:ext>
              </a:extLst>
            </p:cNvPr>
            <p:cNvSpPr/>
            <p:nvPr/>
          </p:nvSpPr>
          <p:spPr>
            <a:xfrm>
              <a:off x="268902" y="6138871"/>
              <a:ext cx="66124" cy="205099"/>
            </a:xfrm>
            <a:prstGeom prst="can">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Wolke 93">
              <a:extLst>
                <a:ext uri="{FF2B5EF4-FFF2-40B4-BE49-F238E27FC236}">
                  <a16:creationId xmlns:a16="http://schemas.microsoft.com/office/drawing/2014/main" id="{148ADF65-C459-473C-99F5-3E61B487C451}"/>
                </a:ext>
              </a:extLst>
            </p:cNvPr>
            <p:cNvSpPr/>
            <p:nvPr/>
          </p:nvSpPr>
          <p:spPr>
            <a:xfrm>
              <a:off x="140496" y="6019801"/>
              <a:ext cx="313529" cy="201538"/>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uppieren 94">
            <a:extLst>
              <a:ext uri="{FF2B5EF4-FFF2-40B4-BE49-F238E27FC236}">
                <a16:creationId xmlns:a16="http://schemas.microsoft.com/office/drawing/2014/main" id="{98A360DB-A8AE-4D51-968C-9D4FC3277CD2}"/>
              </a:ext>
            </a:extLst>
          </p:cNvPr>
          <p:cNvGrpSpPr/>
          <p:nvPr/>
        </p:nvGrpSpPr>
        <p:grpSpPr>
          <a:xfrm>
            <a:off x="5285242" y="5843163"/>
            <a:ext cx="232708" cy="324169"/>
            <a:chOff x="140496" y="6019801"/>
            <a:chExt cx="313529" cy="324169"/>
          </a:xfrm>
        </p:grpSpPr>
        <p:sp>
          <p:nvSpPr>
            <p:cNvPr id="96" name="Zylinder 95">
              <a:extLst>
                <a:ext uri="{FF2B5EF4-FFF2-40B4-BE49-F238E27FC236}">
                  <a16:creationId xmlns:a16="http://schemas.microsoft.com/office/drawing/2014/main" id="{0E4586FC-D0BB-4E5F-B5D5-2EF47ECFF789}"/>
                </a:ext>
              </a:extLst>
            </p:cNvPr>
            <p:cNvSpPr/>
            <p:nvPr/>
          </p:nvSpPr>
          <p:spPr>
            <a:xfrm>
              <a:off x="268902" y="6138871"/>
              <a:ext cx="66124" cy="205099"/>
            </a:xfrm>
            <a:prstGeom prst="can">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Wolke 96">
              <a:extLst>
                <a:ext uri="{FF2B5EF4-FFF2-40B4-BE49-F238E27FC236}">
                  <a16:creationId xmlns:a16="http://schemas.microsoft.com/office/drawing/2014/main" id="{9CB22D85-3409-43F9-9105-339826B20AA6}"/>
                </a:ext>
              </a:extLst>
            </p:cNvPr>
            <p:cNvSpPr/>
            <p:nvPr/>
          </p:nvSpPr>
          <p:spPr>
            <a:xfrm>
              <a:off x="140496" y="6019801"/>
              <a:ext cx="313529" cy="201538"/>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uppieren 97">
            <a:extLst>
              <a:ext uri="{FF2B5EF4-FFF2-40B4-BE49-F238E27FC236}">
                <a16:creationId xmlns:a16="http://schemas.microsoft.com/office/drawing/2014/main" id="{889B1ED1-BED0-45D8-A1CC-AB817EB50703}"/>
              </a:ext>
            </a:extLst>
          </p:cNvPr>
          <p:cNvGrpSpPr/>
          <p:nvPr/>
        </p:nvGrpSpPr>
        <p:grpSpPr>
          <a:xfrm>
            <a:off x="5600782" y="5758560"/>
            <a:ext cx="302903" cy="393020"/>
            <a:chOff x="140496" y="6019801"/>
            <a:chExt cx="313529" cy="324169"/>
          </a:xfrm>
        </p:grpSpPr>
        <p:sp>
          <p:nvSpPr>
            <p:cNvPr id="99" name="Zylinder 98">
              <a:extLst>
                <a:ext uri="{FF2B5EF4-FFF2-40B4-BE49-F238E27FC236}">
                  <a16:creationId xmlns:a16="http://schemas.microsoft.com/office/drawing/2014/main" id="{60E2FAAF-D787-4577-8883-28A3DDB8C466}"/>
                </a:ext>
              </a:extLst>
            </p:cNvPr>
            <p:cNvSpPr/>
            <p:nvPr/>
          </p:nvSpPr>
          <p:spPr>
            <a:xfrm>
              <a:off x="268902" y="6138871"/>
              <a:ext cx="66124" cy="205099"/>
            </a:xfrm>
            <a:prstGeom prst="can">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Wolke 99">
              <a:extLst>
                <a:ext uri="{FF2B5EF4-FFF2-40B4-BE49-F238E27FC236}">
                  <a16:creationId xmlns:a16="http://schemas.microsoft.com/office/drawing/2014/main" id="{19852AC1-8DD2-4591-B3EC-EB9B3E753BFC}"/>
                </a:ext>
              </a:extLst>
            </p:cNvPr>
            <p:cNvSpPr/>
            <p:nvPr/>
          </p:nvSpPr>
          <p:spPr>
            <a:xfrm>
              <a:off x="140496" y="6019801"/>
              <a:ext cx="313529" cy="201538"/>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uppieren 100">
            <a:extLst>
              <a:ext uri="{FF2B5EF4-FFF2-40B4-BE49-F238E27FC236}">
                <a16:creationId xmlns:a16="http://schemas.microsoft.com/office/drawing/2014/main" id="{60009C73-E78E-4C3F-8A7C-2CE4CC78E19B}"/>
              </a:ext>
            </a:extLst>
          </p:cNvPr>
          <p:cNvGrpSpPr/>
          <p:nvPr/>
        </p:nvGrpSpPr>
        <p:grpSpPr>
          <a:xfrm>
            <a:off x="5825697" y="5866863"/>
            <a:ext cx="313529" cy="324169"/>
            <a:chOff x="140496" y="6019801"/>
            <a:chExt cx="313529" cy="324169"/>
          </a:xfrm>
        </p:grpSpPr>
        <p:sp>
          <p:nvSpPr>
            <p:cNvPr id="102" name="Zylinder 101">
              <a:extLst>
                <a:ext uri="{FF2B5EF4-FFF2-40B4-BE49-F238E27FC236}">
                  <a16:creationId xmlns:a16="http://schemas.microsoft.com/office/drawing/2014/main" id="{97D9BAE8-1041-4034-98DE-FFAFA83175FA}"/>
                </a:ext>
              </a:extLst>
            </p:cNvPr>
            <p:cNvSpPr/>
            <p:nvPr/>
          </p:nvSpPr>
          <p:spPr>
            <a:xfrm>
              <a:off x="268902" y="6138871"/>
              <a:ext cx="66124" cy="205099"/>
            </a:xfrm>
            <a:prstGeom prst="can">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Wolke 102">
              <a:extLst>
                <a:ext uri="{FF2B5EF4-FFF2-40B4-BE49-F238E27FC236}">
                  <a16:creationId xmlns:a16="http://schemas.microsoft.com/office/drawing/2014/main" id="{589116A3-FD59-4508-96CB-E1C264E0CC37}"/>
                </a:ext>
              </a:extLst>
            </p:cNvPr>
            <p:cNvSpPr/>
            <p:nvPr/>
          </p:nvSpPr>
          <p:spPr>
            <a:xfrm>
              <a:off x="140496" y="6019801"/>
              <a:ext cx="313529" cy="201538"/>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uppieren 103">
            <a:extLst>
              <a:ext uri="{FF2B5EF4-FFF2-40B4-BE49-F238E27FC236}">
                <a16:creationId xmlns:a16="http://schemas.microsoft.com/office/drawing/2014/main" id="{8A86D14A-9BE3-4AC9-8A83-5A68D46DE112}"/>
              </a:ext>
            </a:extLst>
          </p:cNvPr>
          <p:cNvGrpSpPr/>
          <p:nvPr/>
        </p:nvGrpSpPr>
        <p:grpSpPr>
          <a:xfrm>
            <a:off x="6154530" y="5950491"/>
            <a:ext cx="205925" cy="292465"/>
            <a:chOff x="140496" y="6019801"/>
            <a:chExt cx="313529" cy="324169"/>
          </a:xfrm>
        </p:grpSpPr>
        <p:sp>
          <p:nvSpPr>
            <p:cNvPr id="105" name="Zylinder 104">
              <a:extLst>
                <a:ext uri="{FF2B5EF4-FFF2-40B4-BE49-F238E27FC236}">
                  <a16:creationId xmlns:a16="http://schemas.microsoft.com/office/drawing/2014/main" id="{1BA7F9D0-50FF-4F97-84B6-07E87B9BE0A7}"/>
                </a:ext>
              </a:extLst>
            </p:cNvPr>
            <p:cNvSpPr/>
            <p:nvPr/>
          </p:nvSpPr>
          <p:spPr>
            <a:xfrm>
              <a:off x="268902" y="6138871"/>
              <a:ext cx="66124" cy="205099"/>
            </a:xfrm>
            <a:prstGeom prst="can">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Wolke 105">
              <a:extLst>
                <a:ext uri="{FF2B5EF4-FFF2-40B4-BE49-F238E27FC236}">
                  <a16:creationId xmlns:a16="http://schemas.microsoft.com/office/drawing/2014/main" id="{1C73FB49-ECA9-4412-8440-C42EAD2732FE}"/>
                </a:ext>
              </a:extLst>
            </p:cNvPr>
            <p:cNvSpPr/>
            <p:nvPr/>
          </p:nvSpPr>
          <p:spPr>
            <a:xfrm>
              <a:off x="140496" y="6019801"/>
              <a:ext cx="313529" cy="201538"/>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uppieren 106">
            <a:extLst>
              <a:ext uri="{FF2B5EF4-FFF2-40B4-BE49-F238E27FC236}">
                <a16:creationId xmlns:a16="http://schemas.microsoft.com/office/drawing/2014/main" id="{46296DF9-EE9C-4689-B6F2-2FDB45FC3C66}"/>
              </a:ext>
            </a:extLst>
          </p:cNvPr>
          <p:cNvGrpSpPr/>
          <p:nvPr/>
        </p:nvGrpSpPr>
        <p:grpSpPr>
          <a:xfrm>
            <a:off x="3617366" y="5838418"/>
            <a:ext cx="198340" cy="277592"/>
            <a:chOff x="140496" y="6019801"/>
            <a:chExt cx="313529" cy="324169"/>
          </a:xfrm>
        </p:grpSpPr>
        <p:sp>
          <p:nvSpPr>
            <p:cNvPr id="108" name="Zylinder 107">
              <a:extLst>
                <a:ext uri="{FF2B5EF4-FFF2-40B4-BE49-F238E27FC236}">
                  <a16:creationId xmlns:a16="http://schemas.microsoft.com/office/drawing/2014/main" id="{B5DDC916-1748-4687-BF41-B708A2964FB3}"/>
                </a:ext>
              </a:extLst>
            </p:cNvPr>
            <p:cNvSpPr/>
            <p:nvPr/>
          </p:nvSpPr>
          <p:spPr>
            <a:xfrm>
              <a:off x="268902" y="6138871"/>
              <a:ext cx="66124" cy="205099"/>
            </a:xfrm>
            <a:prstGeom prst="can">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Wolke 108">
              <a:extLst>
                <a:ext uri="{FF2B5EF4-FFF2-40B4-BE49-F238E27FC236}">
                  <a16:creationId xmlns:a16="http://schemas.microsoft.com/office/drawing/2014/main" id="{A4A3E83D-853B-4075-980F-8137147AD939}"/>
                </a:ext>
              </a:extLst>
            </p:cNvPr>
            <p:cNvSpPr/>
            <p:nvPr/>
          </p:nvSpPr>
          <p:spPr>
            <a:xfrm>
              <a:off x="140496" y="6019801"/>
              <a:ext cx="313529" cy="201538"/>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uppieren 109">
            <a:extLst>
              <a:ext uri="{FF2B5EF4-FFF2-40B4-BE49-F238E27FC236}">
                <a16:creationId xmlns:a16="http://schemas.microsoft.com/office/drawing/2014/main" id="{625F07F3-6E8D-4247-8847-677FE3C7A69D}"/>
              </a:ext>
            </a:extLst>
          </p:cNvPr>
          <p:cNvGrpSpPr/>
          <p:nvPr/>
        </p:nvGrpSpPr>
        <p:grpSpPr>
          <a:xfrm>
            <a:off x="3822604" y="5817918"/>
            <a:ext cx="313529" cy="324169"/>
            <a:chOff x="140496" y="6019801"/>
            <a:chExt cx="313529" cy="324169"/>
          </a:xfrm>
        </p:grpSpPr>
        <p:sp>
          <p:nvSpPr>
            <p:cNvPr id="111" name="Zylinder 110">
              <a:extLst>
                <a:ext uri="{FF2B5EF4-FFF2-40B4-BE49-F238E27FC236}">
                  <a16:creationId xmlns:a16="http://schemas.microsoft.com/office/drawing/2014/main" id="{DCA549B3-C9C7-45BA-8A97-AF3113362AE9}"/>
                </a:ext>
              </a:extLst>
            </p:cNvPr>
            <p:cNvSpPr/>
            <p:nvPr/>
          </p:nvSpPr>
          <p:spPr>
            <a:xfrm>
              <a:off x="268902" y="6138871"/>
              <a:ext cx="66124" cy="205099"/>
            </a:xfrm>
            <a:prstGeom prst="can">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Wolke 111">
              <a:extLst>
                <a:ext uri="{FF2B5EF4-FFF2-40B4-BE49-F238E27FC236}">
                  <a16:creationId xmlns:a16="http://schemas.microsoft.com/office/drawing/2014/main" id="{C2BAA60E-5CAA-42B9-844E-FF82E6C14A8D}"/>
                </a:ext>
              </a:extLst>
            </p:cNvPr>
            <p:cNvSpPr/>
            <p:nvPr/>
          </p:nvSpPr>
          <p:spPr>
            <a:xfrm>
              <a:off x="140496" y="6019801"/>
              <a:ext cx="313529" cy="201538"/>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Gleichschenkliges Dreieck 112">
            <a:extLst>
              <a:ext uri="{FF2B5EF4-FFF2-40B4-BE49-F238E27FC236}">
                <a16:creationId xmlns:a16="http://schemas.microsoft.com/office/drawing/2014/main" id="{840E85D8-4B0F-455E-B4F4-22979E83EDA2}"/>
              </a:ext>
            </a:extLst>
          </p:cNvPr>
          <p:cNvSpPr/>
          <p:nvPr/>
        </p:nvSpPr>
        <p:spPr>
          <a:xfrm>
            <a:off x="420250" y="4536823"/>
            <a:ext cx="1783690" cy="2307519"/>
          </a:xfrm>
          <a:prstGeom prst="triangle">
            <a:avLst/>
          </a:prstGeom>
          <a:solidFill>
            <a:srgbClr val="A18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Gleichschenkliges Dreieck 113">
            <a:extLst>
              <a:ext uri="{FF2B5EF4-FFF2-40B4-BE49-F238E27FC236}">
                <a16:creationId xmlns:a16="http://schemas.microsoft.com/office/drawing/2014/main" id="{48BBE885-1388-43B7-8BD8-9E57664E3D36}"/>
              </a:ext>
            </a:extLst>
          </p:cNvPr>
          <p:cNvSpPr/>
          <p:nvPr/>
        </p:nvSpPr>
        <p:spPr>
          <a:xfrm>
            <a:off x="-1016785" y="5300551"/>
            <a:ext cx="3215780" cy="1394009"/>
          </a:xfrm>
          <a:prstGeom prst="triangle">
            <a:avLst/>
          </a:prstGeom>
          <a:solidFill>
            <a:srgbClr val="A18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Gleichschenkliges Dreieck 114">
            <a:extLst>
              <a:ext uri="{FF2B5EF4-FFF2-40B4-BE49-F238E27FC236}">
                <a16:creationId xmlns:a16="http://schemas.microsoft.com/office/drawing/2014/main" id="{34B4000F-DC2E-4884-9E43-6B8FF6C903C8}"/>
              </a:ext>
            </a:extLst>
          </p:cNvPr>
          <p:cNvSpPr/>
          <p:nvPr/>
        </p:nvSpPr>
        <p:spPr>
          <a:xfrm>
            <a:off x="1088352" y="4536823"/>
            <a:ext cx="445039" cy="5622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Gleichschenkliges Dreieck 115">
            <a:extLst>
              <a:ext uri="{FF2B5EF4-FFF2-40B4-BE49-F238E27FC236}">
                <a16:creationId xmlns:a16="http://schemas.microsoft.com/office/drawing/2014/main" id="{8F4C4C20-8C69-41AA-992D-24880D245D3C}"/>
              </a:ext>
            </a:extLst>
          </p:cNvPr>
          <p:cNvSpPr/>
          <p:nvPr/>
        </p:nvSpPr>
        <p:spPr>
          <a:xfrm>
            <a:off x="1940942" y="4946438"/>
            <a:ext cx="199008" cy="1367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feld 116">
            <a:extLst>
              <a:ext uri="{FF2B5EF4-FFF2-40B4-BE49-F238E27FC236}">
                <a16:creationId xmlns:a16="http://schemas.microsoft.com/office/drawing/2014/main" id="{BC7C86B1-611F-4769-8538-1D6FAA6FA7CB}"/>
              </a:ext>
            </a:extLst>
          </p:cNvPr>
          <p:cNvSpPr txBox="1"/>
          <p:nvPr/>
        </p:nvSpPr>
        <p:spPr>
          <a:xfrm>
            <a:off x="2967854" y="5282928"/>
            <a:ext cx="1663700" cy="369332"/>
          </a:xfrm>
          <a:prstGeom prst="rect">
            <a:avLst/>
          </a:prstGeom>
          <a:noFill/>
        </p:spPr>
        <p:txBody>
          <a:bodyPr wrap="square" rtlCol="0">
            <a:spAutoFit/>
          </a:bodyPr>
          <a:lstStyle/>
          <a:p>
            <a:pPr algn="ctr"/>
            <a:r>
              <a:rPr lang="en-US" dirty="0"/>
              <a:t>Land Surface</a:t>
            </a:r>
          </a:p>
        </p:txBody>
      </p:sp>
      <p:grpSp>
        <p:nvGrpSpPr>
          <p:cNvPr id="118" name="Gruppieren 117">
            <a:extLst>
              <a:ext uri="{FF2B5EF4-FFF2-40B4-BE49-F238E27FC236}">
                <a16:creationId xmlns:a16="http://schemas.microsoft.com/office/drawing/2014/main" id="{5C270692-E51B-4A4B-88B0-41BC0F8AA1AA}"/>
              </a:ext>
            </a:extLst>
          </p:cNvPr>
          <p:cNvGrpSpPr/>
          <p:nvPr/>
        </p:nvGrpSpPr>
        <p:grpSpPr>
          <a:xfrm>
            <a:off x="3240333" y="5618083"/>
            <a:ext cx="286520" cy="592264"/>
            <a:chOff x="3265961" y="5936677"/>
            <a:chExt cx="286520" cy="592264"/>
          </a:xfrm>
        </p:grpSpPr>
        <p:sp>
          <p:nvSpPr>
            <p:cNvPr id="119" name="Zylinder 118">
              <a:extLst>
                <a:ext uri="{FF2B5EF4-FFF2-40B4-BE49-F238E27FC236}">
                  <a16:creationId xmlns:a16="http://schemas.microsoft.com/office/drawing/2014/main" id="{7EB36AC0-6D1C-4B05-9426-7BBC6A0C431B}"/>
                </a:ext>
              </a:extLst>
            </p:cNvPr>
            <p:cNvSpPr/>
            <p:nvPr/>
          </p:nvSpPr>
          <p:spPr>
            <a:xfrm>
              <a:off x="3372604" y="6323842"/>
              <a:ext cx="66124" cy="205099"/>
            </a:xfrm>
            <a:prstGeom prst="can">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Gleichschenkliges Dreieck 119">
              <a:extLst>
                <a:ext uri="{FF2B5EF4-FFF2-40B4-BE49-F238E27FC236}">
                  <a16:creationId xmlns:a16="http://schemas.microsoft.com/office/drawing/2014/main" id="{36553885-DF81-44AE-B21D-CC808BCA020E}"/>
                </a:ext>
              </a:extLst>
            </p:cNvPr>
            <p:cNvSpPr/>
            <p:nvPr/>
          </p:nvSpPr>
          <p:spPr>
            <a:xfrm>
              <a:off x="3265961" y="6100135"/>
              <a:ext cx="279409" cy="30827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Gleichschenkliges Dreieck 120">
              <a:extLst>
                <a:ext uri="{FF2B5EF4-FFF2-40B4-BE49-F238E27FC236}">
                  <a16:creationId xmlns:a16="http://schemas.microsoft.com/office/drawing/2014/main" id="{8F5A6B63-4453-435B-9724-35EA27E4EE04}"/>
                </a:ext>
              </a:extLst>
            </p:cNvPr>
            <p:cNvSpPr/>
            <p:nvPr/>
          </p:nvSpPr>
          <p:spPr>
            <a:xfrm>
              <a:off x="3273072" y="6015566"/>
              <a:ext cx="279409" cy="30827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Gleichschenkliges Dreieck 121">
              <a:extLst>
                <a:ext uri="{FF2B5EF4-FFF2-40B4-BE49-F238E27FC236}">
                  <a16:creationId xmlns:a16="http://schemas.microsoft.com/office/drawing/2014/main" id="{E0C0C465-28B1-42A3-A5EA-2C2F838B41CC}"/>
                </a:ext>
              </a:extLst>
            </p:cNvPr>
            <p:cNvSpPr/>
            <p:nvPr/>
          </p:nvSpPr>
          <p:spPr>
            <a:xfrm>
              <a:off x="3297044" y="5936677"/>
              <a:ext cx="218763" cy="26733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uppieren 122">
            <a:extLst>
              <a:ext uri="{FF2B5EF4-FFF2-40B4-BE49-F238E27FC236}">
                <a16:creationId xmlns:a16="http://schemas.microsoft.com/office/drawing/2014/main" id="{62EDE128-EBAA-41E5-8E86-1625D6CB149E}"/>
              </a:ext>
            </a:extLst>
          </p:cNvPr>
          <p:cNvGrpSpPr/>
          <p:nvPr/>
        </p:nvGrpSpPr>
        <p:grpSpPr>
          <a:xfrm>
            <a:off x="2948151" y="5692275"/>
            <a:ext cx="211388" cy="496537"/>
            <a:chOff x="3265961" y="5936677"/>
            <a:chExt cx="286520" cy="592264"/>
          </a:xfrm>
        </p:grpSpPr>
        <p:sp>
          <p:nvSpPr>
            <p:cNvPr id="124" name="Zylinder 123">
              <a:extLst>
                <a:ext uri="{FF2B5EF4-FFF2-40B4-BE49-F238E27FC236}">
                  <a16:creationId xmlns:a16="http://schemas.microsoft.com/office/drawing/2014/main" id="{052C5EF1-C6E4-4F6B-A662-2246BEBAE671}"/>
                </a:ext>
              </a:extLst>
            </p:cNvPr>
            <p:cNvSpPr/>
            <p:nvPr/>
          </p:nvSpPr>
          <p:spPr>
            <a:xfrm>
              <a:off x="3372604" y="6323842"/>
              <a:ext cx="66124" cy="205099"/>
            </a:xfrm>
            <a:prstGeom prst="can">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Gleichschenkliges Dreieck 124">
              <a:extLst>
                <a:ext uri="{FF2B5EF4-FFF2-40B4-BE49-F238E27FC236}">
                  <a16:creationId xmlns:a16="http://schemas.microsoft.com/office/drawing/2014/main" id="{0E133A9F-0E56-4CEB-A4FB-0A644ED223B8}"/>
                </a:ext>
              </a:extLst>
            </p:cNvPr>
            <p:cNvSpPr/>
            <p:nvPr/>
          </p:nvSpPr>
          <p:spPr>
            <a:xfrm>
              <a:off x="3265961" y="6100135"/>
              <a:ext cx="279409" cy="30827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Gleichschenkliges Dreieck 125">
              <a:extLst>
                <a:ext uri="{FF2B5EF4-FFF2-40B4-BE49-F238E27FC236}">
                  <a16:creationId xmlns:a16="http://schemas.microsoft.com/office/drawing/2014/main" id="{66DF031B-5265-4D11-B1EB-38DA094B383A}"/>
                </a:ext>
              </a:extLst>
            </p:cNvPr>
            <p:cNvSpPr/>
            <p:nvPr/>
          </p:nvSpPr>
          <p:spPr>
            <a:xfrm>
              <a:off x="3273072" y="6015566"/>
              <a:ext cx="279409" cy="30827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Gleichschenkliges Dreieck 126">
              <a:extLst>
                <a:ext uri="{FF2B5EF4-FFF2-40B4-BE49-F238E27FC236}">
                  <a16:creationId xmlns:a16="http://schemas.microsoft.com/office/drawing/2014/main" id="{8A87189D-10BC-4145-A4B4-1925435DD737}"/>
                </a:ext>
              </a:extLst>
            </p:cNvPr>
            <p:cNvSpPr/>
            <p:nvPr/>
          </p:nvSpPr>
          <p:spPr>
            <a:xfrm>
              <a:off x="3297044" y="5936677"/>
              <a:ext cx="218763" cy="26733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uppieren 127">
            <a:extLst>
              <a:ext uri="{FF2B5EF4-FFF2-40B4-BE49-F238E27FC236}">
                <a16:creationId xmlns:a16="http://schemas.microsoft.com/office/drawing/2014/main" id="{D3520EF9-37C2-494E-805C-DB9B7CEE866D}"/>
              </a:ext>
            </a:extLst>
          </p:cNvPr>
          <p:cNvGrpSpPr/>
          <p:nvPr/>
        </p:nvGrpSpPr>
        <p:grpSpPr>
          <a:xfrm>
            <a:off x="2695104" y="5476191"/>
            <a:ext cx="286520" cy="592264"/>
            <a:chOff x="3265961" y="5936677"/>
            <a:chExt cx="286520" cy="592264"/>
          </a:xfrm>
        </p:grpSpPr>
        <p:sp>
          <p:nvSpPr>
            <p:cNvPr id="129" name="Zylinder 128">
              <a:extLst>
                <a:ext uri="{FF2B5EF4-FFF2-40B4-BE49-F238E27FC236}">
                  <a16:creationId xmlns:a16="http://schemas.microsoft.com/office/drawing/2014/main" id="{232DAAEB-FEB6-49E8-ADE5-36B48D00804D}"/>
                </a:ext>
              </a:extLst>
            </p:cNvPr>
            <p:cNvSpPr/>
            <p:nvPr/>
          </p:nvSpPr>
          <p:spPr>
            <a:xfrm>
              <a:off x="3372604" y="6323842"/>
              <a:ext cx="66124" cy="205099"/>
            </a:xfrm>
            <a:prstGeom prst="can">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Gleichschenkliges Dreieck 129">
              <a:extLst>
                <a:ext uri="{FF2B5EF4-FFF2-40B4-BE49-F238E27FC236}">
                  <a16:creationId xmlns:a16="http://schemas.microsoft.com/office/drawing/2014/main" id="{ECC13280-4F55-4F42-816C-E4E0440AE31D}"/>
                </a:ext>
              </a:extLst>
            </p:cNvPr>
            <p:cNvSpPr/>
            <p:nvPr/>
          </p:nvSpPr>
          <p:spPr>
            <a:xfrm>
              <a:off x="3265961" y="6100135"/>
              <a:ext cx="279409" cy="30827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Gleichschenkliges Dreieck 130">
              <a:extLst>
                <a:ext uri="{FF2B5EF4-FFF2-40B4-BE49-F238E27FC236}">
                  <a16:creationId xmlns:a16="http://schemas.microsoft.com/office/drawing/2014/main" id="{A6A5B2CD-627E-4DDC-9636-69E0F63C2ED6}"/>
                </a:ext>
              </a:extLst>
            </p:cNvPr>
            <p:cNvSpPr/>
            <p:nvPr/>
          </p:nvSpPr>
          <p:spPr>
            <a:xfrm>
              <a:off x="3273072" y="6015566"/>
              <a:ext cx="279409" cy="30827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Gleichschenkliges Dreieck 131">
              <a:extLst>
                <a:ext uri="{FF2B5EF4-FFF2-40B4-BE49-F238E27FC236}">
                  <a16:creationId xmlns:a16="http://schemas.microsoft.com/office/drawing/2014/main" id="{84006959-6C54-442D-A6ED-B8E9779E81A2}"/>
                </a:ext>
              </a:extLst>
            </p:cNvPr>
            <p:cNvSpPr/>
            <p:nvPr/>
          </p:nvSpPr>
          <p:spPr>
            <a:xfrm>
              <a:off x="3297044" y="5936677"/>
              <a:ext cx="218763" cy="26733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uppieren 132">
            <a:extLst>
              <a:ext uri="{FF2B5EF4-FFF2-40B4-BE49-F238E27FC236}">
                <a16:creationId xmlns:a16="http://schemas.microsoft.com/office/drawing/2014/main" id="{89D6EBA3-72C1-4C6F-B08D-D7773BBF33BA}"/>
              </a:ext>
            </a:extLst>
          </p:cNvPr>
          <p:cNvGrpSpPr/>
          <p:nvPr/>
        </p:nvGrpSpPr>
        <p:grpSpPr>
          <a:xfrm>
            <a:off x="2453905" y="5454231"/>
            <a:ext cx="217516" cy="412082"/>
            <a:chOff x="3265961" y="5936677"/>
            <a:chExt cx="286520" cy="592264"/>
          </a:xfrm>
        </p:grpSpPr>
        <p:sp>
          <p:nvSpPr>
            <p:cNvPr id="134" name="Zylinder 133">
              <a:extLst>
                <a:ext uri="{FF2B5EF4-FFF2-40B4-BE49-F238E27FC236}">
                  <a16:creationId xmlns:a16="http://schemas.microsoft.com/office/drawing/2014/main" id="{84071979-F8CF-4C3C-BD3C-F63E7D8C0658}"/>
                </a:ext>
              </a:extLst>
            </p:cNvPr>
            <p:cNvSpPr/>
            <p:nvPr/>
          </p:nvSpPr>
          <p:spPr>
            <a:xfrm>
              <a:off x="3372604" y="6323842"/>
              <a:ext cx="66124" cy="205099"/>
            </a:xfrm>
            <a:prstGeom prst="can">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Gleichschenkliges Dreieck 134">
              <a:extLst>
                <a:ext uri="{FF2B5EF4-FFF2-40B4-BE49-F238E27FC236}">
                  <a16:creationId xmlns:a16="http://schemas.microsoft.com/office/drawing/2014/main" id="{77740D58-98E6-4ED1-9E37-1F241E943F80}"/>
                </a:ext>
              </a:extLst>
            </p:cNvPr>
            <p:cNvSpPr/>
            <p:nvPr/>
          </p:nvSpPr>
          <p:spPr>
            <a:xfrm>
              <a:off x="3265961" y="6100135"/>
              <a:ext cx="279409" cy="30827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Gleichschenkliges Dreieck 135">
              <a:extLst>
                <a:ext uri="{FF2B5EF4-FFF2-40B4-BE49-F238E27FC236}">
                  <a16:creationId xmlns:a16="http://schemas.microsoft.com/office/drawing/2014/main" id="{1A601204-3980-4766-A5E8-F21BEFC55B95}"/>
                </a:ext>
              </a:extLst>
            </p:cNvPr>
            <p:cNvSpPr/>
            <p:nvPr/>
          </p:nvSpPr>
          <p:spPr>
            <a:xfrm>
              <a:off x="3273072" y="6015566"/>
              <a:ext cx="279409" cy="30827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Gleichschenkliges Dreieck 136">
              <a:extLst>
                <a:ext uri="{FF2B5EF4-FFF2-40B4-BE49-F238E27FC236}">
                  <a16:creationId xmlns:a16="http://schemas.microsoft.com/office/drawing/2014/main" id="{31F55165-A877-4FCA-BFAC-94175759FDDC}"/>
                </a:ext>
              </a:extLst>
            </p:cNvPr>
            <p:cNvSpPr/>
            <p:nvPr/>
          </p:nvSpPr>
          <p:spPr>
            <a:xfrm>
              <a:off x="3297044" y="5936677"/>
              <a:ext cx="218763" cy="26733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uppieren 137">
            <a:extLst>
              <a:ext uri="{FF2B5EF4-FFF2-40B4-BE49-F238E27FC236}">
                <a16:creationId xmlns:a16="http://schemas.microsoft.com/office/drawing/2014/main" id="{E5B3E698-0C30-4E6A-A4C8-D6456BDD9585}"/>
              </a:ext>
            </a:extLst>
          </p:cNvPr>
          <p:cNvGrpSpPr/>
          <p:nvPr/>
        </p:nvGrpSpPr>
        <p:grpSpPr>
          <a:xfrm>
            <a:off x="4187036" y="5776850"/>
            <a:ext cx="219342" cy="370211"/>
            <a:chOff x="3265961" y="5936677"/>
            <a:chExt cx="286520" cy="592264"/>
          </a:xfrm>
        </p:grpSpPr>
        <p:sp>
          <p:nvSpPr>
            <p:cNvPr id="139" name="Zylinder 138">
              <a:extLst>
                <a:ext uri="{FF2B5EF4-FFF2-40B4-BE49-F238E27FC236}">
                  <a16:creationId xmlns:a16="http://schemas.microsoft.com/office/drawing/2014/main" id="{C886319A-1840-4202-A740-7683C0F07838}"/>
                </a:ext>
              </a:extLst>
            </p:cNvPr>
            <p:cNvSpPr/>
            <p:nvPr/>
          </p:nvSpPr>
          <p:spPr>
            <a:xfrm>
              <a:off x="3372604" y="6323842"/>
              <a:ext cx="66124" cy="205099"/>
            </a:xfrm>
            <a:prstGeom prst="can">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Gleichschenkliges Dreieck 139">
              <a:extLst>
                <a:ext uri="{FF2B5EF4-FFF2-40B4-BE49-F238E27FC236}">
                  <a16:creationId xmlns:a16="http://schemas.microsoft.com/office/drawing/2014/main" id="{0261E863-CCE8-4BB2-B068-2C62E5CC4BA9}"/>
                </a:ext>
              </a:extLst>
            </p:cNvPr>
            <p:cNvSpPr/>
            <p:nvPr/>
          </p:nvSpPr>
          <p:spPr>
            <a:xfrm>
              <a:off x="3265961" y="6100135"/>
              <a:ext cx="279409" cy="30827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Gleichschenkliges Dreieck 140">
              <a:extLst>
                <a:ext uri="{FF2B5EF4-FFF2-40B4-BE49-F238E27FC236}">
                  <a16:creationId xmlns:a16="http://schemas.microsoft.com/office/drawing/2014/main" id="{15102501-DCE2-46AF-9D7C-3B9E1A24DE58}"/>
                </a:ext>
              </a:extLst>
            </p:cNvPr>
            <p:cNvSpPr/>
            <p:nvPr/>
          </p:nvSpPr>
          <p:spPr>
            <a:xfrm>
              <a:off x="3273072" y="6015566"/>
              <a:ext cx="279409" cy="30827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Gleichschenkliges Dreieck 141">
              <a:extLst>
                <a:ext uri="{FF2B5EF4-FFF2-40B4-BE49-F238E27FC236}">
                  <a16:creationId xmlns:a16="http://schemas.microsoft.com/office/drawing/2014/main" id="{93FC3367-C149-49F4-A0B4-3CA20A4EDBA5}"/>
                </a:ext>
              </a:extLst>
            </p:cNvPr>
            <p:cNvSpPr/>
            <p:nvPr/>
          </p:nvSpPr>
          <p:spPr>
            <a:xfrm>
              <a:off x="3297044" y="5936677"/>
              <a:ext cx="218763" cy="26733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Ellipse 142">
            <a:extLst>
              <a:ext uri="{FF2B5EF4-FFF2-40B4-BE49-F238E27FC236}">
                <a16:creationId xmlns:a16="http://schemas.microsoft.com/office/drawing/2014/main" id="{D2A77986-573B-4942-B6B8-A8C5E683A7FF}"/>
              </a:ext>
            </a:extLst>
          </p:cNvPr>
          <p:cNvSpPr/>
          <p:nvPr/>
        </p:nvSpPr>
        <p:spPr>
          <a:xfrm>
            <a:off x="1676194" y="5940279"/>
            <a:ext cx="701656" cy="201807"/>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4" name="Freihandform: Form 143">
            <a:extLst>
              <a:ext uri="{FF2B5EF4-FFF2-40B4-BE49-F238E27FC236}">
                <a16:creationId xmlns:a16="http://schemas.microsoft.com/office/drawing/2014/main" id="{34B54910-3580-4638-AA1B-EE2A81B86F71}"/>
              </a:ext>
            </a:extLst>
          </p:cNvPr>
          <p:cNvSpPr/>
          <p:nvPr/>
        </p:nvSpPr>
        <p:spPr>
          <a:xfrm>
            <a:off x="810656" y="5721098"/>
            <a:ext cx="967343" cy="330200"/>
          </a:xfrm>
          <a:custGeom>
            <a:avLst/>
            <a:gdLst>
              <a:gd name="connsiteX0" fmla="*/ 116443 w 967343"/>
              <a:gd name="connsiteY0" fmla="*/ 0 h 330200"/>
              <a:gd name="connsiteX1" fmla="*/ 2143 w 967343"/>
              <a:gd name="connsiteY1" fmla="*/ 127000 h 330200"/>
              <a:gd name="connsiteX2" fmla="*/ 205343 w 967343"/>
              <a:gd name="connsiteY2" fmla="*/ 279400 h 330200"/>
              <a:gd name="connsiteX3" fmla="*/ 687943 w 967343"/>
              <a:gd name="connsiteY3" fmla="*/ 254000 h 330200"/>
              <a:gd name="connsiteX4" fmla="*/ 967343 w 967343"/>
              <a:gd name="connsiteY4" fmla="*/ 33020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343" h="330200">
                <a:moveTo>
                  <a:pt x="116443" y="0"/>
                </a:moveTo>
                <a:cubicBezTo>
                  <a:pt x="51884" y="40216"/>
                  <a:pt x="-12674" y="80433"/>
                  <a:pt x="2143" y="127000"/>
                </a:cubicBezTo>
                <a:cubicBezTo>
                  <a:pt x="16960" y="173567"/>
                  <a:pt x="91043" y="258233"/>
                  <a:pt x="205343" y="279400"/>
                </a:cubicBezTo>
                <a:cubicBezTo>
                  <a:pt x="319643" y="300567"/>
                  <a:pt x="560943" y="245533"/>
                  <a:pt x="687943" y="254000"/>
                </a:cubicBezTo>
                <a:cubicBezTo>
                  <a:pt x="814943" y="262467"/>
                  <a:pt x="891143" y="296333"/>
                  <a:pt x="967343" y="330200"/>
                </a:cubicBezTo>
              </a:path>
            </a:pathLst>
          </a:custGeom>
          <a:ln w="1905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45" name="Freihandform: Form 144">
            <a:extLst>
              <a:ext uri="{FF2B5EF4-FFF2-40B4-BE49-F238E27FC236}">
                <a16:creationId xmlns:a16="http://schemas.microsoft.com/office/drawing/2014/main" id="{C7DA20B4-E3E3-47B4-AC64-37A6CE2443ED}"/>
              </a:ext>
            </a:extLst>
          </p:cNvPr>
          <p:cNvSpPr/>
          <p:nvPr/>
        </p:nvSpPr>
        <p:spPr>
          <a:xfrm>
            <a:off x="1353126" y="5365498"/>
            <a:ext cx="513773" cy="609600"/>
          </a:xfrm>
          <a:custGeom>
            <a:avLst/>
            <a:gdLst>
              <a:gd name="connsiteX0" fmla="*/ 513773 w 513773"/>
              <a:gd name="connsiteY0" fmla="*/ 0 h 609600"/>
              <a:gd name="connsiteX1" fmla="*/ 374073 w 513773"/>
              <a:gd name="connsiteY1" fmla="*/ 266700 h 609600"/>
              <a:gd name="connsiteX2" fmla="*/ 5773 w 513773"/>
              <a:gd name="connsiteY2" fmla="*/ 419100 h 609600"/>
              <a:gd name="connsiteX3" fmla="*/ 183573 w 513773"/>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513773" h="609600">
                <a:moveTo>
                  <a:pt x="513773" y="0"/>
                </a:moveTo>
                <a:cubicBezTo>
                  <a:pt x="486256" y="98425"/>
                  <a:pt x="458740" y="196850"/>
                  <a:pt x="374073" y="266700"/>
                </a:cubicBezTo>
                <a:cubicBezTo>
                  <a:pt x="289406" y="336550"/>
                  <a:pt x="37523" y="361950"/>
                  <a:pt x="5773" y="419100"/>
                </a:cubicBezTo>
                <a:cubicBezTo>
                  <a:pt x="-25977" y="476250"/>
                  <a:pt x="78798" y="542925"/>
                  <a:pt x="183573" y="609600"/>
                </a:cubicBezTo>
              </a:path>
            </a:pathLst>
          </a:cu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grpSp>
        <p:nvGrpSpPr>
          <p:cNvPr id="146" name="Gruppieren 145">
            <a:extLst>
              <a:ext uri="{FF2B5EF4-FFF2-40B4-BE49-F238E27FC236}">
                <a16:creationId xmlns:a16="http://schemas.microsoft.com/office/drawing/2014/main" id="{F80DAFC6-23D3-4357-BB8E-126346DA1F81}"/>
              </a:ext>
            </a:extLst>
          </p:cNvPr>
          <p:cNvGrpSpPr/>
          <p:nvPr/>
        </p:nvGrpSpPr>
        <p:grpSpPr>
          <a:xfrm>
            <a:off x="1920117" y="5453962"/>
            <a:ext cx="217516" cy="412082"/>
            <a:chOff x="3265961" y="5936677"/>
            <a:chExt cx="286520" cy="592264"/>
          </a:xfrm>
        </p:grpSpPr>
        <p:sp>
          <p:nvSpPr>
            <p:cNvPr id="147" name="Zylinder 146">
              <a:extLst>
                <a:ext uri="{FF2B5EF4-FFF2-40B4-BE49-F238E27FC236}">
                  <a16:creationId xmlns:a16="http://schemas.microsoft.com/office/drawing/2014/main" id="{54151B87-9BC9-47F8-B612-8C0961BFD147}"/>
                </a:ext>
              </a:extLst>
            </p:cNvPr>
            <p:cNvSpPr/>
            <p:nvPr/>
          </p:nvSpPr>
          <p:spPr>
            <a:xfrm>
              <a:off x="3372604" y="6323842"/>
              <a:ext cx="66124" cy="205099"/>
            </a:xfrm>
            <a:prstGeom prst="can">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Gleichschenkliges Dreieck 147">
              <a:extLst>
                <a:ext uri="{FF2B5EF4-FFF2-40B4-BE49-F238E27FC236}">
                  <a16:creationId xmlns:a16="http://schemas.microsoft.com/office/drawing/2014/main" id="{827B8667-5A17-42CA-9E7D-533C55FB5338}"/>
                </a:ext>
              </a:extLst>
            </p:cNvPr>
            <p:cNvSpPr/>
            <p:nvPr/>
          </p:nvSpPr>
          <p:spPr>
            <a:xfrm>
              <a:off x="3265961" y="6100135"/>
              <a:ext cx="279409" cy="30827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Gleichschenkliges Dreieck 148">
              <a:extLst>
                <a:ext uri="{FF2B5EF4-FFF2-40B4-BE49-F238E27FC236}">
                  <a16:creationId xmlns:a16="http://schemas.microsoft.com/office/drawing/2014/main" id="{95D81699-ECB5-4316-B23E-23BF8401C75E}"/>
                </a:ext>
              </a:extLst>
            </p:cNvPr>
            <p:cNvSpPr/>
            <p:nvPr/>
          </p:nvSpPr>
          <p:spPr>
            <a:xfrm>
              <a:off x="3273072" y="6015566"/>
              <a:ext cx="279409" cy="30827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Gleichschenkliges Dreieck 149">
              <a:extLst>
                <a:ext uri="{FF2B5EF4-FFF2-40B4-BE49-F238E27FC236}">
                  <a16:creationId xmlns:a16="http://schemas.microsoft.com/office/drawing/2014/main" id="{ABC8052C-F7ED-41D5-93BB-7B008CA34146}"/>
                </a:ext>
              </a:extLst>
            </p:cNvPr>
            <p:cNvSpPr/>
            <p:nvPr/>
          </p:nvSpPr>
          <p:spPr>
            <a:xfrm>
              <a:off x="3297044" y="5936677"/>
              <a:ext cx="218763" cy="26733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uppieren 150">
            <a:extLst>
              <a:ext uri="{FF2B5EF4-FFF2-40B4-BE49-F238E27FC236}">
                <a16:creationId xmlns:a16="http://schemas.microsoft.com/office/drawing/2014/main" id="{058CDD0F-579D-4C51-8FB6-05E47DE4AC78}"/>
              </a:ext>
            </a:extLst>
          </p:cNvPr>
          <p:cNvGrpSpPr/>
          <p:nvPr/>
        </p:nvGrpSpPr>
        <p:grpSpPr>
          <a:xfrm>
            <a:off x="2414633" y="5899957"/>
            <a:ext cx="217516" cy="412082"/>
            <a:chOff x="3265961" y="5936677"/>
            <a:chExt cx="286520" cy="592264"/>
          </a:xfrm>
        </p:grpSpPr>
        <p:sp>
          <p:nvSpPr>
            <p:cNvPr id="152" name="Zylinder 151">
              <a:extLst>
                <a:ext uri="{FF2B5EF4-FFF2-40B4-BE49-F238E27FC236}">
                  <a16:creationId xmlns:a16="http://schemas.microsoft.com/office/drawing/2014/main" id="{93D9E12F-CF56-4B5D-A561-1F8DB32265AD}"/>
                </a:ext>
              </a:extLst>
            </p:cNvPr>
            <p:cNvSpPr/>
            <p:nvPr/>
          </p:nvSpPr>
          <p:spPr>
            <a:xfrm>
              <a:off x="3372604" y="6323842"/>
              <a:ext cx="66124" cy="205099"/>
            </a:xfrm>
            <a:prstGeom prst="can">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Gleichschenkliges Dreieck 152">
              <a:extLst>
                <a:ext uri="{FF2B5EF4-FFF2-40B4-BE49-F238E27FC236}">
                  <a16:creationId xmlns:a16="http://schemas.microsoft.com/office/drawing/2014/main" id="{0D368385-5314-439E-B485-6E45F76A22E0}"/>
                </a:ext>
              </a:extLst>
            </p:cNvPr>
            <p:cNvSpPr/>
            <p:nvPr/>
          </p:nvSpPr>
          <p:spPr>
            <a:xfrm>
              <a:off x="3265961" y="6100135"/>
              <a:ext cx="279409" cy="30827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Gleichschenkliges Dreieck 153">
              <a:extLst>
                <a:ext uri="{FF2B5EF4-FFF2-40B4-BE49-F238E27FC236}">
                  <a16:creationId xmlns:a16="http://schemas.microsoft.com/office/drawing/2014/main" id="{36A6F81C-201E-44DC-9FEE-3C33C6CF22F6}"/>
                </a:ext>
              </a:extLst>
            </p:cNvPr>
            <p:cNvSpPr/>
            <p:nvPr/>
          </p:nvSpPr>
          <p:spPr>
            <a:xfrm>
              <a:off x="3273072" y="6015566"/>
              <a:ext cx="279409" cy="30827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Gleichschenkliges Dreieck 154">
              <a:extLst>
                <a:ext uri="{FF2B5EF4-FFF2-40B4-BE49-F238E27FC236}">
                  <a16:creationId xmlns:a16="http://schemas.microsoft.com/office/drawing/2014/main" id="{0D43A599-FFF4-4BC0-BC78-B96A78743D38}"/>
                </a:ext>
              </a:extLst>
            </p:cNvPr>
            <p:cNvSpPr/>
            <p:nvPr/>
          </p:nvSpPr>
          <p:spPr>
            <a:xfrm>
              <a:off x="3297044" y="5936677"/>
              <a:ext cx="218763" cy="267336"/>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Ellipse 155">
            <a:extLst>
              <a:ext uri="{FF2B5EF4-FFF2-40B4-BE49-F238E27FC236}">
                <a16:creationId xmlns:a16="http://schemas.microsoft.com/office/drawing/2014/main" id="{D625FDD3-5A24-4852-A4FE-A132A08060FA}"/>
              </a:ext>
            </a:extLst>
          </p:cNvPr>
          <p:cNvSpPr/>
          <p:nvPr/>
        </p:nvSpPr>
        <p:spPr>
          <a:xfrm>
            <a:off x="368879" y="1507237"/>
            <a:ext cx="2465107" cy="36614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uppieren 156">
            <a:extLst>
              <a:ext uri="{FF2B5EF4-FFF2-40B4-BE49-F238E27FC236}">
                <a16:creationId xmlns:a16="http://schemas.microsoft.com/office/drawing/2014/main" id="{56E6247E-B2B5-49DB-8396-63FFE54F07DC}"/>
              </a:ext>
            </a:extLst>
          </p:cNvPr>
          <p:cNvGrpSpPr/>
          <p:nvPr/>
        </p:nvGrpSpPr>
        <p:grpSpPr>
          <a:xfrm>
            <a:off x="185924" y="1134390"/>
            <a:ext cx="2992054" cy="687055"/>
            <a:chOff x="4165388" y="3606178"/>
            <a:chExt cx="2730975" cy="1171375"/>
          </a:xfrm>
        </p:grpSpPr>
        <p:sp>
          <p:nvSpPr>
            <p:cNvPr id="158" name="Ellipse 157">
              <a:extLst>
                <a:ext uri="{FF2B5EF4-FFF2-40B4-BE49-F238E27FC236}">
                  <a16:creationId xmlns:a16="http://schemas.microsoft.com/office/drawing/2014/main" id="{8CE21577-1897-4763-8856-18D85581812E}"/>
                </a:ext>
              </a:extLst>
            </p:cNvPr>
            <p:cNvSpPr/>
            <p:nvPr/>
          </p:nvSpPr>
          <p:spPr>
            <a:xfrm>
              <a:off x="5533426" y="3852493"/>
              <a:ext cx="1002594" cy="4804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Ellipse 158">
              <a:extLst>
                <a:ext uri="{FF2B5EF4-FFF2-40B4-BE49-F238E27FC236}">
                  <a16:creationId xmlns:a16="http://schemas.microsoft.com/office/drawing/2014/main" id="{E47B42E6-061F-42E0-B9EA-FD2403795A21}"/>
                </a:ext>
              </a:extLst>
            </p:cNvPr>
            <p:cNvSpPr/>
            <p:nvPr/>
          </p:nvSpPr>
          <p:spPr>
            <a:xfrm>
              <a:off x="4293743" y="4051955"/>
              <a:ext cx="2524179" cy="6759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Ellipse 159">
              <a:extLst>
                <a:ext uri="{FF2B5EF4-FFF2-40B4-BE49-F238E27FC236}">
                  <a16:creationId xmlns:a16="http://schemas.microsoft.com/office/drawing/2014/main" id="{43731758-27EF-4D11-B099-0FF4AD5D1066}"/>
                </a:ext>
              </a:extLst>
            </p:cNvPr>
            <p:cNvSpPr/>
            <p:nvPr/>
          </p:nvSpPr>
          <p:spPr>
            <a:xfrm>
              <a:off x="6143462" y="4457945"/>
              <a:ext cx="344155" cy="2449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Ellipse 160">
              <a:extLst>
                <a:ext uri="{FF2B5EF4-FFF2-40B4-BE49-F238E27FC236}">
                  <a16:creationId xmlns:a16="http://schemas.microsoft.com/office/drawing/2014/main" id="{0927C7F8-447F-450C-ABD3-11A2301FC404}"/>
                </a:ext>
              </a:extLst>
            </p:cNvPr>
            <p:cNvSpPr/>
            <p:nvPr/>
          </p:nvSpPr>
          <p:spPr>
            <a:xfrm>
              <a:off x="5851808" y="4495297"/>
              <a:ext cx="344155" cy="25463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Ellipse 161">
              <a:extLst>
                <a:ext uri="{FF2B5EF4-FFF2-40B4-BE49-F238E27FC236}">
                  <a16:creationId xmlns:a16="http://schemas.microsoft.com/office/drawing/2014/main" id="{FFEAE8E4-FB2C-476D-93D4-B2F80C0B4B26}"/>
                </a:ext>
              </a:extLst>
            </p:cNvPr>
            <p:cNvSpPr/>
            <p:nvPr/>
          </p:nvSpPr>
          <p:spPr>
            <a:xfrm>
              <a:off x="5145841" y="4495297"/>
              <a:ext cx="564432" cy="28225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Ellipse 162">
              <a:extLst>
                <a:ext uri="{FF2B5EF4-FFF2-40B4-BE49-F238E27FC236}">
                  <a16:creationId xmlns:a16="http://schemas.microsoft.com/office/drawing/2014/main" id="{08FAA41A-5566-40E6-9E6A-71AE8C853397}"/>
                </a:ext>
              </a:extLst>
            </p:cNvPr>
            <p:cNvSpPr/>
            <p:nvPr/>
          </p:nvSpPr>
          <p:spPr>
            <a:xfrm>
              <a:off x="4509468" y="4241878"/>
              <a:ext cx="787116" cy="50734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Ellipse 163">
              <a:extLst>
                <a:ext uri="{FF2B5EF4-FFF2-40B4-BE49-F238E27FC236}">
                  <a16:creationId xmlns:a16="http://schemas.microsoft.com/office/drawing/2014/main" id="{C24D8958-9E1A-4B17-943D-CA381E36F3B9}"/>
                </a:ext>
              </a:extLst>
            </p:cNvPr>
            <p:cNvSpPr/>
            <p:nvPr/>
          </p:nvSpPr>
          <p:spPr>
            <a:xfrm>
              <a:off x="4166714" y="4052452"/>
              <a:ext cx="2692828" cy="68617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Ellipse 164">
              <a:extLst>
                <a:ext uri="{FF2B5EF4-FFF2-40B4-BE49-F238E27FC236}">
                  <a16:creationId xmlns:a16="http://schemas.microsoft.com/office/drawing/2014/main" id="{D8EE1A3C-C615-4BB7-932A-B7197FB7950B}"/>
                </a:ext>
              </a:extLst>
            </p:cNvPr>
            <p:cNvSpPr/>
            <p:nvPr/>
          </p:nvSpPr>
          <p:spPr>
            <a:xfrm>
              <a:off x="5327390" y="4309745"/>
              <a:ext cx="1065419" cy="46680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Ellipse 165">
              <a:extLst>
                <a:ext uri="{FF2B5EF4-FFF2-40B4-BE49-F238E27FC236}">
                  <a16:creationId xmlns:a16="http://schemas.microsoft.com/office/drawing/2014/main" id="{8E98A740-2BFE-4E46-A56C-7314DD997D8E}"/>
                </a:ext>
              </a:extLst>
            </p:cNvPr>
            <p:cNvSpPr/>
            <p:nvPr/>
          </p:nvSpPr>
          <p:spPr>
            <a:xfrm>
              <a:off x="4840080" y="3910813"/>
              <a:ext cx="631622" cy="5950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Ellipse 166">
              <a:extLst>
                <a:ext uri="{FF2B5EF4-FFF2-40B4-BE49-F238E27FC236}">
                  <a16:creationId xmlns:a16="http://schemas.microsoft.com/office/drawing/2014/main" id="{82C53DC0-F011-40FD-9CC1-DF45411E5D21}"/>
                </a:ext>
              </a:extLst>
            </p:cNvPr>
            <p:cNvSpPr/>
            <p:nvPr/>
          </p:nvSpPr>
          <p:spPr>
            <a:xfrm>
              <a:off x="5316555" y="3892047"/>
              <a:ext cx="1269826" cy="474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Ellipse 167">
              <a:extLst>
                <a:ext uri="{FF2B5EF4-FFF2-40B4-BE49-F238E27FC236}">
                  <a16:creationId xmlns:a16="http://schemas.microsoft.com/office/drawing/2014/main" id="{205E49E6-739C-4E94-9817-8F505D81C1B3}"/>
                </a:ext>
              </a:extLst>
            </p:cNvPr>
            <p:cNvSpPr/>
            <p:nvPr/>
          </p:nvSpPr>
          <p:spPr>
            <a:xfrm>
              <a:off x="5817040" y="4229432"/>
              <a:ext cx="584519" cy="3142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Ellipse 168">
              <a:extLst>
                <a:ext uri="{FF2B5EF4-FFF2-40B4-BE49-F238E27FC236}">
                  <a16:creationId xmlns:a16="http://schemas.microsoft.com/office/drawing/2014/main" id="{F48C9EF8-5BFB-4585-81EC-F28A76B6C368}"/>
                </a:ext>
              </a:extLst>
            </p:cNvPr>
            <p:cNvSpPr/>
            <p:nvPr/>
          </p:nvSpPr>
          <p:spPr>
            <a:xfrm>
              <a:off x="5319979" y="4064330"/>
              <a:ext cx="584519" cy="4804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Ellipse 169">
              <a:extLst>
                <a:ext uri="{FF2B5EF4-FFF2-40B4-BE49-F238E27FC236}">
                  <a16:creationId xmlns:a16="http://schemas.microsoft.com/office/drawing/2014/main" id="{E1DB344D-C67C-4BDD-8567-ED8D4D1479DD}"/>
                </a:ext>
              </a:extLst>
            </p:cNvPr>
            <p:cNvSpPr/>
            <p:nvPr/>
          </p:nvSpPr>
          <p:spPr>
            <a:xfrm>
              <a:off x="4396024" y="3872136"/>
              <a:ext cx="631622" cy="5950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Ellipse 170">
              <a:extLst>
                <a:ext uri="{FF2B5EF4-FFF2-40B4-BE49-F238E27FC236}">
                  <a16:creationId xmlns:a16="http://schemas.microsoft.com/office/drawing/2014/main" id="{18E58A0B-5AEF-4DC1-907F-419738EF6978}"/>
                </a:ext>
              </a:extLst>
            </p:cNvPr>
            <p:cNvSpPr/>
            <p:nvPr/>
          </p:nvSpPr>
          <p:spPr>
            <a:xfrm>
              <a:off x="4725153" y="3707464"/>
              <a:ext cx="631622" cy="5950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Ellipse 171">
              <a:extLst>
                <a:ext uri="{FF2B5EF4-FFF2-40B4-BE49-F238E27FC236}">
                  <a16:creationId xmlns:a16="http://schemas.microsoft.com/office/drawing/2014/main" id="{87295595-1669-4830-A719-FB7634D030F4}"/>
                </a:ext>
              </a:extLst>
            </p:cNvPr>
            <p:cNvSpPr/>
            <p:nvPr/>
          </p:nvSpPr>
          <p:spPr>
            <a:xfrm>
              <a:off x="5169809" y="3606178"/>
              <a:ext cx="631622" cy="5950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Ellipse 172">
              <a:extLst>
                <a:ext uri="{FF2B5EF4-FFF2-40B4-BE49-F238E27FC236}">
                  <a16:creationId xmlns:a16="http://schemas.microsoft.com/office/drawing/2014/main" id="{B07DC3CF-2D81-4982-9805-4C7DAFC3E4D3}"/>
                </a:ext>
              </a:extLst>
            </p:cNvPr>
            <p:cNvSpPr/>
            <p:nvPr/>
          </p:nvSpPr>
          <p:spPr>
            <a:xfrm>
              <a:off x="5588588" y="3695489"/>
              <a:ext cx="631622" cy="5950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Ellipse 173">
              <a:extLst>
                <a:ext uri="{FF2B5EF4-FFF2-40B4-BE49-F238E27FC236}">
                  <a16:creationId xmlns:a16="http://schemas.microsoft.com/office/drawing/2014/main" id="{041601EA-F378-4862-86F9-F66648095ED8}"/>
                </a:ext>
              </a:extLst>
            </p:cNvPr>
            <p:cNvSpPr/>
            <p:nvPr/>
          </p:nvSpPr>
          <p:spPr>
            <a:xfrm>
              <a:off x="6120217" y="4135515"/>
              <a:ext cx="776146" cy="4074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Ellipse 174">
              <a:extLst>
                <a:ext uri="{FF2B5EF4-FFF2-40B4-BE49-F238E27FC236}">
                  <a16:creationId xmlns:a16="http://schemas.microsoft.com/office/drawing/2014/main" id="{5C4A5F0C-5A30-4572-A07B-61F7EFA9A766}"/>
                </a:ext>
              </a:extLst>
            </p:cNvPr>
            <p:cNvSpPr/>
            <p:nvPr/>
          </p:nvSpPr>
          <p:spPr>
            <a:xfrm>
              <a:off x="4165388" y="4123217"/>
              <a:ext cx="1037957" cy="4469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uppieren 176">
            <a:extLst>
              <a:ext uri="{FF2B5EF4-FFF2-40B4-BE49-F238E27FC236}">
                <a16:creationId xmlns:a16="http://schemas.microsoft.com/office/drawing/2014/main" id="{6B0239A6-1940-4F12-ACCB-AADF4DA857B8}"/>
              </a:ext>
            </a:extLst>
          </p:cNvPr>
          <p:cNvGrpSpPr/>
          <p:nvPr/>
        </p:nvGrpSpPr>
        <p:grpSpPr>
          <a:xfrm flipH="1">
            <a:off x="836055" y="1870680"/>
            <a:ext cx="1493862" cy="688993"/>
            <a:chOff x="3750439" y="4289425"/>
            <a:chExt cx="1493862" cy="688993"/>
          </a:xfrm>
        </p:grpSpPr>
        <p:cxnSp>
          <p:nvCxnSpPr>
            <p:cNvPr id="178" name="Gerader Verbinder 177">
              <a:extLst>
                <a:ext uri="{FF2B5EF4-FFF2-40B4-BE49-F238E27FC236}">
                  <a16:creationId xmlns:a16="http://schemas.microsoft.com/office/drawing/2014/main" id="{5C038A52-44F0-4AFB-88FA-65BA326F4A63}"/>
                </a:ext>
              </a:extLst>
            </p:cNvPr>
            <p:cNvCxnSpPr>
              <a:cxnSpLocks/>
            </p:cNvCxnSpPr>
            <p:nvPr/>
          </p:nvCxnSpPr>
          <p:spPr>
            <a:xfrm>
              <a:off x="4245739" y="4418354"/>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Gerader Verbinder 178">
              <a:extLst>
                <a:ext uri="{FF2B5EF4-FFF2-40B4-BE49-F238E27FC236}">
                  <a16:creationId xmlns:a16="http://schemas.microsoft.com/office/drawing/2014/main" id="{BF100D07-D3FA-47C8-9D2C-F1FEDB66018A}"/>
                </a:ext>
              </a:extLst>
            </p:cNvPr>
            <p:cNvCxnSpPr>
              <a:cxnSpLocks/>
            </p:cNvCxnSpPr>
            <p:nvPr/>
          </p:nvCxnSpPr>
          <p:spPr>
            <a:xfrm>
              <a:off x="4398139" y="4570754"/>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Gerader Verbinder 179">
              <a:extLst>
                <a:ext uri="{FF2B5EF4-FFF2-40B4-BE49-F238E27FC236}">
                  <a16:creationId xmlns:a16="http://schemas.microsoft.com/office/drawing/2014/main" id="{72A1C99B-3A52-453D-A259-5D2875569F80}"/>
                </a:ext>
              </a:extLst>
            </p:cNvPr>
            <p:cNvCxnSpPr>
              <a:cxnSpLocks/>
            </p:cNvCxnSpPr>
            <p:nvPr/>
          </p:nvCxnSpPr>
          <p:spPr>
            <a:xfrm>
              <a:off x="4550539" y="4723154"/>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Gerader Verbinder 180">
              <a:extLst>
                <a:ext uri="{FF2B5EF4-FFF2-40B4-BE49-F238E27FC236}">
                  <a16:creationId xmlns:a16="http://schemas.microsoft.com/office/drawing/2014/main" id="{F8827782-3320-43CC-8E2C-15D337BF415F}"/>
                </a:ext>
              </a:extLst>
            </p:cNvPr>
            <p:cNvCxnSpPr>
              <a:cxnSpLocks/>
            </p:cNvCxnSpPr>
            <p:nvPr/>
          </p:nvCxnSpPr>
          <p:spPr>
            <a:xfrm>
              <a:off x="4334031" y="4289466"/>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 name="Gerader Verbinder 181">
              <a:extLst>
                <a:ext uri="{FF2B5EF4-FFF2-40B4-BE49-F238E27FC236}">
                  <a16:creationId xmlns:a16="http://schemas.microsoft.com/office/drawing/2014/main" id="{1BFF030B-24A9-4927-A832-AAC65D9C6081}"/>
                </a:ext>
              </a:extLst>
            </p:cNvPr>
            <p:cNvCxnSpPr>
              <a:cxnSpLocks/>
            </p:cNvCxnSpPr>
            <p:nvPr/>
          </p:nvCxnSpPr>
          <p:spPr>
            <a:xfrm>
              <a:off x="4486431" y="4441866"/>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Gerader Verbinder 182">
              <a:extLst>
                <a:ext uri="{FF2B5EF4-FFF2-40B4-BE49-F238E27FC236}">
                  <a16:creationId xmlns:a16="http://schemas.microsoft.com/office/drawing/2014/main" id="{3824D24E-50DE-4590-822F-7089A2D34A58}"/>
                </a:ext>
              </a:extLst>
            </p:cNvPr>
            <p:cNvCxnSpPr>
              <a:cxnSpLocks/>
            </p:cNvCxnSpPr>
            <p:nvPr/>
          </p:nvCxnSpPr>
          <p:spPr>
            <a:xfrm>
              <a:off x="4638831" y="4594266"/>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 name="Gerader Verbinder 183">
              <a:extLst>
                <a:ext uri="{FF2B5EF4-FFF2-40B4-BE49-F238E27FC236}">
                  <a16:creationId xmlns:a16="http://schemas.microsoft.com/office/drawing/2014/main" id="{A040E444-703B-44EB-ACB6-7CFD7BE5187A}"/>
                </a:ext>
              </a:extLst>
            </p:cNvPr>
            <p:cNvCxnSpPr>
              <a:cxnSpLocks/>
            </p:cNvCxnSpPr>
            <p:nvPr/>
          </p:nvCxnSpPr>
          <p:spPr>
            <a:xfrm>
              <a:off x="4600731" y="4302166"/>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 name="Gerader Verbinder 184">
              <a:extLst>
                <a:ext uri="{FF2B5EF4-FFF2-40B4-BE49-F238E27FC236}">
                  <a16:creationId xmlns:a16="http://schemas.microsoft.com/office/drawing/2014/main" id="{4ADE6F6A-A00B-4534-9E90-4001612DE5A8}"/>
                </a:ext>
              </a:extLst>
            </p:cNvPr>
            <p:cNvCxnSpPr>
              <a:cxnSpLocks/>
            </p:cNvCxnSpPr>
            <p:nvPr/>
          </p:nvCxnSpPr>
          <p:spPr>
            <a:xfrm>
              <a:off x="3750439" y="4418354"/>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 name="Gerader Verbinder 185">
              <a:extLst>
                <a:ext uri="{FF2B5EF4-FFF2-40B4-BE49-F238E27FC236}">
                  <a16:creationId xmlns:a16="http://schemas.microsoft.com/office/drawing/2014/main" id="{F862D36F-C903-4388-8B70-0EBF0AFE758B}"/>
                </a:ext>
              </a:extLst>
            </p:cNvPr>
            <p:cNvCxnSpPr>
              <a:cxnSpLocks/>
            </p:cNvCxnSpPr>
            <p:nvPr/>
          </p:nvCxnSpPr>
          <p:spPr>
            <a:xfrm>
              <a:off x="3902839" y="4570754"/>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Gerader Verbinder 186">
              <a:extLst>
                <a:ext uri="{FF2B5EF4-FFF2-40B4-BE49-F238E27FC236}">
                  <a16:creationId xmlns:a16="http://schemas.microsoft.com/office/drawing/2014/main" id="{E0E4933A-54A4-4E56-B673-B78374728521}"/>
                </a:ext>
              </a:extLst>
            </p:cNvPr>
            <p:cNvCxnSpPr>
              <a:cxnSpLocks/>
            </p:cNvCxnSpPr>
            <p:nvPr/>
          </p:nvCxnSpPr>
          <p:spPr>
            <a:xfrm>
              <a:off x="4055239" y="4723154"/>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Gerader Verbinder 187">
              <a:extLst>
                <a:ext uri="{FF2B5EF4-FFF2-40B4-BE49-F238E27FC236}">
                  <a16:creationId xmlns:a16="http://schemas.microsoft.com/office/drawing/2014/main" id="{C7E95CD2-2B7B-47A6-A23F-3AEDD69BED22}"/>
                </a:ext>
              </a:extLst>
            </p:cNvPr>
            <p:cNvCxnSpPr>
              <a:cxnSpLocks/>
            </p:cNvCxnSpPr>
            <p:nvPr/>
          </p:nvCxnSpPr>
          <p:spPr>
            <a:xfrm>
              <a:off x="3838731" y="4289466"/>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Gerader Verbinder 188">
              <a:extLst>
                <a:ext uri="{FF2B5EF4-FFF2-40B4-BE49-F238E27FC236}">
                  <a16:creationId xmlns:a16="http://schemas.microsoft.com/office/drawing/2014/main" id="{8F6D1D26-4EF9-489E-B782-58A24652C093}"/>
                </a:ext>
              </a:extLst>
            </p:cNvPr>
            <p:cNvCxnSpPr>
              <a:cxnSpLocks/>
            </p:cNvCxnSpPr>
            <p:nvPr/>
          </p:nvCxnSpPr>
          <p:spPr>
            <a:xfrm>
              <a:off x="3991131" y="4441866"/>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0" name="Gerader Verbinder 189">
              <a:extLst>
                <a:ext uri="{FF2B5EF4-FFF2-40B4-BE49-F238E27FC236}">
                  <a16:creationId xmlns:a16="http://schemas.microsoft.com/office/drawing/2014/main" id="{34E245C8-8C7F-4033-984F-BDCE24E44A95}"/>
                </a:ext>
              </a:extLst>
            </p:cNvPr>
            <p:cNvCxnSpPr>
              <a:cxnSpLocks/>
            </p:cNvCxnSpPr>
            <p:nvPr/>
          </p:nvCxnSpPr>
          <p:spPr>
            <a:xfrm>
              <a:off x="4143531" y="4594266"/>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1" name="Gerader Verbinder 190">
              <a:extLst>
                <a:ext uri="{FF2B5EF4-FFF2-40B4-BE49-F238E27FC236}">
                  <a16:creationId xmlns:a16="http://schemas.microsoft.com/office/drawing/2014/main" id="{928CD6EB-D226-4E0E-B8EC-230DADC8780F}"/>
                </a:ext>
              </a:extLst>
            </p:cNvPr>
            <p:cNvCxnSpPr>
              <a:cxnSpLocks/>
            </p:cNvCxnSpPr>
            <p:nvPr/>
          </p:nvCxnSpPr>
          <p:spPr>
            <a:xfrm>
              <a:off x="4105431" y="4302166"/>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 name="Gerader Verbinder 191">
              <a:extLst>
                <a:ext uri="{FF2B5EF4-FFF2-40B4-BE49-F238E27FC236}">
                  <a16:creationId xmlns:a16="http://schemas.microsoft.com/office/drawing/2014/main" id="{0E66D2CA-9155-4A48-9CA0-D7BBFCF86927}"/>
                </a:ext>
              </a:extLst>
            </p:cNvPr>
            <p:cNvCxnSpPr>
              <a:cxnSpLocks/>
            </p:cNvCxnSpPr>
            <p:nvPr/>
          </p:nvCxnSpPr>
          <p:spPr>
            <a:xfrm>
              <a:off x="4829597" y="4418313"/>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 name="Gerader Verbinder 192">
              <a:extLst>
                <a:ext uri="{FF2B5EF4-FFF2-40B4-BE49-F238E27FC236}">
                  <a16:creationId xmlns:a16="http://schemas.microsoft.com/office/drawing/2014/main" id="{6086D637-A839-487C-8172-68C1F27D60E7}"/>
                </a:ext>
              </a:extLst>
            </p:cNvPr>
            <p:cNvCxnSpPr>
              <a:cxnSpLocks/>
            </p:cNvCxnSpPr>
            <p:nvPr/>
          </p:nvCxnSpPr>
          <p:spPr>
            <a:xfrm>
              <a:off x="4981997" y="4570713"/>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 name="Gerader Verbinder 193">
              <a:extLst>
                <a:ext uri="{FF2B5EF4-FFF2-40B4-BE49-F238E27FC236}">
                  <a16:creationId xmlns:a16="http://schemas.microsoft.com/office/drawing/2014/main" id="{6F33D163-DCD4-4A60-8F17-8C80DB8A804B}"/>
                </a:ext>
              </a:extLst>
            </p:cNvPr>
            <p:cNvCxnSpPr>
              <a:cxnSpLocks/>
            </p:cNvCxnSpPr>
            <p:nvPr/>
          </p:nvCxnSpPr>
          <p:spPr>
            <a:xfrm>
              <a:off x="5134397" y="4723113"/>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 name="Gerader Verbinder 194">
              <a:extLst>
                <a:ext uri="{FF2B5EF4-FFF2-40B4-BE49-F238E27FC236}">
                  <a16:creationId xmlns:a16="http://schemas.microsoft.com/office/drawing/2014/main" id="{CCBBE723-17B5-416C-AA6B-106CC8F2AED3}"/>
                </a:ext>
              </a:extLst>
            </p:cNvPr>
            <p:cNvCxnSpPr>
              <a:cxnSpLocks/>
            </p:cNvCxnSpPr>
            <p:nvPr/>
          </p:nvCxnSpPr>
          <p:spPr>
            <a:xfrm>
              <a:off x="4917889" y="4289425"/>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95B12F73-D9E2-4477-9D0E-1D6816702A91}"/>
                </a:ext>
              </a:extLst>
            </p:cNvPr>
            <p:cNvCxnSpPr>
              <a:cxnSpLocks/>
            </p:cNvCxnSpPr>
            <p:nvPr/>
          </p:nvCxnSpPr>
          <p:spPr>
            <a:xfrm>
              <a:off x="5070289" y="4441825"/>
              <a:ext cx="109904" cy="2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21BBC1B7-5FFB-4D6D-B3DF-EAC921FABF22}"/>
                </a:ext>
              </a:extLst>
            </p:cNvPr>
            <p:cNvCxnSpPr>
              <a:cxnSpLocks/>
            </p:cNvCxnSpPr>
            <p:nvPr/>
          </p:nvCxnSpPr>
          <p:spPr>
            <a:xfrm>
              <a:off x="4817558" y="4657334"/>
              <a:ext cx="109904" cy="25526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98" name="Grafik 197">
            <a:extLst>
              <a:ext uri="{FF2B5EF4-FFF2-40B4-BE49-F238E27FC236}">
                <a16:creationId xmlns:a16="http://schemas.microsoft.com/office/drawing/2014/main" id="{918FE3AC-B57B-47DA-9343-EA161C7118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739"/>
          <a:stretch/>
        </p:blipFill>
        <p:spPr>
          <a:xfrm rot="13812449" flipH="1">
            <a:off x="2849070" y="2708820"/>
            <a:ext cx="1730829" cy="1584009"/>
          </a:xfrm>
          <a:prstGeom prst="rect">
            <a:avLst/>
          </a:prstGeom>
        </p:spPr>
      </p:pic>
      <p:sp>
        <p:nvSpPr>
          <p:cNvPr id="199" name="Textfeld 198">
            <a:extLst>
              <a:ext uri="{FF2B5EF4-FFF2-40B4-BE49-F238E27FC236}">
                <a16:creationId xmlns:a16="http://schemas.microsoft.com/office/drawing/2014/main" id="{BB547E0D-F575-4365-BA7C-23F8B82AD851}"/>
              </a:ext>
            </a:extLst>
          </p:cNvPr>
          <p:cNvSpPr txBox="1"/>
          <p:nvPr/>
        </p:nvSpPr>
        <p:spPr>
          <a:xfrm>
            <a:off x="1753214" y="3348647"/>
            <a:ext cx="1663700" cy="646331"/>
          </a:xfrm>
          <a:prstGeom prst="rect">
            <a:avLst/>
          </a:prstGeom>
          <a:noFill/>
        </p:spPr>
        <p:txBody>
          <a:bodyPr wrap="square" rtlCol="0">
            <a:spAutoFit/>
          </a:bodyPr>
          <a:lstStyle/>
          <a:p>
            <a:pPr algn="ctr"/>
            <a:r>
              <a:rPr lang="en-US" dirty="0"/>
              <a:t>Transport of biogenic INPs</a:t>
            </a:r>
          </a:p>
        </p:txBody>
      </p:sp>
      <p:sp>
        <p:nvSpPr>
          <p:cNvPr id="200" name="Textfeld 199">
            <a:extLst>
              <a:ext uri="{FF2B5EF4-FFF2-40B4-BE49-F238E27FC236}">
                <a16:creationId xmlns:a16="http://schemas.microsoft.com/office/drawing/2014/main" id="{061B1163-308B-4D2B-8579-829108D47984}"/>
              </a:ext>
            </a:extLst>
          </p:cNvPr>
          <p:cNvSpPr txBox="1"/>
          <p:nvPr/>
        </p:nvSpPr>
        <p:spPr>
          <a:xfrm>
            <a:off x="2893365" y="1287496"/>
            <a:ext cx="1663700" cy="646331"/>
          </a:xfrm>
          <a:prstGeom prst="rect">
            <a:avLst/>
          </a:prstGeom>
          <a:noFill/>
        </p:spPr>
        <p:txBody>
          <a:bodyPr wrap="square" rtlCol="0">
            <a:spAutoFit/>
          </a:bodyPr>
          <a:lstStyle/>
          <a:p>
            <a:pPr algn="ctr"/>
            <a:r>
              <a:rPr lang="en-US" dirty="0"/>
              <a:t>Free Troposphere</a:t>
            </a:r>
          </a:p>
        </p:txBody>
      </p:sp>
      <p:sp>
        <p:nvSpPr>
          <p:cNvPr id="201" name="Inhaltsplatzhalter 2">
            <a:extLst>
              <a:ext uri="{FF2B5EF4-FFF2-40B4-BE49-F238E27FC236}">
                <a16:creationId xmlns:a16="http://schemas.microsoft.com/office/drawing/2014/main" id="{A02F7EE5-4078-42A8-BDD5-5D95A1A8D2F4}"/>
              </a:ext>
            </a:extLst>
          </p:cNvPr>
          <p:cNvSpPr txBox="1">
            <a:spLocks/>
          </p:cNvSpPr>
          <p:nvPr/>
        </p:nvSpPr>
        <p:spPr>
          <a:xfrm>
            <a:off x="4813845" y="1320182"/>
            <a:ext cx="3649541" cy="4574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ym typeface="Wingdings" panose="05000000000000000000" pitchFamily="2" charset="2"/>
              </a:rPr>
              <a:t> </a:t>
            </a:r>
            <a:r>
              <a:rPr lang="en-US" dirty="0"/>
              <a:t>Aircraft-based sampling</a:t>
            </a:r>
          </a:p>
        </p:txBody>
      </p:sp>
      <p:sp>
        <p:nvSpPr>
          <p:cNvPr id="202" name="Inhaltsplatzhalter 2">
            <a:extLst>
              <a:ext uri="{FF2B5EF4-FFF2-40B4-BE49-F238E27FC236}">
                <a16:creationId xmlns:a16="http://schemas.microsoft.com/office/drawing/2014/main" id="{7171623A-651B-47A8-95CA-B76A06A70FC3}"/>
              </a:ext>
            </a:extLst>
          </p:cNvPr>
          <p:cNvSpPr txBox="1">
            <a:spLocks/>
          </p:cNvSpPr>
          <p:nvPr/>
        </p:nvSpPr>
        <p:spPr>
          <a:xfrm>
            <a:off x="4827247" y="5188143"/>
            <a:ext cx="3543539" cy="462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ym typeface="Wingdings" panose="05000000000000000000" pitchFamily="2" charset="2"/>
              </a:rPr>
              <a:t> Ground-</a:t>
            </a:r>
            <a:r>
              <a:rPr lang="en-US" dirty="0"/>
              <a:t>based sampling</a:t>
            </a:r>
          </a:p>
        </p:txBody>
      </p:sp>
    </p:spTree>
    <p:extLst>
      <p:ext uri="{BB962C8B-B14F-4D97-AF65-F5344CB8AC3E}">
        <p14:creationId xmlns:p14="http://schemas.microsoft.com/office/powerpoint/2010/main" val="2765860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DAPSI - Setup </a:t>
            </a:r>
            <a:endParaRPr lang="de-AT" dirty="0"/>
          </a:p>
        </p:txBody>
      </p:sp>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t="23333" b="1067"/>
          <a:stretch/>
        </p:blipFill>
        <p:spPr>
          <a:xfrm>
            <a:off x="4923692" y="1835566"/>
            <a:ext cx="7115908" cy="3906552"/>
          </a:xfrm>
          <a:prstGeom prst="rect">
            <a:avLst/>
          </a:prstGeom>
        </p:spPr>
      </p:pic>
      <p:cxnSp>
        <p:nvCxnSpPr>
          <p:cNvPr id="7" name="Gerader Verbinder 6"/>
          <p:cNvCxnSpPr/>
          <p:nvPr/>
        </p:nvCxnSpPr>
        <p:spPr>
          <a:xfrm flipV="1">
            <a:off x="5374217" y="3741564"/>
            <a:ext cx="1029220" cy="609520"/>
          </a:xfrm>
          <a:prstGeom prst="line">
            <a:avLst/>
          </a:prstGeom>
          <a:ln w="38100">
            <a:solidFill>
              <a:srgbClr val="56BCF6"/>
            </a:solidFill>
          </a:ln>
        </p:spPr>
        <p:style>
          <a:lnRef idx="3">
            <a:schemeClr val="accent1"/>
          </a:lnRef>
          <a:fillRef idx="0">
            <a:schemeClr val="accent1"/>
          </a:fillRef>
          <a:effectRef idx="2">
            <a:schemeClr val="accent1"/>
          </a:effectRef>
          <a:fontRef idx="minor">
            <a:schemeClr val="tx1"/>
          </a:fontRef>
        </p:style>
      </p:cxnSp>
      <p:cxnSp>
        <p:nvCxnSpPr>
          <p:cNvPr id="13" name="Gerader Verbinder 12"/>
          <p:cNvCxnSpPr/>
          <p:nvPr/>
        </p:nvCxnSpPr>
        <p:spPr>
          <a:xfrm flipV="1">
            <a:off x="6976681" y="4142744"/>
            <a:ext cx="573244" cy="416680"/>
          </a:xfrm>
          <a:prstGeom prst="line">
            <a:avLst/>
          </a:prstGeom>
          <a:ln w="38100">
            <a:solidFill>
              <a:srgbClr val="56BCF6"/>
            </a:solidFill>
          </a:ln>
        </p:spPr>
        <p:style>
          <a:lnRef idx="3">
            <a:schemeClr val="accent1"/>
          </a:lnRef>
          <a:fillRef idx="0">
            <a:schemeClr val="accent1"/>
          </a:fillRef>
          <a:effectRef idx="2">
            <a:schemeClr val="accent1"/>
          </a:effectRef>
          <a:fontRef idx="minor">
            <a:schemeClr val="tx1"/>
          </a:fontRef>
        </p:style>
      </p:cxnSp>
      <p:cxnSp>
        <p:nvCxnSpPr>
          <p:cNvPr id="16" name="Gerader Verbinder 15"/>
          <p:cNvCxnSpPr>
            <a:endCxn id="15" idx="1"/>
          </p:cNvCxnSpPr>
          <p:nvPr/>
        </p:nvCxnSpPr>
        <p:spPr>
          <a:xfrm flipV="1">
            <a:off x="9605830" y="2049370"/>
            <a:ext cx="1537429" cy="615681"/>
          </a:xfrm>
          <a:prstGeom prst="line">
            <a:avLst/>
          </a:prstGeom>
          <a:ln w="38100">
            <a:solidFill>
              <a:srgbClr val="56BCF6"/>
            </a:solidFill>
          </a:ln>
        </p:spPr>
        <p:style>
          <a:lnRef idx="3">
            <a:schemeClr val="accent1"/>
          </a:lnRef>
          <a:fillRef idx="0">
            <a:schemeClr val="accent1"/>
          </a:fillRef>
          <a:effectRef idx="2">
            <a:schemeClr val="accent1"/>
          </a:effectRef>
          <a:fontRef idx="minor">
            <a:schemeClr val="tx1"/>
          </a:fontRef>
        </p:style>
      </p:cxnSp>
      <p:cxnSp>
        <p:nvCxnSpPr>
          <p:cNvPr id="20" name="Gerader Verbinder 19"/>
          <p:cNvCxnSpPr>
            <a:endCxn id="19" idx="1"/>
          </p:cNvCxnSpPr>
          <p:nvPr/>
        </p:nvCxnSpPr>
        <p:spPr>
          <a:xfrm flipV="1">
            <a:off x="9266799" y="4867750"/>
            <a:ext cx="1592675" cy="318790"/>
          </a:xfrm>
          <a:prstGeom prst="line">
            <a:avLst/>
          </a:prstGeom>
          <a:ln w="38100">
            <a:solidFill>
              <a:srgbClr val="56BCF6"/>
            </a:solidFill>
          </a:ln>
        </p:spPr>
        <p:style>
          <a:lnRef idx="3">
            <a:schemeClr val="accent1"/>
          </a:lnRef>
          <a:fillRef idx="0">
            <a:schemeClr val="accent1"/>
          </a:fillRef>
          <a:effectRef idx="2">
            <a:schemeClr val="accent1"/>
          </a:effectRef>
          <a:fontRef idx="minor">
            <a:schemeClr val="tx1"/>
          </a:fontRef>
        </p:style>
      </p:cxnSp>
      <p:cxnSp>
        <p:nvCxnSpPr>
          <p:cNvPr id="23" name="Gerader Verbinder 22"/>
          <p:cNvCxnSpPr/>
          <p:nvPr/>
        </p:nvCxnSpPr>
        <p:spPr>
          <a:xfrm flipV="1">
            <a:off x="8232604" y="3043236"/>
            <a:ext cx="1498524" cy="2013748"/>
          </a:xfrm>
          <a:prstGeom prst="line">
            <a:avLst/>
          </a:prstGeom>
          <a:ln w="38100">
            <a:solidFill>
              <a:srgbClr val="56BCF6"/>
            </a:solidFill>
          </a:ln>
        </p:spPr>
        <p:style>
          <a:lnRef idx="3">
            <a:schemeClr val="accent1"/>
          </a:lnRef>
          <a:fillRef idx="0">
            <a:schemeClr val="accent1"/>
          </a:fillRef>
          <a:effectRef idx="2">
            <a:schemeClr val="accent1"/>
          </a:effectRef>
          <a:fontRef idx="minor">
            <a:schemeClr val="tx1"/>
          </a:fontRef>
        </p:style>
      </p:cxnSp>
      <p:cxnSp>
        <p:nvCxnSpPr>
          <p:cNvPr id="27" name="Gerader Verbinder 26"/>
          <p:cNvCxnSpPr>
            <a:endCxn id="26" idx="2"/>
          </p:cNvCxnSpPr>
          <p:nvPr/>
        </p:nvCxnSpPr>
        <p:spPr>
          <a:xfrm flipV="1">
            <a:off x="6250607" y="2348607"/>
            <a:ext cx="1381711" cy="536076"/>
          </a:xfrm>
          <a:prstGeom prst="line">
            <a:avLst/>
          </a:prstGeom>
          <a:ln w="38100">
            <a:solidFill>
              <a:srgbClr val="56BCF6"/>
            </a:solidFill>
          </a:ln>
        </p:spPr>
        <p:style>
          <a:lnRef idx="3">
            <a:schemeClr val="accent1"/>
          </a:lnRef>
          <a:fillRef idx="0">
            <a:schemeClr val="accent1"/>
          </a:fillRef>
          <a:effectRef idx="2">
            <a:schemeClr val="accent1"/>
          </a:effectRef>
          <a:fontRef idx="minor">
            <a:schemeClr val="tx1"/>
          </a:fontRef>
        </p:style>
      </p:cxnSp>
      <p:cxnSp>
        <p:nvCxnSpPr>
          <p:cNvPr id="29" name="Gerader Verbinder 28"/>
          <p:cNvCxnSpPr/>
          <p:nvPr/>
        </p:nvCxnSpPr>
        <p:spPr>
          <a:xfrm flipH="1" flipV="1">
            <a:off x="7632317" y="2357210"/>
            <a:ext cx="1634483" cy="1000673"/>
          </a:xfrm>
          <a:prstGeom prst="line">
            <a:avLst/>
          </a:prstGeom>
          <a:ln w="38100">
            <a:solidFill>
              <a:srgbClr val="56BCF6"/>
            </a:solidFill>
          </a:ln>
        </p:spPr>
        <p:style>
          <a:lnRef idx="3">
            <a:schemeClr val="accent1"/>
          </a:lnRef>
          <a:fillRef idx="0">
            <a:schemeClr val="accent1"/>
          </a:fillRef>
          <a:effectRef idx="2">
            <a:schemeClr val="accent1"/>
          </a:effectRef>
          <a:fontRef idx="minor">
            <a:schemeClr val="tx1"/>
          </a:fontRef>
        </p:style>
      </p:cxnSp>
      <p:sp>
        <p:nvSpPr>
          <p:cNvPr id="26" name="Abgerundetes Rechteck 25"/>
          <p:cNvSpPr/>
          <p:nvPr/>
        </p:nvSpPr>
        <p:spPr>
          <a:xfrm>
            <a:off x="7072203" y="1913692"/>
            <a:ext cx="1120228" cy="434915"/>
          </a:xfrm>
          <a:prstGeom prst="round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DJI Phantom 4 </a:t>
            </a:r>
            <a:r>
              <a:rPr lang="de-DE" sz="1200" dirty="0" err="1"/>
              <a:t>Drones</a:t>
            </a:r>
            <a:endParaRPr lang="de-AT" sz="1200" dirty="0"/>
          </a:p>
        </p:txBody>
      </p:sp>
      <p:sp>
        <p:nvSpPr>
          <p:cNvPr id="5" name="Abgerundetes Rechteck 4"/>
          <p:cNvSpPr/>
          <p:nvPr/>
        </p:nvSpPr>
        <p:spPr>
          <a:xfrm>
            <a:off x="4971153" y="4304657"/>
            <a:ext cx="806127" cy="489646"/>
          </a:xfrm>
          <a:prstGeom prst="round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t>Impactor</a:t>
            </a:r>
            <a:r>
              <a:rPr lang="de-DE" sz="1200" dirty="0"/>
              <a:t> </a:t>
            </a:r>
            <a:r>
              <a:rPr lang="de-DE" sz="1200" dirty="0" err="1"/>
              <a:t>setup</a:t>
            </a:r>
            <a:endParaRPr lang="de-AT" sz="1200" dirty="0"/>
          </a:p>
        </p:txBody>
      </p:sp>
      <p:sp>
        <p:nvSpPr>
          <p:cNvPr id="12" name="Abgerundetes Rechteck 11"/>
          <p:cNvSpPr/>
          <p:nvPr/>
        </p:nvSpPr>
        <p:spPr>
          <a:xfrm>
            <a:off x="6573617" y="4479436"/>
            <a:ext cx="806127" cy="489646"/>
          </a:xfrm>
          <a:prstGeom prst="round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Remote </a:t>
            </a:r>
            <a:r>
              <a:rPr lang="de-DE" sz="1200" dirty="0" err="1"/>
              <a:t>controls</a:t>
            </a:r>
            <a:endParaRPr lang="de-AT" sz="1200" dirty="0"/>
          </a:p>
        </p:txBody>
      </p:sp>
      <p:sp>
        <p:nvSpPr>
          <p:cNvPr id="22" name="Abgerundetes Rechteck 21"/>
          <p:cNvSpPr/>
          <p:nvPr/>
        </p:nvSpPr>
        <p:spPr>
          <a:xfrm>
            <a:off x="7715507" y="4969083"/>
            <a:ext cx="1034195" cy="434915"/>
          </a:xfrm>
          <a:prstGeom prst="round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t>Temperature</a:t>
            </a:r>
            <a:r>
              <a:rPr lang="de-DE" sz="1200" dirty="0"/>
              <a:t> </a:t>
            </a:r>
            <a:r>
              <a:rPr lang="de-DE" sz="1200" dirty="0" err="1"/>
              <a:t>sensor</a:t>
            </a:r>
            <a:endParaRPr lang="de-AT" sz="1200" dirty="0"/>
          </a:p>
        </p:txBody>
      </p:sp>
      <p:sp>
        <p:nvSpPr>
          <p:cNvPr id="19" name="Abgerundetes Rechteck 18"/>
          <p:cNvSpPr/>
          <p:nvPr/>
        </p:nvSpPr>
        <p:spPr>
          <a:xfrm>
            <a:off x="10859474" y="4548314"/>
            <a:ext cx="1034195" cy="638872"/>
          </a:xfrm>
          <a:prstGeom prst="round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Electronic </a:t>
            </a:r>
            <a:r>
              <a:rPr lang="de-DE" sz="1200" dirty="0" err="1"/>
              <a:t>setup</a:t>
            </a:r>
            <a:r>
              <a:rPr lang="de-DE" sz="1200" dirty="0"/>
              <a:t> </a:t>
            </a:r>
            <a:r>
              <a:rPr lang="de-DE" sz="1200" dirty="0" err="1"/>
              <a:t>and</a:t>
            </a:r>
            <a:endParaRPr lang="de-DE" sz="1200" dirty="0"/>
          </a:p>
          <a:p>
            <a:pPr algn="ctr"/>
            <a:r>
              <a:rPr lang="de-DE" sz="1200" dirty="0"/>
              <a:t>OPC</a:t>
            </a:r>
            <a:endParaRPr lang="de-AT" sz="1200" dirty="0"/>
          </a:p>
        </p:txBody>
      </p:sp>
      <p:sp>
        <p:nvSpPr>
          <p:cNvPr id="15" name="Abgerundetes Rechteck 14"/>
          <p:cNvSpPr/>
          <p:nvPr/>
        </p:nvSpPr>
        <p:spPr>
          <a:xfrm>
            <a:off x="11143260" y="1924044"/>
            <a:ext cx="806127" cy="250652"/>
          </a:xfrm>
          <a:prstGeom prst="round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t>Impinger</a:t>
            </a:r>
            <a:endParaRPr lang="de-AT" sz="1200" dirty="0"/>
          </a:p>
        </p:txBody>
      </p:sp>
      <p:sp>
        <p:nvSpPr>
          <p:cNvPr id="17" name="Inhaltsplatzhalter 2">
            <a:extLst>
              <a:ext uri="{FF2B5EF4-FFF2-40B4-BE49-F238E27FC236}">
                <a16:creationId xmlns:a16="http://schemas.microsoft.com/office/drawing/2014/main" id="{7C699B00-FD52-4A09-9DB5-9959DA6B251E}"/>
              </a:ext>
            </a:extLst>
          </p:cNvPr>
          <p:cNvSpPr>
            <a:spLocks noGrp="1"/>
          </p:cNvSpPr>
          <p:nvPr>
            <p:ph idx="1"/>
          </p:nvPr>
        </p:nvSpPr>
        <p:spPr>
          <a:xfrm>
            <a:off x="284803" y="1147402"/>
            <a:ext cx="11030110" cy="699111"/>
          </a:xfrm>
        </p:spPr>
        <p:txBody>
          <a:bodyPr>
            <a:normAutofit/>
          </a:bodyPr>
          <a:lstStyle/>
          <a:p>
            <a:pPr marL="0" indent="0" algn="ctr">
              <a:buNone/>
            </a:pPr>
            <a:r>
              <a:rPr lang="en-US" sz="3200" b="1" dirty="0"/>
              <a:t>D</a:t>
            </a:r>
            <a:r>
              <a:rPr lang="en-US" sz="3200" dirty="0"/>
              <a:t>rone-based </a:t>
            </a:r>
            <a:r>
              <a:rPr lang="en-US" sz="3200" b="1" dirty="0"/>
              <a:t>A</a:t>
            </a:r>
            <a:r>
              <a:rPr lang="en-US" sz="3200" dirty="0"/>
              <a:t>erosol </a:t>
            </a:r>
            <a:r>
              <a:rPr lang="en-US" sz="3200" b="1" dirty="0"/>
              <a:t>P</a:t>
            </a:r>
            <a:r>
              <a:rPr lang="en-US" sz="3200" dirty="0"/>
              <a:t>articles </a:t>
            </a:r>
            <a:r>
              <a:rPr lang="en-US" sz="3200" b="1" dirty="0"/>
              <a:t>S</a:t>
            </a:r>
            <a:r>
              <a:rPr lang="en-US" sz="3200" dirty="0"/>
              <a:t>ampling </a:t>
            </a:r>
            <a:r>
              <a:rPr lang="en-US" sz="3200" b="1" dirty="0"/>
              <a:t>I</a:t>
            </a:r>
            <a:r>
              <a:rPr lang="en-US" sz="3200" dirty="0"/>
              <a:t>mpinger</a:t>
            </a:r>
          </a:p>
        </p:txBody>
      </p:sp>
      <p:sp>
        <p:nvSpPr>
          <p:cNvPr id="18" name="Inhaltsplatzhalter 2">
            <a:extLst>
              <a:ext uri="{FF2B5EF4-FFF2-40B4-BE49-F238E27FC236}">
                <a16:creationId xmlns:a16="http://schemas.microsoft.com/office/drawing/2014/main" id="{A2EACEBC-1DD1-483E-B472-35DC8C0A9E44}"/>
              </a:ext>
            </a:extLst>
          </p:cNvPr>
          <p:cNvSpPr txBox="1">
            <a:spLocks/>
          </p:cNvSpPr>
          <p:nvPr/>
        </p:nvSpPr>
        <p:spPr>
          <a:xfrm>
            <a:off x="91730" y="1835566"/>
            <a:ext cx="487460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DAPSI includes a cascade impactor that collects particles with size resolution and a self-build impinging system that accumulates INPs in a sterile solution. Additionally, the system contains an electric sensor for environmental data records (temperature, relative humidity and air pressure) and an optical particle counter to monitor particular matter concentrations during flight times.</a:t>
            </a:r>
          </a:p>
        </p:txBody>
      </p:sp>
    </p:spTree>
    <p:extLst>
      <p:ext uri="{BB962C8B-B14F-4D97-AF65-F5344CB8AC3E}">
        <p14:creationId xmlns:p14="http://schemas.microsoft.com/office/powerpoint/2010/main" val="4019429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3A0711D4-FD52-4186-B624-F8878A32EF5F}"/>
              </a:ext>
            </a:extLst>
          </p:cNvPr>
          <p:cNvSpPr/>
          <p:nvPr/>
        </p:nvSpPr>
        <p:spPr>
          <a:xfrm>
            <a:off x="9519834" y="1545606"/>
            <a:ext cx="2166417" cy="4161138"/>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hteck: abgerundete Ecken 7">
            <a:extLst>
              <a:ext uri="{FF2B5EF4-FFF2-40B4-BE49-F238E27FC236}">
                <a16:creationId xmlns:a16="http://schemas.microsoft.com/office/drawing/2014/main" id="{C7112B17-7F11-478E-8E1C-DE2DE0DC1DD9}"/>
              </a:ext>
            </a:extLst>
          </p:cNvPr>
          <p:cNvSpPr/>
          <p:nvPr/>
        </p:nvSpPr>
        <p:spPr>
          <a:xfrm>
            <a:off x="271970" y="1556526"/>
            <a:ext cx="6179720" cy="4161138"/>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FA56A85-7BD7-4201-94AF-E83F0EE6227C}"/>
              </a:ext>
            </a:extLst>
          </p:cNvPr>
          <p:cNvSpPr>
            <a:spLocks noGrp="1"/>
          </p:cNvSpPr>
          <p:nvPr>
            <p:ph type="title"/>
          </p:nvPr>
        </p:nvSpPr>
        <p:spPr>
          <a:xfrm>
            <a:off x="2073876" y="88867"/>
            <a:ext cx="7646124" cy="821124"/>
          </a:xfrm>
        </p:spPr>
        <p:txBody>
          <a:bodyPr/>
          <a:lstStyle/>
          <a:p>
            <a:r>
              <a:rPr lang="en-US" dirty="0"/>
              <a:t>Methodology – Sampling </a:t>
            </a:r>
          </a:p>
        </p:txBody>
      </p:sp>
      <p:pic>
        <p:nvPicPr>
          <p:cNvPr id="4" name="Grafik 3">
            <a:extLst>
              <a:ext uri="{FF2B5EF4-FFF2-40B4-BE49-F238E27FC236}">
                <a16:creationId xmlns:a16="http://schemas.microsoft.com/office/drawing/2014/main" id="{74EB3C2E-0566-44BE-A69F-23C29EADA15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755" y="1569822"/>
            <a:ext cx="5830092" cy="3912708"/>
          </a:xfrm>
          <a:prstGeom prst="rect">
            <a:avLst/>
          </a:prstGeom>
          <a:noFill/>
          <a:ln>
            <a:noFill/>
          </a:ln>
        </p:spPr>
      </p:pic>
      <p:pic>
        <p:nvPicPr>
          <p:cNvPr id="5" name="Inhaltsplatzhalter 3">
            <a:extLst>
              <a:ext uri="{FF2B5EF4-FFF2-40B4-BE49-F238E27FC236}">
                <a16:creationId xmlns:a16="http://schemas.microsoft.com/office/drawing/2014/main" id="{C7D29504-718A-49B4-84C1-147BDE90A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4655" y="1552194"/>
            <a:ext cx="2699157" cy="1800000"/>
          </a:xfrm>
          <a:prstGeom prst="rect">
            <a:avLst/>
          </a:prstGeom>
        </p:spPr>
      </p:pic>
      <p:pic>
        <p:nvPicPr>
          <p:cNvPr id="7" name="Grafik 6">
            <a:extLst>
              <a:ext uri="{FF2B5EF4-FFF2-40B4-BE49-F238E27FC236}">
                <a16:creationId xmlns:a16="http://schemas.microsoft.com/office/drawing/2014/main" id="{BD8C3B25-8B00-4FC3-BFD7-E82C02DEDD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625" t="29329" r="15721"/>
          <a:stretch/>
        </p:blipFill>
        <p:spPr>
          <a:xfrm>
            <a:off x="6634655" y="3646281"/>
            <a:ext cx="2699157" cy="2071384"/>
          </a:xfrm>
          <a:prstGeom prst="rect">
            <a:avLst/>
          </a:prstGeom>
        </p:spPr>
      </p:pic>
      <p:pic>
        <p:nvPicPr>
          <p:cNvPr id="9" name="Grafik 8">
            <a:extLst>
              <a:ext uri="{FF2B5EF4-FFF2-40B4-BE49-F238E27FC236}">
                <a16:creationId xmlns:a16="http://schemas.microsoft.com/office/drawing/2014/main" id="{70529000-54E8-4D58-8198-A2F6EB0C935E}"/>
              </a:ext>
            </a:extLst>
          </p:cNvPr>
          <p:cNvPicPr>
            <a:picLocks noChangeAspect="1"/>
          </p:cNvPicPr>
          <p:nvPr/>
        </p:nvPicPr>
        <p:blipFill rotWithShape="1">
          <a:blip r:embed="rId6">
            <a:extLst>
              <a:ext uri="{28A0092B-C50C-407E-A947-70E740481C1C}">
                <a14:useLocalDpi xmlns:a14="http://schemas.microsoft.com/office/drawing/2010/main" val="0"/>
              </a:ext>
            </a:extLst>
          </a:blip>
          <a:srcRect t="5516"/>
          <a:stretch/>
        </p:blipFill>
        <p:spPr>
          <a:xfrm>
            <a:off x="9475791" y="2242906"/>
            <a:ext cx="2416529" cy="2843638"/>
          </a:xfrm>
          <a:prstGeom prst="rect">
            <a:avLst/>
          </a:prstGeom>
        </p:spPr>
      </p:pic>
      <p:sp>
        <p:nvSpPr>
          <p:cNvPr id="12" name="Rechteck: abgerundete Ecken 11">
            <a:extLst>
              <a:ext uri="{FF2B5EF4-FFF2-40B4-BE49-F238E27FC236}">
                <a16:creationId xmlns:a16="http://schemas.microsoft.com/office/drawing/2014/main" id="{B7345947-918E-4CEF-8ED3-6E3AFE087AD4}"/>
              </a:ext>
            </a:extLst>
          </p:cNvPr>
          <p:cNvSpPr/>
          <p:nvPr/>
        </p:nvSpPr>
        <p:spPr>
          <a:xfrm>
            <a:off x="8690901" y="2873758"/>
            <a:ext cx="602598" cy="435460"/>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Imp</a:t>
            </a:r>
          </a:p>
        </p:txBody>
      </p:sp>
      <p:sp>
        <p:nvSpPr>
          <p:cNvPr id="13" name="Rechteck: abgerundete Ecken 12">
            <a:extLst>
              <a:ext uri="{FF2B5EF4-FFF2-40B4-BE49-F238E27FC236}">
                <a16:creationId xmlns:a16="http://schemas.microsoft.com/office/drawing/2014/main" id="{2E6CAD78-BB6B-42D9-9821-9295ABA3DC9C}"/>
              </a:ext>
            </a:extLst>
          </p:cNvPr>
          <p:cNvSpPr/>
          <p:nvPr/>
        </p:nvSpPr>
        <p:spPr>
          <a:xfrm>
            <a:off x="8690901" y="5250945"/>
            <a:ext cx="602598" cy="435460"/>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CI</a:t>
            </a:r>
          </a:p>
        </p:txBody>
      </p:sp>
      <p:sp>
        <p:nvSpPr>
          <p:cNvPr id="14" name="Textfeld 13">
            <a:extLst>
              <a:ext uri="{FF2B5EF4-FFF2-40B4-BE49-F238E27FC236}">
                <a16:creationId xmlns:a16="http://schemas.microsoft.com/office/drawing/2014/main" id="{C9A23E04-B4CD-4954-A781-7D56C7387E4F}"/>
              </a:ext>
            </a:extLst>
          </p:cNvPr>
          <p:cNvSpPr txBox="1"/>
          <p:nvPr/>
        </p:nvSpPr>
        <p:spPr>
          <a:xfrm>
            <a:off x="10420139" y="1607614"/>
            <a:ext cx="365806" cy="369332"/>
          </a:xfrm>
          <a:prstGeom prst="rect">
            <a:avLst/>
          </a:prstGeom>
          <a:noFill/>
        </p:spPr>
        <p:txBody>
          <a:bodyPr wrap="none" rtlCol="0">
            <a:spAutoFit/>
          </a:bodyPr>
          <a:lstStyle/>
          <a:p>
            <a:r>
              <a:rPr lang="en-US" b="1" dirty="0"/>
              <a:t>CI</a:t>
            </a:r>
          </a:p>
        </p:txBody>
      </p:sp>
      <p:sp>
        <p:nvSpPr>
          <p:cNvPr id="3" name="Textfeld 2">
            <a:extLst>
              <a:ext uri="{FF2B5EF4-FFF2-40B4-BE49-F238E27FC236}">
                <a16:creationId xmlns:a16="http://schemas.microsoft.com/office/drawing/2014/main" id="{A110F70E-F8C5-44DC-BCB9-EFD3C62BBAC7}"/>
              </a:ext>
            </a:extLst>
          </p:cNvPr>
          <p:cNvSpPr txBox="1"/>
          <p:nvPr/>
        </p:nvSpPr>
        <p:spPr>
          <a:xfrm>
            <a:off x="1918418" y="3032842"/>
            <a:ext cx="585417" cy="261610"/>
          </a:xfrm>
          <a:prstGeom prst="rect">
            <a:avLst/>
          </a:prstGeom>
          <a:noFill/>
        </p:spPr>
        <p:txBody>
          <a:bodyPr wrap="none" rtlCol="0">
            <a:spAutoFit/>
          </a:bodyPr>
          <a:lstStyle/>
          <a:p>
            <a:r>
              <a:rPr lang="en-US" sz="1100" dirty="0"/>
              <a:t>2.5 µm</a:t>
            </a:r>
          </a:p>
        </p:txBody>
      </p:sp>
      <p:sp>
        <p:nvSpPr>
          <p:cNvPr id="18" name="Textfeld 17">
            <a:extLst>
              <a:ext uri="{FF2B5EF4-FFF2-40B4-BE49-F238E27FC236}">
                <a16:creationId xmlns:a16="http://schemas.microsoft.com/office/drawing/2014/main" id="{B61FED8E-EC1F-462A-96E9-BFF68B9F5F3C}"/>
              </a:ext>
            </a:extLst>
          </p:cNvPr>
          <p:cNvSpPr txBox="1"/>
          <p:nvPr/>
        </p:nvSpPr>
        <p:spPr>
          <a:xfrm>
            <a:off x="1918417" y="3556800"/>
            <a:ext cx="585417" cy="261610"/>
          </a:xfrm>
          <a:prstGeom prst="rect">
            <a:avLst/>
          </a:prstGeom>
          <a:noFill/>
        </p:spPr>
        <p:txBody>
          <a:bodyPr wrap="none" rtlCol="0">
            <a:spAutoFit/>
          </a:bodyPr>
          <a:lstStyle/>
          <a:p>
            <a:r>
              <a:rPr lang="en-US" sz="1100" dirty="0"/>
              <a:t>1.0 µm</a:t>
            </a:r>
          </a:p>
        </p:txBody>
      </p:sp>
      <p:sp>
        <p:nvSpPr>
          <p:cNvPr id="19" name="Textfeld 18">
            <a:extLst>
              <a:ext uri="{FF2B5EF4-FFF2-40B4-BE49-F238E27FC236}">
                <a16:creationId xmlns:a16="http://schemas.microsoft.com/office/drawing/2014/main" id="{FBD0C2CF-17AF-46B2-8540-3D74B3F20F84}"/>
              </a:ext>
            </a:extLst>
          </p:cNvPr>
          <p:cNvSpPr txBox="1"/>
          <p:nvPr/>
        </p:nvSpPr>
        <p:spPr>
          <a:xfrm>
            <a:off x="1918417" y="4075535"/>
            <a:ext cx="585417" cy="261610"/>
          </a:xfrm>
          <a:prstGeom prst="rect">
            <a:avLst/>
          </a:prstGeom>
          <a:noFill/>
        </p:spPr>
        <p:txBody>
          <a:bodyPr wrap="none" rtlCol="0">
            <a:spAutoFit/>
          </a:bodyPr>
          <a:lstStyle/>
          <a:p>
            <a:r>
              <a:rPr lang="en-US" sz="1100" dirty="0"/>
              <a:t>0.5 µm</a:t>
            </a:r>
          </a:p>
        </p:txBody>
      </p:sp>
      <p:sp>
        <p:nvSpPr>
          <p:cNvPr id="20" name="Textfeld 19">
            <a:extLst>
              <a:ext uri="{FF2B5EF4-FFF2-40B4-BE49-F238E27FC236}">
                <a16:creationId xmlns:a16="http://schemas.microsoft.com/office/drawing/2014/main" id="{329F3414-7B8E-4991-A0D6-2E53A01F2724}"/>
              </a:ext>
            </a:extLst>
          </p:cNvPr>
          <p:cNvSpPr txBox="1"/>
          <p:nvPr/>
        </p:nvSpPr>
        <p:spPr>
          <a:xfrm>
            <a:off x="1918416" y="4594270"/>
            <a:ext cx="657552" cy="261610"/>
          </a:xfrm>
          <a:prstGeom prst="rect">
            <a:avLst/>
          </a:prstGeom>
          <a:noFill/>
        </p:spPr>
        <p:txBody>
          <a:bodyPr wrap="none" rtlCol="0">
            <a:spAutoFit/>
          </a:bodyPr>
          <a:lstStyle/>
          <a:p>
            <a:r>
              <a:rPr lang="en-US" sz="1100" dirty="0"/>
              <a:t>0.25 µm</a:t>
            </a:r>
          </a:p>
        </p:txBody>
      </p:sp>
    </p:spTree>
    <p:extLst>
      <p:ext uri="{BB962C8B-B14F-4D97-AF65-F5344CB8AC3E}">
        <p14:creationId xmlns:p14="http://schemas.microsoft.com/office/powerpoint/2010/main" val="4112032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abgerundete Ecken 5">
            <a:extLst>
              <a:ext uri="{FF2B5EF4-FFF2-40B4-BE49-F238E27FC236}">
                <a16:creationId xmlns:a16="http://schemas.microsoft.com/office/drawing/2014/main" id="{EE769DF2-3522-405E-9146-405106F04BF5}"/>
              </a:ext>
            </a:extLst>
          </p:cNvPr>
          <p:cNvSpPr/>
          <p:nvPr/>
        </p:nvSpPr>
        <p:spPr>
          <a:xfrm>
            <a:off x="917361" y="1348431"/>
            <a:ext cx="5006612" cy="4609024"/>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631256" y="2892755"/>
            <a:ext cx="3570936" cy="2539333"/>
          </a:xfrm>
          <a:prstGeom prst="rect">
            <a:avLst/>
          </a:prstGeom>
        </p:spPr>
      </p:pic>
      <p:sp>
        <p:nvSpPr>
          <p:cNvPr id="2" name="Titel 1">
            <a:extLst>
              <a:ext uri="{FF2B5EF4-FFF2-40B4-BE49-F238E27FC236}">
                <a16:creationId xmlns:a16="http://schemas.microsoft.com/office/drawing/2014/main" id="{20C6E03A-7731-4B1E-A716-CA3E8A2579E1}"/>
              </a:ext>
            </a:extLst>
          </p:cNvPr>
          <p:cNvSpPr>
            <a:spLocks noGrp="1"/>
          </p:cNvSpPr>
          <p:nvPr>
            <p:ph type="title"/>
          </p:nvPr>
        </p:nvSpPr>
        <p:spPr/>
        <p:txBody>
          <a:bodyPr/>
          <a:lstStyle/>
          <a:p>
            <a:r>
              <a:rPr lang="en-US" dirty="0"/>
              <a:t>Methodology – Analysis </a:t>
            </a:r>
          </a:p>
        </p:txBody>
      </p:sp>
      <p:sp>
        <p:nvSpPr>
          <p:cNvPr id="5" name="Rechteck: abgerundete Ecken 4">
            <a:extLst>
              <a:ext uri="{FF2B5EF4-FFF2-40B4-BE49-F238E27FC236}">
                <a16:creationId xmlns:a16="http://schemas.microsoft.com/office/drawing/2014/main" id="{41EF6B1A-485D-4DF8-A35E-6932645B54BA}"/>
              </a:ext>
            </a:extLst>
          </p:cNvPr>
          <p:cNvSpPr/>
          <p:nvPr/>
        </p:nvSpPr>
        <p:spPr>
          <a:xfrm>
            <a:off x="6265238" y="1348431"/>
            <a:ext cx="5006612" cy="4609024"/>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nhaltsplatzhalter 2">
            <a:extLst>
              <a:ext uri="{FF2B5EF4-FFF2-40B4-BE49-F238E27FC236}">
                <a16:creationId xmlns:a16="http://schemas.microsoft.com/office/drawing/2014/main" id="{7D5A92E7-A6FA-4469-ACF3-401711EF2F8D}"/>
              </a:ext>
            </a:extLst>
          </p:cNvPr>
          <p:cNvSpPr>
            <a:spLocks noGrp="1"/>
          </p:cNvSpPr>
          <p:nvPr>
            <p:ph idx="1"/>
          </p:nvPr>
        </p:nvSpPr>
        <p:spPr>
          <a:xfrm>
            <a:off x="917361" y="1606117"/>
            <a:ext cx="5006612" cy="4351338"/>
          </a:xfrm>
        </p:spPr>
        <p:txBody>
          <a:bodyPr>
            <a:normAutofit/>
          </a:bodyPr>
          <a:lstStyle/>
          <a:p>
            <a:pPr marL="0" indent="0" algn="ctr">
              <a:buNone/>
            </a:pPr>
            <a:r>
              <a:rPr lang="en-US" sz="2000" b="1" dirty="0"/>
              <a:t>Fluorescence microscopy:</a:t>
            </a:r>
          </a:p>
          <a:p>
            <a:r>
              <a:rPr lang="en-US" sz="2000" dirty="0"/>
              <a:t>Biological molecules show auto-fluorescence characteristics</a:t>
            </a:r>
          </a:p>
        </p:txBody>
      </p:sp>
      <p:sp>
        <p:nvSpPr>
          <p:cNvPr id="8" name="Inhaltsplatzhalter 2">
            <a:extLst>
              <a:ext uri="{FF2B5EF4-FFF2-40B4-BE49-F238E27FC236}">
                <a16:creationId xmlns:a16="http://schemas.microsoft.com/office/drawing/2014/main" id="{2A86DC06-CC43-4A8C-AB19-406ACA1F434A}"/>
              </a:ext>
            </a:extLst>
          </p:cNvPr>
          <p:cNvSpPr txBox="1">
            <a:spLocks/>
          </p:cNvSpPr>
          <p:nvPr/>
        </p:nvSpPr>
        <p:spPr>
          <a:xfrm>
            <a:off x="6265238" y="1606117"/>
            <a:ext cx="50066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Cryo-microscopy:</a:t>
            </a:r>
          </a:p>
          <a:p>
            <a:r>
              <a:rPr lang="en-US" sz="2000" dirty="0"/>
              <a:t>Vienna Optical Droplet Crystallization Analyzer (VODCA) </a:t>
            </a:r>
            <a:r>
              <a:rPr lang="en-US" sz="2000" dirty="0">
                <a:sym typeface="Wingdings" panose="05000000000000000000" pitchFamily="2" charset="2"/>
              </a:rPr>
              <a:t> </a:t>
            </a:r>
            <a:r>
              <a:rPr lang="en-US" sz="2000" dirty="0" err="1">
                <a:sym typeface="Wingdings" panose="05000000000000000000" pitchFamily="2" charset="2"/>
                <a:hlinkClick r:id="rId4"/>
              </a:rPr>
              <a:t>Hinrich</a:t>
            </a:r>
            <a:r>
              <a:rPr lang="en-US" sz="2000" dirty="0">
                <a:sym typeface="Wingdings" panose="05000000000000000000" pitchFamily="2" charset="2"/>
                <a:hlinkClick r:id="rId4"/>
              </a:rPr>
              <a:t> </a:t>
            </a:r>
            <a:r>
              <a:rPr lang="en-US" sz="2000" dirty="0" err="1">
                <a:sym typeface="Wingdings" panose="05000000000000000000" pitchFamily="2" charset="2"/>
                <a:hlinkClick r:id="rId4"/>
              </a:rPr>
              <a:t>Grothe</a:t>
            </a:r>
            <a:r>
              <a:rPr lang="en-US" sz="2000" dirty="0">
                <a:sym typeface="Wingdings" panose="05000000000000000000" pitchFamily="2" charset="2"/>
                <a:hlinkClick r:id="rId4"/>
              </a:rPr>
              <a:t> and Teresa M. </a:t>
            </a:r>
            <a:r>
              <a:rPr lang="en-US" sz="2000" dirty="0" err="1">
                <a:sym typeface="Wingdings" panose="05000000000000000000" pitchFamily="2" charset="2"/>
                <a:hlinkClick r:id="rId4"/>
              </a:rPr>
              <a:t>Seifried</a:t>
            </a:r>
            <a:r>
              <a:rPr lang="en-US" sz="2000" dirty="0">
                <a:sym typeface="Wingdings" panose="05000000000000000000" pitchFamily="2" charset="2"/>
              </a:rPr>
              <a:t> for details</a:t>
            </a:r>
            <a:endParaRPr lang="en-US" sz="2000" dirty="0"/>
          </a:p>
          <a:p>
            <a:pPr marL="0" indent="0">
              <a:buFont typeface="Arial" panose="020B0604020202020204" pitchFamily="34" charset="0"/>
              <a:buNone/>
            </a:pPr>
            <a:endParaRPr lang="en-US" dirty="0"/>
          </a:p>
        </p:txBody>
      </p:sp>
      <p:pic>
        <p:nvPicPr>
          <p:cNvPr id="10" name="Picture 20" descr="F:\DCIM\102D3000\DSC_0026.JPG">
            <a:extLst>
              <a:ext uri="{FF2B5EF4-FFF2-40B4-BE49-F238E27FC236}">
                <a16:creationId xmlns:a16="http://schemas.microsoft.com/office/drawing/2014/main" id="{BA82BA58-D93B-4ACE-9B8C-C2FA7F56505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25981" t="21287" r="35335" b="20846"/>
          <a:stretch/>
        </p:blipFill>
        <p:spPr bwMode="auto">
          <a:xfrm rot="2650856">
            <a:off x="8091794" y="3911834"/>
            <a:ext cx="1251769" cy="12536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Pfeil nach unten 20">
            <a:extLst>
              <a:ext uri="{FF2B5EF4-FFF2-40B4-BE49-F238E27FC236}">
                <a16:creationId xmlns:a16="http://schemas.microsoft.com/office/drawing/2014/main" id="{F0CAAEA1-A6F9-4942-86FA-B0434BF8A3EE}"/>
              </a:ext>
            </a:extLst>
          </p:cNvPr>
          <p:cNvSpPr/>
          <p:nvPr/>
        </p:nvSpPr>
        <p:spPr>
          <a:xfrm rot="2675551">
            <a:off x="9321015" y="2963336"/>
            <a:ext cx="720080" cy="129614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2" name="Textfeld 11">
            <a:extLst>
              <a:ext uri="{FF2B5EF4-FFF2-40B4-BE49-F238E27FC236}">
                <a16:creationId xmlns:a16="http://schemas.microsoft.com/office/drawing/2014/main" id="{79CAC0F3-C775-44D4-9230-E79577C1B778}"/>
              </a:ext>
            </a:extLst>
          </p:cNvPr>
          <p:cNvSpPr txBox="1"/>
          <p:nvPr/>
        </p:nvSpPr>
        <p:spPr>
          <a:xfrm rot="18900000">
            <a:off x="9200074" y="3369605"/>
            <a:ext cx="1122944" cy="307777"/>
          </a:xfrm>
          <a:prstGeom prst="rect">
            <a:avLst/>
          </a:prstGeom>
          <a:noFill/>
        </p:spPr>
        <p:txBody>
          <a:bodyPr wrap="square" rtlCol="0">
            <a:spAutoFit/>
          </a:bodyPr>
          <a:lstStyle/>
          <a:p>
            <a:r>
              <a:rPr lang="de-AT" sz="1400" dirty="0"/>
              <a:t>2 µL Sample</a:t>
            </a:r>
            <a:endParaRPr lang="en-GB" sz="1400" dirty="0"/>
          </a:p>
        </p:txBody>
      </p:sp>
      <p:sp>
        <p:nvSpPr>
          <p:cNvPr id="13" name="Pfeil nach unten 22">
            <a:extLst>
              <a:ext uri="{FF2B5EF4-FFF2-40B4-BE49-F238E27FC236}">
                <a16:creationId xmlns:a16="http://schemas.microsoft.com/office/drawing/2014/main" id="{3F06414C-30AA-4581-A4E2-39F86F1A0DED}"/>
              </a:ext>
            </a:extLst>
          </p:cNvPr>
          <p:cNvSpPr/>
          <p:nvPr/>
        </p:nvSpPr>
        <p:spPr>
          <a:xfrm rot="18934551">
            <a:off x="7403268" y="2965498"/>
            <a:ext cx="720080" cy="129614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4" name="Textfeld 13">
            <a:extLst>
              <a:ext uri="{FF2B5EF4-FFF2-40B4-BE49-F238E27FC236}">
                <a16:creationId xmlns:a16="http://schemas.microsoft.com/office/drawing/2014/main" id="{1878E9CB-1B25-43AF-A2BF-3BF0552D0D2A}"/>
              </a:ext>
            </a:extLst>
          </p:cNvPr>
          <p:cNvSpPr txBox="1"/>
          <p:nvPr/>
        </p:nvSpPr>
        <p:spPr>
          <a:xfrm rot="2700000">
            <a:off x="7206996" y="3342568"/>
            <a:ext cx="864096" cy="307777"/>
          </a:xfrm>
          <a:prstGeom prst="rect">
            <a:avLst/>
          </a:prstGeom>
          <a:noFill/>
        </p:spPr>
        <p:txBody>
          <a:bodyPr wrap="square" rtlCol="0">
            <a:spAutoFit/>
          </a:bodyPr>
          <a:lstStyle/>
          <a:p>
            <a:r>
              <a:rPr lang="de-AT" sz="1400" dirty="0"/>
              <a:t>4 </a:t>
            </a:r>
            <a:r>
              <a:rPr lang="en-US" sz="1400" dirty="0"/>
              <a:t>µL Oil</a:t>
            </a:r>
          </a:p>
        </p:txBody>
      </p:sp>
      <p:pic>
        <p:nvPicPr>
          <p:cNvPr id="9" name="Picture 22" descr="F:\DCIM\102D3000\DSC_0038.JPG">
            <a:extLst>
              <a:ext uri="{FF2B5EF4-FFF2-40B4-BE49-F238E27FC236}">
                <a16:creationId xmlns:a16="http://schemas.microsoft.com/office/drawing/2014/main" id="{CC39DD60-AE35-48EB-AF67-252E532F3CC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550" b="6174"/>
          <a:stretch/>
        </p:blipFill>
        <p:spPr bwMode="auto">
          <a:xfrm>
            <a:off x="6992614" y="2912028"/>
            <a:ext cx="3551859" cy="2362238"/>
          </a:xfrm>
          <a:prstGeom prst="rect">
            <a:avLst/>
          </a:prstGeom>
          <a:noFill/>
          <a:extLst>
            <a:ext uri="{909E8E84-426E-40DD-AFC4-6F175D3DCCD1}">
              <a14:hiddenFill xmlns:a14="http://schemas.microsoft.com/office/drawing/2010/main">
                <a:solidFill>
                  <a:srgbClr val="FFFFFF"/>
                </a:solidFill>
              </a14:hiddenFill>
            </a:ext>
          </a:extLst>
        </p:spPr>
      </p:pic>
      <p:sp>
        <p:nvSpPr>
          <p:cNvPr id="15" name="Inhaltsplatzhalter 2">
            <a:extLst>
              <a:ext uri="{FF2B5EF4-FFF2-40B4-BE49-F238E27FC236}">
                <a16:creationId xmlns:a16="http://schemas.microsoft.com/office/drawing/2014/main" id="{6D84D2DD-C41C-418A-B6E4-6BD0049D0D1D}"/>
              </a:ext>
            </a:extLst>
          </p:cNvPr>
          <p:cNvSpPr txBox="1">
            <a:spLocks/>
          </p:cNvSpPr>
          <p:nvPr/>
        </p:nvSpPr>
        <p:spPr>
          <a:xfrm>
            <a:off x="922076" y="5492076"/>
            <a:ext cx="5006612" cy="5341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err="1"/>
              <a:t>Em</a:t>
            </a:r>
            <a:r>
              <a:rPr lang="en-US" sz="2000" dirty="0"/>
              <a:t>.: 480 nm; Exc.: 535 nm</a:t>
            </a:r>
          </a:p>
        </p:txBody>
      </p:sp>
      <p:sp>
        <p:nvSpPr>
          <p:cNvPr id="16" name="Inhaltsplatzhalter 2">
            <a:extLst>
              <a:ext uri="{FF2B5EF4-FFF2-40B4-BE49-F238E27FC236}">
                <a16:creationId xmlns:a16="http://schemas.microsoft.com/office/drawing/2014/main" id="{C67F2A59-D797-4879-88C9-D0D11EC43FE9}"/>
              </a:ext>
            </a:extLst>
          </p:cNvPr>
          <p:cNvSpPr txBox="1">
            <a:spLocks/>
          </p:cNvSpPr>
          <p:nvPr/>
        </p:nvSpPr>
        <p:spPr>
          <a:xfrm>
            <a:off x="6214372" y="5436628"/>
            <a:ext cx="5006612" cy="5341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cooling rate: -10 °C/min</a:t>
            </a:r>
          </a:p>
        </p:txBody>
      </p:sp>
      <p:pic>
        <p:nvPicPr>
          <p:cNvPr id="23" name="Grafik 22">
            <a:extLst>
              <a:ext uri="{FF2B5EF4-FFF2-40B4-BE49-F238E27FC236}">
                <a16:creationId xmlns:a16="http://schemas.microsoft.com/office/drawing/2014/main" id="{970AC7FB-4D97-4815-89CD-366D0682C9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635" t="4207" r="5644" b="11772"/>
          <a:stretch/>
        </p:blipFill>
        <p:spPr>
          <a:xfrm>
            <a:off x="7126489" y="2894902"/>
            <a:ext cx="3294477" cy="2496006"/>
          </a:xfrm>
          <a:prstGeom prst="rect">
            <a:avLst/>
          </a:prstGeom>
        </p:spPr>
      </p:pic>
      <p:sp>
        <p:nvSpPr>
          <p:cNvPr id="24" name="Ellipse 23">
            <a:extLst>
              <a:ext uri="{FF2B5EF4-FFF2-40B4-BE49-F238E27FC236}">
                <a16:creationId xmlns:a16="http://schemas.microsoft.com/office/drawing/2014/main" id="{E0AB3DA4-3962-4567-AE52-6A5B95A0D9CE}"/>
              </a:ext>
            </a:extLst>
          </p:cNvPr>
          <p:cNvSpPr/>
          <p:nvPr/>
        </p:nvSpPr>
        <p:spPr>
          <a:xfrm rot="1885222">
            <a:off x="8112932" y="3388463"/>
            <a:ext cx="1387736" cy="769616"/>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AT"/>
          </a:p>
        </p:txBody>
      </p:sp>
      <p:sp>
        <p:nvSpPr>
          <p:cNvPr id="25" name="Rechteck 24">
            <a:extLst>
              <a:ext uri="{FF2B5EF4-FFF2-40B4-BE49-F238E27FC236}">
                <a16:creationId xmlns:a16="http://schemas.microsoft.com/office/drawing/2014/main" id="{6F77F7BB-936E-49EA-BC5A-BF3BE8A36C1F}"/>
              </a:ext>
            </a:extLst>
          </p:cNvPr>
          <p:cNvSpPr/>
          <p:nvPr/>
        </p:nvSpPr>
        <p:spPr>
          <a:xfrm>
            <a:off x="9330405" y="5028204"/>
            <a:ext cx="1080000" cy="36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-27.4 °C</a:t>
            </a:r>
            <a:endParaRPr lang="de-AT" dirty="0"/>
          </a:p>
        </p:txBody>
      </p:sp>
    </p:spTree>
    <p:extLst>
      <p:ext uri="{BB962C8B-B14F-4D97-AF65-F5344CB8AC3E}">
        <p14:creationId xmlns:p14="http://schemas.microsoft.com/office/powerpoint/2010/main" val="199780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xit" presetSubtype="0" fill="hold"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 presetClass="exit" presetSubtype="0" fill="hold" nodeType="withEffect">
                                  <p:stCondLst>
                                    <p:cond delay="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6" grpId="0"/>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Abgerundetes Rechteck 67"/>
          <p:cNvSpPr/>
          <p:nvPr/>
        </p:nvSpPr>
        <p:spPr>
          <a:xfrm>
            <a:off x="5391325" y="1185073"/>
            <a:ext cx="5488757" cy="1180944"/>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7" name="Abgerundetes Rechteck 66"/>
          <p:cNvSpPr/>
          <p:nvPr/>
        </p:nvSpPr>
        <p:spPr>
          <a:xfrm>
            <a:off x="337988" y="1180070"/>
            <a:ext cx="4459177" cy="1185946"/>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p:cNvSpPr>
            <a:spLocks noGrp="1"/>
          </p:cNvSpPr>
          <p:nvPr>
            <p:ph type="title"/>
          </p:nvPr>
        </p:nvSpPr>
        <p:spPr/>
        <p:txBody>
          <a:bodyPr/>
          <a:lstStyle/>
          <a:p>
            <a:r>
              <a:rPr lang="en-US" dirty="0"/>
              <a:t>Validation of the Impinger</a:t>
            </a:r>
          </a:p>
        </p:txBody>
      </p:sp>
      <p:sp>
        <p:nvSpPr>
          <p:cNvPr id="7" name="Inhaltsplatzhalter 2"/>
          <p:cNvSpPr txBox="1">
            <a:spLocks/>
          </p:cNvSpPr>
          <p:nvPr/>
        </p:nvSpPr>
        <p:spPr>
          <a:xfrm>
            <a:off x="5350665" y="1264199"/>
            <a:ext cx="55294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Validation with biogenic INPs</a:t>
            </a:r>
          </a:p>
          <a:p>
            <a:pPr marL="0" indent="0">
              <a:buNone/>
            </a:pPr>
            <a:r>
              <a:rPr lang="en-US" sz="2000" dirty="0"/>
              <a:t>	Birch pollen (</a:t>
            </a:r>
            <a:r>
              <a:rPr lang="en-US" sz="2000" i="1" dirty="0" err="1"/>
              <a:t>Betula</a:t>
            </a:r>
            <a:r>
              <a:rPr lang="en-US" sz="2000" i="1" dirty="0"/>
              <a:t> Pendula</a:t>
            </a:r>
            <a:r>
              <a:rPr lang="en-US" sz="2000" dirty="0"/>
              <a:t>) washing 	water (BP-WW, 50mg/mL, filtered 0.2 </a:t>
            </a:r>
            <a:r>
              <a:rPr lang="en-US" sz="2000" dirty="0">
                <a:sym typeface="Wingdings" panose="05000000000000000000" pitchFamily="2" charset="2"/>
              </a:rPr>
              <a:t>µm)</a:t>
            </a:r>
            <a:endParaRPr lang="en-US" sz="2000" dirty="0"/>
          </a:p>
          <a:p>
            <a:pPr marL="0" indent="0">
              <a:buFont typeface="Arial" panose="020B0604020202020204" pitchFamily="34" charset="0"/>
              <a:buNone/>
            </a:pPr>
            <a:endParaRPr lang="de-DE" dirty="0"/>
          </a:p>
          <a:p>
            <a:endParaRPr lang="de-DE" dirty="0"/>
          </a:p>
          <a:p>
            <a:endParaRPr lang="de-AT" dirty="0"/>
          </a:p>
        </p:txBody>
      </p:sp>
      <p:pic>
        <p:nvPicPr>
          <p:cNvPr id="4" name="Grafik 3" descr="Ein Bild, das drinnen, Kuchen, Tisch, schneidend enthält.&#10;&#10;Automatisch generierte Beschreibung">
            <a:extLst>
              <a:ext uri="{FF2B5EF4-FFF2-40B4-BE49-F238E27FC236}">
                <a16:creationId xmlns:a16="http://schemas.microsoft.com/office/drawing/2014/main" id="{B17F28B9-7F35-481E-A1C9-7CA67E93DA47}"/>
              </a:ext>
            </a:extLst>
          </p:cNvPr>
          <p:cNvPicPr>
            <a:picLocks noChangeAspect="1"/>
          </p:cNvPicPr>
          <p:nvPr/>
        </p:nvPicPr>
        <p:blipFill rotWithShape="1">
          <a:blip r:embed="rId3">
            <a:extLst>
              <a:ext uri="{28A0092B-C50C-407E-A947-70E740481C1C}">
                <a14:useLocalDpi xmlns:a14="http://schemas.microsoft.com/office/drawing/2010/main" val="0"/>
              </a:ext>
            </a:extLst>
          </a:blip>
          <a:srcRect l="23130"/>
          <a:stretch/>
        </p:blipFill>
        <p:spPr>
          <a:xfrm>
            <a:off x="333373" y="2998467"/>
            <a:ext cx="1908665" cy="2482990"/>
          </a:xfrm>
          <a:prstGeom prst="rect">
            <a:avLst/>
          </a:prstGeom>
        </p:spPr>
      </p:pic>
      <p:sp>
        <p:nvSpPr>
          <p:cNvPr id="9" name="Inhaltsplatzhalter 2">
            <a:extLst>
              <a:ext uri="{FF2B5EF4-FFF2-40B4-BE49-F238E27FC236}">
                <a16:creationId xmlns:a16="http://schemas.microsoft.com/office/drawing/2014/main" id="{341D5D96-9765-40CE-9C2F-D9A38757B9FD}"/>
              </a:ext>
            </a:extLst>
          </p:cNvPr>
          <p:cNvSpPr txBox="1">
            <a:spLocks/>
          </p:cNvSpPr>
          <p:nvPr/>
        </p:nvSpPr>
        <p:spPr>
          <a:xfrm>
            <a:off x="337988" y="1264199"/>
            <a:ext cx="496701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Validation with standardized aerosols</a:t>
            </a:r>
          </a:p>
          <a:p>
            <a:pPr marL="0" indent="0">
              <a:buNone/>
            </a:pPr>
            <a:r>
              <a:rPr lang="en-US" sz="2000" dirty="0"/>
              <a:t>	Polystyrene latex (PSL) spheres 	(</a:t>
            </a:r>
            <a:r>
              <a:rPr lang="en-US" sz="2000" dirty="0" err="1"/>
              <a:t>dp</a:t>
            </a:r>
            <a:r>
              <a:rPr lang="en-US" sz="2000" dirty="0"/>
              <a:t> = 2 </a:t>
            </a:r>
            <a:r>
              <a:rPr lang="en-US" sz="2000" dirty="0">
                <a:sym typeface="Wingdings" panose="05000000000000000000" pitchFamily="2" charset="2"/>
              </a:rPr>
              <a:t>µ</a:t>
            </a:r>
            <a:r>
              <a:rPr lang="en-US" sz="2000" dirty="0"/>
              <a:t>m and 0.6 </a:t>
            </a:r>
            <a:r>
              <a:rPr lang="en-US" sz="2000" dirty="0">
                <a:sym typeface="Wingdings" panose="05000000000000000000" pitchFamily="2" charset="2"/>
              </a:rPr>
              <a:t>µm)</a:t>
            </a:r>
            <a:endParaRPr lang="en-US" sz="2000" dirty="0"/>
          </a:p>
          <a:p>
            <a:pPr marL="0" indent="0">
              <a:buFont typeface="Arial" panose="020B0604020202020204" pitchFamily="34" charset="0"/>
              <a:buNone/>
            </a:pPr>
            <a:endParaRPr lang="de-DE" dirty="0"/>
          </a:p>
          <a:p>
            <a:endParaRPr lang="de-DE" dirty="0"/>
          </a:p>
          <a:p>
            <a:endParaRPr lang="de-AT" dirty="0"/>
          </a:p>
        </p:txBody>
      </p:sp>
      <p:grpSp>
        <p:nvGrpSpPr>
          <p:cNvPr id="5" name="Gruppieren 4"/>
          <p:cNvGrpSpPr/>
          <p:nvPr/>
        </p:nvGrpSpPr>
        <p:grpSpPr>
          <a:xfrm>
            <a:off x="3958581" y="2977271"/>
            <a:ext cx="252000" cy="252000"/>
            <a:chOff x="3324833" y="4488899"/>
            <a:chExt cx="252000" cy="252000"/>
          </a:xfrm>
        </p:grpSpPr>
        <p:sp>
          <p:nvSpPr>
            <p:cNvPr id="14" name="Ellipse 13"/>
            <p:cNvSpPr/>
            <p:nvPr/>
          </p:nvSpPr>
          <p:spPr>
            <a:xfrm>
              <a:off x="3324833" y="4488899"/>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Ellipse 14"/>
            <p:cNvSpPr/>
            <p:nvPr/>
          </p:nvSpPr>
          <p:spPr>
            <a:xfrm>
              <a:off x="3373974" y="4545395"/>
              <a:ext cx="144000" cy="14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grpSp>
      <p:sp>
        <p:nvSpPr>
          <p:cNvPr id="27" name="Ellipse 26"/>
          <p:cNvSpPr/>
          <p:nvPr/>
        </p:nvSpPr>
        <p:spPr>
          <a:xfrm>
            <a:off x="4007722" y="3369059"/>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8" name="Ellipse 27"/>
          <p:cNvSpPr/>
          <p:nvPr/>
        </p:nvSpPr>
        <p:spPr>
          <a:xfrm>
            <a:off x="4056863" y="3425555"/>
            <a:ext cx="144000" cy="14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grpSp>
        <p:nvGrpSpPr>
          <p:cNvPr id="29" name="Gruppieren 28"/>
          <p:cNvGrpSpPr/>
          <p:nvPr/>
        </p:nvGrpSpPr>
        <p:grpSpPr>
          <a:xfrm>
            <a:off x="3765440" y="3657471"/>
            <a:ext cx="252000" cy="252000"/>
            <a:chOff x="3324833" y="4488899"/>
            <a:chExt cx="252000" cy="252000"/>
          </a:xfrm>
        </p:grpSpPr>
        <p:sp>
          <p:nvSpPr>
            <p:cNvPr id="30" name="Ellipse 29"/>
            <p:cNvSpPr/>
            <p:nvPr/>
          </p:nvSpPr>
          <p:spPr>
            <a:xfrm>
              <a:off x="3324833" y="4488899"/>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Ellipse 30"/>
            <p:cNvSpPr/>
            <p:nvPr/>
          </p:nvSpPr>
          <p:spPr>
            <a:xfrm>
              <a:off x="3373974" y="4545395"/>
              <a:ext cx="144000" cy="14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grpSp>
      <p:grpSp>
        <p:nvGrpSpPr>
          <p:cNvPr id="32" name="Gruppieren 31"/>
          <p:cNvGrpSpPr/>
          <p:nvPr/>
        </p:nvGrpSpPr>
        <p:grpSpPr>
          <a:xfrm>
            <a:off x="3557218" y="3148983"/>
            <a:ext cx="252000" cy="252000"/>
            <a:chOff x="3324833" y="4488899"/>
            <a:chExt cx="252000" cy="252000"/>
          </a:xfrm>
        </p:grpSpPr>
        <p:sp>
          <p:nvSpPr>
            <p:cNvPr id="33" name="Ellipse 32"/>
            <p:cNvSpPr/>
            <p:nvPr/>
          </p:nvSpPr>
          <p:spPr>
            <a:xfrm>
              <a:off x="3324833" y="4488899"/>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4" name="Ellipse 33"/>
            <p:cNvSpPr/>
            <p:nvPr/>
          </p:nvSpPr>
          <p:spPr>
            <a:xfrm>
              <a:off x="3373974" y="4545395"/>
              <a:ext cx="144000" cy="14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grpSp>
      <p:grpSp>
        <p:nvGrpSpPr>
          <p:cNvPr id="35" name="Gruppieren 34"/>
          <p:cNvGrpSpPr/>
          <p:nvPr/>
        </p:nvGrpSpPr>
        <p:grpSpPr>
          <a:xfrm>
            <a:off x="3363691" y="3429231"/>
            <a:ext cx="252000" cy="252000"/>
            <a:chOff x="3324833" y="4488899"/>
            <a:chExt cx="252000" cy="252000"/>
          </a:xfrm>
        </p:grpSpPr>
        <p:sp>
          <p:nvSpPr>
            <p:cNvPr id="36" name="Ellipse 35"/>
            <p:cNvSpPr/>
            <p:nvPr/>
          </p:nvSpPr>
          <p:spPr>
            <a:xfrm>
              <a:off x="3324833" y="4488899"/>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Ellipse 36"/>
            <p:cNvSpPr/>
            <p:nvPr/>
          </p:nvSpPr>
          <p:spPr>
            <a:xfrm>
              <a:off x="3373974" y="4545395"/>
              <a:ext cx="144000" cy="14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grpSp>
      <p:grpSp>
        <p:nvGrpSpPr>
          <p:cNvPr id="38" name="Gruppieren 37"/>
          <p:cNvGrpSpPr/>
          <p:nvPr/>
        </p:nvGrpSpPr>
        <p:grpSpPr>
          <a:xfrm>
            <a:off x="2928237" y="3541945"/>
            <a:ext cx="252000" cy="252000"/>
            <a:chOff x="3324833" y="4488899"/>
            <a:chExt cx="252000" cy="252000"/>
          </a:xfrm>
        </p:grpSpPr>
        <p:sp>
          <p:nvSpPr>
            <p:cNvPr id="39" name="Ellipse 38"/>
            <p:cNvSpPr/>
            <p:nvPr/>
          </p:nvSpPr>
          <p:spPr>
            <a:xfrm>
              <a:off x="3324833" y="4488899"/>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0" name="Ellipse 39"/>
            <p:cNvSpPr/>
            <p:nvPr/>
          </p:nvSpPr>
          <p:spPr>
            <a:xfrm>
              <a:off x="3373974" y="4545395"/>
              <a:ext cx="144000" cy="14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grpSp>
      <p:grpSp>
        <p:nvGrpSpPr>
          <p:cNvPr id="41" name="Gruppieren 40"/>
          <p:cNvGrpSpPr/>
          <p:nvPr/>
        </p:nvGrpSpPr>
        <p:grpSpPr>
          <a:xfrm>
            <a:off x="3154648" y="3080643"/>
            <a:ext cx="252000" cy="252000"/>
            <a:chOff x="3324833" y="4488899"/>
            <a:chExt cx="252000" cy="252000"/>
          </a:xfrm>
        </p:grpSpPr>
        <p:sp>
          <p:nvSpPr>
            <p:cNvPr id="42" name="Ellipse 41"/>
            <p:cNvSpPr/>
            <p:nvPr/>
          </p:nvSpPr>
          <p:spPr>
            <a:xfrm>
              <a:off x="3324833" y="4488899"/>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Ellipse 42"/>
            <p:cNvSpPr/>
            <p:nvPr/>
          </p:nvSpPr>
          <p:spPr>
            <a:xfrm>
              <a:off x="3373974" y="4545395"/>
              <a:ext cx="144000" cy="14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grpSp>
      <p:sp>
        <p:nvSpPr>
          <p:cNvPr id="6" name="Abgerundetes Rechteck 5"/>
          <p:cNvSpPr/>
          <p:nvPr/>
        </p:nvSpPr>
        <p:spPr>
          <a:xfrm>
            <a:off x="2962211" y="4808717"/>
            <a:ext cx="1521726" cy="677147"/>
          </a:xfrm>
          <a:prstGeom prst="round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Nebulizer</a:t>
            </a:r>
          </a:p>
        </p:txBody>
      </p:sp>
      <p:sp>
        <p:nvSpPr>
          <p:cNvPr id="44" name="Pfeil nach rechts 43"/>
          <p:cNvSpPr/>
          <p:nvPr/>
        </p:nvSpPr>
        <p:spPr>
          <a:xfrm rot="16200000">
            <a:off x="3465234" y="3981033"/>
            <a:ext cx="531597" cy="636401"/>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100" b="1" dirty="0"/>
          </a:p>
        </p:txBody>
      </p:sp>
      <p:sp>
        <p:nvSpPr>
          <p:cNvPr id="45" name="Abgerundetes Rechteck 44"/>
          <p:cNvSpPr/>
          <p:nvPr/>
        </p:nvSpPr>
        <p:spPr>
          <a:xfrm>
            <a:off x="4602612" y="3240448"/>
            <a:ext cx="1521726" cy="677147"/>
          </a:xfrm>
          <a:prstGeom prst="round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Diffusion Drying Tube</a:t>
            </a:r>
          </a:p>
        </p:txBody>
      </p:sp>
      <p:sp>
        <p:nvSpPr>
          <p:cNvPr id="46" name="Ellipse 45"/>
          <p:cNvSpPr/>
          <p:nvPr/>
        </p:nvSpPr>
        <p:spPr>
          <a:xfrm>
            <a:off x="6559231" y="3273642"/>
            <a:ext cx="144000" cy="14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47" name="Ellipse 46"/>
          <p:cNvSpPr/>
          <p:nvPr/>
        </p:nvSpPr>
        <p:spPr>
          <a:xfrm>
            <a:off x="7016431" y="3297059"/>
            <a:ext cx="144000" cy="14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48" name="Ellipse 47"/>
          <p:cNvSpPr/>
          <p:nvPr/>
        </p:nvSpPr>
        <p:spPr>
          <a:xfrm>
            <a:off x="6791168" y="3526441"/>
            <a:ext cx="144000" cy="14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49" name="Ellipse 48"/>
          <p:cNvSpPr/>
          <p:nvPr/>
        </p:nvSpPr>
        <p:spPr>
          <a:xfrm>
            <a:off x="7192531" y="3497967"/>
            <a:ext cx="144000" cy="14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50" name="Ellipse 49"/>
          <p:cNvSpPr/>
          <p:nvPr/>
        </p:nvSpPr>
        <p:spPr>
          <a:xfrm>
            <a:off x="6436977" y="3641967"/>
            <a:ext cx="144000" cy="14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51" name="Ellipse 50"/>
          <p:cNvSpPr/>
          <p:nvPr/>
        </p:nvSpPr>
        <p:spPr>
          <a:xfrm>
            <a:off x="7087340" y="3733168"/>
            <a:ext cx="144000" cy="14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52" name="Ellipse 51"/>
          <p:cNvSpPr/>
          <p:nvPr/>
        </p:nvSpPr>
        <p:spPr>
          <a:xfrm>
            <a:off x="7401631" y="3256983"/>
            <a:ext cx="144000" cy="14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53" name="Pfeil nach rechts 52"/>
          <p:cNvSpPr/>
          <p:nvPr/>
        </p:nvSpPr>
        <p:spPr>
          <a:xfrm>
            <a:off x="7715589" y="3256983"/>
            <a:ext cx="531597" cy="636401"/>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100" b="1" dirty="0"/>
          </a:p>
        </p:txBody>
      </p:sp>
      <p:sp>
        <p:nvSpPr>
          <p:cNvPr id="59" name="Pfeil nach rechts 58"/>
          <p:cNvSpPr/>
          <p:nvPr/>
        </p:nvSpPr>
        <p:spPr>
          <a:xfrm>
            <a:off x="9514544" y="3219517"/>
            <a:ext cx="531597" cy="636401"/>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100" b="1" dirty="0"/>
          </a:p>
        </p:txBody>
      </p:sp>
      <p:sp>
        <p:nvSpPr>
          <p:cNvPr id="60" name="Abgerundetes Rechteck 59"/>
          <p:cNvSpPr/>
          <p:nvPr/>
        </p:nvSpPr>
        <p:spPr>
          <a:xfrm>
            <a:off x="10198907" y="3205479"/>
            <a:ext cx="1521726" cy="677147"/>
          </a:xfrm>
          <a:prstGeom prst="round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OPC</a:t>
            </a:r>
          </a:p>
          <a:p>
            <a:pPr algn="ctr"/>
            <a:r>
              <a:rPr lang="en-US" sz="1600" dirty="0"/>
              <a:t>Particle Conc.</a:t>
            </a:r>
          </a:p>
        </p:txBody>
      </p:sp>
      <p:sp>
        <p:nvSpPr>
          <p:cNvPr id="62" name="Pfeil nach rechts 61"/>
          <p:cNvSpPr/>
          <p:nvPr/>
        </p:nvSpPr>
        <p:spPr>
          <a:xfrm rot="5400000">
            <a:off x="6750632" y="4099847"/>
            <a:ext cx="531597" cy="636401"/>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100" b="1" dirty="0"/>
          </a:p>
        </p:txBody>
      </p:sp>
      <p:sp>
        <p:nvSpPr>
          <p:cNvPr id="63" name="Abgerundetes Rechteck 62"/>
          <p:cNvSpPr/>
          <p:nvPr/>
        </p:nvSpPr>
        <p:spPr>
          <a:xfrm>
            <a:off x="6255567" y="4808717"/>
            <a:ext cx="1521726" cy="677147"/>
          </a:xfrm>
          <a:prstGeom prst="round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OPC</a:t>
            </a:r>
          </a:p>
          <a:p>
            <a:pPr algn="ctr"/>
            <a:r>
              <a:rPr lang="en-US" sz="1600" dirty="0"/>
              <a:t>Particle Conc.</a:t>
            </a:r>
          </a:p>
        </p:txBody>
      </p:sp>
      <p:pic>
        <p:nvPicPr>
          <p:cNvPr id="64" name="Grafik 6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49321" y="2937364"/>
            <a:ext cx="1026293" cy="2429769"/>
          </a:xfrm>
          <a:prstGeom prst="rect">
            <a:avLst/>
          </a:prstGeom>
        </p:spPr>
      </p:pic>
      <p:sp>
        <p:nvSpPr>
          <p:cNvPr id="65" name="Textfeld 64"/>
          <p:cNvSpPr txBox="1"/>
          <p:nvPr/>
        </p:nvSpPr>
        <p:spPr>
          <a:xfrm>
            <a:off x="8503747" y="3483279"/>
            <a:ext cx="718466" cy="369332"/>
          </a:xfrm>
          <a:prstGeom prst="rect">
            <a:avLst/>
          </a:prstGeom>
          <a:noFill/>
        </p:spPr>
        <p:txBody>
          <a:bodyPr wrap="none" rtlCol="0">
            <a:spAutoFit/>
          </a:bodyPr>
          <a:lstStyle/>
          <a:p>
            <a:r>
              <a:rPr lang="de-DE" dirty="0" err="1"/>
              <a:t>Imp</a:t>
            </a:r>
            <a:r>
              <a:rPr lang="de-DE" dirty="0"/>
              <a:t> 1</a:t>
            </a:r>
            <a:endParaRPr lang="de-AT" dirty="0"/>
          </a:p>
        </p:txBody>
      </p:sp>
      <p:pic>
        <p:nvPicPr>
          <p:cNvPr id="66" name="Grafik 65"/>
          <p:cNvPicPr>
            <a:picLocks noChangeAspect="1"/>
          </p:cNvPicPr>
          <p:nvPr/>
        </p:nvPicPr>
        <p:blipFill rotWithShape="1">
          <a:blip r:embed="rId5" cstate="print">
            <a:extLst>
              <a:ext uri="{28A0092B-C50C-407E-A947-70E740481C1C}">
                <a14:useLocalDpi xmlns:a14="http://schemas.microsoft.com/office/drawing/2010/main" val="0"/>
              </a:ext>
            </a:extLst>
          </a:blip>
          <a:srcRect l="23214" t="23570" r="21182" b="5491"/>
          <a:stretch/>
        </p:blipFill>
        <p:spPr>
          <a:xfrm>
            <a:off x="552345" y="2647502"/>
            <a:ext cx="1407292" cy="3191798"/>
          </a:xfrm>
          <a:prstGeom prst="rect">
            <a:avLst/>
          </a:prstGeom>
        </p:spPr>
      </p:pic>
      <p:pic>
        <p:nvPicPr>
          <p:cNvPr id="69" name="Grafik 6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74801" y="2937364"/>
            <a:ext cx="1026293" cy="2429769"/>
          </a:xfrm>
          <a:prstGeom prst="rect">
            <a:avLst/>
          </a:prstGeom>
        </p:spPr>
      </p:pic>
      <p:sp>
        <p:nvSpPr>
          <p:cNvPr id="70" name="Textfeld 69"/>
          <p:cNvSpPr txBox="1"/>
          <p:nvPr/>
        </p:nvSpPr>
        <p:spPr>
          <a:xfrm>
            <a:off x="10329227" y="3483279"/>
            <a:ext cx="718466" cy="369332"/>
          </a:xfrm>
          <a:prstGeom prst="rect">
            <a:avLst/>
          </a:prstGeom>
          <a:noFill/>
        </p:spPr>
        <p:txBody>
          <a:bodyPr wrap="none" rtlCol="0">
            <a:spAutoFit/>
          </a:bodyPr>
          <a:lstStyle/>
          <a:p>
            <a:r>
              <a:rPr lang="de-DE" dirty="0" err="1"/>
              <a:t>Imp</a:t>
            </a:r>
            <a:r>
              <a:rPr lang="de-DE" dirty="0"/>
              <a:t> 2</a:t>
            </a:r>
            <a:endParaRPr lang="de-AT" dirty="0"/>
          </a:p>
        </p:txBody>
      </p:sp>
      <p:sp>
        <p:nvSpPr>
          <p:cNvPr id="54" name="Pfeil nach rechts 52">
            <a:extLst>
              <a:ext uri="{FF2B5EF4-FFF2-40B4-BE49-F238E27FC236}">
                <a16:creationId xmlns:a16="http://schemas.microsoft.com/office/drawing/2014/main" id="{CE430991-430F-4318-BD5C-73518B458DB9}"/>
              </a:ext>
            </a:extLst>
          </p:cNvPr>
          <p:cNvSpPr/>
          <p:nvPr/>
        </p:nvSpPr>
        <p:spPr>
          <a:xfrm rot="8565748">
            <a:off x="8020920" y="4834896"/>
            <a:ext cx="531597" cy="636401"/>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100" b="1" dirty="0"/>
          </a:p>
        </p:txBody>
      </p:sp>
      <p:sp>
        <p:nvSpPr>
          <p:cNvPr id="56" name="Abgerundetes Rechteck 5">
            <a:extLst>
              <a:ext uri="{FF2B5EF4-FFF2-40B4-BE49-F238E27FC236}">
                <a16:creationId xmlns:a16="http://schemas.microsoft.com/office/drawing/2014/main" id="{2617B133-3F44-42A8-A96F-9BAFE07299F0}"/>
              </a:ext>
            </a:extLst>
          </p:cNvPr>
          <p:cNvSpPr/>
          <p:nvPr/>
        </p:nvSpPr>
        <p:spPr>
          <a:xfrm>
            <a:off x="6971739" y="5446156"/>
            <a:ext cx="1669314" cy="677147"/>
          </a:xfrm>
          <a:prstGeom prst="round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Cumulative Nuclei Concentration 1</a:t>
            </a:r>
          </a:p>
        </p:txBody>
      </p:sp>
      <p:sp>
        <p:nvSpPr>
          <p:cNvPr id="57" name="Abgerundetes Rechteck 5">
            <a:extLst>
              <a:ext uri="{FF2B5EF4-FFF2-40B4-BE49-F238E27FC236}">
                <a16:creationId xmlns:a16="http://schemas.microsoft.com/office/drawing/2014/main" id="{B9A45A4F-04B2-405E-A661-95137FF979B5}"/>
              </a:ext>
            </a:extLst>
          </p:cNvPr>
          <p:cNvSpPr/>
          <p:nvPr/>
        </p:nvSpPr>
        <p:spPr>
          <a:xfrm>
            <a:off x="8977965" y="5446156"/>
            <a:ext cx="1669314" cy="677147"/>
          </a:xfrm>
          <a:prstGeom prst="round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Cumulative Nuclei Concentration 2</a:t>
            </a:r>
          </a:p>
        </p:txBody>
      </p:sp>
      <p:sp>
        <p:nvSpPr>
          <p:cNvPr id="58" name="Pfeil nach rechts 52">
            <a:extLst>
              <a:ext uri="{FF2B5EF4-FFF2-40B4-BE49-F238E27FC236}">
                <a16:creationId xmlns:a16="http://schemas.microsoft.com/office/drawing/2014/main" id="{E99223BD-DF35-47C6-8020-1EB8BB316839}"/>
              </a:ext>
            </a:extLst>
          </p:cNvPr>
          <p:cNvSpPr/>
          <p:nvPr/>
        </p:nvSpPr>
        <p:spPr>
          <a:xfrm rot="8565748">
            <a:off x="9862814" y="4847549"/>
            <a:ext cx="531597" cy="636401"/>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100" b="1" dirty="0"/>
          </a:p>
        </p:txBody>
      </p:sp>
    </p:spTree>
    <p:extLst>
      <p:ext uri="{BB962C8B-B14F-4D97-AF65-F5344CB8AC3E}">
        <p14:creationId xmlns:p14="http://schemas.microsoft.com/office/powerpoint/2010/main" val="382069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7"/>
                                        </p:tgtEl>
                                      </p:cBhvr>
                                    </p:animEffect>
                                    <p:set>
                                      <p:cBhvr>
                                        <p:cTn id="7" dur="1" fill="hold">
                                          <p:stCondLst>
                                            <p:cond delay="499"/>
                                          </p:stCondLst>
                                        </p:cTn>
                                        <p:tgtEl>
                                          <p:spTgt spid="6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0"/>
                                        </p:tgtEl>
                                      </p:cBhvr>
                                    </p:animEffect>
                                    <p:set>
                                      <p:cBhvr>
                                        <p:cTn id="10" dur="1" fill="hold">
                                          <p:stCondLst>
                                            <p:cond delay="499"/>
                                          </p:stCondLst>
                                        </p:cTn>
                                        <p:tgtEl>
                                          <p:spTgt spid="6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63"/>
                                        </p:tgtEl>
                                      </p:cBhvr>
                                    </p:animEffect>
                                    <p:set>
                                      <p:cBhvr>
                                        <p:cTn id="13" dur="1" fill="hold">
                                          <p:stCondLst>
                                            <p:cond delay="499"/>
                                          </p:stCondLst>
                                        </p:cTn>
                                        <p:tgtEl>
                                          <p:spTgt spid="6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62"/>
                                        </p:tgtEl>
                                      </p:cBhvr>
                                    </p:animEffect>
                                    <p:set>
                                      <p:cBhvr>
                                        <p:cTn id="16" dur="1" fill="hold">
                                          <p:stCondLst>
                                            <p:cond delay="499"/>
                                          </p:stCondLst>
                                        </p:cTn>
                                        <p:tgtEl>
                                          <p:spTgt spid="6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par>
                                <p:cTn id="23" presetID="10"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500"/>
                                        <p:tgtEl>
                                          <p:spTgt spid="70"/>
                                        </p:tgtEl>
                                      </p:cBhvr>
                                    </p:animEffect>
                                  </p:childTnLst>
                                </p:cTn>
                              </p:par>
                              <p:par>
                                <p:cTn id="29" presetID="10"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500"/>
                                        <p:tgtEl>
                                          <p:spTgt spid="5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500"/>
                                        <p:tgtEl>
                                          <p:spTgt spid="5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7" grpId="0" animBg="1"/>
      <p:bldP spid="7" grpId="0"/>
      <p:bldP spid="60" grpId="0" animBg="1"/>
      <p:bldP spid="62" grpId="0" animBg="1"/>
      <p:bldP spid="63" grpId="0" animBg="1"/>
      <p:bldP spid="70" grpId="0"/>
      <p:bldP spid="54" grpId="0" animBg="1"/>
      <p:bldP spid="56" grpId="0" animBg="1"/>
      <p:bldP spid="57" grpId="0" animBg="1"/>
      <p:bldP spid="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Results – Sampling efficiency PSL</a:t>
            </a:r>
          </a:p>
        </p:txBody>
      </p:sp>
      <mc:AlternateContent xmlns:mc="http://schemas.openxmlformats.org/markup-compatibility/2006" xmlns:a14="http://schemas.microsoft.com/office/drawing/2010/main">
        <mc:Choice Requires="a14">
          <p:sp>
            <p:nvSpPr>
              <p:cNvPr id="7" name="Inhaltsplatzhalter 2"/>
              <p:cNvSpPr txBox="1">
                <a:spLocks/>
              </p:cNvSpPr>
              <p:nvPr/>
            </p:nvSpPr>
            <p:spPr>
              <a:xfrm>
                <a:off x="5691143" y="1555154"/>
                <a:ext cx="635742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Validation with </a:t>
                </a:r>
                <a:r>
                  <a:rPr lang="en-US" sz="2000" b="1" dirty="0"/>
                  <a:t>standardized aerosols </a:t>
                </a:r>
                <a:r>
                  <a:rPr lang="en-US" sz="2000" dirty="0"/>
                  <a:t>(</a:t>
                </a:r>
                <a:r>
                  <a:rPr lang="en-US" sz="2000" b="1" dirty="0"/>
                  <a:t>PSL</a:t>
                </a:r>
                <a:r>
                  <a:rPr lang="en-US" sz="2000" dirty="0"/>
                  <a:t>):</a:t>
                </a:r>
              </a:p>
              <a:p>
                <a:r>
                  <a:rPr lang="en-US" sz="2000" dirty="0"/>
                  <a:t>Calculation of efficiency</a:t>
                </a:r>
              </a:p>
              <a:p>
                <a:pPr marL="0" indent="0">
                  <a:buNone/>
                </a:pPr>
                <a:endParaRPr lang="en-US" sz="2000" dirty="0"/>
              </a:p>
              <a:p>
                <a:pPr marL="0" indent="0">
                  <a:buNone/>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𝐸</m:t>
                      </m:r>
                      <m:r>
                        <a:rPr lang="en-US" sz="1600" i="1">
                          <a:latin typeface="Cambria Math" panose="02040503050406030204" pitchFamily="18" charset="0"/>
                        </a:rPr>
                        <m:t>=</m:t>
                      </m:r>
                      <m:d>
                        <m:dPr>
                          <m:ctrlPr>
                            <a:rPr lang="en-US" sz="1600" i="1">
                              <a:latin typeface="Cambria Math" panose="02040503050406030204" pitchFamily="18" charset="0"/>
                            </a:rPr>
                          </m:ctrlPr>
                        </m:dPr>
                        <m:e>
                          <m:r>
                            <a:rPr lang="en-US" sz="1600" i="1">
                              <a:latin typeface="Cambria Math" panose="02040503050406030204" pitchFamily="18" charset="0"/>
                            </a:rPr>
                            <m:t>1−</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𝐶</m:t>
                                  </m:r>
                                </m:e>
                                <m:sub>
                                  <m:r>
                                    <a:rPr lang="en-US" sz="1600" i="1">
                                      <a:latin typeface="Cambria Math" panose="02040503050406030204" pitchFamily="18" charset="0"/>
                                    </a:rPr>
                                    <m:t>2</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𝐶</m:t>
                                  </m:r>
                                </m:e>
                                <m:sub>
                                  <m:r>
                                    <a:rPr lang="en-US" sz="1600" i="1">
                                      <a:latin typeface="Cambria Math" panose="02040503050406030204" pitchFamily="18" charset="0"/>
                                    </a:rPr>
                                    <m:t>1</m:t>
                                  </m:r>
                                </m:sub>
                              </m:sSub>
                            </m:den>
                          </m:f>
                        </m:e>
                      </m:d>
                      <m:r>
                        <a:rPr lang="en-US" sz="1600" i="1">
                          <a:latin typeface="Cambria Math" panose="02040503050406030204" pitchFamily="18" charset="0"/>
                        </a:rPr>
                        <m:t>×100%</m:t>
                      </m:r>
                    </m:oMath>
                  </m:oMathPara>
                </a14:m>
                <a:endParaRPr lang="en-US" sz="1600" dirty="0"/>
              </a:p>
              <a:p>
                <a:pPr marL="0" indent="0">
                  <a:buNone/>
                </a:pPr>
                <a:endParaRPr lang="en-US" sz="2000" dirty="0"/>
              </a:p>
              <a:p>
                <a:r>
                  <a:rPr lang="en-US" sz="2000" b="1" dirty="0">
                    <a:sym typeface="Wingdings" panose="05000000000000000000" pitchFamily="2" charset="2"/>
                  </a:rPr>
                  <a:t> 96 % for 2 µm PSL</a:t>
                </a:r>
              </a:p>
              <a:p>
                <a:r>
                  <a:rPr lang="en-US" sz="2000" b="1" dirty="0">
                    <a:sym typeface="Wingdings" panose="05000000000000000000" pitchFamily="2" charset="2"/>
                  </a:rPr>
                  <a:t> 89 % for 0.6 µm PSL</a:t>
                </a:r>
                <a:endParaRPr lang="en-US" sz="2000" b="1" dirty="0"/>
              </a:p>
              <a:p>
                <a:endParaRPr lang="en-US" dirty="0"/>
              </a:p>
              <a:p>
                <a:pPr marL="0" indent="0">
                  <a:buFont typeface="Arial" panose="020B0604020202020204" pitchFamily="34" charset="0"/>
                  <a:buNone/>
                </a:pPr>
                <a:endParaRPr lang="de-DE" dirty="0"/>
              </a:p>
              <a:p>
                <a:endParaRPr lang="de-DE" dirty="0"/>
              </a:p>
              <a:p>
                <a:endParaRPr lang="de-AT" dirty="0"/>
              </a:p>
            </p:txBody>
          </p:sp>
        </mc:Choice>
        <mc:Fallback xmlns="">
          <p:sp>
            <p:nvSpPr>
              <p:cNvPr id="7" name="Inhaltsplatzhalter 2"/>
              <p:cNvSpPr txBox="1">
                <a:spLocks noRot="1" noChangeAspect="1" noMove="1" noResize="1" noEditPoints="1" noAdjustHandles="1" noChangeArrowheads="1" noChangeShapeType="1" noTextEdit="1"/>
              </p:cNvSpPr>
              <p:nvPr/>
            </p:nvSpPr>
            <p:spPr>
              <a:xfrm>
                <a:off x="5691143" y="1555154"/>
                <a:ext cx="6357422" cy="4351338"/>
              </a:xfrm>
              <a:prstGeom prst="rect">
                <a:avLst/>
              </a:prstGeom>
              <a:blipFill>
                <a:blip r:embed="rId3"/>
                <a:stretch>
                  <a:fillRect l="-1056" t="-1401"/>
                </a:stretch>
              </a:blipFill>
            </p:spPr>
            <p:txBody>
              <a:bodyPr/>
              <a:lstStyle/>
              <a:p>
                <a:r>
                  <a:rPr lang="en-US">
                    <a:noFill/>
                  </a:rPr>
                  <a:t> </a:t>
                </a:r>
              </a:p>
            </p:txBody>
          </p:sp>
        </mc:Fallback>
      </mc:AlternateContent>
      <p:pic>
        <p:nvPicPr>
          <p:cNvPr id="8" name="Grafik 7">
            <a:extLst>
              <a:ext uri="{FF2B5EF4-FFF2-40B4-BE49-F238E27FC236}">
                <a16:creationId xmlns:a16="http://schemas.microsoft.com/office/drawing/2014/main" id="{085D4957-3AD4-49AD-9AE9-4130A3B512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7323" y="1247581"/>
            <a:ext cx="5342522" cy="4320000"/>
          </a:xfrm>
          <a:prstGeom prst="rect">
            <a:avLst/>
          </a:prstGeom>
        </p:spPr>
      </p:pic>
      <p:pic>
        <p:nvPicPr>
          <p:cNvPr id="6" name="Grafik 5" descr="Ein Bild, das drinnen, Kuchen, Tisch, schneidend enthält.&#10;&#10;Automatisch generierte Beschreibung">
            <a:extLst>
              <a:ext uri="{FF2B5EF4-FFF2-40B4-BE49-F238E27FC236}">
                <a16:creationId xmlns:a16="http://schemas.microsoft.com/office/drawing/2014/main" id="{52C0C172-C53B-41EE-8E95-5C515AF7A8B7}"/>
              </a:ext>
            </a:extLst>
          </p:cNvPr>
          <p:cNvPicPr>
            <a:picLocks noChangeAspect="1"/>
          </p:cNvPicPr>
          <p:nvPr/>
        </p:nvPicPr>
        <p:blipFill rotWithShape="1">
          <a:blip r:embed="rId5">
            <a:extLst>
              <a:ext uri="{28A0092B-C50C-407E-A947-70E740481C1C}">
                <a14:useLocalDpi xmlns:a14="http://schemas.microsoft.com/office/drawing/2010/main" val="0"/>
              </a:ext>
            </a:extLst>
          </a:blip>
          <a:srcRect l="23130"/>
          <a:stretch/>
        </p:blipFill>
        <p:spPr>
          <a:xfrm>
            <a:off x="10325115" y="3861880"/>
            <a:ext cx="1699562" cy="2210967"/>
          </a:xfrm>
          <a:prstGeom prst="rect">
            <a:avLst/>
          </a:prstGeom>
        </p:spPr>
      </p:pic>
    </p:spTree>
    <p:extLst>
      <p:ext uri="{BB962C8B-B14F-4D97-AF65-F5344CB8AC3E}">
        <p14:creationId xmlns:p14="http://schemas.microsoft.com/office/powerpoint/2010/main" val="126304374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1476</Words>
  <Application>Microsoft Office PowerPoint</Application>
  <PresentationFormat>Breitbild</PresentationFormat>
  <Paragraphs>299</Paragraphs>
  <Slides>20</Slides>
  <Notes>15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20</vt:i4>
      </vt:variant>
    </vt:vector>
  </HeadingPairs>
  <TitlesOfParts>
    <vt:vector size="26" baseType="lpstr">
      <vt:lpstr>Arial</vt:lpstr>
      <vt:lpstr>Calibri</vt:lpstr>
      <vt:lpstr>Calibri Light</vt:lpstr>
      <vt:lpstr>Cambria Math</vt:lpstr>
      <vt:lpstr>Palatino Linotype</vt:lpstr>
      <vt:lpstr>Office</vt:lpstr>
      <vt:lpstr>Development, Characterization and Testing of a Drone-based sampling Method for Investigations of Ice-Nucleating Particles</vt:lpstr>
      <vt:lpstr>Terrestrial sources of biogenic INPs</vt:lpstr>
      <vt:lpstr>Smallest Bio-INPs</vt:lpstr>
      <vt:lpstr>Emission and Transport</vt:lpstr>
      <vt:lpstr>DAPSI - Setup </vt:lpstr>
      <vt:lpstr>Methodology – Sampling </vt:lpstr>
      <vt:lpstr>Methodology – Analysis </vt:lpstr>
      <vt:lpstr>Validation of the Impinger</vt:lpstr>
      <vt:lpstr>Results – Sampling efficiency PSL</vt:lpstr>
      <vt:lpstr>Results – Sampling efficiency bio INPs</vt:lpstr>
      <vt:lpstr>First field studies</vt:lpstr>
      <vt:lpstr>First field studies</vt:lpstr>
      <vt:lpstr>Results – environmental sensors </vt:lpstr>
      <vt:lpstr>Results – bio particles and INPs </vt:lpstr>
      <vt:lpstr>Conclusion</vt:lpstr>
      <vt:lpstr>Acknowledgements</vt:lpstr>
      <vt:lpstr>PowerPoint-Präsentation</vt:lpstr>
      <vt:lpstr>Materials</vt:lpstr>
      <vt:lpstr>Materials</vt:lpstr>
      <vt:lpstr>Flights</vt:lpstr>
    </vt:vector>
  </TitlesOfParts>
  <Company>TU Wien - Campusversion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Paul.Bieber</dc:creator>
  <cp:lastModifiedBy>Paul Bieber</cp:lastModifiedBy>
  <cp:revision>337</cp:revision>
  <cp:lastPrinted>2019-09-17T14:28:47Z</cp:lastPrinted>
  <dcterms:created xsi:type="dcterms:W3CDTF">2019-09-11T12:30:37Z</dcterms:created>
  <dcterms:modified xsi:type="dcterms:W3CDTF">2020-04-29T07:48:16Z</dcterms:modified>
</cp:coreProperties>
</file>