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7"/>
  </p:notesMasterIdLst>
  <p:sldIdLst>
    <p:sldId id="257" r:id="rId2"/>
    <p:sldId id="295" r:id="rId3"/>
    <p:sldId id="305" r:id="rId4"/>
    <p:sldId id="291" r:id="rId5"/>
    <p:sldId id="296" r:id="rId6"/>
    <p:sldId id="283" r:id="rId7"/>
    <p:sldId id="285" r:id="rId8"/>
    <p:sldId id="301" r:id="rId9"/>
    <p:sldId id="311" r:id="rId10"/>
    <p:sldId id="312" r:id="rId11"/>
    <p:sldId id="290" r:id="rId12"/>
    <p:sldId id="267" r:id="rId13"/>
    <p:sldId id="297" r:id="rId14"/>
    <p:sldId id="293" r:id="rId15"/>
    <p:sldId id="313" r:id="rId16"/>
  </p:sldIdLst>
  <p:sldSz cx="9944100" cy="70993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6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FF"/>
    <a:srgbClr val="720000"/>
    <a:srgbClr val="585B56"/>
    <a:srgbClr val="6E6E6E"/>
    <a:srgbClr val="E2D4EA"/>
    <a:srgbClr val="E4CBD7"/>
    <a:srgbClr val="E4C7DD"/>
    <a:srgbClr val="E4B0BE"/>
    <a:srgbClr val="BFBFBF"/>
    <a:srgbClr val="F7F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4C1A8A3-306A-4EB7-A6B1-4F7E0EB9C5D6}" styleName="Μεσαίο στυλ 3 - Έμφαση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Μεσαίο στυλ 4 - Έμφαση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Μεσαίο στυλ 4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Φωτεινό στυλ 1 - Έμφαση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Φωτεινό στυλ 3 - Έμφαση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Μεσαίο στυλ 4 - Έμφαση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Στυλ με θέμα 1 - Έμφαση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098"/>
    <p:restoredTop sz="86348"/>
  </p:normalViewPr>
  <p:slideViewPr>
    <p:cSldViewPr snapToGrid="0" snapToObjects="1">
      <p:cViewPr varScale="1">
        <p:scale>
          <a:sx n="79" d="100"/>
          <a:sy n="79" d="100"/>
        </p:scale>
        <p:origin x="664" y="192"/>
      </p:cViewPr>
      <p:guideLst>
        <p:guide orient="horz" pos="2236"/>
        <p:guide pos="3132"/>
      </p:guideLst>
    </p:cSldViewPr>
  </p:slideViewPr>
  <p:outlineViewPr>
    <p:cViewPr>
      <p:scale>
        <a:sx n="33" d="100"/>
        <a:sy n="33" d="100"/>
      </p:scale>
      <p:origin x="0" y="-15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351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987C3-E971-5643-A5C5-8D9900B3CE1B}" type="datetimeFigureOut">
              <a:rPr lang="el-GR" smtClean="0"/>
              <a:t>1/5/20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1143000"/>
            <a:ext cx="4321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13378-13F7-3848-8DC7-E4C49785E8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2466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3738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1pPr>
    <a:lvl2pPr marL="486869" algn="l" defTabSz="973738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2pPr>
    <a:lvl3pPr marL="973738" algn="l" defTabSz="973738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3pPr>
    <a:lvl4pPr marL="1460608" algn="l" defTabSz="973738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4pPr>
    <a:lvl5pPr marL="1947477" algn="l" defTabSz="973738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5pPr>
    <a:lvl6pPr marL="2434346" algn="l" defTabSz="973738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6pPr>
    <a:lvl7pPr marL="2921216" algn="l" defTabSz="973738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7pPr>
    <a:lvl8pPr marL="3408085" algn="l" defTabSz="973738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8pPr>
    <a:lvl9pPr marL="3894955" algn="l" defTabSz="973738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>
            <a:extLst>
              <a:ext uri="{FF2B5EF4-FFF2-40B4-BE49-F238E27FC236}">
                <a16:creationId xmlns:a16="http://schemas.microsoft.com/office/drawing/2014/main" id="{0F9AB939-7670-7E44-A7BC-45040D700E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4D82510D-A7DE-4143-A30A-8CAB55F143D8}" type="slidenum">
              <a:rPr lang="fr-FR" altLang="en-US" sz="1400" smtClean="0"/>
              <a:pPr>
                <a:spcBef>
                  <a:spcPct val="0"/>
                </a:spcBef>
                <a:buClrTx/>
                <a:buFontTx/>
                <a:buNone/>
                <a:defRPr/>
              </a:pPr>
              <a:t>1</a:t>
            </a:fld>
            <a:endParaRPr lang="fr-FR" altLang="en-US" sz="1400"/>
          </a:p>
        </p:txBody>
      </p:sp>
      <p:sp>
        <p:nvSpPr>
          <p:cNvPr id="9217" name="Text Box 1">
            <a:extLst>
              <a:ext uri="{FF2B5EF4-FFF2-40B4-BE49-F238E27FC236}">
                <a16:creationId xmlns:a16="http://schemas.microsoft.com/office/drawing/2014/main" id="{D6D6AF2B-BAB4-5C41-A7A3-42B91E905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1550" y="812800"/>
            <a:ext cx="56149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D1D04A26-9ED4-4C4C-95D5-647D463DB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/>
          </a:p>
        </p:txBody>
      </p:sp>
      <p:sp>
        <p:nvSpPr>
          <p:cNvPr id="2" name="Θέση σημειώσεων 1">
            <a:extLst>
              <a:ext uri="{FF2B5EF4-FFF2-40B4-BE49-F238E27FC236}">
                <a16:creationId xmlns:a16="http://schemas.microsoft.com/office/drawing/2014/main" id="{E6C92DE2-2DB9-434C-A222-2618280D6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85967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>
            <a:extLst>
              <a:ext uri="{FF2B5EF4-FFF2-40B4-BE49-F238E27FC236}">
                <a16:creationId xmlns:a16="http://schemas.microsoft.com/office/drawing/2014/main" id="{A141AA39-203B-BC47-B766-2FC20CBF15A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D6042F7-F66C-1D48-BF76-E95BA1EDBE04}" type="slidenum">
              <a:rPr lang="fr-FR" altLang="en-US" sz="140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fr-FR" altLang="en-US" sz="1400"/>
          </a:p>
        </p:txBody>
      </p:sp>
      <p:sp>
        <p:nvSpPr>
          <p:cNvPr id="10241" name="Text Box 1">
            <a:extLst>
              <a:ext uri="{FF2B5EF4-FFF2-40B4-BE49-F238E27FC236}">
                <a16:creationId xmlns:a16="http://schemas.microsoft.com/office/drawing/2014/main" id="{37A94D4D-D3F1-694B-8036-4EEF817446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09E37051-65D0-284B-AD5C-A5DBD1DF5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455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13378-13F7-3848-8DC7-E4C49785E833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0211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13378-13F7-3848-8DC7-E4C49785E833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6924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13378-13F7-3848-8DC7-E4C49785E833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4216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13378-13F7-3848-8DC7-E4C49785E833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8195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13378-13F7-3848-8DC7-E4C49785E833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3636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13378-13F7-3848-8DC7-E4C49785E833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1163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657" y="1889861"/>
            <a:ext cx="8576786" cy="4504441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760880" y="6721329"/>
            <a:ext cx="2237423" cy="377972"/>
          </a:xfrm>
        </p:spPr>
        <p:txBody>
          <a:bodyPr/>
          <a:lstStyle>
            <a:lvl1pPr>
              <a:defRPr sz="2000" b="1"/>
            </a:lvl1pPr>
          </a:lstStyle>
          <a:p>
            <a:fld id="{893F01D9-D880-4344-BA09-5C4C355F4932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54937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ICRC-CORDEX 2016, Stockholm 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062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6248" y="377973"/>
            <a:ext cx="2144197" cy="6016329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659" y="377973"/>
            <a:ext cx="6308288" cy="6016329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ICRC-CORDEX 2016, Stockholm 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1675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78" y="2975683"/>
            <a:ext cx="8504946" cy="11986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F88C2CF-E30E-2D41-A4FE-9998197CD35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95FEF3-0CE0-764D-8BD9-E5802E9F5CB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/>
              <a:t>ICRC-CORDEX 2016, Stockholm </a:t>
            </a:r>
          </a:p>
        </p:txBody>
      </p:sp>
    </p:spTree>
    <p:extLst>
      <p:ext uri="{BB962C8B-B14F-4D97-AF65-F5344CB8AC3E}">
        <p14:creationId xmlns:p14="http://schemas.microsoft.com/office/powerpoint/2010/main" val="2916377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808" y="1161854"/>
            <a:ext cx="8452485" cy="2471608"/>
          </a:xfrm>
        </p:spPr>
        <p:txBody>
          <a:bodyPr anchor="b"/>
          <a:lstStyle>
            <a:lvl1pPr algn="ctr">
              <a:defRPr sz="621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3728777"/>
            <a:ext cx="7458075" cy="1714020"/>
          </a:xfrm>
        </p:spPr>
        <p:txBody>
          <a:bodyPr/>
          <a:lstStyle>
            <a:lvl1pPr marL="0" indent="0" algn="ctr">
              <a:buNone/>
              <a:defRPr sz="2484"/>
            </a:lvl1pPr>
            <a:lvl2pPr marL="473297" indent="0" algn="ctr">
              <a:buNone/>
              <a:defRPr sz="2070"/>
            </a:lvl2pPr>
            <a:lvl3pPr marL="946594" indent="0" algn="ctr">
              <a:buNone/>
              <a:defRPr sz="1863"/>
            </a:lvl3pPr>
            <a:lvl4pPr marL="1419890" indent="0" algn="ctr">
              <a:buNone/>
              <a:defRPr sz="1656"/>
            </a:lvl4pPr>
            <a:lvl5pPr marL="1893188" indent="0" algn="ctr">
              <a:buNone/>
              <a:defRPr sz="1656"/>
            </a:lvl5pPr>
            <a:lvl6pPr marL="2366484" indent="0" algn="ctr">
              <a:buNone/>
              <a:defRPr sz="1656"/>
            </a:lvl6pPr>
            <a:lvl7pPr marL="2839781" indent="0" algn="ctr">
              <a:buNone/>
              <a:defRPr sz="1656"/>
            </a:lvl7pPr>
            <a:lvl8pPr marL="3313078" indent="0" algn="ctr">
              <a:buNone/>
              <a:defRPr sz="1656"/>
            </a:lvl8pPr>
            <a:lvl9pPr marL="3786375" indent="0" algn="ctr">
              <a:buNone/>
              <a:defRPr sz="1656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ICRC-CORDEX 2016, Stockholm 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36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78" y="1769898"/>
            <a:ext cx="8576786" cy="2953111"/>
          </a:xfrm>
        </p:spPr>
        <p:txBody>
          <a:bodyPr anchor="b"/>
          <a:lstStyle>
            <a:lvl1pPr>
              <a:defRPr sz="621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478" y="4750947"/>
            <a:ext cx="8576786" cy="1552971"/>
          </a:xfrm>
        </p:spPr>
        <p:txBody>
          <a:bodyPr/>
          <a:lstStyle>
            <a:lvl1pPr marL="0" indent="0">
              <a:buNone/>
              <a:defRPr sz="2484">
                <a:solidFill>
                  <a:schemeClr val="tx1"/>
                </a:solidFill>
              </a:defRPr>
            </a:lvl1pPr>
            <a:lvl2pPr marL="473297" indent="0">
              <a:buNone/>
              <a:defRPr sz="2070">
                <a:solidFill>
                  <a:schemeClr val="tx1">
                    <a:tint val="75000"/>
                  </a:schemeClr>
                </a:solidFill>
              </a:defRPr>
            </a:lvl2pPr>
            <a:lvl3pPr marL="946594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3pPr>
            <a:lvl4pPr marL="1419890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4pPr>
            <a:lvl5pPr marL="1893188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5pPr>
            <a:lvl6pPr marL="2366484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6pPr>
            <a:lvl7pPr marL="2839781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7pPr>
            <a:lvl8pPr marL="3313078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8pPr>
            <a:lvl9pPr marL="3786375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ICRC-CORDEX 2016, Stockholm 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402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658" y="1889861"/>
            <a:ext cx="4226243" cy="4504441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201" y="1889861"/>
            <a:ext cx="4226243" cy="4504441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ICRC-CORDEX 2016, Stockholm 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642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377975"/>
            <a:ext cx="8576786" cy="137220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953" y="1740315"/>
            <a:ext cx="4206820" cy="852901"/>
          </a:xfrm>
        </p:spPr>
        <p:txBody>
          <a:bodyPr anchor="b"/>
          <a:lstStyle>
            <a:lvl1pPr marL="0" indent="0">
              <a:buNone/>
              <a:defRPr sz="2484" b="1"/>
            </a:lvl1pPr>
            <a:lvl2pPr marL="473297" indent="0">
              <a:buNone/>
              <a:defRPr sz="2070" b="1"/>
            </a:lvl2pPr>
            <a:lvl3pPr marL="946594" indent="0">
              <a:buNone/>
              <a:defRPr sz="1863" b="1"/>
            </a:lvl3pPr>
            <a:lvl4pPr marL="1419890" indent="0">
              <a:buNone/>
              <a:defRPr sz="1656" b="1"/>
            </a:lvl4pPr>
            <a:lvl5pPr marL="1893188" indent="0">
              <a:buNone/>
              <a:defRPr sz="1656" b="1"/>
            </a:lvl5pPr>
            <a:lvl6pPr marL="2366484" indent="0">
              <a:buNone/>
              <a:defRPr sz="1656" b="1"/>
            </a:lvl6pPr>
            <a:lvl7pPr marL="2839781" indent="0">
              <a:buNone/>
              <a:defRPr sz="1656" b="1"/>
            </a:lvl7pPr>
            <a:lvl8pPr marL="3313078" indent="0">
              <a:buNone/>
              <a:defRPr sz="1656" b="1"/>
            </a:lvl8pPr>
            <a:lvl9pPr marL="3786375" indent="0">
              <a:buNone/>
              <a:defRPr sz="1656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953" y="2593216"/>
            <a:ext cx="4206820" cy="3814231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201" y="1740315"/>
            <a:ext cx="4227538" cy="852901"/>
          </a:xfrm>
        </p:spPr>
        <p:txBody>
          <a:bodyPr anchor="b"/>
          <a:lstStyle>
            <a:lvl1pPr marL="0" indent="0">
              <a:buNone/>
              <a:defRPr sz="2484" b="1"/>
            </a:lvl1pPr>
            <a:lvl2pPr marL="473297" indent="0">
              <a:buNone/>
              <a:defRPr sz="2070" b="1"/>
            </a:lvl2pPr>
            <a:lvl3pPr marL="946594" indent="0">
              <a:buNone/>
              <a:defRPr sz="1863" b="1"/>
            </a:lvl3pPr>
            <a:lvl4pPr marL="1419890" indent="0">
              <a:buNone/>
              <a:defRPr sz="1656" b="1"/>
            </a:lvl4pPr>
            <a:lvl5pPr marL="1893188" indent="0">
              <a:buNone/>
              <a:defRPr sz="1656" b="1"/>
            </a:lvl5pPr>
            <a:lvl6pPr marL="2366484" indent="0">
              <a:buNone/>
              <a:defRPr sz="1656" b="1"/>
            </a:lvl6pPr>
            <a:lvl7pPr marL="2839781" indent="0">
              <a:buNone/>
              <a:defRPr sz="1656" b="1"/>
            </a:lvl7pPr>
            <a:lvl8pPr marL="3313078" indent="0">
              <a:buNone/>
              <a:defRPr sz="1656" b="1"/>
            </a:lvl8pPr>
            <a:lvl9pPr marL="3786375" indent="0">
              <a:buNone/>
              <a:defRPr sz="1656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4201" y="2593216"/>
            <a:ext cx="4227538" cy="3814231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ICRC-CORDEX 2016, Stockholm 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679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ICRC-CORDEX 2016, Stockholm 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2290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ICRC-CORDEX 2016, Stockholm 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707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3" y="473288"/>
            <a:ext cx="3207231" cy="1656503"/>
          </a:xfrm>
        </p:spPr>
        <p:txBody>
          <a:bodyPr anchor="b"/>
          <a:lstStyle>
            <a:lvl1pPr>
              <a:defRPr sz="3313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538" y="1022169"/>
            <a:ext cx="5034201" cy="5045104"/>
          </a:xfrm>
        </p:spPr>
        <p:txBody>
          <a:bodyPr/>
          <a:lstStyle>
            <a:lvl1pPr>
              <a:defRPr sz="3313"/>
            </a:lvl1pPr>
            <a:lvl2pPr>
              <a:defRPr sz="2899"/>
            </a:lvl2pPr>
            <a:lvl3pPr>
              <a:defRPr sz="2484"/>
            </a:lvl3pPr>
            <a:lvl4pPr>
              <a:defRPr sz="2070"/>
            </a:lvl4pPr>
            <a:lvl5pPr>
              <a:defRPr sz="2070"/>
            </a:lvl5pPr>
            <a:lvl6pPr>
              <a:defRPr sz="2070"/>
            </a:lvl6pPr>
            <a:lvl7pPr>
              <a:defRPr sz="2070"/>
            </a:lvl7pPr>
            <a:lvl8pPr>
              <a:defRPr sz="2070"/>
            </a:lvl8pPr>
            <a:lvl9pPr>
              <a:defRPr sz="207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3" y="2129790"/>
            <a:ext cx="3207231" cy="3945699"/>
          </a:xfrm>
        </p:spPr>
        <p:txBody>
          <a:bodyPr/>
          <a:lstStyle>
            <a:lvl1pPr marL="0" indent="0">
              <a:buNone/>
              <a:defRPr sz="1656"/>
            </a:lvl1pPr>
            <a:lvl2pPr marL="473297" indent="0">
              <a:buNone/>
              <a:defRPr sz="1449"/>
            </a:lvl2pPr>
            <a:lvl3pPr marL="946594" indent="0">
              <a:buNone/>
              <a:defRPr sz="1242"/>
            </a:lvl3pPr>
            <a:lvl4pPr marL="1419890" indent="0">
              <a:buNone/>
              <a:defRPr sz="1035"/>
            </a:lvl4pPr>
            <a:lvl5pPr marL="1893188" indent="0">
              <a:buNone/>
              <a:defRPr sz="1035"/>
            </a:lvl5pPr>
            <a:lvl6pPr marL="2366484" indent="0">
              <a:buNone/>
              <a:defRPr sz="1035"/>
            </a:lvl6pPr>
            <a:lvl7pPr marL="2839781" indent="0">
              <a:buNone/>
              <a:defRPr sz="1035"/>
            </a:lvl7pPr>
            <a:lvl8pPr marL="3313078" indent="0">
              <a:buNone/>
              <a:defRPr sz="1035"/>
            </a:lvl8pPr>
            <a:lvl9pPr marL="3786375" indent="0">
              <a:buNone/>
              <a:defRPr sz="1035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ICRC-CORDEX 2016, Stockholm 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704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3" y="473288"/>
            <a:ext cx="3207231" cy="1656503"/>
          </a:xfrm>
        </p:spPr>
        <p:txBody>
          <a:bodyPr anchor="b"/>
          <a:lstStyle>
            <a:lvl1pPr>
              <a:defRPr sz="3313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27538" y="1022169"/>
            <a:ext cx="5034201" cy="5045104"/>
          </a:xfrm>
        </p:spPr>
        <p:txBody>
          <a:bodyPr anchor="t"/>
          <a:lstStyle>
            <a:lvl1pPr marL="0" indent="0">
              <a:buNone/>
              <a:defRPr sz="3313"/>
            </a:lvl1pPr>
            <a:lvl2pPr marL="473297" indent="0">
              <a:buNone/>
              <a:defRPr sz="2899"/>
            </a:lvl2pPr>
            <a:lvl3pPr marL="946594" indent="0">
              <a:buNone/>
              <a:defRPr sz="2484"/>
            </a:lvl3pPr>
            <a:lvl4pPr marL="1419890" indent="0">
              <a:buNone/>
              <a:defRPr sz="2070"/>
            </a:lvl4pPr>
            <a:lvl5pPr marL="1893188" indent="0">
              <a:buNone/>
              <a:defRPr sz="2070"/>
            </a:lvl5pPr>
            <a:lvl6pPr marL="2366484" indent="0">
              <a:buNone/>
              <a:defRPr sz="2070"/>
            </a:lvl6pPr>
            <a:lvl7pPr marL="2839781" indent="0">
              <a:buNone/>
              <a:defRPr sz="2070"/>
            </a:lvl7pPr>
            <a:lvl8pPr marL="3313078" indent="0">
              <a:buNone/>
              <a:defRPr sz="2070"/>
            </a:lvl8pPr>
            <a:lvl9pPr marL="3786375" indent="0">
              <a:buNone/>
              <a:defRPr sz="207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3" y="2129790"/>
            <a:ext cx="3207231" cy="3945699"/>
          </a:xfrm>
        </p:spPr>
        <p:txBody>
          <a:bodyPr/>
          <a:lstStyle>
            <a:lvl1pPr marL="0" indent="0">
              <a:buNone/>
              <a:defRPr sz="1656"/>
            </a:lvl1pPr>
            <a:lvl2pPr marL="473297" indent="0">
              <a:buNone/>
              <a:defRPr sz="1449"/>
            </a:lvl2pPr>
            <a:lvl3pPr marL="946594" indent="0">
              <a:buNone/>
              <a:defRPr sz="1242"/>
            </a:lvl3pPr>
            <a:lvl4pPr marL="1419890" indent="0">
              <a:buNone/>
              <a:defRPr sz="1035"/>
            </a:lvl4pPr>
            <a:lvl5pPr marL="1893188" indent="0">
              <a:buNone/>
              <a:defRPr sz="1035"/>
            </a:lvl5pPr>
            <a:lvl6pPr marL="2366484" indent="0">
              <a:buNone/>
              <a:defRPr sz="1035"/>
            </a:lvl6pPr>
            <a:lvl7pPr marL="2839781" indent="0">
              <a:buNone/>
              <a:defRPr sz="1035"/>
            </a:lvl7pPr>
            <a:lvl8pPr marL="3313078" indent="0">
              <a:buNone/>
              <a:defRPr sz="1035"/>
            </a:lvl8pPr>
            <a:lvl9pPr marL="3786375" indent="0">
              <a:buNone/>
              <a:defRPr sz="1035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ICRC-CORDEX 2016, Stockholm 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356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657" y="377975"/>
            <a:ext cx="8576786" cy="1372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657" y="1889861"/>
            <a:ext cx="8576786" cy="4504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658" y="6580002"/>
            <a:ext cx="2237423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3983" y="6580002"/>
            <a:ext cx="3356134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ICRC-CORDEX 2016, Stockholm 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3021" y="6580002"/>
            <a:ext cx="2237423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F01D9-D880-4344-BA09-5C4C355F493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925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0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 dt="0"/>
  <p:txStyles>
    <p:titleStyle>
      <a:lvl1pPr algn="l" defTabSz="946594" rtl="0" eaLnBrk="1" latinLnBrk="0" hangingPunct="1">
        <a:lnSpc>
          <a:spcPct val="90000"/>
        </a:lnSpc>
        <a:spcBef>
          <a:spcPct val="0"/>
        </a:spcBef>
        <a:buNone/>
        <a:defRPr sz="45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649" indent="-236649" algn="l" defTabSz="946594" rtl="0" eaLnBrk="1" latinLnBrk="0" hangingPunct="1">
        <a:lnSpc>
          <a:spcPct val="90000"/>
        </a:lnSpc>
        <a:spcBef>
          <a:spcPts val="1035"/>
        </a:spcBef>
        <a:buFont typeface="Arial" panose="020B0604020202020204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1pPr>
      <a:lvl2pPr marL="709945" indent="-236649" algn="l" defTabSz="94659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484" kern="1200">
          <a:solidFill>
            <a:schemeClr val="tx1"/>
          </a:solidFill>
          <a:latin typeface="+mn-lt"/>
          <a:ea typeface="+mn-ea"/>
          <a:cs typeface="+mn-cs"/>
        </a:defRPr>
      </a:lvl2pPr>
      <a:lvl3pPr marL="1183242" indent="-236649" algn="l" defTabSz="94659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070" kern="1200">
          <a:solidFill>
            <a:schemeClr val="tx1"/>
          </a:solidFill>
          <a:latin typeface="+mn-lt"/>
          <a:ea typeface="+mn-ea"/>
          <a:cs typeface="+mn-cs"/>
        </a:defRPr>
      </a:lvl3pPr>
      <a:lvl4pPr marL="1656539" indent="-236649" algn="l" defTabSz="94659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4pPr>
      <a:lvl5pPr marL="2129835" indent="-236649" algn="l" defTabSz="94659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5pPr>
      <a:lvl6pPr marL="2603133" indent="-236649" algn="l" defTabSz="94659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3076429" indent="-236649" algn="l" defTabSz="94659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549726" indent="-236649" algn="l" defTabSz="94659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4023023" indent="-236649" algn="l" defTabSz="94659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6594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1pPr>
      <a:lvl2pPr marL="473297" algn="l" defTabSz="946594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2pPr>
      <a:lvl3pPr marL="946594" algn="l" defTabSz="946594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3pPr>
      <a:lvl4pPr marL="1419890" algn="l" defTabSz="946594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4pPr>
      <a:lvl5pPr marL="1893188" algn="l" defTabSz="946594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5pPr>
      <a:lvl6pPr marL="2366484" algn="l" defTabSz="946594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2839781" algn="l" defTabSz="946594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313078" algn="l" defTabSz="946594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3786375" algn="l" defTabSz="946594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sofia.darmaraki@dal.ca" TargetMode="External"/><Relationship Id="rId13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8.jp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2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3.JPG"/><Relationship Id="rId7" Type="http://schemas.openxmlformats.org/officeDocument/2006/relationships/image" Target="../media/image3.png"/><Relationship Id="rId12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5.png"/><Relationship Id="rId5" Type="http://schemas.openxmlformats.org/officeDocument/2006/relationships/image" Target="../media/image5.jpe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www.umr-cnrm.fr/spip.php?article1098" TargetMode="External"/><Relationship Id="rId4" Type="http://schemas.openxmlformats.org/officeDocument/2006/relationships/hyperlink" Target="https://www.medcordex.e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0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Ομάδα 13">
            <a:extLst>
              <a:ext uri="{FF2B5EF4-FFF2-40B4-BE49-F238E27FC236}">
                <a16:creationId xmlns:a16="http://schemas.microsoft.com/office/drawing/2014/main" id="{C05D8151-4343-314F-898C-2489E17BA42D}"/>
              </a:ext>
            </a:extLst>
          </p:cNvPr>
          <p:cNvGrpSpPr/>
          <p:nvPr/>
        </p:nvGrpSpPr>
        <p:grpSpPr>
          <a:xfrm>
            <a:off x="3732470" y="125286"/>
            <a:ext cx="6196757" cy="1248843"/>
            <a:chOff x="1009655" y="-633330"/>
            <a:chExt cx="7981512" cy="1608527"/>
          </a:xfrm>
        </p:grpSpPr>
        <p:pic>
          <p:nvPicPr>
            <p:cNvPr id="28675" name="Picture 1">
              <a:extLst>
                <a:ext uri="{FF2B5EF4-FFF2-40B4-BE49-F238E27FC236}">
                  <a16:creationId xmlns:a16="http://schemas.microsoft.com/office/drawing/2014/main" id="{AA9908CA-21A5-5849-9099-F242DEC67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348" y="-612552"/>
              <a:ext cx="3536819" cy="547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7" name="Picture 4">
              <a:extLst>
                <a:ext uri="{FF2B5EF4-FFF2-40B4-BE49-F238E27FC236}">
                  <a16:creationId xmlns:a16="http://schemas.microsoft.com/office/drawing/2014/main" id="{BD97431F-2393-A541-A61D-CB705FC28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249" y="198459"/>
              <a:ext cx="1866740" cy="77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679" name="Group 9">
              <a:extLst>
                <a:ext uri="{FF2B5EF4-FFF2-40B4-BE49-F238E27FC236}">
                  <a16:creationId xmlns:a16="http://schemas.microsoft.com/office/drawing/2014/main" id="{9B1E85A0-EB75-6046-A0AB-780A288E80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6918" y="-630720"/>
              <a:ext cx="1259714" cy="992229"/>
              <a:chOff x="8344164" y="-829485"/>
              <a:chExt cx="1561504" cy="1039247"/>
            </a:xfrm>
          </p:grpSpPr>
          <p:pic>
            <p:nvPicPr>
              <p:cNvPr id="28686" name="Picture 6">
                <a:extLst>
                  <a:ext uri="{FF2B5EF4-FFF2-40B4-BE49-F238E27FC236}">
                    <a16:creationId xmlns:a16="http://schemas.microsoft.com/office/drawing/2014/main" id="{00ADFD24-79EC-E249-AD01-1DC786A4B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4164" y="-829485"/>
                <a:ext cx="1561499" cy="616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7" name="Picture 7">
                <a:extLst>
                  <a:ext uri="{FF2B5EF4-FFF2-40B4-BE49-F238E27FC236}">
                    <a16:creationId xmlns:a16="http://schemas.microsoft.com/office/drawing/2014/main" id="{0487F914-8C3D-CA41-8514-4357A66B8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4167" y="-483925"/>
                <a:ext cx="1561501" cy="693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655" y="-633330"/>
              <a:ext cx="1016167" cy="994839"/>
            </a:xfrm>
            <a:prstGeom prst="rect">
              <a:avLst/>
            </a:prstGeom>
          </p:spPr>
        </p:pic>
      </p:grpSp>
      <p:sp>
        <p:nvSpPr>
          <p:cNvPr id="28681" name="TextBox 1">
            <a:extLst>
              <a:ext uri="{FF2B5EF4-FFF2-40B4-BE49-F238E27FC236}">
                <a16:creationId xmlns:a16="http://schemas.microsoft.com/office/drawing/2014/main" id="{4BDA5082-ACAB-1748-A139-6DCCEBE62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55" y="6242636"/>
            <a:ext cx="3751063" cy="76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l-GR" sz="1087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el-GR" sz="1087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MARmaED</a:t>
            </a:r>
            <a:r>
              <a:rPr lang="en-US" altLang="el-GR" sz="1087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has received funding from the European Union's Horizon 2020 research and innovation </a:t>
            </a:r>
            <a:r>
              <a:rPr lang="en-US" altLang="el-GR" sz="1087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altLang="el-GR" sz="1087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under the Marie </a:t>
            </a:r>
            <a:r>
              <a:rPr lang="en-US" altLang="el-GR" sz="1087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Sklodowska</a:t>
            </a:r>
            <a:r>
              <a:rPr lang="en-US" altLang="el-GR" sz="1087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-Curie grant agreement No 67599.</a:t>
            </a:r>
            <a:endParaRPr lang="el-GR" altLang="el-GR" sz="1087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ACEB2C-765D-8B44-8161-D62E059F333D}"/>
              </a:ext>
            </a:extLst>
          </p:cNvPr>
          <p:cNvSpPr txBox="1"/>
          <p:nvPr/>
        </p:nvSpPr>
        <p:spPr>
          <a:xfrm>
            <a:off x="10270668" y="1583144"/>
            <a:ext cx="184731" cy="307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sz="1398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94DE864-7A68-D742-AB8F-D5B804BAC223}"/>
              </a:ext>
            </a:extLst>
          </p:cNvPr>
          <p:cNvSpPr txBox="1"/>
          <p:nvPr/>
        </p:nvSpPr>
        <p:spPr>
          <a:xfrm>
            <a:off x="283803" y="5068336"/>
            <a:ext cx="2719014" cy="72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Sofia </a:t>
            </a:r>
            <a:r>
              <a:rPr lang="en-US" sz="207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Darmaraki</a:t>
            </a:r>
            <a:r>
              <a:rPr lang="en-US" sz="20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0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sofia.darmaraki@dal.ca</a:t>
            </a:r>
            <a:endParaRPr lang="el-GR" sz="207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Ευθεία γραμμή σύνδεσης 57">
            <a:extLst>
              <a:ext uri="{FF2B5EF4-FFF2-40B4-BE49-F238E27FC236}">
                <a16:creationId xmlns:a16="http://schemas.microsoft.com/office/drawing/2014/main" id="{0A80CED0-3C82-5B45-AE27-90A0D8152C21}"/>
              </a:ext>
            </a:extLst>
          </p:cNvPr>
          <p:cNvCxnSpPr>
            <a:cxnSpLocks/>
          </p:cNvCxnSpPr>
          <p:nvPr/>
        </p:nvCxnSpPr>
        <p:spPr>
          <a:xfrm>
            <a:off x="212528" y="5281698"/>
            <a:ext cx="0" cy="1478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E44DF87-310F-5A48-876F-E72FC075E482}"/>
              </a:ext>
            </a:extLst>
          </p:cNvPr>
          <p:cNvSpPr txBox="1"/>
          <p:nvPr/>
        </p:nvSpPr>
        <p:spPr>
          <a:xfrm>
            <a:off x="212528" y="5812686"/>
            <a:ext cx="2220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@Sofia_Darmaraki</a:t>
            </a:r>
            <a:endParaRPr lang="el-G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986AACD-29B4-BD48-94AD-BA159FB8C3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492">
            <a:off x="2369640" y="5830657"/>
            <a:ext cx="420549" cy="42054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5E12105-5A78-1D41-B456-1B0EEC4522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 t="29168" r="70085" b="30657"/>
          <a:stretch/>
        </p:blipFill>
        <p:spPr>
          <a:xfrm>
            <a:off x="4816738" y="141418"/>
            <a:ext cx="797460" cy="758276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7B114ED4-B9B4-DA4C-BA5E-5556505548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t="8395" r="8858" b="20551"/>
          <a:stretch/>
        </p:blipFill>
        <p:spPr>
          <a:xfrm>
            <a:off x="283803" y="1035041"/>
            <a:ext cx="1294249" cy="112029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00E2371-BB16-8B4F-B8E9-B9DC306D7D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3509"/>
            <a:ext cx="3942687" cy="1312213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88AA86E3-3D5B-804F-B571-1892996384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04" y="3547859"/>
            <a:ext cx="5589423" cy="355144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A56ED09-EB01-DF43-896A-79B3BF27530F}"/>
              </a:ext>
            </a:extLst>
          </p:cNvPr>
          <p:cNvSpPr txBox="1"/>
          <p:nvPr/>
        </p:nvSpPr>
        <p:spPr>
          <a:xfrm>
            <a:off x="212528" y="3415239"/>
            <a:ext cx="597670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 Marine Heatwaves:</a:t>
            </a:r>
            <a:endParaRPr lang="el-GR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physical drivers behind the </a:t>
            </a:r>
            <a:endParaRPr lang="el-GR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2003 and 2015  events</a:t>
            </a:r>
            <a:endParaRPr lang="el-GR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3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AA640A46-5905-4042-8F03-DB59EF2C3155}"/>
              </a:ext>
            </a:extLst>
          </p:cNvPr>
          <p:cNvCxnSpPr>
            <a:cxnSpLocks/>
          </p:cNvCxnSpPr>
          <p:nvPr/>
        </p:nvCxnSpPr>
        <p:spPr>
          <a:xfrm>
            <a:off x="2080591" y="490063"/>
            <a:ext cx="5742609" cy="0"/>
          </a:xfrm>
          <a:prstGeom prst="line">
            <a:avLst/>
          </a:prstGeom>
          <a:ln w="31750">
            <a:gradFill flip="none" rotWithShape="1">
              <a:gsLst>
                <a:gs pos="27000">
                  <a:schemeClr val="accent5">
                    <a:lumMod val="40000"/>
                    <a:lumOff val="60000"/>
                  </a:schemeClr>
                </a:gs>
                <a:gs pos="13000">
                  <a:schemeClr val="accent5">
                    <a:lumMod val="40000"/>
                    <a:lumOff val="60000"/>
                  </a:schemeClr>
                </a:gs>
                <a:gs pos="43000">
                  <a:schemeClr val="accent5">
                    <a:lumMod val="95000"/>
                    <a:lumOff val="5000"/>
                  </a:schemeClr>
                </a:gs>
                <a:gs pos="74000">
                  <a:schemeClr val="accent5">
                    <a:lumMod val="60000"/>
                  </a:schemeClr>
                </a:gs>
                <a:gs pos="58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774C2A8-56D5-804B-8157-331B29A55BCE}"/>
              </a:ext>
            </a:extLst>
          </p:cNvPr>
          <p:cNvSpPr txBox="1"/>
          <p:nvPr/>
        </p:nvSpPr>
        <p:spPr>
          <a:xfrm>
            <a:off x="1996014" y="28464"/>
            <a:ext cx="5553648" cy="47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86" dirty="0">
                <a:solidFill>
                  <a:schemeClr val="accent1">
                    <a:lumMod val="50000"/>
                  </a:schemeClr>
                </a:solidFill>
                <a:latin typeface="+mj-lt"/>
                <a:ea typeface="Cambria" charset="-95"/>
                <a:cs typeface="Times New Roman" panose="02020603050405020304" pitchFamily="18" charset="0"/>
              </a:rPr>
              <a:t>MHW 2015: Atmosphere forcing &amp; wind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F00E4AC-F193-DD49-A50B-54D05F5A458C}"/>
              </a:ext>
            </a:extLst>
          </p:cNvPr>
          <p:cNvSpPr txBox="1"/>
          <p:nvPr/>
        </p:nvSpPr>
        <p:spPr>
          <a:xfrm>
            <a:off x="7642035" y="22027"/>
            <a:ext cx="2239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Darmaraki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in prep</a:t>
            </a:r>
            <a:endParaRPr lang="el-G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B3436E70-F452-E54E-B53F-1A9319C7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10</a:t>
            </a:fld>
            <a:endParaRPr lang="el-GR"/>
          </a:p>
        </p:txBody>
      </p:sp>
      <p:grpSp>
        <p:nvGrpSpPr>
          <p:cNvPr id="78" name="Ομάδα 77">
            <a:extLst>
              <a:ext uri="{FF2B5EF4-FFF2-40B4-BE49-F238E27FC236}">
                <a16:creationId xmlns:a16="http://schemas.microsoft.com/office/drawing/2014/main" id="{4B23D6AE-7957-3443-BA95-7F753267A632}"/>
              </a:ext>
            </a:extLst>
          </p:cNvPr>
          <p:cNvGrpSpPr/>
          <p:nvPr/>
        </p:nvGrpSpPr>
        <p:grpSpPr>
          <a:xfrm>
            <a:off x="404992" y="744350"/>
            <a:ext cx="4923793" cy="2901812"/>
            <a:chOff x="404992" y="744350"/>
            <a:chExt cx="4923793" cy="2901812"/>
          </a:xfrm>
        </p:grpSpPr>
        <p:grpSp>
          <p:nvGrpSpPr>
            <p:cNvPr id="76" name="Ομάδα 75">
              <a:extLst>
                <a:ext uri="{FF2B5EF4-FFF2-40B4-BE49-F238E27FC236}">
                  <a16:creationId xmlns:a16="http://schemas.microsoft.com/office/drawing/2014/main" id="{97FC2DB9-01CB-A744-9619-410D2072CA70}"/>
                </a:ext>
              </a:extLst>
            </p:cNvPr>
            <p:cNvGrpSpPr/>
            <p:nvPr/>
          </p:nvGrpSpPr>
          <p:grpSpPr>
            <a:xfrm>
              <a:off x="404992" y="744350"/>
              <a:ext cx="4923793" cy="2747924"/>
              <a:chOff x="404992" y="744350"/>
              <a:chExt cx="4923793" cy="2747924"/>
            </a:xfrm>
          </p:grpSpPr>
          <p:grpSp>
            <p:nvGrpSpPr>
              <p:cNvPr id="11" name="Ομάδα 10">
                <a:extLst>
                  <a:ext uri="{FF2B5EF4-FFF2-40B4-BE49-F238E27FC236}">
                    <a16:creationId xmlns:a16="http://schemas.microsoft.com/office/drawing/2014/main" id="{2FC601C0-3DAC-6C42-B7F4-71F62DCCA575}"/>
                  </a:ext>
                </a:extLst>
              </p:cNvPr>
              <p:cNvGrpSpPr/>
              <p:nvPr/>
            </p:nvGrpSpPr>
            <p:grpSpPr>
              <a:xfrm>
                <a:off x="673468" y="1208689"/>
                <a:ext cx="3931939" cy="2283585"/>
                <a:chOff x="835879" y="1800018"/>
                <a:chExt cx="5553649" cy="3005361"/>
              </a:xfrm>
            </p:grpSpPr>
            <p:pic>
              <p:nvPicPr>
                <p:cNvPr id="9" name="Εικόνα 8">
                  <a:extLst>
                    <a:ext uri="{FF2B5EF4-FFF2-40B4-BE49-F238E27FC236}">
                      <a16:creationId xmlns:a16="http://schemas.microsoft.com/office/drawing/2014/main" id="{31FCB4DB-8C16-9249-A007-5076F22009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01" t="19215" r="13719" b="39741"/>
                <a:stretch/>
              </p:blipFill>
              <p:spPr>
                <a:xfrm>
                  <a:off x="835879" y="1800018"/>
                  <a:ext cx="5553649" cy="3005361"/>
                </a:xfrm>
                <a:prstGeom prst="rect">
                  <a:avLst/>
                </a:prstGeom>
              </p:spPr>
            </p:pic>
            <p:grpSp>
              <p:nvGrpSpPr>
                <p:cNvPr id="10" name="Ομάδα 9">
                  <a:extLst>
                    <a:ext uri="{FF2B5EF4-FFF2-40B4-BE49-F238E27FC236}">
                      <a16:creationId xmlns:a16="http://schemas.microsoft.com/office/drawing/2014/main" id="{F1E9CB58-140B-2D41-BD5D-400AF353DE18}"/>
                    </a:ext>
                  </a:extLst>
                </p:cNvPr>
                <p:cNvGrpSpPr/>
                <p:nvPr/>
              </p:nvGrpSpPr>
              <p:grpSpPr>
                <a:xfrm>
                  <a:off x="1840182" y="1921722"/>
                  <a:ext cx="4249790" cy="256901"/>
                  <a:chOff x="1451299" y="1335683"/>
                  <a:chExt cx="4249790" cy="256901"/>
                </a:xfrm>
              </p:grpSpPr>
              <p:grpSp>
                <p:nvGrpSpPr>
                  <p:cNvPr id="13" name="Ομάδα 12">
                    <a:extLst>
                      <a:ext uri="{FF2B5EF4-FFF2-40B4-BE49-F238E27FC236}">
                        <a16:creationId xmlns:a16="http://schemas.microsoft.com/office/drawing/2014/main" id="{1EE8ACA6-FC47-AF40-9100-92EAE5195055}"/>
                      </a:ext>
                    </a:extLst>
                  </p:cNvPr>
                  <p:cNvGrpSpPr/>
                  <p:nvPr/>
                </p:nvGrpSpPr>
                <p:grpSpPr>
                  <a:xfrm>
                    <a:off x="1451299" y="1335683"/>
                    <a:ext cx="2726639" cy="253062"/>
                    <a:chOff x="1715888" y="592142"/>
                    <a:chExt cx="2726639" cy="253062"/>
                  </a:xfrm>
                </p:grpSpPr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CE2D4160-822B-B345-AF2E-F74808ECFD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15888" y="602171"/>
                      <a:ext cx="246610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+mj-lt"/>
                        </a:rPr>
                        <a:t>P1</a:t>
                      </a:r>
                      <a:endParaRPr lang="el-GR" sz="1200" dirty="0">
                        <a:latin typeface="+mj-lt"/>
                      </a:endParaRPr>
                    </a:p>
                  </p:txBody>
                </p:sp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FDAD8AED-6002-F046-B960-155E7DD7FB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04762" y="602170"/>
                      <a:ext cx="327919" cy="24303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+mj-lt"/>
                        </a:rPr>
                        <a:t>P2</a:t>
                      </a:r>
                      <a:endParaRPr lang="el-GR" sz="1200" dirty="0">
                        <a:latin typeface="+mj-lt"/>
                      </a:endParaRPr>
                    </a:p>
                  </p:txBody>
                </p:sp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F84C59F5-5B94-3F4F-B481-305C4DC6D6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9896" y="592142"/>
                      <a:ext cx="327919" cy="2430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+mj-lt"/>
                        </a:rPr>
                        <a:t>P3</a:t>
                      </a:r>
                      <a:endParaRPr lang="el-GR" sz="1200" dirty="0">
                        <a:latin typeface="+mj-lt"/>
                      </a:endParaRPr>
                    </a:p>
                  </p:txBody>
                </p:sp>
                <p:sp>
                  <p:nvSpPr>
                    <p:cNvPr id="121" name="TextBox 120">
                      <a:extLst>
                        <a:ext uri="{FF2B5EF4-FFF2-40B4-BE49-F238E27FC236}">
                          <a16:creationId xmlns:a16="http://schemas.microsoft.com/office/drawing/2014/main" id="{9370292B-5569-6F47-8946-22563299A2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13950" y="602170"/>
                      <a:ext cx="328577" cy="2430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+mj-lt"/>
                        </a:rPr>
                        <a:t>P4</a:t>
                      </a:r>
                      <a:endParaRPr lang="el-GR" sz="1200" dirty="0">
                        <a:latin typeface="+mj-lt"/>
                      </a:endParaRPr>
                    </a:p>
                  </p:txBody>
                </p:sp>
              </p:grpSp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AEDAD2A1-1B39-2B48-8DB4-9A4AC6BD2E2E}"/>
                      </a:ext>
                    </a:extLst>
                  </p:cNvPr>
                  <p:cNvSpPr txBox="1"/>
                  <p:nvPr/>
                </p:nvSpPr>
                <p:spPr>
                  <a:xfrm>
                    <a:off x="4604072" y="1345711"/>
                    <a:ext cx="328577" cy="2430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200" dirty="0">
                        <a:latin typeface="+mj-lt"/>
                      </a:rPr>
                      <a:t>P5</a:t>
                    </a:r>
                    <a:endParaRPr lang="el-GR" sz="1200" dirty="0">
                      <a:latin typeface="+mj-lt"/>
                    </a:endParaRPr>
                  </a:p>
                </p:txBody>
              </p:sp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0BAA4335-AB98-D548-9165-CD9914D3ADF0}"/>
                      </a:ext>
                    </a:extLst>
                  </p:cNvPr>
                  <p:cNvSpPr txBox="1"/>
                  <p:nvPr/>
                </p:nvSpPr>
                <p:spPr>
                  <a:xfrm>
                    <a:off x="5372512" y="1349550"/>
                    <a:ext cx="328577" cy="2430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200" dirty="0">
                        <a:latin typeface="+mj-lt"/>
                      </a:rPr>
                      <a:t>P6</a:t>
                    </a:r>
                    <a:endParaRPr lang="el-GR" sz="1200" dirty="0">
                      <a:latin typeface="+mj-lt"/>
                    </a:endParaRPr>
                  </a:p>
                </p:txBody>
              </p:sp>
            </p:grpSp>
          </p:grp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EB9E5C3-7319-7040-9675-DB76837B95E2}"/>
                  </a:ext>
                </a:extLst>
              </p:cNvPr>
              <p:cNvSpPr txBox="1"/>
              <p:nvPr/>
            </p:nvSpPr>
            <p:spPr>
              <a:xfrm>
                <a:off x="404992" y="2080185"/>
                <a:ext cx="430887" cy="4784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square" rtlCol="0">
                <a:spAutoFit/>
              </a:bodyPr>
              <a:lstStyle/>
              <a:p>
                <a:r>
                  <a:rPr lang="en-US" altLang="en-US" sz="1600" dirty="0">
                    <a:ea typeface="Cambria" panose="02040503050406030204" pitchFamily="18" charset="0"/>
                    <a:cs typeface="Cambria" panose="02040503050406030204" pitchFamily="18" charset="0"/>
                  </a:rPr>
                  <a:t>(℃)</a:t>
                </a:r>
                <a:endParaRPr lang="el-GR" sz="1600" baseline="30000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98D9FFF-93CC-3A4A-AE98-B1C121CAF404}"/>
                  </a:ext>
                </a:extLst>
              </p:cNvPr>
              <p:cNvSpPr txBox="1"/>
              <p:nvPr/>
            </p:nvSpPr>
            <p:spPr>
              <a:xfrm>
                <a:off x="983679" y="744350"/>
                <a:ext cx="4173436" cy="361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70"/>
                  </a:lnSpc>
                  <a:buSzPct val="70000"/>
                  <a:defRPr/>
                </a:pPr>
                <a:r>
                  <a:rPr lang="en-US" altLang="en-US" dirty="0">
                    <a:latin typeface="+mj-lt"/>
                    <a:ea typeface="Cambria" charset="-95"/>
                    <a:cs typeface="Times New Roman" panose="02020603050405020304" pitchFamily="18" charset="0"/>
                  </a:rPr>
                  <a:t>Time-integrated Mixed Layer Heat Budget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3A9ED122-C17F-4641-9476-4FBA51F8640F}"/>
                  </a:ext>
                </a:extLst>
              </p:cNvPr>
              <p:cNvSpPr txBox="1"/>
              <p:nvPr/>
            </p:nvSpPr>
            <p:spPr>
              <a:xfrm>
                <a:off x="1065324" y="966756"/>
                <a:ext cx="926844" cy="334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70"/>
                  </a:lnSpc>
                  <a:buSzPct val="70000"/>
                  <a:defRPr/>
                </a:pPr>
                <a:r>
                  <a:rPr lang="en-US" altLang="en-US" sz="1200" dirty="0">
                    <a:latin typeface="+mj-lt"/>
                    <a:ea typeface="Cambria" charset="-95"/>
                    <a:cs typeface="Times New Roman" panose="02020603050405020304" pitchFamily="18" charset="0"/>
                  </a:rPr>
                  <a:t>Anomalies</a:t>
                </a:r>
              </a:p>
            </p:txBody>
          </p:sp>
          <p:pic>
            <p:nvPicPr>
              <p:cNvPr id="125" name="Εικόνα 124">
                <a:extLst>
                  <a:ext uri="{FF2B5EF4-FFF2-40B4-BE49-F238E27FC236}">
                    <a16:creationId xmlns:a16="http://schemas.microsoft.com/office/drawing/2014/main" id="{51F7CBEE-D053-0D4A-AF29-B7C593FDDD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33" t="20531" r="18527" b="61544"/>
              <a:stretch/>
            </p:blipFill>
            <p:spPr>
              <a:xfrm>
                <a:off x="4615314" y="1627936"/>
                <a:ext cx="713471" cy="1251179"/>
              </a:xfrm>
              <a:prstGeom prst="rect">
                <a:avLst/>
              </a:prstGeom>
            </p:spPr>
          </p:pic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82FC67C-AB8B-FD48-832C-93956E2E4A71}"/>
                </a:ext>
              </a:extLst>
            </p:cNvPr>
            <p:cNvSpPr txBox="1"/>
            <p:nvPr/>
          </p:nvSpPr>
          <p:spPr>
            <a:xfrm>
              <a:off x="1116791" y="3492274"/>
              <a:ext cx="35652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+mj-lt"/>
                </a:rPr>
                <a:t>29Jun     24Jul           3Aug           8Aug           24Aug        5Sep       22Sep</a:t>
              </a:r>
              <a:endParaRPr lang="el-GR" sz="1000" dirty="0">
                <a:latin typeface="+mj-lt"/>
              </a:endParaRPr>
            </a:p>
          </p:txBody>
        </p:sp>
      </p:grpSp>
      <p:grpSp>
        <p:nvGrpSpPr>
          <p:cNvPr id="80" name="Ομάδα 79">
            <a:extLst>
              <a:ext uri="{FF2B5EF4-FFF2-40B4-BE49-F238E27FC236}">
                <a16:creationId xmlns:a16="http://schemas.microsoft.com/office/drawing/2014/main" id="{17D0CB3D-105C-734E-BE9F-7EEF488FC7C7}"/>
              </a:ext>
            </a:extLst>
          </p:cNvPr>
          <p:cNvGrpSpPr/>
          <p:nvPr/>
        </p:nvGrpSpPr>
        <p:grpSpPr>
          <a:xfrm>
            <a:off x="5310880" y="742061"/>
            <a:ext cx="4233859" cy="2912582"/>
            <a:chOff x="5310880" y="742061"/>
            <a:chExt cx="4233859" cy="2912582"/>
          </a:xfrm>
        </p:grpSpPr>
        <p:grpSp>
          <p:nvGrpSpPr>
            <p:cNvPr id="75" name="Ομάδα 74">
              <a:extLst>
                <a:ext uri="{FF2B5EF4-FFF2-40B4-BE49-F238E27FC236}">
                  <a16:creationId xmlns:a16="http://schemas.microsoft.com/office/drawing/2014/main" id="{92ACACFF-5DF8-D14C-8C50-BEFEE288CE82}"/>
                </a:ext>
              </a:extLst>
            </p:cNvPr>
            <p:cNvGrpSpPr/>
            <p:nvPr/>
          </p:nvGrpSpPr>
          <p:grpSpPr>
            <a:xfrm>
              <a:off x="5310880" y="742061"/>
              <a:ext cx="4233859" cy="2807589"/>
              <a:chOff x="5310880" y="742061"/>
              <a:chExt cx="4233859" cy="2807589"/>
            </a:xfrm>
          </p:grpSpPr>
          <p:grpSp>
            <p:nvGrpSpPr>
              <p:cNvPr id="70" name="Ομάδα 69">
                <a:extLst>
                  <a:ext uri="{FF2B5EF4-FFF2-40B4-BE49-F238E27FC236}">
                    <a16:creationId xmlns:a16="http://schemas.microsoft.com/office/drawing/2014/main" id="{E3D000C4-F426-2D4D-A297-893C5A1C3ED8}"/>
                  </a:ext>
                </a:extLst>
              </p:cNvPr>
              <p:cNvGrpSpPr/>
              <p:nvPr/>
            </p:nvGrpSpPr>
            <p:grpSpPr>
              <a:xfrm>
                <a:off x="5554584" y="1208691"/>
                <a:ext cx="3990155" cy="2340959"/>
                <a:chOff x="5554584" y="1208691"/>
                <a:chExt cx="3990155" cy="2340959"/>
              </a:xfrm>
            </p:grpSpPr>
            <p:pic>
              <p:nvPicPr>
                <p:cNvPr id="69" name="Εικόνα 68">
                  <a:extLst>
                    <a:ext uri="{FF2B5EF4-FFF2-40B4-BE49-F238E27FC236}">
                      <a16:creationId xmlns:a16="http://schemas.microsoft.com/office/drawing/2014/main" id="{F75972CE-1B18-7845-80E1-C58C5E2B86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39" t="18569" r="2747" b="28703"/>
                <a:stretch/>
              </p:blipFill>
              <p:spPr>
                <a:xfrm>
                  <a:off x="5554584" y="1208691"/>
                  <a:ext cx="3990155" cy="2340959"/>
                </a:xfrm>
                <a:prstGeom prst="rect">
                  <a:avLst/>
                </a:prstGeom>
              </p:spPr>
            </p:pic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34716420-229D-904D-84D7-81126B00B5C0}"/>
                    </a:ext>
                  </a:extLst>
                </p:cNvPr>
                <p:cNvSpPr txBox="1"/>
                <p:nvPr/>
              </p:nvSpPr>
              <p:spPr>
                <a:xfrm>
                  <a:off x="6172555" y="1345794"/>
                  <a:ext cx="174598" cy="1403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latin typeface="+mj-lt"/>
                    </a:rPr>
                    <a:t>P1</a:t>
                  </a:r>
                  <a:endParaRPr lang="el-GR" sz="1200" dirty="0">
                    <a:latin typeface="+mj-lt"/>
                  </a:endParaRPr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C58BEAC1-EE2A-0F49-8CD3-D2632BB36D22}"/>
                    </a:ext>
                  </a:extLst>
                </p:cNvPr>
                <p:cNvSpPr txBox="1"/>
                <p:nvPr/>
              </p:nvSpPr>
              <p:spPr>
                <a:xfrm>
                  <a:off x="6731071" y="1345794"/>
                  <a:ext cx="232164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latin typeface="+mj-lt"/>
                    </a:rPr>
                    <a:t>P2</a:t>
                  </a:r>
                  <a:endParaRPr lang="el-GR" sz="1200" dirty="0">
                    <a:latin typeface="+mj-lt"/>
                  </a:endParaRP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90F2EF92-1E02-C14A-AA00-25BC4FB86C67}"/>
                    </a:ext>
                  </a:extLst>
                </p:cNvPr>
                <p:cNvSpPr txBox="1"/>
                <p:nvPr/>
              </p:nvSpPr>
              <p:spPr>
                <a:xfrm>
                  <a:off x="7336499" y="1338174"/>
                  <a:ext cx="232164" cy="184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latin typeface="+mj-lt"/>
                    </a:rPr>
                    <a:t>P3</a:t>
                  </a:r>
                  <a:endParaRPr lang="el-GR" sz="1200" dirty="0">
                    <a:latin typeface="+mj-lt"/>
                  </a:endParaRPr>
                </a:p>
              </p:txBody>
            </p: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E1B1FC18-C0E6-3348-A85B-D08264E1ACEF}"/>
                    </a:ext>
                  </a:extLst>
                </p:cNvPr>
                <p:cNvSpPr txBox="1"/>
                <p:nvPr/>
              </p:nvSpPr>
              <p:spPr>
                <a:xfrm>
                  <a:off x="7870363" y="1345794"/>
                  <a:ext cx="232630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latin typeface="+mj-lt"/>
                    </a:rPr>
                    <a:t>P4</a:t>
                  </a:r>
                  <a:endParaRPr lang="el-GR" sz="1200" dirty="0">
                    <a:latin typeface="+mj-lt"/>
                  </a:endParaRPr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38B2E76B-A019-A948-9319-C180C2F91E2B}"/>
                    </a:ext>
                  </a:extLst>
                </p:cNvPr>
                <p:cNvSpPr txBox="1"/>
                <p:nvPr/>
              </p:nvSpPr>
              <p:spPr>
                <a:xfrm>
                  <a:off x="8404693" y="1345794"/>
                  <a:ext cx="232630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latin typeface="+mj-lt"/>
                    </a:rPr>
                    <a:t>P5</a:t>
                  </a:r>
                  <a:endParaRPr lang="el-GR" sz="1200" dirty="0">
                    <a:latin typeface="+mj-lt"/>
                  </a:endParaRP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7316C43A-32BF-1340-8A04-8D47759C9FB2}"/>
                    </a:ext>
                  </a:extLst>
                </p:cNvPr>
                <p:cNvSpPr txBox="1"/>
                <p:nvPr/>
              </p:nvSpPr>
              <p:spPr>
                <a:xfrm>
                  <a:off x="8948742" y="1348711"/>
                  <a:ext cx="232630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latin typeface="+mj-lt"/>
                    </a:rPr>
                    <a:t>P6</a:t>
                  </a:r>
                  <a:endParaRPr lang="el-GR" sz="1200" dirty="0">
                    <a:latin typeface="+mj-lt"/>
                  </a:endParaRPr>
                </a:p>
              </p:txBody>
            </p:sp>
          </p:grp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2FEB56A-56E5-5146-8E28-F1659897AA62}"/>
                  </a:ext>
                </a:extLst>
              </p:cNvPr>
              <p:cNvSpPr txBox="1"/>
              <p:nvPr/>
            </p:nvSpPr>
            <p:spPr>
              <a:xfrm>
                <a:off x="5817332" y="964937"/>
                <a:ext cx="926844" cy="334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70"/>
                  </a:lnSpc>
                  <a:buSzPct val="70000"/>
                  <a:defRPr/>
                </a:pPr>
                <a:r>
                  <a:rPr lang="en-US" altLang="en-US" sz="1200" dirty="0">
                    <a:latin typeface="+mj-lt"/>
                    <a:ea typeface="Cambria" charset="-95"/>
                    <a:cs typeface="Times New Roman" panose="02020603050405020304" pitchFamily="18" charset="0"/>
                  </a:rPr>
                  <a:t>Anomalies</a:t>
                </a:r>
              </a:p>
            </p:txBody>
          </p:sp>
          <p:grpSp>
            <p:nvGrpSpPr>
              <p:cNvPr id="73" name="Ομάδα 72">
                <a:extLst>
                  <a:ext uri="{FF2B5EF4-FFF2-40B4-BE49-F238E27FC236}">
                    <a16:creationId xmlns:a16="http://schemas.microsoft.com/office/drawing/2014/main" id="{0051A8CE-22B3-D04B-806C-777A11B3FC04}"/>
                  </a:ext>
                </a:extLst>
              </p:cNvPr>
              <p:cNvGrpSpPr/>
              <p:nvPr/>
            </p:nvGrpSpPr>
            <p:grpSpPr>
              <a:xfrm>
                <a:off x="5310880" y="742061"/>
                <a:ext cx="3719873" cy="1912565"/>
                <a:chOff x="5310880" y="742061"/>
                <a:chExt cx="3719873" cy="1912565"/>
              </a:xfrm>
            </p:grpSpPr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1AC40A04-7B15-8A42-9FFE-8CCD5DA8F5AF}"/>
                    </a:ext>
                  </a:extLst>
                </p:cNvPr>
                <p:cNvSpPr txBox="1"/>
                <p:nvPr/>
              </p:nvSpPr>
              <p:spPr>
                <a:xfrm>
                  <a:off x="6253316" y="742061"/>
                  <a:ext cx="2777437" cy="361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070"/>
                    </a:lnSpc>
                    <a:buSzPct val="70000"/>
                    <a:defRPr/>
                  </a:pPr>
                  <a:r>
                    <a:rPr lang="en-US" altLang="en-US" dirty="0">
                      <a:latin typeface="+mj-lt"/>
                      <a:ea typeface="Cambria" charset="-95"/>
                      <a:cs typeface="Times New Roman" panose="02020603050405020304" pitchFamily="18" charset="0"/>
                    </a:rPr>
                    <a:t>Time-integrated Windspeed</a:t>
                  </a:r>
                </a:p>
              </p:txBody>
            </p:sp>
            <p:sp>
              <p:nvSpPr>
                <p:cNvPr id="134" name="TextBox 26">
                  <a:extLst>
                    <a:ext uri="{FF2B5EF4-FFF2-40B4-BE49-F238E27FC236}">
                      <a16:creationId xmlns:a16="http://schemas.microsoft.com/office/drawing/2014/main" id="{175924A2-31A2-A34D-A913-E8BD1877A7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5118520" y="2200656"/>
                  <a:ext cx="646330" cy="2616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altLang="el-GR" sz="17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l-GR" sz="1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l-GR" sz="1700" dirty="0">
                      <a:latin typeface="+mj-lt"/>
                      <a:cs typeface="Times New Roman" panose="02020603050405020304" pitchFamily="18" charset="0"/>
                    </a:rPr>
                    <a:t>(m/s</a:t>
                  </a:r>
                  <a:r>
                    <a:rPr lang="en-US" altLang="en-US" sz="1700" dirty="0">
                      <a:latin typeface="+mj-lt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)</a:t>
                  </a:r>
                </a:p>
              </p:txBody>
            </p:sp>
          </p:grpSp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A80D4EC9-DEC0-1848-A4A6-A67DC4F7948E}"/>
                </a:ext>
              </a:extLst>
            </p:cNvPr>
            <p:cNvSpPr txBox="1"/>
            <p:nvPr/>
          </p:nvSpPr>
          <p:spPr>
            <a:xfrm>
              <a:off x="5859395" y="3500755"/>
              <a:ext cx="368534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+mj-lt"/>
                </a:rPr>
                <a:t>29Jun     24Jul            3Aug            8Aug           24Aug        5Sep         22Sep</a:t>
              </a:r>
              <a:endParaRPr lang="el-GR" sz="1000" dirty="0">
                <a:latin typeface="+mj-lt"/>
              </a:endParaRPr>
            </a:p>
          </p:txBody>
        </p:sp>
      </p:grpSp>
      <p:grpSp>
        <p:nvGrpSpPr>
          <p:cNvPr id="137" name="Ομάδα 136">
            <a:extLst>
              <a:ext uri="{FF2B5EF4-FFF2-40B4-BE49-F238E27FC236}">
                <a16:creationId xmlns:a16="http://schemas.microsoft.com/office/drawing/2014/main" id="{7295E0B5-154F-514E-9C30-89F82BDFC979}"/>
              </a:ext>
            </a:extLst>
          </p:cNvPr>
          <p:cNvGrpSpPr/>
          <p:nvPr/>
        </p:nvGrpSpPr>
        <p:grpSpPr>
          <a:xfrm>
            <a:off x="897735" y="3807347"/>
            <a:ext cx="6670928" cy="904028"/>
            <a:chOff x="574677" y="4144253"/>
            <a:chExt cx="5834070" cy="904028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6898321-4B0D-0642-BC96-6F05AD673983}"/>
                </a:ext>
              </a:extLst>
            </p:cNvPr>
            <p:cNvSpPr txBox="1"/>
            <p:nvPr/>
          </p:nvSpPr>
          <p:spPr>
            <a:xfrm>
              <a:off x="593985" y="4144253"/>
              <a:ext cx="49377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P1,P3,P5 </a:t>
              </a:r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(Increasing SST anomalies - MHW development)</a:t>
              </a:r>
            </a:p>
            <a:p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-  </a:t>
              </a:r>
              <a:r>
                <a:rPr lang="en-US" dirty="0">
                  <a:latin typeface="+mj-lt"/>
                  <a:cs typeface="Times New Roman" panose="02020603050405020304" pitchFamily="18" charset="0"/>
                </a:rPr>
                <a:t>Higher than normal </a:t>
              </a:r>
              <a:r>
                <a:rPr lang="en-US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Forcing,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Shortwave (Q</a:t>
              </a:r>
              <a:r>
                <a:rPr lang="en-US" baseline="-25000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SWD</a:t>
              </a:r>
              <a:r>
                <a:rPr lang="en-US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)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</a:t>
              </a:r>
              <a:r>
                <a:rPr lang="en-US" dirty="0">
                  <a:solidFill>
                    <a:srgbClr val="1C1CFF"/>
                  </a:solidFill>
                  <a:latin typeface="+mj-lt"/>
                  <a:cs typeface="Times New Roman" panose="02020603050405020304" pitchFamily="18" charset="0"/>
                </a:rPr>
                <a:t>Advection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endParaRPr lang="en-US" dirty="0">
                <a:solidFill>
                  <a:srgbClr val="1C1CFF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DC9F2DD-3B5F-324A-A32A-3D477FF32F25}"/>
                </a:ext>
              </a:extLst>
            </p:cNvPr>
            <p:cNvSpPr txBox="1"/>
            <p:nvPr/>
          </p:nvSpPr>
          <p:spPr>
            <a:xfrm>
              <a:off x="574677" y="4678949"/>
              <a:ext cx="5834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0188" indent="-215900"/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-  </a:t>
              </a:r>
              <a:r>
                <a:rPr lang="en-US" dirty="0">
                  <a:latin typeface="+mj-lt"/>
                  <a:cs typeface="Times New Roman" panose="02020603050405020304" pitchFamily="18" charset="0"/>
                </a:rPr>
                <a:t>Lower than normal</a:t>
              </a:r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:</a:t>
              </a:r>
              <a:r>
                <a:rPr lang="en-US" b="1" dirty="0">
                  <a:solidFill>
                    <a:srgbClr val="6E6E6E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585B56"/>
                  </a:solidFill>
                  <a:latin typeface="+mj-lt"/>
                  <a:cs typeface="Times New Roman" panose="02020603050405020304" pitchFamily="18" charset="0"/>
                </a:rPr>
                <a:t>Windspeed</a:t>
              </a:r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Vertical Diffusion (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Zdf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),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Entrainment</a:t>
              </a: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1B61E267-1D66-664E-9F8E-B6A270C26CFF}"/>
              </a:ext>
            </a:extLst>
          </p:cNvPr>
          <p:cNvSpPr txBox="1"/>
          <p:nvPr/>
        </p:nvSpPr>
        <p:spPr>
          <a:xfrm>
            <a:off x="878733" y="4802818"/>
            <a:ext cx="6457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Times New Roman" panose="02020603050405020304" pitchFamily="18" charset="0"/>
              </a:rPr>
              <a:t>P2,P4,P6 </a:t>
            </a:r>
            <a:r>
              <a:rPr lang="en-US" sz="1600" b="1" dirty="0">
                <a:latin typeface="+mj-lt"/>
                <a:cs typeface="Times New Roman" panose="02020603050405020304" pitchFamily="18" charset="0"/>
              </a:rPr>
              <a:t>(Decreasing SST anomalies – MHW decay)</a:t>
            </a:r>
          </a:p>
          <a:p>
            <a:r>
              <a:rPr lang="en-US" b="1" dirty="0">
                <a:latin typeface="+mj-lt"/>
                <a:cs typeface="Times New Roman" panose="02020603050405020304" pitchFamily="18" charset="0"/>
              </a:rPr>
              <a:t>- 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Opposite ocean forcing than P2,P4,P6, except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Windspeed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in P2. </a:t>
            </a:r>
          </a:p>
        </p:txBody>
      </p:sp>
      <p:grpSp>
        <p:nvGrpSpPr>
          <p:cNvPr id="142" name="Ομάδα 141">
            <a:extLst>
              <a:ext uri="{FF2B5EF4-FFF2-40B4-BE49-F238E27FC236}">
                <a16:creationId xmlns:a16="http://schemas.microsoft.com/office/drawing/2014/main" id="{A5B7D28F-7C70-D144-B5A1-EEC17960085E}"/>
              </a:ext>
            </a:extLst>
          </p:cNvPr>
          <p:cNvGrpSpPr/>
          <p:nvPr/>
        </p:nvGrpSpPr>
        <p:grpSpPr>
          <a:xfrm>
            <a:off x="136195" y="1627936"/>
            <a:ext cx="191898" cy="3735682"/>
            <a:chOff x="136195" y="1627936"/>
            <a:chExt cx="191898" cy="3735682"/>
          </a:xfrm>
        </p:grpSpPr>
        <p:grpSp>
          <p:nvGrpSpPr>
            <p:cNvPr id="143" name="Ομάδα 142">
              <a:extLst>
                <a:ext uri="{FF2B5EF4-FFF2-40B4-BE49-F238E27FC236}">
                  <a16:creationId xmlns:a16="http://schemas.microsoft.com/office/drawing/2014/main" id="{6B562DEE-9E41-BE4E-B60D-BACB0019EBBB}"/>
                </a:ext>
              </a:extLst>
            </p:cNvPr>
            <p:cNvGrpSpPr/>
            <p:nvPr/>
          </p:nvGrpSpPr>
          <p:grpSpPr>
            <a:xfrm>
              <a:off x="136195" y="1627936"/>
              <a:ext cx="191898" cy="3735682"/>
              <a:chOff x="136195" y="1627936"/>
              <a:chExt cx="191898" cy="3735682"/>
            </a:xfrm>
          </p:grpSpPr>
          <p:grpSp>
            <p:nvGrpSpPr>
              <p:cNvPr id="145" name="Ομάδα 144">
                <a:extLst>
                  <a:ext uri="{FF2B5EF4-FFF2-40B4-BE49-F238E27FC236}">
                    <a16:creationId xmlns:a16="http://schemas.microsoft.com/office/drawing/2014/main" id="{E688A237-E998-2D44-843A-514FC7C0062D}"/>
                  </a:ext>
                </a:extLst>
              </p:cNvPr>
              <p:cNvGrpSpPr/>
              <p:nvPr/>
            </p:nvGrpSpPr>
            <p:grpSpPr>
              <a:xfrm>
                <a:off x="136195" y="1627936"/>
                <a:ext cx="191898" cy="3735682"/>
                <a:chOff x="136195" y="1627936"/>
                <a:chExt cx="191898" cy="3735682"/>
              </a:xfrm>
            </p:grpSpPr>
            <p:grpSp>
              <p:nvGrpSpPr>
                <p:cNvPr id="147" name="Ομάδα 146">
                  <a:extLst>
                    <a:ext uri="{FF2B5EF4-FFF2-40B4-BE49-F238E27FC236}">
                      <a16:creationId xmlns:a16="http://schemas.microsoft.com/office/drawing/2014/main" id="{5B18B566-09F8-3349-8422-F262EE9E8220}"/>
                    </a:ext>
                  </a:extLst>
                </p:cNvPr>
                <p:cNvGrpSpPr/>
                <p:nvPr/>
              </p:nvGrpSpPr>
              <p:grpSpPr>
                <a:xfrm>
                  <a:off x="136195" y="1627936"/>
                  <a:ext cx="191898" cy="3735682"/>
                  <a:chOff x="136195" y="1627936"/>
                  <a:chExt cx="191898" cy="3735682"/>
                </a:xfrm>
              </p:grpSpPr>
              <p:grpSp>
                <p:nvGrpSpPr>
                  <p:cNvPr id="149" name="Ομάδα 148">
                    <a:extLst>
                      <a:ext uri="{FF2B5EF4-FFF2-40B4-BE49-F238E27FC236}">
                        <a16:creationId xmlns:a16="http://schemas.microsoft.com/office/drawing/2014/main" id="{FA374A1A-AE40-5140-A38B-DB66A2D62233}"/>
                      </a:ext>
                    </a:extLst>
                  </p:cNvPr>
                  <p:cNvGrpSpPr/>
                  <p:nvPr/>
                </p:nvGrpSpPr>
                <p:grpSpPr>
                  <a:xfrm>
                    <a:off x="136195" y="1627936"/>
                    <a:ext cx="191898" cy="3735682"/>
                    <a:chOff x="195114" y="1492924"/>
                    <a:chExt cx="191898" cy="3735682"/>
                  </a:xfrm>
                </p:grpSpPr>
                <p:grpSp>
                  <p:nvGrpSpPr>
                    <p:cNvPr id="151" name="Ομάδα 150">
                      <a:extLst>
                        <a:ext uri="{FF2B5EF4-FFF2-40B4-BE49-F238E27FC236}">
                          <a16:creationId xmlns:a16="http://schemas.microsoft.com/office/drawing/2014/main" id="{5B77E238-587D-0F4C-81E4-957941DAEC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5114" y="1492924"/>
                      <a:ext cx="191898" cy="3735682"/>
                      <a:chOff x="165250" y="652403"/>
                      <a:chExt cx="191898" cy="3735682"/>
                    </a:xfrm>
                  </p:grpSpPr>
                  <p:cxnSp>
                    <p:nvCxnSpPr>
                      <p:cNvPr id="153" name="Ευθεία γραμμή σύνδεσης 152">
                        <a:extLst>
                          <a:ext uri="{FF2B5EF4-FFF2-40B4-BE49-F238E27FC236}">
                            <a16:creationId xmlns:a16="http://schemas.microsoft.com/office/drawing/2014/main" id="{39052047-D6D6-D64E-AD47-5152D59428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266067" y="652403"/>
                        <a:ext cx="1" cy="3735682"/>
                      </a:xfrm>
                      <a:prstGeom prst="line">
                        <a:avLst/>
                      </a:prstGeom>
                      <a:ln>
                        <a:solidFill>
                          <a:schemeClr val="bg1">
                            <a:lumMod val="8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54" name="Ομάδα 153">
                        <a:extLst>
                          <a:ext uri="{FF2B5EF4-FFF2-40B4-BE49-F238E27FC236}">
                            <a16:creationId xmlns:a16="http://schemas.microsoft.com/office/drawing/2014/main" id="{CF87CEE9-54E9-2846-83C3-6227F6AA84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5250" y="1019105"/>
                        <a:ext cx="191898" cy="3015523"/>
                        <a:chOff x="165250" y="1019105"/>
                        <a:chExt cx="191898" cy="3015523"/>
                      </a:xfrm>
                    </p:grpSpPr>
                    <p:grpSp>
                      <p:nvGrpSpPr>
                        <p:cNvPr id="155" name="Ομάδα 154">
                          <a:extLst>
                            <a:ext uri="{FF2B5EF4-FFF2-40B4-BE49-F238E27FC236}">
                              <a16:creationId xmlns:a16="http://schemas.microsoft.com/office/drawing/2014/main" id="{1F7016FC-8A7D-D14E-BC56-3558A149373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2402" y="1019105"/>
                          <a:ext cx="183269" cy="188685"/>
                          <a:chOff x="172402" y="1019105"/>
                          <a:chExt cx="183269" cy="188685"/>
                        </a:xfrm>
                      </p:grpSpPr>
                      <p:sp>
                        <p:nvSpPr>
                          <p:cNvPr id="171" name="Έλλειψη 170">
                            <a:extLst>
                              <a:ext uri="{FF2B5EF4-FFF2-40B4-BE49-F238E27FC236}">
                                <a16:creationId xmlns:a16="http://schemas.microsoft.com/office/drawing/2014/main" id="{CC454DFB-2C10-0B45-A889-88AED4EEDBF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72402" y="1019105"/>
                            <a:ext cx="183269" cy="188685"/>
                          </a:xfrm>
                          <a:prstGeom prst="ellipse">
                            <a:avLst/>
                          </a:prstGeom>
                          <a:solidFill>
                            <a:srgbClr val="86BB9A"/>
                          </a:solidFill>
                          <a:ln>
                            <a:solidFill>
                              <a:srgbClr val="00206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l-GR" dirty="0"/>
                          </a:p>
                        </p:txBody>
                      </p:sp>
                      <p:sp>
                        <p:nvSpPr>
                          <p:cNvPr id="172" name="TextBox 171">
                            <a:extLst>
                              <a:ext uri="{FF2B5EF4-FFF2-40B4-BE49-F238E27FC236}">
                                <a16:creationId xmlns:a16="http://schemas.microsoft.com/office/drawing/2014/main" id="{464D3B49-F062-0346-AFF8-49B9DEFEFBF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35768" y="1024513"/>
                            <a:ext cx="89431" cy="16158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r>
                              <a:rPr lang="en-US" sz="1050" b="1" dirty="0"/>
                              <a:t>1</a:t>
                            </a:r>
                            <a:endParaRPr lang="el-GR" sz="1050" b="1" dirty="0"/>
                          </a:p>
                        </p:txBody>
                      </p:sp>
                    </p:grpSp>
                    <p:grpSp>
                      <p:nvGrpSpPr>
                        <p:cNvPr id="156" name="Ομάδα 155">
                          <a:extLst>
                            <a:ext uri="{FF2B5EF4-FFF2-40B4-BE49-F238E27FC236}">
                              <a16:creationId xmlns:a16="http://schemas.microsoft.com/office/drawing/2014/main" id="{640BF943-F588-634C-9A37-6886DBA3CBA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3879" y="1584751"/>
                          <a:ext cx="183269" cy="188685"/>
                          <a:chOff x="173879" y="1584751"/>
                          <a:chExt cx="183269" cy="188685"/>
                        </a:xfrm>
                      </p:grpSpPr>
                      <p:sp>
                        <p:nvSpPr>
                          <p:cNvPr id="169" name="Έλλειψη 168">
                            <a:extLst>
                              <a:ext uri="{FF2B5EF4-FFF2-40B4-BE49-F238E27FC236}">
                                <a16:creationId xmlns:a16="http://schemas.microsoft.com/office/drawing/2014/main" id="{F907DF3E-3132-FE45-BD64-A0654879AF0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73879" y="1584751"/>
                            <a:ext cx="183269" cy="188685"/>
                          </a:xfrm>
                          <a:prstGeom prst="ellipse">
                            <a:avLst/>
                          </a:prstGeom>
                          <a:solidFill>
                            <a:srgbClr val="B2E6FF"/>
                          </a:solidFill>
                          <a:ln>
                            <a:solidFill>
                              <a:srgbClr val="00206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l-GR"/>
                          </a:p>
                        </p:txBody>
                      </p:sp>
                      <p:sp>
                        <p:nvSpPr>
                          <p:cNvPr id="170" name="TextBox 169">
                            <a:extLst>
                              <a:ext uri="{FF2B5EF4-FFF2-40B4-BE49-F238E27FC236}">
                                <a16:creationId xmlns:a16="http://schemas.microsoft.com/office/drawing/2014/main" id="{C8DEA904-45BF-C04D-8FC4-5554357C548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32912" y="1601842"/>
                            <a:ext cx="89431" cy="16158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r>
                              <a:rPr lang="en-US" sz="1050" b="1" dirty="0"/>
                              <a:t>2</a:t>
                            </a:r>
                            <a:endParaRPr lang="el-GR" sz="1050" b="1" dirty="0"/>
                          </a:p>
                        </p:txBody>
                      </p:sp>
                    </p:grpSp>
                    <p:grpSp>
                      <p:nvGrpSpPr>
                        <p:cNvPr id="157" name="Ομάδα 156">
                          <a:extLst>
                            <a:ext uri="{FF2B5EF4-FFF2-40B4-BE49-F238E27FC236}">
                              <a16:creationId xmlns:a16="http://schemas.microsoft.com/office/drawing/2014/main" id="{06DF092E-1AC6-AA4D-8353-41211633F3C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65250" y="2145546"/>
                          <a:ext cx="183269" cy="188685"/>
                          <a:chOff x="171132" y="2206709"/>
                          <a:chExt cx="183269" cy="188685"/>
                        </a:xfrm>
                      </p:grpSpPr>
                      <p:sp>
                        <p:nvSpPr>
                          <p:cNvPr id="167" name="Έλλειψη 166">
                            <a:extLst>
                              <a:ext uri="{FF2B5EF4-FFF2-40B4-BE49-F238E27FC236}">
                                <a16:creationId xmlns:a16="http://schemas.microsoft.com/office/drawing/2014/main" id="{DB1CF640-28C7-4E4A-90A2-2EF17AB1886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71132" y="2206709"/>
                            <a:ext cx="183269" cy="188685"/>
                          </a:xfrm>
                          <a:prstGeom prst="ellipse">
                            <a:avLst/>
                          </a:prstGeom>
                          <a:solidFill>
                            <a:srgbClr val="C5B6DC"/>
                          </a:solidFill>
                          <a:ln>
                            <a:solidFill>
                              <a:srgbClr val="00206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l-GR"/>
                          </a:p>
                        </p:txBody>
                      </p:sp>
                      <p:sp>
                        <p:nvSpPr>
                          <p:cNvPr id="168" name="TextBox 167">
                            <a:extLst>
                              <a:ext uri="{FF2B5EF4-FFF2-40B4-BE49-F238E27FC236}">
                                <a16:creationId xmlns:a16="http://schemas.microsoft.com/office/drawing/2014/main" id="{5D1E3663-B9E3-454B-AC55-2776A20E1FD7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34983" y="2218776"/>
                            <a:ext cx="89431" cy="16158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r>
                              <a:rPr lang="en-US" sz="1050" b="1" dirty="0"/>
                              <a:t>3</a:t>
                            </a:r>
                          </a:p>
                        </p:txBody>
                      </p:sp>
                    </p:grpSp>
                    <p:grpSp>
                      <p:nvGrpSpPr>
                        <p:cNvPr id="158" name="Ομάδα 157">
                          <a:extLst>
                            <a:ext uri="{FF2B5EF4-FFF2-40B4-BE49-F238E27FC236}">
                              <a16:creationId xmlns:a16="http://schemas.microsoft.com/office/drawing/2014/main" id="{337E811C-F252-7D4C-8FA1-62D76D322A8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65250" y="2699669"/>
                          <a:ext cx="183269" cy="188685"/>
                          <a:chOff x="164554" y="2747110"/>
                          <a:chExt cx="183269" cy="188685"/>
                        </a:xfrm>
                      </p:grpSpPr>
                      <p:sp>
                        <p:nvSpPr>
                          <p:cNvPr id="165" name="Έλλειψη 164">
                            <a:extLst>
                              <a:ext uri="{FF2B5EF4-FFF2-40B4-BE49-F238E27FC236}">
                                <a16:creationId xmlns:a16="http://schemas.microsoft.com/office/drawing/2014/main" id="{82D653E8-59CA-A146-B74F-A77AB5AD7A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64554" y="2747110"/>
                            <a:ext cx="183269" cy="188685"/>
                          </a:xfrm>
                          <a:prstGeom prst="ellipse">
                            <a:avLst/>
                          </a:prstGeom>
                          <a:solidFill>
                            <a:srgbClr val="BDD2FF"/>
                          </a:solidFill>
                          <a:ln>
                            <a:solidFill>
                              <a:srgbClr val="00206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l-GR"/>
                          </a:p>
                        </p:txBody>
                      </p:sp>
                      <p:sp>
                        <p:nvSpPr>
                          <p:cNvPr id="166" name="TextBox 165">
                            <a:extLst>
                              <a:ext uri="{FF2B5EF4-FFF2-40B4-BE49-F238E27FC236}">
                                <a16:creationId xmlns:a16="http://schemas.microsoft.com/office/drawing/2014/main" id="{A0EF4E4D-A67C-DF44-A558-CB7587F6BCC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18409" y="2764972"/>
                            <a:ext cx="89431" cy="16158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r>
                              <a:rPr lang="en-US" sz="1050" b="1" dirty="0"/>
                              <a:t>4</a:t>
                            </a:r>
                          </a:p>
                        </p:txBody>
                      </p:sp>
                    </p:grpSp>
                    <p:grpSp>
                      <p:nvGrpSpPr>
                        <p:cNvPr id="159" name="Ομάδα 158">
                          <a:extLst>
                            <a:ext uri="{FF2B5EF4-FFF2-40B4-BE49-F238E27FC236}">
                              <a16:creationId xmlns:a16="http://schemas.microsoft.com/office/drawing/2014/main" id="{A21A08A2-1C26-734A-B14F-0CC9B41E83C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2187" y="3258231"/>
                          <a:ext cx="183269" cy="188685"/>
                          <a:chOff x="171491" y="3351713"/>
                          <a:chExt cx="183269" cy="188685"/>
                        </a:xfrm>
                      </p:grpSpPr>
                      <p:sp>
                        <p:nvSpPr>
                          <p:cNvPr id="163" name="Έλλειψη 162">
                            <a:extLst>
                              <a:ext uri="{FF2B5EF4-FFF2-40B4-BE49-F238E27FC236}">
                                <a16:creationId xmlns:a16="http://schemas.microsoft.com/office/drawing/2014/main" id="{3C247A16-1B4C-CF42-8504-14894354EA3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71491" y="3351713"/>
                            <a:ext cx="183269" cy="188685"/>
                          </a:xfrm>
                          <a:prstGeom prst="ellipse">
                            <a:avLst/>
                          </a:prstGeom>
                          <a:solidFill>
                            <a:srgbClr val="D9DA98"/>
                          </a:solidFill>
                          <a:ln>
                            <a:solidFill>
                              <a:srgbClr val="00206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l-GR"/>
                          </a:p>
                        </p:txBody>
                      </p:sp>
                      <p:sp>
                        <p:nvSpPr>
                          <p:cNvPr id="164" name="TextBox 163">
                            <a:extLst>
                              <a:ext uri="{FF2B5EF4-FFF2-40B4-BE49-F238E27FC236}">
                                <a16:creationId xmlns:a16="http://schemas.microsoft.com/office/drawing/2014/main" id="{20294DB3-63C2-A649-B9EE-F10EE641F13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28406" y="3371166"/>
                            <a:ext cx="89431" cy="16158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r>
                              <a:rPr lang="en-US" sz="1050" b="1" dirty="0"/>
                              <a:t>5</a:t>
                            </a:r>
                          </a:p>
                        </p:txBody>
                      </p:sp>
                    </p:grpSp>
                    <p:grpSp>
                      <p:nvGrpSpPr>
                        <p:cNvPr id="160" name="Ομάδα 159">
                          <a:extLst>
                            <a:ext uri="{FF2B5EF4-FFF2-40B4-BE49-F238E27FC236}">
                              <a16:creationId xmlns:a16="http://schemas.microsoft.com/office/drawing/2014/main" id="{33E214DB-84F0-994E-97FF-E635091378E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67879" y="3845943"/>
                          <a:ext cx="183269" cy="188685"/>
                          <a:chOff x="161302" y="3859172"/>
                          <a:chExt cx="183269" cy="188685"/>
                        </a:xfrm>
                      </p:grpSpPr>
                      <p:sp>
                        <p:nvSpPr>
                          <p:cNvPr id="161" name="Έλλειψη 160">
                            <a:extLst>
                              <a:ext uri="{FF2B5EF4-FFF2-40B4-BE49-F238E27FC236}">
                                <a16:creationId xmlns:a16="http://schemas.microsoft.com/office/drawing/2014/main" id="{5664B72A-3877-DE40-9B6F-254D2C48E6A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61302" y="3859172"/>
                            <a:ext cx="183269" cy="188685"/>
                          </a:xfrm>
                          <a:prstGeom prst="ellipse">
                            <a:avLst/>
                          </a:prstGeom>
                          <a:solidFill>
                            <a:schemeClr val="bg1">
                              <a:lumMod val="95000"/>
                            </a:schemeClr>
                          </a:solidFill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l-GR"/>
                          </a:p>
                        </p:txBody>
                      </p:sp>
                      <p:sp>
                        <p:nvSpPr>
                          <p:cNvPr id="162" name="TextBox 161">
                            <a:extLst>
                              <a:ext uri="{FF2B5EF4-FFF2-40B4-BE49-F238E27FC236}">
                                <a16:creationId xmlns:a16="http://schemas.microsoft.com/office/drawing/2014/main" id="{5F1C8B6B-DCF3-5142-8241-606DD5D347D1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22525" y="3872722"/>
                            <a:ext cx="89431" cy="16158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r>
                              <a:rPr lang="en-US" sz="1050" b="1" dirty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</a:rPr>
                              <a:t>6</a:t>
                            </a:r>
                          </a:p>
                        </p:txBody>
                      </p:sp>
                    </p:grpSp>
                  </p:grpSp>
                </p:grpSp>
                <p:cxnSp>
                  <p:nvCxnSpPr>
                    <p:cNvPr id="152" name="Ευθεία γραμμή σύνδεσης 151">
                      <a:extLst>
                        <a:ext uri="{FF2B5EF4-FFF2-40B4-BE49-F238E27FC236}">
                          <a16:creationId xmlns:a16="http://schemas.microsoft.com/office/drawing/2014/main" id="{C7EFEBD4-A58B-1746-8791-4CC7892D00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95930" y="1492924"/>
                      <a:ext cx="0" cy="365023"/>
                    </a:xfrm>
                    <a:prstGeom prst="line">
                      <a:avLst/>
                    </a:prstGeom>
                    <a:ln w="0">
                      <a:solidFill>
                        <a:srgbClr val="002688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50" name="Ευθεία γραμμή σύνδεσης 149">
                    <a:extLst>
                      <a:ext uri="{FF2B5EF4-FFF2-40B4-BE49-F238E27FC236}">
                        <a16:creationId xmlns:a16="http://schemas.microsoft.com/office/drawing/2014/main" id="{F61873CA-A3CC-9146-A810-5B7F9F903F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36004" y="2183323"/>
                    <a:ext cx="0" cy="365023"/>
                  </a:xfrm>
                  <a:prstGeom prst="line">
                    <a:avLst/>
                  </a:prstGeom>
                  <a:ln w="0">
                    <a:solidFill>
                      <a:srgbClr val="00268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48" name="Ευθεία γραμμή σύνδεσης 147">
                  <a:extLst>
                    <a:ext uri="{FF2B5EF4-FFF2-40B4-BE49-F238E27FC236}">
                      <a16:creationId xmlns:a16="http://schemas.microsoft.com/office/drawing/2014/main" id="{C8A3955B-06F2-E040-AFB8-105F34BE8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6320" y="2748969"/>
                  <a:ext cx="0" cy="365023"/>
                </a:xfrm>
                <a:prstGeom prst="line">
                  <a:avLst/>
                </a:prstGeom>
                <a:ln w="0">
                  <a:solidFill>
                    <a:srgbClr val="0026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6" name="Ευθεία γραμμή σύνδεσης 145">
                <a:extLst>
                  <a:ext uri="{FF2B5EF4-FFF2-40B4-BE49-F238E27FC236}">
                    <a16:creationId xmlns:a16="http://schemas.microsoft.com/office/drawing/2014/main" id="{E5FBE50C-89B0-8B4E-8835-74D72B7712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004" y="3309764"/>
                <a:ext cx="0" cy="365023"/>
              </a:xfrm>
              <a:prstGeom prst="line">
                <a:avLst/>
              </a:prstGeom>
              <a:ln w="0">
                <a:solidFill>
                  <a:srgbClr val="0026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4" name="Ευθεία γραμμή σύνδεσης 143">
              <a:extLst>
                <a:ext uri="{FF2B5EF4-FFF2-40B4-BE49-F238E27FC236}">
                  <a16:creationId xmlns:a16="http://schemas.microsoft.com/office/drawing/2014/main" id="{311E4202-72F1-4542-B85E-ED49D0BFBE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386" y="3868741"/>
              <a:ext cx="0" cy="365023"/>
            </a:xfrm>
            <a:prstGeom prst="line">
              <a:avLst/>
            </a:prstGeom>
            <a:ln w="0">
              <a:solidFill>
                <a:srgbClr val="0026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Ομάδα 80">
            <a:extLst>
              <a:ext uri="{FF2B5EF4-FFF2-40B4-BE49-F238E27FC236}">
                <a16:creationId xmlns:a16="http://schemas.microsoft.com/office/drawing/2014/main" id="{E1FE3B4A-E858-774A-9EFC-9AA44F4AC645}"/>
              </a:ext>
            </a:extLst>
          </p:cNvPr>
          <p:cNvGrpSpPr/>
          <p:nvPr/>
        </p:nvGrpSpPr>
        <p:grpSpPr>
          <a:xfrm>
            <a:off x="649826" y="5652608"/>
            <a:ext cx="9303404" cy="799035"/>
            <a:chOff x="649826" y="5652608"/>
            <a:chExt cx="9303404" cy="799035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BF5BFFBC-1255-3E47-BDF5-C40A48E83E44}"/>
                </a:ext>
              </a:extLst>
            </p:cNvPr>
            <p:cNvSpPr txBox="1"/>
            <p:nvPr/>
          </p:nvSpPr>
          <p:spPr>
            <a:xfrm>
              <a:off x="919813" y="5652608"/>
              <a:ext cx="9033417" cy="774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3" indent="-342903">
                <a:buSzPct val="50000"/>
                <a:buFont typeface=".Lucida Grande UI Regular"/>
                <a:buChar char="◆"/>
              </a:pPr>
              <a:r>
                <a:rPr lang="en-US" altLang="en-US" dirty="0">
                  <a:latin typeface="+mj-lt"/>
                  <a:ea typeface="Cambria" charset="-95"/>
                  <a:cs typeface="Times New Roman" panose="02020603050405020304" pitchFamily="18" charset="0"/>
                </a:rPr>
                <a:t>Atmosphere </a:t>
              </a:r>
              <a:r>
                <a:rPr lang="en-US" altLang="en-US" dirty="0">
                  <a:solidFill>
                    <a:srgbClr val="C00000"/>
                  </a:solidFill>
                  <a:latin typeface="+mj-lt"/>
                  <a:ea typeface="Cambria" charset="-95"/>
                  <a:cs typeface="Times New Roman" panose="02020603050405020304" pitchFamily="18" charset="0"/>
                </a:rPr>
                <a:t>forcing</a:t>
              </a:r>
              <a:r>
                <a:rPr lang="en-US" altLang="en-US" dirty="0">
                  <a:latin typeface="+mj-lt"/>
                  <a:ea typeface="Cambria" charset="-95"/>
                  <a:cs typeface="Times New Roman" panose="02020603050405020304" pitchFamily="18" charset="0"/>
                </a:rPr>
                <a:t> and </a:t>
              </a:r>
              <a:r>
                <a:rPr lang="en-US" altLang="en-US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Cambria" charset="-95"/>
                  <a:cs typeface="Times New Roman" panose="02020603050405020304" pitchFamily="18" charset="0"/>
                </a:rPr>
                <a:t>windspeed</a:t>
              </a:r>
              <a:r>
                <a:rPr lang="en-US" altLang="en-US" dirty="0">
                  <a:latin typeface="+mj-lt"/>
                  <a:ea typeface="Cambria" charset="-95"/>
                  <a:cs typeface="Times New Roman" panose="02020603050405020304" pitchFamily="18" charset="0"/>
                </a:rPr>
                <a:t> appear to drive this MHW</a:t>
              </a:r>
              <a:r>
                <a:rPr lang="el-GR" altLang="en-US" dirty="0">
                  <a:latin typeface="+mj-lt"/>
                  <a:ea typeface="Cambria" charset="-95"/>
                  <a:cs typeface="Times New Roman" panose="02020603050405020304" pitchFamily="18" charset="0"/>
                </a:rPr>
                <a:t> </a:t>
              </a:r>
              <a:r>
                <a:rPr lang="en-US" altLang="en-US" u="sng" dirty="0">
                  <a:latin typeface="+mj-lt"/>
                  <a:ea typeface="Cambria" charset="-95"/>
                  <a:cs typeface="Times New Roman" panose="02020603050405020304" pitchFamily="18" charset="0"/>
                </a:rPr>
                <a:t>on a basin scale</a:t>
              </a:r>
              <a:r>
                <a:rPr lang="en-US" altLang="en-US" dirty="0">
                  <a:latin typeface="+mj-lt"/>
                  <a:ea typeface="Cambria" charset="-95"/>
                  <a:cs typeface="Times New Roman" panose="02020603050405020304" pitchFamily="18" charset="0"/>
                </a:rPr>
                <a:t>, however:</a:t>
              </a:r>
            </a:p>
            <a:p>
              <a:pPr>
                <a:lnSpc>
                  <a:spcPts val="960"/>
                </a:lnSpc>
                <a:buSzPct val="50000"/>
              </a:pPr>
              <a:endParaRPr lang="en-US" altLang="en-US" b="1" dirty="0">
                <a:latin typeface="+mj-lt"/>
                <a:ea typeface="Cambria" charset="-95"/>
                <a:cs typeface="Times New Roman" panose="02020603050405020304" pitchFamily="18" charset="0"/>
              </a:endParaRPr>
            </a:p>
            <a:p>
              <a:pPr>
                <a:buSzPct val="50000"/>
              </a:pPr>
              <a:r>
                <a:rPr lang="en-US" altLang="en-US" b="1" dirty="0">
                  <a:latin typeface="+mj-lt"/>
                  <a:ea typeface="Cambria" charset="-95"/>
                  <a:cs typeface="Times New Roman" panose="02020603050405020304" pitchFamily="18" charset="0"/>
                </a:rPr>
                <a:t>The influence of entrainment and advection processes become more important on local scale   </a:t>
              </a:r>
            </a:p>
          </p:txBody>
        </p:sp>
        <p:sp>
          <p:nvSpPr>
            <p:cNvPr id="173" name="Ορθογώνιο 172">
              <a:extLst>
                <a:ext uri="{FF2B5EF4-FFF2-40B4-BE49-F238E27FC236}">
                  <a16:creationId xmlns:a16="http://schemas.microsoft.com/office/drawing/2014/main" id="{574F95DE-5F35-E743-843F-9CD1F68EF9C3}"/>
                </a:ext>
              </a:extLst>
            </p:cNvPr>
            <p:cNvSpPr/>
            <p:nvPr/>
          </p:nvSpPr>
          <p:spPr>
            <a:xfrm>
              <a:off x="649826" y="6082311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Times New Roman" panose="02020603050405020304" pitchFamily="18" charset="0"/>
                </a:rPr>
                <a:t>👉</a:t>
              </a:r>
              <a:endParaRPr lang="el-GR" dirty="0"/>
            </a:p>
          </p:txBody>
        </p:sp>
      </p:grpSp>
      <p:pic>
        <p:nvPicPr>
          <p:cNvPr id="79" name="Εικόνα 78">
            <a:extLst>
              <a:ext uri="{FF2B5EF4-FFF2-40B4-BE49-F238E27FC236}">
                <a16:creationId xmlns:a16="http://schemas.microsoft.com/office/drawing/2014/main" id="{547CD15E-94B2-0649-AA5E-B0CC4B675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3" y="6788343"/>
            <a:ext cx="846759" cy="2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6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1948B3-2C59-AA4E-8E1D-B87A7C130F2A}"/>
              </a:ext>
            </a:extLst>
          </p:cNvPr>
          <p:cNvSpPr txBox="1"/>
          <p:nvPr/>
        </p:nvSpPr>
        <p:spPr>
          <a:xfrm>
            <a:off x="2787333" y="0"/>
            <a:ext cx="5742605" cy="47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8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charset="-95"/>
                <a:cs typeface="Times New Roman" panose="02020603050405020304" pitchFamily="18" charset="0"/>
              </a:rPr>
              <a:t>Mediterranean Marine Heatwaves in short</a:t>
            </a: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5E1CF657-21AF-0F44-95F2-2438529C0324}"/>
              </a:ext>
            </a:extLst>
          </p:cNvPr>
          <p:cNvCxnSpPr/>
          <p:nvPr/>
        </p:nvCxnSpPr>
        <p:spPr>
          <a:xfrm>
            <a:off x="618678" y="610757"/>
            <a:ext cx="0" cy="59272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Έλλειψη 7">
            <a:extLst>
              <a:ext uri="{FF2B5EF4-FFF2-40B4-BE49-F238E27FC236}">
                <a16:creationId xmlns:a16="http://schemas.microsoft.com/office/drawing/2014/main" id="{35695BD5-5872-054C-8B55-F84F76E2F2AA}"/>
              </a:ext>
            </a:extLst>
          </p:cNvPr>
          <p:cNvSpPr/>
          <p:nvPr/>
        </p:nvSpPr>
        <p:spPr>
          <a:xfrm>
            <a:off x="521188" y="791526"/>
            <a:ext cx="183269" cy="188685"/>
          </a:xfrm>
          <a:prstGeom prst="ellipse">
            <a:avLst/>
          </a:prstGeom>
          <a:solidFill>
            <a:srgbClr val="86BB9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9" name="Έλλειψη 8">
            <a:extLst>
              <a:ext uri="{FF2B5EF4-FFF2-40B4-BE49-F238E27FC236}">
                <a16:creationId xmlns:a16="http://schemas.microsoft.com/office/drawing/2014/main" id="{1A423048-8904-BE40-A86D-6D44D061DDED}"/>
              </a:ext>
            </a:extLst>
          </p:cNvPr>
          <p:cNvSpPr/>
          <p:nvPr/>
        </p:nvSpPr>
        <p:spPr>
          <a:xfrm>
            <a:off x="527043" y="2407277"/>
            <a:ext cx="183269" cy="188685"/>
          </a:xfrm>
          <a:prstGeom prst="ellipse">
            <a:avLst/>
          </a:prstGeom>
          <a:solidFill>
            <a:srgbClr val="B2E6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F6248CFF-EA9C-6542-8731-F65FD83E71CF}"/>
              </a:ext>
            </a:extLst>
          </p:cNvPr>
          <p:cNvCxnSpPr>
            <a:cxnSpLocks/>
          </p:cNvCxnSpPr>
          <p:nvPr/>
        </p:nvCxnSpPr>
        <p:spPr>
          <a:xfrm>
            <a:off x="2643875" y="491583"/>
            <a:ext cx="5742609" cy="0"/>
          </a:xfrm>
          <a:prstGeom prst="line">
            <a:avLst/>
          </a:prstGeom>
          <a:ln w="31750">
            <a:gradFill flip="none" rotWithShape="1">
              <a:gsLst>
                <a:gs pos="27000">
                  <a:schemeClr val="accent5">
                    <a:lumMod val="40000"/>
                    <a:lumOff val="60000"/>
                  </a:schemeClr>
                </a:gs>
                <a:gs pos="13000">
                  <a:schemeClr val="accent5">
                    <a:lumMod val="40000"/>
                    <a:lumOff val="60000"/>
                  </a:schemeClr>
                </a:gs>
                <a:gs pos="43000">
                  <a:schemeClr val="accent5">
                    <a:lumMod val="95000"/>
                    <a:lumOff val="5000"/>
                  </a:schemeClr>
                </a:gs>
                <a:gs pos="74000">
                  <a:schemeClr val="accent5">
                    <a:lumMod val="60000"/>
                  </a:schemeClr>
                </a:gs>
                <a:gs pos="58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455D5133-6213-9D48-AB88-D1AF7F4492CB}"/>
              </a:ext>
            </a:extLst>
          </p:cNvPr>
          <p:cNvGrpSpPr/>
          <p:nvPr/>
        </p:nvGrpSpPr>
        <p:grpSpPr>
          <a:xfrm>
            <a:off x="1134953" y="693633"/>
            <a:ext cx="8399300" cy="1582403"/>
            <a:chOff x="1202034" y="745502"/>
            <a:chExt cx="8399300" cy="96234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7E0CF7-08B6-2743-9B92-6B7888F326DC}"/>
                </a:ext>
              </a:extLst>
            </p:cNvPr>
            <p:cNvSpPr txBox="1"/>
            <p:nvPr/>
          </p:nvSpPr>
          <p:spPr>
            <a:xfrm>
              <a:off x="1202034" y="745502"/>
              <a:ext cx="1508922" cy="24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Definition</a:t>
              </a:r>
              <a:endPara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2184D4A-614B-8346-B991-C1910D04F08B}"/>
                </a:ext>
              </a:extLst>
            </p:cNvPr>
            <p:cNvSpPr txBox="1"/>
            <p:nvPr/>
          </p:nvSpPr>
          <p:spPr>
            <a:xfrm>
              <a:off x="1462626" y="977862"/>
              <a:ext cx="8138708" cy="729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2" indent="-285752">
                <a:buFontTx/>
                <a:buChar char="-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Qualitative : </a:t>
              </a:r>
              <a:r>
                <a:rPr lang="en-US" altLang="en-US" i="1" dirty="0">
                  <a:solidFill>
                    <a:srgbClr val="1C1CFF"/>
                  </a:solidFill>
                  <a:ea typeface="Cambria" charset="0"/>
                  <a:cs typeface="Times New Roman" panose="02020603050405020304" pitchFamily="18" charset="0"/>
                  <a:sym typeface="Wingdings" charset="2"/>
                </a:rPr>
                <a:t>A discrete, prolonged anomalously warm water event at a particular location </a:t>
              </a:r>
            </a:p>
            <a:p>
              <a:pPr marL="285752" indent="-285752">
                <a:buFontTx/>
                <a:buChar char="-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Quantitative: Long-lasting, large-scale, summer MHWs, Thresholds: 99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quantile of SST, 5 days minimum duration, 20% minimum spatial coverage</a:t>
              </a:r>
            </a:p>
          </p:txBody>
        </p:sp>
      </p:grpSp>
      <p:grpSp>
        <p:nvGrpSpPr>
          <p:cNvPr id="40" name="Ομάδα 39">
            <a:extLst>
              <a:ext uri="{FF2B5EF4-FFF2-40B4-BE49-F238E27FC236}">
                <a16:creationId xmlns:a16="http://schemas.microsoft.com/office/drawing/2014/main" id="{08AD9BA2-7204-2545-A974-5D784807374E}"/>
              </a:ext>
            </a:extLst>
          </p:cNvPr>
          <p:cNvGrpSpPr/>
          <p:nvPr/>
        </p:nvGrpSpPr>
        <p:grpSpPr>
          <a:xfrm>
            <a:off x="1134953" y="2316954"/>
            <a:ext cx="8690971" cy="1031027"/>
            <a:chOff x="1273196" y="2170564"/>
            <a:chExt cx="8690971" cy="103102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A09DDD-FDD8-0743-B1FA-B6D1A25BFCF7}"/>
                </a:ext>
              </a:extLst>
            </p:cNvPr>
            <p:cNvSpPr txBox="1"/>
            <p:nvPr/>
          </p:nvSpPr>
          <p:spPr>
            <a:xfrm>
              <a:off x="1273196" y="2170564"/>
              <a:ext cx="7115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Model Representation</a:t>
              </a:r>
              <a:endParaRPr lang="el-GR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DF53C5-87CF-D843-BF1E-B09D5B32B8EC}"/>
                </a:ext>
              </a:extLst>
            </p:cNvPr>
            <p:cNvSpPr txBox="1"/>
            <p:nvPr/>
          </p:nvSpPr>
          <p:spPr>
            <a:xfrm>
              <a:off x="1533788" y="2555260"/>
              <a:ext cx="84303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2" indent="-285752">
                <a:buFontTx/>
                <a:buChar char="-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Fully-coupled Regional Climate System Model with high ocean &amp; atmosphere resolution</a:t>
              </a:r>
            </a:p>
          </p:txBody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7E82D9D-BBC3-1046-93D3-BD0ECCE3E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11</a:t>
            </a:fld>
            <a:endParaRPr lang="el-GR"/>
          </a:p>
        </p:txBody>
      </p:sp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92FD54F9-C49A-704B-B43A-299D67300A18}"/>
              </a:ext>
            </a:extLst>
          </p:cNvPr>
          <p:cNvGrpSpPr/>
          <p:nvPr/>
        </p:nvGrpSpPr>
        <p:grpSpPr>
          <a:xfrm>
            <a:off x="521188" y="3401135"/>
            <a:ext cx="9304730" cy="1882240"/>
            <a:chOff x="521188" y="3401135"/>
            <a:chExt cx="9304730" cy="1882240"/>
          </a:xfrm>
        </p:grpSpPr>
        <p:sp>
          <p:nvSpPr>
            <p:cNvPr id="11" name="Έλλειψη 10">
              <a:extLst>
                <a:ext uri="{FF2B5EF4-FFF2-40B4-BE49-F238E27FC236}">
                  <a16:creationId xmlns:a16="http://schemas.microsoft.com/office/drawing/2014/main" id="{72E31926-F8EF-9147-91B5-CB47A3A386DB}"/>
                </a:ext>
              </a:extLst>
            </p:cNvPr>
            <p:cNvSpPr/>
            <p:nvPr/>
          </p:nvSpPr>
          <p:spPr>
            <a:xfrm>
              <a:off x="521188" y="3491458"/>
              <a:ext cx="183269" cy="188685"/>
            </a:xfrm>
            <a:prstGeom prst="ellipse">
              <a:avLst/>
            </a:prstGeom>
            <a:solidFill>
              <a:srgbClr val="C5B6D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27" name="Ομάδα 26">
              <a:extLst>
                <a:ext uri="{FF2B5EF4-FFF2-40B4-BE49-F238E27FC236}">
                  <a16:creationId xmlns:a16="http://schemas.microsoft.com/office/drawing/2014/main" id="{1B6D8569-1E96-524F-98CD-1367A2E8EF3D}"/>
                </a:ext>
              </a:extLst>
            </p:cNvPr>
            <p:cNvGrpSpPr/>
            <p:nvPr/>
          </p:nvGrpSpPr>
          <p:grpSpPr>
            <a:xfrm>
              <a:off x="1134465" y="3401135"/>
              <a:ext cx="8691453" cy="1882240"/>
              <a:chOff x="1782426" y="2460149"/>
              <a:chExt cx="7538202" cy="188224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C98CF31-9B46-EE40-BBA4-39D0E1A0B6D1}"/>
                  </a:ext>
                </a:extLst>
              </p:cNvPr>
              <p:cNvSpPr txBox="1"/>
              <p:nvPr/>
            </p:nvSpPr>
            <p:spPr>
              <a:xfrm>
                <a:off x="1782426" y="2460149"/>
                <a:ext cx="35149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Key driving mechanisms of MHW 2003 </a:t>
                </a:r>
                <a:endParaRPr lang="el-GR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5D56DCA-F28D-9A4A-A6AF-01768C8D8997}"/>
                  </a:ext>
                </a:extLst>
              </p:cNvPr>
              <p:cNvSpPr txBox="1"/>
              <p:nvPr/>
            </p:nvSpPr>
            <p:spPr>
              <a:xfrm>
                <a:off x="2010489" y="2865061"/>
                <a:ext cx="731013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98450" indent="-285750">
                  <a:buFontTx/>
                  <a:buChar char="-"/>
                </a:pP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Anomalously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72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atmospheric forcing (shortwave), </a:t>
                </a:r>
                <a:r>
                  <a:rPr lang="en-US" b="1" dirty="0">
                    <a:solidFill>
                      <a:srgbClr val="1C1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Latent Heat Flux, </a:t>
                </a:r>
                <a:r>
                  <a:rPr lang="en-US" b="1" dirty="0">
                    <a:solidFill>
                      <a:srgbClr val="1C1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Vertical Diffusion  &amp; </a:t>
                </a:r>
                <a:r>
                  <a:rPr lang="en-US" b="1" dirty="0">
                    <a:solidFill>
                      <a:srgbClr val="1C1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weaker</a:t>
                </a:r>
                <a:r>
                  <a:rPr lang="en-US" dirty="0">
                    <a:solidFill>
                      <a:srgbClr val="1C1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 average winds</a:t>
                </a:r>
              </a:p>
              <a:p>
                <a:pPr marL="298450" indent="-285750">
                  <a:buFontTx/>
                  <a:buChar char="-"/>
                </a:pP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scale of integration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affects the results on the contribution of each budget term to the MHW development/decay: Too long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 influence of some factors can be counteracted, Too short  Not representative of the conditions before the MHW 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p:grpSp>
      </p:grp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FDBEAF3E-E450-764F-9D2F-E4F8ED9DC570}"/>
              </a:ext>
            </a:extLst>
          </p:cNvPr>
          <p:cNvGrpSpPr/>
          <p:nvPr/>
        </p:nvGrpSpPr>
        <p:grpSpPr>
          <a:xfrm>
            <a:off x="521188" y="5354424"/>
            <a:ext cx="8994840" cy="1605241"/>
            <a:chOff x="521188" y="5354424"/>
            <a:chExt cx="8994840" cy="1605241"/>
          </a:xfrm>
        </p:grpSpPr>
        <p:sp>
          <p:nvSpPr>
            <p:cNvPr id="39" name="Έλλειψη 38">
              <a:extLst>
                <a:ext uri="{FF2B5EF4-FFF2-40B4-BE49-F238E27FC236}">
                  <a16:creationId xmlns:a16="http://schemas.microsoft.com/office/drawing/2014/main" id="{6F64759D-D28E-8D4D-81B3-F0F1AA80440E}"/>
                </a:ext>
              </a:extLst>
            </p:cNvPr>
            <p:cNvSpPr/>
            <p:nvPr/>
          </p:nvSpPr>
          <p:spPr>
            <a:xfrm>
              <a:off x="521188" y="5444747"/>
              <a:ext cx="183269" cy="188685"/>
            </a:xfrm>
            <a:prstGeom prst="ellipse">
              <a:avLst/>
            </a:prstGeom>
            <a:solidFill>
              <a:srgbClr val="D9DA98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32" name="Ομάδα 31">
              <a:extLst>
                <a:ext uri="{FF2B5EF4-FFF2-40B4-BE49-F238E27FC236}">
                  <a16:creationId xmlns:a16="http://schemas.microsoft.com/office/drawing/2014/main" id="{ACFEB1C0-AEFD-AC4F-A831-383D5D8B1BD0}"/>
                </a:ext>
              </a:extLst>
            </p:cNvPr>
            <p:cNvGrpSpPr/>
            <p:nvPr/>
          </p:nvGrpSpPr>
          <p:grpSpPr>
            <a:xfrm>
              <a:off x="1134465" y="5354424"/>
              <a:ext cx="8381563" cy="1605241"/>
              <a:chOff x="1782426" y="2460149"/>
              <a:chExt cx="7269431" cy="160524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125D0B-F46D-F64D-ACB0-DE74ACC78B6A}"/>
                  </a:ext>
                </a:extLst>
              </p:cNvPr>
              <p:cNvSpPr txBox="1"/>
              <p:nvPr/>
            </p:nvSpPr>
            <p:spPr>
              <a:xfrm>
                <a:off x="1782426" y="2460149"/>
                <a:ext cx="35149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Key driving mechanisms of MHW 2015 </a:t>
                </a:r>
                <a:endParaRPr lang="el-GR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36B79CB-6B6D-7540-B73F-BEBD63B78CE9}"/>
                  </a:ext>
                </a:extLst>
              </p:cNvPr>
              <p:cNvSpPr txBox="1"/>
              <p:nvPr/>
            </p:nvSpPr>
            <p:spPr>
              <a:xfrm>
                <a:off x="2010490" y="2865061"/>
                <a:ext cx="70413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98450" indent="-285750">
                  <a:buFontTx/>
                  <a:buChar char="-"/>
                </a:pP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Anomalously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72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atmospheric forcing , </a:t>
                </a:r>
                <a:r>
                  <a:rPr lang="en-US" b="1" dirty="0">
                    <a:solidFill>
                      <a:srgbClr val="1C1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Vertical Diffusion  &amp; </a:t>
                </a:r>
                <a:r>
                  <a:rPr lang="en-US" b="1" dirty="0">
                    <a:solidFill>
                      <a:srgbClr val="1C1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weaker</a:t>
                </a:r>
                <a:r>
                  <a:rPr lang="en-US" dirty="0">
                    <a:solidFill>
                      <a:srgbClr val="1C1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 average winds</a:t>
                </a:r>
              </a:p>
              <a:p>
                <a:pPr marL="298450" indent="-285750">
                  <a:buFontTx/>
                  <a:buChar char="-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 MHW spatial scale considered can “obscure” the contribution from smaller-scale processes (in the basin) such as,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Advection,Entrainment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49B89BBF-39E3-7E42-BB96-FE72478BA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3" y="6788343"/>
            <a:ext cx="846759" cy="2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0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36EE2D90-D5D7-2F4D-ABC0-B362A751A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44101" cy="709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B34C1B-735A-A541-983C-61A94BB49482}"/>
              </a:ext>
            </a:extLst>
          </p:cNvPr>
          <p:cNvSpPr txBox="1"/>
          <p:nvPr/>
        </p:nvSpPr>
        <p:spPr>
          <a:xfrm>
            <a:off x="2168689" y="3192549"/>
            <a:ext cx="5606720" cy="1096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107" b="1" i="1" dirty="0">
                <a:latin typeface="+mj-lt"/>
                <a:ea typeface="Cambria" charset="-95"/>
                <a:cs typeface="Cambria" charset="-95"/>
              </a:rPr>
              <a:t>   </a:t>
            </a:r>
            <a:r>
              <a:rPr lang="en-US" sz="3728" b="1" i="1" dirty="0">
                <a:solidFill>
                  <a:srgbClr val="002060"/>
                </a:solidFill>
                <a:latin typeface="+mj-lt"/>
                <a:ea typeface="Cambria" charset="-95"/>
                <a:cs typeface="Cambria" charset="-95"/>
              </a:rPr>
              <a:t>Thank you for watching</a:t>
            </a:r>
          </a:p>
          <a:p>
            <a:pPr>
              <a:defRPr/>
            </a:pPr>
            <a:r>
              <a:rPr lang="en-US" sz="2800" b="1" i="1" dirty="0">
                <a:solidFill>
                  <a:srgbClr val="002060"/>
                </a:solidFill>
                <a:latin typeface="+mj-lt"/>
                <a:ea typeface="Cambria" charset="-95"/>
                <a:cs typeface="Cambria" charset="-95"/>
              </a:rPr>
              <a:t>         </a:t>
            </a:r>
            <a:r>
              <a:rPr lang="en-US" sz="2800" b="1" i="1" dirty="0" err="1">
                <a:solidFill>
                  <a:srgbClr val="002060"/>
                </a:solidFill>
                <a:latin typeface="+mj-lt"/>
                <a:ea typeface="Cambria" charset="-95"/>
                <a:cs typeface="Cambria" charset="-95"/>
              </a:rPr>
              <a:t>sofia.darmaraki@dal.ca</a:t>
            </a:r>
            <a:endParaRPr lang="en-US" sz="2800" b="1" i="1" dirty="0">
              <a:solidFill>
                <a:srgbClr val="002060"/>
              </a:solidFill>
              <a:latin typeface="+mj-lt"/>
              <a:ea typeface="Cambria" charset="-95"/>
              <a:cs typeface="Cambria" charset="-95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C8C0DB2-C2CE-3346-8638-E8F1A92DB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20" y="6137419"/>
            <a:ext cx="4887728" cy="75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D4815C9D-E8D9-EF41-8927-C12800383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12</a:t>
            </a:fld>
            <a:endParaRPr lang="el-GR"/>
          </a:p>
        </p:txBody>
      </p:sp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6AA4DB15-7E34-0B47-ABA0-5B84D58A1039}"/>
              </a:ext>
            </a:extLst>
          </p:cNvPr>
          <p:cNvGrpSpPr/>
          <p:nvPr/>
        </p:nvGrpSpPr>
        <p:grpSpPr>
          <a:xfrm>
            <a:off x="376362" y="4628374"/>
            <a:ext cx="6353051" cy="1084674"/>
            <a:chOff x="476543" y="4205918"/>
            <a:chExt cx="6827868" cy="1251999"/>
          </a:xfrm>
        </p:grpSpPr>
        <p:pic>
          <p:nvPicPr>
            <p:cNvPr id="10" name="Image 1">
              <a:extLst>
                <a:ext uri="{FF2B5EF4-FFF2-40B4-BE49-F238E27FC236}">
                  <a16:creationId xmlns:a16="http://schemas.microsoft.com/office/drawing/2014/main" id="{6EF3F7AB-65DE-424B-B9DE-DC126FAD1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17" y="4236457"/>
              <a:ext cx="1257750" cy="1221459"/>
            </a:xfrm>
            <a:prstGeom prst="rect">
              <a:avLst/>
            </a:prstGeom>
          </p:spPr>
        </p:pic>
        <p:pic>
          <p:nvPicPr>
            <p:cNvPr id="11" name="Image 2">
              <a:extLst>
                <a:ext uri="{FF2B5EF4-FFF2-40B4-BE49-F238E27FC236}">
                  <a16:creationId xmlns:a16="http://schemas.microsoft.com/office/drawing/2014/main" id="{A7E7EDEA-3820-4D47-9849-00E13F431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219" y="4205918"/>
              <a:ext cx="1153192" cy="1221459"/>
            </a:xfrm>
            <a:prstGeom prst="rect">
              <a:avLst/>
            </a:prstGeom>
          </p:spPr>
        </p:pic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CE17D418-5C08-034C-98E7-380BEE144C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6543" y="4236459"/>
              <a:ext cx="1513493" cy="1221458"/>
              <a:chOff x="21702" y="-265535"/>
              <a:chExt cx="1561504" cy="994615"/>
            </a:xfrm>
          </p:grpSpPr>
          <p:pic>
            <p:nvPicPr>
              <p:cNvPr id="19" name="Picture 6">
                <a:extLst>
                  <a:ext uri="{FF2B5EF4-FFF2-40B4-BE49-F238E27FC236}">
                    <a16:creationId xmlns:a16="http://schemas.microsoft.com/office/drawing/2014/main" id="{AAEE9792-0069-564C-80F5-DBB87D8B1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02" y="-265535"/>
                <a:ext cx="1561500" cy="616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7">
                <a:extLst>
                  <a:ext uri="{FF2B5EF4-FFF2-40B4-BE49-F238E27FC236}">
                    <a16:creationId xmlns:a16="http://schemas.microsoft.com/office/drawing/2014/main" id="{BD551D4D-72B4-4C49-B74B-2233F3585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05" y="80025"/>
                <a:ext cx="1561501" cy="649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Εικόνα 20">
              <a:extLst>
                <a:ext uri="{FF2B5EF4-FFF2-40B4-BE49-F238E27FC236}">
                  <a16:creationId xmlns:a16="http://schemas.microsoft.com/office/drawing/2014/main" id="{A264A297-6B27-9B44-854F-427881A04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1" t="29168" r="70085" b="30657"/>
            <a:stretch/>
          </p:blipFill>
          <p:spPr>
            <a:xfrm>
              <a:off x="2506306" y="4236457"/>
              <a:ext cx="1261118" cy="1221459"/>
            </a:xfrm>
            <a:prstGeom prst="rect">
              <a:avLst/>
            </a:prstGeom>
          </p:spPr>
        </p:pic>
      </p:grpSp>
      <p:pic>
        <p:nvPicPr>
          <p:cNvPr id="23" name="Εικόνα 15">
            <a:extLst>
              <a:ext uri="{FF2B5EF4-FFF2-40B4-BE49-F238E27FC236}">
                <a16:creationId xmlns:a16="http://schemas.microsoft.com/office/drawing/2014/main" id="{2BA9106B-F28F-8446-BF88-644674C2D7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258" y="4715589"/>
            <a:ext cx="2193719" cy="94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F50157EF-C9EF-3F45-8576-7D77E87477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1" y="13897"/>
            <a:ext cx="4214402" cy="1402646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8D32F070-3146-8641-B8AA-C6F26B1E006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t="8395" r="8858" b="20551"/>
          <a:stretch/>
        </p:blipFill>
        <p:spPr>
          <a:xfrm>
            <a:off x="8184566" y="-1"/>
            <a:ext cx="1759534" cy="15230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5F5B96-E4FA-6247-8178-F43980A38493}"/>
              </a:ext>
            </a:extLst>
          </p:cNvPr>
          <p:cNvSpPr txBox="1"/>
          <p:nvPr/>
        </p:nvSpPr>
        <p:spPr>
          <a:xfrm>
            <a:off x="1080481" y="1718545"/>
            <a:ext cx="75830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i="1" dirty="0">
                <a:latin typeface="+mj-lt"/>
                <a:ea typeface="Cambria" charset="-95"/>
                <a:cs typeface="Cambria" charset="-95"/>
              </a:rPr>
              <a:t>Do we choose an appropriate spatiotemporal MHW scale (how?) to investigate or do we adapt our research questions ?</a:t>
            </a:r>
            <a:endParaRPr lang="en-US" sz="2800" b="1" i="1" dirty="0">
              <a:solidFill>
                <a:srgbClr val="002060"/>
              </a:solidFill>
              <a:latin typeface="+mj-lt"/>
              <a:ea typeface="Cambria" charset="-95"/>
              <a:cs typeface="Cambria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3893905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BA9DA1-115C-4041-BB41-B2113591B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28" y="993310"/>
            <a:ext cx="9657443" cy="666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31775" indent="-217488" algn="just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Cerrano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Bavestrello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G., Bianchi, C. N.,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Cattaneo-Vietti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Bava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Morganti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Morri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Picco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Sara, G., Schiaparelli, S., et al. (2000).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catastrophic mass-mortality episode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gorgonians and other organisms in 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ligurian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sea (north-western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summer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1999. Ecology letters, 3(4):284–293.</a:t>
            </a:r>
          </a:p>
          <a:p>
            <a:pPr marL="185738" indent="-171450" algn="just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Darmaraki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Somot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Sevault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Nabat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Narvaez, W. D. C.,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Cavicchia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L., ... &amp; Sein, D. V. (2019)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Future evolution of marine heatwaves in the Mediterranean Sea. Climate Dynamics, 53(3-4), 1371-1392.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5738" indent="-171450" algn="just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Garrabou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J., Perez, T.,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Sartoretto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&amp;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Harmelin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G. (2001).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mortality event in red coral Corallium rubrum populations in the Provence       region (France, NW Mediterranean). Marine Ecology Progress Series, 217, 263-272.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5738" indent="-171450" algn="just"/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Garrabou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Joaquim, et al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r>
              <a:rPr lang="el-GR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"Mass mortality in Northwestern Mediterranean rocky benthic communities: effects of the 2003 heat wave." Global change biology 15.5 (2009): 1090-1103.</a:t>
            </a:r>
          </a:p>
          <a:p>
            <a:pPr algn="just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Giorgi, F. (2006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Climate change hot‐spots. Geophysical research letters, 33(8).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8113" indent="-123825" algn="just"/>
            <a:r>
              <a:rPr lang="en-US" altLang="el-G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Hobday</a:t>
            </a:r>
            <a:r>
              <a:rPr lang="en-US" alt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Alistair J., et al. </a:t>
            </a:r>
            <a:r>
              <a:rPr lang="en-US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"A hierarchical approach to defining marine heatwaves." Progress in Oceanography 141 (2016): 227-238.</a:t>
            </a:r>
          </a:p>
          <a:p>
            <a:pPr marL="185738" indent="-139700" algn="just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Holbrook, N. J., Scannell, H. A., Gupta, A. S.,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Benthuysen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A., Feng, M., Oliver, E. C., ... &amp; Moore, P. J. (2019)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global assessment of marine heatwaves and their drivers. Nature communications, 10(1), 1-13</a:t>
            </a:r>
            <a:endParaRPr lang="en-US" alt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5738" indent="-171450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Pisano, A., Nardelli, B. B.,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Tronconi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C., and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Santoleri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(2016).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 Mediterranean optimally interpolated pathfinder AVHRR SST Dataset (1982–2012). Remote Sensing of Environment, 176:107–116.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5738" indent="-171450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Rubio-Portillo, E.,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Izquierdo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-Muñoz, A., Gago, J. F.,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Rosselló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-Mora, R., Antón, J., &amp; Ramos-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Esplá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A. (2016).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 of the 2015 heat wave on benthic invertebrates in 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Tabarca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Marine Protected Area (southeast Spain). Marine environmental research, 122, 135-142.</a:t>
            </a:r>
          </a:p>
          <a:p>
            <a:pPr marL="185738" indent="-171450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Ruti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Somot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Giorgi, F., Dubois, C.,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Flaounas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Obermann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Dell’Aquila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Pisacane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Harzallah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Lombardi, E., et al. (2016)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Med-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cordex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initiative for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climate studies,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bams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10.1175. Technical report, BAMS-D-14-00176.1</a:t>
            </a:r>
          </a:p>
          <a:p>
            <a:endParaRPr lang="en-US" dirty="0"/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l-GR" sz="1165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1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165" i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DE816-E970-A94F-9366-DE3C571DC7B7}"/>
              </a:ext>
            </a:extLst>
          </p:cNvPr>
          <p:cNvSpPr txBox="1"/>
          <p:nvPr/>
        </p:nvSpPr>
        <p:spPr>
          <a:xfrm>
            <a:off x="143328" y="595637"/>
            <a:ext cx="1631043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4" b="1" dirty="0"/>
              <a:t>References</a:t>
            </a:r>
            <a:endParaRPr lang="el-GR" sz="1984" b="1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8C71033F-2FBB-C44A-9A7C-C1CE3EB7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9628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8C40D739-40EE-F14D-98CE-C87E1D0FF707}"/>
              </a:ext>
            </a:extLst>
          </p:cNvPr>
          <p:cNvGrpSpPr/>
          <p:nvPr/>
        </p:nvGrpSpPr>
        <p:grpSpPr>
          <a:xfrm>
            <a:off x="136195" y="1627936"/>
            <a:ext cx="191898" cy="3735682"/>
            <a:chOff x="136195" y="1627936"/>
            <a:chExt cx="191898" cy="3735682"/>
          </a:xfrm>
        </p:grpSpPr>
        <p:grpSp>
          <p:nvGrpSpPr>
            <p:cNvPr id="29" name="Ομάδα 28">
              <a:extLst>
                <a:ext uri="{FF2B5EF4-FFF2-40B4-BE49-F238E27FC236}">
                  <a16:creationId xmlns:a16="http://schemas.microsoft.com/office/drawing/2014/main" id="{53AB0208-1E17-2341-8021-E11CFC9DC151}"/>
                </a:ext>
              </a:extLst>
            </p:cNvPr>
            <p:cNvGrpSpPr/>
            <p:nvPr/>
          </p:nvGrpSpPr>
          <p:grpSpPr>
            <a:xfrm>
              <a:off x="136195" y="1627936"/>
              <a:ext cx="191898" cy="3735682"/>
              <a:chOff x="195114" y="1492924"/>
              <a:chExt cx="191898" cy="3735682"/>
            </a:xfrm>
          </p:grpSpPr>
          <p:grpSp>
            <p:nvGrpSpPr>
              <p:cNvPr id="32" name="Ομάδα 31">
                <a:extLst>
                  <a:ext uri="{FF2B5EF4-FFF2-40B4-BE49-F238E27FC236}">
                    <a16:creationId xmlns:a16="http://schemas.microsoft.com/office/drawing/2014/main" id="{F45EDFEF-1FD3-D84B-B9B9-050EC27FB6C9}"/>
                  </a:ext>
                </a:extLst>
              </p:cNvPr>
              <p:cNvGrpSpPr/>
              <p:nvPr/>
            </p:nvGrpSpPr>
            <p:grpSpPr>
              <a:xfrm>
                <a:off x="195114" y="1492924"/>
                <a:ext cx="191898" cy="3735682"/>
                <a:chOff x="165250" y="652403"/>
                <a:chExt cx="191898" cy="3735682"/>
              </a:xfrm>
            </p:grpSpPr>
            <p:cxnSp>
              <p:nvCxnSpPr>
                <p:cNvPr id="38" name="Ευθεία γραμμή σύνδεσης 37">
                  <a:extLst>
                    <a:ext uri="{FF2B5EF4-FFF2-40B4-BE49-F238E27FC236}">
                      <a16:creationId xmlns:a16="http://schemas.microsoft.com/office/drawing/2014/main" id="{4AB3F241-590D-3343-BB72-95DBC60E64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6067" y="652403"/>
                  <a:ext cx="1" cy="3735682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" name="Ομάδα 39">
                  <a:extLst>
                    <a:ext uri="{FF2B5EF4-FFF2-40B4-BE49-F238E27FC236}">
                      <a16:creationId xmlns:a16="http://schemas.microsoft.com/office/drawing/2014/main" id="{E736A49D-82AC-694C-B145-DC162B1C6259}"/>
                    </a:ext>
                  </a:extLst>
                </p:cNvPr>
                <p:cNvGrpSpPr/>
                <p:nvPr/>
              </p:nvGrpSpPr>
              <p:grpSpPr>
                <a:xfrm>
                  <a:off x="165250" y="1019105"/>
                  <a:ext cx="191898" cy="3015523"/>
                  <a:chOff x="165250" y="1019105"/>
                  <a:chExt cx="191898" cy="3015523"/>
                </a:xfrm>
              </p:grpSpPr>
              <p:grpSp>
                <p:nvGrpSpPr>
                  <p:cNvPr id="41" name="Ομάδα 40">
                    <a:extLst>
                      <a:ext uri="{FF2B5EF4-FFF2-40B4-BE49-F238E27FC236}">
                        <a16:creationId xmlns:a16="http://schemas.microsoft.com/office/drawing/2014/main" id="{240E635B-4FA9-A84C-B568-54B6FB2C7EAD}"/>
                      </a:ext>
                    </a:extLst>
                  </p:cNvPr>
                  <p:cNvGrpSpPr/>
                  <p:nvPr/>
                </p:nvGrpSpPr>
                <p:grpSpPr>
                  <a:xfrm>
                    <a:off x="172402" y="1019105"/>
                    <a:ext cx="183269" cy="188685"/>
                    <a:chOff x="172402" y="1019105"/>
                    <a:chExt cx="183269" cy="188685"/>
                  </a:xfrm>
                </p:grpSpPr>
                <p:sp>
                  <p:nvSpPr>
                    <p:cNvPr id="57" name="Έλλειψη 56">
                      <a:extLst>
                        <a:ext uri="{FF2B5EF4-FFF2-40B4-BE49-F238E27FC236}">
                          <a16:creationId xmlns:a16="http://schemas.microsoft.com/office/drawing/2014/main" id="{5F5C030E-D7C4-9F48-9753-D99FA56FB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402" y="1019105"/>
                      <a:ext cx="183269" cy="188685"/>
                    </a:xfrm>
                    <a:prstGeom prst="ellipse">
                      <a:avLst/>
                    </a:prstGeom>
                    <a:solidFill>
                      <a:srgbClr val="86BB9A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 dirty="0"/>
                    </a:p>
                  </p:txBody>
                </p:sp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D10DB185-5DCA-B441-95D8-76E94D3EA0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5768" y="1024513"/>
                      <a:ext cx="89431" cy="161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050" b="1" dirty="0"/>
                        <a:t>1</a:t>
                      </a:r>
                      <a:endParaRPr lang="el-GR" sz="1050" b="1" dirty="0"/>
                    </a:p>
                  </p:txBody>
                </p:sp>
              </p:grpSp>
              <p:grpSp>
                <p:nvGrpSpPr>
                  <p:cNvPr id="42" name="Ομάδα 41">
                    <a:extLst>
                      <a:ext uri="{FF2B5EF4-FFF2-40B4-BE49-F238E27FC236}">
                        <a16:creationId xmlns:a16="http://schemas.microsoft.com/office/drawing/2014/main" id="{E76D09C7-513A-2E4E-82EE-D86C7ACF9433}"/>
                      </a:ext>
                    </a:extLst>
                  </p:cNvPr>
                  <p:cNvGrpSpPr/>
                  <p:nvPr/>
                </p:nvGrpSpPr>
                <p:grpSpPr>
                  <a:xfrm>
                    <a:off x="173879" y="1584751"/>
                    <a:ext cx="183269" cy="188685"/>
                    <a:chOff x="173879" y="1584751"/>
                    <a:chExt cx="183269" cy="188685"/>
                  </a:xfrm>
                </p:grpSpPr>
                <p:sp>
                  <p:nvSpPr>
                    <p:cNvPr id="55" name="Έλλειψη 54">
                      <a:extLst>
                        <a:ext uri="{FF2B5EF4-FFF2-40B4-BE49-F238E27FC236}">
                          <a16:creationId xmlns:a16="http://schemas.microsoft.com/office/drawing/2014/main" id="{04155D37-AEBC-6E4E-B75E-D495E4D51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3879" y="1584751"/>
                      <a:ext cx="183269" cy="188685"/>
                    </a:xfrm>
                    <a:prstGeom prst="ellipse">
                      <a:avLst/>
                    </a:prstGeom>
                    <a:solidFill>
                      <a:srgbClr val="B2E6FF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/>
                    </a:p>
                  </p:txBody>
                </p:sp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1A669CCA-811F-524F-ADC2-AC04639BB5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2912" y="1601842"/>
                      <a:ext cx="89431" cy="161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050" b="1" dirty="0"/>
                        <a:t>2</a:t>
                      </a:r>
                      <a:endParaRPr lang="el-GR" sz="1050" b="1" dirty="0"/>
                    </a:p>
                  </p:txBody>
                </p:sp>
              </p:grpSp>
              <p:grpSp>
                <p:nvGrpSpPr>
                  <p:cNvPr id="43" name="Ομάδα 42">
                    <a:extLst>
                      <a:ext uri="{FF2B5EF4-FFF2-40B4-BE49-F238E27FC236}">
                        <a16:creationId xmlns:a16="http://schemas.microsoft.com/office/drawing/2014/main" id="{169D48D2-0005-D041-98F4-6DAEB63E7DC0}"/>
                      </a:ext>
                    </a:extLst>
                  </p:cNvPr>
                  <p:cNvGrpSpPr/>
                  <p:nvPr/>
                </p:nvGrpSpPr>
                <p:grpSpPr>
                  <a:xfrm>
                    <a:off x="165250" y="2145546"/>
                    <a:ext cx="183269" cy="188685"/>
                    <a:chOff x="171132" y="2206709"/>
                    <a:chExt cx="183269" cy="188685"/>
                  </a:xfrm>
                </p:grpSpPr>
                <p:sp>
                  <p:nvSpPr>
                    <p:cNvPr id="53" name="Έλλειψη 52">
                      <a:extLst>
                        <a:ext uri="{FF2B5EF4-FFF2-40B4-BE49-F238E27FC236}">
                          <a16:creationId xmlns:a16="http://schemas.microsoft.com/office/drawing/2014/main" id="{438C93A1-6F1B-F74F-8C58-D2CB5BC777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132" y="2206709"/>
                      <a:ext cx="183269" cy="188685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/>
                    </a:p>
                  </p:txBody>
                </p:sp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DCDF8610-4969-CD43-8016-429390036B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4983" y="2218776"/>
                      <a:ext cx="89431" cy="161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050" b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</a:t>
                      </a:r>
                    </a:p>
                  </p:txBody>
                </p:sp>
              </p:grpSp>
              <p:grpSp>
                <p:nvGrpSpPr>
                  <p:cNvPr id="44" name="Ομάδα 43">
                    <a:extLst>
                      <a:ext uri="{FF2B5EF4-FFF2-40B4-BE49-F238E27FC236}">
                        <a16:creationId xmlns:a16="http://schemas.microsoft.com/office/drawing/2014/main" id="{AC56E1A6-AF02-4E49-9EFD-D93F1F819A68}"/>
                      </a:ext>
                    </a:extLst>
                  </p:cNvPr>
                  <p:cNvGrpSpPr/>
                  <p:nvPr/>
                </p:nvGrpSpPr>
                <p:grpSpPr>
                  <a:xfrm>
                    <a:off x="165250" y="2699669"/>
                    <a:ext cx="183269" cy="188685"/>
                    <a:chOff x="164554" y="2747110"/>
                    <a:chExt cx="183269" cy="188685"/>
                  </a:xfrm>
                </p:grpSpPr>
                <p:sp>
                  <p:nvSpPr>
                    <p:cNvPr id="51" name="Έλλειψη 50">
                      <a:extLst>
                        <a:ext uri="{FF2B5EF4-FFF2-40B4-BE49-F238E27FC236}">
                          <a16:creationId xmlns:a16="http://schemas.microsoft.com/office/drawing/2014/main" id="{7D31E43B-55DD-7D44-A140-A207CFC905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54" y="2747110"/>
                      <a:ext cx="183269" cy="188685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/>
                    </a:p>
                  </p:txBody>
                </p:sp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FA5B9C86-BB62-FA4D-A9A8-4BF04B6531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8183" y="2763103"/>
                      <a:ext cx="89431" cy="161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050" b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4</a:t>
                      </a:r>
                    </a:p>
                  </p:txBody>
                </p:sp>
              </p:grpSp>
              <p:grpSp>
                <p:nvGrpSpPr>
                  <p:cNvPr id="45" name="Ομάδα 44">
                    <a:extLst>
                      <a:ext uri="{FF2B5EF4-FFF2-40B4-BE49-F238E27FC236}">
                        <a16:creationId xmlns:a16="http://schemas.microsoft.com/office/drawing/2014/main" id="{299EFCD9-1726-8A40-AB9F-7C81F28EE256}"/>
                      </a:ext>
                    </a:extLst>
                  </p:cNvPr>
                  <p:cNvGrpSpPr/>
                  <p:nvPr/>
                </p:nvGrpSpPr>
                <p:grpSpPr>
                  <a:xfrm>
                    <a:off x="172187" y="3258231"/>
                    <a:ext cx="183269" cy="188685"/>
                    <a:chOff x="171491" y="3351713"/>
                    <a:chExt cx="183269" cy="188685"/>
                  </a:xfrm>
                </p:grpSpPr>
                <p:sp>
                  <p:nvSpPr>
                    <p:cNvPr id="49" name="Έλλειψη 48">
                      <a:extLst>
                        <a:ext uri="{FF2B5EF4-FFF2-40B4-BE49-F238E27FC236}">
                          <a16:creationId xmlns:a16="http://schemas.microsoft.com/office/drawing/2014/main" id="{7AA5CBD2-F801-4945-8CB8-08E61FA088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491" y="3351713"/>
                      <a:ext cx="183269" cy="188685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/>
                    </a:p>
                  </p:txBody>
                </p: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85B88DA8-8227-8E4C-A0B8-6F4899F0F6E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8406" y="3371166"/>
                      <a:ext cx="89431" cy="161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050" b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5</a:t>
                      </a:r>
                    </a:p>
                  </p:txBody>
                </p:sp>
              </p:grpSp>
              <p:grpSp>
                <p:nvGrpSpPr>
                  <p:cNvPr id="46" name="Ομάδα 45">
                    <a:extLst>
                      <a:ext uri="{FF2B5EF4-FFF2-40B4-BE49-F238E27FC236}">
                        <a16:creationId xmlns:a16="http://schemas.microsoft.com/office/drawing/2014/main" id="{F0A5EC35-CBBA-BD47-AD6E-895A06BD291A}"/>
                      </a:ext>
                    </a:extLst>
                  </p:cNvPr>
                  <p:cNvGrpSpPr/>
                  <p:nvPr/>
                </p:nvGrpSpPr>
                <p:grpSpPr>
                  <a:xfrm>
                    <a:off x="167879" y="3845943"/>
                    <a:ext cx="183269" cy="188685"/>
                    <a:chOff x="161302" y="3859172"/>
                    <a:chExt cx="183269" cy="188685"/>
                  </a:xfrm>
                </p:grpSpPr>
                <p:sp>
                  <p:nvSpPr>
                    <p:cNvPr id="47" name="Έλλειψη 46">
                      <a:extLst>
                        <a:ext uri="{FF2B5EF4-FFF2-40B4-BE49-F238E27FC236}">
                          <a16:creationId xmlns:a16="http://schemas.microsoft.com/office/drawing/2014/main" id="{580250C6-7725-FD49-81F0-4518383566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1302" y="3859172"/>
                      <a:ext cx="183269" cy="188685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/>
                    </a:p>
                  </p:txBody>
                </p:sp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4FCE69DA-C425-DB40-B449-04343BEDBF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2525" y="3872722"/>
                      <a:ext cx="89431" cy="161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050" b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6</a:t>
                      </a:r>
                    </a:p>
                  </p:txBody>
                </p:sp>
              </p:grpSp>
            </p:grpSp>
          </p:grpSp>
          <p:cxnSp>
            <p:nvCxnSpPr>
              <p:cNvPr id="33" name="Ευθεία γραμμή σύνδεσης 32">
                <a:extLst>
                  <a:ext uri="{FF2B5EF4-FFF2-40B4-BE49-F238E27FC236}">
                    <a16:creationId xmlns:a16="http://schemas.microsoft.com/office/drawing/2014/main" id="{462C762D-8846-A54B-960F-5E8DFE9D0D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5930" y="1492924"/>
                <a:ext cx="0" cy="365023"/>
              </a:xfrm>
              <a:prstGeom prst="line">
                <a:avLst/>
              </a:prstGeom>
              <a:ln w="0">
                <a:solidFill>
                  <a:srgbClr val="0026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Ευθεία γραμμή σύνδεσης 30">
              <a:extLst>
                <a:ext uri="{FF2B5EF4-FFF2-40B4-BE49-F238E27FC236}">
                  <a16:creationId xmlns:a16="http://schemas.microsoft.com/office/drawing/2014/main" id="{99D8C3A3-521E-4049-A08B-C53D6BA510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004" y="2183323"/>
              <a:ext cx="0" cy="365023"/>
            </a:xfrm>
            <a:prstGeom prst="line">
              <a:avLst/>
            </a:prstGeom>
            <a:ln w="0">
              <a:solidFill>
                <a:srgbClr val="0026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A0F22AB-523A-B046-9EBA-916072FB7DC3}"/>
              </a:ext>
            </a:extLst>
          </p:cNvPr>
          <p:cNvSpPr txBox="1"/>
          <p:nvPr/>
        </p:nvSpPr>
        <p:spPr>
          <a:xfrm>
            <a:off x="2054581" y="38514"/>
            <a:ext cx="6648709" cy="47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86" dirty="0">
                <a:latin typeface="Times New Roman" panose="02020603050405020304" pitchFamily="18" charset="0"/>
                <a:ea typeface="Cambria" charset="-95"/>
                <a:cs typeface="Times New Roman" panose="02020603050405020304" pitchFamily="18" charset="0"/>
              </a:rPr>
              <a:t>Model capture well past MHW characteristics</a:t>
            </a:r>
          </a:p>
        </p:txBody>
      </p:sp>
      <p:cxnSp>
        <p:nvCxnSpPr>
          <p:cNvPr id="60" name="Ευθεία γραμμή σύνδεσης 59">
            <a:extLst>
              <a:ext uri="{FF2B5EF4-FFF2-40B4-BE49-F238E27FC236}">
                <a16:creationId xmlns:a16="http://schemas.microsoft.com/office/drawing/2014/main" id="{AA15DA6B-3956-5844-B071-7BF14001B575}"/>
              </a:ext>
            </a:extLst>
          </p:cNvPr>
          <p:cNvCxnSpPr>
            <a:cxnSpLocks/>
          </p:cNvCxnSpPr>
          <p:nvPr/>
        </p:nvCxnSpPr>
        <p:spPr>
          <a:xfrm>
            <a:off x="2080591" y="490063"/>
            <a:ext cx="5742609" cy="0"/>
          </a:xfrm>
          <a:prstGeom prst="line">
            <a:avLst/>
          </a:prstGeom>
          <a:ln w="31750">
            <a:gradFill flip="none" rotWithShape="1">
              <a:gsLst>
                <a:gs pos="27000">
                  <a:schemeClr val="accent5">
                    <a:lumMod val="40000"/>
                    <a:lumOff val="60000"/>
                  </a:schemeClr>
                </a:gs>
                <a:gs pos="13000">
                  <a:schemeClr val="accent5">
                    <a:lumMod val="40000"/>
                    <a:lumOff val="60000"/>
                  </a:schemeClr>
                </a:gs>
                <a:gs pos="43000">
                  <a:schemeClr val="accent5">
                    <a:lumMod val="95000"/>
                    <a:lumOff val="5000"/>
                  </a:schemeClr>
                </a:gs>
                <a:gs pos="74000">
                  <a:schemeClr val="accent5">
                    <a:lumMod val="60000"/>
                  </a:schemeClr>
                </a:gs>
                <a:gs pos="58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32613E54-A0B2-FC4C-8430-C45568E39074}"/>
              </a:ext>
            </a:extLst>
          </p:cNvPr>
          <p:cNvGrpSpPr/>
          <p:nvPr/>
        </p:nvGrpSpPr>
        <p:grpSpPr>
          <a:xfrm>
            <a:off x="8471186" y="693632"/>
            <a:ext cx="915702" cy="5078139"/>
            <a:chOff x="8946305" y="1173069"/>
            <a:chExt cx="915702" cy="5078139"/>
          </a:xfrm>
        </p:grpSpPr>
        <p:sp>
          <p:nvSpPr>
            <p:cNvPr id="75" name="TextBox 35">
              <a:extLst>
                <a:ext uri="{FF2B5EF4-FFF2-40B4-BE49-F238E27FC236}">
                  <a16:creationId xmlns:a16="http://schemas.microsoft.com/office/drawing/2014/main" id="{BD6DBAA8-37CF-1C44-9BFA-1D515E08AC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46305" y="1173069"/>
              <a:ext cx="91570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altLang="el-GR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NMHW</a:t>
              </a:r>
            </a:p>
            <a:p>
              <a:r>
                <a:rPr lang="en-US" altLang="el-GR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in 35y</a:t>
              </a:r>
              <a:endParaRPr lang="el-GR" alt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6" name="Εικόνα 75">
              <a:extLst>
                <a:ext uri="{FF2B5EF4-FFF2-40B4-BE49-F238E27FC236}">
                  <a16:creationId xmlns:a16="http://schemas.microsoft.com/office/drawing/2014/main" id="{4EC4959A-5E6D-094D-BC40-621153408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11" t="44573" r="309" b="21530"/>
            <a:stretch/>
          </p:blipFill>
          <p:spPr>
            <a:xfrm>
              <a:off x="9196038" y="1813983"/>
              <a:ext cx="625801" cy="4437225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7086049F-56A3-A24C-B36B-DB8D11A926D1}"/>
              </a:ext>
            </a:extLst>
          </p:cNvPr>
          <p:cNvSpPr txBox="1"/>
          <p:nvPr/>
        </p:nvSpPr>
        <p:spPr>
          <a:xfrm>
            <a:off x="7833630" y="9316802"/>
            <a:ext cx="427563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2" indent="-285752">
              <a:lnSpc>
                <a:spcPts val="2070"/>
              </a:lnSpc>
              <a:buFont typeface="Lucida Grande" panose="020B0600040502020204" pitchFamily="34" charset="0"/>
              <a:buChar char="▶"/>
              <a:defRPr/>
            </a:pPr>
            <a:r>
              <a:rPr lang="en-US" altLang="en-US" dirty="0">
                <a:latin typeface="Times New Roman" panose="02020603050405020304" pitchFamily="18" charset="0"/>
                <a:ea typeface="Cambria" charset="-95"/>
                <a:cs typeface="Times New Roman" panose="02020603050405020304" pitchFamily="18" charset="0"/>
              </a:rPr>
              <a:t>MHW </a:t>
            </a:r>
            <a:r>
              <a:rPr lang="en-US" altLang="en-US" b="1" dirty="0">
                <a:latin typeface="Times New Roman" panose="02020603050405020304" pitchFamily="18" charset="0"/>
                <a:ea typeface="Cambria" charset="-95"/>
                <a:cs typeface="Times New Roman" panose="02020603050405020304" pitchFamily="18" charset="0"/>
              </a:rPr>
              <a:t>Duration</a:t>
            </a:r>
            <a:r>
              <a:rPr lang="en-US" altLang="en-US" dirty="0">
                <a:latin typeface="Times New Roman" panose="02020603050405020304" pitchFamily="18" charset="0"/>
                <a:ea typeface="Cambria" charset="-95"/>
                <a:cs typeface="Times New Roman" panose="02020603050405020304" pitchFamily="18" charset="0"/>
              </a:rPr>
              <a:t> up to ~ </a:t>
            </a:r>
            <a:r>
              <a:rPr lang="en-US" altLang="en-US" b="1" dirty="0">
                <a:latin typeface="Times New Roman" panose="02020603050405020304" pitchFamily="18" charset="0"/>
                <a:ea typeface="Cambria" charset="-95"/>
                <a:cs typeface="Times New Roman" panose="02020603050405020304" pitchFamily="18" charset="0"/>
              </a:rPr>
              <a:t>50</a:t>
            </a:r>
            <a:r>
              <a:rPr lang="en-US" altLang="en-US" dirty="0">
                <a:latin typeface="Times New Roman" panose="02020603050405020304" pitchFamily="18" charset="0"/>
                <a:ea typeface="Cambria" charset="-95"/>
                <a:cs typeface="Times New Roman" panose="02020603050405020304" pitchFamily="18" charset="0"/>
              </a:rPr>
              <a:t> days</a:t>
            </a:r>
          </a:p>
          <a:p>
            <a:pPr marL="285752" indent="-285752">
              <a:lnSpc>
                <a:spcPts val="2070"/>
              </a:lnSpc>
              <a:buFont typeface="Lucida Grande" panose="020B0600040502020204" pitchFamily="34" charset="0"/>
              <a:buChar char="▶"/>
              <a:defRPr/>
            </a:pPr>
            <a:r>
              <a:rPr lang="en-US" altLang="en-US" b="1" dirty="0">
                <a:latin typeface="Times New Roman" panose="02020603050405020304" pitchFamily="18" charset="0"/>
                <a:ea typeface="Cambria" charset="-95"/>
                <a:cs typeface="Times New Roman" panose="02020603050405020304" pitchFamily="18" charset="0"/>
              </a:rPr>
              <a:t>Intensity</a:t>
            </a:r>
            <a:r>
              <a:rPr lang="en-US" altLang="en-US" dirty="0">
                <a:latin typeface="Times New Roman" panose="02020603050405020304" pitchFamily="18" charset="0"/>
                <a:ea typeface="Cambria" charset="-95"/>
                <a:cs typeface="Times New Roman" panose="02020603050405020304" pitchFamily="18" charset="0"/>
              </a:rPr>
              <a:t> up to </a:t>
            </a:r>
            <a:r>
              <a:rPr lang="en-US" altLang="en-US" b="1" dirty="0">
                <a:latin typeface="Times New Roman" panose="02020603050405020304" pitchFamily="18" charset="0"/>
                <a:ea typeface="Cambria" charset="-95"/>
                <a:cs typeface="Times New Roman" panose="02020603050405020304" pitchFamily="18" charset="0"/>
              </a:rPr>
              <a:t>1 </a:t>
            </a:r>
            <a:r>
              <a:rPr lang="en-US" altLang="en-US" dirty="0">
                <a:latin typeface="Times New Roman" panose="02020603050405020304" pitchFamily="18" charset="0"/>
                <a:ea typeface="Cambria" charset="0"/>
                <a:cs typeface="Times New Roman" panose="02020603050405020304" pitchFamily="18" charset="0"/>
              </a:rPr>
              <a:t>(℃)</a:t>
            </a:r>
            <a:endParaRPr lang="en-US" altLang="en-US" dirty="0">
              <a:latin typeface="Times New Roman" panose="02020603050405020304" pitchFamily="18" charset="0"/>
              <a:ea typeface="Cambria" charset="-95"/>
              <a:cs typeface="Times New Roman" panose="02020603050405020304" pitchFamily="18" charset="0"/>
            </a:endParaRP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C4A3337-59E2-F943-AF84-1BC5D638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14</a:t>
            </a:fld>
            <a:endParaRPr lang="el-GR"/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003CF080-FE48-5A45-A352-1B557AC2D2B6}"/>
              </a:ext>
            </a:extLst>
          </p:cNvPr>
          <p:cNvGrpSpPr/>
          <p:nvPr/>
        </p:nvGrpSpPr>
        <p:grpSpPr>
          <a:xfrm>
            <a:off x="762374" y="1458060"/>
            <a:ext cx="3867275" cy="3878269"/>
            <a:chOff x="306721" y="4445142"/>
            <a:chExt cx="2848482" cy="3030580"/>
          </a:xfrm>
        </p:grpSpPr>
        <p:sp>
          <p:nvSpPr>
            <p:cNvPr id="77" name="TextBox 1">
              <a:extLst>
                <a:ext uri="{FF2B5EF4-FFF2-40B4-BE49-F238E27FC236}">
                  <a16:creationId xmlns:a16="http://schemas.microsoft.com/office/drawing/2014/main" id="{CE7CD716-E169-FD47-9475-C2374D0723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2154" y="7152557"/>
              <a:ext cx="205304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l-GR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MHW Duration </a:t>
              </a:r>
              <a:r>
                <a:rPr lang="en-US" altLang="el-GR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(Days)</a:t>
              </a:r>
              <a:endParaRPr lang="el-GR" altLang="el-GR" sz="1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Ομάδα 4">
              <a:extLst>
                <a:ext uri="{FF2B5EF4-FFF2-40B4-BE49-F238E27FC236}">
                  <a16:creationId xmlns:a16="http://schemas.microsoft.com/office/drawing/2014/main" id="{B1402361-29DC-4246-8530-13E981DAE5E1}"/>
                </a:ext>
              </a:extLst>
            </p:cNvPr>
            <p:cNvGrpSpPr/>
            <p:nvPr/>
          </p:nvGrpSpPr>
          <p:grpSpPr>
            <a:xfrm>
              <a:off x="306721" y="4445142"/>
              <a:ext cx="2761708" cy="2775704"/>
              <a:chOff x="384150" y="4631806"/>
              <a:chExt cx="2761708" cy="2775704"/>
            </a:xfrm>
          </p:grpSpPr>
          <p:grpSp>
            <p:nvGrpSpPr>
              <p:cNvPr id="2" name="Ομάδα 1">
                <a:extLst>
                  <a:ext uri="{FF2B5EF4-FFF2-40B4-BE49-F238E27FC236}">
                    <a16:creationId xmlns:a16="http://schemas.microsoft.com/office/drawing/2014/main" id="{A9862C00-AA4D-4546-B19D-DBCFDA96AD15}"/>
                  </a:ext>
                </a:extLst>
              </p:cNvPr>
              <p:cNvGrpSpPr/>
              <p:nvPr/>
            </p:nvGrpSpPr>
            <p:grpSpPr>
              <a:xfrm>
                <a:off x="558239" y="4631806"/>
                <a:ext cx="2587619" cy="2775704"/>
                <a:chOff x="4563333" y="1183223"/>
                <a:chExt cx="4046790" cy="4957019"/>
              </a:xfrm>
            </p:grpSpPr>
            <p:pic>
              <p:nvPicPr>
                <p:cNvPr id="67" name="Εικόνα 66">
                  <a:extLst>
                    <a:ext uri="{FF2B5EF4-FFF2-40B4-BE49-F238E27FC236}">
                      <a16:creationId xmlns:a16="http://schemas.microsoft.com/office/drawing/2014/main" id="{28D0FC26-2B17-5540-93A9-4CAA77FAC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762" t="19441" r="12900" b="41359"/>
                <a:stretch/>
              </p:blipFill>
              <p:spPr>
                <a:xfrm>
                  <a:off x="4563333" y="1625983"/>
                  <a:ext cx="4002366" cy="4514259"/>
                </a:xfrm>
                <a:prstGeom prst="rect">
                  <a:avLst/>
                </a:prstGeom>
              </p:spPr>
            </p:pic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F274DA9-0D07-2145-96C3-668A90D88BFF}"/>
                    </a:ext>
                  </a:extLst>
                </p:cNvPr>
                <p:cNvSpPr txBox="1"/>
                <p:nvPr/>
              </p:nvSpPr>
              <p:spPr>
                <a:xfrm>
                  <a:off x="6953722" y="4408604"/>
                  <a:ext cx="1640477" cy="5630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29 events</a:t>
                  </a:r>
                  <a:endParaRPr lang="el-G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3" name="TextBox 47">
                  <a:extLst>
                    <a:ext uri="{FF2B5EF4-FFF2-40B4-BE49-F238E27FC236}">
                      <a16:creationId xmlns:a16="http://schemas.microsoft.com/office/drawing/2014/main" id="{4E9C2406-AF20-F64A-AE0C-A4CADA13B9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82536" y="2610372"/>
                  <a:ext cx="1927587" cy="588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el-GR" sz="1700" dirty="0">
                      <a:solidFill>
                        <a:srgbClr val="C00000"/>
                      </a:solidFill>
                    </a:rPr>
                    <a:t>MHW 2003</a:t>
                  </a:r>
                  <a:endParaRPr lang="el-GR" altLang="el-GR" sz="1700" b="1" dirty="0">
                    <a:solidFill>
                      <a:srgbClr val="C00000"/>
                    </a:solidFill>
                  </a:endParaRPr>
                </a:p>
              </p:txBody>
            </p:sp>
            <p:cxnSp>
              <p:nvCxnSpPr>
                <p:cNvPr id="94" name="Ευθύγραμμο βέλος σύνδεσης 93">
                  <a:extLst>
                    <a:ext uri="{FF2B5EF4-FFF2-40B4-BE49-F238E27FC236}">
                      <a16:creationId xmlns:a16="http://schemas.microsoft.com/office/drawing/2014/main" id="{280B2DFA-EB6F-9B4B-AA28-B8622D90A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087771" y="3121079"/>
                  <a:ext cx="409193" cy="40748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TextBox 35">
                  <a:extLst>
                    <a:ext uri="{FF2B5EF4-FFF2-40B4-BE49-F238E27FC236}">
                      <a16:creationId xmlns:a16="http://schemas.microsoft.com/office/drawing/2014/main" id="{55745764-29F2-E54B-B80D-E56E57E06B6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32186" y="1183223"/>
                  <a:ext cx="1860976" cy="467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altLang="el-GR" sz="17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(1982-2017)</a:t>
                  </a:r>
                </a:p>
              </p:txBody>
            </p:sp>
          </p:grpSp>
          <p:sp>
            <p:nvSpPr>
              <p:cNvPr id="100" name="TextBox 26">
                <a:extLst>
                  <a:ext uri="{FF2B5EF4-FFF2-40B4-BE49-F238E27FC236}">
                    <a16:creationId xmlns:a16="http://schemas.microsoft.com/office/drawing/2014/main" id="{1841B158-D2D0-2D40-BB70-529740E9DB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177605" y="5702109"/>
                <a:ext cx="14928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l-GR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Imean</a:t>
                </a:r>
                <a:r>
                  <a:rPr lang="en-US" altLang="el-G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</a:t>
                </a:r>
                <a:r>
                  <a:rPr lang="en-US" altLang="en-US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℃ </a:t>
                </a:r>
                <a:r>
                  <a:rPr lang="en-US" altLang="en-US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</p:grp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1282FFB3-9E70-404D-9F40-437C9FDEEF5E}"/>
              </a:ext>
            </a:extLst>
          </p:cNvPr>
          <p:cNvGrpSpPr/>
          <p:nvPr/>
        </p:nvGrpSpPr>
        <p:grpSpPr>
          <a:xfrm>
            <a:off x="4561703" y="1435970"/>
            <a:ext cx="3980553" cy="3927649"/>
            <a:chOff x="3436949" y="4443546"/>
            <a:chExt cx="2474967" cy="2711366"/>
          </a:xfrm>
        </p:grpSpPr>
        <p:sp>
          <p:nvSpPr>
            <p:cNvPr id="102" name="TextBox 35">
              <a:extLst>
                <a:ext uri="{FF2B5EF4-FFF2-40B4-BE49-F238E27FC236}">
                  <a16:creationId xmlns:a16="http://schemas.microsoft.com/office/drawing/2014/main" id="{927AFD0D-576F-BF49-B5ED-325E29BFA7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2507" y="4443546"/>
              <a:ext cx="118995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altLang="el-GR" sz="1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(1982-2017)</a:t>
              </a:r>
            </a:p>
          </p:txBody>
        </p:sp>
        <p:grpSp>
          <p:nvGrpSpPr>
            <p:cNvPr id="7" name="Ομάδα 6">
              <a:extLst>
                <a:ext uri="{FF2B5EF4-FFF2-40B4-BE49-F238E27FC236}">
                  <a16:creationId xmlns:a16="http://schemas.microsoft.com/office/drawing/2014/main" id="{9DE537DE-B08E-9344-A15C-0DBFABEDB799}"/>
                </a:ext>
              </a:extLst>
            </p:cNvPr>
            <p:cNvGrpSpPr/>
            <p:nvPr/>
          </p:nvGrpSpPr>
          <p:grpSpPr>
            <a:xfrm>
              <a:off x="3436949" y="4650446"/>
              <a:ext cx="2474967" cy="2504466"/>
              <a:chOff x="3436949" y="4650446"/>
              <a:chExt cx="2474967" cy="2504466"/>
            </a:xfrm>
          </p:grpSpPr>
          <p:grpSp>
            <p:nvGrpSpPr>
              <p:cNvPr id="4" name="Ομάδα 3">
                <a:extLst>
                  <a:ext uri="{FF2B5EF4-FFF2-40B4-BE49-F238E27FC236}">
                    <a16:creationId xmlns:a16="http://schemas.microsoft.com/office/drawing/2014/main" id="{A2495D9A-954A-8547-ACB3-676F34BF066B}"/>
                  </a:ext>
                </a:extLst>
              </p:cNvPr>
              <p:cNvGrpSpPr/>
              <p:nvPr/>
            </p:nvGrpSpPr>
            <p:grpSpPr>
              <a:xfrm>
                <a:off x="3436949" y="4650446"/>
                <a:ext cx="2474967" cy="2255120"/>
                <a:chOff x="4040153" y="4853762"/>
                <a:chExt cx="2474967" cy="2255120"/>
              </a:xfrm>
            </p:grpSpPr>
            <p:pic>
              <p:nvPicPr>
                <p:cNvPr id="62" name="Εικόνα 61">
                  <a:extLst>
                    <a:ext uri="{FF2B5EF4-FFF2-40B4-BE49-F238E27FC236}">
                      <a16:creationId xmlns:a16="http://schemas.microsoft.com/office/drawing/2014/main" id="{E0D5BDCD-30C7-EB4A-9B56-936AAAE9EE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8" t="19441" r="52989" b="41359"/>
                <a:stretch/>
              </p:blipFill>
              <p:spPr>
                <a:xfrm>
                  <a:off x="4202911" y="4853762"/>
                  <a:ext cx="2312209" cy="2255120"/>
                </a:xfrm>
                <a:prstGeom prst="rect">
                  <a:avLst/>
                </a:prstGeom>
              </p:spPr>
            </p:pic>
            <p:sp>
              <p:nvSpPr>
                <p:cNvPr id="101" name="TextBox 26">
                  <a:extLst>
                    <a:ext uri="{FF2B5EF4-FFF2-40B4-BE49-F238E27FC236}">
                      <a16:creationId xmlns:a16="http://schemas.microsoft.com/office/drawing/2014/main" id="{B14492D7-DDFB-4645-ABF5-E4E3660672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478398" y="5478100"/>
                  <a:ext cx="1492842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el-GR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Imean</a:t>
                  </a:r>
                  <a:r>
                    <a:rPr lang="en-US" altLang="el-GR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(</a:t>
                  </a:r>
                  <a:r>
                    <a:rPr lang="en-US" altLang="en-US" dirty="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℃ </a:t>
                  </a:r>
                  <a:r>
                    <a:rPr lang="en-US" altLang="en-US" b="1" dirty="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  <p:sp>
              <p:nvSpPr>
                <p:cNvPr id="93" name="TextBox 35">
                  <a:extLst>
                    <a:ext uri="{FF2B5EF4-FFF2-40B4-BE49-F238E27FC236}">
                      <a16:creationId xmlns:a16="http://schemas.microsoft.com/office/drawing/2014/main" id="{9BBE24C9-F89B-CC48-928E-429385355B1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6365" y="5287357"/>
                  <a:ext cx="196045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altLang="el-GR" sz="1400" b="1" dirty="0">
                      <a:solidFill>
                        <a:schemeClr val="accent6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HINDCAST MODE:</a:t>
                  </a:r>
                </a:p>
                <a:p>
                  <a:r>
                    <a:rPr lang="en-US" altLang="el-GR" sz="1400" b="1" dirty="0">
                      <a:solidFill>
                        <a:schemeClr val="accent6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ERA-Interim driven </a:t>
                  </a:r>
                  <a:endParaRPr lang="el-GR" altLang="el-GR" sz="14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3" name="TextBox 1">
                <a:extLst>
                  <a:ext uri="{FF2B5EF4-FFF2-40B4-BE49-F238E27FC236}">
                    <a16:creationId xmlns:a16="http://schemas.microsoft.com/office/drawing/2014/main" id="{02F094D9-506A-A549-890D-7AC615E099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6866" y="6831747"/>
                <a:ext cx="2053049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l-GR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MHW Duration </a:t>
                </a:r>
                <a:r>
                  <a:rPr lang="en-US" altLang="el-GR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(Days)</a:t>
                </a:r>
                <a:endParaRPr lang="el-GR" altLang="el-GR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2890E218-518B-D645-B6F3-FA89B2A8B462}"/>
                  </a:ext>
                </a:extLst>
              </p:cNvPr>
              <p:cNvSpPr txBox="1"/>
              <p:nvPr/>
            </p:nvSpPr>
            <p:spPr>
              <a:xfrm>
                <a:off x="4808787" y="6336088"/>
                <a:ext cx="11011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 events</a:t>
                </a:r>
                <a:endParaRPr lang="el-GR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5" name="TextBox 15">
            <a:extLst>
              <a:ext uri="{FF2B5EF4-FFF2-40B4-BE49-F238E27FC236}">
                <a16:creationId xmlns:a16="http://schemas.microsoft.com/office/drawing/2014/main" id="{B8922A3C-751C-CD45-9F4F-3741CFE15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76" y="614436"/>
            <a:ext cx="1675467" cy="4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en-US" sz="2070" b="1" dirty="0">
                <a:solidFill>
                  <a:schemeClr val="tx1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IDF plot </a:t>
            </a:r>
            <a:endParaRPr lang="en-US" altLang="en-US" sz="1656" dirty="0">
              <a:solidFill>
                <a:schemeClr val="tx1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450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E4C05A-B899-ED40-8C30-F696ECFD88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0DB89C-5617-4A4D-8445-B979A20F29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1D1228E-B29A-794F-917B-D2E76006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15</a:t>
            </a:fld>
            <a:endParaRPr lang="el-GR"/>
          </a:p>
        </p:txBody>
      </p:sp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510A2948-6C18-3242-99AA-A409EA11DAA9}"/>
              </a:ext>
            </a:extLst>
          </p:cNvPr>
          <p:cNvGrpSpPr/>
          <p:nvPr/>
        </p:nvGrpSpPr>
        <p:grpSpPr>
          <a:xfrm>
            <a:off x="4978552" y="3997048"/>
            <a:ext cx="5268106" cy="1450578"/>
            <a:chOff x="464857" y="4144253"/>
            <a:chExt cx="4607228" cy="14505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63C23A-2190-7449-9AD3-74B17FB04626}"/>
                </a:ext>
              </a:extLst>
            </p:cNvPr>
            <p:cNvSpPr txBox="1"/>
            <p:nvPr/>
          </p:nvSpPr>
          <p:spPr>
            <a:xfrm>
              <a:off x="479445" y="4144253"/>
              <a:ext cx="45926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P1,P3 </a:t>
              </a:r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(Increasing SST anomalies – MHW development)</a:t>
              </a:r>
            </a:p>
            <a:p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-  </a:t>
              </a:r>
              <a:r>
                <a:rPr lang="en-US" dirty="0">
                  <a:latin typeface="+mj-lt"/>
                  <a:cs typeface="Times New Roman" panose="02020603050405020304" pitchFamily="18" charset="0"/>
                </a:rPr>
                <a:t>Lower/Higher than normal </a:t>
              </a:r>
              <a:r>
                <a:rPr lang="en-US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Forcing,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Shortwave (Q</a:t>
              </a:r>
              <a:r>
                <a:rPr lang="en-US" baseline="-25000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SWD</a:t>
              </a:r>
              <a:r>
                <a:rPr lang="en-US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)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 </a:t>
              </a:r>
              <a:endParaRPr lang="en-US" dirty="0">
                <a:solidFill>
                  <a:srgbClr val="1C1CFF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AF363F-7E4F-2B4E-AAD5-E57E70C6F1A7}"/>
                </a:ext>
              </a:extLst>
            </p:cNvPr>
            <p:cNvSpPr txBox="1"/>
            <p:nvPr/>
          </p:nvSpPr>
          <p:spPr>
            <a:xfrm>
              <a:off x="464857" y="4948500"/>
              <a:ext cx="44017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0188" indent="-215900"/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-  </a:t>
              </a:r>
              <a:r>
                <a:rPr lang="en-US" dirty="0">
                  <a:latin typeface="+mj-lt"/>
                  <a:cs typeface="Times New Roman" panose="02020603050405020304" pitchFamily="18" charset="0"/>
                </a:rPr>
                <a:t>Lower than normal</a:t>
              </a:r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:</a:t>
              </a:r>
              <a:r>
                <a:rPr lang="en-US" b="1" dirty="0">
                  <a:solidFill>
                    <a:srgbClr val="6E6E6E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585B56"/>
                  </a:solidFill>
                  <a:latin typeface="+mj-lt"/>
                  <a:cs typeface="Times New Roman" panose="02020603050405020304" pitchFamily="18" charset="0"/>
                </a:rPr>
                <a:t>Windspeed</a:t>
              </a:r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Vertical Diffusion (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Zdf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), </a:t>
              </a:r>
              <a:r>
                <a:rPr lang="en-US" dirty="0">
                  <a:solidFill>
                    <a:srgbClr val="1C1CFF"/>
                  </a:solidFill>
                  <a:latin typeface="+mj-lt"/>
                  <a:cs typeface="Times New Roman" panose="02020603050405020304" pitchFamily="18" charset="0"/>
                </a:rPr>
                <a:t>Latent(Q</a:t>
              </a:r>
              <a:r>
                <a:rPr lang="en-US" baseline="-25000" dirty="0">
                  <a:solidFill>
                    <a:srgbClr val="1C1CFF"/>
                  </a:solidFill>
                  <a:latin typeface="+mj-lt"/>
                  <a:cs typeface="Times New Roman" panose="02020603050405020304" pitchFamily="18" charset="0"/>
                </a:rPr>
                <a:t>LH</a:t>
              </a:r>
              <a:r>
                <a:rPr lang="en-US" dirty="0">
                  <a:solidFill>
                    <a:srgbClr val="1C1CFF"/>
                  </a:solidFill>
                  <a:latin typeface="+mj-lt"/>
                  <a:cs typeface="Times New Roman" panose="02020603050405020304" pitchFamily="18" charset="0"/>
                </a:rPr>
                <a:t>)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835EBA3-FCB4-ED4E-8FAC-D944BA6AA96C}"/>
              </a:ext>
            </a:extLst>
          </p:cNvPr>
          <p:cNvSpPr txBox="1"/>
          <p:nvPr/>
        </p:nvSpPr>
        <p:spPr>
          <a:xfrm>
            <a:off x="4989164" y="5401459"/>
            <a:ext cx="4927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Times New Roman" panose="02020603050405020304" pitchFamily="18" charset="0"/>
              </a:rPr>
              <a:t>P2-P4 </a:t>
            </a:r>
            <a:r>
              <a:rPr lang="en-US" sz="1600" b="1" dirty="0">
                <a:latin typeface="+mj-lt"/>
                <a:cs typeface="Times New Roman" panose="02020603050405020304" pitchFamily="18" charset="0"/>
              </a:rPr>
              <a:t>(Decreasing SST anomalies – MHW decay)</a:t>
            </a:r>
          </a:p>
          <a:p>
            <a:r>
              <a:rPr lang="en-US" b="1" dirty="0">
                <a:latin typeface="+mj-lt"/>
                <a:cs typeface="Times New Roman" panose="02020603050405020304" pitchFamily="18" charset="0"/>
              </a:rPr>
              <a:t>- 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Opposite ocean &amp; atmosphere forcing than P3 </a:t>
            </a:r>
          </a:p>
        </p:txBody>
      </p: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5BD97F64-5331-D145-9D4B-E4259E13F2BF}"/>
              </a:ext>
            </a:extLst>
          </p:cNvPr>
          <p:cNvGrpSpPr/>
          <p:nvPr/>
        </p:nvGrpSpPr>
        <p:grpSpPr>
          <a:xfrm>
            <a:off x="1948071" y="1250955"/>
            <a:ext cx="7247534" cy="5464974"/>
            <a:chOff x="1948071" y="1250955"/>
            <a:chExt cx="7247534" cy="5464974"/>
          </a:xfrm>
        </p:grpSpPr>
        <p:sp>
          <p:nvSpPr>
            <p:cNvPr id="16" name="Ορθογώνιο 15">
              <a:extLst>
                <a:ext uri="{FF2B5EF4-FFF2-40B4-BE49-F238E27FC236}">
                  <a16:creationId xmlns:a16="http://schemas.microsoft.com/office/drawing/2014/main" id="{315C745C-53AC-C948-9428-0B6AEBF696C6}"/>
                </a:ext>
              </a:extLst>
            </p:cNvPr>
            <p:cNvSpPr/>
            <p:nvPr/>
          </p:nvSpPr>
          <p:spPr>
            <a:xfrm>
              <a:off x="1948071" y="1250955"/>
              <a:ext cx="791636" cy="2279478"/>
            </a:xfrm>
            <a:prstGeom prst="rect">
              <a:avLst/>
            </a:prstGeom>
            <a:noFill/>
            <a:ln w="412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7" name="Ορθογώνιο 16">
              <a:extLst>
                <a:ext uri="{FF2B5EF4-FFF2-40B4-BE49-F238E27FC236}">
                  <a16:creationId xmlns:a16="http://schemas.microsoft.com/office/drawing/2014/main" id="{83FC96B3-3532-BF4F-AE2D-77AE6F9C75FE}"/>
                </a:ext>
              </a:extLst>
            </p:cNvPr>
            <p:cNvSpPr/>
            <p:nvPr/>
          </p:nvSpPr>
          <p:spPr>
            <a:xfrm>
              <a:off x="3578358" y="1256707"/>
              <a:ext cx="949348" cy="2281717"/>
            </a:xfrm>
            <a:prstGeom prst="rect">
              <a:avLst/>
            </a:prstGeom>
            <a:noFill/>
            <a:ln w="3492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8" name="Ορθογώνιο 17">
              <a:extLst>
                <a:ext uri="{FF2B5EF4-FFF2-40B4-BE49-F238E27FC236}">
                  <a16:creationId xmlns:a16="http://schemas.microsoft.com/office/drawing/2014/main" id="{1A1112A3-88B0-4F4F-AC29-A550632596A2}"/>
                </a:ext>
              </a:extLst>
            </p:cNvPr>
            <p:cNvSpPr/>
            <p:nvPr/>
          </p:nvSpPr>
          <p:spPr>
            <a:xfrm>
              <a:off x="6631714" y="1268185"/>
              <a:ext cx="801146" cy="2284699"/>
            </a:xfrm>
            <a:prstGeom prst="rect">
              <a:avLst/>
            </a:prstGeom>
            <a:noFill/>
            <a:ln w="412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9" name="Ορθογώνιο 18">
              <a:extLst>
                <a:ext uri="{FF2B5EF4-FFF2-40B4-BE49-F238E27FC236}">
                  <a16:creationId xmlns:a16="http://schemas.microsoft.com/office/drawing/2014/main" id="{3564F9AD-C041-A042-BC5F-1A6CBAF91B7C}"/>
                </a:ext>
              </a:extLst>
            </p:cNvPr>
            <p:cNvSpPr/>
            <p:nvPr/>
          </p:nvSpPr>
          <p:spPr>
            <a:xfrm>
              <a:off x="8254233" y="1258946"/>
              <a:ext cx="941372" cy="2290703"/>
            </a:xfrm>
            <a:prstGeom prst="rect">
              <a:avLst/>
            </a:prstGeom>
            <a:noFill/>
            <a:ln w="3492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20" name="Ορθογώνιο 19">
              <a:extLst>
                <a:ext uri="{FF2B5EF4-FFF2-40B4-BE49-F238E27FC236}">
                  <a16:creationId xmlns:a16="http://schemas.microsoft.com/office/drawing/2014/main" id="{2640072D-AE86-6E4C-985F-C394CCF95B2F}"/>
                </a:ext>
              </a:extLst>
            </p:cNvPr>
            <p:cNvSpPr/>
            <p:nvPr/>
          </p:nvSpPr>
          <p:spPr>
            <a:xfrm>
              <a:off x="1972033" y="4402523"/>
              <a:ext cx="770754" cy="2313406"/>
            </a:xfrm>
            <a:prstGeom prst="rect">
              <a:avLst/>
            </a:prstGeom>
            <a:noFill/>
            <a:ln w="412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21" name="Ορθογώνιο 20">
              <a:extLst>
                <a:ext uri="{FF2B5EF4-FFF2-40B4-BE49-F238E27FC236}">
                  <a16:creationId xmlns:a16="http://schemas.microsoft.com/office/drawing/2014/main" id="{64D6E300-2ADC-7441-A554-305CD92933DA}"/>
                </a:ext>
              </a:extLst>
            </p:cNvPr>
            <p:cNvSpPr/>
            <p:nvPr/>
          </p:nvSpPr>
          <p:spPr>
            <a:xfrm>
              <a:off x="3601480" y="4402523"/>
              <a:ext cx="874169" cy="2298696"/>
            </a:xfrm>
            <a:prstGeom prst="rect">
              <a:avLst/>
            </a:prstGeom>
            <a:noFill/>
            <a:ln w="3492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</p:grp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CFAB8F99-39DA-3C40-B4CF-FCCC161FEFF8}"/>
              </a:ext>
            </a:extLst>
          </p:cNvPr>
          <p:cNvGrpSpPr/>
          <p:nvPr/>
        </p:nvGrpSpPr>
        <p:grpSpPr>
          <a:xfrm>
            <a:off x="4865596" y="6204483"/>
            <a:ext cx="5146067" cy="697627"/>
            <a:chOff x="5029956" y="6144302"/>
            <a:chExt cx="5146067" cy="69762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21C3A6-BC17-4446-9D64-E90FB3E56E3E}"/>
                </a:ext>
              </a:extLst>
            </p:cNvPr>
            <p:cNvSpPr txBox="1"/>
            <p:nvPr/>
          </p:nvSpPr>
          <p:spPr>
            <a:xfrm>
              <a:off x="5248180" y="6144302"/>
              <a:ext cx="4927843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DD973F"/>
                  </a:solidFill>
                  <a:latin typeface="+mj-lt"/>
                  <a:cs typeface="Times New Roman" panose="02020603050405020304" pitchFamily="18" charset="0"/>
                </a:rPr>
                <a:t>Longwave down (Q</a:t>
              </a:r>
              <a:r>
                <a:rPr lang="en-US" baseline="-25000" dirty="0">
                  <a:solidFill>
                    <a:srgbClr val="DD973F"/>
                  </a:solidFill>
                  <a:latin typeface="+mj-lt"/>
                  <a:cs typeface="Times New Roman" panose="02020603050405020304" pitchFamily="18" charset="0"/>
                </a:rPr>
                <a:t>LWD</a:t>
              </a:r>
              <a:r>
                <a:rPr lang="en-US" dirty="0">
                  <a:solidFill>
                    <a:srgbClr val="DD973F"/>
                  </a:solidFill>
                  <a:latin typeface="+mj-lt"/>
                  <a:cs typeface="Times New Roman" panose="02020603050405020304" pitchFamily="18" charset="0"/>
                </a:rPr>
                <a:t>) </a:t>
              </a:r>
              <a:r>
                <a:rPr lang="en-US" dirty="0">
                  <a:latin typeface="+mj-lt"/>
                  <a:cs typeface="Times New Roman" panose="02020603050405020304" pitchFamily="18" charset="0"/>
                </a:rPr>
                <a:t>abnormally high at all times</a:t>
              </a:r>
            </a:p>
            <a:p>
              <a:pPr>
                <a:lnSpc>
                  <a:spcPts val="360"/>
                </a:lnSpc>
              </a:pPr>
              <a:endParaRPr lang="en-US" dirty="0">
                <a:latin typeface="+mj-lt"/>
                <a:cs typeface="Times New Roman" panose="02020603050405020304" pitchFamily="18" charset="0"/>
              </a:endParaRPr>
            </a:p>
            <a:p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 Span of time-integrated period matters !</a:t>
              </a:r>
            </a:p>
          </p:txBody>
        </p:sp>
        <p:sp>
          <p:nvSpPr>
            <p:cNvPr id="24" name="Ορθογώνιο 23">
              <a:extLst>
                <a:ext uri="{FF2B5EF4-FFF2-40B4-BE49-F238E27FC236}">
                  <a16:creationId xmlns:a16="http://schemas.microsoft.com/office/drawing/2014/main" id="{F2F7E9D6-1638-EF47-B906-4BA0FBA9491B}"/>
                </a:ext>
              </a:extLst>
            </p:cNvPr>
            <p:cNvSpPr/>
            <p:nvPr/>
          </p:nvSpPr>
          <p:spPr>
            <a:xfrm>
              <a:off x="5029956" y="6472597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Times New Roman" panose="02020603050405020304" pitchFamily="18" charset="0"/>
                </a:rPr>
                <a:t>👉</a:t>
              </a:r>
              <a:endParaRPr lang="el-GR" dirty="0"/>
            </a:p>
          </p:txBody>
        </p:sp>
      </p:grpSp>
      <p:grpSp>
        <p:nvGrpSpPr>
          <p:cNvPr id="25" name="Ομάδα 24">
            <a:extLst>
              <a:ext uri="{FF2B5EF4-FFF2-40B4-BE49-F238E27FC236}">
                <a16:creationId xmlns:a16="http://schemas.microsoft.com/office/drawing/2014/main" id="{C593FA1D-2502-BB44-B433-8E6694C3F561}"/>
              </a:ext>
            </a:extLst>
          </p:cNvPr>
          <p:cNvGrpSpPr/>
          <p:nvPr/>
        </p:nvGrpSpPr>
        <p:grpSpPr>
          <a:xfrm>
            <a:off x="1128127" y="1248875"/>
            <a:ext cx="7126105" cy="5452345"/>
            <a:chOff x="1128127" y="1248875"/>
            <a:chExt cx="7126105" cy="5452345"/>
          </a:xfrm>
        </p:grpSpPr>
        <p:sp>
          <p:nvSpPr>
            <p:cNvPr id="26" name="Ορθογώνιο 25">
              <a:extLst>
                <a:ext uri="{FF2B5EF4-FFF2-40B4-BE49-F238E27FC236}">
                  <a16:creationId xmlns:a16="http://schemas.microsoft.com/office/drawing/2014/main" id="{D662D1BE-2AF9-4C41-A620-ACE48ECF7B32}"/>
                </a:ext>
              </a:extLst>
            </p:cNvPr>
            <p:cNvSpPr/>
            <p:nvPr/>
          </p:nvSpPr>
          <p:spPr>
            <a:xfrm>
              <a:off x="1140977" y="1248875"/>
              <a:ext cx="791636" cy="2289549"/>
            </a:xfrm>
            <a:prstGeom prst="rect">
              <a:avLst/>
            </a:prstGeom>
            <a:noFill/>
            <a:ln w="44450">
              <a:solidFill>
                <a:srgbClr val="E2D4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27" name="Ορθογώνιο 26">
              <a:extLst>
                <a:ext uri="{FF2B5EF4-FFF2-40B4-BE49-F238E27FC236}">
                  <a16:creationId xmlns:a16="http://schemas.microsoft.com/office/drawing/2014/main" id="{75614DE4-8237-0F40-B1BB-FB13165353A0}"/>
                </a:ext>
              </a:extLst>
            </p:cNvPr>
            <p:cNvSpPr/>
            <p:nvPr/>
          </p:nvSpPr>
          <p:spPr>
            <a:xfrm>
              <a:off x="2746847" y="1258947"/>
              <a:ext cx="811285" cy="2279478"/>
            </a:xfrm>
            <a:prstGeom prst="rect">
              <a:avLst/>
            </a:prstGeom>
            <a:noFill/>
            <a:ln w="44450">
              <a:solidFill>
                <a:srgbClr val="E2D4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28" name="Ορθογώνιο 27">
              <a:extLst>
                <a:ext uri="{FF2B5EF4-FFF2-40B4-BE49-F238E27FC236}">
                  <a16:creationId xmlns:a16="http://schemas.microsoft.com/office/drawing/2014/main" id="{9688F96F-3CA9-C240-B6A5-6A67591A00FE}"/>
                </a:ext>
              </a:extLst>
            </p:cNvPr>
            <p:cNvSpPr/>
            <p:nvPr/>
          </p:nvSpPr>
          <p:spPr>
            <a:xfrm>
              <a:off x="5794914" y="1280984"/>
              <a:ext cx="827447" cy="2249450"/>
            </a:xfrm>
            <a:prstGeom prst="rect">
              <a:avLst/>
            </a:prstGeom>
            <a:noFill/>
            <a:ln w="50800">
              <a:solidFill>
                <a:srgbClr val="E2D4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29" name="Ορθογώνιο 28">
              <a:extLst>
                <a:ext uri="{FF2B5EF4-FFF2-40B4-BE49-F238E27FC236}">
                  <a16:creationId xmlns:a16="http://schemas.microsoft.com/office/drawing/2014/main" id="{DC1A7387-8BCD-1D41-9E01-CDEDA03992C3}"/>
                </a:ext>
              </a:extLst>
            </p:cNvPr>
            <p:cNvSpPr/>
            <p:nvPr/>
          </p:nvSpPr>
          <p:spPr>
            <a:xfrm>
              <a:off x="7453086" y="1280983"/>
              <a:ext cx="801146" cy="2271901"/>
            </a:xfrm>
            <a:prstGeom prst="rect">
              <a:avLst/>
            </a:prstGeom>
            <a:noFill/>
            <a:ln w="50800">
              <a:solidFill>
                <a:srgbClr val="E2D4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30" name="Ορθογώνιο 29">
              <a:extLst>
                <a:ext uri="{FF2B5EF4-FFF2-40B4-BE49-F238E27FC236}">
                  <a16:creationId xmlns:a16="http://schemas.microsoft.com/office/drawing/2014/main" id="{9681126D-CF89-6D4D-BA1B-E662916FEF08}"/>
                </a:ext>
              </a:extLst>
            </p:cNvPr>
            <p:cNvSpPr/>
            <p:nvPr/>
          </p:nvSpPr>
          <p:spPr>
            <a:xfrm>
              <a:off x="1128127" y="4416386"/>
              <a:ext cx="855037" cy="2284834"/>
            </a:xfrm>
            <a:prstGeom prst="rect">
              <a:avLst/>
            </a:prstGeom>
            <a:noFill/>
            <a:ln w="50800">
              <a:solidFill>
                <a:srgbClr val="E2D4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1" name="Ορθογώνιο 30">
              <a:extLst>
                <a:ext uri="{FF2B5EF4-FFF2-40B4-BE49-F238E27FC236}">
                  <a16:creationId xmlns:a16="http://schemas.microsoft.com/office/drawing/2014/main" id="{AB1B8A0F-4B10-A841-AA52-F1C1DF3318AE}"/>
                </a:ext>
              </a:extLst>
            </p:cNvPr>
            <p:cNvSpPr/>
            <p:nvPr/>
          </p:nvSpPr>
          <p:spPr>
            <a:xfrm>
              <a:off x="2712073" y="4409400"/>
              <a:ext cx="885346" cy="2284835"/>
            </a:xfrm>
            <a:prstGeom prst="rect">
              <a:avLst/>
            </a:prstGeom>
            <a:noFill/>
            <a:ln w="50800">
              <a:solidFill>
                <a:srgbClr val="E2D4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3067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>
            <a:extLst>
              <a:ext uri="{FF2B5EF4-FFF2-40B4-BE49-F238E27FC236}">
                <a16:creationId xmlns:a16="http://schemas.microsoft.com/office/drawing/2014/main" id="{D06B94B0-5DFE-C04D-9A0C-9951D45EE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751" y="976762"/>
            <a:ext cx="184731" cy="35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1690"/>
          </a:p>
        </p:txBody>
      </p:sp>
      <p:sp>
        <p:nvSpPr>
          <p:cNvPr id="30723" name="TextBox 3">
            <a:extLst>
              <a:ext uri="{FF2B5EF4-FFF2-40B4-BE49-F238E27FC236}">
                <a16:creationId xmlns:a16="http://schemas.microsoft.com/office/drawing/2014/main" id="{3D157DA9-62D6-414E-9ACA-6CAF581F5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504" y="355627"/>
            <a:ext cx="2346162" cy="61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en-US" sz="3381" b="1" dirty="0">
                <a:solidFill>
                  <a:schemeClr val="tx1"/>
                </a:solidFill>
              </a:rPr>
              <a:t>Outline</a:t>
            </a:r>
          </a:p>
        </p:txBody>
      </p:sp>
      <p:grpSp>
        <p:nvGrpSpPr>
          <p:cNvPr id="33" name="Ομάδα 32">
            <a:extLst>
              <a:ext uri="{FF2B5EF4-FFF2-40B4-BE49-F238E27FC236}">
                <a16:creationId xmlns:a16="http://schemas.microsoft.com/office/drawing/2014/main" id="{766835DC-92EB-E144-B397-9FF4A8F25E54}"/>
              </a:ext>
            </a:extLst>
          </p:cNvPr>
          <p:cNvGrpSpPr/>
          <p:nvPr/>
        </p:nvGrpSpPr>
        <p:grpSpPr>
          <a:xfrm>
            <a:off x="2471740" y="2010849"/>
            <a:ext cx="7181926" cy="631245"/>
            <a:chOff x="2471739" y="2010848"/>
            <a:chExt cx="7181926" cy="631245"/>
          </a:xfrm>
        </p:grpSpPr>
        <p:sp>
          <p:nvSpPr>
            <p:cNvPr id="30756" name="TextBox 30">
              <a:extLst>
                <a:ext uri="{FF2B5EF4-FFF2-40B4-BE49-F238E27FC236}">
                  <a16:creationId xmlns:a16="http://schemas.microsoft.com/office/drawing/2014/main" id="{E960D1F6-E483-964F-B03E-5FD83C31C1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4093" y="2122079"/>
              <a:ext cx="4659572" cy="34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altLang="en-US" sz="2254" b="1" dirty="0">
                  <a:latin typeface="+mj-lt"/>
                  <a:ea typeface="Cambria" panose="02040503050406030204" pitchFamily="18" charset="0"/>
                  <a:cs typeface="Cambria" panose="02040503050406030204" pitchFamily="18" charset="0"/>
                </a:rPr>
                <a:t>Numerical Tools</a:t>
              </a:r>
            </a:p>
          </p:txBody>
        </p:sp>
        <p:grpSp>
          <p:nvGrpSpPr>
            <p:cNvPr id="5" name="Ομάδα 4">
              <a:extLst>
                <a:ext uri="{FF2B5EF4-FFF2-40B4-BE49-F238E27FC236}">
                  <a16:creationId xmlns:a16="http://schemas.microsoft.com/office/drawing/2014/main" id="{256DF05B-8AE6-2540-8D03-15489DB3F40D}"/>
                </a:ext>
              </a:extLst>
            </p:cNvPr>
            <p:cNvGrpSpPr/>
            <p:nvPr/>
          </p:nvGrpSpPr>
          <p:grpSpPr>
            <a:xfrm>
              <a:off x="4118585" y="2010848"/>
              <a:ext cx="679223" cy="631245"/>
              <a:chOff x="1225646" y="2360977"/>
              <a:chExt cx="679223" cy="631245"/>
            </a:xfrm>
          </p:grpSpPr>
          <p:sp>
            <p:nvSpPr>
              <p:cNvPr id="45" name="Έλλειψη 44">
                <a:extLst>
                  <a:ext uri="{FF2B5EF4-FFF2-40B4-BE49-F238E27FC236}">
                    <a16:creationId xmlns:a16="http://schemas.microsoft.com/office/drawing/2014/main" id="{0552D633-40D4-3146-BF02-C47485E9719D}"/>
                  </a:ext>
                </a:extLst>
              </p:cNvPr>
              <p:cNvSpPr/>
              <p:nvPr/>
            </p:nvSpPr>
            <p:spPr>
              <a:xfrm>
                <a:off x="1260020" y="2394383"/>
                <a:ext cx="629069" cy="597839"/>
              </a:xfrm>
              <a:prstGeom prst="ellipse">
                <a:avLst/>
              </a:prstGeom>
              <a:solidFill>
                <a:srgbClr val="B2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30754" name="TextBox 28">
                <a:extLst>
                  <a:ext uri="{FF2B5EF4-FFF2-40B4-BE49-F238E27FC236}">
                    <a16:creationId xmlns:a16="http://schemas.microsoft.com/office/drawing/2014/main" id="{8347DC09-5CAF-E64C-8E41-DE8EF03722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5646" y="2360977"/>
                <a:ext cx="679223" cy="61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690" dirty="0"/>
                  <a:t>   </a:t>
                </a:r>
                <a:r>
                  <a:rPr lang="en-US" altLang="en-US" sz="3381" b="1" dirty="0">
                    <a:latin typeface="Cambria" panose="02040503050406030204" pitchFamily="18" charset="0"/>
                    <a:ea typeface="Cambria" panose="02040503050406030204" pitchFamily="18" charset="0"/>
                    <a:cs typeface="Cambria" panose="02040503050406030204" pitchFamily="18" charset="0"/>
                  </a:rPr>
                  <a:t>2</a:t>
                </a:r>
              </a:p>
            </p:txBody>
          </p:sp>
        </p:grpSp>
        <p:grpSp>
          <p:nvGrpSpPr>
            <p:cNvPr id="28" name="Ομάδα 27">
              <a:extLst>
                <a:ext uri="{FF2B5EF4-FFF2-40B4-BE49-F238E27FC236}">
                  <a16:creationId xmlns:a16="http://schemas.microsoft.com/office/drawing/2014/main" id="{BFACE85D-F553-BE44-B306-F6B19D5F67DF}"/>
                </a:ext>
              </a:extLst>
            </p:cNvPr>
            <p:cNvGrpSpPr/>
            <p:nvPr/>
          </p:nvGrpSpPr>
          <p:grpSpPr>
            <a:xfrm>
              <a:off x="2471739" y="2279228"/>
              <a:ext cx="1385854" cy="59402"/>
              <a:chOff x="5216655" y="404528"/>
              <a:chExt cx="1385854" cy="59402"/>
            </a:xfrm>
            <a:solidFill>
              <a:schemeClr val="bg1">
                <a:lumMod val="65000"/>
              </a:schemeClr>
            </a:solidFill>
          </p:grpSpPr>
          <p:cxnSp>
            <p:nvCxnSpPr>
              <p:cNvPr id="25" name="Ευθεία γραμμή σύνδεσης 24">
                <a:extLst>
                  <a:ext uri="{FF2B5EF4-FFF2-40B4-BE49-F238E27FC236}">
                    <a16:creationId xmlns:a16="http://schemas.microsoft.com/office/drawing/2014/main" id="{868A25CF-E01D-C542-A55C-D7E751A08D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2027" y="435361"/>
                <a:ext cx="1348387" cy="0"/>
              </a:xfrm>
              <a:prstGeom prst="line">
                <a:avLst/>
              </a:prstGeom>
              <a:grpFill/>
              <a:ln w="31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Έλλειψη 25">
                <a:extLst>
                  <a:ext uri="{FF2B5EF4-FFF2-40B4-BE49-F238E27FC236}">
                    <a16:creationId xmlns:a16="http://schemas.microsoft.com/office/drawing/2014/main" id="{A0774B54-953D-7A45-9D13-239ED98EAFD9}"/>
                  </a:ext>
                </a:extLst>
              </p:cNvPr>
              <p:cNvSpPr/>
              <p:nvPr/>
            </p:nvSpPr>
            <p:spPr>
              <a:xfrm>
                <a:off x="5216655" y="404528"/>
                <a:ext cx="62493" cy="59402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97" name="Έλλειψη 96">
                <a:extLst>
                  <a:ext uri="{FF2B5EF4-FFF2-40B4-BE49-F238E27FC236}">
                    <a16:creationId xmlns:a16="http://schemas.microsoft.com/office/drawing/2014/main" id="{D6A27927-3A02-CA44-958E-BF9B356783EE}"/>
                  </a:ext>
                </a:extLst>
              </p:cNvPr>
              <p:cNvSpPr/>
              <p:nvPr/>
            </p:nvSpPr>
            <p:spPr>
              <a:xfrm>
                <a:off x="6540016" y="404528"/>
                <a:ext cx="62493" cy="59402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</p:grpSp>
      <p:grpSp>
        <p:nvGrpSpPr>
          <p:cNvPr id="29" name="Ομάδα 28">
            <a:extLst>
              <a:ext uri="{FF2B5EF4-FFF2-40B4-BE49-F238E27FC236}">
                <a16:creationId xmlns:a16="http://schemas.microsoft.com/office/drawing/2014/main" id="{1D82DBF0-CB71-9A40-B575-A4E2082E6672}"/>
              </a:ext>
            </a:extLst>
          </p:cNvPr>
          <p:cNvGrpSpPr/>
          <p:nvPr/>
        </p:nvGrpSpPr>
        <p:grpSpPr>
          <a:xfrm>
            <a:off x="1869767" y="1156365"/>
            <a:ext cx="4648611" cy="655266"/>
            <a:chOff x="1869767" y="1156365"/>
            <a:chExt cx="4648611" cy="655266"/>
          </a:xfrm>
        </p:grpSpPr>
        <p:sp>
          <p:nvSpPr>
            <p:cNvPr id="30763" name="TextBox 17">
              <a:extLst>
                <a:ext uri="{FF2B5EF4-FFF2-40B4-BE49-F238E27FC236}">
                  <a16:creationId xmlns:a16="http://schemas.microsoft.com/office/drawing/2014/main" id="{71E012A1-3460-CC40-91AB-5B299A631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6730" y="1276960"/>
              <a:ext cx="2071648" cy="34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en-US" sz="2254" b="1" dirty="0">
                  <a:latin typeface="+mj-lt"/>
                  <a:ea typeface="Cambria" panose="02040503050406030204" pitchFamily="18" charset="0"/>
                  <a:cs typeface="Cambria" panose="02040503050406030204" pitchFamily="18" charset="0"/>
                </a:rPr>
                <a:t>Motivation</a:t>
              </a:r>
            </a:p>
          </p:txBody>
        </p:sp>
        <p:grpSp>
          <p:nvGrpSpPr>
            <p:cNvPr id="3" name="Ομάδα 2">
              <a:extLst>
                <a:ext uri="{FF2B5EF4-FFF2-40B4-BE49-F238E27FC236}">
                  <a16:creationId xmlns:a16="http://schemas.microsoft.com/office/drawing/2014/main" id="{8FAAEACC-F9C7-9E4F-B3A9-84222582AFB9}"/>
                </a:ext>
              </a:extLst>
            </p:cNvPr>
            <p:cNvGrpSpPr/>
            <p:nvPr/>
          </p:nvGrpSpPr>
          <p:grpSpPr>
            <a:xfrm>
              <a:off x="3478128" y="1156365"/>
              <a:ext cx="676086" cy="655266"/>
              <a:chOff x="1251135" y="1459650"/>
              <a:chExt cx="676086" cy="655266"/>
            </a:xfrm>
          </p:grpSpPr>
          <p:sp>
            <p:nvSpPr>
              <p:cNvPr id="2" name="Έλλειψη 1">
                <a:extLst>
                  <a:ext uri="{FF2B5EF4-FFF2-40B4-BE49-F238E27FC236}">
                    <a16:creationId xmlns:a16="http://schemas.microsoft.com/office/drawing/2014/main" id="{6B5644DC-E202-7846-8488-D66E549E032B}"/>
                  </a:ext>
                </a:extLst>
              </p:cNvPr>
              <p:cNvSpPr/>
              <p:nvPr/>
            </p:nvSpPr>
            <p:spPr>
              <a:xfrm>
                <a:off x="1295933" y="1517077"/>
                <a:ext cx="629069" cy="597839"/>
              </a:xfrm>
              <a:prstGeom prst="ellipse">
                <a:avLst/>
              </a:prstGeom>
              <a:solidFill>
                <a:srgbClr val="86BB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30761" name="TextBox 23">
                <a:extLst>
                  <a:ext uri="{FF2B5EF4-FFF2-40B4-BE49-F238E27FC236}">
                    <a16:creationId xmlns:a16="http://schemas.microsoft.com/office/drawing/2014/main" id="{08EEFBE8-570A-4E4B-8746-DF7BAFB8F0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1135" y="1459650"/>
                <a:ext cx="676086" cy="61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690" dirty="0"/>
                  <a:t>   </a:t>
                </a:r>
                <a:r>
                  <a:rPr lang="en-US" altLang="en-US" sz="3381" b="1" dirty="0">
                    <a:latin typeface="Cambria" panose="02040503050406030204" pitchFamily="18" charset="0"/>
                    <a:ea typeface="Cambria" panose="02040503050406030204" pitchFamily="18" charset="0"/>
                    <a:cs typeface="Cambria" panose="02040503050406030204" pitchFamily="18" charset="0"/>
                  </a:rPr>
                  <a:t>1</a:t>
                </a:r>
              </a:p>
            </p:txBody>
          </p:sp>
        </p:grpSp>
        <p:grpSp>
          <p:nvGrpSpPr>
            <p:cNvPr id="103" name="Ομάδα 102">
              <a:extLst>
                <a:ext uri="{FF2B5EF4-FFF2-40B4-BE49-F238E27FC236}">
                  <a16:creationId xmlns:a16="http://schemas.microsoft.com/office/drawing/2014/main" id="{015BF4AA-1F88-D440-8BE8-B948FABDA279}"/>
                </a:ext>
              </a:extLst>
            </p:cNvPr>
            <p:cNvGrpSpPr/>
            <p:nvPr/>
          </p:nvGrpSpPr>
          <p:grpSpPr>
            <a:xfrm>
              <a:off x="1869767" y="1478489"/>
              <a:ext cx="1385854" cy="59402"/>
              <a:chOff x="5216655" y="404528"/>
              <a:chExt cx="1385854" cy="59402"/>
            </a:xfrm>
            <a:solidFill>
              <a:schemeClr val="bg1">
                <a:lumMod val="65000"/>
              </a:schemeClr>
            </a:solidFill>
          </p:grpSpPr>
          <p:cxnSp>
            <p:nvCxnSpPr>
              <p:cNvPr id="104" name="Ευθεία γραμμή σύνδεσης 103">
                <a:extLst>
                  <a:ext uri="{FF2B5EF4-FFF2-40B4-BE49-F238E27FC236}">
                    <a16:creationId xmlns:a16="http://schemas.microsoft.com/office/drawing/2014/main" id="{64A18D4B-AA70-3240-A44F-3C336D66E0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2027" y="435361"/>
                <a:ext cx="1348387" cy="0"/>
              </a:xfrm>
              <a:prstGeom prst="line">
                <a:avLst/>
              </a:prstGeom>
              <a:grpFill/>
              <a:ln w="31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Έλλειψη 104">
                <a:extLst>
                  <a:ext uri="{FF2B5EF4-FFF2-40B4-BE49-F238E27FC236}">
                    <a16:creationId xmlns:a16="http://schemas.microsoft.com/office/drawing/2014/main" id="{775A6FBF-16B7-874B-B5B6-451449DCDD8E}"/>
                  </a:ext>
                </a:extLst>
              </p:cNvPr>
              <p:cNvSpPr/>
              <p:nvPr/>
            </p:nvSpPr>
            <p:spPr>
              <a:xfrm>
                <a:off x="5216655" y="404528"/>
                <a:ext cx="62493" cy="59402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06" name="Έλλειψη 105">
                <a:extLst>
                  <a:ext uri="{FF2B5EF4-FFF2-40B4-BE49-F238E27FC236}">
                    <a16:creationId xmlns:a16="http://schemas.microsoft.com/office/drawing/2014/main" id="{188DBAE8-8555-0649-9C2C-EC6686E5C173}"/>
                  </a:ext>
                </a:extLst>
              </p:cNvPr>
              <p:cNvSpPr/>
              <p:nvPr/>
            </p:nvSpPr>
            <p:spPr>
              <a:xfrm>
                <a:off x="6540016" y="404528"/>
                <a:ext cx="62493" cy="59402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</p:grpSp>
      <p:grpSp>
        <p:nvGrpSpPr>
          <p:cNvPr id="55" name="Ομάδα 54">
            <a:extLst>
              <a:ext uri="{FF2B5EF4-FFF2-40B4-BE49-F238E27FC236}">
                <a16:creationId xmlns:a16="http://schemas.microsoft.com/office/drawing/2014/main" id="{DD904CA2-B5BE-124E-83EC-05C3FDBE8D6C}"/>
              </a:ext>
            </a:extLst>
          </p:cNvPr>
          <p:cNvGrpSpPr/>
          <p:nvPr/>
        </p:nvGrpSpPr>
        <p:grpSpPr>
          <a:xfrm>
            <a:off x="2955970" y="2955702"/>
            <a:ext cx="6988131" cy="634119"/>
            <a:chOff x="2955969" y="2955702"/>
            <a:chExt cx="6988131" cy="634119"/>
          </a:xfrm>
        </p:grpSpPr>
        <p:sp>
          <p:nvSpPr>
            <p:cNvPr id="30749" name="TextBox 36">
              <a:extLst>
                <a:ext uri="{FF2B5EF4-FFF2-40B4-BE49-F238E27FC236}">
                  <a16:creationId xmlns:a16="http://schemas.microsoft.com/office/drawing/2014/main" id="{B88FB8C8-D1A8-954E-BFCC-1854117AC6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9024" y="2991982"/>
              <a:ext cx="4515076" cy="34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altLang="en-US" sz="2254" b="1" dirty="0">
                  <a:latin typeface="+mj-lt"/>
                  <a:ea typeface="Cambria" panose="02040503050406030204" pitchFamily="18" charset="0"/>
                  <a:cs typeface="Cambria" panose="02040503050406030204" pitchFamily="18" charset="0"/>
                </a:rPr>
                <a:t>Marine Heatwave Detection</a:t>
              </a:r>
            </a:p>
          </p:txBody>
        </p:sp>
        <p:grpSp>
          <p:nvGrpSpPr>
            <p:cNvPr id="6" name="Ομάδα 5">
              <a:extLst>
                <a:ext uri="{FF2B5EF4-FFF2-40B4-BE49-F238E27FC236}">
                  <a16:creationId xmlns:a16="http://schemas.microsoft.com/office/drawing/2014/main" id="{7ADB6933-B420-5944-87FA-4E7EE39496BC}"/>
                </a:ext>
              </a:extLst>
            </p:cNvPr>
            <p:cNvGrpSpPr/>
            <p:nvPr/>
          </p:nvGrpSpPr>
          <p:grpSpPr>
            <a:xfrm>
              <a:off x="4538820" y="2955702"/>
              <a:ext cx="693207" cy="634119"/>
              <a:chOff x="4327400" y="2053220"/>
              <a:chExt cx="693207" cy="634119"/>
            </a:xfrm>
          </p:grpSpPr>
          <p:sp>
            <p:nvSpPr>
              <p:cNvPr id="48" name="Έλλειψη 47">
                <a:extLst>
                  <a:ext uri="{FF2B5EF4-FFF2-40B4-BE49-F238E27FC236}">
                    <a16:creationId xmlns:a16="http://schemas.microsoft.com/office/drawing/2014/main" id="{3D95710C-3A82-CD48-8070-F687842270F8}"/>
                  </a:ext>
                </a:extLst>
              </p:cNvPr>
              <p:cNvSpPr/>
              <p:nvPr/>
            </p:nvSpPr>
            <p:spPr>
              <a:xfrm>
                <a:off x="4391538" y="2089500"/>
                <a:ext cx="629069" cy="597839"/>
              </a:xfrm>
              <a:prstGeom prst="ellipse">
                <a:avLst/>
              </a:prstGeom>
              <a:solidFill>
                <a:srgbClr val="C5B6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30747" name="TextBox 34">
                <a:extLst>
                  <a:ext uri="{FF2B5EF4-FFF2-40B4-BE49-F238E27FC236}">
                    <a16:creationId xmlns:a16="http://schemas.microsoft.com/office/drawing/2014/main" id="{B94AA8E3-9818-5045-B3D9-E4C907A186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7400" y="2053220"/>
                <a:ext cx="679085" cy="61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690" dirty="0"/>
                  <a:t>   </a:t>
                </a:r>
                <a:r>
                  <a:rPr lang="en-US" altLang="en-US" sz="3381" b="1" dirty="0">
                    <a:latin typeface="Cambria" panose="02040503050406030204" pitchFamily="18" charset="0"/>
                    <a:ea typeface="Cambria" panose="02040503050406030204" pitchFamily="18" charset="0"/>
                    <a:cs typeface="Cambria" panose="02040503050406030204" pitchFamily="18" charset="0"/>
                  </a:rPr>
                  <a:t>3</a:t>
                </a:r>
              </a:p>
            </p:txBody>
          </p:sp>
        </p:grpSp>
        <p:grpSp>
          <p:nvGrpSpPr>
            <p:cNvPr id="107" name="Ομάδα 106">
              <a:extLst>
                <a:ext uri="{FF2B5EF4-FFF2-40B4-BE49-F238E27FC236}">
                  <a16:creationId xmlns:a16="http://schemas.microsoft.com/office/drawing/2014/main" id="{2F42B643-5647-6E45-AD80-2E6CEBE1CBD5}"/>
                </a:ext>
              </a:extLst>
            </p:cNvPr>
            <p:cNvGrpSpPr/>
            <p:nvPr/>
          </p:nvGrpSpPr>
          <p:grpSpPr>
            <a:xfrm>
              <a:off x="2955969" y="3305210"/>
              <a:ext cx="1385854" cy="59402"/>
              <a:chOff x="5216655" y="404528"/>
              <a:chExt cx="1385854" cy="59402"/>
            </a:xfrm>
            <a:solidFill>
              <a:schemeClr val="bg1">
                <a:lumMod val="65000"/>
              </a:schemeClr>
            </a:solidFill>
          </p:grpSpPr>
          <p:cxnSp>
            <p:nvCxnSpPr>
              <p:cNvPr id="108" name="Ευθεία γραμμή σύνδεσης 107">
                <a:extLst>
                  <a:ext uri="{FF2B5EF4-FFF2-40B4-BE49-F238E27FC236}">
                    <a16:creationId xmlns:a16="http://schemas.microsoft.com/office/drawing/2014/main" id="{DAB2F179-DABF-DF48-A015-FFC0457621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2027" y="435361"/>
                <a:ext cx="1348387" cy="0"/>
              </a:xfrm>
              <a:prstGeom prst="line">
                <a:avLst/>
              </a:prstGeom>
              <a:grpFill/>
              <a:ln w="31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Έλλειψη 108">
                <a:extLst>
                  <a:ext uri="{FF2B5EF4-FFF2-40B4-BE49-F238E27FC236}">
                    <a16:creationId xmlns:a16="http://schemas.microsoft.com/office/drawing/2014/main" id="{F2E5463A-F354-D044-BB42-80B920E5B2CB}"/>
                  </a:ext>
                </a:extLst>
              </p:cNvPr>
              <p:cNvSpPr/>
              <p:nvPr/>
            </p:nvSpPr>
            <p:spPr>
              <a:xfrm>
                <a:off x="5216655" y="404528"/>
                <a:ext cx="62493" cy="59402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10" name="Έλλειψη 109">
                <a:extLst>
                  <a:ext uri="{FF2B5EF4-FFF2-40B4-BE49-F238E27FC236}">
                    <a16:creationId xmlns:a16="http://schemas.microsoft.com/office/drawing/2014/main" id="{A57AFCB9-F097-634A-895A-1BA99336313A}"/>
                  </a:ext>
                </a:extLst>
              </p:cNvPr>
              <p:cNvSpPr/>
              <p:nvPr/>
            </p:nvSpPr>
            <p:spPr>
              <a:xfrm>
                <a:off x="6540016" y="404528"/>
                <a:ext cx="62493" cy="59402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</p:grpSp>
      <p:grpSp>
        <p:nvGrpSpPr>
          <p:cNvPr id="56" name="Ομάδα 55">
            <a:extLst>
              <a:ext uri="{FF2B5EF4-FFF2-40B4-BE49-F238E27FC236}">
                <a16:creationId xmlns:a16="http://schemas.microsoft.com/office/drawing/2014/main" id="{80F59DD9-C1E2-C346-ADD1-952287BD1B8B}"/>
              </a:ext>
            </a:extLst>
          </p:cNvPr>
          <p:cNvGrpSpPr/>
          <p:nvPr/>
        </p:nvGrpSpPr>
        <p:grpSpPr>
          <a:xfrm>
            <a:off x="3039580" y="3957594"/>
            <a:ext cx="6132948" cy="693780"/>
            <a:chOff x="3039580" y="3957593"/>
            <a:chExt cx="6132948" cy="693780"/>
          </a:xfrm>
        </p:grpSpPr>
        <p:sp>
          <p:nvSpPr>
            <p:cNvPr id="30735" name="TextBox 36">
              <a:extLst>
                <a:ext uri="{FF2B5EF4-FFF2-40B4-BE49-F238E27FC236}">
                  <a16:creationId xmlns:a16="http://schemas.microsoft.com/office/drawing/2014/main" id="{009B1240-5B9D-2C48-BB2E-23CBF08A5B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9024" y="3957593"/>
              <a:ext cx="3743504" cy="693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altLang="en-US" sz="2254" b="1" dirty="0">
                  <a:latin typeface="+mj-lt"/>
                  <a:ea typeface="Cambria" panose="02040503050406030204" pitchFamily="18" charset="0"/>
                  <a:cs typeface="Cambria" panose="02040503050406030204" pitchFamily="18" charset="0"/>
                </a:rPr>
                <a:t>Drivers of  Mediterranean </a:t>
              </a:r>
            </a:p>
            <a:p>
              <a:r>
                <a:rPr lang="en-US" altLang="en-US" sz="2254" b="1" dirty="0">
                  <a:latin typeface="+mj-lt"/>
                  <a:ea typeface="Cambria" panose="02040503050406030204" pitchFamily="18" charset="0"/>
                  <a:cs typeface="Cambria" panose="02040503050406030204" pitchFamily="18" charset="0"/>
                </a:rPr>
                <a:t>Marine Heatwave</a:t>
              </a:r>
              <a:r>
                <a:rPr lang="el-GR" altLang="en-US" sz="2254" b="1" dirty="0">
                  <a:latin typeface="+mj-lt"/>
                  <a:ea typeface="Cambria" panose="02040503050406030204" pitchFamily="18" charset="0"/>
                  <a:cs typeface="Cambria" panose="02040503050406030204" pitchFamily="18" charset="0"/>
                </a:rPr>
                <a:t> 2003</a:t>
              </a:r>
              <a:r>
                <a:rPr lang="en-US" altLang="en-US" sz="2254" b="1" dirty="0">
                  <a:latin typeface="+mj-lt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</a:p>
          </p:txBody>
        </p:sp>
        <p:grpSp>
          <p:nvGrpSpPr>
            <p:cNvPr id="7" name="Ομάδα 6">
              <a:extLst>
                <a:ext uri="{FF2B5EF4-FFF2-40B4-BE49-F238E27FC236}">
                  <a16:creationId xmlns:a16="http://schemas.microsoft.com/office/drawing/2014/main" id="{221749AC-78E0-F748-802D-52D945B8C774}"/>
                </a:ext>
              </a:extLst>
            </p:cNvPr>
            <p:cNvGrpSpPr/>
            <p:nvPr/>
          </p:nvGrpSpPr>
          <p:grpSpPr>
            <a:xfrm>
              <a:off x="4496529" y="3998181"/>
              <a:ext cx="679085" cy="631063"/>
              <a:chOff x="5871241" y="1890035"/>
              <a:chExt cx="679085" cy="631063"/>
            </a:xfrm>
          </p:grpSpPr>
          <p:sp>
            <p:nvSpPr>
              <p:cNvPr id="50" name="Έλλειψη 49">
                <a:extLst>
                  <a:ext uri="{FF2B5EF4-FFF2-40B4-BE49-F238E27FC236}">
                    <a16:creationId xmlns:a16="http://schemas.microsoft.com/office/drawing/2014/main" id="{9A8882B1-DDDD-7648-ACA3-0668EA704A02}"/>
                  </a:ext>
                </a:extLst>
              </p:cNvPr>
              <p:cNvSpPr/>
              <p:nvPr/>
            </p:nvSpPr>
            <p:spPr>
              <a:xfrm>
                <a:off x="5913532" y="1923259"/>
                <a:ext cx="629069" cy="597839"/>
              </a:xfrm>
              <a:prstGeom prst="ellipse">
                <a:avLst/>
              </a:prstGeom>
              <a:solidFill>
                <a:srgbClr val="AD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52" name="TextBox 34">
                <a:extLst>
                  <a:ext uri="{FF2B5EF4-FFF2-40B4-BE49-F238E27FC236}">
                    <a16:creationId xmlns:a16="http://schemas.microsoft.com/office/drawing/2014/main" id="{6E260F3D-8806-FE46-A257-E4FC07AC50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1241" y="1890035"/>
                <a:ext cx="679085" cy="61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690" dirty="0"/>
                  <a:t>   </a:t>
                </a:r>
                <a:r>
                  <a:rPr lang="en-US" altLang="en-US" sz="3381" b="1" dirty="0">
                    <a:latin typeface="Cambria" panose="02040503050406030204" pitchFamily="18" charset="0"/>
                  </a:rPr>
                  <a:t>4</a:t>
                </a:r>
                <a:endParaRPr lang="en-US" altLang="en-US" sz="3381" b="1" dirty="0">
                  <a:latin typeface="Cambria" panose="02040503050406030204" pitchFamily="18" charset="0"/>
                  <a:ea typeface="Cambria" panose="02040503050406030204" pitchFamily="18" charset="0"/>
                  <a:cs typeface="Cambria" panose="02040503050406030204" pitchFamily="18" charset="0"/>
                </a:endParaRPr>
              </a:p>
            </p:txBody>
          </p:sp>
        </p:grpSp>
        <p:grpSp>
          <p:nvGrpSpPr>
            <p:cNvPr id="111" name="Ομάδα 110">
              <a:extLst>
                <a:ext uri="{FF2B5EF4-FFF2-40B4-BE49-F238E27FC236}">
                  <a16:creationId xmlns:a16="http://schemas.microsoft.com/office/drawing/2014/main" id="{55AE29C3-8E9C-B943-BBCF-D3DF71BC72C6}"/>
                </a:ext>
              </a:extLst>
            </p:cNvPr>
            <p:cNvGrpSpPr/>
            <p:nvPr/>
          </p:nvGrpSpPr>
          <p:grpSpPr>
            <a:xfrm>
              <a:off x="3039580" y="4361697"/>
              <a:ext cx="1385854" cy="59402"/>
              <a:chOff x="5216655" y="404528"/>
              <a:chExt cx="1385854" cy="59402"/>
            </a:xfrm>
            <a:solidFill>
              <a:schemeClr val="bg1">
                <a:lumMod val="65000"/>
              </a:schemeClr>
            </a:solidFill>
          </p:grpSpPr>
          <p:cxnSp>
            <p:nvCxnSpPr>
              <p:cNvPr id="112" name="Ευθεία γραμμή σύνδεσης 111">
                <a:extLst>
                  <a:ext uri="{FF2B5EF4-FFF2-40B4-BE49-F238E27FC236}">
                    <a16:creationId xmlns:a16="http://schemas.microsoft.com/office/drawing/2014/main" id="{AEE9BA89-6786-5747-B9DA-70AD525180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2027" y="435361"/>
                <a:ext cx="1348387" cy="0"/>
              </a:xfrm>
              <a:prstGeom prst="line">
                <a:avLst/>
              </a:prstGeom>
              <a:grpFill/>
              <a:ln w="31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Έλλειψη 112">
                <a:extLst>
                  <a:ext uri="{FF2B5EF4-FFF2-40B4-BE49-F238E27FC236}">
                    <a16:creationId xmlns:a16="http://schemas.microsoft.com/office/drawing/2014/main" id="{AF3CE463-A356-EA43-998F-CCBAE69D448C}"/>
                  </a:ext>
                </a:extLst>
              </p:cNvPr>
              <p:cNvSpPr/>
              <p:nvPr/>
            </p:nvSpPr>
            <p:spPr>
              <a:xfrm>
                <a:off x="5216655" y="404528"/>
                <a:ext cx="62493" cy="59402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14" name="Έλλειψη 113">
                <a:extLst>
                  <a:ext uri="{FF2B5EF4-FFF2-40B4-BE49-F238E27FC236}">
                    <a16:creationId xmlns:a16="http://schemas.microsoft.com/office/drawing/2014/main" id="{276AE4C8-B3A0-2141-AEA9-F014B59EB7E8}"/>
                  </a:ext>
                </a:extLst>
              </p:cNvPr>
              <p:cNvSpPr/>
              <p:nvPr/>
            </p:nvSpPr>
            <p:spPr>
              <a:xfrm>
                <a:off x="6540016" y="404528"/>
                <a:ext cx="62493" cy="59402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</p:grpSp>
      <p:grpSp>
        <p:nvGrpSpPr>
          <p:cNvPr id="58" name="Ομάδα 57">
            <a:extLst>
              <a:ext uri="{FF2B5EF4-FFF2-40B4-BE49-F238E27FC236}">
                <a16:creationId xmlns:a16="http://schemas.microsoft.com/office/drawing/2014/main" id="{C8B2E682-E7BF-684D-A916-2F4222104069}"/>
              </a:ext>
            </a:extLst>
          </p:cNvPr>
          <p:cNvGrpSpPr/>
          <p:nvPr/>
        </p:nvGrpSpPr>
        <p:grpSpPr>
          <a:xfrm>
            <a:off x="2470213" y="5026706"/>
            <a:ext cx="7473887" cy="735680"/>
            <a:chOff x="2470213" y="5026705"/>
            <a:chExt cx="7473887" cy="735680"/>
          </a:xfrm>
        </p:grpSpPr>
        <p:sp>
          <p:nvSpPr>
            <p:cNvPr id="30742" name="TextBox 42">
              <a:extLst>
                <a:ext uri="{FF2B5EF4-FFF2-40B4-BE49-F238E27FC236}">
                  <a16:creationId xmlns:a16="http://schemas.microsoft.com/office/drawing/2014/main" id="{7E25783B-ACE7-D04D-80E0-9743AF5B3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049" y="5068605"/>
              <a:ext cx="4972051" cy="693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altLang="en-US" sz="2254" b="1" dirty="0">
                  <a:latin typeface="+mj-lt"/>
                  <a:ea typeface="Cambria" panose="02040503050406030204" pitchFamily="18" charset="0"/>
                  <a:cs typeface="Cambria" panose="02040503050406030204" pitchFamily="18" charset="0"/>
                </a:rPr>
                <a:t> Drivers of Mediterranean Marine Heatwave 2015</a:t>
              </a:r>
            </a:p>
          </p:txBody>
        </p:sp>
        <p:grpSp>
          <p:nvGrpSpPr>
            <p:cNvPr id="8" name="Ομάδα 7">
              <a:extLst>
                <a:ext uri="{FF2B5EF4-FFF2-40B4-BE49-F238E27FC236}">
                  <a16:creationId xmlns:a16="http://schemas.microsoft.com/office/drawing/2014/main" id="{CC9324C1-9563-AB4C-85C9-762F5F096AFA}"/>
                </a:ext>
              </a:extLst>
            </p:cNvPr>
            <p:cNvGrpSpPr/>
            <p:nvPr/>
          </p:nvGrpSpPr>
          <p:grpSpPr>
            <a:xfrm>
              <a:off x="4053587" y="5026705"/>
              <a:ext cx="707678" cy="616000"/>
              <a:chOff x="1070303" y="4191235"/>
              <a:chExt cx="707678" cy="616000"/>
            </a:xfrm>
          </p:grpSpPr>
          <p:sp>
            <p:nvSpPr>
              <p:cNvPr id="54" name="Έλλειψη 53">
                <a:extLst>
                  <a:ext uri="{FF2B5EF4-FFF2-40B4-BE49-F238E27FC236}">
                    <a16:creationId xmlns:a16="http://schemas.microsoft.com/office/drawing/2014/main" id="{815F87D3-5938-AE4A-A305-04FCD2238E93}"/>
                  </a:ext>
                </a:extLst>
              </p:cNvPr>
              <p:cNvSpPr/>
              <p:nvPr/>
            </p:nvSpPr>
            <p:spPr>
              <a:xfrm>
                <a:off x="1148912" y="4209396"/>
                <a:ext cx="629069" cy="597839"/>
              </a:xfrm>
              <a:prstGeom prst="ellipse">
                <a:avLst/>
              </a:prstGeom>
              <a:solidFill>
                <a:srgbClr val="D9DA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l-GR"/>
              </a:p>
            </p:txBody>
          </p:sp>
          <p:sp>
            <p:nvSpPr>
              <p:cNvPr id="53" name="TextBox 40">
                <a:extLst>
                  <a:ext uri="{FF2B5EF4-FFF2-40B4-BE49-F238E27FC236}">
                    <a16:creationId xmlns:a16="http://schemas.microsoft.com/office/drawing/2014/main" id="{5C216B5B-C94E-304E-8DE5-7027D95461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0303" y="4191235"/>
                <a:ext cx="679223" cy="61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690" dirty="0"/>
                  <a:t>   </a:t>
                </a:r>
                <a:r>
                  <a:rPr lang="el-GR" altLang="en-US" sz="3381" b="1" dirty="0">
                    <a:latin typeface="Cambria" panose="02040503050406030204" pitchFamily="18" charset="0"/>
                    <a:ea typeface="Cambria" panose="02040503050406030204" pitchFamily="18" charset="0"/>
                    <a:cs typeface="Cambria" panose="02040503050406030204" pitchFamily="18" charset="0"/>
                  </a:rPr>
                  <a:t>5</a:t>
                </a:r>
                <a:endParaRPr lang="en-US" altLang="en-US" sz="3381" b="1" dirty="0">
                  <a:latin typeface="Cambria" panose="02040503050406030204" pitchFamily="18" charset="0"/>
                  <a:ea typeface="Cambria" panose="02040503050406030204" pitchFamily="18" charset="0"/>
                  <a:cs typeface="Cambria" panose="02040503050406030204" pitchFamily="18" charset="0"/>
                </a:endParaRPr>
              </a:p>
            </p:txBody>
          </p:sp>
        </p:grpSp>
        <p:grpSp>
          <p:nvGrpSpPr>
            <p:cNvPr id="115" name="Ομάδα 114">
              <a:extLst>
                <a:ext uri="{FF2B5EF4-FFF2-40B4-BE49-F238E27FC236}">
                  <a16:creationId xmlns:a16="http://schemas.microsoft.com/office/drawing/2014/main" id="{D30DC15D-DE86-6F4F-8EE3-3ABF5BDE4A6E}"/>
                </a:ext>
              </a:extLst>
            </p:cNvPr>
            <p:cNvGrpSpPr/>
            <p:nvPr/>
          </p:nvGrpSpPr>
          <p:grpSpPr>
            <a:xfrm>
              <a:off x="2470213" y="5318865"/>
              <a:ext cx="1385854" cy="59402"/>
              <a:chOff x="5216655" y="404528"/>
              <a:chExt cx="1385854" cy="59402"/>
            </a:xfrm>
            <a:solidFill>
              <a:schemeClr val="bg1">
                <a:lumMod val="65000"/>
              </a:schemeClr>
            </a:solidFill>
          </p:grpSpPr>
          <p:cxnSp>
            <p:nvCxnSpPr>
              <p:cNvPr id="116" name="Ευθεία γραμμή σύνδεσης 115">
                <a:extLst>
                  <a:ext uri="{FF2B5EF4-FFF2-40B4-BE49-F238E27FC236}">
                    <a16:creationId xmlns:a16="http://schemas.microsoft.com/office/drawing/2014/main" id="{BBA6E08C-C335-0A42-BB4B-88D573E1A1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2027" y="435361"/>
                <a:ext cx="1348387" cy="0"/>
              </a:xfrm>
              <a:prstGeom prst="line">
                <a:avLst/>
              </a:prstGeom>
              <a:grpFill/>
              <a:ln w="31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Έλλειψη 116">
                <a:extLst>
                  <a:ext uri="{FF2B5EF4-FFF2-40B4-BE49-F238E27FC236}">
                    <a16:creationId xmlns:a16="http://schemas.microsoft.com/office/drawing/2014/main" id="{6807FE93-472D-A84B-BC35-AC3057C7D357}"/>
                  </a:ext>
                </a:extLst>
              </p:cNvPr>
              <p:cNvSpPr/>
              <p:nvPr/>
            </p:nvSpPr>
            <p:spPr>
              <a:xfrm>
                <a:off x="5216655" y="404528"/>
                <a:ext cx="62493" cy="59402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18" name="Έλλειψη 117">
                <a:extLst>
                  <a:ext uri="{FF2B5EF4-FFF2-40B4-BE49-F238E27FC236}">
                    <a16:creationId xmlns:a16="http://schemas.microsoft.com/office/drawing/2014/main" id="{B1E05496-F784-EF48-89AE-D3629C5B34F3}"/>
                  </a:ext>
                </a:extLst>
              </p:cNvPr>
              <p:cNvSpPr/>
              <p:nvPr/>
            </p:nvSpPr>
            <p:spPr>
              <a:xfrm>
                <a:off x="6540016" y="404528"/>
                <a:ext cx="62493" cy="59402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</p:grpSp>
      <p:grpSp>
        <p:nvGrpSpPr>
          <p:cNvPr id="61" name="Ομάδα 60">
            <a:extLst>
              <a:ext uri="{FF2B5EF4-FFF2-40B4-BE49-F238E27FC236}">
                <a16:creationId xmlns:a16="http://schemas.microsoft.com/office/drawing/2014/main" id="{12ECC40E-AF09-9944-938A-537E827F3070}"/>
              </a:ext>
            </a:extLst>
          </p:cNvPr>
          <p:cNvGrpSpPr/>
          <p:nvPr/>
        </p:nvGrpSpPr>
        <p:grpSpPr>
          <a:xfrm>
            <a:off x="1691899" y="5890685"/>
            <a:ext cx="6371334" cy="642359"/>
            <a:chOff x="1691898" y="5890689"/>
            <a:chExt cx="6371334" cy="642360"/>
          </a:xfrm>
        </p:grpSpPr>
        <p:sp>
          <p:nvSpPr>
            <p:cNvPr id="44" name="TextBox 42">
              <a:extLst>
                <a:ext uri="{FF2B5EF4-FFF2-40B4-BE49-F238E27FC236}">
                  <a16:creationId xmlns:a16="http://schemas.microsoft.com/office/drawing/2014/main" id="{F620A6FC-1F38-C040-BDE9-BB761B0D7A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9728" y="6033527"/>
              <a:ext cx="3743504" cy="346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en-US" sz="2254" b="1" dirty="0">
                  <a:latin typeface="+mj-lt"/>
                  <a:ea typeface="Cambria" panose="02040503050406030204" pitchFamily="18" charset="0"/>
                  <a:cs typeface="Cambria" panose="02040503050406030204" pitchFamily="18" charset="0"/>
                </a:rPr>
                <a:t>Conclusions</a:t>
              </a:r>
            </a:p>
          </p:txBody>
        </p:sp>
        <p:grpSp>
          <p:nvGrpSpPr>
            <p:cNvPr id="9" name="Ομάδα 8">
              <a:extLst>
                <a:ext uri="{FF2B5EF4-FFF2-40B4-BE49-F238E27FC236}">
                  <a16:creationId xmlns:a16="http://schemas.microsoft.com/office/drawing/2014/main" id="{08F6CFA0-6657-7F44-98F5-66F819FC6DB3}"/>
                </a:ext>
              </a:extLst>
            </p:cNvPr>
            <p:cNvGrpSpPr/>
            <p:nvPr/>
          </p:nvGrpSpPr>
          <p:grpSpPr>
            <a:xfrm>
              <a:off x="3424778" y="5890689"/>
              <a:ext cx="688249" cy="642360"/>
              <a:chOff x="5254979" y="615703"/>
              <a:chExt cx="688249" cy="642360"/>
            </a:xfrm>
          </p:grpSpPr>
          <p:sp>
            <p:nvSpPr>
              <p:cNvPr id="46" name="Έλλειψη 45">
                <a:extLst>
                  <a:ext uri="{FF2B5EF4-FFF2-40B4-BE49-F238E27FC236}">
                    <a16:creationId xmlns:a16="http://schemas.microsoft.com/office/drawing/2014/main" id="{6B5644DC-E202-7846-8488-D66E549E032B}"/>
                  </a:ext>
                </a:extLst>
              </p:cNvPr>
              <p:cNvSpPr/>
              <p:nvPr/>
            </p:nvSpPr>
            <p:spPr>
              <a:xfrm>
                <a:off x="5314159" y="660224"/>
                <a:ext cx="629069" cy="597839"/>
              </a:xfrm>
              <a:prstGeom prst="ellipse">
                <a:avLst/>
              </a:prstGeom>
              <a:solidFill>
                <a:srgbClr val="D6B6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l-GR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98DD14A-D00A-DC43-BEFA-83C4334E24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4979" y="615703"/>
                <a:ext cx="679223" cy="612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690" dirty="0"/>
                  <a:t>   </a:t>
                </a:r>
                <a:r>
                  <a:rPr lang="en-US" altLang="en-US" sz="3381" b="1" dirty="0">
                    <a:latin typeface="Cambria" panose="02040503050406030204" pitchFamily="18" charset="0"/>
                  </a:rPr>
                  <a:t>6</a:t>
                </a:r>
                <a:endParaRPr lang="en-US" altLang="en-US" sz="3381" b="1" dirty="0">
                  <a:latin typeface="Cambria" panose="02040503050406030204" pitchFamily="18" charset="0"/>
                  <a:ea typeface="Cambria" panose="02040503050406030204" pitchFamily="18" charset="0"/>
                  <a:cs typeface="Cambria" panose="02040503050406030204" pitchFamily="18" charset="0"/>
                </a:endParaRPr>
              </a:p>
            </p:txBody>
          </p:sp>
        </p:grpSp>
        <p:grpSp>
          <p:nvGrpSpPr>
            <p:cNvPr id="120" name="Ομάδα 119">
              <a:extLst>
                <a:ext uri="{FF2B5EF4-FFF2-40B4-BE49-F238E27FC236}">
                  <a16:creationId xmlns:a16="http://schemas.microsoft.com/office/drawing/2014/main" id="{D6622D61-3564-2E48-90D3-1B2D381EA9DC}"/>
                </a:ext>
              </a:extLst>
            </p:cNvPr>
            <p:cNvGrpSpPr/>
            <p:nvPr/>
          </p:nvGrpSpPr>
          <p:grpSpPr>
            <a:xfrm>
              <a:off x="1691898" y="6141040"/>
              <a:ext cx="1385854" cy="59402"/>
              <a:chOff x="5216655" y="404528"/>
              <a:chExt cx="1385854" cy="59402"/>
            </a:xfrm>
            <a:solidFill>
              <a:schemeClr val="bg1">
                <a:lumMod val="65000"/>
              </a:schemeClr>
            </a:solidFill>
          </p:grpSpPr>
          <p:cxnSp>
            <p:nvCxnSpPr>
              <p:cNvPr id="121" name="Ευθεία γραμμή σύνδεσης 120">
                <a:extLst>
                  <a:ext uri="{FF2B5EF4-FFF2-40B4-BE49-F238E27FC236}">
                    <a16:creationId xmlns:a16="http://schemas.microsoft.com/office/drawing/2014/main" id="{32522A32-2DC8-D949-936D-7EFF3FE98C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2027" y="435361"/>
                <a:ext cx="1348387" cy="0"/>
              </a:xfrm>
              <a:prstGeom prst="line">
                <a:avLst/>
              </a:prstGeom>
              <a:grpFill/>
              <a:ln w="31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Έλλειψη 121">
                <a:extLst>
                  <a:ext uri="{FF2B5EF4-FFF2-40B4-BE49-F238E27FC236}">
                    <a16:creationId xmlns:a16="http://schemas.microsoft.com/office/drawing/2014/main" id="{810CB5DB-FEAA-B44B-A585-24717064B310}"/>
                  </a:ext>
                </a:extLst>
              </p:cNvPr>
              <p:cNvSpPr/>
              <p:nvPr/>
            </p:nvSpPr>
            <p:spPr>
              <a:xfrm>
                <a:off x="5216655" y="404528"/>
                <a:ext cx="62493" cy="59402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23" name="Έλλειψη 122">
                <a:extLst>
                  <a:ext uri="{FF2B5EF4-FFF2-40B4-BE49-F238E27FC236}">
                    <a16:creationId xmlns:a16="http://schemas.microsoft.com/office/drawing/2014/main" id="{744A2586-10FC-F34C-BFC0-0A4B9ADE897C}"/>
                  </a:ext>
                </a:extLst>
              </p:cNvPr>
              <p:cNvSpPr/>
              <p:nvPr/>
            </p:nvSpPr>
            <p:spPr>
              <a:xfrm>
                <a:off x="6540016" y="404528"/>
                <a:ext cx="62493" cy="59402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</p:grpSp>
      <p:grpSp>
        <p:nvGrpSpPr>
          <p:cNvPr id="66" name="Ομάδα 65">
            <a:extLst>
              <a:ext uri="{FF2B5EF4-FFF2-40B4-BE49-F238E27FC236}">
                <a16:creationId xmlns:a16="http://schemas.microsoft.com/office/drawing/2014/main" id="{90BC5A91-A2FF-4745-A6AE-DF6B274AA0EA}"/>
              </a:ext>
            </a:extLst>
          </p:cNvPr>
          <p:cNvGrpSpPr/>
          <p:nvPr/>
        </p:nvGrpSpPr>
        <p:grpSpPr>
          <a:xfrm>
            <a:off x="-938721" y="834056"/>
            <a:ext cx="3710847" cy="6011659"/>
            <a:chOff x="-938721" y="834056"/>
            <a:chExt cx="3710847" cy="6011659"/>
          </a:xfrm>
        </p:grpSpPr>
        <p:grpSp>
          <p:nvGrpSpPr>
            <p:cNvPr id="23" name="Ομάδα 22">
              <a:extLst>
                <a:ext uri="{FF2B5EF4-FFF2-40B4-BE49-F238E27FC236}">
                  <a16:creationId xmlns:a16="http://schemas.microsoft.com/office/drawing/2014/main" id="{8FB69143-F5A8-0F42-9257-5974BC1A880B}"/>
                </a:ext>
              </a:extLst>
            </p:cNvPr>
            <p:cNvGrpSpPr/>
            <p:nvPr/>
          </p:nvGrpSpPr>
          <p:grpSpPr>
            <a:xfrm>
              <a:off x="-938721" y="834056"/>
              <a:ext cx="3571299" cy="6011659"/>
              <a:chOff x="506185" y="1341564"/>
              <a:chExt cx="2923480" cy="5032900"/>
            </a:xfrm>
          </p:grpSpPr>
          <p:sp>
            <p:nvSpPr>
              <p:cNvPr id="74" name="Ελεύθερη σχεδίαση 73">
                <a:extLst>
                  <a:ext uri="{FF2B5EF4-FFF2-40B4-BE49-F238E27FC236}">
                    <a16:creationId xmlns:a16="http://schemas.microsoft.com/office/drawing/2014/main" id="{42EEEA52-97E8-0E4F-A8FD-18E07E1E2A16}"/>
                  </a:ext>
                </a:extLst>
              </p:cNvPr>
              <p:cNvSpPr/>
              <p:nvPr/>
            </p:nvSpPr>
            <p:spPr>
              <a:xfrm>
                <a:off x="765187" y="1618216"/>
                <a:ext cx="2664478" cy="4587816"/>
              </a:xfrm>
              <a:custGeom>
                <a:avLst/>
                <a:gdLst>
                  <a:gd name="connsiteX0" fmla="*/ 0 w 2316569"/>
                  <a:gd name="connsiteY0" fmla="*/ 0 h 4565796"/>
                  <a:gd name="connsiteX1" fmla="*/ 2316569 w 2316569"/>
                  <a:gd name="connsiteY1" fmla="*/ 2282898 h 4565796"/>
                  <a:gd name="connsiteX2" fmla="*/ 0 w 2316569"/>
                  <a:gd name="connsiteY2" fmla="*/ 4565796 h 456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6569" h="4565796">
                    <a:moveTo>
                      <a:pt x="0" y="0"/>
                    </a:moveTo>
                    <a:cubicBezTo>
                      <a:pt x="1279406" y="0"/>
                      <a:pt x="2316569" y="1022088"/>
                      <a:pt x="2316569" y="2282898"/>
                    </a:cubicBezTo>
                    <a:cubicBezTo>
                      <a:pt x="2316569" y="3543708"/>
                      <a:pt x="1279406" y="4565796"/>
                      <a:pt x="0" y="4565796"/>
                    </a:cubicBezTo>
                    <a:close/>
                  </a:path>
                </a:pathLst>
              </a:custGeom>
              <a:noFill/>
              <a:ln w="98425" cap="rnd">
                <a:solidFill>
                  <a:srgbClr val="0026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22" name="Ορθογώνιο 21">
                <a:extLst>
                  <a:ext uri="{FF2B5EF4-FFF2-40B4-BE49-F238E27FC236}">
                    <a16:creationId xmlns:a16="http://schemas.microsoft.com/office/drawing/2014/main" id="{F639E9DF-DDF7-B94E-B0CA-E073D43D0202}"/>
                  </a:ext>
                </a:extLst>
              </p:cNvPr>
              <p:cNvSpPr/>
              <p:nvPr/>
            </p:nvSpPr>
            <p:spPr>
              <a:xfrm>
                <a:off x="506185" y="1341564"/>
                <a:ext cx="981159" cy="5032900"/>
              </a:xfrm>
              <a:prstGeom prst="rect">
                <a:avLst/>
              </a:prstGeom>
              <a:solidFill>
                <a:schemeClr val="bg1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24" name="Έλλειψη 123">
              <a:extLst>
                <a:ext uri="{FF2B5EF4-FFF2-40B4-BE49-F238E27FC236}">
                  <a16:creationId xmlns:a16="http://schemas.microsoft.com/office/drawing/2014/main" id="{224A6C96-4DEF-A043-A9EE-EFB0DBB96D71}"/>
                </a:ext>
              </a:extLst>
            </p:cNvPr>
            <p:cNvSpPr/>
            <p:nvPr/>
          </p:nvSpPr>
          <p:spPr>
            <a:xfrm>
              <a:off x="1129353" y="1456507"/>
              <a:ext cx="359728" cy="345914"/>
            </a:xfrm>
            <a:prstGeom prst="ellipse">
              <a:avLst/>
            </a:prstGeom>
            <a:solidFill>
              <a:srgbClr val="86BB9A"/>
            </a:solidFill>
            <a:ln w="66675">
              <a:solidFill>
                <a:srgbClr val="0026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5" name="Έλλειψη 124">
              <a:extLst>
                <a:ext uri="{FF2B5EF4-FFF2-40B4-BE49-F238E27FC236}">
                  <a16:creationId xmlns:a16="http://schemas.microsoft.com/office/drawing/2014/main" id="{256E59AA-5AF9-9646-A184-28A0D2848C50}"/>
                </a:ext>
              </a:extLst>
            </p:cNvPr>
            <p:cNvSpPr/>
            <p:nvPr/>
          </p:nvSpPr>
          <p:spPr>
            <a:xfrm>
              <a:off x="1903404" y="2164026"/>
              <a:ext cx="359728" cy="345914"/>
            </a:xfrm>
            <a:prstGeom prst="ellipse">
              <a:avLst/>
            </a:prstGeom>
            <a:solidFill>
              <a:srgbClr val="B2E6FF"/>
            </a:solidFill>
            <a:ln w="66675">
              <a:solidFill>
                <a:srgbClr val="0026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26" name="Έλλειψη 125">
              <a:extLst>
                <a:ext uri="{FF2B5EF4-FFF2-40B4-BE49-F238E27FC236}">
                  <a16:creationId xmlns:a16="http://schemas.microsoft.com/office/drawing/2014/main" id="{A2C703E5-B1AB-6D4F-BF5A-D4B352AD479C}"/>
                </a:ext>
              </a:extLst>
            </p:cNvPr>
            <p:cNvSpPr/>
            <p:nvPr/>
          </p:nvSpPr>
          <p:spPr>
            <a:xfrm>
              <a:off x="2412398" y="3159143"/>
              <a:ext cx="359728" cy="345914"/>
            </a:xfrm>
            <a:prstGeom prst="ellipse">
              <a:avLst/>
            </a:prstGeom>
            <a:solidFill>
              <a:srgbClr val="C5B6DC"/>
            </a:solidFill>
            <a:ln w="69850">
              <a:solidFill>
                <a:srgbClr val="0026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7" name="Έλλειψη 126">
              <a:extLst>
                <a:ext uri="{FF2B5EF4-FFF2-40B4-BE49-F238E27FC236}">
                  <a16:creationId xmlns:a16="http://schemas.microsoft.com/office/drawing/2014/main" id="{3574A781-77BA-584D-9B78-25D0B08FA2FB}"/>
                </a:ext>
              </a:extLst>
            </p:cNvPr>
            <p:cNvSpPr/>
            <p:nvPr/>
          </p:nvSpPr>
          <p:spPr>
            <a:xfrm>
              <a:off x="2412398" y="4180477"/>
              <a:ext cx="359728" cy="345914"/>
            </a:xfrm>
            <a:prstGeom prst="ellipse">
              <a:avLst/>
            </a:prstGeom>
            <a:solidFill>
              <a:srgbClr val="ADC6FF"/>
            </a:solidFill>
            <a:ln w="63500">
              <a:solidFill>
                <a:srgbClr val="0026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28" name="Έλλειψη 127">
              <a:extLst>
                <a:ext uri="{FF2B5EF4-FFF2-40B4-BE49-F238E27FC236}">
                  <a16:creationId xmlns:a16="http://schemas.microsoft.com/office/drawing/2014/main" id="{A0F0CC1D-7003-DB4A-9B0A-69BDE375DF8D}"/>
                </a:ext>
              </a:extLst>
            </p:cNvPr>
            <p:cNvSpPr/>
            <p:nvPr/>
          </p:nvSpPr>
          <p:spPr>
            <a:xfrm>
              <a:off x="1973191" y="5135773"/>
              <a:ext cx="359728" cy="345914"/>
            </a:xfrm>
            <a:prstGeom prst="ellipse">
              <a:avLst/>
            </a:prstGeom>
            <a:solidFill>
              <a:srgbClr val="D9DA98"/>
            </a:solidFill>
            <a:ln w="69850">
              <a:solidFill>
                <a:srgbClr val="0026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9" name="Έλλειψη 128">
              <a:extLst>
                <a:ext uri="{FF2B5EF4-FFF2-40B4-BE49-F238E27FC236}">
                  <a16:creationId xmlns:a16="http://schemas.microsoft.com/office/drawing/2014/main" id="{85A18B26-2C79-E148-A8FD-DD68BF2BADB1}"/>
                </a:ext>
              </a:extLst>
            </p:cNvPr>
            <p:cNvSpPr/>
            <p:nvPr/>
          </p:nvSpPr>
          <p:spPr>
            <a:xfrm>
              <a:off x="1094377" y="5968329"/>
              <a:ext cx="359728" cy="345914"/>
            </a:xfrm>
            <a:prstGeom prst="ellipse">
              <a:avLst/>
            </a:prstGeom>
            <a:solidFill>
              <a:srgbClr val="D6B6B1"/>
            </a:solidFill>
            <a:ln w="63500">
              <a:solidFill>
                <a:srgbClr val="0026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21CD782-F730-1747-896E-D298D4227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b="1" smtClean="0"/>
              <a:t>2</a:t>
            </a:fld>
            <a:endParaRPr lang="el-GR" b="1" dirty="0"/>
          </a:p>
        </p:txBody>
      </p:sp>
      <p:pic>
        <p:nvPicPr>
          <p:cNvPr id="70" name="Εικόνα 69">
            <a:extLst>
              <a:ext uri="{FF2B5EF4-FFF2-40B4-BE49-F238E27FC236}">
                <a16:creationId xmlns:a16="http://schemas.microsoft.com/office/drawing/2014/main" id="{BF80EB06-C66D-BB48-A19A-0E59F1570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3" y="6788343"/>
            <a:ext cx="846759" cy="2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09FD24-58C9-9C48-8606-A8C4DA0FA241}"/>
              </a:ext>
            </a:extLst>
          </p:cNvPr>
          <p:cNvSpPr txBox="1"/>
          <p:nvPr/>
        </p:nvSpPr>
        <p:spPr>
          <a:xfrm>
            <a:off x="3638788" y="35755"/>
            <a:ext cx="3759539" cy="47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86" dirty="0">
                <a:latin typeface="+mj-lt"/>
                <a:ea typeface="Cambria" charset="-95"/>
                <a:cs typeface="Times New Roman" panose="02020603050405020304" pitchFamily="18" charset="0"/>
              </a:rPr>
              <a:t>Mediterranean Sea </a:t>
            </a:r>
            <a:endParaRPr lang="el-GR" sz="2486" dirty="0">
              <a:latin typeface="Times New Roman" panose="02020603050405020304" pitchFamily="18" charset="0"/>
              <a:ea typeface="Cambria" charset="-95"/>
              <a:cs typeface="Times New Roman" panose="02020603050405020304" pitchFamily="18" charset="0"/>
            </a:endParaRPr>
          </a:p>
        </p:txBody>
      </p:sp>
      <p:grpSp>
        <p:nvGrpSpPr>
          <p:cNvPr id="30" name="Ομάδα 29">
            <a:extLst>
              <a:ext uri="{FF2B5EF4-FFF2-40B4-BE49-F238E27FC236}">
                <a16:creationId xmlns:a16="http://schemas.microsoft.com/office/drawing/2014/main" id="{3F524122-D21F-8649-B937-6ED784CFE01B}"/>
              </a:ext>
            </a:extLst>
          </p:cNvPr>
          <p:cNvGrpSpPr/>
          <p:nvPr/>
        </p:nvGrpSpPr>
        <p:grpSpPr>
          <a:xfrm>
            <a:off x="136195" y="1627936"/>
            <a:ext cx="191898" cy="3735682"/>
            <a:chOff x="195114" y="1492924"/>
            <a:chExt cx="191898" cy="3735682"/>
          </a:xfrm>
        </p:grpSpPr>
        <p:grpSp>
          <p:nvGrpSpPr>
            <p:cNvPr id="42" name="Ομάδα 41">
              <a:extLst>
                <a:ext uri="{FF2B5EF4-FFF2-40B4-BE49-F238E27FC236}">
                  <a16:creationId xmlns:a16="http://schemas.microsoft.com/office/drawing/2014/main" id="{0C060AC4-3350-AB48-9C41-C33E2FB0DA1E}"/>
                </a:ext>
              </a:extLst>
            </p:cNvPr>
            <p:cNvGrpSpPr/>
            <p:nvPr/>
          </p:nvGrpSpPr>
          <p:grpSpPr>
            <a:xfrm>
              <a:off x="195114" y="1492924"/>
              <a:ext cx="191898" cy="3735682"/>
              <a:chOff x="165250" y="652403"/>
              <a:chExt cx="191898" cy="3735682"/>
            </a:xfrm>
          </p:grpSpPr>
          <p:cxnSp>
            <p:nvCxnSpPr>
              <p:cNvPr id="51" name="Ευθεία γραμμή σύνδεσης 50">
                <a:extLst>
                  <a:ext uri="{FF2B5EF4-FFF2-40B4-BE49-F238E27FC236}">
                    <a16:creationId xmlns:a16="http://schemas.microsoft.com/office/drawing/2014/main" id="{7BC048BF-A107-3A42-993E-F9500AD17E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6067" y="652403"/>
                <a:ext cx="1" cy="3735682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5" name="Ομάδα 54">
                <a:extLst>
                  <a:ext uri="{FF2B5EF4-FFF2-40B4-BE49-F238E27FC236}">
                    <a16:creationId xmlns:a16="http://schemas.microsoft.com/office/drawing/2014/main" id="{5475CCEC-CCDA-DA43-9C53-6230AE250EF5}"/>
                  </a:ext>
                </a:extLst>
              </p:cNvPr>
              <p:cNvGrpSpPr/>
              <p:nvPr/>
            </p:nvGrpSpPr>
            <p:grpSpPr>
              <a:xfrm>
                <a:off x="165250" y="1019105"/>
                <a:ext cx="191898" cy="3015523"/>
                <a:chOff x="165250" y="1019105"/>
                <a:chExt cx="191898" cy="3015523"/>
              </a:xfrm>
            </p:grpSpPr>
            <p:grpSp>
              <p:nvGrpSpPr>
                <p:cNvPr id="56" name="Ομάδα 55">
                  <a:extLst>
                    <a:ext uri="{FF2B5EF4-FFF2-40B4-BE49-F238E27FC236}">
                      <a16:creationId xmlns:a16="http://schemas.microsoft.com/office/drawing/2014/main" id="{8846B5F1-A47D-734C-A2A8-E99E7DD3F610}"/>
                    </a:ext>
                  </a:extLst>
                </p:cNvPr>
                <p:cNvGrpSpPr/>
                <p:nvPr/>
              </p:nvGrpSpPr>
              <p:grpSpPr>
                <a:xfrm>
                  <a:off x="172402" y="1019105"/>
                  <a:ext cx="183269" cy="188685"/>
                  <a:chOff x="172402" y="1019105"/>
                  <a:chExt cx="183269" cy="188685"/>
                </a:xfrm>
              </p:grpSpPr>
              <p:sp>
                <p:nvSpPr>
                  <p:cNvPr id="77" name="Έλλειψη 76">
                    <a:extLst>
                      <a:ext uri="{FF2B5EF4-FFF2-40B4-BE49-F238E27FC236}">
                        <a16:creationId xmlns:a16="http://schemas.microsoft.com/office/drawing/2014/main" id="{33AAA841-F4FF-1746-A7CF-D4A234FA6C26}"/>
                      </a:ext>
                    </a:extLst>
                  </p:cNvPr>
                  <p:cNvSpPr/>
                  <p:nvPr/>
                </p:nvSpPr>
                <p:spPr>
                  <a:xfrm>
                    <a:off x="172402" y="1019105"/>
                    <a:ext cx="183269" cy="188685"/>
                  </a:xfrm>
                  <a:prstGeom prst="ellipse">
                    <a:avLst/>
                  </a:prstGeom>
                  <a:solidFill>
                    <a:srgbClr val="86BB9A"/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l-GR" dirty="0"/>
                  </a:p>
                </p:txBody>
              </p:sp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53C5EBBE-8A45-9C4C-974D-EB069DAF2448}"/>
                      </a:ext>
                    </a:extLst>
                  </p:cNvPr>
                  <p:cNvSpPr txBox="1"/>
                  <p:nvPr/>
                </p:nvSpPr>
                <p:spPr>
                  <a:xfrm>
                    <a:off x="235768" y="1024513"/>
                    <a:ext cx="89431" cy="16158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050" b="1" dirty="0"/>
                      <a:t>1</a:t>
                    </a:r>
                    <a:endParaRPr lang="el-GR" sz="1050" b="1" dirty="0"/>
                  </a:p>
                </p:txBody>
              </p:sp>
            </p:grpSp>
            <p:grpSp>
              <p:nvGrpSpPr>
                <p:cNvPr id="62" name="Ομάδα 61">
                  <a:extLst>
                    <a:ext uri="{FF2B5EF4-FFF2-40B4-BE49-F238E27FC236}">
                      <a16:creationId xmlns:a16="http://schemas.microsoft.com/office/drawing/2014/main" id="{44B9B3DB-7915-F041-9B7A-EEDAC3B33046}"/>
                    </a:ext>
                  </a:extLst>
                </p:cNvPr>
                <p:cNvGrpSpPr/>
                <p:nvPr/>
              </p:nvGrpSpPr>
              <p:grpSpPr>
                <a:xfrm>
                  <a:off x="173879" y="1584751"/>
                  <a:ext cx="183269" cy="188685"/>
                  <a:chOff x="173879" y="1584751"/>
                  <a:chExt cx="183269" cy="188685"/>
                </a:xfrm>
              </p:grpSpPr>
              <p:sp>
                <p:nvSpPr>
                  <p:cNvPr id="75" name="Έλλειψη 74">
                    <a:extLst>
                      <a:ext uri="{FF2B5EF4-FFF2-40B4-BE49-F238E27FC236}">
                        <a16:creationId xmlns:a16="http://schemas.microsoft.com/office/drawing/2014/main" id="{4B4B2035-9018-6045-A66F-1E133E1F2885}"/>
                      </a:ext>
                    </a:extLst>
                  </p:cNvPr>
                  <p:cNvSpPr/>
                  <p:nvPr/>
                </p:nvSpPr>
                <p:spPr>
                  <a:xfrm>
                    <a:off x="173879" y="1584751"/>
                    <a:ext cx="183269" cy="188685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l-GR"/>
                  </a:p>
                </p:txBody>
              </p: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DDEF12DC-D81F-714C-A363-D3C95E0A870F}"/>
                      </a:ext>
                    </a:extLst>
                  </p:cNvPr>
                  <p:cNvSpPr txBox="1"/>
                  <p:nvPr/>
                </p:nvSpPr>
                <p:spPr>
                  <a:xfrm>
                    <a:off x="232912" y="1601842"/>
                    <a:ext cx="89431" cy="16158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050" b="1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2</a:t>
                    </a:r>
                    <a:endParaRPr lang="el-GR" sz="1050" b="1" dirty="0">
                      <a:solidFill>
                        <a:schemeClr val="bg1">
                          <a:lumMod val="6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63" name="Ομάδα 62">
                  <a:extLst>
                    <a:ext uri="{FF2B5EF4-FFF2-40B4-BE49-F238E27FC236}">
                      <a16:creationId xmlns:a16="http://schemas.microsoft.com/office/drawing/2014/main" id="{2E227C26-D930-4F44-8150-22048447C804}"/>
                    </a:ext>
                  </a:extLst>
                </p:cNvPr>
                <p:cNvGrpSpPr/>
                <p:nvPr/>
              </p:nvGrpSpPr>
              <p:grpSpPr>
                <a:xfrm>
                  <a:off x="165250" y="2145546"/>
                  <a:ext cx="183269" cy="188685"/>
                  <a:chOff x="171132" y="2206709"/>
                  <a:chExt cx="183269" cy="188685"/>
                </a:xfrm>
              </p:grpSpPr>
              <p:sp>
                <p:nvSpPr>
                  <p:cNvPr id="73" name="Έλλειψη 72">
                    <a:extLst>
                      <a:ext uri="{FF2B5EF4-FFF2-40B4-BE49-F238E27FC236}">
                        <a16:creationId xmlns:a16="http://schemas.microsoft.com/office/drawing/2014/main" id="{841244A5-0EF1-4041-AA10-D1870E543857}"/>
                      </a:ext>
                    </a:extLst>
                  </p:cNvPr>
                  <p:cNvSpPr/>
                  <p:nvPr/>
                </p:nvSpPr>
                <p:spPr>
                  <a:xfrm>
                    <a:off x="171132" y="2206709"/>
                    <a:ext cx="183269" cy="188685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l-GR"/>
                  </a:p>
                </p:txBody>
              </p:sp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97713CE-1CC2-A144-A216-4BE14578A7CD}"/>
                      </a:ext>
                    </a:extLst>
                  </p:cNvPr>
                  <p:cNvSpPr txBox="1"/>
                  <p:nvPr/>
                </p:nvSpPr>
                <p:spPr>
                  <a:xfrm>
                    <a:off x="234983" y="2218776"/>
                    <a:ext cx="89431" cy="16158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050" b="1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3</a:t>
                    </a:r>
                  </a:p>
                </p:txBody>
              </p:sp>
            </p:grpSp>
            <p:grpSp>
              <p:nvGrpSpPr>
                <p:cNvPr id="64" name="Ομάδα 63">
                  <a:extLst>
                    <a:ext uri="{FF2B5EF4-FFF2-40B4-BE49-F238E27FC236}">
                      <a16:creationId xmlns:a16="http://schemas.microsoft.com/office/drawing/2014/main" id="{333ACE78-ED8F-4840-9E18-14700B2EB825}"/>
                    </a:ext>
                  </a:extLst>
                </p:cNvPr>
                <p:cNvGrpSpPr/>
                <p:nvPr/>
              </p:nvGrpSpPr>
              <p:grpSpPr>
                <a:xfrm>
                  <a:off x="165250" y="2699669"/>
                  <a:ext cx="183269" cy="188685"/>
                  <a:chOff x="164554" y="2747110"/>
                  <a:chExt cx="183269" cy="188685"/>
                </a:xfrm>
              </p:grpSpPr>
              <p:sp>
                <p:nvSpPr>
                  <p:cNvPr id="71" name="Έλλειψη 70">
                    <a:extLst>
                      <a:ext uri="{FF2B5EF4-FFF2-40B4-BE49-F238E27FC236}">
                        <a16:creationId xmlns:a16="http://schemas.microsoft.com/office/drawing/2014/main" id="{A442E528-6E9B-EB42-8B07-EA2B48B7F8FA}"/>
                      </a:ext>
                    </a:extLst>
                  </p:cNvPr>
                  <p:cNvSpPr/>
                  <p:nvPr/>
                </p:nvSpPr>
                <p:spPr>
                  <a:xfrm>
                    <a:off x="164554" y="2747110"/>
                    <a:ext cx="183269" cy="188685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l-GR"/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929FAD8B-885E-7D4E-B3F8-6C22A334820D}"/>
                      </a:ext>
                    </a:extLst>
                  </p:cNvPr>
                  <p:cNvSpPr txBox="1"/>
                  <p:nvPr/>
                </p:nvSpPr>
                <p:spPr>
                  <a:xfrm>
                    <a:off x="218183" y="2763103"/>
                    <a:ext cx="89431" cy="16158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050" b="1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4</a:t>
                    </a:r>
                  </a:p>
                </p:txBody>
              </p:sp>
            </p:grpSp>
            <p:grpSp>
              <p:nvGrpSpPr>
                <p:cNvPr id="65" name="Ομάδα 64">
                  <a:extLst>
                    <a:ext uri="{FF2B5EF4-FFF2-40B4-BE49-F238E27FC236}">
                      <a16:creationId xmlns:a16="http://schemas.microsoft.com/office/drawing/2014/main" id="{A58CDA47-BDF2-7F40-B2F4-5C3AC6536C9A}"/>
                    </a:ext>
                  </a:extLst>
                </p:cNvPr>
                <p:cNvGrpSpPr/>
                <p:nvPr/>
              </p:nvGrpSpPr>
              <p:grpSpPr>
                <a:xfrm>
                  <a:off x="172187" y="3258231"/>
                  <a:ext cx="183269" cy="188685"/>
                  <a:chOff x="171491" y="3351713"/>
                  <a:chExt cx="183269" cy="188685"/>
                </a:xfrm>
              </p:grpSpPr>
              <p:sp>
                <p:nvSpPr>
                  <p:cNvPr id="69" name="Έλλειψη 68">
                    <a:extLst>
                      <a:ext uri="{FF2B5EF4-FFF2-40B4-BE49-F238E27FC236}">
                        <a16:creationId xmlns:a16="http://schemas.microsoft.com/office/drawing/2014/main" id="{44CB281F-87E2-294C-9E97-8BE906DF681A}"/>
                      </a:ext>
                    </a:extLst>
                  </p:cNvPr>
                  <p:cNvSpPr/>
                  <p:nvPr/>
                </p:nvSpPr>
                <p:spPr>
                  <a:xfrm>
                    <a:off x="171491" y="3351713"/>
                    <a:ext cx="183269" cy="188685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l-GR"/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62344946-0693-F64F-BAAE-AF41FAF26924}"/>
                      </a:ext>
                    </a:extLst>
                  </p:cNvPr>
                  <p:cNvSpPr txBox="1"/>
                  <p:nvPr/>
                </p:nvSpPr>
                <p:spPr>
                  <a:xfrm>
                    <a:off x="228406" y="3371166"/>
                    <a:ext cx="89431" cy="16158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050" b="1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5</a:t>
                    </a:r>
                  </a:p>
                </p:txBody>
              </p:sp>
            </p:grpSp>
            <p:grpSp>
              <p:nvGrpSpPr>
                <p:cNvPr id="66" name="Ομάδα 65">
                  <a:extLst>
                    <a:ext uri="{FF2B5EF4-FFF2-40B4-BE49-F238E27FC236}">
                      <a16:creationId xmlns:a16="http://schemas.microsoft.com/office/drawing/2014/main" id="{494AE10F-D6D8-4348-90FC-E52A4B322E5F}"/>
                    </a:ext>
                  </a:extLst>
                </p:cNvPr>
                <p:cNvGrpSpPr/>
                <p:nvPr/>
              </p:nvGrpSpPr>
              <p:grpSpPr>
                <a:xfrm>
                  <a:off x="167879" y="3845943"/>
                  <a:ext cx="183269" cy="188685"/>
                  <a:chOff x="161302" y="3859172"/>
                  <a:chExt cx="183269" cy="188685"/>
                </a:xfrm>
              </p:grpSpPr>
              <p:sp>
                <p:nvSpPr>
                  <p:cNvPr id="67" name="Έλλειψη 66">
                    <a:extLst>
                      <a:ext uri="{FF2B5EF4-FFF2-40B4-BE49-F238E27FC236}">
                        <a16:creationId xmlns:a16="http://schemas.microsoft.com/office/drawing/2014/main" id="{FB93B36A-1E2A-1246-B84A-5D8EFAA91D92}"/>
                      </a:ext>
                    </a:extLst>
                  </p:cNvPr>
                  <p:cNvSpPr/>
                  <p:nvPr/>
                </p:nvSpPr>
                <p:spPr>
                  <a:xfrm>
                    <a:off x="161302" y="3859172"/>
                    <a:ext cx="183269" cy="188685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l-GR"/>
                  </a:p>
                </p:txBody>
              </p: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E1786924-04A1-174A-8E06-EDB523A8E997}"/>
                      </a:ext>
                    </a:extLst>
                  </p:cNvPr>
                  <p:cNvSpPr txBox="1"/>
                  <p:nvPr/>
                </p:nvSpPr>
                <p:spPr>
                  <a:xfrm>
                    <a:off x="222525" y="3872722"/>
                    <a:ext cx="89431" cy="16158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050" b="1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6</a:t>
                    </a:r>
                  </a:p>
                </p:txBody>
              </p:sp>
            </p:grpSp>
          </p:grpSp>
        </p:grpSp>
        <p:cxnSp>
          <p:nvCxnSpPr>
            <p:cNvPr id="48" name="Ευθεία γραμμή σύνδεσης 47">
              <a:extLst>
                <a:ext uri="{FF2B5EF4-FFF2-40B4-BE49-F238E27FC236}">
                  <a16:creationId xmlns:a16="http://schemas.microsoft.com/office/drawing/2014/main" id="{EE47C8D6-D2E2-E34D-A583-042D0FF26A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930" y="1492924"/>
              <a:ext cx="0" cy="365023"/>
            </a:xfrm>
            <a:prstGeom prst="line">
              <a:avLst/>
            </a:prstGeom>
            <a:ln w="0">
              <a:solidFill>
                <a:srgbClr val="0026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F0F0E033-2228-BC4B-9774-D70DC5F08465}"/>
              </a:ext>
            </a:extLst>
          </p:cNvPr>
          <p:cNvGrpSpPr/>
          <p:nvPr/>
        </p:nvGrpSpPr>
        <p:grpSpPr>
          <a:xfrm>
            <a:off x="568880" y="876429"/>
            <a:ext cx="1937831" cy="5175037"/>
            <a:chOff x="969734" y="955779"/>
            <a:chExt cx="1937831" cy="5175037"/>
          </a:xfrm>
        </p:grpSpPr>
        <p:grpSp>
          <p:nvGrpSpPr>
            <p:cNvPr id="6" name="Ομάδα 5">
              <a:extLst>
                <a:ext uri="{FF2B5EF4-FFF2-40B4-BE49-F238E27FC236}">
                  <a16:creationId xmlns:a16="http://schemas.microsoft.com/office/drawing/2014/main" id="{99A36D61-EB72-2D45-92F7-961929A3107A}"/>
                </a:ext>
              </a:extLst>
            </p:cNvPr>
            <p:cNvGrpSpPr/>
            <p:nvPr/>
          </p:nvGrpSpPr>
          <p:grpSpPr>
            <a:xfrm>
              <a:off x="975734" y="955779"/>
              <a:ext cx="1931831" cy="1924285"/>
              <a:chOff x="975734" y="955779"/>
              <a:chExt cx="1931831" cy="1924285"/>
            </a:xfrm>
          </p:grpSpPr>
          <p:sp>
            <p:nvSpPr>
              <p:cNvPr id="2" name="Έλλειψη 1">
                <a:extLst>
                  <a:ext uri="{FF2B5EF4-FFF2-40B4-BE49-F238E27FC236}">
                    <a16:creationId xmlns:a16="http://schemas.microsoft.com/office/drawing/2014/main" id="{F4C729C3-7E0F-2242-B446-3826DF73BA76}"/>
                  </a:ext>
                </a:extLst>
              </p:cNvPr>
              <p:cNvSpPr/>
              <p:nvPr/>
            </p:nvSpPr>
            <p:spPr>
              <a:xfrm>
                <a:off x="975734" y="983012"/>
                <a:ext cx="1931831" cy="189705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666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43" name="TextBox 30">
                <a:extLst>
                  <a:ext uri="{FF2B5EF4-FFF2-40B4-BE49-F238E27FC236}">
                    <a16:creationId xmlns:a16="http://schemas.microsoft.com/office/drawing/2014/main" id="{1FEFE8F5-73C8-5745-9338-AA7EEB8386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9842" y="2327206"/>
                <a:ext cx="1760009" cy="315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l-GR" sz="1449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Cerrano</a:t>
                </a:r>
                <a:r>
                  <a:rPr lang="en-US" altLang="el-GR" sz="1449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 2000</a:t>
                </a:r>
                <a:endParaRPr lang="el-GR" altLang="el-GR" sz="1449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AE1D43-BAE7-8147-8E28-97A6B3BA71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5764" y="955779"/>
                <a:ext cx="1118919" cy="602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l-GR" sz="3313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1999</a:t>
                </a:r>
                <a:endParaRPr lang="el-GR" altLang="el-GR" sz="331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" name="Ομάδα 2">
              <a:extLst>
                <a:ext uri="{FF2B5EF4-FFF2-40B4-BE49-F238E27FC236}">
                  <a16:creationId xmlns:a16="http://schemas.microsoft.com/office/drawing/2014/main" id="{7A5D021C-E569-8C4C-B8DA-D66AD194ACF0}"/>
                </a:ext>
              </a:extLst>
            </p:cNvPr>
            <p:cNvGrpSpPr/>
            <p:nvPr/>
          </p:nvGrpSpPr>
          <p:grpSpPr>
            <a:xfrm>
              <a:off x="975734" y="2654626"/>
              <a:ext cx="1931831" cy="1897052"/>
              <a:chOff x="977211" y="2525397"/>
              <a:chExt cx="1931831" cy="1897052"/>
            </a:xfrm>
          </p:grpSpPr>
          <p:sp>
            <p:nvSpPr>
              <p:cNvPr id="79" name="Έλλειψη 78">
                <a:extLst>
                  <a:ext uri="{FF2B5EF4-FFF2-40B4-BE49-F238E27FC236}">
                    <a16:creationId xmlns:a16="http://schemas.microsoft.com/office/drawing/2014/main" id="{E96B1EB6-4AF5-8946-A007-5B0A0A265898}"/>
                  </a:ext>
                </a:extLst>
              </p:cNvPr>
              <p:cNvSpPr/>
              <p:nvPr/>
            </p:nvSpPr>
            <p:spPr>
              <a:xfrm>
                <a:off x="977211" y="2525397"/>
                <a:ext cx="1931831" cy="1897052"/>
              </a:xfrm>
              <a:prstGeom prst="ellipse">
                <a:avLst/>
              </a:prstGeom>
              <a:blipFill dpi="0" rotWithShape="1">
                <a:blip r:embed="rId4"/>
                <a:srcRect/>
                <a:stretch>
                  <a:fillRect b="-9000"/>
                </a:stretch>
              </a:blipFill>
              <a:ln w="666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442C4C-0033-B944-9EBC-23DF95C12E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82189" y="2525474"/>
                <a:ext cx="1118919" cy="602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l-GR" sz="3313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2003</a:t>
                </a:r>
                <a:endParaRPr lang="el-GR" altLang="el-GR" sz="331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30">
                <a:extLst>
                  <a:ext uri="{FF2B5EF4-FFF2-40B4-BE49-F238E27FC236}">
                    <a16:creationId xmlns:a16="http://schemas.microsoft.com/office/drawing/2014/main" id="{341224BE-95CD-704C-BE22-F3598CD216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1499" y="3780728"/>
                <a:ext cx="1760009" cy="315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l-GR" sz="1449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Garrabou</a:t>
                </a:r>
                <a:r>
                  <a:rPr lang="en-US" altLang="el-GR" sz="1449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 2009</a:t>
                </a:r>
                <a:endParaRPr lang="el-GR" altLang="el-GR" sz="1449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Ομάδα 6">
              <a:extLst>
                <a:ext uri="{FF2B5EF4-FFF2-40B4-BE49-F238E27FC236}">
                  <a16:creationId xmlns:a16="http://schemas.microsoft.com/office/drawing/2014/main" id="{F8A1CDF4-AA75-8A47-9C70-DB133A2DFE51}"/>
                </a:ext>
              </a:extLst>
            </p:cNvPr>
            <p:cNvGrpSpPr/>
            <p:nvPr/>
          </p:nvGrpSpPr>
          <p:grpSpPr>
            <a:xfrm>
              <a:off x="969734" y="4180827"/>
              <a:ext cx="1931831" cy="1949989"/>
              <a:chOff x="969734" y="4180827"/>
              <a:chExt cx="1931831" cy="1949989"/>
            </a:xfrm>
          </p:grpSpPr>
          <p:sp>
            <p:nvSpPr>
              <p:cNvPr id="80" name="Έλλειψη 79">
                <a:extLst>
                  <a:ext uri="{FF2B5EF4-FFF2-40B4-BE49-F238E27FC236}">
                    <a16:creationId xmlns:a16="http://schemas.microsoft.com/office/drawing/2014/main" id="{44813996-EA2E-A34A-BD34-7AF14E895932}"/>
                  </a:ext>
                </a:extLst>
              </p:cNvPr>
              <p:cNvSpPr/>
              <p:nvPr/>
            </p:nvSpPr>
            <p:spPr>
              <a:xfrm>
                <a:off x="969734" y="4233764"/>
                <a:ext cx="1931831" cy="1897052"/>
              </a:xfrm>
              <a:prstGeom prst="ellipse">
                <a:avLst/>
              </a:prstGeom>
              <a:blipFill dpi="0" rotWithShape="1">
                <a:blip r:embed="rId5"/>
                <a:srcRect/>
                <a:stretch>
                  <a:fillRect t="1000"/>
                </a:stretch>
              </a:blipFill>
              <a:ln w="635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59DE3B9-4C39-DF47-8720-B71D6083EE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0386" y="4180827"/>
                <a:ext cx="1118919" cy="602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l-GR" sz="3313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2015</a:t>
                </a:r>
                <a:endParaRPr lang="el-GR" altLang="el-GR" sz="331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30">
                <a:extLst>
                  <a:ext uri="{FF2B5EF4-FFF2-40B4-BE49-F238E27FC236}">
                    <a16:creationId xmlns:a16="http://schemas.microsoft.com/office/drawing/2014/main" id="{388B16EE-F778-9347-8ED3-AC36C41866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4426" y="5552092"/>
                <a:ext cx="176001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l-GR" sz="1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Rubio-P</a:t>
                </a:r>
                <a:r>
                  <a:rPr lang="el-GR" altLang="el-GR" sz="1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ο</a:t>
                </a:r>
                <a:r>
                  <a:rPr lang="en-US" altLang="el-GR" sz="12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rtillo</a:t>
                </a:r>
                <a:r>
                  <a:rPr lang="en-US" altLang="el-GR" sz="1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 2015</a:t>
                </a:r>
                <a:endParaRPr lang="el-GR" altLang="el-GR" sz="1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83" name="Ευθεία γραμμή σύνδεσης 82">
            <a:extLst>
              <a:ext uri="{FF2B5EF4-FFF2-40B4-BE49-F238E27FC236}">
                <a16:creationId xmlns:a16="http://schemas.microsoft.com/office/drawing/2014/main" id="{5954BF23-A111-6B48-94B4-32709CC99F36}"/>
              </a:ext>
            </a:extLst>
          </p:cNvPr>
          <p:cNvCxnSpPr>
            <a:cxnSpLocks/>
          </p:cNvCxnSpPr>
          <p:nvPr/>
        </p:nvCxnSpPr>
        <p:spPr>
          <a:xfrm flipV="1">
            <a:off x="2139544" y="496783"/>
            <a:ext cx="5665011" cy="13846"/>
          </a:xfrm>
          <a:prstGeom prst="line">
            <a:avLst/>
          </a:prstGeom>
          <a:ln w="31750">
            <a:gradFill flip="none" rotWithShape="1">
              <a:gsLst>
                <a:gs pos="27000">
                  <a:schemeClr val="accent5">
                    <a:lumMod val="40000"/>
                    <a:lumOff val="60000"/>
                  </a:schemeClr>
                </a:gs>
                <a:gs pos="13000">
                  <a:schemeClr val="accent5">
                    <a:lumMod val="40000"/>
                    <a:lumOff val="60000"/>
                  </a:schemeClr>
                </a:gs>
                <a:gs pos="43000">
                  <a:schemeClr val="accent5">
                    <a:lumMod val="95000"/>
                    <a:lumOff val="5000"/>
                  </a:schemeClr>
                </a:gs>
                <a:gs pos="74000">
                  <a:schemeClr val="accent5">
                    <a:lumMod val="60000"/>
                  </a:schemeClr>
                </a:gs>
                <a:gs pos="58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F8DD02B-CE26-E94A-9840-1B26F41C0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3</a:t>
            </a:fld>
            <a:endParaRPr lang="el-GR"/>
          </a:p>
        </p:txBody>
      </p:sp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D9602878-D0B9-194C-8209-8FB1C650B976}"/>
              </a:ext>
            </a:extLst>
          </p:cNvPr>
          <p:cNvGrpSpPr/>
          <p:nvPr/>
        </p:nvGrpSpPr>
        <p:grpSpPr>
          <a:xfrm>
            <a:off x="3321795" y="802351"/>
            <a:ext cx="6047425" cy="2573258"/>
            <a:chOff x="3026408" y="1616826"/>
            <a:chExt cx="4794980" cy="2153570"/>
          </a:xfrm>
        </p:grpSpPr>
        <p:pic>
          <p:nvPicPr>
            <p:cNvPr id="46" name="Εικόνα 45">
              <a:extLst>
                <a:ext uri="{FF2B5EF4-FFF2-40B4-BE49-F238E27FC236}">
                  <a16:creationId xmlns:a16="http://schemas.microsoft.com/office/drawing/2014/main" id="{E2E5AEB9-51B5-4F42-9519-D6960C0F5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39" b="20049"/>
            <a:stretch/>
          </p:blipFill>
          <p:spPr>
            <a:xfrm>
              <a:off x="3026408" y="1616826"/>
              <a:ext cx="4794980" cy="211862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A945F10-8801-8746-8D03-637E06E05E66}"/>
                </a:ext>
              </a:extLst>
            </p:cNvPr>
            <p:cNvSpPr txBox="1"/>
            <p:nvPr/>
          </p:nvSpPr>
          <p:spPr>
            <a:xfrm>
              <a:off x="3026408" y="3405643"/>
              <a:ext cx="2641586" cy="364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Credits: Frank </a:t>
              </a:r>
              <a:r>
                <a:rPr lang="en-US" sz="105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Ramspott,Circulation</a:t>
              </a:r>
              <a:r>
                <a:rPr lang="en-US" sz="105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redrawn from De </a:t>
              </a:r>
              <a:r>
                <a:rPr lang="en-US" sz="105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Madron</a:t>
              </a:r>
              <a:r>
                <a:rPr lang="en-US" sz="105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 2011 Modified by Sofia </a:t>
              </a:r>
              <a:r>
                <a:rPr lang="en-US" sz="105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Darmaraki</a:t>
              </a:r>
              <a:r>
                <a:rPr lang="en-US" sz="105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l-GR" sz="105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E05A55F-1801-1548-846D-EC60D9EE110F}"/>
              </a:ext>
            </a:extLst>
          </p:cNvPr>
          <p:cNvSpPr txBox="1"/>
          <p:nvPr/>
        </p:nvSpPr>
        <p:spPr>
          <a:xfrm>
            <a:off x="3214220" y="3177506"/>
            <a:ext cx="672988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50000"/>
            </a:pPr>
            <a:endParaRPr lang="en-US" sz="1700" b="1" dirty="0">
              <a:latin typeface="+mj-lt"/>
              <a:cs typeface="Times New Roman" panose="02020603050405020304" pitchFamily="18" charset="0"/>
            </a:endParaRPr>
          </a:p>
          <a:p>
            <a:pPr marL="342903" indent="-342903" algn="just">
              <a:buSzPct val="50000"/>
              <a:buFont typeface=".Lucida Grande UI Regular"/>
              <a:buChar char="◆"/>
            </a:pPr>
            <a:r>
              <a:rPr lang="en-US" sz="1700" dirty="0">
                <a:latin typeface="+mj-lt"/>
                <a:cs typeface="Times New Roman" panose="02020603050405020304" pitchFamily="18" charset="0"/>
              </a:rPr>
              <a:t>Transitional region</a:t>
            </a:r>
          </a:p>
          <a:p>
            <a:pPr marL="342903" indent="-342903" algn="just">
              <a:buSzPct val="50000"/>
              <a:buFont typeface=".Lucida Grande UI Regular"/>
              <a:buChar char="◆"/>
            </a:pPr>
            <a:r>
              <a:rPr lang="en-US" sz="1700" dirty="0">
                <a:latin typeface="+mj-lt"/>
                <a:cs typeface="Times New Roman" panose="02020603050405020304" pitchFamily="18" charset="0"/>
              </a:rPr>
              <a:t>Large marine biodiversity</a:t>
            </a:r>
          </a:p>
          <a:p>
            <a:pPr marL="342903" indent="-342903" algn="just">
              <a:buSzPct val="50000"/>
              <a:buFont typeface=".Lucida Grande UI Regular"/>
              <a:buChar char="◆"/>
            </a:pPr>
            <a:r>
              <a:rPr lang="en-US" sz="1700" dirty="0">
                <a:latin typeface="+mj-lt"/>
                <a:cs typeface="Times New Roman" panose="02020603050405020304" pitchFamily="18" charset="0"/>
              </a:rPr>
              <a:t>Mediterranean Thermohaline Circulation</a:t>
            </a:r>
          </a:p>
          <a:p>
            <a:pPr marL="342903" indent="-342903" algn="just">
              <a:buSzPct val="50000"/>
              <a:buFont typeface=".Lucida Grande UI Regular"/>
              <a:buChar char="◆"/>
            </a:pPr>
            <a:r>
              <a:rPr lang="en-US" sz="1700" dirty="0">
                <a:latin typeface="+mj-lt"/>
                <a:cs typeface="Times New Roman" panose="02020603050405020304" pitchFamily="18" charset="0"/>
              </a:rPr>
              <a:t>Climate Change </a:t>
            </a:r>
            <a:r>
              <a:rPr lang="en-US" sz="1700" b="1" dirty="0">
                <a:solidFill>
                  <a:srgbClr val="720000"/>
                </a:solidFill>
                <a:latin typeface="+mj-lt"/>
                <a:cs typeface="Times New Roman" panose="02020603050405020304" pitchFamily="18" charset="0"/>
              </a:rPr>
              <a:t>Hot Spot </a:t>
            </a:r>
            <a:r>
              <a:rPr lang="en-US" sz="1400" i="1" dirty="0">
                <a:latin typeface="+mj-lt"/>
                <a:cs typeface="Times New Roman" panose="02020603050405020304" pitchFamily="18" charset="0"/>
              </a:rPr>
              <a:t>(Giorgi et al 2006)</a:t>
            </a:r>
          </a:p>
          <a:p>
            <a:pPr marL="354973" indent="-354973" algn="just">
              <a:buSzPct val="50000"/>
              <a:buFont typeface=".Lucida Grande UI Regular"/>
              <a:buChar char="◆"/>
            </a:pPr>
            <a:r>
              <a:rPr lang="en-US" sz="1700" dirty="0">
                <a:latin typeface="+mj-lt"/>
                <a:cs typeface="Times New Roman" panose="02020603050405020304" pitchFamily="18" charset="0"/>
              </a:rPr>
              <a:t>Increasing basin </a:t>
            </a:r>
            <a:r>
              <a:rPr lang="en-US" sz="1700" u="sng" dirty="0">
                <a:latin typeface="+mj-lt"/>
                <a:cs typeface="Times New Roman" panose="02020603050405020304" pitchFamily="18" charset="0"/>
              </a:rPr>
              <a:t>mean</a:t>
            </a:r>
            <a:r>
              <a:rPr lang="en-US" sz="1700" dirty="0">
                <a:latin typeface="+mj-lt"/>
                <a:cs typeface="Times New Roman" panose="02020603050405020304" pitchFamily="18" charset="0"/>
              </a:rPr>
              <a:t> SST in 21</a:t>
            </a:r>
            <a:r>
              <a:rPr lang="en-US" sz="1700" baseline="30000" dirty="0">
                <a:latin typeface="+mj-lt"/>
                <a:cs typeface="Times New Roman" panose="02020603050405020304" pitchFamily="18" charset="0"/>
              </a:rPr>
              <a:t>th</a:t>
            </a:r>
            <a:r>
              <a:rPr lang="en-US" sz="1700" dirty="0">
                <a:latin typeface="+mj-lt"/>
                <a:cs typeface="Times New Roman" panose="02020603050405020304" pitchFamily="18" charset="0"/>
              </a:rPr>
              <a:t> century: ~1-4 </a:t>
            </a:r>
            <a:r>
              <a:rPr lang="en-US" altLang="en-US" sz="1700" dirty="0"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℃</a:t>
            </a:r>
          </a:p>
          <a:p>
            <a:pPr marL="354973" indent="-354973" algn="just">
              <a:lnSpc>
                <a:spcPts val="940"/>
              </a:lnSpc>
              <a:buSzPct val="50000"/>
              <a:buFont typeface=".Lucida Grande UI Regular"/>
              <a:buChar char="◆"/>
            </a:pPr>
            <a:endParaRPr lang="en-US" altLang="en-US" sz="1700" dirty="0">
              <a:latin typeface="+mj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buSzPct val="50000"/>
            </a:pPr>
            <a:r>
              <a:rPr lang="en-US" sz="1700" dirty="0">
                <a:latin typeface="+mj-lt"/>
                <a:cs typeface="Times New Roman" panose="02020603050405020304" pitchFamily="18" charset="0"/>
              </a:rPr>
              <a:t>                          </a:t>
            </a:r>
            <a:r>
              <a:rPr lang="en-US" sz="1700" b="1" dirty="0">
                <a:latin typeface="+mj-lt"/>
                <a:cs typeface="Times New Roman" panose="02020603050405020304" pitchFamily="18" charset="0"/>
              </a:rPr>
              <a:t>       Marine Heatwaves </a:t>
            </a:r>
            <a:r>
              <a:rPr lang="en-US" sz="17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(MHWs) </a:t>
            </a:r>
            <a:r>
              <a:rPr lang="en-US" sz="1700" b="1" dirty="0">
                <a:latin typeface="+mj-lt"/>
                <a:cs typeface="Times New Roman" panose="02020603050405020304" pitchFamily="18" charset="0"/>
              </a:rPr>
              <a:t>in the basin</a:t>
            </a:r>
          </a:p>
          <a:p>
            <a:pPr marL="354973" indent="-354973" algn="just">
              <a:buSzPct val="50000"/>
              <a:buFont typeface=".Lucida Grande UI Regular"/>
              <a:buChar char="◆"/>
            </a:pPr>
            <a:r>
              <a:rPr lang="en-US" sz="1700" b="1" i="1" dirty="0">
                <a:latin typeface="+mj-lt"/>
                <a:cs typeface="Times New Roman" panose="02020603050405020304" pitchFamily="18" charset="0"/>
              </a:rPr>
              <a:t>26</a:t>
            </a:r>
            <a:r>
              <a:rPr lang="en-US" sz="1700" dirty="0">
                <a:latin typeface="+mj-lt"/>
                <a:cs typeface="Times New Roman" panose="02020603050405020304" pitchFamily="18" charset="0"/>
              </a:rPr>
              <a:t> events have occurred between 1982-2017, with record-warm sea water temperatures, resulting in:</a:t>
            </a:r>
            <a:endParaRPr lang="el-GR" sz="1700" dirty="0">
              <a:latin typeface="+mj-lt"/>
              <a:cs typeface="Times New Roman" panose="02020603050405020304" pitchFamily="18" charset="0"/>
            </a:endParaRPr>
          </a:p>
          <a:p>
            <a:pPr marL="354973" indent="-354973" algn="just">
              <a:buSzPct val="50000"/>
              <a:buFont typeface=".Lucida Grande UI Regular"/>
              <a:buChar char="◆"/>
            </a:pPr>
            <a:r>
              <a:rPr lang="en-US" sz="1700" b="1" i="1" u="sng" dirty="0">
                <a:cs typeface="Times New Roman" panose="02020603050405020304" pitchFamily="18" charset="0"/>
              </a:rPr>
              <a:t>Mass mortalities </a:t>
            </a:r>
            <a:r>
              <a:rPr lang="en-US" sz="1700" dirty="0">
                <a:cs typeface="Times New Roman" panose="02020603050405020304" pitchFamily="18" charset="0"/>
              </a:rPr>
              <a:t>of benthic invertebrates e.g. sponges gorgonians, red corals </a:t>
            </a:r>
            <a:r>
              <a:rPr lang="en-US" sz="1300" b="1" i="1" dirty="0">
                <a:cs typeface="Times New Roman" panose="02020603050405020304" pitchFamily="18" charset="0"/>
              </a:rPr>
              <a:t>(e.g. </a:t>
            </a:r>
            <a:r>
              <a:rPr lang="en-US" sz="1400" i="1" dirty="0" err="1">
                <a:cs typeface="Times New Roman" panose="02020603050405020304" pitchFamily="18" charset="0"/>
              </a:rPr>
              <a:t>Garrabou</a:t>
            </a:r>
            <a:r>
              <a:rPr lang="en-US" sz="1400" i="1" dirty="0">
                <a:cs typeface="Times New Roman" panose="02020603050405020304" pitchFamily="18" charset="0"/>
              </a:rPr>
              <a:t> et al.2009,2001</a:t>
            </a:r>
            <a:r>
              <a:rPr lang="en-US" sz="1300" b="1" i="1" dirty="0">
                <a:cs typeface="Times New Roman" panose="02020603050405020304" pitchFamily="18" charset="0"/>
              </a:rPr>
              <a:t>)</a:t>
            </a:r>
            <a:endParaRPr lang="el-GR" sz="1300" dirty="0">
              <a:latin typeface="+mj-lt"/>
              <a:cs typeface="Times New Roman" panose="02020603050405020304" pitchFamily="18" charset="0"/>
            </a:endParaRPr>
          </a:p>
          <a:p>
            <a:pPr marL="354973" indent="-354973" algn="just">
              <a:buSzPct val="50000"/>
              <a:buFont typeface=".Lucida Grande UI Regular"/>
              <a:buChar char="◆"/>
            </a:pPr>
            <a:r>
              <a:rPr lang="en-US" altLang="en-US" sz="1700" b="1" dirty="0">
                <a:solidFill>
                  <a:srgbClr val="72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Most intense MHWs: 2003, 2015</a:t>
            </a:r>
            <a:endParaRPr lang="en-US" sz="1700" dirty="0">
              <a:latin typeface="+mj-lt"/>
              <a:cs typeface="Times New Roman" panose="02020603050405020304" pitchFamily="18" charset="0"/>
            </a:endParaRPr>
          </a:p>
          <a:p>
            <a:pPr algn="just">
              <a:buSzPct val="70000"/>
            </a:pPr>
            <a:r>
              <a:rPr lang="en-US" sz="1700" dirty="0">
                <a:latin typeface="+mj-lt"/>
                <a:cs typeface="Times New Roman" panose="02020603050405020304" pitchFamily="18" charset="0"/>
              </a:rPr>
              <a:t>👉 </a:t>
            </a:r>
            <a:r>
              <a:rPr lang="en-US" sz="1700" b="1" dirty="0">
                <a:latin typeface="+mj-lt"/>
                <a:cs typeface="Times New Roman" panose="02020603050405020304" pitchFamily="18" charset="0"/>
              </a:rPr>
              <a:t>No investigation of their driving mechanisms so far with online model diagnostics !</a:t>
            </a:r>
            <a:endParaRPr lang="en-US" sz="17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9" name="Εικόνα 48">
            <a:extLst>
              <a:ext uri="{FF2B5EF4-FFF2-40B4-BE49-F238E27FC236}">
                <a16:creationId xmlns:a16="http://schemas.microsoft.com/office/drawing/2014/main" id="{DF109FF6-2620-A54C-91A6-E195244F93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3" y="6788343"/>
            <a:ext cx="846759" cy="2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5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Εικόνα 15">
            <a:extLst>
              <a:ext uri="{FF2B5EF4-FFF2-40B4-BE49-F238E27FC236}">
                <a16:creationId xmlns:a16="http://schemas.microsoft.com/office/drawing/2014/main" id="{710CCEC9-5885-F541-A7F9-EFC7C7AA1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86" y="38627"/>
            <a:ext cx="2193719" cy="94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" name="Ομάδα 125">
            <a:extLst>
              <a:ext uri="{FF2B5EF4-FFF2-40B4-BE49-F238E27FC236}">
                <a16:creationId xmlns:a16="http://schemas.microsoft.com/office/drawing/2014/main" id="{9005DC8A-D5C5-1343-8E40-D256505C9296}"/>
              </a:ext>
            </a:extLst>
          </p:cNvPr>
          <p:cNvGrpSpPr/>
          <p:nvPr/>
        </p:nvGrpSpPr>
        <p:grpSpPr>
          <a:xfrm>
            <a:off x="136195" y="1627936"/>
            <a:ext cx="191898" cy="3735682"/>
            <a:chOff x="136195" y="1627936"/>
            <a:chExt cx="191898" cy="3735682"/>
          </a:xfrm>
        </p:grpSpPr>
        <p:grpSp>
          <p:nvGrpSpPr>
            <p:cNvPr id="127" name="Ομάδα 126">
              <a:extLst>
                <a:ext uri="{FF2B5EF4-FFF2-40B4-BE49-F238E27FC236}">
                  <a16:creationId xmlns:a16="http://schemas.microsoft.com/office/drawing/2014/main" id="{04D2B232-DE0B-D145-9B0D-3EF0D0E22412}"/>
                </a:ext>
              </a:extLst>
            </p:cNvPr>
            <p:cNvGrpSpPr/>
            <p:nvPr/>
          </p:nvGrpSpPr>
          <p:grpSpPr>
            <a:xfrm>
              <a:off x="136195" y="1627936"/>
              <a:ext cx="191898" cy="3735682"/>
              <a:chOff x="195114" y="1492924"/>
              <a:chExt cx="191898" cy="3735682"/>
            </a:xfrm>
          </p:grpSpPr>
          <p:grpSp>
            <p:nvGrpSpPr>
              <p:cNvPr id="129" name="Ομάδα 128">
                <a:extLst>
                  <a:ext uri="{FF2B5EF4-FFF2-40B4-BE49-F238E27FC236}">
                    <a16:creationId xmlns:a16="http://schemas.microsoft.com/office/drawing/2014/main" id="{E78F6150-49FD-C44B-8FFB-E95C2C1EA774}"/>
                  </a:ext>
                </a:extLst>
              </p:cNvPr>
              <p:cNvGrpSpPr/>
              <p:nvPr/>
            </p:nvGrpSpPr>
            <p:grpSpPr>
              <a:xfrm>
                <a:off x="195114" y="1492924"/>
                <a:ext cx="191898" cy="3735682"/>
                <a:chOff x="165250" y="652403"/>
                <a:chExt cx="191898" cy="3735682"/>
              </a:xfrm>
            </p:grpSpPr>
            <p:cxnSp>
              <p:nvCxnSpPr>
                <p:cNvPr id="131" name="Ευθεία γραμμή σύνδεσης 130">
                  <a:extLst>
                    <a:ext uri="{FF2B5EF4-FFF2-40B4-BE49-F238E27FC236}">
                      <a16:creationId xmlns:a16="http://schemas.microsoft.com/office/drawing/2014/main" id="{A94B0F0A-AA2B-984A-8E25-3000A3480E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6067" y="652403"/>
                  <a:ext cx="1" cy="3735682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2" name="Ομάδα 131">
                  <a:extLst>
                    <a:ext uri="{FF2B5EF4-FFF2-40B4-BE49-F238E27FC236}">
                      <a16:creationId xmlns:a16="http://schemas.microsoft.com/office/drawing/2014/main" id="{8D6791D3-194B-C54C-A6F1-33452BA1F3FA}"/>
                    </a:ext>
                  </a:extLst>
                </p:cNvPr>
                <p:cNvGrpSpPr/>
                <p:nvPr/>
              </p:nvGrpSpPr>
              <p:grpSpPr>
                <a:xfrm>
                  <a:off x="165250" y="1019105"/>
                  <a:ext cx="191898" cy="3015523"/>
                  <a:chOff x="165250" y="1019105"/>
                  <a:chExt cx="191898" cy="3015523"/>
                </a:xfrm>
              </p:grpSpPr>
              <p:grpSp>
                <p:nvGrpSpPr>
                  <p:cNvPr id="133" name="Ομάδα 132">
                    <a:extLst>
                      <a:ext uri="{FF2B5EF4-FFF2-40B4-BE49-F238E27FC236}">
                        <a16:creationId xmlns:a16="http://schemas.microsoft.com/office/drawing/2014/main" id="{DEBE09D5-7CA7-D641-BF00-F1E7AC36F212}"/>
                      </a:ext>
                    </a:extLst>
                  </p:cNvPr>
                  <p:cNvGrpSpPr/>
                  <p:nvPr/>
                </p:nvGrpSpPr>
                <p:grpSpPr>
                  <a:xfrm>
                    <a:off x="172402" y="1019105"/>
                    <a:ext cx="183269" cy="188685"/>
                    <a:chOff x="172402" y="1019105"/>
                    <a:chExt cx="183269" cy="188685"/>
                  </a:xfrm>
                </p:grpSpPr>
                <p:sp>
                  <p:nvSpPr>
                    <p:cNvPr id="149" name="Έλλειψη 148">
                      <a:extLst>
                        <a:ext uri="{FF2B5EF4-FFF2-40B4-BE49-F238E27FC236}">
                          <a16:creationId xmlns:a16="http://schemas.microsoft.com/office/drawing/2014/main" id="{4BE44A72-1FA7-904F-875F-1FD4862FBD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402" y="1019105"/>
                      <a:ext cx="183269" cy="188685"/>
                    </a:xfrm>
                    <a:prstGeom prst="ellipse">
                      <a:avLst/>
                    </a:prstGeom>
                    <a:solidFill>
                      <a:srgbClr val="86BB9A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 dirty="0"/>
                    </a:p>
                  </p:txBody>
                </p:sp>
                <p:sp>
                  <p:nvSpPr>
                    <p:cNvPr id="150" name="TextBox 149">
                      <a:extLst>
                        <a:ext uri="{FF2B5EF4-FFF2-40B4-BE49-F238E27FC236}">
                          <a16:creationId xmlns:a16="http://schemas.microsoft.com/office/drawing/2014/main" id="{0ACB7995-E0A0-8943-BCD8-C6A9761538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5768" y="1024513"/>
                      <a:ext cx="89431" cy="161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050" b="1" dirty="0"/>
                        <a:t>1</a:t>
                      </a:r>
                      <a:endParaRPr lang="el-GR" sz="1050" b="1" dirty="0"/>
                    </a:p>
                  </p:txBody>
                </p:sp>
              </p:grpSp>
              <p:grpSp>
                <p:nvGrpSpPr>
                  <p:cNvPr id="134" name="Ομάδα 133">
                    <a:extLst>
                      <a:ext uri="{FF2B5EF4-FFF2-40B4-BE49-F238E27FC236}">
                        <a16:creationId xmlns:a16="http://schemas.microsoft.com/office/drawing/2014/main" id="{2B62D312-019D-D34C-B85E-79161EB1D873}"/>
                      </a:ext>
                    </a:extLst>
                  </p:cNvPr>
                  <p:cNvGrpSpPr/>
                  <p:nvPr/>
                </p:nvGrpSpPr>
                <p:grpSpPr>
                  <a:xfrm>
                    <a:off x="173879" y="1584751"/>
                    <a:ext cx="183269" cy="188685"/>
                    <a:chOff x="173879" y="1584751"/>
                    <a:chExt cx="183269" cy="188685"/>
                  </a:xfrm>
                </p:grpSpPr>
                <p:sp>
                  <p:nvSpPr>
                    <p:cNvPr id="147" name="Έλλειψη 146">
                      <a:extLst>
                        <a:ext uri="{FF2B5EF4-FFF2-40B4-BE49-F238E27FC236}">
                          <a16:creationId xmlns:a16="http://schemas.microsoft.com/office/drawing/2014/main" id="{E52EA14D-A7B4-BD45-94C8-AE851EB19F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3879" y="1584751"/>
                      <a:ext cx="183269" cy="188685"/>
                    </a:xfrm>
                    <a:prstGeom prst="ellipse">
                      <a:avLst/>
                    </a:prstGeom>
                    <a:solidFill>
                      <a:srgbClr val="B2E6FF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/>
                    </a:p>
                  </p:txBody>
                </p:sp>
                <p:sp>
                  <p:nvSpPr>
                    <p:cNvPr id="148" name="TextBox 147">
                      <a:extLst>
                        <a:ext uri="{FF2B5EF4-FFF2-40B4-BE49-F238E27FC236}">
                          <a16:creationId xmlns:a16="http://schemas.microsoft.com/office/drawing/2014/main" id="{4DE0CA2B-1FD7-4A4A-9ED7-65E4877CB2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2912" y="1601842"/>
                      <a:ext cx="89431" cy="161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050" b="1" dirty="0"/>
                        <a:t>2</a:t>
                      </a:r>
                      <a:endParaRPr lang="el-GR" sz="1050" b="1" dirty="0"/>
                    </a:p>
                  </p:txBody>
                </p:sp>
              </p:grpSp>
              <p:grpSp>
                <p:nvGrpSpPr>
                  <p:cNvPr id="135" name="Ομάδα 134">
                    <a:extLst>
                      <a:ext uri="{FF2B5EF4-FFF2-40B4-BE49-F238E27FC236}">
                        <a16:creationId xmlns:a16="http://schemas.microsoft.com/office/drawing/2014/main" id="{4D554988-9177-E24B-B984-CA8069125CE1}"/>
                      </a:ext>
                    </a:extLst>
                  </p:cNvPr>
                  <p:cNvGrpSpPr/>
                  <p:nvPr/>
                </p:nvGrpSpPr>
                <p:grpSpPr>
                  <a:xfrm>
                    <a:off x="165250" y="2145546"/>
                    <a:ext cx="183269" cy="188685"/>
                    <a:chOff x="171132" y="2206709"/>
                    <a:chExt cx="183269" cy="188685"/>
                  </a:xfrm>
                </p:grpSpPr>
                <p:sp>
                  <p:nvSpPr>
                    <p:cNvPr id="145" name="Έλλειψη 144">
                      <a:extLst>
                        <a:ext uri="{FF2B5EF4-FFF2-40B4-BE49-F238E27FC236}">
                          <a16:creationId xmlns:a16="http://schemas.microsoft.com/office/drawing/2014/main" id="{7890E299-5892-0440-BD01-DA5AAE9FA8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132" y="2206709"/>
                      <a:ext cx="183269" cy="188685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/>
                    </a:p>
                  </p:txBody>
                </p:sp>
                <p:sp>
                  <p:nvSpPr>
                    <p:cNvPr id="146" name="TextBox 145">
                      <a:extLst>
                        <a:ext uri="{FF2B5EF4-FFF2-40B4-BE49-F238E27FC236}">
                          <a16:creationId xmlns:a16="http://schemas.microsoft.com/office/drawing/2014/main" id="{60B487F2-EC82-4E49-97CF-F467C8B136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4983" y="2218776"/>
                      <a:ext cx="89431" cy="161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050" b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</a:t>
                      </a:r>
                    </a:p>
                  </p:txBody>
                </p:sp>
              </p:grpSp>
              <p:grpSp>
                <p:nvGrpSpPr>
                  <p:cNvPr id="136" name="Ομάδα 135">
                    <a:extLst>
                      <a:ext uri="{FF2B5EF4-FFF2-40B4-BE49-F238E27FC236}">
                        <a16:creationId xmlns:a16="http://schemas.microsoft.com/office/drawing/2014/main" id="{47A353D7-6DD6-2040-8904-EB596DF5FB13}"/>
                      </a:ext>
                    </a:extLst>
                  </p:cNvPr>
                  <p:cNvGrpSpPr/>
                  <p:nvPr/>
                </p:nvGrpSpPr>
                <p:grpSpPr>
                  <a:xfrm>
                    <a:off x="165250" y="2699669"/>
                    <a:ext cx="183269" cy="188685"/>
                    <a:chOff x="164554" y="2747110"/>
                    <a:chExt cx="183269" cy="188685"/>
                  </a:xfrm>
                </p:grpSpPr>
                <p:sp>
                  <p:nvSpPr>
                    <p:cNvPr id="143" name="Έλλειψη 142">
                      <a:extLst>
                        <a:ext uri="{FF2B5EF4-FFF2-40B4-BE49-F238E27FC236}">
                          <a16:creationId xmlns:a16="http://schemas.microsoft.com/office/drawing/2014/main" id="{F110CBA1-4DDC-0145-83DF-6DB8AD40E8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554" y="2747110"/>
                      <a:ext cx="183269" cy="188685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/>
                    </a:p>
                  </p:txBody>
                </p:sp>
                <p:sp>
                  <p:nvSpPr>
                    <p:cNvPr id="144" name="TextBox 143">
                      <a:extLst>
                        <a:ext uri="{FF2B5EF4-FFF2-40B4-BE49-F238E27FC236}">
                          <a16:creationId xmlns:a16="http://schemas.microsoft.com/office/drawing/2014/main" id="{9B0C96B8-EE54-9148-9852-11CCC7A13D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8183" y="2763103"/>
                      <a:ext cx="89431" cy="161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050" b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4</a:t>
                      </a:r>
                    </a:p>
                  </p:txBody>
                </p:sp>
              </p:grpSp>
              <p:grpSp>
                <p:nvGrpSpPr>
                  <p:cNvPr id="137" name="Ομάδα 136">
                    <a:extLst>
                      <a:ext uri="{FF2B5EF4-FFF2-40B4-BE49-F238E27FC236}">
                        <a16:creationId xmlns:a16="http://schemas.microsoft.com/office/drawing/2014/main" id="{797D473C-CD09-7042-B7D1-F39CADA3A096}"/>
                      </a:ext>
                    </a:extLst>
                  </p:cNvPr>
                  <p:cNvGrpSpPr/>
                  <p:nvPr/>
                </p:nvGrpSpPr>
                <p:grpSpPr>
                  <a:xfrm>
                    <a:off x="172187" y="3258231"/>
                    <a:ext cx="183269" cy="188685"/>
                    <a:chOff x="171491" y="3351713"/>
                    <a:chExt cx="183269" cy="188685"/>
                  </a:xfrm>
                </p:grpSpPr>
                <p:sp>
                  <p:nvSpPr>
                    <p:cNvPr id="141" name="Έλλειψη 140">
                      <a:extLst>
                        <a:ext uri="{FF2B5EF4-FFF2-40B4-BE49-F238E27FC236}">
                          <a16:creationId xmlns:a16="http://schemas.microsoft.com/office/drawing/2014/main" id="{AB679B7E-C3D5-EC4C-B408-6C389810C0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491" y="3351713"/>
                      <a:ext cx="183269" cy="188685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/>
                    </a:p>
                  </p:txBody>
                </p:sp>
                <p:sp>
                  <p:nvSpPr>
                    <p:cNvPr id="142" name="TextBox 141">
                      <a:extLst>
                        <a:ext uri="{FF2B5EF4-FFF2-40B4-BE49-F238E27FC236}">
                          <a16:creationId xmlns:a16="http://schemas.microsoft.com/office/drawing/2014/main" id="{E4943330-9167-7D43-9918-6A0CB6C2AF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8406" y="3371166"/>
                      <a:ext cx="89431" cy="161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050" b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5</a:t>
                      </a:r>
                    </a:p>
                  </p:txBody>
                </p:sp>
              </p:grpSp>
              <p:grpSp>
                <p:nvGrpSpPr>
                  <p:cNvPr id="138" name="Ομάδα 137">
                    <a:extLst>
                      <a:ext uri="{FF2B5EF4-FFF2-40B4-BE49-F238E27FC236}">
                        <a16:creationId xmlns:a16="http://schemas.microsoft.com/office/drawing/2014/main" id="{32E4D732-DEA9-4746-B5BA-E67389FD2BFA}"/>
                      </a:ext>
                    </a:extLst>
                  </p:cNvPr>
                  <p:cNvGrpSpPr/>
                  <p:nvPr/>
                </p:nvGrpSpPr>
                <p:grpSpPr>
                  <a:xfrm>
                    <a:off x="167879" y="3845943"/>
                    <a:ext cx="183269" cy="188685"/>
                    <a:chOff x="161302" y="3859172"/>
                    <a:chExt cx="183269" cy="188685"/>
                  </a:xfrm>
                </p:grpSpPr>
                <p:sp>
                  <p:nvSpPr>
                    <p:cNvPr id="139" name="Έλλειψη 138">
                      <a:extLst>
                        <a:ext uri="{FF2B5EF4-FFF2-40B4-BE49-F238E27FC236}">
                          <a16:creationId xmlns:a16="http://schemas.microsoft.com/office/drawing/2014/main" id="{786F6913-C891-5E42-A1D4-405BD027A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1302" y="3859172"/>
                      <a:ext cx="183269" cy="188685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/>
                    </a:p>
                  </p:txBody>
                </p:sp>
                <p:sp>
                  <p:nvSpPr>
                    <p:cNvPr id="140" name="TextBox 139">
                      <a:extLst>
                        <a:ext uri="{FF2B5EF4-FFF2-40B4-BE49-F238E27FC236}">
                          <a16:creationId xmlns:a16="http://schemas.microsoft.com/office/drawing/2014/main" id="{A65CB25E-BBC2-3544-A400-0B9D63C3579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2525" y="3872722"/>
                      <a:ext cx="89431" cy="161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050" b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6</a:t>
                      </a:r>
                    </a:p>
                  </p:txBody>
                </p:sp>
              </p:grpSp>
            </p:grpSp>
          </p:grpSp>
          <p:cxnSp>
            <p:nvCxnSpPr>
              <p:cNvPr id="130" name="Ευθεία γραμμή σύνδεσης 129">
                <a:extLst>
                  <a:ext uri="{FF2B5EF4-FFF2-40B4-BE49-F238E27FC236}">
                    <a16:creationId xmlns:a16="http://schemas.microsoft.com/office/drawing/2014/main" id="{14475FE0-F5D6-DC4D-8606-34B2C7F195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5930" y="1492924"/>
                <a:ext cx="0" cy="365023"/>
              </a:xfrm>
              <a:prstGeom prst="line">
                <a:avLst/>
              </a:prstGeom>
              <a:ln w="0">
                <a:solidFill>
                  <a:srgbClr val="0026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8" name="Ευθεία γραμμή σύνδεσης 127">
              <a:extLst>
                <a:ext uri="{FF2B5EF4-FFF2-40B4-BE49-F238E27FC236}">
                  <a16:creationId xmlns:a16="http://schemas.microsoft.com/office/drawing/2014/main" id="{64CB03CF-3162-2A40-94BC-76213C6D30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004" y="2183323"/>
              <a:ext cx="0" cy="365023"/>
            </a:xfrm>
            <a:prstGeom prst="line">
              <a:avLst/>
            </a:prstGeom>
            <a:ln w="0">
              <a:solidFill>
                <a:srgbClr val="0026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35C3100D-1599-5744-BC81-0B5C7CDCAF5D}"/>
              </a:ext>
            </a:extLst>
          </p:cNvPr>
          <p:cNvSpPr txBox="1"/>
          <p:nvPr/>
        </p:nvSpPr>
        <p:spPr>
          <a:xfrm>
            <a:off x="1711386" y="37696"/>
            <a:ext cx="4838125" cy="47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86" dirty="0">
                <a:latin typeface="+mj-lt"/>
                <a:ea typeface="Cambria" charset="-95"/>
                <a:cs typeface="Times New Roman" panose="02020603050405020304" pitchFamily="18" charset="0"/>
              </a:rPr>
              <a:t>Numerical &amp; Observational Tools </a:t>
            </a:r>
          </a:p>
        </p:txBody>
      </p:sp>
      <p:cxnSp>
        <p:nvCxnSpPr>
          <p:cNvPr id="152" name="Ευθεία γραμμή σύνδεσης 151">
            <a:extLst>
              <a:ext uri="{FF2B5EF4-FFF2-40B4-BE49-F238E27FC236}">
                <a16:creationId xmlns:a16="http://schemas.microsoft.com/office/drawing/2014/main" id="{A579CC81-091D-0C43-A0C4-55E0623C7288}"/>
              </a:ext>
            </a:extLst>
          </p:cNvPr>
          <p:cNvCxnSpPr>
            <a:cxnSpLocks/>
          </p:cNvCxnSpPr>
          <p:nvPr/>
        </p:nvCxnSpPr>
        <p:spPr>
          <a:xfrm flipV="1">
            <a:off x="1818146" y="433448"/>
            <a:ext cx="5665011" cy="13846"/>
          </a:xfrm>
          <a:prstGeom prst="line">
            <a:avLst/>
          </a:prstGeom>
          <a:ln w="31750">
            <a:gradFill flip="none" rotWithShape="1">
              <a:gsLst>
                <a:gs pos="27000">
                  <a:schemeClr val="accent5">
                    <a:lumMod val="40000"/>
                    <a:lumOff val="60000"/>
                  </a:schemeClr>
                </a:gs>
                <a:gs pos="13000">
                  <a:schemeClr val="accent5">
                    <a:lumMod val="40000"/>
                    <a:lumOff val="60000"/>
                  </a:schemeClr>
                </a:gs>
                <a:gs pos="43000">
                  <a:schemeClr val="accent5">
                    <a:lumMod val="95000"/>
                    <a:lumOff val="5000"/>
                  </a:schemeClr>
                </a:gs>
                <a:gs pos="74000">
                  <a:schemeClr val="accent5">
                    <a:lumMod val="60000"/>
                  </a:schemeClr>
                </a:gs>
                <a:gs pos="58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098D27F-3228-9D44-9F50-04FAB44F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69964" y="6660365"/>
            <a:ext cx="2237423" cy="377972"/>
          </a:xfrm>
        </p:spPr>
        <p:txBody>
          <a:bodyPr/>
          <a:lstStyle/>
          <a:p>
            <a:fld id="{893F01D9-D880-4344-BA09-5C4C355F4932}" type="slidenum">
              <a:rPr lang="el-GR" sz="2000" b="1"/>
              <a:t>4</a:t>
            </a:fld>
            <a:endParaRPr lang="el-GR" sz="2000" b="1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4FBA1C9-24C0-7049-B5FB-36C20E943E83}"/>
              </a:ext>
            </a:extLst>
          </p:cNvPr>
          <p:cNvSpPr txBox="1"/>
          <p:nvPr/>
        </p:nvSpPr>
        <p:spPr>
          <a:xfrm>
            <a:off x="7483157" y="974760"/>
            <a:ext cx="2571554" cy="33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  <a:buSzPct val="50000"/>
            </a:pPr>
            <a:r>
              <a:rPr lang="en-US" altLang="en-US" sz="16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1D44AE8-3B87-AA4C-9D99-EF4A74D8428F}"/>
              </a:ext>
            </a:extLst>
          </p:cNvPr>
          <p:cNvSpPr txBox="1"/>
          <p:nvPr/>
        </p:nvSpPr>
        <p:spPr>
          <a:xfrm>
            <a:off x="922750" y="5562350"/>
            <a:ext cx="8264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50000"/>
            </a:pPr>
            <a:r>
              <a:rPr lang="en-US" altLang="en-US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We also used:</a:t>
            </a:r>
          </a:p>
          <a:p>
            <a:pPr algn="just">
              <a:buSzPct val="50000"/>
            </a:pP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b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Observational SST dataset </a:t>
            </a:r>
            <a:r>
              <a:rPr lang="en-US" altLang="en-US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b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): Mediterranean Sea High Resolution (0.04 °) L4 SST Reprocessed (</a:t>
            </a:r>
            <a:r>
              <a:rPr lang="en-US" altLang="en-US" b="1" dirty="0">
                <a:solidFill>
                  <a:schemeClr val="bg2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1982-2017</a:t>
            </a:r>
            <a:r>
              <a:rPr lang="en-US" altLang="en-US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) by Copernicus Marine Service </a:t>
            </a:r>
            <a:r>
              <a:rPr lang="en-US" altLang="en-US" sz="1300" i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(Pisano et al., 2012)</a:t>
            </a:r>
            <a:r>
              <a:rPr lang="en-US" altLang="el-GR" sz="1300" i="1" dirty="0">
                <a:latin typeface="+mj-lt"/>
              </a:rPr>
              <a:t> </a:t>
            </a:r>
            <a:r>
              <a:rPr lang="en-US" altLang="en-US" sz="1300" i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1300" i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5FAB2C09-2D04-624E-8791-D46E09A4ADEF}"/>
              </a:ext>
            </a:extLst>
          </p:cNvPr>
          <p:cNvGrpSpPr/>
          <p:nvPr/>
        </p:nvGrpSpPr>
        <p:grpSpPr>
          <a:xfrm>
            <a:off x="652929" y="1684212"/>
            <a:ext cx="3956528" cy="3267297"/>
            <a:chOff x="652929" y="1511873"/>
            <a:chExt cx="4088942" cy="3323153"/>
          </a:xfrm>
        </p:grpSpPr>
        <p:pic>
          <p:nvPicPr>
            <p:cNvPr id="97" name="Εικόνα 96" descr="Εικόνα που περιέχει χάρτης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E32F6DFB-E9D6-234D-B21E-0FDCF2E69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29" y="1827229"/>
              <a:ext cx="4088942" cy="3007797"/>
            </a:xfrm>
            <a:prstGeom prst="rect">
              <a:avLst/>
            </a:prstGeom>
          </p:spPr>
        </p:pic>
        <p:sp>
          <p:nvSpPr>
            <p:cNvPr id="113" name="TextBox 100">
              <a:extLst>
                <a:ext uri="{FF2B5EF4-FFF2-40B4-BE49-F238E27FC236}">
                  <a16:creationId xmlns:a16="http://schemas.microsoft.com/office/drawing/2014/main" id="{4930CDD2-6975-A148-9175-3B88201323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541" y="1511873"/>
              <a:ext cx="3431474" cy="365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l-GR" sz="1700" b="1" dirty="0">
                  <a:latin typeface="+mj-lt"/>
                  <a:cs typeface="Times New Roman" panose="02020603050405020304" pitchFamily="18" charset="0"/>
                </a:rPr>
                <a:t>Domain covered by CNRM-RCSM6</a:t>
              </a:r>
              <a:endParaRPr lang="el-GR" altLang="el-GR" sz="17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ECB45D9-53A7-0644-B516-AF089E5C9098}"/>
              </a:ext>
            </a:extLst>
          </p:cNvPr>
          <p:cNvSpPr txBox="1"/>
          <p:nvPr/>
        </p:nvSpPr>
        <p:spPr>
          <a:xfrm>
            <a:off x="922750" y="731034"/>
            <a:ext cx="63539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study the development of the 2003 &amp; 2015 </a:t>
            </a:r>
            <a:r>
              <a:rPr lang="en-US" dirty="0">
                <a:solidFill>
                  <a:srgbClr val="002060"/>
                </a:solidFill>
              </a:rPr>
              <a:t>MHWs</a:t>
            </a:r>
            <a:r>
              <a:rPr lang="en-US" dirty="0"/>
              <a:t> we used:</a:t>
            </a:r>
          </a:p>
          <a:p>
            <a:pPr>
              <a:lnSpc>
                <a:spcPts val="560"/>
              </a:lnSpc>
            </a:pPr>
            <a:endParaRPr lang="en-US" dirty="0"/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1: </a:t>
            </a:r>
            <a:r>
              <a:rPr lang="en-US" dirty="0"/>
              <a:t>Fully Coupled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dirty="0"/>
              <a:t>egional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US" dirty="0"/>
              <a:t>limate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dirty="0"/>
              <a:t>ystem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dirty="0"/>
              <a:t>odel: </a:t>
            </a:r>
            <a:r>
              <a:rPr lang="en-US" b="1" dirty="0"/>
              <a:t>CNRM –RCSM6</a:t>
            </a:r>
            <a:endParaRPr lang="el-GR" b="1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A784F98-BBA7-4546-96EF-86994D1324C9}"/>
              </a:ext>
            </a:extLst>
          </p:cNvPr>
          <p:cNvSpPr txBox="1"/>
          <p:nvPr/>
        </p:nvSpPr>
        <p:spPr>
          <a:xfrm>
            <a:off x="4790977" y="1704466"/>
            <a:ext cx="5153123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50000"/>
            </a:pPr>
            <a:r>
              <a:rPr lang="en-US" b="1" dirty="0">
                <a:latin typeface="+mj-lt"/>
                <a:cs typeface="Times New Roman" panose="02020603050405020304" pitchFamily="18" charset="0"/>
              </a:rPr>
              <a:t>            A Mediterranean Sea-dedicated model:</a:t>
            </a:r>
          </a:p>
          <a:p>
            <a:pPr algn="just">
              <a:buSzPct val="50000"/>
            </a:pPr>
            <a:endParaRPr lang="en-US" sz="1700" b="1" dirty="0">
              <a:latin typeface="+mj-lt"/>
              <a:cs typeface="Times New Roman" panose="02020603050405020304" pitchFamily="18" charset="0"/>
            </a:endParaRPr>
          </a:p>
          <a:p>
            <a:pPr marL="342903" indent="-342903" algn="just">
              <a:buSzPct val="50000"/>
              <a:buFont typeface=".Lucida Grande UI Regular"/>
              <a:buChar char="◆"/>
            </a:pPr>
            <a:r>
              <a:rPr lang="en-US" sz="1700" b="1" dirty="0">
                <a:latin typeface="+mj-lt"/>
                <a:cs typeface="Times New Roman" panose="02020603050405020304" pitchFamily="18" charset="0"/>
              </a:rPr>
              <a:t>6-8km</a:t>
            </a:r>
            <a:r>
              <a:rPr lang="en-US" sz="1700" dirty="0">
                <a:latin typeface="+mj-lt"/>
                <a:cs typeface="Times New Roman" panose="02020603050405020304" pitchFamily="18" charset="0"/>
              </a:rPr>
              <a:t> ocean resolution</a:t>
            </a:r>
            <a:r>
              <a:rPr lang="el-GR" sz="17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1700" dirty="0">
                <a:latin typeface="+mj-lt"/>
                <a:cs typeface="Times New Roman" panose="02020603050405020304" pitchFamily="18" charset="0"/>
              </a:rPr>
              <a:t>NEMOMED12</a:t>
            </a:r>
            <a:r>
              <a:rPr lang="el-GR" sz="1700" dirty="0">
                <a:latin typeface="+mj-lt"/>
                <a:cs typeface="Times New Roman" panose="02020603050405020304" pitchFamily="18" charset="0"/>
              </a:rPr>
              <a:t>)</a:t>
            </a:r>
            <a:endParaRPr lang="en-US" sz="1700" dirty="0">
              <a:latin typeface="+mj-lt"/>
              <a:cs typeface="Times New Roman" panose="02020603050405020304" pitchFamily="18" charset="0"/>
            </a:endParaRPr>
          </a:p>
          <a:p>
            <a:pPr marL="342903" indent="-342903" algn="just">
              <a:buSzPct val="50000"/>
              <a:buFont typeface=".Lucida Grande UI Regular"/>
              <a:buChar char="◆"/>
            </a:pPr>
            <a:r>
              <a:rPr lang="en-US" sz="1700" b="1" dirty="0">
                <a:latin typeface="+mj-lt"/>
                <a:cs typeface="Times New Roman" panose="02020603050405020304" pitchFamily="18" charset="0"/>
              </a:rPr>
              <a:t>12km</a:t>
            </a:r>
            <a:r>
              <a:rPr lang="en-US" sz="1700" dirty="0">
                <a:latin typeface="+mj-lt"/>
                <a:cs typeface="Times New Roman" panose="02020603050405020304" pitchFamily="18" charset="0"/>
              </a:rPr>
              <a:t> atmosphere resolution</a:t>
            </a:r>
          </a:p>
          <a:p>
            <a:pPr marL="342903" indent="-342903" algn="just">
              <a:buSzPct val="50000"/>
              <a:buFont typeface=".Lucida Grande UI Regular"/>
              <a:buChar char="◆"/>
            </a:pPr>
            <a:r>
              <a:rPr lang="en-US" sz="1700" dirty="0">
                <a:latin typeface="+mj-lt"/>
                <a:cs typeface="Times New Roman" panose="02020603050405020304" pitchFamily="18" charset="0"/>
              </a:rPr>
              <a:t>Hindcast simulation between </a:t>
            </a:r>
            <a:r>
              <a:rPr lang="en-US" sz="1700" b="1" dirty="0">
                <a:solidFill>
                  <a:srgbClr val="1C1CFF"/>
                </a:solidFill>
                <a:latin typeface="+mj-lt"/>
                <a:cs typeface="Times New Roman" panose="02020603050405020304" pitchFamily="18" charset="0"/>
              </a:rPr>
              <a:t>1980-2017</a:t>
            </a:r>
          </a:p>
          <a:p>
            <a:pPr marL="342903" indent="-342903" algn="just">
              <a:buSzPct val="50000"/>
              <a:buFont typeface=".Lucida Grande UI Regular"/>
              <a:buChar char="◆"/>
            </a:pPr>
            <a:r>
              <a:rPr lang="en-US" sz="1700" b="1" dirty="0">
                <a:latin typeface="+mj-lt"/>
                <a:cs typeface="Times New Roman" panose="02020603050405020304" pitchFamily="18" charset="0"/>
              </a:rPr>
              <a:t>High-resolution</a:t>
            </a:r>
            <a:r>
              <a:rPr lang="en-US" sz="1700" dirty="0">
                <a:latin typeface="+mj-lt"/>
                <a:cs typeface="Times New Roman" panose="02020603050405020304" pitchFamily="18" charset="0"/>
              </a:rPr>
              <a:t> &amp; </a:t>
            </a:r>
            <a:r>
              <a:rPr lang="en-US" sz="1700" b="1" dirty="0">
                <a:latin typeface="+mj-lt"/>
                <a:cs typeface="Times New Roman" panose="02020603050405020304" pitchFamily="18" charset="0"/>
              </a:rPr>
              <a:t>Frequency of coupling</a:t>
            </a:r>
            <a:r>
              <a:rPr lang="en-US" sz="1700" dirty="0">
                <a:latin typeface="+mj-lt"/>
                <a:cs typeface="Times New Roman" panose="02020603050405020304" pitchFamily="18" charset="0"/>
              </a:rPr>
              <a:t>: Important for representation of Mediterranean Sea features</a:t>
            </a:r>
          </a:p>
          <a:p>
            <a:pPr marL="342903" indent="-342903" algn="just">
              <a:buSzPct val="50000"/>
              <a:buFont typeface=".Lucida Grande UI Regular"/>
              <a:buChar char="◆"/>
            </a:pPr>
            <a:r>
              <a:rPr lang="en-US" sz="1700" b="1" dirty="0">
                <a:latin typeface="+mj-lt"/>
                <a:cs typeface="Times New Roman" panose="02020603050405020304" pitchFamily="18" charset="0"/>
              </a:rPr>
              <a:t>Free Air-Sea fluxes</a:t>
            </a:r>
            <a:r>
              <a:rPr lang="en-US" sz="1700" dirty="0">
                <a:latin typeface="+mj-lt"/>
                <a:cs typeface="Times New Roman" panose="02020603050405020304" pitchFamily="18" charset="0"/>
              </a:rPr>
              <a:t>: Important for MHW atmosphere-ocean interactions </a:t>
            </a:r>
          </a:p>
          <a:p>
            <a:pPr marL="342903" indent="-342903">
              <a:buSzPct val="50000"/>
              <a:buFont typeface=".Lucida Grande UI Regular"/>
              <a:buChar char="◆"/>
            </a:pPr>
            <a:r>
              <a:rPr lang="en-US" sz="1700" dirty="0">
                <a:latin typeface="+mj-lt"/>
                <a:cs typeface="Times New Roman" panose="02020603050405020304" pitchFamily="18" charset="0"/>
              </a:rPr>
              <a:t>Part of the </a:t>
            </a:r>
            <a:r>
              <a:rPr lang="en-US" sz="1700" b="1" dirty="0" err="1">
                <a:latin typeface="+mj-lt"/>
                <a:cs typeface="Times New Roman" panose="02020603050405020304" pitchFamily="18" charset="0"/>
              </a:rPr>
              <a:t>MedCordex</a:t>
            </a:r>
            <a:r>
              <a:rPr lang="en-US" sz="1700" dirty="0">
                <a:latin typeface="+mj-lt"/>
                <a:cs typeface="Times New Roman" panose="02020603050405020304" pitchFamily="18" charset="0"/>
              </a:rPr>
              <a:t> Initiative: </a:t>
            </a:r>
          </a:p>
          <a:p>
            <a:pPr>
              <a:buSzPct val="50000"/>
            </a:pPr>
            <a:r>
              <a:rPr lang="en-US" sz="1700" dirty="0">
                <a:latin typeface="+mj-lt"/>
                <a:cs typeface="Times New Roman" panose="02020603050405020304" pitchFamily="18" charset="0"/>
              </a:rPr>
              <a:t>         (</a:t>
            </a:r>
            <a:r>
              <a:rPr lang="en-US" altLang="el-GR" sz="1700" dirty="0">
                <a:latin typeface="+mj-lt"/>
                <a:hlinkClick r:id="rId4"/>
              </a:rPr>
              <a:t>https://www.medcordex.eu</a:t>
            </a:r>
            <a:r>
              <a:rPr lang="en-US" altLang="el-GR" sz="1700" dirty="0">
                <a:latin typeface="+mj-lt"/>
              </a:rPr>
              <a:t>, </a:t>
            </a:r>
            <a:r>
              <a:rPr lang="en-US" altLang="en-US" sz="1400" i="1" dirty="0" err="1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Ruti</a:t>
            </a:r>
            <a:r>
              <a:rPr lang="en-US" altLang="en-US" sz="1400" i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et al 2016</a:t>
            </a:r>
            <a:r>
              <a:rPr lang="en-US" altLang="en-US" sz="1700" b="1" i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1700" dirty="0">
              <a:latin typeface="+mj-lt"/>
              <a:cs typeface="Times New Roman" panose="02020603050405020304" pitchFamily="18" charset="0"/>
            </a:endParaRPr>
          </a:p>
          <a:p>
            <a:pPr marL="342903" indent="-342903">
              <a:buSzPct val="50000"/>
              <a:buFont typeface=".Lucida Grande UI Regular"/>
              <a:buChar char="◆"/>
            </a:pPr>
            <a:r>
              <a:rPr lang="en-US" sz="1700" dirty="0">
                <a:latin typeface="+mj-lt"/>
                <a:cs typeface="Times New Roman" panose="02020603050405020304" pitchFamily="18" charset="0"/>
              </a:rPr>
              <a:t>More info : </a:t>
            </a:r>
            <a:r>
              <a:rPr lang="en-US" sz="1500" dirty="0">
                <a:solidFill>
                  <a:srgbClr val="1C1CFF"/>
                </a:solidFill>
                <a:latin typeface="+mj-lt"/>
                <a:cs typeface="Times New Roman" panose="02020603050405020304" pitchFamily="18" charset="0"/>
                <a:hlinkClick r:id="rId5"/>
              </a:rPr>
              <a:t>https://www.umr-cnrm.fr/spip.php?article1098</a:t>
            </a:r>
            <a:endParaRPr lang="en-US" sz="1500" dirty="0">
              <a:solidFill>
                <a:srgbClr val="1C1C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9" name="Εικόνα 38">
            <a:extLst>
              <a:ext uri="{FF2B5EF4-FFF2-40B4-BE49-F238E27FC236}">
                <a16:creationId xmlns:a16="http://schemas.microsoft.com/office/drawing/2014/main" id="{B05A9C00-88DC-184A-8B48-1831A14FE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3" y="6788343"/>
            <a:ext cx="846759" cy="2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4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AE737817-E708-1E47-ACB4-D37C8C904978}"/>
              </a:ext>
            </a:extLst>
          </p:cNvPr>
          <p:cNvGrpSpPr/>
          <p:nvPr/>
        </p:nvGrpSpPr>
        <p:grpSpPr>
          <a:xfrm>
            <a:off x="602464" y="567060"/>
            <a:ext cx="3620316" cy="3510883"/>
            <a:chOff x="5862395" y="2565906"/>
            <a:chExt cx="3321379" cy="3813830"/>
          </a:xfrm>
        </p:grpSpPr>
        <p:grpSp>
          <p:nvGrpSpPr>
            <p:cNvPr id="89" name="Ομάδα 88">
              <a:extLst>
                <a:ext uri="{FF2B5EF4-FFF2-40B4-BE49-F238E27FC236}">
                  <a16:creationId xmlns:a16="http://schemas.microsoft.com/office/drawing/2014/main" id="{B4C822EC-DFCC-9040-9610-CCD686D46DD6}"/>
                </a:ext>
              </a:extLst>
            </p:cNvPr>
            <p:cNvGrpSpPr/>
            <p:nvPr/>
          </p:nvGrpSpPr>
          <p:grpSpPr>
            <a:xfrm>
              <a:off x="5862395" y="2969476"/>
              <a:ext cx="3321379" cy="3410260"/>
              <a:chOff x="5862395" y="2969476"/>
              <a:chExt cx="3321379" cy="3410260"/>
            </a:xfrm>
          </p:grpSpPr>
          <p:grpSp>
            <p:nvGrpSpPr>
              <p:cNvPr id="68" name="Groupe 22">
                <a:extLst>
                  <a:ext uri="{FF2B5EF4-FFF2-40B4-BE49-F238E27FC236}">
                    <a16:creationId xmlns:a16="http://schemas.microsoft.com/office/drawing/2014/main" id="{D675F4C1-2521-5D43-A06E-A3E2C6CD9B3A}"/>
                  </a:ext>
                </a:extLst>
              </p:cNvPr>
              <p:cNvGrpSpPr/>
              <p:nvPr/>
            </p:nvGrpSpPr>
            <p:grpSpPr>
              <a:xfrm>
                <a:off x="5862395" y="2969476"/>
                <a:ext cx="3321379" cy="3219987"/>
                <a:chOff x="5618964" y="896689"/>
                <a:chExt cx="3321379" cy="3219987"/>
              </a:xfrm>
            </p:grpSpPr>
            <p:sp>
              <p:nvSpPr>
                <p:cNvPr id="73" name="Ellipse 1">
                  <a:extLst>
                    <a:ext uri="{FF2B5EF4-FFF2-40B4-BE49-F238E27FC236}">
                      <a16:creationId xmlns:a16="http://schemas.microsoft.com/office/drawing/2014/main" id="{AC671672-9A77-5644-9DA1-885A5F1BD535}"/>
                    </a:ext>
                  </a:extLst>
                </p:cNvPr>
                <p:cNvSpPr/>
                <p:nvPr/>
              </p:nvSpPr>
              <p:spPr>
                <a:xfrm>
                  <a:off x="5618964" y="896689"/>
                  <a:ext cx="3299223" cy="2755099"/>
                </a:xfrm>
                <a:prstGeom prst="ellipse">
                  <a:avLst/>
                </a:prstGeom>
                <a:blipFill dpi="0" rotWithShape="1">
                  <a:blip r:embed="rId3"/>
                  <a:srcRect/>
                  <a:stretch>
                    <a:fillRect l="-19000" t="-119000" r="-14000" b="-119000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7" name="Forme libre 21">
                  <a:extLst>
                    <a:ext uri="{FF2B5EF4-FFF2-40B4-BE49-F238E27FC236}">
                      <a16:creationId xmlns:a16="http://schemas.microsoft.com/office/drawing/2014/main" id="{3FA8BEA7-6B52-AF4F-9D69-D53EB037D7EB}"/>
                    </a:ext>
                  </a:extLst>
                </p:cNvPr>
                <p:cNvSpPr/>
                <p:nvPr/>
              </p:nvSpPr>
              <p:spPr>
                <a:xfrm>
                  <a:off x="5690882" y="3749107"/>
                  <a:ext cx="3249461" cy="367569"/>
                </a:xfrm>
                <a:custGeom>
                  <a:avLst/>
                  <a:gdLst>
                    <a:gd name="connsiteX0" fmla="*/ 0 w 3249461"/>
                    <a:gd name="connsiteY0" fmla="*/ 0 h 367569"/>
                    <a:gd name="connsiteX1" fmla="*/ 3249461 w 3249461"/>
                    <a:gd name="connsiteY1" fmla="*/ 0 h 367569"/>
                    <a:gd name="connsiteX2" fmla="*/ 3249461 w 3249461"/>
                    <a:gd name="connsiteY2" fmla="*/ 367569 h 367569"/>
                    <a:gd name="connsiteX3" fmla="*/ 0 w 3249461"/>
                    <a:gd name="connsiteY3" fmla="*/ 367569 h 367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49461" h="367569">
                      <a:moveTo>
                        <a:pt x="0" y="0"/>
                      </a:moveTo>
                      <a:lnTo>
                        <a:pt x="3249461" y="0"/>
                      </a:lnTo>
                      <a:lnTo>
                        <a:pt x="3249461" y="367569"/>
                      </a:lnTo>
                      <a:lnTo>
                        <a:pt x="0" y="367569"/>
                      </a:lnTo>
                      <a:close/>
                    </a:path>
                  </a:pathLst>
                </a:custGeom>
                <a:blipFill dpi="0" rotWithShape="1">
                  <a:blip r:embed="rId3"/>
                  <a:srcRect/>
                  <a:stretch>
                    <a:fillRect l="-30000" t="-1114000" r="-28000" b="-415000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88" name="TextBox 75">
                <a:extLst>
                  <a:ext uri="{FF2B5EF4-FFF2-40B4-BE49-F238E27FC236}">
                    <a16:creationId xmlns:a16="http://schemas.microsoft.com/office/drawing/2014/main" id="{C83EA616-1911-234F-98EB-9B616F9990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3533" y="6157686"/>
                <a:ext cx="1051148" cy="222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l-GR" sz="1656" b="1" dirty="0">
                    <a:latin typeface="+mj-lt"/>
                    <a:cs typeface="Times New Roman" panose="02020603050405020304" pitchFamily="18" charset="0"/>
                  </a:rPr>
                  <a:t>SST (℃)</a:t>
                </a:r>
                <a:endParaRPr lang="el-GR" altLang="el-GR" sz="1346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309544-8334-F442-8F33-059E10F8E5BF}"/>
                </a:ext>
              </a:extLst>
            </p:cNvPr>
            <p:cNvSpPr txBox="1"/>
            <p:nvPr/>
          </p:nvSpPr>
          <p:spPr>
            <a:xfrm>
              <a:off x="6629424" y="2565906"/>
              <a:ext cx="1765163" cy="401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Marine Heatwave</a:t>
              </a:r>
              <a:endParaRPr lang="el-GR" b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3A39B58-D3DC-7441-94C6-84D2DD17D982}"/>
              </a:ext>
            </a:extLst>
          </p:cNvPr>
          <p:cNvSpPr txBox="1"/>
          <p:nvPr/>
        </p:nvSpPr>
        <p:spPr>
          <a:xfrm>
            <a:off x="2332138" y="5760"/>
            <a:ext cx="5279824" cy="475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90" dirty="0">
                <a:latin typeface="+mj-lt"/>
                <a:ea typeface="Cambria" charset="-95"/>
                <a:cs typeface="Times New Roman" panose="02020603050405020304" pitchFamily="18" charset="0"/>
              </a:rPr>
              <a:t>Marine Heatwave Detection</a:t>
            </a:r>
          </a:p>
        </p:txBody>
      </p:sp>
      <p:cxnSp>
        <p:nvCxnSpPr>
          <p:cNvPr id="90" name="Ευθεία γραμμή σύνδεσης 89">
            <a:extLst>
              <a:ext uri="{FF2B5EF4-FFF2-40B4-BE49-F238E27FC236}">
                <a16:creationId xmlns:a16="http://schemas.microsoft.com/office/drawing/2014/main" id="{DC1B2A7C-C367-9D46-8ADE-8C94FECE7F06}"/>
              </a:ext>
            </a:extLst>
          </p:cNvPr>
          <p:cNvCxnSpPr>
            <a:cxnSpLocks/>
          </p:cNvCxnSpPr>
          <p:nvPr/>
        </p:nvCxnSpPr>
        <p:spPr>
          <a:xfrm flipV="1">
            <a:off x="2182224" y="463059"/>
            <a:ext cx="5673751" cy="32302"/>
          </a:xfrm>
          <a:prstGeom prst="line">
            <a:avLst/>
          </a:prstGeom>
          <a:ln w="31750">
            <a:gradFill flip="none" rotWithShape="1">
              <a:gsLst>
                <a:gs pos="27000">
                  <a:schemeClr val="accent5">
                    <a:lumMod val="40000"/>
                    <a:lumOff val="60000"/>
                  </a:schemeClr>
                </a:gs>
                <a:gs pos="13000">
                  <a:schemeClr val="accent5">
                    <a:lumMod val="40000"/>
                    <a:lumOff val="60000"/>
                  </a:schemeClr>
                </a:gs>
                <a:gs pos="43000">
                  <a:schemeClr val="accent5">
                    <a:lumMod val="95000"/>
                    <a:lumOff val="5000"/>
                  </a:schemeClr>
                </a:gs>
                <a:gs pos="74000">
                  <a:schemeClr val="accent5">
                    <a:lumMod val="60000"/>
                  </a:schemeClr>
                </a:gs>
                <a:gs pos="58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BB19346F-7C49-204A-83D6-2C10D85A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5</a:t>
            </a:fld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66B475-52F5-794A-93BF-3EE32BE06A12}"/>
              </a:ext>
            </a:extLst>
          </p:cNvPr>
          <p:cNvSpPr txBox="1"/>
          <p:nvPr/>
        </p:nvSpPr>
        <p:spPr>
          <a:xfrm>
            <a:off x="757861" y="4174873"/>
            <a:ext cx="4391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is how a MHW looks like on a 2D scale.</a:t>
            </a:r>
            <a:endParaRPr lang="en-US" altLang="en-US" sz="1600" i="1" dirty="0">
              <a:latin typeface="+mj-lt"/>
              <a:ea typeface="Cambria" charset="0"/>
              <a:cs typeface="Times New Roman" panose="02020603050405020304" pitchFamily="18" charset="0"/>
              <a:sym typeface="Wingdings" charset="2"/>
            </a:endParaRPr>
          </a:p>
          <a:p>
            <a:pPr algn="just">
              <a:defRPr/>
            </a:pPr>
            <a:r>
              <a:rPr lang="en-US" altLang="en-US" sz="1600" i="1" dirty="0">
                <a:latin typeface="+mj-lt"/>
                <a:ea typeface="Cambria" charset="0"/>
                <a:cs typeface="Times New Roman" panose="02020603050405020304" pitchFamily="18" charset="0"/>
                <a:sym typeface="Wingdings" charset="2"/>
              </a:rPr>
              <a:t>“</a:t>
            </a:r>
            <a:r>
              <a:rPr lang="en-US" altLang="en-US" sz="1600" i="1" dirty="0">
                <a:solidFill>
                  <a:srgbClr val="1C1CFF"/>
                </a:solidFill>
                <a:latin typeface="+mj-lt"/>
                <a:ea typeface="Cambria" charset="0"/>
                <a:cs typeface="Times New Roman" panose="02020603050405020304" pitchFamily="18" charset="0"/>
                <a:sym typeface="Wingdings" charset="2"/>
              </a:rPr>
              <a:t>A discrete, prolonged anomalously warm water event at a particular location</a:t>
            </a:r>
            <a:r>
              <a:rPr lang="en-US" altLang="en-US" sz="1600" i="1" dirty="0">
                <a:latin typeface="+mj-lt"/>
                <a:ea typeface="Cambria" charset="0"/>
                <a:cs typeface="Times New Roman" panose="02020603050405020304" pitchFamily="18" charset="0"/>
                <a:sym typeface="Wingdings" charset="2"/>
              </a:rPr>
              <a:t>” </a:t>
            </a:r>
            <a:r>
              <a:rPr lang="en-US" altLang="en-US" sz="1300" i="1" dirty="0">
                <a:latin typeface="+mj-lt"/>
                <a:ea typeface="Cambria" charset="0"/>
                <a:cs typeface="Times New Roman" panose="02020603050405020304" pitchFamily="18" charset="0"/>
                <a:sym typeface="Wingdings" charset="2"/>
              </a:rPr>
              <a:t>(Hobday et al., 2016)</a:t>
            </a:r>
            <a:endParaRPr lang="el-GR" sz="1300" dirty="0">
              <a:latin typeface="+mj-l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1DA765-D2A2-D243-98C0-0364E0E2986F}"/>
              </a:ext>
            </a:extLst>
          </p:cNvPr>
          <p:cNvSpPr txBox="1"/>
          <p:nvPr/>
        </p:nvSpPr>
        <p:spPr>
          <a:xfrm>
            <a:off x="440777" y="5019281"/>
            <a:ext cx="50335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50000"/>
            </a:pPr>
            <a:r>
              <a:rPr lang="en-US" b="1" dirty="0">
                <a:latin typeface="+mj-lt"/>
                <a:cs typeface="Times New Roman" panose="02020603050405020304" pitchFamily="18" charset="0"/>
              </a:rPr>
              <a:t>                             </a:t>
            </a:r>
            <a:r>
              <a:rPr lang="en-US" b="1" dirty="0">
                <a:latin typeface="+mj-lt"/>
              </a:rPr>
              <a:t>Detection Method </a:t>
            </a:r>
            <a:endParaRPr lang="en-US" b="1" dirty="0">
              <a:latin typeface="+mj-lt"/>
              <a:cs typeface="Times New Roman" panose="02020603050405020304" pitchFamily="18" charset="0"/>
            </a:endParaRPr>
          </a:p>
          <a:p>
            <a:pPr marL="342903" indent="-342903" algn="just">
              <a:buSzPct val="50000"/>
              <a:buFont typeface=".Lucida Grande UI Regular"/>
              <a:buChar char="◆"/>
            </a:pPr>
            <a:r>
              <a:rPr lang="en-US" sz="1600" dirty="0">
                <a:latin typeface="+mj-lt"/>
              </a:rPr>
              <a:t>Using as a threshold the 30-year average (1982-2012) of the 99th quantile of SST (2D map), we identified which &amp; when grid points were above threshold for 5 days in a row, every year </a:t>
            </a:r>
            <a:r>
              <a:rPr lang="en-US" sz="1300" i="1" dirty="0"/>
              <a:t>(</a:t>
            </a:r>
            <a:r>
              <a:rPr lang="en-US" sz="1300" i="1" dirty="0" err="1"/>
              <a:t>Darmaraki</a:t>
            </a:r>
            <a:r>
              <a:rPr lang="en-US" sz="1300" i="1" dirty="0"/>
              <a:t> et al., 2019)</a:t>
            </a:r>
            <a:r>
              <a:rPr lang="en-US" sz="1600" dirty="0">
                <a:latin typeface="+mj-lt"/>
              </a:rPr>
              <a:t>.</a:t>
            </a:r>
          </a:p>
          <a:p>
            <a:pPr marL="342903" indent="-342903" algn="just">
              <a:buSzPct val="50000"/>
              <a:buFont typeface=".Lucida Grande UI Regular"/>
              <a:buChar char="◆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Every time 20% of basin grid points were found above threshold, a </a:t>
            </a:r>
            <a:r>
              <a:rPr lang="en-US" sz="1600" b="1" dirty="0">
                <a:solidFill>
                  <a:srgbClr val="1C1CFF"/>
                </a:solidFill>
                <a:latin typeface="+mj-lt"/>
                <a:cs typeface="Times New Roman" panose="02020603050405020304" pitchFamily="18" charset="0"/>
              </a:rPr>
              <a:t>Marine Heatwave was detected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!</a:t>
            </a:r>
          </a:p>
          <a:p>
            <a:pPr marL="342903" indent="-342903" algn="just">
              <a:buSzPct val="50000"/>
              <a:buFont typeface=".Lucida Grande UI Regular"/>
              <a:buChar char="◆"/>
            </a:pPr>
            <a:r>
              <a:rPr lang="en-US" sz="1600" dirty="0">
                <a:latin typeface="+mj-lt"/>
              </a:rPr>
              <a:t>This way we targeted:</a:t>
            </a:r>
            <a:endParaRPr lang="el-GR" sz="1600" dirty="0">
              <a:latin typeface="+mj-lt"/>
            </a:endParaRPr>
          </a:p>
        </p:txBody>
      </p:sp>
      <p:grpSp>
        <p:nvGrpSpPr>
          <p:cNvPr id="30" name="Ομάδα 29">
            <a:extLst>
              <a:ext uri="{FF2B5EF4-FFF2-40B4-BE49-F238E27FC236}">
                <a16:creationId xmlns:a16="http://schemas.microsoft.com/office/drawing/2014/main" id="{C61AA0D2-7540-B146-909C-A3683F72C8F2}"/>
              </a:ext>
            </a:extLst>
          </p:cNvPr>
          <p:cNvGrpSpPr/>
          <p:nvPr/>
        </p:nvGrpSpPr>
        <p:grpSpPr>
          <a:xfrm>
            <a:off x="5465604" y="5391689"/>
            <a:ext cx="4037719" cy="1516571"/>
            <a:chOff x="5496647" y="5214839"/>
            <a:chExt cx="4037719" cy="1516571"/>
          </a:xfrm>
        </p:grpSpPr>
        <p:grpSp>
          <p:nvGrpSpPr>
            <p:cNvPr id="18" name="Ομάδα 17">
              <a:extLst>
                <a:ext uri="{FF2B5EF4-FFF2-40B4-BE49-F238E27FC236}">
                  <a16:creationId xmlns:a16="http://schemas.microsoft.com/office/drawing/2014/main" id="{EF58FD93-922D-E047-8286-181211972AFF}"/>
                </a:ext>
              </a:extLst>
            </p:cNvPr>
            <p:cNvGrpSpPr/>
            <p:nvPr/>
          </p:nvGrpSpPr>
          <p:grpSpPr>
            <a:xfrm>
              <a:off x="6492759" y="5214839"/>
              <a:ext cx="3041607" cy="1516571"/>
              <a:chOff x="741969" y="4922944"/>
              <a:chExt cx="3041607" cy="1516571"/>
            </a:xfrm>
          </p:grpSpPr>
          <p:grpSp>
            <p:nvGrpSpPr>
              <p:cNvPr id="17" name="Ομάδα 16">
                <a:extLst>
                  <a:ext uri="{FF2B5EF4-FFF2-40B4-BE49-F238E27FC236}">
                    <a16:creationId xmlns:a16="http://schemas.microsoft.com/office/drawing/2014/main" id="{46ACB96C-6D69-A340-AABF-BB59AA16C31C}"/>
                  </a:ext>
                </a:extLst>
              </p:cNvPr>
              <p:cNvGrpSpPr/>
              <p:nvPr/>
            </p:nvGrpSpPr>
            <p:grpSpPr>
              <a:xfrm>
                <a:off x="741969" y="4927304"/>
                <a:ext cx="2915631" cy="1512211"/>
                <a:chOff x="778934" y="3691194"/>
                <a:chExt cx="2915631" cy="1512211"/>
              </a:xfrm>
            </p:grpSpPr>
            <p:sp>
              <p:nvSpPr>
                <p:cNvPr id="16" name="Ορθογώνιο 15">
                  <a:extLst>
                    <a:ext uri="{FF2B5EF4-FFF2-40B4-BE49-F238E27FC236}">
                      <a16:creationId xmlns:a16="http://schemas.microsoft.com/office/drawing/2014/main" id="{98F4EC7B-23E3-804F-93C7-61D25C1D00E1}"/>
                    </a:ext>
                  </a:extLst>
                </p:cNvPr>
                <p:cNvSpPr/>
                <p:nvPr/>
              </p:nvSpPr>
              <p:spPr>
                <a:xfrm>
                  <a:off x="778934" y="3691194"/>
                  <a:ext cx="2915631" cy="1512211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F43001E-8CD8-7B4F-A346-B622F820B343}"/>
                    </a:ext>
                  </a:extLst>
                </p:cNvPr>
                <p:cNvSpPr txBox="1"/>
                <p:nvPr/>
              </p:nvSpPr>
              <p:spPr>
                <a:xfrm>
                  <a:off x="877096" y="4024864"/>
                  <a:ext cx="236012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pitchFamily="2" charset="2"/>
                    <a:buChar char="ü"/>
                  </a:pPr>
                  <a:r>
                    <a:rPr lang="en-US" sz="2200" dirty="0">
                      <a:latin typeface="+mj-lt"/>
                      <a:cs typeface="Times New Roman" panose="02020603050405020304" pitchFamily="18" charset="0"/>
                    </a:rPr>
                    <a:t>Summer</a:t>
                  </a:r>
                </a:p>
                <a:p>
                  <a:pPr marL="342900" indent="-342900">
                    <a:buFont typeface="Wingdings" pitchFamily="2" charset="2"/>
                    <a:buChar char="ü"/>
                  </a:pPr>
                  <a:r>
                    <a:rPr lang="en-US" sz="2200" dirty="0">
                      <a:latin typeface="+mj-lt"/>
                      <a:cs typeface="Times New Roman" panose="02020603050405020304" pitchFamily="18" charset="0"/>
                    </a:rPr>
                    <a:t>Long-Lasting</a:t>
                  </a:r>
                </a:p>
                <a:p>
                  <a:pPr marL="342900" indent="-342900">
                    <a:buFont typeface="Wingdings" pitchFamily="2" charset="2"/>
                    <a:buChar char="ü"/>
                  </a:pPr>
                  <a:r>
                    <a:rPr lang="en-US" sz="2200" dirty="0">
                      <a:latin typeface="+mj-lt"/>
                      <a:cs typeface="Times New Roman" panose="02020603050405020304" pitchFamily="18" charset="0"/>
                    </a:rPr>
                    <a:t>Large-scale</a:t>
                  </a:r>
                  <a:endParaRPr lang="el-GR" sz="2200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3D0A2BA-F62F-0146-A8B2-0C80A9D54BB4}"/>
                  </a:ext>
                </a:extLst>
              </p:cNvPr>
              <p:cNvSpPr txBox="1"/>
              <p:nvPr/>
            </p:nvSpPr>
            <p:spPr>
              <a:xfrm>
                <a:off x="741970" y="4922944"/>
                <a:ext cx="304160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latin typeface="+mj-lt"/>
                    <a:cs typeface="Times New Roman" panose="02020603050405020304" pitchFamily="18" charset="0"/>
                  </a:rPr>
                  <a:t>Mediterranean MHWs</a:t>
                </a:r>
                <a:endParaRPr lang="el-GR" sz="22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Δεξιό άγκιστρο 26">
              <a:extLst>
                <a:ext uri="{FF2B5EF4-FFF2-40B4-BE49-F238E27FC236}">
                  <a16:creationId xmlns:a16="http://schemas.microsoft.com/office/drawing/2014/main" id="{A3F97297-FA27-1B4D-BC97-488F5DE69D9A}"/>
                </a:ext>
              </a:extLst>
            </p:cNvPr>
            <p:cNvSpPr/>
            <p:nvPr/>
          </p:nvSpPr>
          <p:spPr>
            <a:xfrm>
              <a:off x="5496647" y="5275303"/>
              <a:ext cx="294570" cy="1446026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9BDC790-1042-4245-9E28-567D37AF18A1}"/>
              </a:ext>
            </a:extLst>
          </p:cNvPr>
          <p:cNvSpPr txBox="1"/>
          <p:nvPr/>
        </p:nvSpPr>
        <p:spPr>
          <a:xfrm>
            <a:off x="5881650" y="5134924"/>
            <a:ext cx="179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grpSp>
        <p:nvGrpSpPr>
          <p:cNvPr id="50" name="Ομάδα 49">
            <a:extLst>
              <a:ext uri="{FF2B5EF4-FFF2-40B4-BE49-F238E27FC236}">
                <a16:creationId xmlns:a16="http://schemas.microsoft.com/office/drawing/2014/main" id="{44ED35F0-CAED-F346-8ECB-29F73249792E}"/>
              </a:ext>
            </a:extLst>
          </p:cNvPr>
          <p:cNvGrpSpPr/>
          <p:nvPr/>
        </p:nvGrpSpPr>
        <p:grpSpPr>
          <a:xfrm>
            <a:off x="2529428" y="652821"/>
            <a:ext cx="7208468" cy="4093325"/>
            <a:chOff x="2529428" y="652821"/>
            <a:chExt cx="7208468" cy="4093325"/>
          </a:xfrm>
        </p:grpSpPr>
        <p:grpSp>
          <p:nvGrpSpPr>
            <p:cNvPr id="24" name="Ομάδα 23">
              <a:extLst>
                <a:ext uri="{FF2B5EF4-FFF2-40B4-BE49-F238E27FC236}">
                  <a16:creationId xmlns:a16="http://schemas.microsoft.com/office/drawing/2014/main" id="{1E11C226-733B-EF4D-92CA-F5D70F7BD00D}"/>
                </a:ext>
              </a:extLst>
            </p:cNvPr>
            <p:cNvGrpSpPr/>
            <p:nvPr/>
          </p:nvGrpSpPr>
          <p:grpSpPr>
            <a:xfrm>
              <a:off x="2529428" y="652821"/>
              <a:ext cx="7208468" cy="4093325"/>
              <a:chOff x="2510148" y="597168"/>
              <a:chExt cx="7208468" cy="4093325"/>
            </a:xfrm>
          </p:grpSpPr>
          <p:grpSp>
            <p:nvGrpSpPr>
              <p:cNvPr id="21" name="Ομάδα 20">
                <a:extLst>
                  <a:ext uri="{FF2B5EF4-FFF2-40B4-BE49-F238E27FC236}">
                    <a16:creationId xmlns:a16="http://schemas.microsoft.com/office/drawing/2014/main" id="{41336963-0D87-4C49-B201-F0716761A235}"/>
                  </a:ext>
                </a:extLst>
              </p:cNvPr>
              <p:cNvGrpSpPr/>
              <p:nvPr/>
            </p:nvGrpSpPr>
            <p:grpSpPr>
              <a:xfrm>
                <a:off x="2510148" y="597168"/>
                <a:ext cx="7208468" cy="3519094"/>
                <a:chOff x="2510148" y="597168"/>
                <a:chExt cx="7208468" cy="3519094"/>
              </a:xfrm>
            </p:grpSpPr>
            <p:grpSp>
              <p:nvGrpSpPr>
                <p:cNvPr id="20" name="Ομάδα 19">
                  <a:extLst>
                    <a:ext uri="{FF2B5EF4-FFF2-40B4-BE49-F238E27FC236}">
                      <a16:creationId xmlns:a16="http://schemas.microsoft.com/office/drawing/2014/main" id="{B81B83D2-D24F-334D-AD57-5444379D0FA2}"/>
                    </a:ext>
                  </a:extLst>
                </p:cNvPr>
                <p:cNvGrpSpPr/>
                <p:nvPr/>
              </p:nvGrpSpPr>
              <p:grpSpPr>
                <a:xfrm>
                  <a:off x="2510148" y="860074"/>
                  <a:ext cx="7183785" cy="3256188"/>
                  <a:chOff x="2510148" y="860074"/>
                  <a:chExt cx="7183785" cy="3256188"/>
                </a:xfrm>
              </p:grpSpPr>
              <p:grpSp>
                <p:nvGrpSpPr>
                  <p:cNvPr id="3" name="Ομάδα 2">
                    <a:extLst>
                      <a:ext uri="{FF2B5EF4-FFF2-40B4-BE49-F238E27FC236}">
                        <a16:creationId xmlns:a16="http://schemas.microsoft.com/office/drawing/2014/main" id="{727C7FE9-EFA4-3D45-A31C-13748A58F991}"/>
                      </a:ext>
                    </a:extLst>
                  </p:cNvPr>
                  <p:cNvGrpSpPr/>
                  <p:nvPr/>
                </p:nvGrpSpPr>
                <p:grpSpPr>
                  <a:xfrm>
                    <a:off x="5817961" y="860074"/>
                    <a:ext cx="3875972" cy="3256188"/>
                    <a:chOff x="604327" y="3974065"/>
                    <a:chExt cx="3769741" cy="3247584"/>
                  </a:xfrm>
                </p:grpSpPr>
                <p:sp>
                  <p:nvSpPr>
                    <p:cNvPr id="22" name="TextBox 75">
                      <a:extLst>
                        <a:ext uri="{FF2B5EF4-FFF2-40B4-BE49-F238E27FC236}">
                          <a16:creationId xmlns:a16="http://schemas.microsoft.com/office/drawing/2014/main" id="{F34AEBB9-F186-3144-93B6-7A7A38872EC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92143" y="6875420"/>
                      <a:ext cx="1139966" cy="34622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altLang="el-GR" sz="1656" dirty="0">
                          <a:latin typeface="+mj-lt"/>
                          <a:cs typeface="Times New Roman" panose="02020603050405020304" pitchFamily="18" charset="0"/>
                        </a:rPr>
                        <a:t>Time </a:t>
                      </a:r>
                      <a:r>
                        <a:rPr lang="en-US" altLang="el-GR" sz="1346" dirty="0">
                          <a:latin typeface="+mj-lt"/>
                          <a:cs typeface="Times New Roman" panose="02020603050405020304" pitchFamily="18" charset="0"/>
                        </a:rPr>
                        <a:t>(Days)</a:t>
                      </a:r>
                      <a:endParaRPr lang="el-GR" altLang="el-GR" sz="1346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  <p:pic>
                  <p:nvPicPr>
                    <p:cNvPr id="25" name="Εικόνα 24">
                      <a:extLst>
                        <a:ext uri="{FF2B5EF4-FFF2-40B4-BE49-F238E27FC236}">
                          <a16:creationId xmlns:a16="http://schemas.microsoft.com/office/drawing/2014/main" id="{C49B930F-B344-484A-815F-687FC4D8953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628" t="18426" r="8001" b="12690"/>
                    <a:stretch/>
                  </p:blipFill>
                  <p:spPr>
                    <a:xfrm>
                      <a:off x="604327" y="3974065"/>
                      <a:ext cx="3769741" cy="297210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4" name="Ομάδα 83">
                    <a:extLst>
                      <a:ext uri="{FF2B5EF4-FFF2-40B4-BE49-F238E27FC236}">
                        <a16:creationId xmlns:a16="http://schemas.microsoft.com/office/drawing/2014/main" id="{B55C9E69-E963-D742-A319-BB7E82F32E5C}"/>
                      </a:ext>
                    </a:extLst>
                  </p:cNvPr>
                  <p:cNvGrpSpPr/>
                  <p:nvPr/>
                </p:nvGrpSpPr>
                <p:grpSpPr>
                  <a:xfrm rot="10389689">
                    <a:off x="2510148" y="954376"/>
                    <a:ext cx="4053432" cy="2557023"/>
                    <a:chOff x="4041464" y="2792941"/>
                    <a:chExt cx="4538429" cy="2873074"/>
                  </a:xfrm>
                </p:grpSpPr>
                <p:cxnSp>
                  <p:nvCxnSpPr>
                    <p:cNvPr id="78" name="Ευθεία γραμμή σύνδεσης 77">
                      <a:extLst>
                        <a:ext uri="{FF2B5EF4-FFF2-40B4-BE49-F238E27FC236}">
                          <a16:creationId xmlns:a16="http://schemas.microsoft.com/office/drawing/2014/main" id="{85050828-74B5-6749-89B9-CA6C869CA2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1210311" flipV="1">
                      <a:off x="4041464" y="4177124"/>
                      <a:ext cx="4367372" cy="1488891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Ευθεία γραμμή σύνδεσης 80">
                      <a:extLst>
                        <a:ext uri="{FF2B5EF4-FFF2-40B4-BE49-F238E27FC236}">
                          <a16:creationId xmlns:a16="http://schemas.microsoft.com/office/drawing/2014/main" id="{A47B491D-0A30-054F-96FE-316DC40775E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1210311">
                      <a:off x="4230675" y="2792941"/>
                      <a:ext cx="4349218" cy="139552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FAE5A089-F835-D642-990F-567AF961893A}"/>
                    </a:ext>
                  </a:extLst>
                </p:cNvPr>
                <p:cNvSpPr txBox="1"/>
                <p:nvPr/>
              </p:nvSpPr>
              <p:spPr>
                <a:xfrm>
                  <a:off x="6583950" y="597168"/>
                  <a:ext cx="3134666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700" b="1" dirty="0">
                      <a:latin typeface="+mj-lt"/>
                      <a:cs typeface="Times New Roman" panose="02020603050405020304" pitchFamily="18" charset="0"/>
                    </a:rPr>
                    <a:t>Grid-point MHW Characteristics</a:t>
                  </a:r>
                  <a:endParaRPr lang="el-GR" sz="17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7E9FB99-017C-A445-ADD2-EDCA273CE2D3}"/>
                  </a:ext>
                </a:extLst>
              </p:cNvPr>
              <p:cNvSpPr txBox="1"/>
              <p:nvPr/>
            </p:nvSpPr>
            <p:spPr>
              <a:xfrm>
                <a:off x="6299437" y="4105718"/>
                <a:ext cx="34191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And this is how a MHW looks like on a single point.</a:t>
                </a:r>
                <a:endParaRPr lang="el-GR" sz="1600" dirty="0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7ECA87B-589B-9D4D-AB19-BAA1DB5DA791}"/>
                </a:ext>
              </a:extLst>
            </p:cNvPr>
            <p:cNvSpPr txBox="1"/>
            <p:nvPr/>
          </p:nvSpPr>
          <p:spPr>
            <a:xfrm>
              <a:off x="6942903" y="2926208"/>
              <a:ext cx="263715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Imax</a:t>
              </a:r>
              <a:r>
                <a:rPr lang="en-US" sz="1100" dirty="0">
                  <a:latin typeface="+mj-lt"/>
                </a:rPr>
                <a:t>: Maximum Intensity</a:t>
              </a:r>
            </a:p>
            <a:p>
              <a:r>
                <a:rPr lang="en-US" sz="1100" b="1" dirty="0" err="1">
                  <a:latin typeface="+mj-lt"/>
                </a:rPr>
                <a:t>Imean</a:t>
              </a:r>
              <a:r>
                <a:rPr lang="en-US" sz="1100" dirty="0">
                  <a:latin typeface="+mj-lt"/>
                </a:rPr>
                <a:t>: Mean Intensity</a:t>
              </a:r>
            </a:p>
            <a:p>
              <a:r>
                <a:rPr lang="en-US" sz="1100" b="1" dirty="0" err="1">
                  <a:latin typeface="+mj-lt"/>
                </a:rPr>
                <a:t>Icum</a:t>
              </a:r>
              <a:r>
                <a:rPr lang="en-US" sz="1100" b="1" dirty="0">
                  <a:latin typeface="+mj-lt"/>
                </a:rPr>
                <a:t>:</a:t>
              </a:r>
              <a:r>
                <a:rPr lang="en-US" sz="1100" dirty="0">
                  <a:latin typeface="+mj-lt"/>
                </a:rPr>
                <a:t> Cumulative Intensity</a:t>
              </a:r>
              <a:endParaRPr lang="el-GR" sz="1100" dirty="0">
                <a:latin typeface="+mj-lt"/>
              </a:endParaRPr>
            </a:p>
          </p:txBody>
        </p:sp>
      </p:grpSp>
      <p:grpSp>
        <p:nvGrpSpPr>
          <p:cNvPr id="74" name="Ομάδα 73">
            <a:extLst>
              <a:ext uri="{FF2B5EF4-FFF2-40B4-BE49-F238E27FC236}">
                <a16:creationId xmlns:a16="http://schemas.microsoft.com/office/drawing/2014/main" id="{F6305889-5DC5-AC4C-8E46-025CB8680E05}"/>
              </a:ext>
            </a:extLst>
          </p:cNvPr>
          <p:cNvGrpSpPr/>
          <p:nvPr/>
        </p:nvGrpSpPr>
        <p:grpSpPr>
          <a:xfrm>
            <a:off x="136195" y="1627936"/>
            <a:ext cx="191898" cy="3735682"/>
            <a:chOff x="136195" y="1627936"/>
            <a:chExt cx="191898" cy="3735682"/>
          </a:xfrm>
        </p:grpSpPr>
        <p:grpSp>
          <p:nvGrpSpPr>
            <p:cNvPr id="75" name="Ομάδα 74">
              <a:extLst>
                <a:ext uri="{FF2B5EF4-FFF2-40B4-BE49-F238E27FC236}">
                  <a16:creationId xmlns:a16="http://schemas.microsoft.com/office/drawing/2014/main" id="{28E5683A-8755-7243-82AF-4CF1D0280B20}"/>
                </a:ext>
              </a:extLst>
            </p:cNvPr>
            <p:cNvGrpSpPr/>
            <p:nvPr/>
          </p:nvGrpSpPr>
          <p:grpSpPr>
            <a:xfrm>
              <a:off x="136195" y="1627936"/>
              <a:ext cx="191898" cy="3735682"/>
              <a:chOff x="136195" y="1627936"/>
              <a:chExt cx="191898" cy="3735682"/>
            </a:xfrm>
          </p:grpSpPr>
          <p:grpSp>
            <p:nvGrpSpPr>
              <p:cNvPr id="79" name="Ομάδα 78">
                <a:extLst>
                  <a:ext uri="{FF2B5EF4-FFF2-40B4-BE49-F238E27FC236}">
                    <a16:creationId xmlns:a16="http://schemas.microsoft.com/office/drawing/2014/main" id="{0D731FB2-4F21-BF43-AF6E-C0EB7D3D567C}"/>
                  </a:ext>
                </a:extLst>
              </p:cNvPr>
              <p:cNvGrpSpPr/>
              <p:nvPr/>
            </p:nvGrpSpPr>
            <p:grpSpPr>
              <a:xfrm>
                <a:off x="136195" y="1627936"/>
                <a:ext cx="191898" cy="3735682"/>
                <a:chOff x="195114" y="1492924"/>
                <a:chExt cx="191898" cy="3735682"/>
              </a:xfrm>
            </p:grpSpPr>
            <p:grpSp>
              <p:nvGrpSpPr>
                <p:cNvPr id="82" name="Ομάδα 81">
                  <a:extLst>
                    <a:ext uri="{FF2B5EF4-FFF2-40B4-BE49-F238E27FC236}">
                      <a16:creationId xmlns:a16="http://schemas.microsoft.com/office/drawing/2014/main" id="{29F7EEEC-A946-3249-9814-96D330F9ED87}"/>
                    </a:ext>
                  </a:extLst>
                </p:cNvPr>
                <p:cNvGrpSpPr/>
                <p:nvPr/>
              </p:nvGrpSpPr>
              <p:grpSpPr>
                <a:xfrm>
                  <a:off x="195114" y="1492924"/>
                  <a:ext cx="191898" cy="3735682"/>
                  <a:chOff x="165250" y="652403"/>
                  <a:chExt cx="191898" cy="3735682"/>
                </a:xfrm>
              </p:grpSpPr>
              <p:cxnSp>
                <p:nvCxnSpPr>
                  <p:cNvPr id="85" name="Ευθεία γραμμή σύνδεσης 84">
                    <a:extLst>
                      <a:ext uri="{FF2B5EF4-FFF2-40B4-BE49-F238E27FC236}">
                        <a16:creationId xmlns:a16="http://schemas.microsoft.com/office/drawing/2014/main" id="{E87168E4-6377-D749-8858-3A61284DC9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66067" y="652403"/>
                    <a:ext cx="1" cy="3735682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6" name="Ομάδα 85">
                    <a:extLst>
                      <a:ext uri="{FF2B5EF4-FFF2-40B4-BE49-F238E27FC236}">
                        <a16:creationId xmlns:a16="http://schemas.microsoft.com/office/drawing/2014/main" id="{3D49EBA2-DA5E-2346-B127-A3B0BFC80EA2}"/>
                      </a:ext>
                    </a:extLst>
                  </p:cNvPr>
                  <p:cNvGrpSpPr/>
                  <p:nvPr/>
                </p:nvGrpSpPr>
                <p:grpSpPr>
                  <a:xfrm>
                    <a:off x="165250" y="1019105"/>
                    <a:ext cx="191898" cy="3015523"/>
                    <a:chOff x="165250" y="1019105"/>
                    <a:chExt cx="191898" cy="3015523"/>
                  </a:xfrm>
                </p:grpSpPr>
                <p:grpSp>
                  <p:nvGrpSpPr>
                    <p:cNvPr id="87" name="Ομάδα 86">
                      <a:extLst>
                        <a:ext uri="{FF2B5EF4-FFF2-40B4-BE49-F238E27FC236}">
                          <a16:creationId xmlns:a16="http://schemas.microsoft.com/office/drawing/2014/main" id="{7E148AC8-68A7-C54E-96A4-76F944A4BB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2402" y="1019105"/>
                      <a:ext cx="183269" cy="188685"/>
                      <a:chOff x="172402" y="1019105"/>
                      <a:chExt cx="183269" cy="188685"/>
                    </a:xfrm>
                  </p:grpSpPr>
                  <p:sp>
                    <p:nvSpPr>
                      <p:cNvPr id="106" name="Έλλειψη 105">
                        <a:extLst>
                          <a:ext uri="{FF2B5EF4-FFF2-40B4-BE49-F238E27FC236}">
                            <a16:creationId xmlns:a16="http://schemas.microsoft.com/office/drawing/2014/main" id="{6EA14B7C-8409-BA4F-A8B8-CB261403AE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2402" y="1019105"/>
                        <a:ext cx="183269" cy="188685"/>
                      </a:xfrm>
                      <a:prstGeom prst="ellipse">
                        <a:avLst/>
                      </a:prstGeom>
                      <a:solidFill>
                        <a:srgbClr val="86BB9A"/>
                      </a:solidFill>
                      <a:ln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l-GR" dirty="0"/>
                      </a:p>
                    </p:txBody>
                  </p:sp>
                  <p:sp>
                    <p:nvSpPr>
                      <p:cNvPr id="107" name="TextBox 106">
                        <a:extLst>
                          <a:ext uri="{FF2B5EF4-FFF2-40B4-BE49-F238E27FC236}">
                            <a16:creationId xmlns:a16="http://schemas.microsoft.com/office/drawing/2014/main" id="{D73FA683-20DF-3E49-906E-4D6EDF72C7A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5768" y="1024513"/>
                        <a:ext cx="89431" cy="16158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050" b="1" dirty="0"/>
                          <a:t>1</a:t>
                        </a:r>
                        <a:endParaRPr lang="el-GR" sz="1050" b="1" dirty="0"/>
                      </a:p>
                    </p:txBody>
                  </p:sp>
                </p:grpSp>
                <p:grpSp>
                  <p:nvGrpSpPr>
                    <p:cNvPr id="91" name="Ομάδα 90">
                      <a:extLst>
                        <a:ext uri="{FF2B5EF4-FFF2-40B4-BE49-F238E27FC236}">
                          <a16:creationId xmlns:a16="http://schemas.microsoft.com/office/drawing/2014/main" id="{A23491B7-DAC5-F345-AAE1-C46684EAA8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3879" y="1584751"/>
                      <a:ext cx="183269" cy="188685"/>
                      <a:chOff x="173879" y="1584751"/>
                      <a:chExt cx="183269" cy="188685"/>
                    </a:xfrm>
                  </p:grpSpPr>
                  <p:sp>
                    <p:nvSpPr>
                      <p:cNvPr id="104" name="Έλλειψη 103">
                        <a:extLst>
                          <a:ext uri="{FF2B5EF4-FFF2-40B4-BE49-F238E27FC236}">
                            <a16:creationId xmlns:a16="http://schemas.microsoft.com/office/drawing/2014/main" id="{B771E9B3-620F-6841-96FB-B7A6DC4095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3879" y="1584751"/>
                        <a:ext cx="183269" cy="188685"/>
                      </a:xfrm>
                      <a:prstGeom prst="ellipse">
                        <a:avLst/>
                      </a:prstGeom>
                      <a:solidFill>
                        <a:srgbClr val="B2E6FF"/>
                      </a:solidFill>
                      <a:ln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l-GR"/>
                      </a:p>
                    </p:txBody>
                  </p:sp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350C5F6F-5E93-214A-A55F-D0DA8BDC0C8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2912" y="1601842"/>
                        <a:ext cx="89431" cy="16158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050" b="1" dirty="0"/>
                          <a:t>2</a:t>
                        </a:r>
                        <a:endParaRPr lang="el-GR" sz="1050" b="1" dirty="0"/>
                      </a:p>
                    </p:txBody>
                  </p:sp>
                </p:grpSp>
                <p:grpSp>
                  <p:nvGrpSpPr>
                    <p:cNvPr id="92" name="Ομάδα 91">
                      <a:extLst>
                        <a:ext uri="{FF2B5EF4-FFF2-40B4-BE49-F238E27FC236}">
                          <a16:creationId xmlns:a16="http://schemas.microsoft.com/office/drawing/2014/main" id="{EFEA3EF7-2081-0B48-A842-7E7DB61BDA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5250" y="2145546"/>
                      <a:ext cx="183269" cy="188685"/>
                      <a:chOff x="171132" y="2206709"/>
                      <a:chExt cx="183269" cy="188685"/>
                    </a:xfrm>
                  </p:grpSpPr>
                  <p:sp>
                    <p:nvSpPr>
                      <p:cNvPr id="102" name="Έλλειψη 101">
                        <a:extLst>
                          <a:ext uri="{FF2B5EF4-FFF2-40B4-BE49-F238E27FC236}">
                            <a16:creationId xmlns:a16="http://schemas.microsoft.com/office/drawing/2014/main" id="{B6B768F3-D353-A147-BF08-08E4A5BA1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1132" y="2206709"/>
                        <a:ext cx="183269" cy="188685"/>
                      </a:xfrm>
                      <a:prstGeom prst="ellipse">
                        <a:avLst/>
                      </a:prstGeom>
                      <a:solidFill>
                        <a:srgbClr val="C5B6DC"/>
                      </a:solidFill>
                      <a:ln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l-GR"/>
                      </a:p>
                    </p:txBody>
                  </p:sp>
                  <p:sp>
                    <p:nvSpPr>
                      <p:cNvPr id="103" name="TextBox 102">
                        <a:extLst>
                          <a:ext uri="{FF2B5EF4-FFF2-40B4-BE49-F238E27FC236}">
                            <a16:creationId xmlns:a16="http://schemas.microsoft.com/office/drawing/2014/main" id="{3349D579-CC4B-CB41-9526-CCB5C6FB01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4983" y="2218776"/>
                        <a:ext cx="89431" cy="16158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050" b="1" dirty="0"/>
                          <a:t>3</a:t>
                        </a:r>
                      </a:p>
                    </p:txBody>
                  </p:sp>
                </p:grpSp>
                <p:grpSp>
                  <p:nvGrpSpPr>
                    <p:cNvPr id="93" name="Ομάδα 92">
                      <a:extLst>
                        <a:ext uri="{FF2B5EF4-FFF2-40B4-BE49-F238E27FC236}">
                          <a16:creationId xmlns:a16="http://schemas.microsoft.com/office/drawing/2014/main" id="{574BC086-9390-0B4E-9C33-082C9A13EC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5250" y="2699669"/>
                      <a:ext cx="183269" cy="188685"/>
                      <a:chOff x="164554" y="2747110"/>
                      <a:chExt cx="183269" cy="188685"/>
                    </a:xfrm>
                  </p:grpSpPr>
                  <p:sp>
                    <p:nvSpPr>
                      <p:cNvPr id="100" name="Έλλειψη 99">
                        <a:extLst>
                          <a:ext uri="{FF2B5EF4-FFF2-40B4-BE49-F238E27FC236}">
                            <a16:creationId xmlns:a16="http://schemas.microsoft.com/office/drawing/2014/main" id="{B5F919ED-0797-E347-8121-E20081954D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4554" y="2747110"/>
                        <a:ext cx="183269" cy="188685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solidFill>
                          <a:schemeClr val="bg1">
                            <a:lumMod val="8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l-GR"/>
                      </a:p>
                    </p:txBody>
                  </p:sp>
                  <p:sp>
                    <p:nvSpPr>
                      <p:cNvPr id="101" name="TextBox 100">
                        <a:extLst>
                          <a:ext uri="{FF2B5EF4-FFF2-40B4-BE49-F238E27FC236}">
                            <a16:creationId xmlns:a16="http://schemas.microsoft.com/office/drawing/2014/main" id="{BC9112F3-B168-6F44-9E43-7BD91761CA2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8183" y="2763103"/>
                        <a:ext cx="89431" cy="16158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050" b="1" dirty="0">
                            <a:solidFill>
                              <a:schemeClr val="bg1">
                                <a:lumMod val="65000"/>
                              </a:schemeClr>
                            </a:solidFill>
                          </a:rPr>
                          <a:t>4</a:t>
                        </a:r>
                      </a:p>
                    </p:txBody>
                  </p:sp>
                </p:grpSp>
                <p:grpSp>
                  <p:nvGrpSpPr>
                    <p:cNvPr id="94" name="Ομάδα 93">
                      <a:extLst>
                        <a:ext uri="{FF2B5EF4-FFF2-40B4-BE49-F238E27FC236}">
                          <a16:creationId xmlns:a16="http://schemas.microsoft.com/office/drawing/2014/main" id="{1E47C6D1-3534-DC4D-9938-194B82A3B2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2187" y="3258231"/>
                      <a:ext cx="183269" cy="188685"/>
                      <a:chOff x="171491" y="3351713"/>
                      <a:chExt cx="183269" cy="188685"/>
                    </a:xfrm>
                  </p:grpSpPr>
                  <p:sp>
                    <p:nvSpPr>
                      <p:cNvPr id="98" name="Έλλειψη 97">
                        <a:extLst>
                          <a:ext uri="{FF2B5EF4-FFF2-40B4-BE49-F238E27FC236}">
                            <a16:creationId xmlns:a16="http://schemas.microsoft.com/office/drawing/2014/main" id="{136DAAA7-3D8D-0143-B736-DAB9CC9187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1491" y="3351713"/>
                        <a:ext cx="183269" cy="188685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solidFill>
                          <a:schemeClr val="bg1">
                            <a:lumMod val="8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l-GR"/>
                      </a:p>
                    </p:txBody>
                  </p:sp>
                  <p:sp>
                    <p:nvSpPr>
                      <p:cNvPr id="99" name="TextBox 98">
                        <a:extLst>
                          <a:ext uri="{FF2B5EF4-FFF2-40B4-BE49-F238E27FC236}">
                            <a16:creationId xmlns:a16="http://schemas.microsoft.com/office/drawing/2014/main" id="{07538D7F-688E-294C-A629-4DA7177863B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8406" y="3371166"/>
                        <a:ext cx="89431" cy="16158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050" b="1" dirty="0">
                            <a:solidFill>
                              <a:schemeClr val="bg1">
                                <a:lumMod val="65000"/>
                              </a:schemeClr>
                            </a:solidFill>
                          </a:rPr>
                          <a:t>5</a:t>
                        </a:r>
                      </a:p>
                    </p:txBody>
                  </p:sp>
                </p:grpSp>
                <p:grpSp>
                  <p:nvGrpSpPr>
                    <p:cNvPr id="95" name="Ομάδα 94">
                      <a:extLst>
                        <a:ext uri="{FF2B5EF4-FFF2-40B4-BE49-F238E27FC236}">
                          <a16:creationId xmlns:a16="http://schemas.microsoft.com/office/drawing/2014/main" id="{3576694C-C442-FE4B-A5D2-E1ED8B0584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7879" y="3845943"/>
                      <a:ext cx="183269" cy="188685"/>
                      <a:chOff x="161302" y="3859172"/>
                      <a:chExt cx="183269" cy="188685"/>
                    </a:xfrm>
                  </p:grpSpPr>
                  <p:sp>
                    <p:nvSpPr>
                      <p:cNvPr id="96" name="Έλλειψη 95">
                        <a:extLst>
                          <a:ext uri="{FF2B5EF4-FFF2-40B4-BE49-F238E27FC236}">
                            <a16:creationId xmlns:a16="http://schemas.microsoft.com/office/drawing/2014/main" id="{1569C38F-64A6-9F43-BEFF-2ACA3BFDC4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1302" y="3859172"/>
                        <a:ext cx="183269" cy="188685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solidFill>
                          <a:schemeClr val="bg1">
                            <a:lumMod val="8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l-GR"/>
                      </a:p>
                    </p:txBody>
                  </p:sp>
                  <p:sp>
                    <p:nvSpPr>
                      <p:cNvPr id="97" name="TextBox 96">
                        <a:extLst>
                          <a:ext uri="{FF2B5EF4-FFF2-40B4-BE49-F238E27FC236}">
                            <a16:creationId xmlns:a16="http://schemas.microsoft.com/office/drawing/2014/main" id="{5DF9DB03-8415-A246-B6A7-D14E6C57BCD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2525" y="3872722"/>
                        <a:ext cx="89431" cy="16158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050" b="1" dirty="0">
                            <a:solidFill>
                              <a:schemeClr val="bg1">
                                <a:lumMod val="65000"/>
                              </a:schemeClr>
                            </a:solidFill>
                          </a:rPr>
                          <a:t>6</a:t>
                        </a:r>
                      </a:p>
                    </p:txBody>
                  </p:sp>
                </p:grpSp>
              </p:grpSp>
            </p:grpSp>
            <p:cxnSp>
              <p:nvCxnSpPr>
                <p:cNvPr id="83" name="Ευθεία γραμμή σύνδεσης 82">
                  <a:extLst>
                    <a:ext uri="{FF2B5EF4-FFF2-40B4-BE49-F238E27FC236}">
                      <a16:creationId xmlns:a16="http://schemas.microsoft.com/office/drawing/2014/main" id="{5E3DDFE8-E612-B646-9280-8B626B6231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5930" y="1492924"/>
                  <a:ext cx="0" cy="365023"/>
                </a:xfrm>
                <a:prstGeom prst="line">
                  <a:avLst/>
                </a:prstGeom>
                <a:ln w="0">
                  <a:solidFill>
                    <a:srgbClr val="0026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0" name="Ευθεία γραμμή σύνδεσης 79">
                <a:extLst>
                  <a:ext uri="{FF2B5EF4-FFF2-40B4-BE49-F238E27FC236}">
                    <a16:creationId xmlns:a16="http://schemas.microsoft.com/office/drawing/2014/main" id="{3FE8B697-CDF7-4143-8D34-22F104E030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004" y="2183323"/>
                <a:ext cx="0" cy="365023"/>
              </a:xfrm>
              <a:prstGeom prst="line">
                <a:avLst/>
              </a:prstGeom>
              <a:ln w="0">
                <a:solidFill>
                  <a:srgbClr val="0026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Ευθεία γραμμή σύνδεσης 75">
              <a:extLst>
                <a:ext uri="{FF2B5EF4-FFF2-40B4-BE49-F238E27FC236}">
                  <a16:creationId xmlns:a16="http://schemas.microsoft.com/office/drawing/2014/main" id="{BBA76455-DA19-A24B-8B5D-B1F3D9A610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320" y="2748969"/>
              <a:ext cx="0" cy="365023"/>
            </a:xfrm>
            <a:prstGeom prst="line">
              <a:avLst/>
            </a:prstGeom>
            <a:ln w="0">
              <a:solidFill>
                <a:srgbClr val="0026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7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991A2F6E-6633-E243-AEB4-FB49EE9E4B45}"/>
              </a:ext>
            </a:extLst>
          </p:cNvPr>
          <p:cNvCxnSpPr>
            <a:cxnSpLocks/>
          </p:cNvCxnSpPr>
          <p:nvPr/>
        </p:nvCxnSpPr>
        <p:spPr>
          <a:xfrm>
            <a:off x="2080591" y="490063"/>
            <a:ext cx="5742609" cy="0"/>
          </a:xfrm>
          <a:prstGeom prst="line">
            <a:avLst/>
          </a:prstGeom>
          <a:ln w="31750">
            <a:gradFill flip="none" rotWithShape="1">
              <a:gsLst>
                <a:gs pos="27000">
                  <a:schemeClr val="accent5">
                    <a:lumMod val="40000"/>
                    <a:lumOff val="60000"/>
                  </a:schemeClr>
                </a:gs>
                <a:gs pos="13000">
                  <a:schemeClr val="accent5">
                    <a:lumMod val="40000"/>
                    <a:lumOff val="60000"/>
                  </a:schemeClr>
                </a:gs>
                <a:gs pos="43000">
                  <a:schemeClr val="accent5">
                    <a:lumMod val="95000"/>
                    <a:lumOff val="5000"/>
                  </a:schemeClr>
                </a:gs>
                <a:gs pos="74000">
                  <a:schemeClr val="accent5">
                    <a:lumMod val="60000"/>
                  </a:schemeClr>
                </a:gs>
                <a:gs pos="58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2662635-A730-F047-8B1D-A7212F22A4D3}"/>
              </a:ext>
            </a:extLst>
          </p:cNvPr>
          <p:cNvSpPr txBox="1"/>
          <p:nvPr/>
        </p:nvSpPr>
        <p:spPr>
          <a:xfrm>
            <a:off x="2080591" y="8971"/>
            <a:ext cx="6273700" cy="47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86" dirty="0">
                <a:solidFill>
                  <a:schemeClr val="accent1">
                    <a:lumMod val="50000"/>
                  </a:schemeClr>
                </a:solidFill>
                <a:latin typeface="+mj-lt"/>
                <a:ea typeface="Cambria" charset="-95"/>
                <a:cs typeface="Times New Roman" panose="02020603050405020304" pitchFamily="18" charset="0"/>
              </a:rPr>
              <a:t>Ocean &amp; Atmosphere Heat Budgets</a:t>
            </a:r>
          </a:p>
        </p:txBody>
      </p:sp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406B9672-848F-DF4D-9CB9-9A49FE57E00C}"/>
              </a:ext>
            </a:extLst>
          </p:cNvPr>
          <p:cNvGrpSpPr/>
          <p:nvPr/>
        </p:nvGrpSpPr>
        <p:grpSpPr>
          <a:xfrm>
            <a:off x="136195" y="1627936"/>
            <a:ext cx="191898" cy="3735682"/>
            <a:chOff x="136195" y="1627936"/>
            <a:chExt cx="191898" cy="3735682"/>
          </a:xfrm>
        </p:grpSpPr>
        <p:grpSp>
          <p:nvGrpSpPr>
            <p:cNvPr id="8" name="Ομάδα 7">
              <a:extLst>
                <a:ext uri="{FF2B5EF4-FFF2-40B4-BE49-F238E27FC236}">
                  <a16:creationId xmlns:a16="http://schemas.microsoft.com/office/drawing/2014/main" id="{080FA01A-5211-F34E-B591-86303FBAAEC8}"/>
                </a:ext>
              </a:extLst>
            </p:cNvPr>
            <p:cNvGrpSpPr/>
            <p:nvPr/>
          </p:nvGrpSpPr>
          <p:grpSpPr>
            <a:xfrm>
              <a:off x="136195" y="1627936"/>
              <a:ext cx="191898" cy="3735682"/>
              <a:chOff x="136195" y="1627936"/>
              <a:chExt cx="191898" cy="3735682"/>
            </a:xfrm>
          </p:grpSpPr>
          <p:grpSp>
            <p:nvGrpSpPr>
              <p:cNvPr id="9" name="Ομάδα 8">
                <a:extLst>
                  <a:ext uri="{FF2B5EF4-FFF2-40B4-BE49-F238E27FC236}">
                    <a16:creationId xmlns:a16="http://schemas.microsoft.com/office/drawing/2014/main" id="{A57FA28B-1B41-2344-9B71-E9EC3DEE28AA}"/>
                  </a:ext>
                </a:extLst>
              </p:cNvPr>
              <p:cNvGrpSpPr/>
              <p:nvPr/>
            </p:nvGrpSpPr>
            <p:grpSpPr>
              <a:xfrm>
                <a:off x="136195" y="1627936"/>
                <a:ext cx="191898" cy="3735682"/>
                <a:chOff x="136195" y="1627936"/>
                <a:chExt cx="191898" cy="3735682"/>
              </a:xfrm>
            </p:grpSpPr>
            <p:grpSp>
              <p:nvGrpSpPr>
                <p:cNvPr id="11" name="Ομάδα 10">
                  <a:extLst>
                    <a:ext uri="{FF2B5EF4-FFF2-40B4-BE49-F238E27FC236}">
                      <a16:creationId xmlns:a16="http://schemas.microsoft.com/office/drawing/2014/main" id="{E5ED8468-E803-1943-89B3-AEBA22B53948}"/>
                    </a:ext>
                  </a:extLst>
                </p:cNvPr>
                <p:cNvGrpSpPr/>
                <p:nvPr/>
              </p:nvGrpSpPr>
              <p:grpSpPr>
                <a:xfrm>
                  <a:off x="136195" y="1627936"/>
                  <a:ext cx="191898" cy="3735682"/>
                  <a:chOff x="195114" y="1492924"/>
                  <a:chExt cx="191898" cy="3735682"/>
                </a:xfrm>
              </p:grpSpPr>
              <p:grpSp>
                <p:nvGrpSpPr>
                  <p:cNvPr id="13" name="Ομάδα 12">
                    <a:extLst>
                      <a:ext uri="{FF2B5EF4-FFF2-40B4-BE49-F238E27FC236}">
                        <a16:creationId xmlns:a16="http://schemas.microsoft.com/office/drawing/2014/main" id="{1A70E9CD-8659-4C45-B964-89FB5395BC49}"/>
                      </a:ext>
                    </a:extLst>
                  </p:cNvPr>
                  <p:cNvGrpSpPr/>
                  <p:nvPr/>
                </p:nvGrpSpPr>
                <p:grpSpPr>
                  <a:xfrm>
                    <a:off x="195114" y="1492924"/>
                    <a:ext cx="191898" cy="3735682"/>
                    <a:chOff x="165250" y="652403"/>
                    <a:chExt cx="191898" cy="3735682"/>
                  </a:xfrm>
                </p:grpSpPr>
                <p:cxnSp>
                  <p:nvCxnSpPr>
                    <p:cNvPr id="15" name="Ευθεία γραμμή σύνδεσης 14">
                      <a:extLst>
                        <a:ext uri="{FF2B5EF4-FFF2-40B4-BE49-F238E27FC236}">
                          <a16:creationId xmlns:a16="http://schemas.microsoft.com/office/drawing/2014/main" id="{1D859BAD-7FE9-8D44-9043-C1A9B2B0F2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66067" y="652403"/>
                      <a:ext cx="1" cy="373568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" name="Ομάδα 15">
                      <a:extLst>
                        <a:ext uri="{FF2B5EF4-FFF2-40B4-BE49-F238E27FC236}">
                          <a16:creationId xmlns:a16="http://schemas.microsoft.com/office/drawing/2014/main" id="{F4FB4C27-1CEB-834C-A18A-329039B169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5250" y="1019105"/>
                      <a:ext cx="191898" cy="3015523"/>
                      <a:chOff x="165250" y="1019105"/>
                      <a:chExt cx="191898" cy="3015523"/>
                    </a:xfrm>
                  </p:grpSpPr>
                  <p:grpSp>
                    <p:nvGrpSpPr>
                      <p:cNvPr id="17" name="Ομάδα 16">
                        <a:extLst>
                          <a:ext uri="{FF2B5EF4-FFF2-40B4-BE49-F238E27FC236}">
                            <a16:creationId xmlns:a16="http://schemas.microsoft.com/office/drawing/2014/main" id="{CAC147E5-73A0-1849-8CD7-D8C3C5B34AC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2402" y="1019105"/>
                        <a:ext cx="183269" cy="188685"/>
                        <a:chOff x="172402" y="1019105"/>
                        <a:chExt cx="183269" cy="188685"/>
                      </a:xfrm>
                    </p:grpSpPr>
                    <p:sp>
                      <p:nvSpPr>
                        <p:cNvPr id="33" name="Έλλειψη 32">
                          <a:extLst>
                            <a:ext uri="{FF2B5EF4-FFF2-40B4-BE49-F238E27FC236}">
                              <a16:creationId xmlns:a16="http://schemas.microsoft.com/office/drawing/2014/main" id="{9D626401-A0D9-A942-B59A-EEF78F5ED8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2402" y="1019105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rgbClr val="86BB9A"/>
                        </a:solidFill>
                        <a:ln>
                          <a:solidFill>
                            <a:srgbClr val="00206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 dirty="0"/>
                        </a:p>
                      </p:txBody>
                    </p:sp>
                    <p:sp>
                      <p:nvSpPr>
                        <p:cNvPr id="34" name="TextBox 33">
                          <a:extLst>
                            <a:ext uri="{FF2B5EF4-FFF2-40B4-BE49-F238E27FC236}">
                              <a16:creationId xmlns:a16="http://schemas.microsoft.com/office/drawing/2014/main" id="{21EC065A-59E3-D844-8798-36C480BE141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5768" y="1024513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/>
                            <a:t>1</a:t>
                          </a:r>
                          <a:endParaRPr lang="el-GR" sz="1050" b="1" dirty="0"/>
                        </a:p>
                      </p:txBody>
                    </p:sp>
                  </p:grpSp>
                  <p:grpSp>
                    <p:nvGrpSpPr>
                      <p:cNvPr id="18" name="Ομάδα 17">
                        <a:extLst>
                          <a:ext uri="{FF2B5EF4-FFF2-40B4-BE49-F238E27FC236}">
                            <a16:creationId xmlns:a16="http://schemas.microsoft.com/office/drawing/2014/main" id="{BE4835D4-BD8A-E942-93D5-994ADD1FF68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3879" y="1584751"/>
                        <a:ext cx="183269" cy="188685"/>
                        <a:chOff x="173879" y="1584751"/>
                        <a:chExt cx="183269" cy="188685"/>
                      </a:xfrm>
                    </p:grpSpPr>
                    <p:sp>
                      <p:nvSpPr>
                        <p:cNvPr id="31" name="Έλλειψη 30">
                          <a:extLst>
                            <a:ext uri="{FF2B5EF4-FFF2-40B4-BE49-F238E27FC236}">
                              <a16:creationId xmlns:a16="http://schemas.microsoft.com/office/drawing/2014/main" id="{6647E20C-7F1A-6944-8E83-BB0CA78B0D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3879" y="1584751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rgbClr val="B2E6FF"/>
                        </a:solidFill>
                        <a:ln>
                          <a:solidFill>
                            <a:srgbClr val="00206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/>
                        </a:p>
                      </p:txBody>
                    </p:sp>
                    <p:sp>
                      <p:nvSpPr>
                        <p:cNvPr id="32" name="TextBox 31">
                          <a:extLst>
                            <a:ext uri="{FF2B5EF4-FFF2-40B4-BE49-F238E27FC236}">
                              <a16:creationId xmlns:a16="http://schemas.microsoft.com/office/drawing/2014/main" id="{382E00DD-FBF9-4C44-A84D-C8A13E5BA00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2912" y="1601842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/>
                            <a:t>2</a:t>
                          </a:r>
                          <a:endParaRPr lang="el-GR" sz="1050" b="1" dirty="0"/>
                        </a:p>
                      </p:txBody>
                    </p:sp>
                  </p:grpSp>
                  <p:grpSp>
                    <p:nvGrpSpPr>
                      <p:cNvPr id="19" name="Ομάδα 18">
                        <a:extLst>
                          <a:ext uri="{FF2B5EF4-FFF2-40B4-BE49-F238E27FC236}">
                            <a16:creationId xmlns:a16="http://schemas.microsoft.com/office/drawing/2014/main" id="{04E59955-BADE-6E47-9E7E-B69B3253006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5250" y="2145546"/>
                        <a:ext cx="183269" cy="188685"/>
                        <a:chOff x="171132" y="2206709"/>
                        <a:chExt cx="183269" cy="188685"/>
                      </a:xfrm>
                    </p:grpSpPr>
                    <p:sp>
                      <p:nvSpPr>
                        <p:cNvPr id="29" name="Έλλειψη 28">
                          <a:extLst>
                            <a:ext uri="{FF2B5EF4-FFF2-40B4-BE49-F238E27FC236}">
                              <a16:creationId xmlns:a16="http://schemas.microsoft.com/office/drawing/2014/main" id="{1201CFCD-DCE7-664C-B0FB-87D2F7B628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1132" y="2206709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rgbClr val="C5B6DC"/>
                        </a:solidFill>
                        <a:ln>
                          <a:solidFill>
                            <a:srgbClr val="00206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/>
                        </a:p>
                      </p:txBody>
                    </p:sp>
                    <p:sp>
                      <p:nvSpPr>
                        <p:cNvPr id="30" name="TextBox 29">
                          <a:extLst>
                            <a:ext uri="{FF2B5EF4-FFF2-40B4-BE49-F238E27FC236}">
                              <a16:creationId xmlns:a16="http://schemas.microsoft.com/office/drawing/2014/main" id="{CBF3C76D-60DB-3C4F-ABC5-5F055A5C6CD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4983" y="2218776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/>
                            <a:t>3</a:t>
                          </a:r>
                        </a:p>
                      </p:txBody>
                    </p:sp>
                  </p:grpSp>
                  <p:grpSp>
                    <p:nvGrpSpPr>
                      <p:cNvPr id="20" name="Ομάδα 19">
                        <a:extLst>
                          <a:ext uri="{FF2B5EF4-FFF2-40B4-BE49-F238E27FC236}">
                            <a16:creationId xmlns:a16="http://schemas.microsoft.com/office/drawing/2014/main" id="{817AFB62-2C5C-2F44-BCC9-E811EE24B1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5250" y="2699669"/>
                        <a:ext cx="183269" cy="188685"/>
                        <a:chOff x="164554" y="2747110"/>
                        <a:chExt cx="183269" cy="188685"/>
                      </a:xfrm>
                    </p:grpSpPr>
                    <p:sp>
                      <p:nvSpPr>
                        <p:cNvPr id="27" name="Έλλειψη 26">
                          <a:extLst>
                            <a:ext uri="{FF2B5EF4-FFF2-40B4-BE49-F238E27FC236}">
                              <a16:creationId xmlns:a16="http://schemas.microsoft.com/office/drawing/2014/main" id="{783C23AD-2683-D649-A2AD-4E9CC57EC2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4554" y="2747110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rgbClr val="BDD2FF"/>
                        </a:solidFill>
                        <a:ln>
                          <a:solidFill>
                            <a:srgbClr val="00206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/>
                        </a:p>
                      </p:txBody>
                    </p:sp>
                    <p:sp>
                      <p:nvSpPr>
                        <p:cNvPr id="28" name="TextBox 27">
                          <a:extLst>
                            <a:ext uri="{FF2B5EF4-FFF2-40B4-BE49-F238E27FC236}">
                              <a16:creationId xmlns:a16="http://schemas.microsoft.com/office/drawing/2014/main" id="{D4D04909-B14C-6A44-9D8C-CCE6A6BE477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18409" y="2764972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/>
                            <a:t>4</a:t>
                          </a:r>
                        </a:p>
                      </p:txBody>
                    </p:sp>
                  </p:grpSp>
                  <p:grpSp>
                    <p:nvGrpSpPr>
                      <p:cNvPr id="21" name="Ομάδα 20">
                        <a:extLst>
                          <a:ext uri="{FF2B5EF4-FFF2-40B4-BE49-F238E27FC236}">
                            <a16:creationId xmlns:a16="http://schemas.microsoft.com/office/drawing/2014/main" id="{0E4BFEAC-EFAC-DC4D-BEB0-A705888C925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2187" y="3258231"/>
                        <a:ext cx="183269" cy="188685"/>
                        <a:chOff x="171491" y="3351713"/>
                        <a:chExt cx="183269" cy="188685"/>
                      </a:xfrm>
                    </p:grpSpPr>
                    <p:sp>
                      <p:nvSpPr>
                        <p:cNvPr id="25" name="Έλλειψη 24">
                          <a:extLst>
                            <a:ext uri="{FF2B5EF4-FFF2-40B4-BE49-F238E27FC236}">
                              <a16:creationId xmlns:a16="http://schemas.microsoft.com/office/drawing/2014/main" id="{00E58A8B-6C83-D543-8AF9-C6DDBD9B8D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1491" y="3351713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/>
                        </a:p>
                      </p:txBody>
                    </p:sp>
                    <p:sp>
                      <p:nvSpPr>
                        <p:cNvPr id="26" name="TextBox 25">
                          <a:extLst>
                            <a:ext uri="{FF2B5EF4-FFF2-40B4-BE49-F238E27FC236}">
                              <a16:creationId xmlns:a16="http://schemas.microsoft.com/office/drawing/2014/main" id="{BB847DFA-CEBE-B045-B046-9E81DCF6879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8406" y="3371166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</a:rPr>
                            <a:t>5</a:t>
                          </a:r>
                        </a:p>
                      </p:txBody>
                    </p:sp>
                  </p:grpSp>
                  <p:grpSp>
                    <p:nvGrpSpPr>
                      <p:cNvPr id="22" name="Ομάδα 21">
                        <a:extLst>
                          <a:ext uri="{FF2B5EF4-FFF2-40B4-BE49-F238E27FC236}">
                            <a16:creationId xmlns:a16="http://schemas.microsoft.com/office/drawing/2014/main" id="{C5B65331-7DDE-454D-A9E6-EF0ACF42959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7879" y="3845943"/>
                        <a:ext cx="183269" cy="188685"/>
                        <a:chOff x="161302" y="3859172"/>
                        <a:chExt cx="183269" cy="188685"/>
                      </a:xfrm>
                    </p:grpSpPr>
                    <p:sp>
                      <p:nvSpPr>
                        <p:cNvPr id="23" name="Έλλειψη 22">
                          <a:extLst>
                            <a:ext uri="{FF2B5EF4-FFF2-40B4-BE49-F238E27FC236}">
                              <a16:creationId xmlns:a16="http://schemas.microsoft.com/office/drawing/2014/main" id="{E9B7A749-296D-D14E-AA27-383F82AB4B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1302" y="3859172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/>
                        </a:p>
                      </p:txBody>
                    </p:sp>
                    <p:sp>
                      <p:nvSpPr>
                        <p:cNvPr id="24" name="TextBox 23">
                          <a:extLst>
                            <a:ext uri="{FF2B5EF4-FFF2-40B4-BE49-F238E27FC236}">
                              <a16:creationId xmlns:a16="http://schemas.microsoft.com/office/drawing/2014/main" id="{04FBE760-543C-5A4F-96B7-0E4397C67EA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2525" y="3872722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</a:rPr>
                            <a:t>6</a:t>
                          </a:r>
                        </a:p>
                      </p:txBody>
                    </p:sp>
                  </p:grpSp>
                </p:grpSp>
              </p:grpSp>
              <p:cxnSp>
                <p:nvCxnSpPr>
                  <p:cNvPr id="14" name="Ευθεία γραμμή σύνδεσης 13">
                    <a:extLst>
                      <a:ext uri="{FF2B5EF4-FFF2-40B4-BE49-F238E27FC236}">
                        <a16:creationId xmlns:a16="http://schemas.microsoft.com/office/drawing/2014/main" id="{89ABC56F-0204-084B-B2E2-E084FAE646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5930" y="1492924"/>
                    <a:ext cx="0" cy="365023"/>
                  </a:xfrm>
                  <a:prstGeom prst="line">
                    <a:avLst/>
                  </a:prstGeom>
                  <a:ln w="0">
                    <a:solidFill>
                      <a:srgbClr val="00268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" name="Ευθεία γραμμή σύνδεσης 11">
                  <a:extLst>
                    <a:ext uri="{FF2B5EF4-FFF2-40B4-BE49-F238E27FC236}">
                      <a16:creationId xmlns:a16="http://schemas.microsoft.com/office/drawing/2014/main" id="{4C4AE844-DD55-3248-A09C-F874F0AD14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6004" y="2183323"/>
                  <a:ext cx="0" cy="365023"/>
                </a:xfrm>
                <a:prstGeom prst="line">
                  <a:avLst/>
                </a:prstGeom>
                <a:ln w="0">
                  <a:solidFill>
                    <a:srgbClr val="0026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Ευθεία γραμμή σύνδεσης 9">
                <a:extLst>
                  <a:ext uri="{FF2B5EF4-FFF2-40B4-BE49-F238E27FC236}">
                    <a16:creationId xmlns:a16="http://schemas.microsoft.com/office/drawing/2014/main" id="{7CC5D4E0-9900-0846-AFF0-E2AFB617F2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320" y="2748969"/>
                <a:ext cx="0" cy="365023"/>
              </a:xfrm>
              <a:prstGeom prst="line">
                <a:avLst/>
              </a:prstGeom>
              <a:ln w="0">
                <a:solidFill>
                  <a:srgbClr val="0026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Ευθεία γραμμή σύνδεσης 34">
              <a:extLst>
                <a:ext uri="{FF2B5EF4-FFF2-40B4-BE49-F238E27FC236}">
                  <a16:creationId xmlns:a16="http://schemas.microsoft.com/office/drawing/2014/main" id="{6E00EFCD-948E-AF40-B113-69ABE51FC8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004" y="3309764"/>
              <a:ext cx="0" cy="365023"/>
            </a:xfrm>
            <a:prstGeom prst="line">
              <a:avLst/>
            </a:prstGeom>
            <a:ln w="0">
              <a:solidFill>
                <a:srgbClr val="0026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Ομάδα 43">
            <a:extLst>
              <a:ext uri="{FF2B5EF4-FFF2-40B4-BE49-F238E27FC236}">
                <a16:creationId xmlns:a16="http://schemas.microsoft.com/office/drawing/2014/main" id="{CB77CDAF-AD08-4E41-B3ED-2F4D944CBCD8}"/>
              </a:ext>
            </a:extLst>
          </p:cNvPr>
          <p:cNvGrpSpPr/>
          <p:nvPr/>
        </p:nvGrpSpPr>
        <p:grpSpPr>
          <a:xfrm>
            <a:off x="4538188" y="1167468"/>
            <a:ext cx="2096651" cy="696901"/>
            <a:chOff x="5912345" y="1492765"/>
            <a:chExt cx="2847087" cy="558293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A883E07-3DF5-B748-A0DE-10521DCDD2B3}"/>
                </a:ext>
              </a:extLst>
            </p:cNvPr>
            <p:cNvSpPr txBox="1"/>
            <p:nvPr/>
          </p:nvSpPr>
          <p:spPr>
            <a:xfrm>
              <a:off x="6021602" y="1587244"/>
              <a:ext cx="275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l-GR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4" name="Ομάδα 103">
              <a:extLst>
                <a:ext uri="{FF2B5EF4-FFF2-40B4-BE49-F238E27FC236}">
                  <a16:creationId xmlns:a16="http://schemas.microsoft.com/office/drawing/2014/main" id="{C62E995B-05CD-9D4F-8EE4-7BB72C23E625}"/>
                </a:ext>
              </a:extLst>
            </p:cNvPr>
            <p:cNvGrpSpPr/>
            <p:nvPr/>
          </p:nvGrpSpPr>
          <p:grpSpPr>
            <a:xfrm>
              <a:off x="6842961" y="1581207"/>
              <a:ext cx="1916471" cy="317963"/>
              <a:chOff x="6096751" y="2516126"/>
              <a:chExt cx="1916471" cy="3179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A78289E3-C3E1-E045-9BC0-2BB47FD80B9C}"/>
                      </a:ext>
                    </a:extLst>
                  </p:cNvPr>
                  <p:cNvSpPr txBox="1"/>
                  <p:nvPr/>
                </p:nvSpPr>
                <p:spPr>
                  <a:xfrm>
                    <a:off x="6098690" y="2516126"/>
                    <a:ext cx="1914532" cy="31796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dirty="0"/>
                      <a:t>T  = 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𝑇𝑑𝑧</m:t>
                            </m:r>
                          </m:e>
                        </m:nary>
                      </m:oMath>
                    </a14:m>
                    <a:endParaRPr lang="el-GR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A78289E3-C3E1-E045-9BC0-2BB47FD80B9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8690" y="2516126"/>
                    <a:ext cx="1914532" cy="31796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8929" t="-125000" b="-190625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2" name="Ευθεία γραμμή σύνδεσης 101">
                <a:extLst>
                  <a:ext uri="{FF2B5EF4-FFF2-40B4-BE49-F238E27FC236}">
                    <a16:creationId xmlns:a16="http://schemas.microsoft.com/office/drawing/2014/main" id="{B868A42E-45C3-A64F-968F-A1311ED1F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751" y="2617799"/>
                <a:ext cx="111608" cy="0"/>
              </a:xfrm>
              <a:prstGeom prst="line">
                <a:avLst/>
              </a:prstGeom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Δεξιό άγκιστρο 104">
              <a:extLst>
                <a:ext uri="{FF2B5EF4-FFF2-40B4-BE49-F238E27FC236}">
                  <a16:creationId xmlns:a16="http://schemas.microsoft.com/office/drawing/2014/main" id="{72F44B84-B16C-0448-8C97-5C4F2BFE25D3}"/>
                </a:ext>
              </a:extLst>
            </p:cNvPr>
            <p:cNvSpPr/>
            <p:nvPr/>
          </p:nvSpPr>
          <p:spPr>
            <a:xfrm>
              <a:off x="5912345" y="1492765"/>
              <a:ext cx="169579" cy="558293"/>
            </a:xfrm>
            <a:prstGeom prst="rightBrac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107" name="Ευθύγραμμο βέλος σύνδεσης 106">
              <a:extLst>
                <a:ext uri="{FF2B5EF4-FFF2-40B4-BE49-F238E27FC236}">
                  <a16:creationId xmlns:a16="http://schemas.microsoft.com/office/drawing/2014/main" id="{AC034CFF-F335-A549-9FF3-985EF7384FDA}"/>
                </a:ext>
              </a:extLst>
            </p:cNvPr>
            <p:cNvCxnSpPr>
              <a:cxnSpLocks/>
            </p:cNvCxnSpPr>
            <p:nvPr/>
          </p:nvCxnSpPr>
          <p:spPr>
            <a:xfrm>
              <a:off x="6390975" y="1771910"/>
              <a:ext cx="30625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0458FBF9-3173-A243-BCD5-3F78250F12FC}"/>
              </a:ext>
            </a:extLst>
          </p:cNvPr>
          <p:cNvSpPr txBox="1"/>
          <p:nvPr/>
        </p:nvSpPr>
        <p:spPr>
          <a:xfrm>
            <a:off x="7704137" y="6684849"/>
            <a:ext cx="2239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Darmaraki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in prep</a:t>
            </a:r>
            <a:endParaRPr lang="el-G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" name="Ομάδα 67">
            <a:extLst>
              <a:ext uri="{FF2B5EF4-FFF2-40B4-BE49-F238E27FC236}">
                <a16:creationId xmlns:a16="http://schemas.microsoft.com/office/drawing/2014/main" id="{7A2342CF-2DF3-124A-93F3-E5E687B11952}"/>
              </a:ext>
            </a:extLst>
          </p:cNvPr>
          <p:cNvGrpSpPr/>
          <p:nvPr/>
        </p:nvGrpSpPr>
        <p:grpSpPr>
          <a:xfrm>
            <a:off x="654707" y="617575"/>
            <a:ext cx="3683168" cy="2541188"/>
            <a:chOff x="765590" y="1050437"/>
            <a:chExt cx="4309593" cy="2932254"/>
          </a:xfrm>
        </p:grpSpPr>
        <p:pic>
          <p:nvPicPr>
            <p:cNvPr id="3" name="Εικόνα 2">
              <a:extLst>
                <a:ext uri="{FF2B5EF4-FFF2-40B4-BE49-F238E27FC236}">
                  <a16:creationId xmlns:a16="http://schemas.microsoft.com/office/drawing/2014/main" id="{AAFC038D-37A3-3E4D-B10E-CC760D9BF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590" y="1050437"/>
              <a:ext cx="4309593" cy="289746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FFCEC7-B866-5C42-9152-BF03A5327B57}"/>
                </a:ext>
              </a:extLst>
            </p:cNvPr>
            <p:cNvSpPr txBox="1"/>
            <p:nvPr/>
          </p:nvSpPr>
          <p:spPr>
            <a:xfrm>
              <a:off x="1713514" y="3645307"/>
              <a:ext cx="2181508" cy="337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Holbrook et al., 2019</a:t>
              </a:r>
              <a:endParaRPr lang="el-GR" dirty="0"/>
            </a:p>
          </p:txBody>
        </p:sp>
      </p:grpSp>
      <p:sp>
        <p:nvSpPr>
          <p:cNvPr id="42" name="Θέση αριθμού διαφάνειας 41">
            <a:extLst>
              <a:ext uri="{FF2B5EF4-FFF2-40B4-BE49-F238E27FC236}">
                <a16:creationId xmlns:a16="http://schemas.microsoft.com/office/drawing/2014/main" id="{8475CA52-5A6B-2C4D-A6CB-EFA48CEA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6</a:t>
            </a:fld>
            <a:endParaRPr lang="el-GR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8E02B0C-6782-1F43-8139-5CC150296B92}"/>
              </a:ext>
            </a:extLst>
          </p:cNvPr>
          <p:cNvSpPr txBox="1"/>
          <p:nvPr/>
        </p:nvSpPr>
        <p:spPr>
          <a:xfrm>
            <a:off x="4230213" y="1983053"/>
            <a:ext cx="426309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+mj-lt"/>
              </a:rPr>
              <a:t>Physical processes driving MHWs are explored through the analysis of heat sources and sinks within the surface mixed layer:</a:t>
            </a:r>
            <a:endParaRPr lang="el-GR" sz="1700" dirty="0">
              <a:latin typeface="+mj-lt"/>
            </a:endParaRPr>
          </a:p>
        </p:txBody>
      </p:sp>
      <p:grpSp>
        <p:nvGrpSpPr>
          <p:cNvPr id="115" name="Ομάδα 114">
            <a:extLst>
              <a:ext uri="{FF2B5EF4-FFF2-40B4-BE49-F238E27FC236}">
                <a16:creationId xmlns:a16="http://schemas.microsoft.com/office/drawing/2014/main" id="{AB2F992E-3B16-EE45-AE34-3DFB3D4AA186}"/>
              </a:ext>
            </a:extLst>
          </p:cNvPr>
          <p:cNvGrpSpPr/>
          <p:nvPr/>
        </p:nvGrpSpPr>
        <p:grpSpPr>
          <a:xfrm>
            <a:off x="756314" y="3318579"/>
            <a:ext cx="8620160" cy="2066605"/>
            <a:chOff x="500688" y="3356830"/>
            <a:chExt cx="8620160" cy="2066605"/>
          </a:xfrm>
        </p:grpSpPr>
        <p:grpSp>
          <p:nvGrpSpPr>
            <p:cNvPr id="69" name="Ομάδα 68">
              <a:extLst>
                <a:ext uri="{FF2B5EF4-FFF2-40B4-BE49-F238E27FC236}">
                  <a16:creationId xmlns:a16="http://schemas.microsoft.com/office/drawing/2014/main" id="{5F51B146-0999-544E-AF59-B8714AC630F2}"/>
                </a:ext>
              </a:extLst>
            </p:cNvPr>
            <p:cNvGrpSpPr/>
            <p:nvPr/>
          </p:nvGrpSpPr>
          <p:grpSpPr>
            <a:xfrm>
              <a:off x="500688" y="3999116"/>
              <a:ext cx="8289958" cy="1424319"/>
              <a:chOff x="500688" y="4182218"/>
              <a:chExt cx="8289958" cy="1424319"/>
            </a:xfrm>
          </p:grpSpPr>
          <p:grpSp>
            <p:nvGrpSpPr>
              <p:cNvPr id="67" name="Ομάδα 66">
                <a:extLst>
                  <a:ext uri="{FF2B5EF4-FFF2-40B4-BE49-F238E27FC236}">
                    <a16:creationId xmlns:a16="http://schemas.microsoft.com/office/drawing/2014/main" id="{0565A16B-B683-C748-BE45-4933056674D6}"/>
                  </a:ext>
                </a:extLst>
              </p:cNvPr>
              <p:cNvGrpSpPr/>
              <p:nvPr/>
            </p:nvGrpSpPr>
            <p:grpSpPr>
              <a:xfrm>
                <a:off x="571076" y="4488389"/>
                <a:ext cx="8219570" cy="1118148"/>
                <a:chOff x="166230" y="4555879"/>
                <a:chExt cx="7996109" cy="1118148"/>
              </a:xfrm>
            </p:grpSpPr>
            <p:grpSp>
              <p:nvGrpSpPr>
                <p:cNvPr id="46" name="Ομάδα 45">
                  <a:extLst>
                    <a:ext uri="{FF2B5EF4-FFF2-40B4-BE49-F238E27FC236}">
                      <a16:creationId xmlns:a16="http://schemas.microsoft.com/office/drawing/2014/main" id="{C1DD0D04-3C88-994C-A650-D66AF8D809FC}"/>
                    </a:ext>
                  </a:extLst>
                </p:cNvPr>
                <p:cNvGrpSpPr/>
                <p:nvPr/>
              </p:nvGrpSpPr>
              <p:grpSpPr>
                <a:xfrm>
                  <a:off x="531660" y="4555879"/>
                  <a:ext cx="7590085" cy="558294"/>
                  <a:chOff x="1358154" y="4636670"/>
                  <a:chExt cx="7590085" cy="558294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D3D6BA3D-5D0B-D248-9804-8F4AB8399A4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58154" y="4636670"/>
                        <a:ext cx="7590085" cy="5582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14:m>
                          <m:oMath xmlns:m="http://schemas.openxmlformats.org/officeDocument/2006/math"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  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𝜵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+ </m:t>
                            </m:r>
                          </m:oMath>
                        </a14:m>
                        <a:r>
                          <a:rPr lang="en-US" dirty="0"/>
                          <a:t> </a:t>
                        </a:r>
                        <a14:m>
                          <m:oMath xmlns:m="http://schemas.openxmlformats.org/officeDocument/2006/math">
                            <m:f>
                              <m:f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𝑄𝑛𝑒𝑡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𝑄𝑆𝑊</m:t>
                                </m:r>
                                <m:r>
                                  <a:rPr lang="en-US" i="1" baseline="-25000" dirty="0">
                                    <a:latin typeface="Cambria Math" panose="02040503050406030204" pitchFamily="18" charset="0"/>
                                  </a:rPr>
                                  <m:t>(−</m:t>
                                </m:r>
                                <m:r>
                                  <a:rPr lang="en-US" i="1" baseline="-25000" dirty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i="1" baseline="-25000" dirty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l-GR" i="1" dirty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l-GR" i="1" baseline="-25000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𝐶𝑤h</m:t>
                                </m:r>
                              </m:den>
                            </m:f>
                            <m:r>
                              <a:rPr lang="en-US" dirty="0">
                                <a:latin typeface="Cambria Math" panose="02040503050406030204" pitchFamily="18" charset="0"/>
                              </a:rPr>
                              <m:t>  +  </m:t>
                            </m:r>
                            <m:r>
                              <a:rPr lang="en-US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𝜵</m:t>
                            </m:r>
                            <m:r>
                              <a:rPr lang="en-US" i="1" baseline="-2500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i="1" baseline="-250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𝜵</m:t>
                                </m:r>
                                <m:r>
                                  <a:rPr lang="en-US" i="1" baseline="-250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+  </m:t>
                            </m:r>
                            <m:f>
                              <m:f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𝑘𝑍</m:t>
                                </m:r>
                                <m:f>
                                  <m:f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num>
                                  <m:den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l-GR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 baseline="-250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(−</m:t>
                                </m:r>
                                <m:r>
                                  <a:rPr lang="en-US" i="1" baseline="-250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i="1" baseline="-250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den>
                            </m:f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−  </m:t>
                            </m:r>
                            <m:f>
                              <m:f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num>
                              <m:den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i="1" baseline="-2500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(−</m:t>
                            </m:r>
                            <m:r>
                              <a:rPr lang="en-US" i="1" baseline="-2500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i="1" baseline="-2500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))</m:t>
                            </m:r>
                          </m:oMath>
                        </a14:m>
                        <a:endParaRPr lang="el-GR" dirty="0"/>
                      </a:p>
                    </p:txBody>
                  </p:sp>
                </mc:Choice>
                <mc:Fallback xmlns="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D3D6BA3D-5D0B-D248-9804-8F4AB8399A4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358154" y="4636670"/>
                        <a:ext cx="7590085" cy="558294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813" r="-325" b="-1111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l-G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45" name="Ομάδα 44">
                    <a:extLst>
                      <a:ext uri="{FF2B5EF4-FFF2-40B4-BE49-F238E27FC236}">
                        <a16:creationId xmlns:a16="http://schemas.microsoft.com/office/drawing/2014/main" id="{BF895993-C740-0D47-B841-BD749B6EF982}"/>
                      </a:ext>
                    </a:extLst>
                  </p:cNvPr>
                  <p:cNvGrpSpPr/>
                  <p:nvPr/>
                </p:nvGrpSpPr>
                <p:grpSpPr>
                  <a:xfrm>
                    <a:off x="1473200" y="4768290"/>
                    <a:ext cx="6577726" cy="93050"/>
                    <a:chOff x="1473200" y="4768290"/>
                    <a:chExt cx="6577726" cy="93050"/>
                  </a:xfrm>
                </p:grpSpPr>
                <p:cxnSp>
                  <p:nvCxnSpPr>
                    <p:cNvPr id="38" name="Ευθεία γραμμή σύνδεσης 37">
                      <a:extLst>
                        <a:ext uri="{FF2B5EF4-FFF2-40B4-BE49-F238E27FC236}">
                          <a16:creationId xmlns:a16="http://schemas.microsoft.com/office/drawing/2014/main" id="{80AAC8C7-9B67-B445-A713-FBEA16568B5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73200" y="4768290"/>
                      <a:ext cx="92075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Ευθεία γραμμή σύνδεσης 38">
                      <a:extLst>
                        <a:ext uri="{FF2B5EF4-FFF2-40B4-BE49-F238E27FC236}">
                          <a16:creationId xmlns:a16="http://schemas.microsoft.com/office/drawing/2014/main" id="{471EF963-D052-834F-A4CE-52A5DC8340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173768" y="4835026"/>
                      <a:ext cx="511175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Ευθεία γραμμή σύνδεσης 40">
                      <a:extLst>
                        <a:ext uri="{FF2B5EF4-FFF2-40B4-BE49-F238E27FC236}">
                          <a16:creationId xmlns:a16="http://schemas.microsoft.com/office/drawing/2014/main" id="{9EA83639-FBDC-C94B-9A5D-D6E23FB355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695770" y="4835026"/>
                      <a:ext cx="1003300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Ευθεία γραμμή σύνδεσης 42">
                      <a:extLst>
                        <a:ext uri="{FF2B5EF4-FFF2-40B4-BE49-F238E27FC236}">
                          <a16:creationId xmlns:a16="http://schemas.microsoft.com/office/drawing/2014/main" id="{45435C74-CF0E-CE42-8AD4-2B3B240F5C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931863" y="4861340"/>
                      <a:ext cx="119063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6" name="Ομάδα 65">
                  <a:extLst>
                    <a:ext uri="{FF2B5EF4-FFF2-40B4-BE49-F238E27FC236}">
                      <a16:creationId xmlns:a16="http://schemas.microsoft.com/office/drawing/2014/main" id="{8F480BA0-56AD-4D47-9845-DF654E735C58}"/>
                    </a:ext>
                  </a:extLst>
                </p:cNvPr>
                <p:cNvGrpSpPr/>
                <p:nvPr/>
              </p:nvGrpSpPr>
              <p:grpSpPr>
                <a:xfrm>
                  <a:off x="166230" y="5072378"/>
                  <a:ext cx="7996109" cy="601649"/>
                  <a:chOff x="166230" y="5072378"/>
                  <a:chExt cx="7996109" cy="601649"/>
                </a:xfrm>
              </p:grpSpPr>
              <p:grpSp>
                <p:nvGrpSpPr>
                  <p:cNvPr id="49" name="Ομάδα 48">
                    <a:extLst>
                      <a:ext uri="{FF2B5EF4-FFF2-40B4-BE49-F238E27FC236}">
                        <a16:creationId xmlns:a16="http://schemas.microsoft.com/office/drawing/2014/main" id="{03191A97-3EC9-734C-AA84-8764148FB5F9}"/>
                      </a:ext>
                    </a:extLst>
                  </p:cNvPr>
                  <p:cNvGrpSpPr/>
                  <p:nvPr/>
                </p:nvGrpSpPr>
                <p:grpSpPr>
                  <a:xfrm>
                    <a:off x="166230" y="5106242"/>
                    <a:ext cx="1142440" cy="335369"/>
                    <a:chOff x="166230" y="5106242"/>
                    <a:chExt cx="1142440" cy="335369"/>
                  </a:xfrm>
                </p:grpSpPr>
                <p:sp>
                  <p:nvSpPr>
                    <p:cNvPr id="47" name="Αριστερό άγκιστρο 46">
                      <a:extLst>
                        <a:ext uri="{FF2B5EF4-FFF2-40B4-BE49-F238E27FC236}">
                          <a16:creationId xmlns:a16="http://schemas.microsoft.com/office/drawing/2014/main" id="{9D64910D-ED17-1045-9010-27A0B722C4A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62805" y="5022341"/>
                      <a:ext cx="92075" cy="259877"/>
                    </a:xfrm>
                    <a:prstGeom prst="leftBrac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 dirty="0"/>
                    </a:p>
                  </p:txBody>
                </p:sp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EF051142-701E-1347-A91A-4CD4EF50209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6230" y="5118446"/>
                      <a:ext cx="1142440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500" b="1" dirty="0">
                          <a:latin typeface="+mj-lt"/>
                          <a:cs typeface="Times New Roman" panose="02020603050405020304" pitchFamily="18" charset="0"/>
                        </a:rPr>
                        <a:t>Total Trend</a:t>
                      </a:r>
                      <a:endParaRPr lang="el-GR" sz="1500" b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51" name="Ομάδα 50">
                    <a:extLst>
                      <a:ext uri="{FF2B5EF4-FFF2-40B4-BE49-F238E27FC236}">
                        <a16:creationId xmlns:a16="http://schemas.microsoft.com/office/drawing/2014/main" id="{51C81F76-65C8-954C-9E1A-125AAA02303E}"/>
                      </a:ext>
                    </a:extLst>
                  </p:cNvPr>
                  <p:cNvGrpSpPr/>
                  <p:nvPr/>
                </p:nvGrpSpPr>
                <p:grpSpPr>
                  <a:xfrm>
                    <a:off x="1241328" y="5072378"/>
                    <a:ext cx="1055896" cy="369232"/>
                    <a:chOff x="99058" y="4866309"/>
                    <a:chExt cx="1055896" cy="369232"/>
                  </a:xfrm>
                </p:grpSpPr>
                <p:sp>
                  <p:nvSpPr>
                    <p:cNvPr id="52" name="Αριστερό άγκιστρο 51">
                      <a:extLst>
                        <a:ext uri="{FF2B5EF4-FFF2-40B4-BE49-F238E27FC236}">
                          <a16:creationId xmlns:a16="http://schemas.microsoft.com/office/drawing/2014/main" id="{4AAF7D4F-5718-EB46-A4AA-A625DE02EFD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45984" y="4694509"/>
                      <a:ext cx="105101" cy="448702"/>
                    </a:xfrm>
                    <a:prstGeom prst="leftBrac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 dirty="0"/>
                    </a:p>
                  </p:txBody>
                </p:sp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A630B2DB-2AC1-7D4F-8E88-199C37A48F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058" y="4912376"/>
                      <a:ext cx="1055896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500" b="1" dirty="0">
                          <a:solidFill>
                            <a:srgbClr val="1C1CFF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Advection</a:t>
                      </a:r>
                      <a:endParaRPr lang="el-GR" sz="1500" b="1" dirty="0">
                        <a:solidFill>
                          <a:srgbClr val="1C1CFF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54" name="Ομάδα 53">
                    <a:extLst>
                      <a:ext uri="{FF2B5EF4-FFF2-40B4-BE49-F238E27FC236}">
                        <a16:creationId xmlns:a16="http://schemas.microsoft.com/office/drawing/2014/main" id="{4F7D4EB4-F669-1C49-8588-073383464EDC}"/>
                      </a:ext>
                    </a:extLst>
                  </p:cNvPr>
                  <p:cNvGrpSpPr/>
                  <p:nvPr/>
                </p:nvGrpSpPr>
                <p:grpSpPr>
                  <a:xfrm>
                    <a:off x="2400979" y="5106242"/>
                    <a:ext cx="1060763" cy="335368"/>
                    <a:chOff x="112273" y="4807275"/>
                    <a:chExt cx="1060763" cy="335368"/>
                  </a:xfrm>
                </p:grpSpPr>
                <p:sp>
                  <p:nvSpPr>
                    <p:cNvPr id="55" name="Αριστερό άγκιστρο 54">
                      <a:extLst>
                        <a:ext uri="{FF2B5EF4-FFF2-40B4-BE49-F238E27FC236}">
                          <a16:creationId xmlns:a16="http://schemas.microsoft.com/office/drawing/2014/main" id="{4D5A40D3-DB92-C644-85F5-17C0D701042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08050" y="4411498"/>
                      <a:ext cx="105101" cy="896655"/>
                    </a:xfrm>
                    <a:prstGeom prst="leftBrac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 dirty="0"/>
                    </a:p>
                  </p:txBody>
                </p:sp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F815025E-BEFB-544C-89BE-13ED7323461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3405" y="4819478"/>
                      <a:ext cx="989631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Forcing</a:t>
                      </a:r>
                      <a:endParaRPr lang="el-GR" sz="1500" b="1" dirty="0">
                        <a:solidFill>
                          <a:srgbClr val="FF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57" name="Ομάδα 56">
                    <a:extLst>
                      <a:ext uri="{FF2B5EF4-FFF2-40B4-BE49-F238E27FC236}">
                        <a16:creationId xmlns:a16="http://schemas.microsoft.com/office/drawing/2014/main" id="{40BF6E31-88B7-274C-AB48-6AD65D1EDC16}"/>
                      </a:ext>
                    </a:extLst>
                  </p:cNvPr>
                  <p:cNvGrpSpPr/>
                  <p:nvPr/>
                </p:nvGrpSpPr>
                <p:grpSpPr>
                  <a:xfrm>
                    <a:off x="4025611" y="5072381"/>
                    <a:ext cx="1046481" cy="598367"/>
                    <a:chOff x="126555" y="4775109"/>
                    <a:chExt cx="1046481" cy="598367"/>
                  </a:xfrm>
                </p:grpSpPr>
                <p:sp>
                  <p:nvSpPr>
                    <p:cNvPr id="58" name="Αριστερό άγκιστρο 57">
                      <a:extLst>
                        <a:ext uri="{FF2B5EF4-FFF2-40B4-BE49-F238E27FC236}">
                          <a16:creationId xmlns:a16="http://schemas.microsoft.com/office/drawing/2014/main" id="{319AAF31-848F-5E48-87F6-29F25F45D25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22332" y="4379332"/>
                      <a:ext cx="105101" cy="896655"/>
                    </a:xfrm>
                    <a:prstGeom prst="leftBrac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 dirty="0"/>
                    </a:p>
                  </p:txBody>
                </p:sp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BB0C1C49-B244-9641-B083-87E3F49FDB9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3405" y="4819478"/>
                      <a:ext cx="989631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5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Lateral Diffusion</a:t>
                      </a:r>
                      <a:endParaRPr lang="el-GR" sz="1500" b="1" dirty="0">
                        <a:solidFill>
                          <a:srgbClr val="7030A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60" name="Ομάδα 59">
                    <a:extLst>
                      <a:ext uri="{FF2B5EF4-FFF2-40B4-BE49-F238E27FC236}">
                        <a16:creationId xmlns:a16="http://schemas.microsoft.com/office/drawing/2014/main" id="{02524052-BD02-5348-B74A-E6E67AD147A5}"/>
                      </a:ext>
                    </a:extLst>
                  </p:cNvPr>
                  <p:cNvGrpSpPr/>
                  <p:nvPr/>
                </p:nvGrpSpPr>
                <p:grpSpPr>
                  <a:xfrm>
                    <a:off x="5426657" y="5072380"/>
                    <a:ext cx="989631" cy="601647"/>
                    <a:chOff x="180691" y="4727376"/>
                    <a:chExt cx="989631" cy="601647"/>
                  </a:xfrm>
                </p:grpSpPr>
                <p:sp>
                  <p:nvSpPr>
                    <p:cNvPr id="61" name="Αριστερό άγκιστρο 60">
                      <a:extLst>
                        <a:ext uri="{FF2B5EF4-FFF2-40B4-BE49-F238E27FC236}">
                          <a16:creationId xmlns:a16="http://schemas.microsoft.com/office/drawing/2014/main" id="{C7C1AC3A-45B5-2641-BE3C-1DC2074B72F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17269" y="4429736"/>
                      <a:ext cx="137267" cy="732547"/>
                    </a:xfrm>
                    <a:prstGeom prst="leftBrac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 dirty="0"/>
                    </a:p>
                  </p:txBody>
                </p:sp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D86ACACD-1153-AB43-91BF-F82720345E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0691" y="4775025"/>
                      <a:ext cx="989631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500" b="1" dirty="0">
                          <a:solidFill>
                            <a:srgbClr val="35B733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Vertical Diffusion</a:t>
                      </a:r>
                      <a:endParaRPr lang="el-GR" sz="1500" b="1" dirty="0">
                        <a:solidFill>
                          <a:srgbClr val="35B733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63" name="Ομάδα 62">
                    <a:extLst>
                      <a:ext uri="{FF2B5EF4-FFF2-40B4-BE49-F238E27FC236}">
                        <a16:creationId xmlns:a16="http://schemas.microsoft.com/office/drawing/2014/main" id="{6519874F-957D-024E-BD80-B64F9461CB40}"/>
                      </a:ext>
                    </a:extLst>
                  </p:cNvPr>
                  <p:cNvGrpSpPr/>
                  <p:nvPr/>
                </p:nvGrpSpPr>
                <p:grpSpPr>
                  <a:xfrm>
                    <a:off x="6756328" y="5088249"/>
                    <a:ext cx="1406011" cy="406288"/>
                    <a:chOff x="39752" y="4709788"/>
                    <a:chExt cx="1406011" cy="406288"/>
                  </a:xfrm>
                </p:grpSpPr>
                <p:sp>
                  <p:nvSpPr>
                    <p:cNvPr id="64" name="Αριστερό άγκιστρο 63">
                      <a:extLst>
                        <a:ext uri="{FF2B5EF4-FFF2-40B4-BE49-F238E27FC236}">
                          <a16:creationId xmlns:a16="http://schemas.microsoft.com/office/drawing/2014/main" id="{4E2A0CB5-740B-FD46-BCE2-EF262E7DC80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64842" y="4184698"/>
                      <a:ext cx="149018" cy="1199198"/>
                    </a:xfrm>
                    <a:prstGeom prst="leftBrac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 dirty="0"/>
                    </a:p>
                  </p:txBody>
                </p:sp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26834BB5-67A3-E54D-A3DE-8A7A886E765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3215" y="4792911"/>
                      <a:ext cx="1352548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5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Entrainment</a:t>
                      </a:r>
                      <a:endParaRPr lang="el-GR" sz="15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1A6EBED-AB80-C449-B71D-0BFB70E8665B}"/>
                  </a:ext>
                </a:extLst>
              </p:cNvPr>
              <p:cNvSpPr txBox="1"/>
              <p:nvPr/>
            </p:nvSpPr>
            <p:spPr>
              <a:xfrm>
                <a:off x="500688" y="4182218"/>
                <a:ext cx="49963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3" indent="-342903" algn="just">
                  <a:buSzPct val="50000"/>
                  <a:buFont typeface=".Lucida Grande UI Regular"/>
                  <a:buChar char="◆"/>
                </a:pPr>
                <a:r>
                  <a:rPr lang="en-US" altLang="en-US" sz="2000" b="1" dirty="0">
                    <a:latin typeface="+mj-lt"/>
                    <a:ea typeface="Cambria" charset="-95"/>
                    <a:cs typeface="Times New Roman" panose="02020603050405020304" pitchFamily="18" charset="0"/>
                  </a:rPr>
                  <a:t>Mixed Layer Temperature Rate of Change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3A9EAD4-F110-794C-B5B7-F3C94F4E2183}"/>
                </a:ext>
              </a:extLst>
            </p:cNvPr>
            <p:cNvSpPr txBox="1"/>
            <p:nvPr/>
          </p:nvSpPr>
          <p:spPr>
            <a:xfrm>
              <a:off x="678973" y="3356830"/>
              <a:ext cx="844187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latin typeface="+mj-lt"/>
                </a:rPr>
                <a:t>For the first time, an online Mixed Layer temperature budget </a:t>
              </a:r>
              <a:r>
                <a:rPr lang="el-GR" sz="1700" dirty="0">
                  <a:latin typeface="+mj-lt"/>
                </a:rPr>
                <a:t>(</a:t>
              </a:r>
              <a:r>
                <a:rPr lang="en-US" sz="1700" dirty="0">
                  <a:latin typeface="+mj-lt"/>
                </a:rPr>
                <a:t>daily scale</a:t>
              </a:r>
              <a:r>
                <a:rPr lang="el-GR" sz="1700" dirty="0">
                  <a:latin typeface="+mj-lt"/>
                </a:rPr>
                <a:t>) </a:t>
              </a:r>
              <a:r>
                <a:rPr lang="en-US" sz="1700" dirty="0">
                  <a:latin typeface="+mj-lt"/>
                </a:rPr>
                <a:t>was used to describe changes in Mixed Layer temperature during the MHWs of 2003 and 2015, according to:</a:t>
              </a:r>
              <a:endParaRPr lang="el-GR" sz="1700" dirty="0">
                <a:latin typeface="+mj-lt"/>
              </a:endParaRPr>
            </a:p>
          </p:txBody>
        </p:sp>
      </p:grpSp>
      <p:grpSp>
        <p:nvGrpSpPr>
          <p:cNvPr id="110" name="Ομάδα 109">
            <a:extLst>
              <a:ext uri="{FF2B5EF4-FFF2-40B4-BE49-F238E27FC236}">
                <a16:creationId xmlns:a16="http://schemas.microsoft.com/office/drawing/2014/main" id="{6AF46C0E-1586-9242-8D1E-282BD1EDB32A}"/>
              </a:ext>
            </a:extLst>
          </p:cNvPr>
          <p:cNvGrpSpPr/>
          <p:nvPr/>
        </p:nvGrpSpPr>
        <p:grpSpPr>
          <a:xfrm>
            <a:off x="921304" y="4991185"/>
            <a:ext cx="8284567" cy="1882634"/>
            <a:chOff x="349145" y="5147795"/>
            <a:chExt cx="8284567" cy="1882634"/>
          </a:xfrm>
        </p:grpSpPr>
        <p:grpSp>
          <p:nvGrpSpPr>
            <p:cNvPr id="109" name="Ομάδα 108">
              <a:extLst>
                <a:ext uri="{FF2B5EF4-FFF2-40B4-BE49-F238E27FC236}">
                  <a16:creationId xmlns:a16="http://schemas.microsoft.com/office/drawing/2014/main" id="{2F9CDCB1-8C4F-0B46-A99D-55B2EF1E0D2B}"/>
                </a:ext>
              </a:extLst>
            </p:cNvPr>
            <p:cNvGrpSpPr/>
            <p:nvPr/>
          </p:nvGrpSpPr>
          <p:grpSpPr>
            <a:xfrm>
              <a:off x="450895" y="5830476"/>
              <a:ext cx="5426095" cy="1199953"/>
              <a:chOff x="450895" y="5830476"/>
              <a:chExt cx="5426095" cy="1199953"/>
            </a:xfrm>
          </p:grpSpPr>
          <p:grpSp>
            <p:nvGrpSpPr>
              <p:cNvPr id="96" name="Ομάδα 95">
                <a:extLst>
                  <a:ext uri="{FF2B5EF4-FFF2-40B4-BE49-F238E27FC236}">
                    <a16:creationId xmlns:a16="http://schemas.microsoft.com/office/drawing/2014/main" id="{1406B505-A2DC-9745-A651-6EDCDB01CDEB}"/>
                  </a:ext>
                </a:extLst>
              </p:cNvPr>
              <p:cNvGrpSpPr/>
              <p:nvPr/>
            </p:nvGrpSpPr>
            <p:grpSpPr>
              <a:xfrm>
                <a:off x="450895" y="6188044"/>
                <a:ext cx="5426095" cy="842385"/>
                <a:chOff x="782999" y="5684293"/>
                <a:chExt cx="5426095" cy="842385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C1A6BCE5-43F7-B446-AF46-0627BD4B0E04}"/>
                    </a:ext>
                  </a:extLst>
                </p:cNvPr>
                <p:cNvSpPr txBox="1"/>
                <p:nvPr/>
              </p:nvSpPr>
              <p:spPr>
                <a:xfrm>
                  <a:off x="929229" y="5684293"/>
                  <a:ext cx="52502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/>
                    <a:t>Q</a:t>
                  </a:r>
                  <a:r>
                    <a:rPr lang="en-US" baseline="-25000" dirty="0" err="1"/>
                    <a:t>net</a:t>
                  </a:r>
                  <a:r>
                    <a:rPr lang="en-US" dirty="0"/>
                    <a:t>  =  Q</a:t>
                  </a:r>
                  <a:r>
                    <a:rPr lang="en-US" baseline="-25000" dirty="0"/>
                    <a:t>LH</a:t>
                  </a:r>
                  <a:r>
                    <a:rPr lang="en-US" dirty="0"/>
                    <a:t>  +  Q</a:t>
                  </a:r>
                  <a:r>
                    <a:rPr lang="en-US" baseline="-25000" dirty="0"/>
                    <a:t>SH</a:t>
                  </a:r>
                  <a:r>
                    <a:rPr lang="en-US" dirty="0"/>
                    <a:t>  +  Q</a:t>
                  </a:r>
                  <a:r>
                    <a:rPr lang="en-US" baseline="-25000" dirty="0"/>
                    <a:t>SWD</a:t>
                  </a:r>
                  <a:r>
                    <a:rPr lang="en-US" dirty="0"/>
                    <a:t>  +  Q</a:t>
                  </a:r>
                  <a:r>
                    <a:rPr lang="en-US" baseline="-25000" dirty="0"/>
                    <a:t>LWD</a:t>
                  </a:r>
                  <a:r>
                    <a:rPr lang="en-US" dirty="0"/>
                    <a:t>  +  Q</a:t>
                  </a:r>
                  <a:r>
                    <a:rPr lang="en-US" baseline="-25000" dirty="0"/>
                    <a:t>SWUP</a:t>
                  </a:r>
                  <a:r>
                    <a:rPr lang="en-US" dirty="0"/>
                    <a:t>  +  Q</a:t>
                  </a:r>
                  <a:r>
                    <a:rPr lang="en-US" baseline="-25000" dirty="0"/>
                    <a:t>LWUP</a:t>
                  </a:r>
                  <a:endParaRPr lang="el-GR" baseline="-25000" dirty="0"/>
                </a:p>
              </p:txBody>
            </p:sp>
            <p:grpSp>
              <p:nvGrpSpPr>
                <p:cNvPr id="95" name="Ομάδα 94">
                  <a:extLst>
                    <a:ext uri="{FF2B5EF4-FFF2-40B4-BE49-F238E27FC236}">
                      <a16:creationId xmlns:a16="http://schemas.microsoft.com/office/drawing/2014/main" id="{BC3CDDDD-C203-EA4F-B5B4-90BBAB703EB9}"/>
                    </a:ext>
                  </a:extLst>
                </p:cNvPr>
                <p:cNvGrpSpPr/>
                <p:nvPr/>
              </p:nvGrpSpPr>
              <p:grpSpPr>
                <a:xfrm>
                  <a:off x="782999" y="6035045"/>
                  <a:ext cx="5426095" cy="491633"/>
                  <a:chOff x="782999" y="6035045"/>
                  <a:chExt cx="5426095" cy="491633"/>
                </a:xfrm>
              </p:grpSpPr>
              <p:grpSp>
                <p:nvGrpSpPr>
                  <p:cNvPr id="94" name="Ομάδα 93">
                    <a:extLst>
                      <a:ext uri="{FF2B5EF4-FFF2-40B4-BE49-F238E27FC236}">
                        <a16:creationId xmlns:a16="http://schemas.microsoft.com/office/drawing/2014/main" id="{EE0B2336-D999-914D-8C5F-60F60CD83E04}"/>
                      </a:ext>
                    </a:extLst>
                  </p:cNvPr>
                  <p:cNvGrpSpPr/>
                  <p:nvPr/>
                </p:nvGrpSpPr>
                <p:grpSpPr>
                  <a:xfrm>
                    <a:off x="782999" y="6043827"/>
                    <a:ext cx="982877" cy="482851"/>
                    <a:chOff x="782999" y="6043827"/>
                    <a:chExt cx="982877" cy="482851"/>
                  </a:xfrm>
                </p:grpSpPr>
                <p:sp>
                  <p:nvSpPr>
                    <p:cNvPr id="73" name="Αριστερό άγκιστρο 72">
                      <a:extLst>
                        <a:ext uri="{FF2B5EF4-FFF2-40B4-BE49-F238E27FC236}">
                          <a16:creationId xmlns:a16="http://schemas.microsoft.com/office/drawing/2014/main" id="{71A50F05-03E4-2A4F-B30B-583B44D4F34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702" y="5949540"/>
                      <a:ext cx="61493" cy="250068"/>
                    </a:xfrm>
                    <a:prstGeom prst="leftBrac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 dirty="0"/>
                    </a:p>
                  </p:txBody>
                </p:sp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F0B00755-3C9F-2442-B1EC-8F83A5E6F9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2999" y="6065013"/>
                      <a:ext cx="982877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latin typeface="+mj-lt"/>
                          <a:cs typeface="Times New Roman" panose="02020603050405020304" pitchFamily="18" charset="0"/>
                        </a:rPr>
                        <a:t>Net Surface Heat fluxes</a:t>
                      </a:r>
                      <a:endParaRPr lang="el-GR" sz="1200" b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93" name="Ομάδα 92">
                    <a:extLst>
                      <a:ext uri="{FF2B5EF4-FFF2-40B4-BE49-F238E27FC236}">
                        <a16:creationId xmlns:a16="http://schemas.microsoft.com/office/drawing/2014/main" id="{39AF9CB9-E42A-164E-8FE8-DAF1C4092D89}"/>
                      </a:ext>
                    </a:extLst>
                  </p:cNvPr>
                  <p:cNvGrpSpPr/>
                  <p:nvPr/>
                </p:nvGrpSpPr>
                <p:grpSpPr>
                  <a:xfrm>
                    <a:off x="1718605" y="6044398"/>
                    <a:ext cx="464232" cy="249628"/>
                    <a:chOff x="1718605" y="6044398"/>
                    <a:chExt cx="464232" cy="249628"/>
                  </a:xfrm>
                </p:grpSpPr>
                <p:sp>
                  <p:nvSpPr>
                    <p:cNvPr id="75" name="Αριστερό άγκιστρο 74">
                      <a:extLst>
                        <a:ext uri="{FF2B5EF4-FFF2-40B4-BE49-F238E27FC236}">
                          <a16:creationId xmlns:a16="http://schemas.microsoft.com/office/drawing/2014/main" id="{6D17E782-F25F-284E-983A-20D7425ABAE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846409" y="5950111"/>
                      <a:ext cx="61493" cy="250068"/>
                    </a:xfrm>
                    <a:prstGeom prst="leftBrac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 dirty="0"/>
                    </a:p>
                  </p:txBody>
                </p:sp>
                <p:sp>
                  <p:nvSpPr>
                    <p:cNvPr id="76" name="TextBox 75">
                      <a:extLst>
                        <a:ext uri="{FF2B5EF4-FFF2-40B4-BE49-F238E27FC236}">
                          <a16:creationId xmlns:a16="http://schemas.microsoft.com/office/drawing/2014/main" id="{BFDDCFA2-6893-E647-82BE-7B61C101ECD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18605" y="6109360"/>
                      <a:ext cx="464232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200" b="1" dirty="0">
                          <a:solidFill>
                            <a:srgbClr val="1C1CFF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Latent</a:t>
                      </a:r>
                      <a:endParaRPr lang="el-GR" sz="1200" b="1" dirty="0">
                        <a:solidFill>
                          <a:srgbClr val="1C1CFF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92" name="Ομάδα 91">
                    <a:extLst>
                      <a:ext uri="{FF2B5EF4-FFF2-40B4-BE49-F238E27FC236}">
                        <a16:creationId xmlns:a16="http://schemas.microsoft.com/office/drawing/2014/main" id="{99C09A3A-F2B4-2146-BE10-BAD58AF0E44E}"/>
                      </a:ext>
                    </a:extLst>
                  </p:cNvPr>
                  <p:cNvGrpSpPr/>
                  <p:nvPr/>
                </p:nvGrpSpPr>
                <p:grpSpPr>
                  <a:xfrm>
                    <a:off x="2293417" y="6041571"/>
                    <a:ext cx="572293" cy="246160"/>
                    <a:chOff x="2293417" y="6041571"/>
                    <a:chExt cx="572293" cy="246160"/>
                  </a:xfrm>
                </p:grpSpPr>
                <p:sp>
                  <p:nvSpPr>
                    <p:cNvPr id="77" name="Αριστερό άγκιστρο 76">
                      <a:extLst>
                        <a:ext uri="{FF2B5EF4-FFF2-40B4-BE49-F238E27FC236}">
                          <a16:creationId xmlns:a16="http://schemas.microsoft.com/office/drawing/2014/main" id="{BE09CDDD-3BB4-3C45-9E79-1BA4DDBBA46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2513439" y="5947284"/>
                      <a:ext cx="61493" cy="250068"/>
                    </a:xfrm>
                    <a:prstGeom prst="leftBrac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 dirty="0"/>
                    </a:p>
                  </p:txBody>
                </p:sp>
                <p:sp>
                  <p:nvSpPr>
                    <p:cNvPr id="83" name="TextBox 82">
                      <a:extLst>
                        <a:ext uri="{FF2B5EF4-FFF2-40B4-BE49-F238E27FC236}">
                          <a16:creationId xmlns:a16="http://schemas.microsoft.com/office/drawing/2014/main" id="{845A3221-072D-D94A-9E11-AF590E2896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3417" y="6103065"/>
                      <a:ext cx="572293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Sensible</a:t>
                      </a:r>
                      <a:endParaRPr lang="el-GR" sz="1200" b="1" dirty="0">
                        <a:solidFill>
                          <a:srgbClr val="7030A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91" name="Ομάδα 90">
                    <a:extLst>
                      <a:ext uri="{FF2B5EF4-FFF2-40B4-BE49-F238E27FC236}">
                        <a16:creationId xmlns:a16="http://schemas.microsoft.com/office/drawing/2014/main" id="{D4CE51CC-AE38-3444-8179-24C00B36F94F}"/>
                      </a:ext>
                    </a:extLst>
                  </p:cNvPr>
                  <p:cNvGrpSpPr/>
                  <p:nvPr/>
                </p:nvGrpSpPr>
                <p:grpSpPr>
                  <a:xfrm>
                    <a:off x="2991444" y="6041571"/>
                    <a:ext cx="747916" cy="430826"/>
                    <a:chOff x="2991444" y="6041571"/>
                    <a:chExt cx="747916" cy="430826"/>
                  </a:xfrm>
                </p:grpSpPr>
                <p:sp>
                  <p:nvSpPr>
                    <p:cNvPr id="79" name="Αριστερό άγκιστρο 78">
                      <a:extLst>
                        <a:ext uri="{FF2B5EF4-FFF2-40B4-BE49-F238E27FC236}">
                          <a16:creationId xmlns:a16="http://schemas.microsoft.com/office/drawing/2014/main" id="{A4EF0DF6-610A-9649-946E-CC18A7F5626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215993" y="5947284"/>
                      <a:ext cx="61493" cy="250068"/>
                    </a:xfrm>
                    <a:prstGeom prst="leftBrac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 dirty="0"/>
                    </a:p>
                  </p:txBody>
                </p:sp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id="{D9E89FC7-F65A-7D4A-B766-F471E717E8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91444" y="6103065"/>
                      <a:ext cx="74791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Shortwave</a:t>
                      </a:r>
                    </a:p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down</a:t>
                      </a:r>
                      <a:endParaRPr lang="el-GR" sz="1200" b="1" dirty="0">
                        <a:solidFill>
                          <a:srgbClr val="FF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90" name="Ομάδα 89">
                    <a:extLst>
                      <a:ext uri="{FF2B5EF4-FFF2-40B4-BE49-F238E27FC236}">
                        <a16:creationId xmlns:a16="http://schemas.microsoft.com/office/drawing/2014/main" id="{3DCEBBE6-2E3A-C442-99F3-14F6EC725C7F}"/>
                      </a:ext>
                    </a:extLst>
                  </p:cNvPr>
                  <p:cNvGrpSpPr/>
                  <p:nvPr/>
                </p:nvGrpSpPr>
                <p:grpSpPr>
                  <a:xfrm>
                    <a:off x="3755430" y="6035045"/>
                    <a:ext cx="684781" cy="443647"/>
                    <a:chOff x="3755430" y="6035045"/>
                    <a:chExt cx="684781" cy="443647"/>
                  </a:xfrm>
                </p:grpSpPr>
                <p:sp>
                  <p:nvSpPr>
                    <p:cNvPr id="80" name="Αριστερό άγκιστρο 79">
                      <a:extLst>
                        <a:ext uri="{FF2B5EF4-FFF2-40B4-BE49-F238E27FC236}">
                          <a16:creationId xmlns:a16="http://schemas.microsoft.com/office/drawing/2014/main" id="{1FAD1C15-8648-4349-82F2-E63E5F1E3FD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999186" y="5940758"/>
                      <a:ext cx="61493" cy="250068"/>
                    </a:xfrm>
                    <a:prstGeom prst="leftBrac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 dirty="0"/>
                    </a:p>
                  </p:txBody>
                </p:sp>
                <p:sp>
                  <p:nvSpPr>
                    <p:cNvPr id="85" name="TextBox 84">
                      <a:extLst>
                        <a:ext uri="{FF2B5EF4-FFF2-40B4-BE49-F238E27FC236}">
                          <a16:creationId xmlns:a16="http://schemas.microsoft.com/office/drawing/2014/main" id="{B8D3DAB6-45CC-9E48-8C1E-88BC1DB49C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55430" y="6109360"/>
                      <a:ext cx="68478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Longwave</a:t>
                      </a:r>
                    </a:p>
                    <a:p>
                      <a:r>
                        <a:rPr lang="en-US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down</a:t>
                      </a:r>
                      <a:endParaRPr lang="el-GR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89" name="Ομάδα 88">
                    <a:extLst>
                      <a:ext uri="{FF2B5EF4-FFF2-40B4-BE49-F238E27FC236}">
                        <a16:creationId xmlns:a16="http://schemas.microsoft.com/office/drawing/2014/main" id="{9638D810-06DA-3D41-B09E-C04CA87E0661}"/>
                      </a:ext>
                    </a:extLst>
                  </p:cNvPr>
                  <p:cNvGrpSpPr/>
                  <p:nvPr/>
                </p:nvGrpSpPr>
                <p:grpSpPr>
                  <a:xfrm>
                    <a:off x="4571928" y="6041571"/>
                    <a:ext cx="747916" cy="430826"/>
                    <a:chOff x="4571928" y="6041571"/>
                    <a:chExt cx="747916" cy="430826"/>
                  </a:xfrm>
                </p:grpSpPr>
                <p:sp>
                  <p:nvSpPr>
                    <p:cNvPr id="81" name="Αριστερό άγκιστρο 80">
                      <a:extLst>
                        <a:ext uri="{FF2B5EF4-FFF2-40B4-BE49-F238E27FC236}">
                          <a16:creationId xmlns:a16="http://schemas.microsoft.com/office/drawing/2014/main" id="{203FE7C4-A07D-ED48-92E4-67EAAAD663E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796115" y="5947284"/>
                      <a:ext cx="61493" cy="250068"/>
                    </a:xfrm>
                    <a:prstGeom prst="leftBrac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 dirty="0"/>
                    </a:p>
                  </p:txBody>
                </p:sp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A88461E1-9B69-8244-B775-46924493D6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71928" y="6103065"/>
                      <a:ext cx="74791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200" b="1" dirty="0">
                          <a:solidFill>
                            <a:srgbClr val="35B733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Shortwave</a:t>
                      </a:r>
                    </a:p>
                    <a:p>
                      <a:r>
                        <a:rPr lang="en-US" sz="1200" b="1" dirty="0">
                          <a:solidFill>
                            <a:srgbClr val="35B733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up</a:t>
                      </a:r>
                      <a:endParaRPr lang="el-GR" sz="1200" b="1" dirty="0">
                        <a:solidFill>
                          <a:srgbClr val="35B733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88" name="Ομάδα 87">
                    <a:extLst>
                      <a:ext uri="{FF2B5EF4-FFF2-40B4-BE49-F238E27FC236}">
                        <a16:creationId xmlns:a16="http://schemas.microsoft.com/office/drawing/2014/main" id="{1B29AE0A-9603-7D4E-AAE1-9FD87E2EC8FF}"/>
                      </a:ext>
                    </a:extLst>
                  </p:cNvPr>
                  <p:cNvGrpSpPr/>
                  <p:nvPr/>
                </p:nvGrpSpPr>
                <p:grpSpPr>
                  <a:xfrm>
                    <a:off x="5461178" y="6044398"/>
                    <a:ext cx="747916" cy="434294"/>
                    <a:chOff x="5461178" y="6044398"/>
                    <a:chExt cx="747916" cy="434294"/>
                  </a:xfrm>
                </p:grpSpPr>
                <p:sp>
                  <p:nvSpPr>
                    <p:cNvPr id="82" name="Αριστερό άγκιστρο 81">
                      <a:extLst>
                        <a:ext uri="{FF2B5EF4-FFF2-40B4-BE49-F238E27FC236}">
                          <a16:creationId xmlns:a16="http://schemas.microsoft.com/office/drawing/2014/main" id="{0BF0F890-135E-6F40-91D5-613EE354379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666874" y="5950111"/>
                      <a:ext cx="61493" cy="250068"/>
                    </a:xfrm>
                    <a:prstGeom prst="leftBrac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l-GR" dirty="0"/>
                    </a:p>
                  </p:txBody>
                </p:sp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id="{B2E2F0CF-562B-0347-AACA-0F9278D935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61178" y="6109360"/>
                      <a:ext cx="74791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sz="1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Longwave</a:t>
                      </a:r>
                    </a:p>
                    <a:p>
                      <a:r>
                        <a:rPr lang="en-US" sz="1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up</a:t>
                      </a:r>
                      <a:endParaRPr lang="el-GR" sz="12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0FDD96F8-53A7-5D44-A47F-7CC98CC9F32F}"/>
                  </a:ext>
                </a:extLst>
              </p:cNvPr>
              <p:cNvSpPr txBox="1"/>
              <p:nvPr/>
            </p:nvSpPr>
            <p:spPr>
              <a:xfrm>
                <a:off x="476543" y="5830476"/>
                <a:ext cx="4550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3" indent="-342903" algn="just">
                  <a:buSzPct val="50000"/>
                  <a:buFont typeface=".Lucida Grande UI Regular"/>
                  <a:buChar char="◆"/>
                </a:pPr>
                <a:r>
                  <a:rPr lang="en-US" altLang="en-US" sz="2000" b="1" dirty="0">
                    <a:latin typeface="+mj-lt"/>
                    <a:ea typeface="Cambria" charset="-95"/>
                    <a:cs typeface="Times New Roman" panose="02020603050405020304" pitchFamily="18" charset="0"/>
                  </a:rPr>
                  <a:t>Atmosphere Heat Flux decomposition</a:t>
                </a:r>
              </a:p>
            </p:txBody>
          </p:sp>
        </p:grpSp>
        <p:cxnSp>
          <p:nvCxnSpPr>
            <p:cNvPr id="50" name="Ευθύγραμμο βέλος σύνδεσης 49">
              <a:extLst>
                <a:ext uri="{FF2B5EF4-FFF2-40B4-BE49-F238E27FC236}">
                  <a16:creationId xmlns:a16="http://schemas.microsoft.com/office/drawing/2014/main" id="{038C6B1B-52EA-FD4A-B887-32188BDEC04D}"/>
                </a:ext>
              </a:extLst>
            </p:cNvPr>
            <p:cNvCxnSpPr>
              <a:cxnSpLocks/>
              <a:stCxn id="56" idx="1"/>
            </p:cNvCxnSpPr>
            <p:nvPr/>
          </p:nvCxnSpPr>
          <p:spPr>
            <a:xfrm flipH="1">
              <a:off x="1359687" y="5147795"/>
              <a:ext cx="1265178" cy="83843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DB5F5B2-7805-3D48-B98B-FC53B9A26A7A}"/>
                </a:ext>
              </a:extLst>
            </p:cNvPr>
            <p:cNvSpPr txBox="1"/>
            <p:nvPr/>
          </p:nvSpPr>
          <p:spPr>
            <a:xfrm>
              <a:off x="349145" y="5461054"/>
              <a:ext cx="828456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latin typeface="+mj-lt"/>
                </a:rPr>
                <a:t>Further decomposition of atmosphere forcing was also performed according to:</a:t>
              </a:r>
              <a:endParaRPr lang="el-GR" sz="1700" dirty="0"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62FFCF6-AFC5-5D46-A6E5-8A3201243EA9}"/>
              </a:ext>
            </a:extLst>
          </p:cNvPr>
          <p:cNvSpPr txBox="1"/>
          <p:nvPr/>
        </p:nvSpPr>
        <p:spPr>
          <a:xfrm>
            <a:off x="6503830" y="5773727"/>
            <a:ext cx="33092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1C1CFF"/>
                </a:solidFill>
              </a:rPr>
              <a:t>!</a:t>
            </a:r>
            <a:r>
              <a:rPr lang="en-US" dirty="0"/>
              <a:t> Heat fluxes warming (cooling) the ocean are considered positive (negative) </a:t>
            </a:r>
            <a:endParaRPr lang="el-GR" dirty="0"/>
          </a:p>
        </p:txBody>
      </p:sp>
      <p:pic>
        <p:nvPicPr>
          <p:cNvPr id="111" name="Εικόνα 110">
            <a:extLst>
              <a:ext uri="{FF2B5EF4-FFF2-40B4-BE49-F238E27FC236}">
                <a16:creationId xmlns:a16="http://schemas.microsoft.com/office/drawing/2014/main" id="{5EE596C0-3D90-4F41-BAE3-1FF02CA02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5" y="65344"/>
            <a:ext cx="846759" cy="2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5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Ομάδα 61">
            <a:extLst>
              <a:ext uri="{FF2B5EF4-FFF2-40B4-BE49-F238E27FC236}">
                <a16:creationId xmlns:a16="http://schemas.microsoft.com/office/drawing/2014/main" id="{FE5DA8D5-D221-D446-B5E1-9E7604B9E6C8}"/>
              </a:ext>
            </a:extLst>
          </p:cNvPr>
          <p:cNvGrpSpPr/>
          <p:nvPr/>
        </p:nvGrpSpPr>
        <p:grpSpPr>
          <a:xfrm>
            <a:off x="4825320" y="868916"/>
            <a:ext cx="5017961" cy="3977958"/>
            <a:chOff x="4825320" y="868916"/>
            <a:chExt cx="5017961" cy="3977958"/>
          </a:xfrm>
        </p:grpSpPr>
        <p:grpSp>
          <p:nvGrpSpPr>
            <p:cNvPr id="46" name="Ομάδα 45">
              <a:extLst>
                <a:ext uri="{FF2B5EF4-FFF2-40B4-BE49-F238E27FC236}">
                  <a16:creationId xmlns:a16="http://schemas.microsoft.com/office/drawing/2014/main" id="{14DCE8BB-D496-8741-B4FD-5A6C88375DAA}"/>
                </a:ext>
              </a:extLst>
            </p:cNvPr>
            <p:cNvGrpSpPr/>
            <p:nvPr/>
          </p:nvGrpSpPr>
          <p:grpSpPr>
            <a:xfrm>
              <a:off x="4825320" y="868916"/>
              <a:ext cx="5017961" cy="3977958"/>
              <a:chOff x="4825320" y="868916"/>
              <a:chExt cx="5017961" cy="3977958"/>
            </a:xfrm>
          </p:grpSpPr>
          <p:grpSp>
            <p:nvGrpSpPr>
              <p:cNvPr id="44" name="Ομάδα 43">
                <a:extLst>
                  <a:ext uri="{FF2B5EF4-FFF2-40B4-BE49-F238E27FC236}">
                    <a16:creationId xmlns:a16="http://schemas.microsoft.com/office/drawing/2014/main" id="{35572B03-7E18-CA41-A1E4-7D64A98807A9}"/>
                  </a:ext>
                </a:extLst>
              </p:cNvPr>
              <p:cNvGrpSpPr/>
              <p:nvPr/>
            </p:nvGrpSpPr>
            <p:grpSpPr>
              <a:xfrm>
                <a:off x="4825320" y="1121149"/>
                <a:ext cx="5017961" cy="3725725"/>
                <a:chOff x="4842266" y="1243498"/>
                <a:chExt cx="5017961" cy="3725725"/>
              </a:xfrm>
            </p:grpSpPr>
            <p:sp>
              <p:nvSpPr>
                <p:cNvPr id="89" name="TextBox 26">
                  <a:extLst>
                    <a:ext uri="{FF2B5EF4-FFF2-40B4-BE49-F238E27FC236}">
                      <a16:creationId xmlns:a16="http://schemas.microsoft.com/office/drawing/2014/main" id="{5BA0FE4C-1F6A-D74E-A4D3-A7F002EF64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4679188" y="2539180"/>
                  <a:ext cx="757044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el-GR" sz="2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l-GR" sz="1700" b="1" dirty="0">
                      <a:latin typeface="+mj-lt"/>
                      <a:cs typeface="Times New Roman" panose="02020603050405020304" pitchFamily="18" charset="0"/>
                    </a:rPr>
                    <a:t>(</a:t>
                  </a:r>
                  <a:r>
                    <a:rPr lang="en-US" altLang="en-US" sz="1700" dirty="0">
                      <a:latin typeface="+mj-lt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℃ </a:t>
                  </a:r>
                  <a:r>
                    <a:rPr lang="en-US" altLang="en-US" sz="1700" b="1" dirty="0">
                      <a:latin typeface="+mj-lt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  <p:sp>
              <p:nvSpPr>
                <p:cNvPr id="91" name="TextBox 26">
                  <a:extLst>
                    <a:ext uri="{FF2B5EF4-FFF2-40B4-BE49-F238E27FC236}">
                      <a16:creationId xmlns:a16="http://schemas.microsoft.com/office/drawing/2014/main" id="{2F913559-A0A9-8647-A2F2-14E9179B5D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9384839" y="2563461"/>
                  <a:ext cx="550666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2000" dirty="0">
                      <a:solidFill>
                        <a:srgbClr val="1C1CFF"/>
                      </a:solidFill>
                      <a:latin typeface="+mj-lt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(m)</a:t>
                  </a:r>
                </a:p>
              </p:txBody>
            </p:sp>
            <p:grpSp>
              <p:nvGrpSpPr>
                <p:cNvPr id="42" name="Ομάδα 41">
                  <a:extLst>
                    <a:ext uri="{FF2B5EF4-FFF2-40B4-BE49-F238E27FC236}">
                      <a16:creationId xmlns:a16="http://schemas.microsoft.com/office/drawing/2014/main" id="{257496D4-CAB9-B143-A22F-72D813AB6F63}"/>
                    </a:ext>
                  </a:extLst>
                </p:cNvPr>
                <p:cNvGrpSpPr/>
                <p:nvPr/>
              </p:nvGrpSpPr>
              <p:grpSpPr>
                <a:xfrm>
                  <a:off x="5203674" y="1243498"/>
                  <a:ext cx="4277774" cy="3725725"/>
                  <a:chOff x="5203674" y="1243498"/>
                  <a:chExt cx="4277774" cy="3725725"/>
                </a:xfrm>
              </p:grpSpPr>
              <p:pic>
                <p:nvPicPr>
                  <p:cNvPr id="6" name="Εικόνα 5">
                    <a:extLst>
                      <a:ext uri="{FF2B5EF4-FFF2-40B4-BE49-F238E27FC236}">
                        <a16:creationId xmlns:a16="http://schemas.microsoft.com/office/drawing/2014/main" id="{A3AE795F-5451-FF43-947F-B8EA327E74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1278" r="6738" b="74989"/>
                  <a:stretch/>
                </p:blipFill>
                <p:spPr>
                  <a:xfrm>
                    <a:off x="5203674" y="1243498"/>
                    <a:ext cx="4277774" cy="3725725"/>
                  </a:xfrm>
                  <a:prstGeom prst="rect">
                    <a:avLst/>
                  </a:prstGeom>
                </p:spPr>
              </p:pic>
              <p:sp>
                <p:nvSpPr>
                  <p:cNvPr id="92" name="TextBox 26">
                    <a:extLst>
                      <a:ext uri="{FF2B5EF4-FFF2-40B4-BE49-F238E27FC236}">
                        <a16:creationId xmlns:a16="http://schemas.microsoft.com/office/drawing/2014/main" id="{8FF4BF46-6DBF-4C40-A9F9-881E4830F8D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75195" y="1490197"/>
                    <a:ext cx="1167366" cy="7386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en-US" altLang="en-US" sz="1600" dirty="0"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a:t>Temp (MLD)</a:t>
                    </a:r>
                  </a:p>
                  <a:p>
                    <a:r>
                      <a:rPr lang="en-US" altLang="en-US" sz="1600" dirty="0">
                        <a:solidFill>
                          <a:srgbClr val="23BCDE"/>
                        </a:solidFill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a:t>SST</a:t>
                    </a:r>
                  </a:p>
                  <a:p>
                    <a:r>
                      <a:rPr lang="en-US" altLang="en-US" sz="1600" dirty="0">
                        <a:solidFill>
                          <a:srgbClr val="1C1CFF"/>
                        </a:solidFill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a:t>MLD</a:t>
                    </a:r>
                  </a:p>
                </p:txBody>
              </p:sp>
              <p:sp>
                <p:nvSpPr>
                  <p:cNvPr id="5" name="Ορθογώνιο 4">
                    <a:extLst>
                      <a:ext uri="{FF2B5EF4-FFF2-40B4-BE49-F238E27FC236}">
                        <a16:creationId xmlns:a16="http://schemas.microsoft.com/office/drawing/2014/main" id="{C20A5A80-2614-6A46-AC44-A2DB903F2A4C}"/>
                      </a:ext>
                    </a:extLst>
                  </p:cNvPr>
                  <p:cNvSpPr/>
                  <p:nvPr/>
                </p:nvSpPr>
                <p:spPr>
                  <a:xfrm>
                    <a:off x="8193630" y="1477677"/>
                    <a:ext cx="646431" cy="40792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l-GR" dirty="0"/>
                  </a:p>
                </p:txBody>
              </p:sp>
            </p:grp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188E2EA-ECED-DE48-964B-ED3233386668}"/>
                  </a:ext>
                </a:extLst>
              </p:cNvPr>
              <p:cNvSpPr txBox="1"/>
              <p:nvPr/>
            </p:nvSpPr>
            <p:spPr>
              <a:xfrm>
                <a:off x="5435365" y="868916"/>
                <a:ext cx="3973493" cy="361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70"/>
                  </a:lnSpc>
                  <a:buSzPct val="70000"/>
                  <a:defRPr/>
                </a:pPr>
                <a:r>
                  <a:rPr lang="en-US" altLang="en-US" sz="1900" dirty="0">
                    <a:latin typeface="+mj-lt"/>
                    <a:ea typeface="Cambria" charset="-95"/>
                    <a:cs typeface="Times New Roman" panose="02020603050405020304" pitchFamily="18" charset="0"/>
                  </a:rPr>
                  <a:t>Daily MHW-area averaged anomalies </a:t>
                </a:r>
              </a:p>
            </p:txBody>
          </p:sp>
        </p:grpSp>
        <p:grpSp>
          <p:nvGrpSpPr>
            <p:cNvPr id="61" name="Ομάδα 60">
              <a:extLst>
                <a:ext uri="{FF2B5EF4-FFF2-40B4-BE49-F238E27FC236}">
                  <a16:creationId xmlns:a16="http://schemas.microsoft.com/office/drawing/2014/main" id="{1E55F45F-02D4-5344-8A01-0B991A57487B}"/>
                </a:ext>
              </a:extLst>
            </p:cNvPr>
            <p:cNvGrpSpPr/>
            <p:nvPr/>
          </p:nvGrpSpPr>
          <p:grpSpPr>
            <a:xfrm>
              <a:off x="6029032" y="3825076"/>
              <a:ext cx="2536556" cy="369332"/>
              <a:chOff x="6029032" y="3825076"/>
              <a:chExt cx="2536556" cy="369332"/>
            </a:xfrm>
          </p:grpSpPr>
          <p:cxnSp>
            <p:nvCxnSpPr>
              <p:cNvPr id="57" name="Ευθύγραμμο βέλος σύνδεσης 56">
                <a:extLst>
                  <a:ext uri="{FF2B5EF4-FFF2-40B4-BE49-F238E27FC236}">
                    <a16:creationId xmlns:a16="http://schemas.microsoft.com/office/drawing/2014/main" id="{BA18EE52-DF27-444F-B4FC-7F2C72709B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29032" y="3863887"/>
                <a:ext cx="2470865" cy="0"/>
              </a:xfrm>
              <a:prstGeom prst="straightConnector1">
                <a:avLst/>
              </a:prstGeom>
              <a:ln w="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E5F6807-117D-6E48-B9E5-2D4CAAEF8EBF}"/>
                  </a:ext>
                </a:extLst>
              </p:cNvPr>
              <p:cNvSpPr txBox="1"/>
              <p:nvPr/>
            </p:nvSpPr>
            <p:spPr>
              <a:xfrm>
                <a:off x="6900958" y="3825076"/>
                <a:ext cx="16646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MHW duration</a:t>
                </a:r>
                <a:endParaRPr lang="el-GR" dirty="0">
                  <a:latin typeface="+mj-lt"/>
                </a:endParaRPr>
              </a:p>
            </p:txBody>
          </p:sp>
        </p:grpSp>
      </p:grp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D1DDB436-6BED-EC4F-8BC1-1C1A6193B9E1}"/>
              </a:ext>
            </a:extLst>
          </p:cNvPr>
          <p:cNvCxnSpPr>
            <a:cxnSpLocks/>
          </p:cNvCxnSpPr>
          <p:nvPr/>
        </p:nvCxnSpPr>
        <p:spPr>
          <a:xfrm>
            <a:off x="2080591" y="490063"/>
            <a:ext cx="5742609" cy="0"/>
          </a:xfrm>
          <a:prstGeom prst="line">
            <a:avLst/>
          </a:prstGeom>
          <a:ln w="31750">
            <a:gradFill flip="none" rotWithShape="1">
              <a:gsLst>
                <a:gs pos="27000">
                  <a:schemeClr val="accent5">
                    <a:lumMod val="40000"/>
                    <a:lumOff val="60000"/>
                  </a:schemeClr>
                </a:gs>
                <a:gs pos="13000">
                  <a:schemeClr val="accent5">
                    <a:lumMod val="40000"/>
                    <a:lumOff val="60000"/>
                  </a:schemeClr>
                </a:gs>
                <a:gs pos="43000">
                  <a:schemeClr val="accent5">
                    <a:lumMod val="95000"/>
                    <a:lumOff val="5000"/>
                  </a:schemeClr>
                </a:gs>
                <a:gs pos="74000">
                  <a:schemeClr val="accent5">
                    <a:lumMod val="60000"/>
                  </a:schemeClr>
                </a:gs>
                <a:gs pos="58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F23E162-AC48-B541-878A-E190C3F1B7D1}"/>
              </a:ext>
            </a:extLst>
          </p:cNvPr>
          <p:cNvSpPr txBox="1"/>
          <p:nvPr/>
        </p:nvSpPr>
        <p:spPr>
          <a:xfrm>
            <a:off x="2080590" y="8971"/>
            <a:ext cx="4610141" cy="47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86" dirty="0">
                <a:solidFill>
                  <a:schemeClr val="accent1">
                    <a:lumMod val="50000"/>
                  </a:schemeClr>
                </a:solidFill>
                <a:latin typeface="+mj-lt"/>
                <a:ea typeface="Cambria" charset="-95"/>
                <a:cs typeface="Times New Roman" panose="02020603050405020304" pitchFamily="18" charset="0"/>
              </a:rPr>
              <a:t>MHW 2003 basin-scale signature</a:t>
            </a:r>
          </a:p>
        </p:txBody>
      </p:sp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79D5CB08-7ECB-0646-9E81-D9EF1CB676E4}"/>
              </a:ext>
            </a:extLst>
          </p:cNvPr>
          <p:cNvGrpSpPr/>
          <p:nvPr/>
        </p:nvGrpSpPr>
        <p:grpSpPr>
          <a:xfrm>
            <a:off x="136195" y="1627936"/>
            <a:ext cx="191898" cy="3735682"/>
            <a:chOff x="136195" y="1627936"/>
            <a:chExt cx="191898" cy="3735682"/>
          </a:xfrm>
        </p:grpSpPr>
        <p:grpSp>
          <p:nvGrpSpPr>
            <p:cNvPr id="11" name="Ομάδα 10">
              <a:extLst>
                <a:ext uri="{FF2B5EF4-FFF2-40B4-BE49-F238E27FC236}">
                  <a16:creationId xmlns:a16="http://schemas.microsoft.com/office/drawing/2014/main" id="{84BEF098-6B06-B645-BD15-EE54A4D5A940}"/>
                </a:ext>
              </a:extLst>
            </p:cNvPr>
            <p:cNvGrpSpPr/>
            <p:nvPr/>
          </p:nvGrpSpPr>
          <p:grpSpPr>
            <a:xfrm>
              <a:off x="136195" y="1627936"/>
              <a:ext cx="191898" cy="3735682"/>
              <a:chOff x="136195" y="1627936"/>
              <a:chExt cx="191898" cy="3735682"/>
            </a:xfrm>
          </p:grpSpPr>
          <p:grpSp>
            <p:nvGrpSpPr>
              <p:cNvPr id="13" name="Ομάδα 12">
                <a:extLst>
                  <a:ext uri="{FF2B5EF4-FFF2-40B4-BE49-F238E27FC236}">
                    <a16:creationId xmlns:a16="http://schemas.microsoft.com/office/drawing/2014/main" id="{DF5E50AF-2BDB-E74C-97CE-4FA5209401A2}"/>
                  </a:ext>
                </a:extLst>
              </p:cNvPr>
              <p:cNvGrpSpPr/>
              <p:nvPr/>
            </p:nvGrpSpPr>
            <p:grpSpPr>
              <a:xfrm>
                <a:off x="136195" y="1627936"/>
                <a:ext cx="191898" cy="3735682"/>
                <a:chOff x="136195" y="1627936"/>
                <a:chExt cx="191898" cy="3735682"/>
              </a:xfrm>
            </p:grpSpPr>
            <p:grpSp>
              <p:nvGrpSpPr>
                <p:cNvPr id="15" name="Ομάδα 14">
                  <a:extLst>
                    <a:ext uri="{FF2B5EF4-FFF2-40B4-BE49-F238E27FC236}">
                      <a16:creationId xmlns:a16="http://schemas.microsoft.com/office/drawing/2014/main" id="{880AAA3D-880A-BD46-AC5A-C635082F9FD5}"/>
                    </a:ext>
                  </a:extLst>
                </p:cNvPr>
                <p:cNvGrpSpPr/>
                <p:nvPr/>
              </p:nvGrpSpPr>
              <p:grpSpPr>
                <a:xfrm>
                  <a:off x="136195" y="1627936"/>
                  <a:ext cx="191898" cy="3735682"/>
                  <a:chOff x="195114" y="1492924"/>
                  <a:chExt cx="191898" cy="3735682"/>
                </a:xfrm>
              </p:grpSpPr>
              <p:grpSp>
                <p:nvGrpSpPr>
                  <p:cNvPr id="17" name="Ομάδα 16">
                    <a:extLst>
                      <a:ext uri="{FF2B5EF4-FFF2-40B4-BE49-F238E27FC236}">
                        <a16:creationId xmlns:a16="http://schemas.microsoft.com/office/drawing/2014/main" id="{0D1D565D-D17D-D849-9BED-A3960E305A3C}"/>
                      </a:ext>
                    </a:extLst>
                  </p:cNvPr>
                  <p:cNvGrpSpPr/>
                  <p:nvPr/>
                </p:nvGrpSpPr>
                <p:grpSpPr>
                  <a:xfrm>
                    <a:off x="195114" y="1492924"/>
                    <a:ext cx="191898" cy="3735682"/>
                    <a:chOff x="165250" y="652403"/>
                    <a:chExt cx="191898" cy="3735682"/>
                  </a:xfrm>
                </p:grpSpPr>
                <p:cxnSp>
                  <p:nvCxnSpPr>
                    <p:cNvPr id="19" name="Ευθεία γραμμή σύνδεσης 18">
                      <a:extLst>
                        <a:ext uri="{FF2B5EF4-FFF2-40B4-BE49-F238E27FC236}">
                          <a16:creationId xmlns:a16="http://schemas.microsoft.com/office/drawing/2014/main" id="{C9267530-8006-E94F-A871-E271F947BB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66067" y="652403"/>
                      <a:ext cx="1" cy="373568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0" name="Ομάδα 19">
                      <a:extLst>
                        <a:ext uri="{FF2B5EF4-FFF2-40B4-BE49-F238E27FC236}">
                          <a16:creationId xmlns:a16="http://schemas.microsoft.com/office/drawing/2014/main" id="{3399B93E-2B08-9749-A879-8FABD8FB1B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5250" y="1019105"/>
                      <a:ext cx="191898" cy="3015523"/>
                      <a:chOff x="165250" y="1019105"/>
                      <a:chExt cx="191898" cy="3015523"/>
                    </a:xfrm>
                  </p:grpSpPr>
                  <p:grpSp>
                    <p:nvGrpSpPr>
                      <p:cNvPr id="21" name="Ομάδα 20">
                        <a:extLst>
                          <a:ext uri="{FF2B5EF4-FFF2-40B4-BE49-F238E27FC236}">
                            <a16:creationId xmlns:a16="http://schemas.microsoft.com/office/drawing/2014/main" id="{5E9D2B4F-565C-1049-84DF-5D631B1D5E9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2402" y="1019105"/>
                        <a:ext cx="183269" cy="188685"/>
                        <a:chOff x="172402" y="1019105"/>
                        <a:chExt cx="183269" cy="188685"/>
                      </a:xfrm>
                    </p:grpSpPr>
                    <p:sp>
                      <p:nvSpPr>
                        <p:cNvPr id="37" name="Έλλειψη 36">
                          <a:extLst>
                            <a:ext uri="{FF2B5EF4-FFF2-40B4-BE49-F238E27FC236}">
                              <a16:creationId xmlns:a16="http://schemas.microsoft.com/office/drawing/2014/main" id="{99419E6E-29ED-D242-B8A6-E0C0D4CE23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2402" y="1019105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rgbClr val="86BB9A"/>
                        </a:solidFill>
                        <a:ln>
                          <a:solidFill>
                            <a:srgbClr val="00206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 dirty="0"/>
                        </a:p>
                      </p:txBody>
                    </p:sp>
                    <p:sp>
                      <p:nvSpPr>
                        <p:cNvPr id="38" name="TextBox 37">
                          <a:extLst>
                            <a:ext uri="{FF2B5EF4-FFF2-40B4-BE49-F238E27FC236}">
                              <a16:creationId xmlns:a16="http://schemas.microsoft.com/office/drawing/2014/main" id="{B983CBAF-397A-0343-8E40-08ED02D7E88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5768" y="1024513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/>
                            <a:t>1</a:t>
                          </a:r>
                          <a:endParaRPr lang="el-GR" sz="1050" b="1" dirty="0"/>
                        </a:p>
                      </p:txBody>
                    </p:sp>
                  </p:grpSp>
                  <p:grpSp>
                    <p:nvGrpSpPr>
                      <p:cNvPr id="22" name="Ομάδα 21">
                        <a:extLst>
                          <a:ext uri="{FF2B5EF4-FFF2-40B4-BE49-F238E27FC236}">
                            <a16:creationId xmlns:a16="http://schemas.microsoft.com/office/drawing/2014/main" id="{3BC00288-7A92-ED40-A9F2-3120D8B1C71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3879" y="1584751"/>
                        <a:ext cx="183269" cy="188685"/>
                        <a:chOff x="173879" y="1584751"/>
                        <a:chExt cx="183269" cy="188685"/>
                      </a:xfrm>
                    </p:grpSpPr>
                    <p:sp>
                      <p:nvSpPr>
                        <p:cNvPr id="35" name="Έλλειψη 34">
                          <a:extLst>
                            <a:ext uri="{FF2B5EF4-FFF2-40B4-BE49-F238E27FC236}">
                              <a16:creationId xmlns:a16="http://schemas.microsoft.com/office/drawing/2014/main" id="{C09B88DC-DCFF-C646-A71C-758B45F619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3879" y="1584751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rgbClr val="B2E6FF"/>
                        </a:solidFill>
                        <a:ln>
                          <a:solidFill>
                            <a:srgbClr val="00206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/>
                        </a:p>
                      </p:txBody>
                    </p:sp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A8EF90B7-5AEE-BD48-81BB-B49050E43F4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2912" y="1601842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/>
                            <a:t>2</a:t>
                          </a:r>
                          <a:endParaRPr lang="el-GR" sz="1050" b="1" dirty="0"/>
                        </a:p>
                      </p:txBody>
                    </p:sp>
                  </p:grpSp>
                  <p:grpSp>
                    <p:nvGrpSpPr>
                      <p:cNvPr id="23" name="Ομάδα 22">
                        <a:extLst>
                          <a:ext uri="{FF2B5EF4-FFF2-40B4-BE49-F238E27FC236}">
                            <a16:creationId xmlns:a16="http://schemas.microsoft.com/office/drawing/2014/main" id="{2258D835-DFAD-6849-A824-B12F91AAB43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5250" y="2145546"/>
                        <a:ext cx="183269" cy="188685"/>
                        <a:chOff x="171132" y="2206709"/>
                        <a:chExt cx="183269" cy="188685"/>
                      </a:xfrm>
                    </p:grpSpPr>
                    <p:sp>
                      <p:nvSpPr>
                        <p:cNvPr id="33" name="Έλλειψη 32">
                          <a:extLst>
                            <a:ext uri="{FF2B5EF4-FFF2-40B4-BE49-F238E27FC236}">
                              <a16:creationId xmlns:a16="http://schemas.microsoft.com/office/drawing/2014/main" id="{1E3722EC-9D16-C54F-9D16-66A89C3514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1132" y="2206709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rgbClr val="C5B6DC"/>
                        </a:solidFill>
                        <a:ln>
                          <a:solidFill>
                            <a:srgbClr val="00206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/>
                        </a:p>
                      </p:txBody>
                    </p:sp>
                    <p:sp>
                      <p:nvSpPr>
                        <p:cNvPr id="34" name="TextBox 33">
                          <a:extLst>
                            <a:ext uri="{FF2B5EF4-FFF2-40B4-BE49-F238E27FC236}">
                              <a16:creationId xmlns:a16="http://schemas.microsoft.com/office/drawing/2014/main" id="{24AD3C85-FD83-8247-8DFA-A71708715E4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4983" y="2218776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/>
                            <a:t>3</a:t>
                          </a:r>
                        </a:p>
                      </p:txBody>
                    </p:sp>
                  </p:grpSp>
                  <p:grpSp>
                    <p:nvGrpSpPr>
                      <p:cNvPr id="24" name="Ομάδα 23">
                        <a:extLst>
                          <a:ext uri="{FF2B5EF4-FFF2-40B4-BE49-F238E27FC236}">
                            <a16:creationId xmlns:a16="http://schemas.microsoft.com/office/drawing/2014/main" id="{7FAD456B-C69C-6343-BC5D-E4B6756AFA2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5250" y="2699669"/>
                        <a:ext cx="183269" cy="188685"/>
                        <a:chOff x="164554" y="2747110"/>
                        <a:chExt cx="183269" cy="188685"/>
                      </a:xfrm>
                    </p:grpSpPr>
                    <p:sp>
                      <p:nvSpPr>
                        <p:cNvPr id="31" name="Έλλειψη 30">
                          <a:extLst>
                            <a:ext uri="{FF2B5EF4-FFF2-40B4-BE49-F238E27FC236}">
                              <a16:creationId xmlns:a16="http://schemas.microsoft.com/office/drawing/2014/main" id="{B788636F-A684-5F47-9E20-F28DA13EAD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4554" y="2747110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rgbClr val="BDD2FF"/>
                        </a:solidFill>
                        <a:ln>
                          <a:solidFill>
                            <a:srgbClr val="00206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/>
                        </a:p>
                      </p:txBody>
                    </p:sp>
                    <p:sp>
                      <p:nvSpPr>
                        <p:cNvPr id="32" name="TextBox 31">
                          <a:extLst>
                            <a:ext uri="{FF2B5EF4-FFF2-40B4-BE49-F238E27FC236}">
                              <a16:creationId xmlns:a16="http://schemas.microsoft.com/office/drawing/2014/main" id="{2175C861-37D4-434E-B7B9-3F5D02128A6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18409" y="2764972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/>
                            <a:t>4</a:t>
                          </a:r>
                        </a:p>
                      </p:txBody>
                    </p:sp>
                  </p:grpSp>
                  <p:grpSp>
                    <p:nvGrpSpPr>
                      <p:cNvPr id="25" name="Ομάδα 24">
                        <a:extLst>
                          <a:ext uri="{FF2B5EF4-FFF2-40B4-BE49-F238E27FC236}">
                            <a16:creationId xmlns:a16="http://schemas.microsoft.com/office/drawing/2014/main" id="{76DC5A83-13D8-8A4E-B8C4-F1DF2104E35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2187" y="3258231"/>
                        <a:ext cx="183269" cy="188685"/>
                        <a:chOff x="171491" y="3351713"/>
                        <a:chExt cx="183269" cy="188685"/>
                      </a:xfrm>
                    </p:grpSpPr>
                    <p:sp>
                      <p:nvSpPr>
                        <p:cNvPr id="29" name="Έλλειψη 28">
                          <a:extLst>
                            <a:ext uri="{FF2B5EF4-FFF2-40B4-BE49-F238E27FC236}">
                              <a16:creationId xmlns:a16="http://schemas.microsoft.com/office/drawing/2014/main" id="{D9556EC7-0D9F-0446-A5C5-B1B9A4C310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1491" y="3351713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/>
                        </a:p>
                      </p:txBody>
                    </p:sp>
                    <p:sp>
                      <p:nvSpPr>
                        <p:cNvPr id="30" name="TextBox 29">
                          <a:extLst>
                            <a:ext uri="{FF2B5EF4-FFF2-40B4-BE49-F238E27FC236}">
                              <a16:creationId xmlns:a16="http://schemas.microsoft.com/office/drawing/2014/main" id="{09E2868B-D558-5C43-9F57-BCD64696D0C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8406" y="3371166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</a:rPr>
                            <a:t>5</a:t>
                          </a:r>
                        </a:p>
                      </p:txBody>
                    </p:sp>
                  </p:grpSp>
                  <p:grpSp>
                    <p:nvGrpSpPr>
                      <p:cNvPr id="26" name="Ομάδα 25">
                        <a:extLst>
                          <a:ext uri="{FF2B5EF4-FFF2-40B4-BE49-F238E27FC236}">
                            <a16:creationId xmlns:a16="http://schemas.microsoft.com/office/drawing/2014/main" id="{32775409-C5C3-1149-A950-DE93F80507F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7879" y="3845943"/>
                        <a:ext cx="183269" cy="188685"/>
                        <a:chOff x="161302" y="3859172"/>
                        <a:chExt cx="183269" cy="188685"/>
                      </a:xfrm>
                    </p:grpSpPr>
                    <p:sp>
                      <p:nvSpPr>
                        <p:cNvPr id="27" name="Έλλειψη 26">
                          <a:extLst>
                            <a:ext uri="{FF2B5EF4-FFF2-40B4-BE49-F238E27FC236}">
                              <a16:creationId xmlns:a16="http://schemas.microsoft.com/office/drawing/2014/main" id="{76F8618B-EBEF-344C-844B-230F1DEB32E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1302" y="3859172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/>
                        </a:p>
                      </p:txBody>
                    </p:sp>
                    <p:sp>
                      <p:nvSpPr>
                        <p:cNvPr id="28" name="TextBox 27">
                          <a:extLst>
                            <a:ext uri="{FF2B5EF4-FFF2-40B4-BE49-F238E27FC236}">
                              <a16:creationId xmlns:a16="http://schemas.microsoft.com/office/drawing/2014/main" id="{36EE8F28-29C0-A642-A808-3704F2F7D00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2525" y="3872722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</a:rPr>
                            <a:t>6</a:t>
                          </a:r>
                        </a:p>
                      </p:txBody>
                    </p:sp>
                  </p:grpSp>
                </p:grpSp>
              </p:grpSp>
              <p:cxnSp>
                <p:nvCxnSpPr>
                  <p:cNvPr id="18" name="Ευθεία γραμμή σύνδεσης 17">
                    <a:extLst>
                      <a:ext uri="{FF2B5EF4-FFF2-40B4-BE49-F238E27FC236}">
                        <a16:creationId xmlns:a16="http://schemas.microsoft.com/office/drawing/2014/main" id="{76A294B5-C1B2-694C-A21A-A762E26197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5930" y="1492924"/>
                    <a:ext cx="0" cy="365023"/>
                  </a:xfrm>
                  <a:prstGeom prst="line">
                    <a:avLst/>
                  </a:prstGeom>
                  <a:ln w="0">
                    <a:solidFill>
                      <a:srgbClr val="00268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" name="Ευθεία γραμμή σύνδεσης 15">
                  <a:extLst>
                    <a:ext uri="{FF2B5EF4-FFF2-40B4-BE49-F238E27FC236}">
                      <a16:creationId xmlns:a16="http://schemas.microsoft.com/office/drawing/2014/main" id="{6A194AB4-25CC-A441-BBFB-1F6A44AFDB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6004" y="2183323"/>
                  <a:ext cx="0" cy="365023"/>
                </a:xfrm>
                <a:prstGeom prst="line">
                  <a:avLst/>
                </a:prstGeom>
                <a:ln w="0">
                  <a:solidFill>
                    <a:srgbClr val="0026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Ευθεία γραμμή σύνδεσης 13">
                <a:extLst>
                  <a:ext uri="{FF2B5EF4-FFF2-40B4-BE49-F238E27FC236}">
                    <a16:creationId xmlns:a16="http://schemas.microsoft.com/office/drawing/2014/main" id="{A04B54E8-03FA-CF4A-99D9-9A29B2583F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320" y="2748969"/>
                <a:ext cx="0" cy="365023"/>
              </a:xfrm>
              <a:prstGeom prst="line">
                <a:avLst/>
              </a:prstGeom>
              <a:ln w="0">
                <a:solidFill>
                  <a:srgbClr val="0026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Ευθεία γραμμή σύνδεσης 11">
              <a:extLst>
                <a:ext uri="{FF2B5EF4-FFF2-40B4-BE49-F238E27FC236}">
                  <a16:creationId xmlns:a16="http://schemas.microsoft.com/office/drawing/2014/main" id="{E683D6F7-8244-9D4A-BE81-8C534D5BB9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004" y="3309764"/>
              <a:ext cx="0" cy="365023"/>
            </a:xfrm>
            <a:prstGeom prst="line">
              <a:avLst/>
            </a:prstGeom>
            <a:ln w="0">
              <a:solidFill>
                <a:srgbClr val="0026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Ομάδα 55">
            <a:extLst>
              <a:ext uri="{FF2B5EF4-FFF2-40B4-BE49-F238E27FC236}">
                <a16:creationId xmlns:a16="http://schemas.microsoft.com/office/drawing/2014/main" id="{13E56426-97E9-9E42-BE94-FBEDF9917574}"/>
              </a:ext>
            </a:extLst>
          </p:cNvPr>
          <p:cNvGrpSpPr/>
          <p:nvPr/>
        </p:nvGrpSpPr>
        <p:grpSpPr>
          <a:xfrm>
            <a:off x="4972050" y="5413886"/>
            <a:ext cx="5097031" cy="692311"/>
            <a:chOff x="837376" y="5794034"/>
            <a:chExt cx="4420939" cy="69231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2AF8CF8-1A1D-BA4A-881C-A902A8B40F76}"/>
                </a:ext>
              </a:extLst>
            </p:cNvPr>
            <p:cNvSpPr txBox="1"/>
            <p:nvPr/>
          </p:nvSpPr>
          <p:spPr>
            <a:xfrm>
              <a:off x="837376" y="5794034"/>
              <a:ext cx="4420939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70"/>
                </a:lnSpc>
                <a:buSzPct val="70000"/>
                <a:defRPr/>
              </a:pPr>
              <a:r>
                <a:rPr lang="en-US" altLang="el-GR" b="1" i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!</a:t>
              </a:r>
              <a:r>
                <a:rPr lang="en-US" altLang="en-US" dirty="0">
                  <a:latin typeface="+mj-lt"/>
                  <a:ea typeface="Cambria" charset="-95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Abnormally high SST, Mixed layer Temperature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7B21C10-10A5-8B41-8429-325ED42579F8}"/>
                </a:ext>
              </a:extLst>
            </p:cNvPr>
            <p:cNvSpPr txBox="1"/>
            <p:nvPr/>
          </p:nvSpPr>
          <p:spPr>
            <a:xfrm>
              <a:off x="837377" y="6124708"/>
              <a:ext cx="3865449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70"/>
                </a:lnSpc>
                <a:buSzPct val="70000"/>
                <a:defRPr/>
              </a:pPr>
              <a:r>
                <a:rPr lang="en-US" altLang="el-GR" b="1" i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!</a:t>
              </a:r>
              <a:r>
                <a:rPr lang="en-US" altLang="en-US" dirty="0">
                  <a:latin typeface="+mj-lt"/>
                  <a:ea typeface="Cambria" charset="-95"/>
                  <a:cs typeface="Times New Roman" panose="02020603050405020304" pitchFamily="18" charset="0"/>
                </a:rPr>
                <a:t> </a:t>
              </a:r>
              <a:r>
                <a:rPr lang="en-US" altLang="en-US" dirty="0">
                  <a:solidFill>
                    <a:srgbClr val="002060"/>
                  </a:solidFill>
                  <a:latin typeface="+mj-lt"/>
                  <a:ea typeface="Cambria" charset="-95"/>
                  <a:cs typeface="Times New Roman" panose="02020603050405020304" pitchFamily="18" charset="0"/>
                </a:rPr>
                <a:t>S</a:t>
              </a:r>
              <a:r>
                <a:rPr lang="en-US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hallower than normal Mixed Layer Depth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4603DAB-22F7-5E45-8EE6-66C9478A5A3C}"/>
              </a:ext>
            </a:extLst>
          </p:cNvPr>
          <p:cNvSpPr txBox="1"/>
          <p:nvPr/>
        </p:nvSpPr>
        <p:spPr>
          <a:xfrm>
            <a:off x="7733273" y="-28834"/>
            <a:ext cx="2239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Darmaraki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in prep</a:t>
            </a:r>
            <a:endParaRPr lang="el-G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11CACA3-6A1D-1549-BB8F-A59AE36F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7</a:t>
            </a:fld>
            <a:endParaRPr lang="el-GR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695B876-31D9-2D4C-9141-E947CEB6BF5B}"/>
              </a:ext>
            </a:extLst>
          </p:cNvPr>
          <p:cNvSpPr txBox="1"/>
          <p:nvPr/>
        </p:nvSpPr>
        <p:spPr>
          <a:xfrm>
            <a:off x="584175" y="5260315"/>
            <a:ext cx="44565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3" indent="-342903">
              <a:buSzPct val="50000"/>
              <a:buFont typeface=".Lucida Grande UI Regular"/>
              <a:buChar char="◆"/>
            </a:pPr>
            <a:r>
              <a:rPr lang="en-US" altLang="en-US" sz="2000" dirty="0">
                <a:latin typeface="+mj-lt"/>
                <a:ea typeface="Cambria" charset="-95"/>
                <a:cs typeface="Times New Roman" panose="02020603050405020304" pitchFamily="18" charset="0"/>
              </a:rPr>
              <a:t>Duration: 18 July – 3 Sep (48 days)</a:t>
            </a:r>
          </a:p>
          <a:p>
            <a:pPr marL="342903" indent="-342903">
              <a:buSzPct val="50000"/>
              <a:buFont typeface=".Lucida Grande UI Regular"/>
              <a:buChar char="◆"/>
            </a:pPr>
            <a:r>
              <a:rPr lang="en-US" altLang="en-US" sz="2000" dirty="0">
                <a:latin typeface="+mj-lt"/>
                <a:ea typeface="Cambria" charset="-95"/>
                <a:cs typeface="Times New Roman" panose="02020603050405020304" pitchFamily="18" charset="0"/>
              </a:rPr>
              <a:t>Mean Intensity: 0.8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℃</a:t>
            </a:r>
          </a:p>
          <a:p>
            <a:pPr marL="342903" indent="-342903">
              <a:buSzPct val="50000"/>
              <a:buFont typeface=".Lucida Grande UI Regular"/>
              <a:buChar char="◆"/>
            </a:pPr>
            <a:r>
              <a:rPr lang="en-US" altLang="en-US" sz="2000" dirty="0">
                <a:latin typeface="+mj-lt"/>
                <a:ea typeface="Cambria" charset="-95"/>
                <a:cs typeface="Times New Roman" panose="02020603050405020304" pitchFamily="18" charset="0"/>
              </a:rPr>
              <a:t>Max Coverage: 79 %</a:t>
            </a:r>
          </a:p>
          <a:p>
            <a:pPr marL="342903" indent="-342903">
              <a:buSzPct val="50000"/>
              <a:buFont typeface=".Lucida Grande UI Regular"/>
              <a:buChar char="◆"/>
            </a:pPr>
            <a:r>
              <a:rPr lang="en-US" altLang="en-US" sz="2000" dirty="0">
                <a:latin typeface="+mj-lt"/>
                <a:ea typeface="Cambria" charset="-95"/>
                <a:cs typeface="Times New Roman" panose="02020603050405020304" pitchFamily="18" charset="0"/>
              </a:rPr>
              <a:t>Mostly in NW Mediterranean</a:t>
            </a:r>
          </a:p>
        </p:txBody>
      </p:sp>
      <p:grpSp>
        <p:nvGrpSpPr>
          <p:cNvPr id="59" name="Ομάδα 58">
            <a:extLst>
              <a:ext uri="{FF2B5EF4-FFF2-40B4-BE49-F238E27FC236}">
                <a16:creationId xmlns:a16="http://schemas.microsoft.com/office/drawing/2014/main" id="{20F58D08-534D-3045-80F8-A4A2E7BDB387}"/>
              </a:ext>
            </a:extLst>
          </p:cNvPr>
          <p:cNvGrpSpPr/>
          <p:nvPr/>
        </p:nvGrpSpPr>
        <p:grpSpPr>
          <a:xfrm>
            <a:off x="535241" y="1123825"/>
            <a:ext cx="4456590" cy="3791992"/>
            <a:chOff x="535241" y="1123825"/>
            <a:chExt cx="4456590" cy="3791992"/>
          </a:xfrm>
        </p:grpSpPr>
        <p:grpSp>
          <p:nvGrpSpPr>
            <p:cNvPr id="53" name="Ομάδα 52">
              <a:extLst>
                <a:ext uri="{FF2B5EF4-FFF2-40B4-BE49-F238E27FC236}">
                  <a16:creationId xmlns:a16="http://schemas.microsoft.com/office/drawing/2014/main" id="{16087451-B3A0-EB47-9E59-91EA04206ECE}"/>
                </a:ext>
              </a:extLst>
            </p:cNvPr>
            <p:cNvGrpSpPr/>
            <p:nvPr/>
          </p:nvGrpSpPr>
          <p:grpSpPr>
            <a:xfrm>
              <a:off x="535241" y="1123825"/>
              <a:ext cx="4060233" cy="3426154"/>
              <a:chOff x="535241" y="1123825"/>
              <a:chExt cx="4060233" cy="3426154"/>
            </a:xfrm>
          </p:grpSpPr>
          <p:grpSp>
            <p:nvGrpSpPr>
              <p:cNvPr id="50" name="Ομάδα 49">
                <a:extLst>
                  <a:ext uri="{FF2B5EF4-FFF2-40B4-BE49-F238E27FC236}">
                    <a16:creationId xmlns:a16="http://schemas.microsoft.com/office/drawing/2014/main" id="{C5FEDF7F-3385-7E46-BB85-66633054020B}"/>
                  </a:ext>
                </a:extLst>
              </p:cNvPr>
              <p:cNvGrpSpPr/>
              <p:nvPr/>
            </p:nvGrpSpPr>
            <p:grpSpPr>
              <a:xfrm>
                <a:off x="535241" y="1123825"/>
                <a:ext cx="4012420" cy="1792675"/>
                <a:chOff x="535241" y="1123825"/>
                <a:chExt cx="4012420" cy="1792675"/>
              </a:xfrm>
            </p:grpSpPr>
            <p:pic>
              <p:nvPicPr>
                <p:cNvPr id="3" name="Εικόνα 2">
                  <a:extLst>
                    <a:ext uri="{FF2B5EF4-FFF2-40B4-BE49-F238E27FC236}">
                      <a16:creationId xmlns:a16="http://schemas.microsoft.com/office/drawing/2014/main" id="{24D96837-C51E-EF45-BA06-5B032995D7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58" t="17146" r="5485" b="44186"/>
                <a:stretch/>
              </p:blipFill>
              <p:spPr>
                <a:xfrm>
                  <a:off x="535241" y="1123825"/>
                  <a:ext cx="4012420" cy="1792675"/>
                </a:xfrm>
                <a:prstGeom prst="rect">
                  <a:avLst/>
                </a:prstGeom>
              </p:spPr>
            </p:pic>
            <p:sp>
              <p:nvSpPr>
                <p:cNvPr id="70" name="TextBox 1">
                  <a:extLst>
                    <a:ext uri="{FF2B5EF4-FFF2-40B4-BE49-F238E27FC236}">
                      <a16:creationId xmlns:a16="http://schemas.microsoft.com/office/drawing/2014/main" id="{4913A9D8-7303-5A4C-A87C-EA14783843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42894" y="1343848"/>
                  <a:ext cx="611041" cy="215444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txBody>
                <a:bodyPr wrap="square" lIns="36000" tIns="0" rIns="0" bIns="0">
                  <a:spAutoFit/>
                </a:bodyPr>
                <a:lstStyle/>
                <a:p>
                  <a:r>
                    <a:rPr lang="en-US" altLang="el-GR" sz="1400" b="1" dirty="0">
                      <a:latin typeface="+mj-lt"/>
                      <a:cs typeface="Times New Roman" panose="02020603050405020304" pitchFamily="18" charset="0"/>
                    </a:rPr>
                    <a:t>OBS</a:t>
                  </a:r>
                </a:p>
              </p:txBody>
            </p:sp>
          </p:grpSp>
          <p:grpSp>
            <p:nvGrpSpPr>
              <p:cNvPr id="52" name="Ομάδα 51">
                <a:extLst>
                  <a:ext uri="{FF2B5EF4-FFF2-40B4-BE49-F238E27FC236}">
                    <a16:creationId xmlns:a16="http://schemas.microsoft.com/office/drawing/2014/main" id="{216AB0B0-7132-3E49-A686-C18DEA435BAD}"/>
                  </a:ext>
                </a:extLst>
              </p:cNvPr>
              <p:cNvGrpSpPr/>
              <p:nvPr/>
            </p:nvGrpSpPr>
            <p:grpSpPr>
              <a:xfrm>
                <a:off x="543940" y="2757304"/>
                <a:ext cx="4051534" cy="1792675"/>
                <a:chOff x="543940" y="2757304"/>
                <a:chExt cx="4051534" cy="1792675"/>
              </a:xfrm>
            </p:grpSpPr>
            <p:grpSp>
              <p:nvGrpSpPr>
                <p:cNvPr id="51" name="Ομάδα 50">
                  <a:extLst>
                    <a:ext uri="{FF2B5EF4-FFF2-40B4-BE49-F238E27FC236}">
                      <a16:creationId xmlns:a16="http://schemas.microsoft.com/office/drawing/2014/main" id="{4BDBBE06-30B4-3E4A-A8D3-53A63BE05471}"/>
                    </a:ext>
                  </a:extLst>
                </p:cNvPr>
                <p:cNvGrpSpPr/>
                <p:nvPr/>
              </p:nvGrpSpPr>
              <p:grpSpPr>
                <a:xfrm>
                  <a:off x="543940" y="2757304"/>
                  <a:ext cx="4051534" cy="1792675"/>
                  <a:chOff x="543940" y="2757304"/>
                  <a:chExt cx="4051534" cy="1792675"/>
                </a:xfrm>
              </p:grpSpPr>
              <p:pic>
                <p:nvPicPr>
                  <p:cNvPr id="40" name="Εικόνα 39">
                    <a:extLst>
                      <a:ext uri="{FF2B5EF4-FFF2-40B4-BE49-F238E27FC236}">
                        <a16:creationId xmlns:a16="http://schemas.microsoft.com/office/drawing/2014/main" id="{5B300D32-9ECE-0A41-ABD3-A30B42E331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350" t="20977" r="4505" b="42883"/>
                  <a:stretch/>
                </p:blipFill>
                <p:spPr>
                  <a:xfrm>
                    <a:off x="543940" y="2757304"/>
                    <a:ext cx="4051534" cy="1792675"/>
                  </a:xfrm>
                  <a:prstGeom prst="rect">
                    <a:avLst/>
                  </a:prstGeom>
                </p:spPr>
              </p:pic>
              <p:sp>
                <p:nvSpPr>
                  <p:cNvPr id="71" name="TextBox 1">
                    <a:extLst>
                      <a:ext uri="{FF2B5EF4-FFF2-40B4-BE49-F238E27FC236}">
                        <a16:creationId xmlns:a16="http://schemas.microsoft.com/office/drawing/2014/main" id="{84998F06-ED5A-8F43-94D0-7511903068E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42893" y="2805732"/>
                    <a:ext cx="611041" cy="215444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</a:ln>
                </p:spPr>
                <p:txBody>
                  <a:bodyPr wrap="square" lIns="36000" tIns="0" rIns="0" bIns="0">
                    <a:spAutoFit/>
                  </a:bodyPr>
                  <a:lstStyle/>
                  <a:p>
                    <a:r>
                      <a:rPr lang="en-US" altLang="el-GR" sz="1400" b="1" dirty="0">
                        <a:latin typeface="+mj-lt"/>
                        <a:cs typeface="Times New Roman" panose="02020603050405020304" pitchFamily="18" charset="0"/>
                      </a:rPr>
                      <a:t>MODEL</a:t>
                    </a:r>
                    <a:endParaRPr lang="el-GR" altLang="el-GR" sz="1400" b="1" dirty="0"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9" name="TextBox 28">
                  <a:extLst>
                    <a:ext uri="{FF2B5EF4-FFF2-40B4-BE49-F238E27FC236}">
                      <a16:creationId xmlns:a16="http://schemas.microsoft.com/office/drawing/2014/main" id="{45F561AB-4E45-E144-A7FA-7313128D48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42893" y="3914506"/>
                  <a:ext cx="779978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22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l-GR" altLang="en-US" i="1" dirty="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ρ </a:t>
                  </a:r>
                  <a:r>
                    <a:rPr lang="el-GR" altLang="en-US" sz="1656" b="1" dirty="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= </a:t>
                  </a:r>
                  <a:r>
                    <a:rPr lang="en-US" altLang="en-US" sz="1656" b="1" dirty="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0.78 </a:t>
                  </a:r>
                </a:p>
              </p:txBody>
            </p:sp>
          </p:grpSp>
        </p:grpSp>
        <p:grpSp>
          <p:nvGrpSpPr>
            <p:cNvPr id="58" name="Ομάδα 57">
              <a:extLst>
                <a:ext uri="{FF2B5EF4-FFF2-40B4-BE49-F238E27FC236}">
                  <a16:creationId xmlns:a16="http://schemas.microsoft.com/office/drawing/2014/main" id="{945EF3C6-238E-234B-87CE-4AA55BB7AC07}"/>
                </a:ext>
              </a:extLst>
            </p:cNvPr>
            <p:cNvGrpSpPr/>
            <p:nvPr/>
          </p:nvGrpSpPr>
          <p:grpSpPr>
            <a:xfrm>
              <a:off x="828267" y="4413898"/>
              <a:ext cx="4163564" cy="501919"/>
              <a:chOff x="828267" y="4413898"/>
              <a:chExt cx="4163564" cy="501919"/>
            </a:xfrm>
          </p:grpSpPr>
          <p:pic>
            <p:nvPicPr>
              <p:cNvPr id="55" name="Εικόνα 54">
                <a:extLst>
                  <a:ext uri="{FF2B5EF4-FFF2-40B4-BE49-F238E27FC236}">
                    <a16:creationId xmlns:a16="http://schemas.microsoft.com/office/drawing/2014/main" id="{FC4D29D7-C7E7-594E-8366-7E6EE8E306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63" t="93332" r="12647" b="-2"/>
              <a:stretch/>
            </p:blipFill>
            <p:spPr>
              <a:xfrm>
                <a:off x="828267" y="4540189"/>
                <a:ext cx="3694401" cy="375628"/>
              </a:xfrm>
              <a:prstGeom prst="rect">
                <a:avLst/>
              </a:prstGeom>
            </p:spPr>
          </p:pic>
          <p:sp>
            <p:nvSpPr>
              <p:cNvPr id="48" name="TextBox 4">
                <a:extLst>
                  <a:ext uri="{FF2B5EF4-FFF2-40B4-BE49-F238E27FC236}">
                    <a16:creationId xmlns:a16="http://schemas.microsoft.com/office/drawing/2014/main" id="{86A63188-C278-2045-ABD9-026E75827B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35591" y="4413898"/>
                <a:ext cx="656240" cy="3976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984" dirty="0">
                    <a:latin typeface="+mj-lt"/>
                    <a:ea typeface="Cambria" panose="02040503050406030204" pitchFamily="18" charset="0"/>
                    <a:cs typeface="Cambria" panose="02040503050406030204" pitchFamily="18" charset="0"/>
                  </a:rPr>
                  <a:t>(℃)</a:t>
                </a:r>
              </a:p>
            </p:txBody>
          </p:sp>
        </p:grp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5F17887-73EF-A342-9C05-B734E7DCDA4E}"/>
              </a:ext>
            </a:extLst>
          </p:cNvPr>
          <p:cNvSpPr txBox="1"/>
          <p:nvPr/>
        </p:nvSpPr>
        <p:spPr>
          <a:xfrm>
            <a:off x="3976403" y="4949884"/>
            <a:ext cx="16978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</a:rPr>
              <a:t>Characteristics</a:t>
            </a:r>
            <a:endParaRPr lang="el-GR" sz="19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B9512A-2848-BA49-8BBC-95C5D68B14EC}"/>
              </a:ext>
            </a:extLst>
          </p:cNvPr>
          <p:cNvSpPr txBox="1"/>
          <p:nvPr/>
        </p:nvSpPr>
        <p:spPr>
          <a:xfrm>
            <a:off x="1470682" y="908939"/>
            <a:ext cx="225601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70"/>
              </a:lnSpc>
              <a:buSzPct val="70000"/>
              <a:defRPr/>
            </a:pPr>
            <a:r>
              <a:rPr lang="en-US" altLang="en-US" sz="1900" dirty="0">
                <a:latin typeface="+mj-lt"/>
                <a:ea typeface="Cambria" charset="-95"/>
                <a:cs typeface="Times New Roman" panose="02020603050405020304" pitchFamily="18" charset="0"/>
              </a:rPr>
              <a:t>Mean event intensity</a:t>
            </a:r>
          </a:p>
        </p:txBody>
      </p:sp>
      <p:grpSp>
        <p:nvGrpSpPr>
          <p:cNvPr id="84" name="Ομάδα 83">
            <a:extLst>
              <a:ext uri="{FF2B5EF4-FFF2-40B4-BE49-F238E27FC236}">
                <a16:creationId xmlns:a16="http://schemas.microsoft.com/office/drawing/2014/main" id="{A449C962-5827-1F4F-B5C6-6C74D7A77F4B}"/>
              </a:ext>
            </a:extLst>
          </p:cNvPr>
          <p:cNvGrpSpPr/>
          <p:nvPr/>
        </p:nvGrpSpPr>
        <p:grpSpPr>
          <a:xfrm>
            <a:off x="4455962" y="1265346"/>
            <a:ext cx="5656506" cy="5630960"/>
            <a:chOff x="4455962" y="1265346"/>
            <a:chExt cx="5656506" cy="5630960"/>
          </a:xfrm>
        </p:grpSpPr>
        <p:grpSp>
          <p:nvGrpSpPr>
            <p:cNvPr id="75" name="Ομάδα 74">
              <a:extLst>
                <a:ext uri="{FF2B5EF4-FFF2-40B4-BE49-F238E27FC236}">
                  <a16:creationId xmlns:a16="http://schemas.microsoft.com/office/drawing/2014/main" id="{AF6F61C7-2733-6B49-9A23-2BED7F33E085}"/>
                </a:ext>
              </a:extLst>
            </p:cNvPr>
            <p:cNvGrpSpPr/>
            <p:nvPr/>
          </p:nvGrpSpPr>
          <p:grpSpPr>
            <a:xfrm>
              <a:off x="6029032" y="1265346"/>
              <a:ext cx="2794080" cy="3206235"/>
              <a:chOff x="7759664" y="590899"/>
              <a:chExt cx="1414644" cy="2070902"/>
            </a:xfrm>
          </p:grpSpPr>
          <p:grpSp>
            <p:nvGrpSpPr>
              <p:cNvPr id="74" name="Ομάδα 73">
                <a:extLst>
                  <a:ext uri="{FF2B5EF4-FFF2-40B4-BE49-F238E27FC236}">
                    <a16:creationId xmlns:a16="http://schemas.microsoft.com/office/drawing/2014/main" id="{361417C5-5170-CC4D-879A-8D4C24CACE19}"/>
                  </a:ext>
                </a:extLst>
              </p:cNvPr>
              <p:cNvGrpSpPr/>
              <p:nvPr/>
            </p:nvGrpSpPr>
            <p:grpSpPr>
              <a:xfrm>
                <a:off x="7759664" y="844655"/>
                <a:ext cx="1399850" cy="543241"/>
                <a:chOff x="7759664" y="844655"/>
                <a:chExt cx="1399850" cy="543241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83B2F151-FF33-CE4B-8D03-821A496F541B}"/>
                    </a:ext>
                  </a:extLst>
                </p:cNvPr>
                <p:cNvSpPr txBox="1"/>
                <p:nvPr/>
              </p:nvSpPr>
              <p:spPr>
                <a:xfrm>
                  <a:off x="7759664" y="1141675"/>
                  <a:ext cx="172800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l-GR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B93E70A6-EED5-2F4A-A3D4-AFBEBF3AAF07}"/>
                    </a:ext>
                  </a:extLst>
                </p:cNvPr>
                <p:cNvSpPr txBox="1"/>
                <p:nvPr/>
              </p:nvSpPr>
              <p:spPr>
                <a:xfrm>
                  <a:off x="8084899" y="1099018"/>
                  <a:ext cx="78737" cy="15903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l-GR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1BFE1E6-EBB0-9D42-928D-881C3F53DF16}"/>
                    </a:ext>
                  </a:extLst>
                </p:cNvPr>
                <p:cNvSpPr txBox="1"/>
                <p:nvPr/>
              </p:nvSpPr>
              <p:spPr>
                <a:xfrm>
                  <a:off x="8357684" y="955712"/>
                  <a:ext cx="172800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endParaRPr lang="el-GR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E01CA63-DCAC-E24E-9F94-CD976C25FBAA}"/>
                    </a:ext>
                  </a:extLst>
                </p:cNvPr>
                <p:cNvSpPr txBox="1"/>
                <p:nvPr/>
              </p:nvSpPr>
              <p:spPr>
                <a:xfrm>
                  <a:off x="9062053" y="844655"/>
                  <a:ext cx="97461" cy="158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endParaRPr lang="el-GR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65" name="Ευθεία γραμμή σύνδεσης 64">
                <a:extLst>
                  <a:ext uri="{FF2B5EF4-FFF2-40B4-BE49-F238E27FC236}">
                    <a16:creationId xmlns:a16="http://schemas.microsoft.com/office/drawing/2014/main" id="{872662CB-F738-5F4B-9F78-FC62EAC3CE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72790" y="590899"/>
                <a:ext cx="1518" cy="2048081"/>
              </a:xfrm>
              <a:prstGeom prst="line">
                <a:avLst/>
              </a:prstGeom>
              <a:ln w="127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Ευθεία γραμμή σύνδεσης 63">
                <a:extLst>
                  <a:ext uri="{FF2B5EF4-FFF2-40B4-BE49-F238E27FC236}">
                    <a16:creationId xmlns:a16="http://schemas.microsoft.com/office/drawing/2014/main" id="{C216E138-719D-D945-936F-AF9BF957D59F}"/>
                  </a:ext>
                </a:extLst>
              </p:cNvPr>
              <p:cNvCxnSpPr>
                <a:cxnSpLocks/>
                <a:stCxn id="5" idx="0"/>
              </p:cNvCxnSpPr>
              <p:nvPr/>
            </p:nvCxnSpPr>
            <p:spPr>
              <a:xfrm>
                <a:off x="9010664" y="649018"/>
                <a:ext cx="8578" cy="2012783"/>
              </a:xfrm>
              <a:prstGeom prst="line">
                <a:avLst/>
              </a:prstGeom>
              <a:ln w="127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Ευθεία γραμμή σύνδεσης 42">
                <a:extLst>
                  <a:ext uri="{FF2B5EF4-FFF2-40B4-BE49-F238E27FC236}">
                    <a16:creationId xmlns:a16="http://schemas.microsoft.com/office/drawing/2014/main" id="{0B289D72-DDC0-EF42-8FE9-D95DAEBA3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1322" y="657105"/>
                <a:ext cx="0" cy="1982852"/>
              </a:xfrm>
              <a:prstGeom prst="line">
                <a:avLst/>
              </a:prstGeom>
              <a:ln w="127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Ευθεία γραμμή σύνδεσης 62">
                <a:extLst>
                  <a:ext uri="{FF2B5EF4-FFF2-40B4-BE49-F238E27FC236}">
                    <a16:creationId xmlns:a16="http://schemas.microsoft.com/office/drawing/2014/main" id="{947C387D-1850-7148-9C1C-E7F5DB0A42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7844" y="657105"/>
                <a:ext cx="0" cy="1981645"/>
              </a:xfrm>
              <a:prstGeom prst="line">
                <a:avLst/>
              </a:prstGeom>
              <a:ln w="127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Ομάδα 82">
              <a:extLst>
                <a:ext uri="{FF2B5EF4-FFF2-40B4-BE49-F238E27FC236}">
                  <a16:creationId xmlns:a16="http://schemas.microsoft.com/office/drawing/2014/main" id="{DAB7ABC2-1815-E047-B8E9-1658BB3ED990}"/>
                </a:ext>
              </a:extLst>
            </p:cNvPr>
            <p:cNvGrpSpPr/>
            <p:nvPr/>
          </p:nvGrpSpPr>
          <p:grpSpPr>
            <a:xfrm>
              <a:off x="4455962" y="6249975"/>
              <a:ext cx="5656506" cy="646331"/>
              <a:chOff x="4455962" y="6249975"/>
              <a:chExt cx="5656506" cy="646331"/>
            </a:xfrm>
          </p:grpSpPr>
          <p:sp>
            <p:nvSpPr>
              <p:cNvPr id="77" name="Ορθογώνιο 76">
                <a:extLst>
                  <a:ext uri="{FF2B5EF4-FFF2-40B4-BE49-F238E27FC236}">
                    <a16:creationId xmlns:a16="http://schemas.microsoft.com/office/drawing/2014/main" id="{C1E36ABA-939C-4943-BC95-313B6B12B995}"/>
                  </a:ext>
                </a:extLst>
              </p:cNvPr>
              <p:cNvSpPr/>
              <p:nvPr/>
            </p:nvSpPr>
            <p:spPr>
              <a:xfrm>
                <a:off x="4455962" y="6351997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cs typeface="Times New Roman" panose="02020603050405020304" pitchFamily="18" charset="0"/>
                  </a:rPr>
                  <a:t>👉</a:t>
                </a:r>
                <a:endParaRPr lang="el-GR" dirty="0"/>
              </a:p>
            </p:txBody>
          </p:sp>
          <p:grpSp>
            <p:nvGrpSpPr>
              <p:cNvPr id="82" name="Ομάδα 81">
                <a:extLst>
                  <a:ext uri="{FF2B5EF4-FFF2-40B4-BE49-F238E27FC236}">
                    <a16:creationId xmlns:a16="http://schemas.microsoft.com/office/drawing/2014/main" id="{55D89109-DDA8-434D-A253-3BE4D717FED4}"/>
                  </a:ext>
                </a:extLst>
              </p:cNvPr>
              <p:cNvGrpSpPr/>
              <p:nvPr/>
            </p:nvGrpSpPr>
            <p:grpSpPr>
              <a:xfrm>
                <a:off x="4731753" y="6249975"/>
                <a:ext cx="5380715" cy="646331"/>
                <a:chOff x="4731753" y="6249975"/>
                <a:chExt cx="5380715" cy="646331"/>
              </a:xfrm>
            </p:grpSpPr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8C7FA11-DD42-D349-A96B-E2ED340076F8}"/>
                    </a:ext>
                  </a:extLst>
                </p:cNvPr>
                <p:cNvSpPr txBox="1"/>
                <p:nvPr/>
              </p:nvSpPr>
              <p:spPr>
                <a:xfrm>
                  <a:off x="4731753" y="6249975"/>
                  <a:ext cx="538071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i="1" dirty="0">
                      <a:solidFill>
                        <a:srgbClr val="720000"/>
                      </a:solidFill>
                      <a:latin typeface="+mj-lt"/>
                    </a:rPr>
                    <a:t>Split in 4 phases based on increasing/decreasing SST anomalies to better disentangle driving processes </a:t>
                  </a:r>
                  <a:endParaRPr lang="el-GR" b="1" i="1" dirty="0">
                    <a:solidFill>
                      <a:srgbClr val="720000"/>
                    </a:solidFill>
                    <a:latin typeface="+mj-lt"/>
                  </a:endParaRPr>
                </a:p>
              </p:txBody>
            </p:sp>
            <p:cxnSp>
              <p:nvCxnSpPr>
                <p:cNvPr id="81" name="Ευθύγραμμο βέλος σύνδεσης 80">
                  <a:extLst>
                    <a:ext uri="{FF2B5EF4-FFF2-40B4-BE49-F238E27FC236}">
                      <a16:creationId xmlns:a16="http://schemas.microsoft.com/office/drawing/2014/main" id="{CDBF2C12-FA26-F14A-A5D9-03F86B9442B3}"/>
                    </a:ext>
                  </a:extLst>
                </p:cNvPr>
                <p:cNvCxnSpPr/>
                <p:nvPr/>
              </p:nvCxnSpPr>
              <p:spPr>
                <a:xfrm>
                  <a:off x="9382779" y="6721329"/>
                  <a:ext cx="378737" cy="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3C3B8D4-D55E-264E-860D-933AEA0EAF25}"/>
              </a:ext>
            </a:extLst>
          </p:cNvPr>
          <p:cNvSpPr txBox="1"/>
          <p:nvPr/>
        </p:nvSpPr>
        <p:spPr>
          <a:xfrm>
            <a:off x="2258291" y="70519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pic>
        <p:nvPicPr>
          <p:cNvPr id="86" name="Εικόνα 85">
            <a:extLst>
              <a:ext uri="{FF2B5EF4-FFF2-40B4-BE49-F238E27FC236}">
                <a16:creationId xmlns:a16="http://schemas.microsoft.com/office/drawing/2014/main" id="{90E29C09-43AD-5F49-B50E-E6C0A1535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3" y="6788343"/>
            <a:ext cx="846759" cy="2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7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Ομάδα 68">
            <a:extLst>
              <a:ext uri="{FF2B5EF4-FFF2-40B4-BE49-F238E27FC236}">
                <a16:creationId xmlns:a16="http://schemas.microsoft.com/office/drawing/2014/main" id="{EFA5FAE3-24D2-B24A-A7F3-8EBAD10AA54C}"/>
              </a:ext>
            </a:extLst>
          </p:cNvPr>
          <p:cNvGrpSpPr/>
          <p:nvPr/>
        </p:nvGrpSpPr>
        <p:grpSpPr>
          <a:xfrm>
            <a:off x="404992" y="744350"/>
            <a:ext cx="4832713" cy="3089581"/>
            <a:chOff x="404992" y="744350"/>
            <a:chExt cx="4832713" cy="3089581"/>
          </a:xfrm>
        </p:grpSpPr>
        <p:grpSp>
          <p:nvGrpSpPr>
            <p:cNvPr id="59" name="Ομάδα 58">
              <a:extLst>
                <a:ext uri="{FF2B5EF4-FFF2-40B4-BE49-F238E27FC236}">
                  <a16:creationId xmlns:a16="http://schemas.microsoft.com/office/drawing/2014/main" id="{53954B33-E2D6-CE48-B7BC-4E18D725F04E}"/>
                </a:ext>
              </a:extLst>
            </p:cNvPr>
            <p:cNvGrpSpPr/>
            <p:nvPr/>
          </p:nvGrpSpPr>
          <p:grpSpPr>
            <a:xfrm>
              <a:off x="404992" y="744350"/>
              <a:ext cx="4832713" cy="2930437"/>
              <a:chOff x="404992" y="744350"/>
              <a:chExt cx="4832713" cy="2930437"/>
            </a:xfrm>
          </p:grpSpPr>
          <p:grpSp>
            <p:nvGrpSpPr>
              <p:cNvPr id="46" name="Ομάδα 45">
                <a:extLst>
                  <a:ext uri="{FF2B5EF4-FFF2-40B4-BE49-F238E27FC236}">
                    <a16:creationId xmlns:a16="http://schemas.microsoft.com/office/drawing/2014/main" id="{354E236E-BE69-6B45-97F4-B34088E2580B}"/>
                  </a:ext>
                </a:extLst>
              </p:cNvPr>
              <p:cNvGrpSpPr/>
              <p:nvPr/>
            </p:nvGrpSpPr>
            <p:grpSpPr>
              <a:xfrm>
                <a:off x="404992" y="744350"/>
                <a:ext cx="4752123" cy="2930437"/>
                <a:chOff x="404992" y="744350"/>
                <a:chExt cx="4752123" cy="2930437"/>
              </a:xfrm>
            </p:grpSpPr>
            <p:grpSp>
              <p:nvGrpSpPr>
                <p:cNvPr id="44" name="Ομάδα 43">
                  <a:extLst>
                    <a:ext uri="{FF2B5EF4-FFF2-40B4-BE49-F238E27FC236}">
                      <a16:creationId xmlns:a16="http://schemas.microsoft.com/office/drawing/2014/main" id="{F83B646A-AF98-354A-A48A-836CCCC21D0E}"/>
                    </a:ext>
                  </a:extLst>
                </p:cNvPr>
                <p:cNvGrpSpPr/>
                <p:nvPr/>
              </p:nvGrpSpPr>
              <p:grpSpPr>
                <a:xfrm>
                  <a:off x="404992" y="1201707"/>
                  <a:ext cx="4142940" cy="2473080"/>
                  <a:chOff x="404992" y="1201707"/>
                  <a:chExt cx="4142940" cy="2473080"/>
                </a:xfrm>
              </p:grpSpPr>
              <p:grpSp>
                <p:nvGrpSpPr>
                  <p:cNvPr id="43" name="Ομάδα 42">
                    <a:extLst>
                      <a:ext uri="{FF2B5EF4-FFF2-40B4-BE49-F238E27FC236}">
                        <a16:creationId xmlns:a16="http://schemas.microsoft.com/office/drawing/2014/main" id="{133C75C1-ADAC-144C-A473-FA1A588350E8}"/>
                      </a:ext>
                    </a:extLst>
                  </p:cNvPr>
                  <p:cNvGrpSpPr/>
                  <p:nvPr/>
                </p:nvGrpSpPr>
                <p:grpSpPr>
                  <a:xfrm>
                    <a:off x="653544" y="1201707"/>
                    <a:ext cx="3894388" cy="2473080"/>
                    <a:chOff x="653544" y="1201707"/>
                    <a:chExt cx="3894388" cy="2473080"/>
                  </a:xfrm>
                </p:grpSpPr>
                <p:pic>
                  <p:nvPicPr>
                    <p:cNvPr id="4" name="Εικόνα 3">
                      <a:extLst>
                        <a:ext uri="{FF2B5EF4-FFF2-40B4-BE49-F238E27FC236}">
                          <a16:creationId xmlns:a16="http://schemas.microsoft.com/office/drawing/2014/main" id="{728BB66A-FB1A-204B-B2EF-DC01CA10A7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095" t="18789" r="13298" b="38583"/>
                    <a:stretch/>
                  </p:blipFill>
                  <p:spPr>
                    <a:xfrm>
                      <a:off x="653544" y="1201707"/>
                      <a:ext cx="3894388" cy="247308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3" name="Ομάδα 12">
                      <a:extLst>
                        <a:ext uri="{FF2B5EF4-FFF2-40B4-BE49-F238E27FC236}">
                          <a16:creationId xmlns:a16="http://schemas.microsoft.com/office/drawing/2014/main" id="{1EE8ACA6-FC47-AF40-9100-92EAE51950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1299" y="1335683"/>
                      <a:ext cx="2605374" cy="194695"/>
                      <a:chOff x="1715888" y="592142"/>
                      <a:chExt cx="2605374" cy="194695"/>
                    </a:xfrm>
                  </p:grpSpPr>
                  <p:sp>
                    <p:nvSpPr>
                      <p:cNvPr id="98" name="TextBox 97">
                        <a:extLst>
                          <a:ext uri="{FF2B5EF4-FFF2-40B4-BE49-F238E27FC236}">
                            <a16:creationId xmlns:a16="http://schemas.microsoft.com/office/drawing/2014/main" id="{CE2D4160-822B-B345-AF2E-F74808ECFDE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15888" y="602171"/>
                        <a:ext cx="246610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200" dirty="0">
                            <a:latin typeface="+mj-lt"/>
                          </a:rPr>
                          <a:t>P1</a:t>
                        </a:r>
                        <a:endParaRPr lang="el-GR" sz="1200" dirty="0">
                          <a:latin typeface="+mj-lt"/>
                        </a:endParaRPr>
                      </a:p>
                    </p:txBody>
                  </p:sp>
                  <p:sp>
                    <p:nvSpPr>
                      <p:cNvPr id="119" name="TextBox 118">
                        <a:extLst>
                          <a:ext uri="{FF2B5EF4-FFF2-40B4-BE49-F238E27FC236}">
                            <a16:creationId xmlns:a16="http://schemas.microsoft.com/office/drawing/2014/main" id="{FDAD8AED-6002-F046-B960-155E7DD7FBB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04761" y="602171"/>
                        <a:ext cx="207312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200" dirty="0">
                            <a:latin typeface="+mj-lt"/>
                          </a:rPr>
                          <a:t>P2</a:t>
                        </a:r>
                        <a:endParaRPr lang="el-GR" sz="1200" dirty="0">
                          <a:latin typeface="+mj-lt"/>
                        </a:endParaRPr>
                      </a:p>
                    </p:txBody>
                  </p:sp>
                  <p:sp>
                    <p:nvSpPr>
                      <p:cNvPr id="120" name="TextBox 119">
                        <a:extLst>
                          <a:ext uri="{FF2B5EF4-FFF2-40B4-BE49-F238E27FC236}">
                            <a16:creationId xmlns:a16="http://schemas.microsoft.com/office/drawing/2014/main" id="{F84C59F5-5B94-3F4F-B481-305C4DC6D6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59896" y="592142"/>
                        <a:ext cx="207312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200" dirty="0">
                            <a:latin typeface="+mj-lt"/>
                          </a:rPr>
                          <a:t>P3</a:t>
                        </a:r>
                        <a:endParaRPr lang="el-GR" sz="1200" dirty="0">
                          <a:latin typeface="+mj-lt"/>
                        </a:endParaRPr>
                      </a:p>
                    </p:txBody>
                  </p:sp>
                  <p:sp>
                    <p:nvSpPr>
                      <p:cNvPr id="121" name="TextBox 120">
                        <a:extLst>
                          <a:ext uri="{FF2B5EF4-FFF2-40B4-BE49-F238E27FC236}">
                            <a16:creationId xmlns:a16="http://schemas.microsoft.com/office/drawing/2014/main" id="{9370292B-5569-6F47-8946-22563299A22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13950" y="602171"/>
                        <a:ext cx="207312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200" dirty="0">
                            <a:latin typeface="+mj-lt"/>
                          </a:rPr>
                          <a:t>P4</a:t>
                        </a:r>
                        <a:endParaRPr lang="el-GR" sz="1200" dirty="0">
                          <a:latin typeface="+mj-lt"/>
                        </a:endParaRPr>
                      </a:p>
                    </p:txBody>
                  </p:sp>
                </p:grpSp>
              </p:grpSp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5EB9E5C3-7319-7040-9675-DB76837B95E2}"/>
                      </a:ext>
                    </a:extLst>
                  </p:cNvPr>
                  <p:cNvSpPr txBox="1"/>
                  <p:nvPr/>
                </p:nvSpPr>
                <p:spPr>
                  <a:xfrm>
                    <a:off x="404992" y="2080185"/>
                    <a:ext cx="430887" cy="47843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vert="vert270" wrap="square" rtlCol="0">
                    <a:spAutoFit/>
                  </a:bodyPr>
                  <a:lstStyle/>
                  <a:p>
                    <a:r>
                      <a:rPr lang="en-US" altLang="en-US" sz="1600" dirty="0">
                        <a:ea typeface="Cambria" panose="02040503050406030204" pitchFamily="18" charset="0"/>
                        <a:cs typeface="Cambria" panose="02040503050406030204" pitchFamily="18" charset="0"/>
                      </a:rPr>
                      <a:t>(℃)</a:t>
                    </a:r>
                    <a:endParaRPr lang="el-GR" sz="1600" baseline="30000" dirty="0"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598D9FFF-93CC-3A4A-AE98-B1C121CAF404}"/>
                    </a:ext>
                  </a:extLst>
                </p:cNvPr>
                <p:cNvSpPr txBox="1"/>
                <p:nvPr/>
              </p:nvSpPr>
              <p:spPr>
                <a:xfrm>
                  <a:off x="983679" y="744350"/>
                  <a:ext cx="4173436" cy="361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070"/>
                    </a:lnSpc>
                    <a:buSzPct val="70000"/>
                    <a:defRPr/>
                  </a:pPr>
                  <a:r>
                    <a:rPr lang="en-US" altLang="en-US" dirty="0">
                      <a:latin typeface="+mj-lt"/>
                      <a:ea typeface="Cambria" charset="-95"/>
                      <a:cs typeface="Times New Roman" panose="02020603050405020304" pitchFamily="18" charset="0"/>
                    </a:rPr>
                    <a:t>Time-integrated Mixed Layer Heat Budget</a:t>
                  </a:r>
                </a:p>
              </p:txBody>
            </p: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3A9ED122-C17F-4641-9476-4FBA51F8640F}"/>
                    </a:ext>
                  </a:extLst>
                </p:cNvPr>
                <p:cNvSpPr txBox="1"/>
                <p:nvPr/>
              </p:nvSpPr>
              <p:spPr>
                <a:xfrm>
                  <a:off x="1065324" y="966756"/>
                  <a:ext cx="926844" cy="3349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070"/>
                    </a:lnSpc>
                    <a:buSzPct val="70000"/>
                    <a:defRPr/>
                  </a:pPr>
                  <a:r>
                    <a:rPr lang="en-US" altLang="en-US" sz="1200" dirty="0">
                      <a:latin typeface="+mj-lt"/>
                      <a:ea typeface="Cambria" charset="-95"/>
                      <a:cs typeface="Times New Roman" panose="02020603050405020304" pitchFamily="18" charset="0"/>
                    </a:rPr>
                    <a:t>Anomalies</a:t>
                  </a:r>
                </a:p>
              </p:txBody>
            </p:sp>
          </p:grpSp>
          <p:pic>
            <p:nvPicPr>
              <p:cNvPr id="125" name="Εικόνα 124">
                <a:extLst>
                  <a:ext uri="{FF2B5EF4-FFF2-40B4-BE49-F238E27FC236}">
                    <a16:creationId xmlns:a16="http://schemas.microsoft.com/office/drawing/2014/main" id="{51F7CBEE-D053-0D4A-AF29-B7C593FDDD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33" t="20531" r="18527" b="61544"/>
              <a:stretch/>
            </p:blipFill>
            <p:spPr>
              <a:xfrm>
                <a:off x="4524234" y="1567487"/>
                <a:ext cx="713471" cy="1251179"/>
              </a:xfrm>
              <a:prstGeom prst="rect">
                <a:avLst/>
              </a:prstGeom>
            </p:spPr>
          </p:pic>
        </p:grpSp>
        <p:pic>
          <p:nvPicPr>
            <p:cNvPr id="126" name="Εικόνα 125">
              <a:extLst>
                <a:ext uri="{FF2B5EF4-FFF2-40B4-BE49-F238E27FC236}">
                  <a16:creationId xmlns:a16="http://schemas.microsoft.com/office/drawing/2014/main" id="{2D037284-8180-EA4C-A4AD-186E1104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2" t="62104" r="14784" b="33743"/>
            <a:stretch/>
          </p:blipFill>
          <p:spPr>
            <a:xfrm>
              <a:off x="1016191" y="3598421"/>
              <a:ext cx="3572934" cy="235510"/>
            </a:xfrm>
            <a:prstGeom prst="rect">
              <a:avLst/>
            </a:prstGeom>
          </p:spPr>
        </p:pic>
      </p:grp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AA640A46-5905-4042-8F03-DB59EF2C3155}"/>
              </a:ext>
            </a:extLst>
          </p:cNvPr>
          <p:cNvCxnSpPr>
            <a:cxnSpLocks/>
          </p:cNvCxnSpPr>
          <p:nvPr/>
        </p:nvCxnSpPr>
        <p:spPr>
          <a:xfrm>
            <a:off x="2080591" y="490063"/>
            <a:ext cx="5742609" cy="0"/>
          </a:xfrm>
          <a:prstGeom prst="line">
            <a:avLst/>
          </a:prstGeom>
          <a:ln w="31750">
            <a:gradFill flip="none" rotWithShape="1">
              <a:gsLst>
                <a:gs pos="27000">
                  <a:schemeClr val="accent5">
                    <a:lumMod val="40000"/>
                    <a:lumOff val="60000"/>
                  </a:schemeClr>
                </a:gs>
                <a:gs pos="13000">
                  <a:schemeClr val="accent5">
                    <a:lumMod val="40000"/>
                    <a:lumOff val="60000"/>
                  </a:schemeClr>
                </a:gs>
                <a:gs pos="43000">
                  <a:schemeClr val="accent5">
                    <a:lumMod val="95000"/>
                    <a:lumOff val="5000"/>
                  </a:schemeClr>
                </a:gs>
                <a:gs pos="74000">
                  <a:schemeClr val="accent5">
                    <a:lumMod val="60000"/>
                  </a:schemeClr>
                </a:gs>
                <a:gs pos="58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774C2A8-56D5-804B-8157-331B29A55BCE}"/>
              </a:ext>
            </a:extLst>
          </p:cNvPr>
          <p:cNvSpPr txBox="1"/>
          <p:nvPr/>
        </p:nvSpPr>
        <p:spPr>
          <a:xfrm>
            <a:off x="1996014" y="28464"/>
            <a:ext cx="5553648" cy="47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86" dirty="0">
                <a:solidFill>
                  <a:schemeClr val="accent1">
                    <a:lumMod val="50000"/>
                  </a:schemeClr>
                </a:solidFill>
                <a:latin typeface="+mj-lt"/>
                <a:ea typeface="Cambria" charset="-95"/>
                <a:cs typeface="Times New Roman" panose="02020603050405020304" pitchFamily="18" charset="0"/>
              </a:rPr>
              <a:t>MHW 2003: Atmosphere forcing &amp; wind</a:t>
            </a:r>
          </a:p>
        </p:txBody>
      </p:sp>
      <p:grpSp>
        <p:nvGrpSpPr>
          <p:cNvPr id="14" name="Ομάδα 13">
            <a:extLst>
              <a:ext uri="{FF2B5EF4-FFF2-40B4-BE49-F238E27FC236}">
                <a16:creationId xmlns:a16="http://schemas.microsoft.com/office/drawing/2014/main" id="{4D17A703-2899-F64A-8241-5C6FF881070B}"/>
              </a:ext>
            </a:extLst>
          </p:cNvPr>
          <p:cNvGrpSpPr/>
          <p:nvPr/>
        </p:nvGrpSpPr>
        <p:grpSpPr>
          <a:xfrm>
            <a:off x="136195" y="1627936"/>
            <a:ext cx="191898" cy="3735682"/>
            <a:chOff x="136195" y="1627936"/>
            <a:chExt cx="191898" cy="3735682"/>
          </a:xfrm>
        </p:grpSpPr>
        <p:grpSp>
          <p:nvGrpSpPr>
            <p:cNvPr id="15" name="Ομάδα 14">
              <a:extLst>
                <a:ext uri="{FF2B5EF4-FFF2-40B4-BE49-F238E27FC236}">
                  <a16:creationId xmlns:a16="http://schemas.microsoft.com/office/drawing/2014/main" id="{C8839645-2A16-6445-9B54-53C907780535}"/>
                </a:ext>
              </a:extLst>
            </p:cNvPr>
            <p:cNvGrpSpPr/>
            <p:nvPr/>
          </p:nvGrpSpPr>
          <p:grpSpPr>
            <a:xfrm>
              <a:off x="136195" y="1627936"/>
              <a:ext cx="191898" cy="3735682"/>
              <a:chOff x="136195" y="1627936"/>
              <a:chExt cx="191898" cy="3735682"/>
            </a:xfrm>
          </p:grpSpPr>
          <p:grpSp>
            <p:nvGrpSpPr>
              <p:cNvPr id="17" name="Ομάδα 16">
                <a:extLst>
                  <a:ext uri="{FF2B5EF4-FFF2-40B4-BE49-F238E27FC236}">
                    <a16:creationId xmlns:a16="http://schemas.microsoft.com/office/drawing/2014/main" id="{89E9F602-3245-064A-B166-2D04C3A048E9}"/>
                  </a:ext>
                </a:extLst>
              </p:cNvPr>
              <p:cNvGrpSpPr/>
              <p:nvPr/>
            </p:nvGrpSpPr>
            <p:grpSpPr>
              <a:xfrm>
                <a:off x="136195" y="1627936"/>
                <a:ext cx="191898" cy="3735682"/>
                <a:chOff x="136195" y="1627936"/>
                <a:chExt cx="191898" cy="3735682"/>
              </a:xfrm>
            </p:grpSpPr>
            <p:grpSp>
              <p:nvGrpSpPr>
                <p:cNvPr id="19" name="Ομάδα 18">
                  <a:extLst>
                    <a:ext uri="{FF2B5EF4-FFF2-40B4-BE49-F238E27FC236}">
                      <a16:creationId xmlns:a16="http://schemas.microsoft.com/office/drawing/2014/main" id="{53CBC986-468B-6445-A321-5324ECA3700C}"/>
                    </a:ext>
                  </a:extLst>
                </p:cNvPr>
                <p:cNvGrpSpPr/>
                <p:nvPr/>
              </p:nvGrpSpPr>
              <p:grpSpPr>
                <a:xfrm>
                  <a:off x="136195" y="1627936"/>
                  <a:ext cx="191898" cy="3735682"/>
                  <a:chOff x="195114" y="1492924"/>
                  <a:chExt cx="191898" cy="3735682"/>
                </a:xfrm>
              </p:grpSpPr>
              <p:grpSp>
                <p:nvGrpSpPr>
                  <p:cNvPr id="21" name="Ομάδα 20">
                    <a:extLst>
                      <a:ext uri="{FF2B5EF4-FFF2-40B4-BE49-F238E27FC236}">
                        <a16:creationId xmlns:a16="http://schemas.microsoft.com/office/drawing/2014/main" id="{D9E2ED0C-3A58-DC4C-B8C6-D5D5F4DB3F9F}"/>
                      </a:ext>
                    </a:extLst>
                  </p:cNvPr>
                  <p:cNvGrpSpPr/>
                  <p:nvPr/>
                </p:nvGrpSpPr>
                <p:grpSpPr>
                  <a:xfrm>
                    <a:off x="195114" y="1492924"/>
                    <a:ext cx="191898" cy="3735682"/>
                    <a:chOff x="165250" y="652403"/>
                    <a:chExt cx="191898" cy="3735682"/>
                  </a:xfrm>
                </p:grpSpPr>
                <p:cxnSp>
                  <p:nvCxnSpPr>
                    <p:cNvPr id="23" name="Ευθεία γραμμή σύνδεσης 22">
                      <a:extLst>
                        <a:ext uri="{FF2B5EF4-FFF2-40B4-BE49-F238E27FC236}">
                          <a16:creationId xmlns:a16="http://schemas.microsoft.com/office/drawing/2014/main" id="{C210400B-6376-5E4C-AAD1-21E586E2CA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66067" y="652403"/>
                      <a:ext cx="1" cy="373568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4" name="Ομάδα 23">
                      <a:extLst>
                        <a:ext uri="{FF2B5EF4-FFF2-40B4-BE49-F238E27FC236}">
                          <a16:creationId xmlns:a16="http://schemas.microsoft.com/office/drawing/2014/main" id="{4CEC78E0-71CC-D949-9F05-F104B3A8C4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5250" y="1019105"/>
                      <a:ext cx="191898" cy="3015523"/>
                      <a:chOff x="165250" y="1019105"/>
                      <a:chExt cx="191898" cy="3015523"/>
                    </a:xfrm>
                  </p:grpSpPr>
                  <p:grpSp>
                    <p:nvGrpSpPr>
                      <p:cNvPr id="25" name="Ομάδα 24">
                        <a:extLst>
                          <a:ext uri="{FF2B5EF4-FFF2-40B4-BE49-F238E27FC236}">
                            <a16:creationId xmlns:a16="http://schemas.microsoft.com/office/drawing/2014/main" id="{C88F6E1C-9841-274B-94A8-450A041821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2402" y="1019105"/>
                        <a:ext cx="183269" cy="188685"/>
                        <a:chOff x="172402" y="1019105"/>
                        <a:chExt cx="183269" cy="188685"/>
                      </a:xfrm>
                    </p:grpSpPr>
                    <p:sp>
                      <p:nvSpPr>
                        <p:cNvPr id="41" name="Έλλειψη 40">
                          <a:extLst>
                            <a:ext uri="{FF2B5EF4-FFF2-40B4-BE49-F238E27FC236}">
                              <a16:creationId xmlns:a16="http://schemas.microsoft.com/office/drawing/2014/main" id="{4A9AAA48-F9EA-8841-9E67-763BCE4639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2402" y="1019105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rgbClr val="86BB9A"/>
                        </a:solidFill>
                        <a:ln>
                          <a:solidFill>
                            <a:srgbClr val="00206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 dirty="0"/>
                        </a:p>
                      </p:txBody>
                    </p:sp>
                    <p:sp>
                      <p:nvSpPr>
                        <p:cNvPr id="42" name="TextBox 41">
                          <a:extLst>
                            <a:ext uri="{FF2B5EF4-FFF2-40B4-BE49-F238E27FC236}">
                              <a16:creationId xmlns:a16="http://schemas.microsoft.com/office/drawing/2014/main" id="{12685BE2-2414-E540-824F-CB63729CA14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5768" y="1024513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/>
                            <a:t>1</a:t>
                          </a:r>
                          <a:endParaRPr lang="el-GR" sz="1050" b="1" dirty="0"/>
                        </a:p>
                      </p:txBody>
                    </p:sp>
                  </p:grpSp>
                  <p:grpSp>
                    <p:nvGrpSpPr>
                      <p:cNvPr id="26" name="Ομάδα 25">
                        <a:extLst>
                          <a:ext uri="{FF2B5EF4-FFF2-40B4-BE49-F238E27FC236}">
                            <a16:creationId xmlns:a16="http://schemas.microsoft.com/office/drawing/2014/main" id="{75061FC2-C6F7-1049-92A6-2948B85D32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3879" y="1584751"/>
                        <a:ext cx="183269" cy="188685"/>
                        <a:chOff x="173879" y="1584751"/>
                        <a:chExt cx="183269" cy="188685"/>
                      </a:xfrm>
                    </p:grpSpPr>
                    <p:sp>
                      <p:nvSpPr>
                        <p:cNvPr id="39" name="Έλλειψη 38">
                          <a:extLst>
                            <a:ext uri="{FF2B5EF4-FFF2-40B4-BE49-F238E27FC236}">
                              <a16:creationId xmlns:a16="http://schemas.microsoft.com/office/drawing/2014/main" id="{97137480-E480-1E48-AA9D-6B627E7D8F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3879" y="1584751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rgbClr val="B2E6FF"/>
                        </a:solidFill>
                        <a:ln>
                          <a:solidFill>
                            <a:srgbClr val="00206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/>
                        </a:p>
                      </p:txBody>
                    </p:sp>
                    <p:sp>
                      <p:nvSpPr>
                        <p:cNvPr id="40" name="TextBox 39">
                          <a:extLst>
                            <a:ext uri="{FF2B5EF4-FFF2-40B4-BE49-F238E27FC236}">
                              <a16:creationId xmlns:a16="http://schemas.microsoft.com/office/drawing/2014/main" id="{680E8EC9-CCD8-344C-930D-973D8AEFDE4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2912" y="1601842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/>
                            <a:t>2</a:t>
                          </a:r>
                          <a:endParaRPr lang="el-GR" sz="1050" b="1" dirty="0"/>
                        </a:p>
                      </p:txBody>
                    </p:sp>
                  </p:grpSp>
                  <p:grpSp>
                    <p:nvGrpSpPr>
                      <p:cNvPr id="27" name="Ομάδα 26">
                        <a:extLst>
                          <a:ext uri="{FF2B5EF4-FFF2-40B4-BE49-F238E27FC236}">
                            <a16:creationId xmlns:a16="http://schemas.microsoft.com/office/drawing/2014/main" id="{EDA59387-9CE4-C34B-B18C-0A9F356D0AB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5250" y="2145546"/>
                        <a:ext cx="183269" cy="188685"/>
                        <a:chOff x="171132" y="2206709"/>
                        <a:chExt cx="183269" cy="188685"/>
                      </a:xfrm>
                    </p:grpSpPr>
                    <p:sp>
                      <p:nvSpPr>
                        <p:cNvPr id="37" name="Έλλειψη 36">
                          <a:extLst>
                            <a:ext uri="{FF2B5EF4-FFF2-40B4-BE49-F238E27FC236}">
                              <a16:creationId xmlns:a16="http://schemas.microsoft.com/office/drawing/2014/main" id="{40F89030-AFD3-C047-938D-AF7B994993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1132" y="2206709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rgbClr val="C5B6DC"/>
                        </a:solidFill>
                        <a:ln>
                          <a:solidFill>
                            <a:srgbClr val="00206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/>
                        </a:p>
                      </p:txBody>
                    </p:sp>
                    <p:sp>
                      <p:nvSpPr>
                        <p:cNvPr id="38" name="TextBox 37">
                          <a:extLst>
                            <a:ext uri="{FF2B5EF4-FFF2-40B4-BE49-F238E27FC236}">
                              <a16:creationId xmlns:a16="http://schemas.microsoft.com/office/drawing/2014/main" id="{8EDD7611-4871-8344-8620-D7CDB8CDB3A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4983" y="2218776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/>
                            <a:t>3</a:t>
                          </a:r>
                        </a:p>
                      </p:txBody>
                    </p:sp>
                  </p:grpSp>
                  <p:grpSp>
                    <p:nvGrpSpPr>
                      <p:cNvPr id="28" name="Ομάδα 27">
                        <a:extLst>
                          <a:ext uri="{FF2B5EF4-FFF2-40B4-BE49-F238E27FC236}">
                            <a16:creationId xmlns:a16="http://schemas.microsoft.com/office/drawing/2014/main" id="{0FEC2BD5-0A4F-074E-B064-ACBB7049197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5250" y="2699669"/>
                        <a:ext cx="183269" cy="188685"/>
                        <a:chOff x="164554" y="2747110"/>
                        <a:chExt cx="183269" cy="188685"/>
                      </a:xfrm>
                    </p:grpSpPr>
                    <p:sp>
                      <p:nvSpPr>
                        <p:cNvPr id="35" name="Έλλειψη 34">
                          <a:extLst>
                            <a:ext uri="{FF2B5EF4-FFF2-40B4-BE49-F238E27FC236}">
                              <a16:creationId xmlns:a16="http://schemas.microsoft.com/office/drawing/2014/main" id="{C9012283-2849-3246-A840-0ECAAD9DA2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4554" y="2747110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rgbClr val="BDD2FF"/>
                        </a:solidFill>
                        <a:ln>
                          <a:solidFill>
                            <a:srgbClr val="00206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/>
                        </a:p>
                      </p:txBody>
                    </p:sp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BF3A48F7-2693-E148-B886-D70D0C7B492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18409" y="2764972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/>
                            <a:t>4</a:t>
                          </a:r>
                        </a:p>
                      </p:txBody>
                    </p:sp>
                  </p:grpSp>
                  <p:grpSp>
                    <p:nvGrpSpPr>
                      <p:cNvPr id="29" name="Ομάδα 28">
                        <a:extLst>
                          <a:ext uri="{FF2B5EF4-FFF2-40B4-BE49-F238E27FC236}">
                            <a16:creationId xmlns:a16="http://schemas.microsoft.com/office/drawing/2014/main" id="{00DCF8E8-44A3-7846-A59E-C231B7B34EF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2187" y="3258231"/>
                        <a:ext cx="183269" cy="188685"/>
                        <a:chOff x="171491" y="3351713"/>
                        <a:chExt cx="183269" cy="188685"/>
                      </a:xfrm>
                    </p:grpSpPr>
                    <p:sp>
                      <p:nvSpPr>
                        <p:cNvPr id="33" name="Έλλειψη 32">
                          <a:extLst>
                            <a:ext uri="{FF2B5EF4-FFF2-40B4-BE49-F238E27FC236}">
                              <a16:creationId xmlns:a16="http://schemas.microsoft.com/office/drawing/2014/main" id="{81B5462D-1431-BC4B-BD07-782EA8BFA6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1491" y="3351713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/>
                        </a:p>
                      </p:txBody>
                    </p:sp>
                    <p:sp>
                      <p:nvSpPr>
                        <p:cNvPr id="34" name="TextBox 33">
                          <a:extLst>
                            <a:ext uri="{FF2B5EF4-FFF2-40B4-BE49-F238E27FC236}">
                              <a16:creationId xmlns:a16="http://schemas.microsoft.com/office/drawing/2014/main" id="{D5F86FF2-4C68-6D45-BE7D-992F760A406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8406" y="3371166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</a:rPr>
                            <a:t>5</a:t>
                          </a:r>
                        </a:p>
                      </p:txBody>
                    </p:sp>
                  </p:grpSp>
                  <p:grpSp>
                    <p:nvGrpSpPr>
                      <p:cNvPr id="30" name="Ομάδα 29">
                        <a:extLst>
                          <a:ext uri="{FF2B5EF4-FFF2-40B4-BE49-F238E27FC236}">
                            <a16:creationId xmlns:a16="http://schemas.microsoft.com/office/drawing/2014/main" id="{6F995EAF-152A-3C4E-84AE-E9CE86C02F1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7879" y="3845943"/>
                        <a:ext cx="183269" cy="188685"/>
                        <a:chOff x="161302" y="3859172"/>
                        <a:chExt cx="183269" cy="188685"/>
                      </a:xfrm>
                    </p:grpSpPr>
                    <p:sp>
                      <p:nvSpPr>
                        <p:cNvPr id="31" name="Έλλειψη 30">
                          <a:extLst>
                            <a:ext uri="{FF2B5EF4-FFF2-40B4-BE49-F238E27FC236}">
                              <a16:creationId xmlns:a16="http://schemas.microsoft.com/office/drawing/2014/main" id="{B7A6FDF3-51B1-3642-9DDD-732C6A3044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1302" y="3859172"/>
                          <a:ext cx="183269" cy="188685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l-GR"/>
                        </a:p>
                      </p:txBody>
                    </p:sp>
                    <p:sp>
                      <p:nvSpPr>
                        <p:cNvPr id="32" name="TextBox 31">
                          <a:extLst>
                            <a:ext uri="{FF2B5EF4-FFF2-40B4-BE49-F238E27FC236}">
                              <a16:creationId xmlns:a16="http://schemas.microsoft.com/office/drawing/2014/main" id="{483746C4-D230-4C41-86A9-80D77426156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2525" y="3872722"/>
                          <a:ext cx="89431" cy="16158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r>
                            <a:rPr lang="en-US" sz="1050" b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</a:rPr>
                            <a:t>6</a:t>
                          </a:r>
                        </a:p>
                      </p:txBody>
                    </p:sp>
                  </p:grpSp>
                </p:grpSp>
              </p:grpSp>
              <p:cxnSp>
                <p:nvCxnSpPr>
                  <p:cNvPr id="22" name="Ευθεία γραμμή σύνδεσης 21">
                    <a:extLst>
                      <a:ext uri="{FF2B5EF4-FFF2-40B4-BE49-F238E27FC236}">
                        <a16:creationId xmlns:a16="http://schemas.microsoft.com/office/drawing/2014/main" id="{399A7285-8482-284A-9064-553C54C4B9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5930" y="1492924"/>
                    <a:ext cx="0" cy="365023"/>
                  </a:xfrm>
                  <a:prstGeom prst="line">
                    <a:avLst/>
                  </a:prstGeom>
                  <a:ln w="0">
                    <a:solidFill>
                      <a:srgbClr val="00268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" name="Ευθεία γραμμή σύνδεσης 19">
                  <a:extLst>
                    <a:ext uri="{FF2B5EF4-FFF2-40B4-BE49-F238E27FC236}">
                      <a16:creationId xmlns:a16="http://schemas.microsoft.com/office/drawing/2014/main" id="{73E01E15-623E-E044-9190-047C1A789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6004" y="2183323"/>
                  <a:ext cx="0" cy="365023"/>
                </a:xfrm>
                <a:prstGeom prst="line">
                  <a:avLst/>
                </a:prstGeom>
                <a:ln w="0">
                  <a:solidFill>
                    <a:srgbClr val="0026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Ευθεία γραμμή σύνδεσης 17">
                <a:extLst>
                  <a:ext uri="{FF2B5EF4-FFF2-40B4-BE49-F238E27FC236}">
                    <a16:creationId xmlns:a16="http://schemas.microsoft.com/office/drawing/2014/main" id="{72725604-A10E-7A4A-B2CE-067EE5F908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320" y="2748969"/>
                <a:ext cx="0" cy="365023"/>
              </a:xfrm>
              <a:prstGeom prst="line">
                <a:avLst/>
              </a:prstGeom>
              <a:ln w="0">
                <a:solidFill>
                  <a:srgbClr val="0026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Ευθεία γραμμή σύνδεσης 15">
              <a:extLst>
                <a:ext uri="{FF2B5EF4-FFF2-40B4-BE49-F238E27FC236}">
                  <a16:creationId xmlns:a16="http://schemas.microsoft.com/office/drawing/2014/main" id="{77C2C5A2-18FB-8C4E-94CC-C2BC38E0F1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004" y="3309764"/>
              <a:ext cx="0" cy="365023"/>
            </a:xfrm>
            <a:prstGeom prst="line">
              <a:avLst/>
            </a:prstGeom>
            <a:ln w="0">
              <a:solidFill>
                <a:srgbClr val="0026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F00E4AC-F193-DD49-A50B-54D05F5A458C}"/>
              </a:ext>
            </a:extLst>
          </p:cNvPr>
          <p:cNvSpPr txBox="1"/>
          <p:nvPr/>
        </p:nvSpPr>
        <p:spPr>
          <a:xfrm>
            <a:off x="7642035" y="22027"/>
            <a:ext cx="2239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Darmaraki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in prep</a:t>
            </a:r>
            <a:endParaRPr lang="el-G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B3436E70-F452-E54E-B53F-1A9319C7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8</a:t>
            </a:fld>
            <a:endParaRPr lang="el-GR"/>
          </a:p>
        </p:txBody>
      </p:sp>
      <p:grpSp>
        <p:nvGrpSpPr>
          <p:cNvPr id="56" name="Ομάδα 55">
            <a:extLst>
              <a:ext uri="{FF2B5EF4-FFF2-40B4-BE49-F238E27FC236}">
                <a16:creationId xmlns:a16="http://schemas.microsoft.com/office/drawing/2014/main" id="{BE5CDBE0-C803-5244-B900-A3AE1C721739}"/>
              </a:ext>
            </a:extLst>
          </p:cNvPr>
          <p:cNvGrpSpPr/>
          <p:nvPr/>
        </p:nvGrpSpPr>
        <p:grpSpPr>
          <a:xfrm>
            <a:off x="5214064" y="758557"/>
            <a:ext cx="4654724" cy="3139264"/>
            <a:chOff x="5214064" y="758557"/>
            <a:chExt cx="4654724" cy="3139264"/>
          </a:xfrm>
        </p:grpSpPr>
        <p:grpSp>
          <p:nvGrpSpPr>
            <p:cNvPr id="53" name="Ομάδα 52">
              <a:extLst>
                <a:ext uri="{FF2B5EF4-FFF2-40B4-BE49-F238E27FC236}">
                  <a16:creationId xmlns:a16="http://schemas.microsoft.com/office/drawing/2014/main" id="{F0FB6C40-CA57-464A-8687-65D3A5C0F807}"/>
                </a:ext>
              </a:extLst>
            </p:cNvPr>
            <p:cNvGrpSpPr/>
            <p:nvPr/>
          </p:nvGrpSpPr>
          <p:grpSpPr>
            <a:xfrm>
              <a:off x="5214064" y="758557"/>
              <a:ext cx="4654724" cy="3139264"/>
              <a:chOff x="5214064" y="758557"/>
              <a:chExt cx="4654724" cy="313926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E4D455-1223-1E48-8FE3-C457D4C1FE29}"/>
                  </a:ext>
                </a:extLst>
              </p:cNvPr>
              <p:cNvSpPr txBox="1"/>
              <p:nvPr/>
            </p:nvSpPr>
            <p:spPr>
              <a:xfrm>
                <a:off x="5653026" y="758557"/>
                <a:ext cx="3793269" cy="361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70"/>
                  </a:lnSpc>
                  <a:buSzPct val="70000"/>
                  <a:defRPr/>
                </a:pPr>
                <a:r>
                  <a:rPr lang="en-US" altLang="en-US" dirty="0">
                    <a:latin typeface="+mj-lt"/>
                    <a:ea typeface="Cambria" charset="-95"/>
                    <a:cs typeface="Times New Roman" panose="02020603050405020304" pitchFamily="18" charset="0"/>
                  </a:rPr>
                  <a:t>Time-integrated Atmosphere Heat flux</a:t>
                </a:r>
              </a:p>
            </p:txBody>
          </p:sp>
          <p:grpSp>
            <p:nvGrpSpPr>
              <p:cNvPr id="48" name="Ομάδα 47">
                <a:extLst>
                  <a:ext uri="{FF2B5EF4-FFF2-40B4-BE49-F238E27FC236}">
                    <a16:creationId xmlns:a16="http://schemas.microsoft.com/office/drawing/2014/main" id="{42BABC7D-8121-D440-BB16-A7E030521789}"/>
                  </a:ext>
                </a:extLst>
              </p:cNvPr>
              <p:cNvGrpSpPr/>
              <p:nvPr/>
            </p:nvGrpSpPr>
            <p:grpSpPr>
              <a:xfrm>
                <a:off x="5214064" y="1219421"/>
                <a:ext cx="4654724" cy="2678400"/>
                <a:chOff x="5214064" y="1219421"/>
                <a:chExt cx="4654724" cy="2678400"/>
              </a:xfrm>
            </p:grpSpPr>
            <p:grpSp>
              <p:nvGrpSpPr>
                <p:cNvPr id="50" name="Ομάδα 49">
                  <a:extLst>
                    <a:ext uri="{FF2B5EF4-FFF2-40B4-BE49-F238E27FC236}">
                      <a16:creationId xmlns:a16="http://schemas.microsoft.com/office/drawing/2014/main" id="{2DCB2E14-8F00-E645-9974-04FB2F8CE70A}"/>
                    </a:ext>
                  </a:extLst>
                </p:cNvPr>
                <p:cNvGrpSpPr/>
                <p:nvPr/>
              </p:nvGrpSpPr>
              <p:grpSpPr>
                <a:xfrm>
                  <a:off x="5214064" y="1219421"/>
                  <a:ext cx="4002645" cy="2678400"/>
                  <a:chOff x="5280972" y="1042617"/>
                  <a:chExt cx="4303171" cy="2635577"/>
                </a:xfrm>
              </p:grpSpPr>
              <p:pic>
                <p:nvPicPr>
                  <p:cNvPr id="7" name="Εικόνα 6">
                    <a:extLst>
                      <a:ext uri="{FF2B5EF4-FFF2-40B4-BE49-F238E27FC236}">
                        <a16:creationId xmlns:a16="http://schemas.microsoft.com/office/drawing/2014/main" id="{03F725E8-558F-B546-8A7A-F564766579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17" t="19057" r="14784" b="33743"/>
                  <a:stretch/>
                </p:blipFill>
                <p:spPr>
                  <a:xfrm>
                    <a:off x="5329317" y="1042617"/>
                    <a:ext cx="4254826" cy="2635577"/>
                  </a:xfrm>
                  <a:prstGeom prst="rect">
                    <a:avLst/>
                  </a:prstGeom>
                </p:spPr>
              </p:pic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82BCCF99-3C76-8B46-BF50-9C9CB98E091F}"/>
                      </a:ext>
                    </a:extLst>
                  </p:cNvPr>
                  <p:cNvSpPr txBox="1"/>
                  <p:nvPr/>
                </p:nvSpPr>
                <p:spPr>
                  <a:xfrm>
                    <a:off x="5280972" y="1928259"/>
                    <a:ext cx="264708" cy="55313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vert="vert270" wrap="square" lIns="0" tIns="0" rIns="0" bIns="0" rtlCol="0">
                    <a:spAutoFit/>
                  </a:bodyPr>
                  <a:lstStyle/>
                  <a:p>
                    <a:r>
                      <a:rPr lang="en-US" sz="1600" dirty="0">
                        <a:latin typeface="+mj-lt"/>
                        <a:cs typeface="Times New Roman" panose="02020603050405020304" pitchFamily="18" charset="0"/>
                      </a:rPr>
                      <a:t>W/m</a:t>
                    </a:r>
                    <a:r>
                      <a:rPr lang="en-US" sz="1600" baseline="30000" dirty="0">
                        <a:latin typeface="+mj-lt"/>
                        <a:cs typeface="Times New Roman" panose="02020603050405020304" pitchFamily="18" charset="0"/>
                      </a:rPr>
                      <a:t>2</a:t>
                    </a:r>
                    <a:endParaRPr lang="el-GR" sz="1600" baseline="30000" dirty="0"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p:grpSp>
            <p:pic>
              <p:nvPicPr>
                <p:cNvPr id="96" name="Εικόνα 95">
                  <a:extLst>
                    <a:ext uri="{FF2B5EF4-FFF2-40B4-BE49-F238E27FC236}">
                      <a16:creationId xmlns:a16="http://schemas.microsoft.com/office/drawing/2014/main" id="{8859FA6D-52D4-3E4D-AA57-9CC7DD8340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699" t="20107" r="19389" b="58561"/>
                <a:stretch/>
              </p:blipFill>
              <p:spPr>
                <a:xfrm>
                  <a:off x="9254654" y="1427538"/>
                  <a:ext cx="614134" cy="1469883"/>
                </a:xfrm>
                <a:prstGeom prst="rect">
                  <a:avLst/>
                </a:prstGeom>
              </p:spPr>
            </p:pic>
          </p:grp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B467948-F0D4-1340-BF85-5A66E180040D}"/>
                </a:ext>
              </a:extLst>
            </p:cNvPr>
            <p:cNvSpPr txBox="1"/>
            <p:nvPr/>
          </p:nvSpPr>
          <p:spPr>
            <a:xfrm>
              <a:off x="5794914" y="993532"/>
              <a:ext cx="926844" cy="334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70"/>
                </a:lnSpc>
                <a:buSzPct val="70000"/>
                <a:defRPr/>
              </a:pPr>
              <a:r>
                <a:rPr lang="en-US" altLang="en-US" sz="1200" dirty="0">
                  <a:latin typeface="+mj-lt"/>
                  <a:ea typeface="Cambria" charset="-95"/>
                  <a:cs typeface="Times New Roman" panose="02020603050405020304" pitchFamily="18" charset="0"/>
                </a:rPr>
                <a:t>Anomalies</a:t>
              </a:r>
            </a:p>
          </p:txBody>
        </p:sp>
      </p:grpSp>
      <p:grpSp>
        <p:nvGrpSpPr>
          <p:cNvPr id="66" name="Ομάδα 65">
            <a:extLst>
              <a:ext uri="{FF2B5EF4-FFF2-40B4-BE49-F238E27FC236}">
                <a16:creationId xmlns:a16="http://schemas.microsoft.com/office/drawing/2014/main" id="{900CAE18-7596-624A-AD7A-4CC2973084AE}"/>
              </a:ext>
            </a:extLst>
          </p:cNvPr>
          <p:cNvGrpSpPr/>
          <p:nvPr/>
        </p:nvGrpSpPr>
        <p:grpSpPr>
          <a:xfrm>
            <a:off x="436978" y="3929276"/>
            <a:ext cx="4155998" cy="3077532"/>
            <a:chOff x="436978" y="3929276"/>
            <a:chExt cx="4155998" cy="3077532"/>
          </a:xfrm>
        </p:grpSpPr>
        <p:grpSp>
          <p:nvGrpSpPr>
            <p:cNvPr id="54" name="Ομάδα 53">
              <a:extLst>
                <a:ext uri="{FF2B5EF4-FFF2-40B4-BE49-F238E27FC236}">
                  <a16:creationId xmlns:a16="http://schemas.microsoft.com/office/drawing/2014/main" id="{349E3906-4796-2D40-A7E9-CE4EF0B3C63B}"/>
                </a:ext>
              </a:extLst>
            </p:cNvPr>
            <p:cNvGrpSpPr/>
            <p:nvPr/>
          </p:nvGrpSpPr>
          <p:grpSpPr>
            <a:xfrm>
              <a:off x="436978" y="3929276"/>
              <a:ext cx="4155998" cy="3077532"/>
              <a:chOff x="436978" y="3929276"/>
              <a:chExt cx="4155998" cy="3077532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96B908C-50BE-9C4D-A088-9C33AEB9CDC1}"/>
                  </a:ext>
                </a:extLst>
              </p:cNvPr>
              <p:cNvSpPr txBox="1"/>
              <p:nvPr/>
            </p:nvSpPr>
            <p:spPr>
              <a:xfrm>
                <a:off x="1432362" y="3929276"/>
                <a:ext cx="2777437" cy="361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70"/>
                  </a:lnSpc>
                  <a:buSzPct val="70000"/>
                  <a:defRPr/>
                </a:pPr>
                <a:r>
                  <a:rPr lang="en-US" altLang="en-US" dirty="0">
                    <a:latin typeface="+mj-lt"/>
                    <a:ea typeface="Cambria" charset="-95"/>
                    <a:cs typeface="Times New Roman" panose="02020603050405020304" pitchFamily="18" charset="0"/>
                  </a:rPr>
                  <a:t>Time-integrated Windspeed</a:t>
                </a:r>
              </a:p>
            </p:txBody>
          </p:sp>
          <p:grpSp>
            <p:nvGrpSpPr>
              <p:cNvPr id="72" name="Ομάδα 71">
                <a:extLst>
                  <a:ext uri="{FF2B5EF4-FFF2-40B4-BE49-F238E27FC236}">
                    <a16:creationId xmlns:a16="http://schemas.microsoft.com/office/drawing/2014/main" id="{2FD1E31F-CAB5-464F-9D6B-2074796C8534}"/>
                  </a:ext>
                </a:extLst>
              </p:cNvPr>
              <p:cNvGrpSpPr/>
              <p:nvPr/>
            </p:nvGrpSpPr>
            <p:grpSpPr>
              <a:xfrm>
                <a:off x="436978" y="4105706"/>
                <a:ext cx="4155998" cy="2901102"/>
                <a:chOff x="528991" y="4124342"/>
                <a:chExt cx="4155998" cy="2901102"/>
              </a:xfrm>
            </p:grpSpPr>
            <p:sp>
              <p:nvSpPr>
                <p:cNvPr id="100" name="TextBox 26">
                  <a:extLst>
                    <a:ext uri="{FF2B5EF4-FFF2-40B4-BE49-F238E27FC236}">
                      <a16:creationId xmlns:a16="http://schemas.microsoft.com/office/drawing/2014/main" id="{918D4332-8618-4A44-805F-6B981D20BD7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36631" y="5311797"/>
                  <a:ext cx="646330" cy="2616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altLang="el-GR" sz="17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l-GR" sz="1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l-GR" sz="1700" dirty="0">
                      <a:latin typeface="+mj-lt"/>
                      <a:cs typeface="Times New Roman" panose="02020603050405020304" pitchFamily="18" charset="0"/>
                    </a:rPr>
                    <a:t>(m/s</a:t>
                  </a:r>
                  <a:r>
                    <a:rPr lang="en-US" altLang="en-US" sz="1700" dirty="0">
                      <a:latin typeface="+mj-lt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)</a:t>
                  </a:r>
                </a:p>
              </p:txBody>
            </p:sp>
            <p:grpSp>
              <p:nvGrpSpPr>
                <p:cNvPr id="67" name="Ομάδα 66">
                  <a:extLst>
                    <a:ext uri="{FF2B5EF4-FFF2-40B4-BE49-F238E27FC236}">
                      <a16:creationId xmlns:a16="http://schemas.microsoft.com/office/drawing/2014/main" id="{9EB8DC1F-9264-CB43-BA17-823137B444B2}"/>
                    </a:ext>
                  </a:extLst>
                </p:cNvPr>
                <p:cNvGrpSpPr/>
                <p:nvPr/>
              </p:nvGrpSpPr>
              <p:grpSpPr>
                <a:xfrm>
                  <a:off x="862252" y="4124342"/>
                  <a:ext cx="3822737" cy="2901102"/>
                  <a:chOff x="5507683" y="4029944"/>
                  <a:chExt cx="3822737" cy="2901102"/>
                </a:xfrm>
              </p:grpSpPr>
              <p:grpSp>
                <p:nvGrpSpPr>
                  <p:cNvPr id="61" name="Ομάδα 60">
                    <a:extLst>
                      <a:ext uri="{FF2B5EF4-FFF2-40B4-BE49-F238E27FC236}">
                        <a16:creationId xmlns:a16="http://schemas.microsoft.com/office/drawing/2014/main" id="{66B11F91-9464-0C4E-ADBA-C2689F5AD678}"/>
                      </a:ext>
                    </a:extLst>
                  </p:cNvPr>
                  <p:cNvGrpSpPr/>
                  <p:nvPr/>
                </p:nvGrpSpPr>
                <p:grpSpPr>
                  <a:xfrm>
                    <a:off x="5507683" y="4241791"/>
                    <a:ext cx="3822737" cy="2689255"/>
                    <a:chOff x="5590260" y="4279186"/>
                    <a:chExt cx="3822737" cy="2689255"/>
                  </a:xfrm>
                </p:grpSpPr>
                <p:grpSp>
                  <p:nvGrpSpPr>
                    <p:cNvPr id="57" name="Ομάδα 56">
                      <a:extLst>
                        <a:ext uri="{FF2B5EF4-FFF2-40B4-BE49-F238E27FC236}">
                          <a16:creationId xmlns:a16="http://schemas.microsoft.com/office/drawing/2014/main" id="{5C802EC3-B3E9-C144-9F89-7EF979D21A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90260" y="4279186"/>
                      <a:ext cx="3822737" cy="2473080"/>
                      <a:chOff x="5641591" y="3982691"/>
                      <a:chExt cx="3822737" cy="2473080"/>
                    </a:xfrm>
                  </p:grpSpPr>
                  <p:pic>
                    <p:nvPicPr>
                      <p:cNvPr id="5" name="Εικόνα 4">
                        <a:extLst>
                          <a:ext uri="{FF2B5EF4-FFF2-40B4-BE49-F238E27FC236}">
                            <a16:creationId xmlns:a16="http://schemas.microsoft.com/office/drawing/2014/main" id="{B3AF2C6C-7054-B74A-A187-3A3C7E2444F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559" t="39939" r="53128" b="35235"/>
                      <a:stretch/>
                    </p:blipFill>
                    <p:spPr>
                      <a:xfrm>
                        <a:off x="5641591" y="3982691"/>
                        <a:ext cx="3822737" cy="247308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  <p:cxnSp>
                    <p:nvCxnSpPr>
                      <p:cNvPr id="52" name="Ευθεία γραμμή σύνδεσης 51">
                        <a:extLst>
                          <a:ext uri="{FF2B5EF4-FFF2-40B4-BE49-F238E27FC236}">
                            <a16:creationId xmlns:a16="http://schemas.microsoft.com/office/drawing/2014/main" id="{47DDB1E1-E0CB-2343-86BC-5729F6B572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809014" y="4098471"/>
                        <a:ext cx="0" cy="2291819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Ευθεία γραμμή σύνδεσης 78">
                        <a:extLst>
                          <a:ext uri="{FF2B5EF4-FFF2-40B4-BE49-F238E27FC236}">
                            <a16:creationId xmlns:a16="http://schemas.microsoft.com/office/drawing/2014/main" id="{CB22B8C9-38ED-3C41-9FC8-2DD90C15508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618199" y="4074538"/>
                        <a:ext cx="0" cy="2291819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Ευθεία γραμμή σύνδεσης 91">
                        <a:extLst>
                          <a:ext uri="{FF2B5EF4-FFF2-40B4-BE49-F238E27FC236}">
                            <a16:creationId xmlns:a16="http://schemas.microsoft.com/office/drawing/2014/main" id="{34A42D86-636F-3741-BD63-22F51EF969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8429484" y="4089248"/>
                        <a:ext cx="0" cy="2291819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pic>
                  <p:nvPicPr>
                    <p:cNvPr id="97" name="Εικόνα 96">
                      <a:extLst>
                        <a:ext uri="{FF2B5EF4-FFF2-40B4-BE49-F238E27FC236}">
                          <a16:creationId xmlns:a16="http://schemas.microsoft.com/office/drawing/2014/main" id="{BB75EF9D-3048-4B4A-8E03-E076E2A60F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1322" t="62104" r="14784" b="33743"/>
                    <a:stretch/>
                  </p:blipFill>
                  <p:spPr>
                    <a:xfrm>
                      <a:off x="5804576" y="6730841"/>
                      <a:ext cx="3604641" cy="23760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8D33B321-2869-4A4C-9EF2-D9E8D546208C}"/>
                      </a:ext>
                    </a:extLst>
                  </p:cNvPr>
                  <p:cNvSpPr txBox="1"/>
                  <p:nvPr/>
                </p:nvSpPr>
                <p:spPr>
                  <a:xfrm>
                    <a:off x="5807871" y="4029944"/>
                    <a:ext cx="926844" cy="3349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2070"/>
                      </a:lnSpc>
                      <a:buSzPct val="70000"/>
                      <a:defRPr/>
                    </a:pPr>
                    <a:r>
                      <a:rPr lang="en-US" altLang="en-US" sz="1200" dirty="0">
                        <a:latin typeface="+mj-lt"/>
                        <a:ea typeface="Cambria" charset="-95"/>
                        <a:cs typeface="Times New Roman" panose="02020603050405020304" pitchFamily="18" charset="0"/>
                      </a:rPr>
                      <a:t>Anomalies</a:t>
                    </a:r>
                  </a:p>
                </p:txBody>
              </p:sp>
            </p:grpSp>
          </p:grpSp>
        </p:grpSp>
        <p:grpSp>
          <p:nvGrpSpPr>
            <p:cNvPr id="65" name="Ομάδα 64">
              <a:extLst>
                <a:ext uri="{FF2B5EF4-FFF2-40B4-BE49-F238E27FC236}">
                  <a16:creationId xmlns:a16="http://schemas.microsoft.com/office/drawing/2014/main" id="{1C50C72B-646A-6E43-A813-82CBF63117BC}"/>
                </a:ext>
              </a:extLst>
            </p:cNvPr>
            <p:cNvGrpSpPr/>
            <p:nvPr/>
          </p:nvGrpSpPr>
          <p:grpSpPr>
            <a:xfrm>
              <a:off x="1343674" y="4455224"/>
              <a:ext cx="2605374" cy="194695"/>
              <a:chOff x="1343674" y="4455224"/>
              <a:chExt cx="2605374" cy="194695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30BF25A-634D-984C-9531-404B40A2DDC3}"/>
                  </a:ext>
                </a:extLst>
              </p:cNvPr>
              <p:cNvSpPr txBox="1"/>
              <p:nvPr/>
            </p:nvSpPr>
            <p:spPr>
              <a:xfrm>
                <a:off x="1343674" y="4465253"/>
                <a:ext cx="24661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+mj-lt"/>
                  </a:rPr>
                  <a:t>P1</a:t>
                </a:r>
                <a:endParaRPr lang="el-GR" sz="1200" dirty="0">
                  <a:latin typeface="+mj-lt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A892F982-778A-0649-8706-2F946A1864AC}"/>
                  </a:ext>
                </a:extLst>
              </p:cNvPr>
              <p:cNvSpPr txBox="1"/>
              <p:nvPr/>
            </p:nvSpPr>
            <p:spPr>
              <a:xfrm>
                <a:off x="2132547" y="4465253"/>
                <a:ext cx="207312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+mj-lt"/>
                  </a:rPr>
                  <a:t>P2</a:t>
                </a:r>
                <a:endParaRPr lang="el-GR" sz="1200" dirty="0">
                  <a:latin typeface="+mj-lt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61E63392-B306-4B46-8519-2DAD64E9B2D6}"/>
                  </a:ext>
                </a:extLst>
              </p:cNvPr>
              <p:cNvSpPr txBox="1"/>
              <p:nvPr/>
            </p:nvSpPr>
            <p:spPr>
              <a:xfrm>
                <a:off x="2987682" y="4455224"/>
                <a:ext cx="207312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+mj-lt"/>
                  </a:rPr>
                  <a:t>P3</a:t>
                </a:r>
                <a:endParaRPr lang="el-GR" sz="1200" dirty="0">
                  <a:latin typeface="+mj-lt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056E136-C71D-C249-AF0A-CA0EDDCB4D9C}"/>
                  </a:ext>
                </a:extLst>
              </p:cNvPr>
              <p:cNvSpPr txBox="1"/>
              <p:nvPr/>
            </p:nvSpPr>
            <p:spPr>
              <a:xfrm>
                <a:off x="3741736" y="4465253"/>
                <a:ext cx="207312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+mj-lt"/>
                  </a:rPr>
                  <a:t>P4</a:t>
                </a:r>
                <a:endParaRPr lang="el-GR" sz="1200" dirty="0">
                  <a:latin typeface="+mj-lt"/>
                </a:endParaRPr>
              </a:p>
            </p:txBody>
          </p:sp>
        </p:grpSp>
      </p:grpSp>
      <p:pic>
        <p:nvPicPr>
          <p:cNvPr id="104" name="Εικόνα 103">
            <a:extLst>
              <a:ext uri="{FF2B5EF4-FFF2-40B4-BE49-F238E27FC236}">
                <a16:creationId xmlns:a16="http://schemas.microsoft.com/office/drawing/2014/main" id="{28E27982-306B-1443-B320-A80125E42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3" y="6788343"/>
            <a:ext cx="846759" cy="296366"/>
          </a:xfrm>
          <a:prstGeom prst="rect">
            <a:avLst/>
          </a:prstGeom>
        </p:spPr>
      </p:pic>
      <p:grpSp>
        <p:nvGrpSpPr>
          <p:cNvPr id="138" name="Ομάδα 137">
            <a:extLst>
              <a:ext uri="{FF2B5EF4-FFF2-40B4-BE49-F238E27FC236}">
                <a16:creationId xmlns:a16="http://schemas.microsoft.com/office/drawing/2014/main" id="{24C27F03-5BFE-2849-AD96-7BB79EDBE7DC}"/>
              </a:ext>
            </a:extLst>
          </p:cNvPr>
          <p:cNvGrpSpPr/>
          <p:nvPr/>
        </p:nvGrpSpPr>
        <p:grpSpPr>
          <a:xfrm>
            <a:off x="4865596" y="6204483"/>
            <a:ext cx="5146067" cy="697627"/>
            <a:chOff x="5029956" y="6144302"/>
            <a:chExt cx="5146067" cy="697627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A56D283-9F22-E548-897B-6C0EF7243768}"/>
                </a:ext>
              </a:extLst>
            </p:cNvPr>
            <p:cNvSpPr txBox="1"/>
            <p:nvPr/>
          </p:nvSpPr>
          <p:spPr>
            <a:xfrm>
              <a:off x="5248180" y="6144302"/>
              <a:ext cx="4927843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DD973F"/>
                  </a:solidFill>
                  <a:latin typeface="+mj-lt"/>
                  <a:cs typeface="Times New Roman" panose="02020603050405020304" pitchFamily="18" charset="0"/>
                </a:rPr>
                <a:t>Longwave down (Q</a:t>
              </a:r>
              <a:r>
                <a:rPr lang="en-US" baseline="-25000" dirty="0">
                  <a:solidFill>
                    <a:srgbClr val="DD973F"/>
                  </a:solidFill>
                  <a:latin typeface="+mj-lt"/>
                  <a:cs typeface="Times New Roman" panose="02020603050405020304" pitchFamily="18" charset="0"/>
                </a:rPr>
                <a:t>LWD</a:t>
              </a:r>
              <a:r>
                <a:rPr lang="en-US" dirty="0">
                  <a:solidFill>
                    <a:srgbClr val="DD973F"/>
                  </a:solidFill>
                  <a:latin typeface="+mj-lt"/>
                  <a:cs typeface="Times New Roman" panose="02020603050405020304" pitchFamily="18" charset="0"/>
                </a:rPr>
                <a:t>) </a:t>
              </a:r>
              <a:r>
                <a:rPr lang="en-US" dirty="0">
                  <a:latin typeface="+mj-lt"/>
                  <a:cs typeface="Times New Roman" panose="02020603050405020304" pitchFamily="18" charset="0"/>
                </a:rPr>
                <a:t>abnormally high at all times</a:t>
              </a:r>
            </a:p>
            <a:p>
              <a:pPr>
                <a:lnSpc>
                  <a:spcPts val="360"/>
                </a:lnSpc>
              </a:pPr>
              <a:endParaRPr lang="en-US" dirty="0">
                <a:latin typeface="+mj-lt"/>
                <a:cs typeface="Times New Roman" panose="02020603050405020304" pitchFamily="18" charset="0"/>
              </a:endParaRPr>
            </a:p>
            <a:p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 Span of time-integrated period matters !</a:t>
              </a:r>
            </a:p>
          </p:txBody>
        </p:sp>
        <p:sp>
          <p:nvSpPr>
            <p:cNvPr id="140" name="Ορθογώνιο 139">
              <a:extLst>
                <a:ext uri="{FF2B5EF4-FFF2-40B4-BE49-F238E27FC236}">
                  <a16:creationId xmlns:a16="http://schemas.microsoft.com/office/drawing/2014/main" id="{FC023502-239F-874A-B25B-C0EA8FCE560E}"/>
                </a:ext>
              </a:extLst>
            </p:cNvPr>
            <p:cNvSpPr/>
            <p:nvPr/>
          </p:nvSpPr>
          <p:spPr>
            <a:xfrm>
              <a:off x="5029956" y="6472597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Times New Roman" panose="02020603050405020304" pitchFamily="18" charset="0"/>
                </a:rPr>
                <a:t>👉</a:t>
              </a:r>
              <a:endParaRPr lang="el-GR" dirty="0"/>
            </a:p>
          </p:txBody>
        </p:sp>
      </p:grpSp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3F4D7A54-060A-FB44-B747-EA1F14C7E60C}"/>
              </a:ext>
            </a:extLst>
          </p:cNvPr>
          <p:cNvGrpSpPr/>
          <p:nvPr/>
        </p:nvGrpSpPr>
        <p:grpSpPr>
          <a:xfrm>
            <a:off x="1948071" y="1250955"/>
            <a:ext cx="7953704" cy="5464974"/>
            <a:chOff x="1948071" y="1250955"/>
            <a:chExt cx="7953704" cy="5464974"/>
          </a:xfrm>
        </p:grpSpPr>
        <p:grpSp>
          <p:nvGrpSpPr>
            <p:cNvPr id="131" name="Ομάδα 130">
              <a:extLst>
                <a:ext uri="{FF2B5EF4-FFF2-40B4-BE49-F238E27FC236}">
                  <a16:creationId xmlns:a16="http://schemas.microsoft.com/office/drawing/2014/main" id="{4383D5DA-C630-5242-80E6-A48107E62A11}"/>
                </a:ext>
              </a:extLst>
            </p:cNvPr>
            <p:cNvGrpSpPr/>
            <p:nvPr/>
          </p:nvGrpSpPr>
          <p:grpSpPr>
            <a:xfrm>
              <a:off x="1948071" y="1250955"/>
              <a:ext cx="7247534" cy="5464974"/>
              <a:chOff x="1948071" y="1250955"/>
              <a:chExt cx="7247534" cy="5464974"/>
            </a:xfrm>
          </p:grpSpPr>
          <p:sp>
            <p:nvSpPr>
              <p:cNvPr id="132" name="Ορθογώνιο 131">
                <a:extLst>
                  <a:ext uri="{FF2B5EF4-FFF2-40B4-BE49-F238E27FC236}">
                    <a16:creationId xmlns:a16="http://schemas.microsoft.com/office/drawing/2014/main" id="{0C7C9F68-5E98-AF48-8C5B-14B07A092FBA}"/>
                  </a:ext>
                </a:extLst>
              </p:cNvPr>
              <p:cNvSpPr/>
              <p:nvPr/>
            </p:nvSpPr>
            <p:spPr>
              <a:xfrm>
                <a:off x="1948071" y="1250955"/>
                <a:ext cx="791636" cy="2279478"/>
              </a:xfrm>
              <a:prstGeom prst="rect">
                <a:avLst/>
              </a:prstGeom>
              <a:noFill/>
              <a:ln w="412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33" name="Ορθογώνιο 132">
                <a:extLst>
                  <a:ext uri="{FF2B5EF4-FFF2-40B4-BE49-F238E27FC236}">
                    <a16:creationId xmlns:a16="http://schemas.microsoft.com/office/drawing/2014/main" id="{E8C34AB9-A6CF-4445-BF85-40E303DE6381}"/>
                  </a:ext>
                </a:extLst>
              </p:cNvPr>
              <p:cNvSpPr/>
              <p:nvPr/>
            </p:nvSpPr>
            <p:spPr>
              <a:xfrm>
                <a:off x="3578358" y="1256707"/>
                <a:ext cx="949348" cy="2281717"/>
              </a:xfrm>
              <a:prstGeom prst="rect">
                <a:avLst/>
              </a:prstGeom>
              <a:noFill/>
              <a:ln w="3492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34" name="Ορθογώνιο 133">
                <a:extLst>
                  <a:ext uri="{FF2B5EF4-FFF2-40B4-BE49-F238E27FC236}">
                    <a16:creationId xmlns:a16="http://schemas.microsoft.com/office/drawing/2014/main" id="{EEDACF4B-1159-CD4B-96F2-C26993B8C85A}"/>
                  </a:ext>
                </a:extLst>
              </p:cNvPr>
              <p:cNvSpPr/>
              <p:nvPr/>
            </p:nvSpPr>
            <p:spPr>
              <a:xfrm>
                <a:off x="6631714" y="1268185"/>
                <a:ext cx="801146" cy="2284699"/>
              </a:xfrm>
              <a:prstGeom prst="rect">
                <a:avLst/>
              </a:prstGeom>
              <a:noFill/>
              <a:ln w="412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35" name="Ορθογώνιο 134">
                <a:extLst>
                  <a:ext uri="{FF2B5EF4-FFF2-40B4-BE49-F238E27FC236}">
                    <a16:creationId xmlns:a16="http://schemas.microsoft.com/office/drawing/2014/main" id="{54C1C96A-0A45-B04E-A8F5-72363A83BE58}"/>
                  </a:ext>
                </a:extLst>
              </p:cNvPr>
              <p:cNvSpPr/>
              <p:nvPr/>
            </p:nvSpPr>
            <p:spPr>
              <a:xfrm>
                <a:off x="8254233" y="1258946"/>
                <a:ext cx="941372" cy="2290703"/>
              </a:xfrm>
              <a:prstGeom prst="rect">
                <a:avLst/>
              </a:prstGeom>
              <a:noFill/>
              <a:ln w="3492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36" name="Ορθογώνιο 135">
                <a:extLst>
                  <a:ext uri="{FF2B5EF4-FFF2-40B4-BE49-F238E27FC236}">
                    <a16:creationId xmlns:a16="http://schemas.microsoft.com/office/drawing/2014/main" id="{B64E59FF-93A0-7544-8B4F-1567030E8781}"/>
                  </a:ext>
                </a:extLst>
              </p:cNvPr>
              <p:cNvSpPr/>
              <p:nvPr/>
            </p:nvSpPr>
            <p:spPr>
              <a:xfrm>
                <a:off x="1972033" y="4402523"/>
                <a:ext cx="770754" cy="2313406"/>
              </a:xfrm>
              <a:prstGeom prst="rect">
                <a:avLst/>
              </a:prstGeom>
              <a:noFill/>
              <a:ln w="412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37" name="Ορθογώνιο 136">
                <a:extLst>
                  <a:ext uri="{FF2B5EF4-FFF2-40B4-BE49-F238E27FC236}">
                    <a16:creationId xmlns:a16="http://schemas.microsoft.com/office/drawing/2014/main" id="{CE7CC227-8F3D-7649-9F4C-5AC60078FEC9}"/>
                  </a:ext>
                </a:extLst>
              </p:cNvPr>
              <p:cNvSpPr/>
              <p:nvPr/>
            </p:nvSpPr>
            <p:spPr>
              <a:xfrm>
                <a:off x="3601480" y="4402523"/>
                <a:ext cx="874169" cy="2298696"/>
              </a:xfrm>
              <a:prstGeom prst="rect">
                <a:avLst/>
              </a:prstGeom>
              <a:noFill/>
              <a:ln w="3492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3CF422B7-3709-E247-8671-B858E6443254}"/>
                </a:ext>
              </a:extLst>
            </p:cNvPr>
            <p:cNvSpPr txBox="1"/>
            <p:nvPr/>
          </p:nvSpPr>
          <p:spPr>
            <a:xfrm>
              <a:off x="4973932" y="5401458"/>
              <a:ext cx="4927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P2-P4 </a:t>
              </a:r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(Decreasing SST anomalies – MHW decay)</a:t>
              </a:r>
            </a:p>
            <a:p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-  </a:t>
              </a:r>
              <a:r>
                <a:rPr lang="en-US" dirty="0">
                  <a:latin typeface="+mj-lt"/>
                  <a:cs typeface="Times New Roman" panose="02020603050405020304" pitchFamily="18" charset="0"/>
                </a:rPr>
                <a:t>Opposite ocean &amp; atmosphere forcing than P3 </a:t>
              </a:r>
            </a:p>
          </p:txBody>
        </p:sp>
      </p:grpSp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0B64C776-F282-2D4A-B1ED-2EB641739B42}"/>
              </a:ext>
            </a:extLst>
          </p:cNvPr>
          <p:cNvGrpSpPr/>
          <p:nvPr/>
        </p:nvGrpSpPr>
        <p:grpSpPr>
          <a:xfrm>
            <a:off x="1142426" y="1206278"/>
            <a:ext cx="9118531" cy="5452345"/>
            <a:chOff x="1112895" y="1248874"/>
            <a:chExt cx="9118531" cy="5452345"/>
          </a:xfrm>
        </p:grpSpPr>
        <p:grpSp>
          <p:nvGrpSpPr>
            <p:cNvPr id="127" name="Ομάδα 126">
              <a:extLst>
                <a:ext uri="{FF2B5EF4-FFF2-40B4-BE49-F238E27FC236}">
                  <a16:creationId xmlns:a16="http://schemas.microsoft.com/office/drawing/2014/main" id="{A29DE87F-E3DD-3D49-B87C-796F8E2A1902}"/>
                </a:ext>
              </a:extLst>
            </p:cNvPr>
            <p:cNvGrpSpPr/>
            <p:nvPr/>
          </p:nvGrpSpPr>
          <p:grpSpPr>
            <a:xfrm>
              <a:off x="4963320" y="3997047"/>
              <a:ext cx="5268106" cy="1450578"/>
              <a:chOff x="464857" y="4144253"/>
              <a:chExt cx="4607228" cy="1450578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24DA671-8B1E-AE4C-B5F0-2BD1E8BB2709}"/>
                  </a:ext>
                </a:extLst>
              </p:cNvPr>
              <p:cNvSpPr txBox="1"/>
              <p:nvPr/>
            </p:nvSpPr>
            <p:spPr>
              <a:xfrm>
                <a:off x="479445" y="4144253"/>
                <a:ext cx="45926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+mj-lt"/>
                    <a:cs typeface="Times New Roman" panose="02020603050405020304" pitchFamily="18" charset="0"/>
                  </a:rPr>
                  <a:t>P1,P3 </a:t>
                </a:r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(Increasing SST anomalies – MHW development)</a:t>
                </a:r>
              </a:p>
              <a:p>
                <a:r>
                  <a:rPr lang="en-US" b="1" dirty="0">
                    <a:latin typeface="+mj-lt"/>
                    <a:cs typeface="Times New Roman" panose="02020603050405020304" pitchFamily="18" charset="0"/>
                  </a:rPr>
                  <a:t>-  </a:t>
                </a:r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Lower/Higher than normal </a:t>
                </a:r>
                <a:r>
                  <a:rPr lang="en-US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rPr>
                  <a:t>Forcing,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  <a:latin typeface="+mj-lt"/>
                    <a:cs typeface="Times New Roman" panose="02020603050405020304" pitchFamily="18" charset="0"/>
                  </a:rPr>
                  <a:t>Shortwave (Q</a:t>
                </a:r>
                <a:r>
                  <a:rPr lang="en-US" baseline="-25000" dirty="0">
                    <a:solidFill>
                      <a:srgbClr val="C00000"/>
                    </a:solidFill>
                    <a:latin typeface="+mj-lt"/>
                    <a:cs typeface="Times New Roman" panose="02020603050405020304" pitchFamily="18" charset="0"/>
                  </a:rPr>
                  <a:t>SWD</a:t>
                </a:r>
                <a:r>
                  <a:rPr lang="en-US" dirty="0">
                    <a:solidFill>
                      <a:srgbClr val="C00000"/>
                    </a:solidFill>
                    <a:latin typeface="+mj-lt"/>
                    <a:cs typeface="Times New Roman" panose="02020603050405020304" pitchFamily="18" charset="0"/>
                  </a:rPr>
                  <a:t>)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, </a:t>
                </a:r>
                <a:endParaRPr lang="en-US" dirty="0">
                  <a:solidFill>
                    <a:srgbClr val="1C1CFF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002FE02-C0E9-6242-9B50-85A319549479}"/>
                  </a:ext>
                </a:extLst>
              </p:cNvPr>
              <p:cNvSpPr txBox="1"/>
              <p:nvPr/>
            </p:nvSpPr>
            <p:spPr>
              <a:xfrm>
                <a:off x="464857" y="4948500"/>
                <a:ext cx="44906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0038" indent="-285750">
                  <a:buFontTx/>
                  <a:buChar char="-"/>
                </a:pPr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Lower than normal</a:t>
                </a:r>
                <a:r>
                  <a:rPr lang="en-US" b="1" dirty="0">
                    <a:latin typeface="+mj-lt"/>
                    <a:cs typeface="Times New Roman" panose="02020603050405020304" pitchFamily="18" charset="0"/>
                  </a:rPr>
                  <a:t>:</a:t>
                </a:r>
                <a:r>
                  <a:rPr lang="en-US" b="1" dirty="0">
                    <a:solidFill>
                      <a:srgbClr val="6E6E6E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585B56"/>
                    </a:solidFill>
                    <a:latin typeface="+mj-lt"/>
                    <a:cs typeface="Times New Roman" panose="02020603050405020304" pitchFamily="18" charset="0"/>
                  </a:rPr>
                  <a:t>Windspeed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, </a:t>
                </a:r>
                <a:r>
                  <a:rPr lang="en-US" dirty="0">
                    <a:solidFill>
                      <a:srgbClr val="1C1CFF"/>
                    </a:solidFill>
                    <a:cs typeface="Times New Roman" panose="02020603050405020304" pitchFamily="18" charset="0"/>
                  </a:rPr>
                  <a:t>Latent(Q</a:t>
                </a:r>
                <a:r>
                  <a:rPr lang="en-US" baseline="-25000" dirty="0">
                    <a:solidFill>
                      <a:srgbClr val="1C1CFF"/>
                    </a:solidFill>
                    <a:cs typeface="Times New Roman" panose="02020603050405020304" pitchFamily="18" charset="0"/>
                  </a:rPr>
                  <a:t>LH</a:t>
                </a:r>
                <a:r>
                  <a:rPr lang="en-US" dirty="0">
                    <a:solidFill>
                      <a:srgbClr val="1C1CFF"/>
                    </a:solidFill>
                    <a:cs typeface="Times New Roman" panose="02020603050405020304" pitchFamily="18" charset="0"/>
                  </a:rPr>
                  <a:t>)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endParaRPr lang="el-GR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endParaRPr>
              </a:p>
              <a:p>
                <a:pPr marL="300038" indent="-285750">
                  <a:buFontTx/>
                  <a:buChar char="-"/>
                </a:pP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Higher</a:t>
                </a:r>
                <a:r>
                  <a:rPr lang="el-GR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/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Lower than normal Vertical Diffusion (</a:t>
                </a:r>
                <a:r>
                  <a:rPr lang="en-US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Zdf</a:t>
                </a:r>
                <a:r>
                  <a:rPr lang="en-US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) 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1" name="Ομάδα 140">
              <a:extLst>
                <a:ext uri="{FF2B5EF4-FFF2-40B4-BE49-F238E27FC236}">
                  <a16:creationId xmlns:a16="http://schemas.microsoft.com/office/drawing/2014/main" id="{9AD8D4AA-95E5-A047-B79F-12408D338792}"/>
                </a:ext>
              </a:extLst>
            </p:cNvPr>
            <p:cNvGrpSpPr/>
            <p:nvPr/>
          </p:nvGrpSpPr>
          <p:grpSpPr>
            <a:xfrm>
              <a:off x="1112895" y="1248874"/>
              <a:ext cx="7126105" cy="5452345"/>
              <a:chOff x="1128127" y="1248875"/>
              <a:chExt cx="7126105" cy="5452345"/>
            </a:xfrm>
          </p:grpSpPr>
          <p:sp>
            <p:nvSpPr>
              <p:cNvPr id="142" name="Ορθογώνιο 141">
                <a:extLst>
                  <a:ext uri="{FF2B5EF4-FFF2-40B4-BE49-F238E27FC236}">
                    <a16:creationId xmlns:a16="http://schemas.microsoft.com/office/drawing/2014/main" id="{97C762BC-2CD8-CE41-8E64-B7A4D8FC0499}"/>
                  </a:ext>
                </a:extLst>
              </p:cNvPr>
              <p:cNvSpPr/>
              <p:nvPr/>
            </p:nvSpPr>
            <p:spPr>
              <a:xfrm>
                <a:off x="1140977" y="1248875"/>
                <a:ext cx="791636" cy="2289549"/>
              </a:xfrm>
              <a:prstGeom prst="rect">
                <a:avLst/>
              </a:prstGeom>
              <a:noFill/>
              <a:ln w="44450">
                <a:solidFill>
                  <a:srgbClr val="E2D4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43" name="Ορθογώνιο 142">
                <a:extLst>
                  <a:ext uri="{FF2B5EF4-FFF2-40B4-BE49-F238E27FC236}">
                    <a16:creationId xmlns:a16="http://schemas.microsoft.com/office/drawing/2014/main" id="{5E9448FE-8F91-A24D-910A-1BD9876491DC}"/>
                  </a:ext>
                </a:extLst>
              </p:cNvPr>
              <p:cNvSpPr/>
              <p:nvPr/>
            </p:nvSpPr>
            <p:spPr>
              <a:xfrm>
                <a:off x="2746847" y="1258947"/>
                <a:ext cx="811285" cy="2279478"/>
              </a:xfrm>
              <a:prstGeom prst="rect">
                <a:avLst/>
              </a:prstGeom>
              <a:noFill/>
              <a:ln w="44450">
                <a:solidFill>
                  <a:srgbClr val="E2D4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44" name="Ορθογώνιο 143">
                <a:extLst>
                  <a:ext uri="{FF2B5EF4-FFF2-40B4-BE49-F238E27FC236}">
                    <a16:creationId xmlns:a16="http://schemas.microsoft.com/office/drawing/2014/main" id="{65CDE65F-6534-E847-AE5B-580FF8E13BD6}"/>
                  </a:ext>
                </a:extLst>
              </p:cNvPr>
              <p:cNvSpPr/>
              <p:nvPr/>
            </p:nvSpPr>
            <p:spPr>
              <a:xfrm>
                <a:off x="5794914" y="1280984"/>
                <a:ext cx="827447" cy="2249450"/>
              </a:xfrm>
              <a:prstGeom prst="rect">
                <a:avLst/>
              </a:prstGeom>
              <a:noFill/>
              <a:ln w="50800">
                <a:solidFill>
                  <a:srgbClr val="E2D4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45" name="Ορθογώνιο 144">
                <a:extLst>
                  <a:ext uri="{FF2B5EF4-FFF2-40B4-BE49-F238E27FC236}">
                    <a16:creationId xmlns:a16="http://schemas.microsoft.com/office/drawing/2014/main" id="{BCA95BD1-DFD5-344F-BC13-CE76A8ECE4BB}"/>
                  </a:ext>
                </a:extLst>
              </p:cNvPr>
              <p:cNvSpPr/>
              <p:nvPr/>
            </p:nvSpPr>
            <p:spPr>
              <a:xfrm>
                <a:off x="7453086" y="1280983"/>
                <a:ext cx="801146" cy="2271901"/>
              </a:xfrm>
              <a:prstGeom prst="rect">
                <a:avLst/>
              </a:prstGeom>
              <a:noFill/>
              <a:ln w="50800">
                <a:solidFill>
                  <a:srgbClr val="E2D4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46" name="Ορθογώνιο 145">
                <a:extLst>
                  <a:ext uri="{FF2B5EF4-FFF2-40B4-BE49-F238E27FC236}">
                    <a16:creationId xmlns:a16="http://schemas.microsoft.com/office/drawing/2014/main" id="{BD4BC152-5352-9E49-9128-B0D92F43FE78}"/>
                  </a:ext>
                </a:extLst>
              </p:cNvPr>
              <p:cNvSpPr/>
              <p:nvPr/>
            </p:nvSpPr>
            <p:spPr>
              <a:xfrm>
                <a:off x="1128127" y="4416386"/>
                <a:ext cx="855037" cy="2284834"/>
              </a:xfrm>
              <a:prstGeom prst="rect">
                <a:avLst/>
              </a:prstGeom>
              <a:noFill/>
              <a:ln w="50800">
                <a:solidFill>
                  <a:srgbClr val="E2D4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47" name="Ορθογώνιο 146">
                <a:extLst>
                  <a:ext uri="{FF2B5EF4-FFF2-40B4-BE49-F238E27FC236}">
                    <a16:creationId xmlns:a16="http://schemas.microsoft.com/office/drawing/2014/main" id="{967911EA-D2F6-0649-8FB9-E52BFCF23E9E}"/>
                  </a:ext>
                </a:extLst>
              </p:cNvPr>
              <p:cNvSpPr/>
              <p:nvPr/>
            </p:nvSpPr>
            <p:spPr>
              <a:xfrm>
                <a:off x="2712073" y="4409400"/>
                <a:ext cx="885346" cy="2284835"/>
              </a:xfrm>
              <a:prstGeom prst="rect">
                <a:avLst/>
              </a:prstGeom>
              <a:noFill/>
              <a:ln w="50800">
                <a:solidFill>
                  <a:srgbClr val="E2D4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497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123692B7-41A2-844E-BC60-C84DD1ED899C}"/>
              </a:ext>
            </a:extLst>
          </p:cNvPr>
          <p:cNvGrpSpPr/>
          <p:nvPr/>
        </p:nvGrpSpPr>
        <p:grpSpPr>
          <a:xfrm>
            <a:off x="521173" y="944388"/>
            <a:ext cx="3848120" cy="1957482"/>
            <a:chOff x="521173" y="944388"/>
            <a:chExt cx="3848120" cy="1957482"/>
          </a:xfrm>
        </p:grpSpPr>
        <p:pic>
          <p:nvPicPr>
            <p:cNvPr id="85" name="Εικόνα 84">
              <a:extLst>
                <a:ext uri="{FF2B5EF4-FFF2-40B4-BE49-F238E27FC236}">
                  <a16:creationId xmlns:a16="http://schemas.microsoft.com/office/drawing/2014/main" id="{75D3081B-1C6B-E241-8F62-D9B682CAC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" t="14179" r="6433" b="46511"/>
            <a:stretch/>
          </p:blipFill>
          <p:spPr>
            <a:xfrm>
              <a:off x="521173" y="944388"/>
              <a:ext cx="3848120" cy="1957482"/>
            </a:xfrm>
            <a:prstGeom prst="rect">
              <a:avLst/>
            </a:prstGeom>
          </p:spPr>
        </p:pic>
        <p:sp>
          <p:nvSpPr>
            <p:cNvPr id="70" name="TextBox 1">
              <a:extLst>
                <a:ext uri="{FF2B5EF4-FFF2-40B4-BE49-F238E27FC236}">
                  <a16:creationId xmlns:a16="http://schemas.microsoft.com/office/drawing/2014/main" id="{4913A9D8-7303-5A4C-A87C-EA1478384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2894" y="1343848"/>
              <a:ext cx="611041" cy="21544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lIns="36000" tIns="0" rIns="0" bIns="0">
              <a:spAutoFit/>
            </a:bodyPr>
            <a:lstStyle/>
            <a:p>
              <a:r>
                <a:rPr lang="en-US" altLang="el-GR" sz="1400" b="1" dirty="0">
                  <a:latin typeface="+mj-lt"/>
                  <a:cs typeface="Times New Roman" panose="02020603050405020304" pitchFamily="18" charset="0"/>
                </a:rPr>
                <a:t>OBS</a:t>
              </a:r>
            </a:p>
          </p:txBody>
        </p:sp>
      </p:grp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D1DDB436-6BED-EC4F-8BC1-1C1A6193B9E1}"/>
              </a:ext>
            </a:extLst>
          </p:cNvPr>
          <p:cNvCxnSpPr>
            <a:cxnSpLocks/>
          </p:cNvCxnSpPr>
          <p:nvPr/>
        </p:nvCxnSpPr>
        <p:spPr>
          <a:xfrm>
            <a:off x="2080591" y="490063"/>
            <a:ext cx="5742609" cy="0"/>
          </a:xfrm>
          <a:prstGeom prst="line">
            <a:avLst/>
          </a:prstGeom>
          <a:ln w="31750">
            <a:gradFill flip="none" rotWithShape="1">
              <a:gsLst>
                <a:gs pos="27000">
                  <a:schemeClr val="accent5">
                    <a:lumMod val="40000"/>
                    <a:lumOff val="60000"/>
                  </a:schemeClr>
                </a:gs>
                <a:gs pos="13000">
                  <a:schemeClr val="accent5">
                    <a:lumMod val="40000"/>
                    <a:lumOff val="60000"/>
                  </a:schemeClr>
                </a:gs>
                <a:gs pos="43000">
                  <a:schemeClr val="accent5">
                    <a:lumMod val="95000"/>
                    <a:lumOff val="5000"/>
                  </a:schemeClr>
                </a:gs>
                <a:gs pos="74000">
                  <a:schemeClr val="accent5">
                    <a:lumMod val="60000"/>
                  </a:schemeClr>
                </a:gs>
                <a:gs pos="58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F23E162-AC48-B541-878A-E190C3F1B7D1}"/>
              </a:ext>
            </a:extLst>
          </p:cNvPr>
          <p:cNvSpPr txBox="1"/>
          <p:nvPr/>
        </p:nvSpPr>
        <p:spPr>
          <a:xfrm>
            <a:off x="2080590" y="8971"/>
            <a:ext cx="4610141" cy="47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86" dirty="0">
                <a:solidFill>
                  <a:schemeClr val="accent1">
                    <a:lumMod val="50000"/>
                  </a:schemeClr>
                </a:solidFill>
                <a:latin typeface="+mj-lt"/>
                <a:ea typeface="Cambria" charset="-95"/>
                <a:cs typeface="Times New Roman" panose="02020603050405020304" pitchFamily="18" charset="0"/>
              </a:rPr>
              <a:t>MHW 2015 basin-scale signature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603DAB-22F7-5E45-8EE6-66C9478A5A3C}"/>
              </a:ext>
            </a:extLst>
          </p:cNvPr>
          <p:cNvSpPr txBox="1"/>
          <p:nvPr/>
        </p:nvSpPr>
        <p:spPr>
          <a:xfrm>
            <a:off x="7733273" y="-28834"/>
            <a:ext cx="2239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Darmaraki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in prep</a:t>
            </a:r>
            <a:endParaRPr lang="el-G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11CACA3-6A1D-1549-BB8F-A59AE36F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01D9-D880-4344-BA09-5C4C355F4932}" type="slidenum">
              <a:rPr lang="el-GR" smtClean="0"/>
              <a:t>9</a:t>
            </a:fld>
            <a:endParaRPr lang="el-GR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695B876-31D9-2D4C-9141-E947CEB6BF5B}"/>
              </a:ext>
            </a:extLst>
          </p:cNvPr>
          <p:cNvSpPr txBox="1"/>
          <p:nvPr/>
        </p:nvSpPr>
        <p:spPr>
          <a:xfrm>
            <a:off x="584175" y="5260315"/>
            <a:ext cx="4456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3" indent="-342903">
              <a:buSzPct val="50000"/>
              <a:buFont typeface=".Lucida Grande UI Regular"/>
              <a:buChar char="◆"/>
            </a:pPr>
            <a:r>
              <a:rPr lang="en-US" altLang="en-US" dirty="0">
                <a:latin typeface="+mj-lt"/>
                <a:ea typeface="Cambria" charset="-95"/>
                <a:cs typeface="Times New Roman" panose="02020603050405020304" pitchFamily="18" charset="0"/>
              </a:rPr>
              <a:t>Duration: 14 July – 10 Sep (56 days)</a:t>
            </a:r>
          </a:p>
          <a:p>
            <a:pPr marL="342903" indent="-342903">
              <a:buSzPct val="50000"/>
              <a:buFont typeface=".Lucida Grande UI Regular"/>
              <a:buChar char="◆"/>
            </a:pPr>
            <a:r>
              <a:rPr lang="en-US" altLang="en-US" dirty="0">
                <a:latin typeface="+mj-lt"/>
                <a:ea typeface="Cambria" charset="-95"/>
                <a:cs typeface="Times New Roman" panose="02020603050405020304" pitchFamily="18" charset="0"/>
              </a:rPr>
              <a:t>Mean Intensity: 0.9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℃</a:t>
            </a:r>
          </a:p>
          <a:p>
            <a:pPr marL="342903" indent="-342903">
              <a:buSzPct val="50000"/>
              <a:buFont typeface=".Lucida Grande UI Regular"/>
              <a:buChar char="◆"/>
            </a:pPr>
            <a:r>
              <a:rPr lang="en-US" altLang="en-US" dirty="0">
                <a:latin typeface="+mj-lt"/>
                <a:ea typeface="Cambria" charset="-95"/>
                <a:cs typeface="Times New Roman" panose="02020603050405020304" pitchFamily="18" charset="0"/>
              </a:rPr>
              <a:t>Max Coverage: 82 %</a:t>
            </a:r>
          </a:p>
          <a:p>
            <a:pPr marL="342903" indent="-342903">
              <a:buSzPct val="50000"/>
              <a:buFont typeface=".Lucida Grande UI Regular"/>
              <a:buChar char="◆"/>
            </a:pPr>
            <a:r>
              <a:rPr lang="en-US" altLang="en-US" dirty="0">
                <a:latin typeface="+mj-lt"/>
                <a:ea typeface="Cambria" charset="-95"/>
                <a:cs typeface="Times New Roman" panose="02020603050405020304" pitchFamily="18" charset="0"/>
              </a:rPr>
              <a:t>Covered almost the whole basin</a:t>
            </a:r>
          </a:p>
        </p:txBody>
      </p:sp>
      <p:grpSp>
        <p:nvGrpSpPr>
          <p:cNvPr id="86" name="Ομάδα 85">
            <a:extLst>
              <a:ext uri="{FF2B5EF4-FFF2-40B4-BE49-F238E27FC236}">
                <a16:creationId xmlns:a16="http://schemas.microsoft.com/office/drawing/2014/main" id="{21C15CEA-1B7B-0F44-BC73-3E2CE885F1FC}"/>
              </a:ext>
            </a:extLst>
          </p:cNvPr>
          <p:cNvGrpSpPr/>
          <p:nvPr/>
        </p:nvGrpSpPr>
        <p:grpSpPr>
          <a:xfrm>
            <a:off x="537114" y="2807027"/>
            <a:ext cx="3848121" cy="1732900"/>
            <a:chOff x="537114" y="2807027"/>
            <a:chExt cx="3866757" cy="1732900"/>
          </a:xfrm>
        </p:grpSpPr>
        <p:pic>
          <p:nvPicPr>
            <p:cNvPr id="80" name="Εικόνα 79">
              <a:extLst>
                <a:ext uri="{FF2B5EF4-FFF2-40B4-BE49-F238E27FC236}">
                  <a16:creationId xmlns:a16="http://schemas.microsoft.com/office/drawing/2014/main" id="{62FD9A3D-11D7-AB42-B3B5-BFF632353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9" t="57376" r="6156" b="7554"/>
            <a:stretch/>
          </p:blipFill>
          <p:spPr>
            <a:xfrm>
              <a:off x="537114" y="2807027"/>
              <a:ext cx="3866757" cy="1732900"/>
            </a:xfrm>
            <a:prstGeom prst="rect">
              <a:avLst/>
            </a:prstGeom>
          </p:spPr>
        </p:pic>
        <p:sp>
          <p:nvSpPr>
            <p:cNvPr id="71" name="TextBox 1">
              <a:extLst>
                <a:ext uri="{FF2B5EF4-FFF2-40B4-BE49-F238E27FC236}">
                  <a16:creationId xmlns:a16="http://schemas.microsoft.com/office/drawing/2014/main" id="{84998F06-ED5A-8F43-94D0-751190306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2893" y="2850362"/>
              <a:ext cx="611041" cy="21544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lIns="36000" tIns="0" rIns="0" bIns="0">
              <a:spAutoFit/>
            </a:bodyPr>
            <a:lstStyle/>
            <a:p>
              <a:r>
                <a:rPr lang="en-US" altLang="el-GR" sz="1400" b="1" dirty="0">
                  <a:latin typeface="+mj-lt"/>
                  <a:cs typeface="Times New Roman" panose="02020603050405020304" pitchFamily="18" charset="0"/>
                </a:rPr>
                <a:t>MODEL</a:t>
              </a:r>
              <a:endParaRPr lang="el-GR" altLang="el-GR" sz="14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45F561AB-4E45-E144-A7FA-7313128D4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8523" y="3925579"/>
              <a:ext cx="7799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l-GR" altLang="en-US" i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ρ </a:t>
              </a:r>
              <a:r>
                <a:rPr lang="el-GR" altLang="en-US" sz="1656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</a:t>
              </a:r>
              <a:r>
                <a:rPr lang="en-US" altLang="en-US" sz="1656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0.80 </a:t>
              </a:r>
            </a:p>
          </p:txBody>
        </p:sp>
      </p:grpSp>
      <p:pic>
        <p:nvPicPr>
          <p:cNvPr id="55" name="Εικόνα 54">
            <a:extLst>
              <a:ext uri="{FF2B5EF4-FFF2-40B4-BE49-F238E27FC236}">
                <a16:creationId xmlns:a16="http://schemas.microsoft.com/office/drawing/2014/main" id="{FC4D29D7-C7E7-594E-8366-7E6EE8E30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3" t="93332" r="12647" b="-2"/>
          <a:stretch/>
        </p:blipFill>
        <p:spPr>
          <a:xfrm>
            <a:off x="751486" y="4568901"/>
            <a:ext cx="3694401" cy="375628"/>
          </a:xfrm>
          <a:prstGeom prst="rect">
            <a:avLst/>
          </a:prstGeom>
        </p:spPr>
      </p:pic>
      <p:sp>
        <p:nvSpPr>
          <p:cNvPr id="48" name="TextBox 4">
            <a:extLst>
              <a:ext uri="{FF2B5EF4-FFF2-40B4-BE49-F238E27FC236}">
                <a16:creationId xmlns:a16="http://schemas.microsoft.com/office/drawing/2014/main" id="{86A63188-C278-2045-ABD9-026E75827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11" y="4457095"/>
            <a:ext cx="656240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984" dirty="0"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(℃)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F17887-73EF-A342-9C05-B734E7DCDA4E}"/>
              </a:ext>
            </a:extLst>
          </p:cNvPr>
          <p:cNvSpPr txBox="1"/>
          <p:nvPr/>
        </p:nvSpPr>
        <p:spPr>
          <a:xfrm>
            <a:off x="3976403" y="4949884"/>
            <a:ext cx="16978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</a:rPr>
              <a:t>Characteristics</a:t>
            </a:r>
            <a:endParaRPr lang="el-GR" sz="19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B9512A-2848-BA49-8BBC-95C5D68B14EC}"/>
              </a:ext>
            </a:extLst>
          </p:cNvPr>
          <p:cNvSpPr txBox="1"/>
          <p:nvPr/>
        </p:nvSpPr>
        <p:spPr>
          <a:xfrm>
            <a:off x="1470682" y="908939"/>
            <a:ext cx="225601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70"/>
              </a:lnSpc>
              <a:buSzPct val="70000"/>
              <a:defRPr/>
            </a:pPr>
            <a:r>
              <a:rPr lang="en-US" altLang="en-US" sz="1900" dirty="0">
                <a:latin typeface="+mj-lt"/>
                <a:ea typeface="Cambria" charset="-95"/>
                <a:cs typeface="Times New Roman" panose="02020603050405020304" pitchFamily="18" charset="0"/>
              </a:rPr>
              <a:t>Mean event intensity</a:t>
            </a:r>
          </a:p>
        </p:txBody>
      </p:sp>
      <p:sp>
        <p:nvSpPr>
          <p:cNvPr id="77" name="Ορθογώνιο 76">
            <a:extLst>
              <a:ext uri="{FF2B5EF4-FFF2-40B4-BE49-F238E27FC236}">
                <a16:creationId xmlns:a16="http://schemas.microsoft.com/office/drawing/2014/main" id="{C1E36ABA-939C-4943-BC95-313B6B12B995}"/>
              </a:ext>
            </a:extLst>
          </p:cNvPr>
          <p:cNvSpPr/>
          <p:nvPr/>
        </p:nvSpPr>
        <p:spPr>
          <a:xfrm>
            <a:off x="-872539" y="568273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👉</a:t>
            </a:r>
            <a:endParaRPr lang="el-GR" dirty="0"/>
          </a:p>
        </p:txBody>
      </p:sp>
      <p:grpSp>
        <p:nvGrpSpPr>
          <p:cNvPr id="112" name="Ομάδα 111">
            <a:extLst>
              <a:ext uri="{FF2B5EF4-FFF2-40B4-BE49-F238E27FC236}">
                <a16:creationId xmlns:a16="http://schemas.microsoft.com/office/drawing/2014/main" id="{EDA04547-9C2C-2F46-83E3-8B2CC7EDC882}"/>
              </a:ext>
            </a:extLst>
          </p:cNvPr>
          <p:cNvGrpSpPr/>
          <p:nvPr/>
        </p:nvGrpSpPr>
        <p:grpSpPr>
          <a:xfrm>
            <a:off x="4785564" y="868916"/>
            <a:ext cx="5283517" cy="5506586"/>
            <a:chOff x="4785564" y="868916"/>
            <a:chExt cx="5283517" cy="5506586"/>
          </a:xfrm>
        </p:grpSpPr>
        <p:grpSp>
          <p:nvGrpSpPr>
            <p:cNvPr id="56" name="Ομάδα 55">
              <a:extLst>
                <a:ext uri="{FF2B5EF4-FFF2-40B4-BE49-F238E27FC236}">
                  <a16:creationId xmlns:a16="http://schemas.microsoft.com/office/drawing/2014/main" id="{13E56426-97E9-9E42-BE94-FBEDF9917574}"/>
                </a:ext>
              </a:extLst>
            </p:cNvPr>
            <p:cNvGrpSpPr/>
            <p:nvPr/>
          </p:nvGrpSpPr>
          <p:grpSpPr>
            <a:xfrm>
              <a:off x="4972050" y="5413886"/>
              <a:ext cx="5097031" cy="961616"/>
              <a:chOff x="837376" y="5794034"/>
              <a:chExt cx="4420939" cy="961616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2AF8CF8-1A1D-BA4A-881C-A902A8B40F76}"/>
                  </a:ext>
                </a:extLst>
              </p:cNvPr>
              <p:cNvSpPr txBox="1"/>
              <p:nvPr/>
            </p:nvSpPr>
            <p:spPr>
              <a:xfrm>
                <a:off x="837376" y="5794034"/>
                <a:ext cx="4420939" cy="361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70"/>
                  </a:lnSpc>
                  <a:buSzPct val="70000"/>
                  <a:defRPr/>
                </a:pPr>
                <a:r>
                  <a:rPr lang="en-US" altLang="el-GR" b="1" i="1" dirty="0">
                    <a:solidFill>
                      <a:srgbClr val="C00000"/>
                    </a:solidFill>
                    <a:latin typeface="+mj-lt"/>
                    <a:cs typeface="Times New Roman" panose="02020603050405020304" pitchFamily="18" charset="0"/>
                  </a:rPr>
                  <a:t>!</a:t>
                </a:r>
                <a:r>
                  <a:rPr lang="en-US" altLang="en-US" dirty="0">
                    <a:latin typeface="+mj-lt"/>
                    <a:ea typeface="Cambria" charset="-95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  <a:latin typeface="+mj-lt"/>
                    <a:cs typeface="Times New Roman" panose="02020603050405020304" pitchFamily="18" charset="0"/>
                  </a:rPr>
                  <a:t>Abnormally high SST, Mixed layer Temperature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7B21C10-10A5-8B41-8429-325ED42579F8}"/>
                  </a:ext>
                </a:extLst>
              </p:cNvPr>
              <p:cNvSpPr txBox="1"/>
              <p:nvPr/>
            </p:nvSpPr>
            <p:spPr>
              <a:xfrm>
                <a:off x="837377" y="6124708"/>
                <a:ext cx="386544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70"/>
                  </a:lnSpc>
                  <a:buSzPct val="70000"/>
                  <a:defRPr/>
                </a:pPr>
                <a:r>
                  <a:rPr lang="en-US" altLang="el-GR" b="1" i="1" dirty="0">
                    <a:solidFill>
                      <a:srgbClr val="C00000"/>
                    </a:solidFill>
                    <a:latin typeface="+mj-lt"/>
                    <a:cs typeface="Times New Roman" panose="02020603050405020304" pitchFamily="18" charset="0"/>
                  </a:rPr>
                  <a:t>!</a:t>
                </a:r>
                <a:r>
                  <a:rPr lang="en-US" altLang="en-US" dirty="0">
                    <a:latin typeface="+mj-lt"/>
                    <a:ea typeface="Cambria" charset="-95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>
                    <a:solidFill>
                      <a:srgbClr val="002060"/>
                    </a:solidFill>
                    <a:latin typeface="+mj-lt"/>
                    <a:ea typeface="Cambria" charset="-95"/>
                    <a:cs typeface="Times New Roman" panose="02020603050405020304" pitchFamily="18" charset="0"/>
                  </a:rPr>
                  <a:t>S</a:t>
                </a:r>
                <a:r>
                  <a:rPr lang="en-US" dirty="0">
                    <a:solidFill>
                      <a:srgbClr val="002060"/>
                    </a:solidFill>
                    <a:latin typeface="+mj-lt"/>
                    <a:cs typeface="Times New Roman" panose="02020603050405020304" pitchFamily="18" charset="0"/>
                  </a:rPr>
                  <a:t>hallower than normal Mixed Layer Depth (at most times)</a:t>
                </a:r>
              </a:p>
            </p:txBody>
          </p:sp>
        </p:grpSp>
        <p:grpSp>
          <p:nvGrpSpPr>
            <p:cNvPr id="97" name="Ομάδα 96">
              <a:extLst>
                <a:ext uri="{FF2B5EF4-FFF2-40B4-BE49-F238E27FC236}">
                  <a16:creationId xmlns:a16="http://schemas.microsoft.com/office/drawing/2014/main" id="{055062E5-052D-6446-B09D-DD13832172B1}"/>
                </a:ext>
              </a:extLst>
            </p:cNvPr>
            <p:cNvGrpSpPr/>
            <p:nvPr/>
          </p:nvGrpSpPr>
          <p:grpSpPr>
            <a:xfrm>
              <a:off x="4785564" y="868916"/>
              <a:ext cx="4954679" cy="3613920"/>
              <a:chOff x="4785564" y="868916"/>
              <a:chExt cx="4954679" cy="3613920"/>
            </a:xfrm>
          </p:grpSpPr>
          <p:sp>
            <p:nvSpPr>
              <p:cNvPr id="91" name="TextBox 26">
                <a:extLst>
                  <a:ext uri="{FF2B5EF4-FFF2-40B4-BE49-F238E27FC236}">
                    <a16:creationId xmlns:a16="http://schemas.microsoft.com/office/drawing/2014/main" id="{2F913559-A0A9-8647-A2F2-14E9179B5D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9264855" y="2454571"/>
                <a:ext cx="55066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2000" dirty="0">
                    <a:solidFill>
                      <a:srgbClr val="1C1CFF"/>
                    </a:solidFill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(m)</a:t>
                </a:r>
              </a:p>
            </p:txBody>
          </p:sp>
          <p:grpSp>
            <p:nvGrpSpPr>
              <p:cNvPr id="94" name="Ομάδα 93">
                <a:extLst>
                  <a:ext uri="{FF2B5EF4-FFF2-40B4-BE49-F238E27FC236}">
                    <a16:creationId xmlns:a16="http://schemas.microsoft.com/office/drawing/2014/main" id="{E3341A79-D05C-6444-8ED0-997AC4160A5B}"/>
                  </a:ext>
                </a:extLst>
              </p:cNvPr>
              <p:cNvGrpSpPr/>
              <p:nvPr/>
            </p:nvGrpSpPr>
            <p:grpSpPr>
              <a:xfrm>
                <a:off x="5086708" y="1217636"/>
                <a:ext cx="4341405" cy="3265200"/>
                <a:chOff x="5086708" y="1217636"/>
                <a:chExt cx="4341405" cy="3265200"/>
              </a:xfrm>
            </p:grpSpPr>
            <p:grpSp>
              <p:nvGrpSpPr>
                <p:cNvPr id="93" name="Ομάδα 92">
                  <a:extLst>
                    <a:ext uri="{FF2B5EF4-FFF2-40B4-BE49-F238E27FC236}">
                      <a16:creationId xmlns:a16="http://schemas.microsoft.com/office/drawing/2014/main" id="{20ECA90A-B3ED-2048-AEF4-11BA930BEFE0}"/>
                    </a:ext>
                  </a:extLst>
                </p:cNvPr>
                <p:cNvGrpSpPr/>
                <p:nvPr/>
              </p:nvGrpSpPr>
              <p:grpSpPr>
                <a:xfrm>
                  <a:off x="5086708" y="1217636"/>
                  <a:ext cx="4341405" cy="3265200"/>
                  <a:chOff x="5086708" y="1217636"/>
                  <a:chExt cx="4341405" cy="3265200"/>
                </a:xfrm>
              </p:grpSpPr>
              <p:pic>
                <p:nvPicPr>
                  <p:cNvPr id="88" name="Εικόνα 87">
                    <a:extLst>
                      <a:ext uri="{FF2B5EF4-FFF2-40B4-BE49-F238E27FC236}">
                        <a16:creationId xmlns:a16="http://schemas.microsoft.com/office/drawing/2014/main" id="{4751B580-BE6A-5546-A642-9D30CDB0F5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590" t="1205" r="22453" b="52729"/>
                  <a:stretch/>
                </p:blipFill>
                <p:spPr>
                  <a:xfrm>
                    <a:off x="5086708" y="1217636"/>
                    <a:ext cx="4341405" cy="3265200"/>
                  </a:xfrm>
                  <a:prstGeom prst="rect">
                    <a:avLst/>
                  </a:prstGeom>
                </p:spPr>
              </p:pic>
              <p:sp>
                <p:nvSpPr>
                  <p:cNvPr id="90" name="Ορθογώνιο 89">
                    <a:extLst>
                      <a:ext uri="{FF2B5EF4-FFF2-40B4-BE49-F238E27FC236}">
                        <a16:creationId xmlns:a16="http://schemas.microsoft.com/office/drawing/2014/main" id="{99DCD2BB-56F4-1D49-BD97-0658257BE0F7}"/>
                      </a:ext>
                    </a:extLst>
                  </p:cNvPr>
                  <p:cNvSpPr/>
                  <p:nvPr/>
                </p:nvSpPr>
                <p:spPr>
                  <a:xfrm>
                    <a:off x="6378334" y="1346047"/>
                    <a:ext cx="750254" cy="44370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l-GR"/>
                  </a:p>
                </p:txBody>
              </p:sp>
            </p:grpSp>
            <p:sp>
              <p:nvSpPr>
                <p:cNvPr id="92" name="TextBox 26">
                  <a:extLst>
                    <a:ext uri="{FF2B5EF4-FFF2-40B4-BE49-F238E27FC236}">
                      <a16:creationId xmlns:a16="http://schemas.microsoft.com/office/drawing/2014/main" id="{8FF4BF46-6DBF-4C40-A9F9-881E4830F8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32885" y="1343848"/>
                  <a:ext cx="894839" cy="64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altLang="en-US" sz="1400" dirty="0">
                      <a:latin typeface="+mj-lt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Temp (MLD)</a:t>
                  </a:r>
                </a:p>
                <a:p>
                  <a:r>
                    <a:rPr lang="en-US" altLang="en-US" sz="1400" dirty="0">
                      <a:solidFill>
                        <a:srgbClr val="23BCDE"/>
                      </a:solidFill>
                      <a:latin typeface="+mj-lt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SST</a:t>
                  </a:r>
                </a:p>
                <a:p>
                  <a:r>
                    <a:rPr lang="en-US" altLang="en-US" sz="1400" dirty="0">
                      <a:solidFill>
                        <a:srgbClr val="1C1CFF"/>
                      </a:solidFill>
                      <a:latin typeface="+mj-lt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MLD</a:t>
                  </a: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188E2EA-ECED-DE48-964B-ED3233386668}"/>
                  </a:ext>
                </a:extLst>
              </p:cNvPr>
              <p:cNvSpPr txBox="1"/>
              <p:nvPr/>
            </p:nvSpPr>
            <p:spPr>
              <a:xfrm>
                <a:off x="5435365" y="868916"/>
                <a:ext cx="3973493" cy="361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70"/>
                  </a:lnSpc>
                  <a:buSzPct val="70000"/>
                  <a:defRPr/>
                </a:pPr>
                <a:r>
                  <a:rPr lang="en-US" altLang="en-US" sz="1900" dirty="0">
                    <a:latin typeface="+mj-lt"/>
                    <a:ea typeface="Cambria" charset="-95"/>
                    <a:cs typeface="Times New Roman" panose="02020603050405020304" pitchFamily="18" charset="0"/>
                  </a:rPr>
                  <a:t>Daily MHW-area averaged anomalies </a:t>
                </a:r>
              </a:p>
            </p:txBody>
          </p:sp>
          <p:grpSp>
            <p:nvGrpSpPr>
              <p:cNvPr id="61" name="Ομάδα 60">
                <a:extLst>
                  <a:ext uri="{FF2B5EF4-FFF2-40B4-BE49-F238E27FC236}">
                    <a16:creationId xmlns:a16="http://schemas.microsoft.com/office/drawing/2014/main" id="{1E55F45F-02D4-5344-8A01-0B991A57487B}"/>
                  </a:ext>
                </a:extLst>
              </p:cNvPr>
              <p:cNvGrpSpPr/>
              <p:nvPr/>
            </p:nvGrpSpPr>
            <p:grpSpPr>
              <a:xfrm>
                <a:off x="6191794" y="3833246"/>
                <a:ext cx="2129246" cy="369332"/>
                <a:chOff x="6191794" y="3833246"/>
                <a:chExt cx="2129246" cy="369332"/>
              </a:xfrm>
            </p:grpSpPr>
            <p:cxnSp>
              <p:nvCxnSpPr>
                <p:cNvPr id="57" name="Ευθύγραμμο βέλος σύνδεσης 56">
                  <a:extLst>
                    <a:ext uri="{FF2B5EF4-FFF2-40B4-BE49-F238E27FC236}">
                      <a16:creationId xmlns:a16="http://schemas.microsoft.com/office/drawing/2014/main" id="{BA18EE52-DF27-444F-B4FC-7F2C72709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91794" y="3863887"/>
                  <a:ext cx="2129246" cy="0"/>
                </a:xfrm>
                <a:prstGeom prst="straightConnector1">
                  <a:avLst/>
                </a:prstGeom>
                <a:ln w="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E5F6807-117D-6E48-B9E5-2D4CAAEF8EBF}"/>
                    </a:ext>
                  </a:extLst>
                </p:cNvPr>
                <p:cNvSpPr txBox="1"/>
                <p:nvPr/>
              </p:nvSpPr>
              <p:spPr>
                <a:xfrm>
                  <a:off x="6563094" y="3833246"/>
                  <a:ext cx="16646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+mj-lt"/>
                    </a:rPr>
                    <a:t>MHW duration</a:t>
                  </a:r>
                  <a:endParaRPr lang="el-GR" dirty="0">
                    <a:latin typeface="+mj-lt"/>
                  </a:endParaRPr>
                </a:p>
              </p:txBody>
            </p:sp>
          </p:grpSp>
          <p:sp>
            <p:nvSpPr>
              <p:cNvPr id="89" name="TextBox 26">
                <a:extLst>
                  <a:ext uri="{FF2B5EF4-FFF2-40B4-BE49-F238E27FC236}">
                    <a16:creationId xmlns:a16="http://schemas.microsoft.com/office/drawing/2014/main" id="{5BA0FE4C-1F6A-D74E-A4D3-A7F002EF64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4622486" y="2542371"/>
                <a:ext cx="757044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l-GR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l-GR" sz="1700" b="1" dirty="0">
                    <a:latin typeface="+mj-lt"/>
                    <a:cs typeface="Times New Roman" panose="02020603050405020304" pitchFamily="18" charset="0"/>
                  </a:rPr>
                  <a:t>(</a:t>
                </a:r>
                <a:r>
                  <a:rPr lang="en-US" altLang="en-US" sz="1700" dirty="0"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℃ </a:t>
                </a:r>
                <a:r>
                  <a:rPr lang="en-US" altLang="en-US" sz="1700" b="1" dirty="0"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</p:grpSp>
      <p:grpSp>
        <p:nvGrpSpPr>
          <p:cNvPr id="100" name="Ομάδα 99">
            <a:extLst>
              <a:ext uri="{FF2B5EF4-FFF2-40B4-BE49-F238E27FC236}">
                <a16:creationId xmlns:a16="http://schemas.microsoft.com/office/drawing/2014/main" id="{782177B6-069B-1641-8180-AD9FCD736752}"/>
              </a:ext>
            </a:extLst>
          </p:cNvPr>
          <p:cNvGrpSpPr/>
          <p:nvPr/>
        </p:nvGrpSpPr>
        <p:grpSpPr>
          <a:xfrm>
            <a:off x="4053114" y="6462307"/>
            <a:ext cx="5696096" cy="646331"/>
            <a:chOff x="4088490" y="6372064"/>
            <a:chExt cx="5696096" cy="646331"/>
          </a:xfrm>
        </p:grpSpPr>
        <p:grpSp>
          <p:nvGrpSpPr>
            <p:cNvPr id="82" name="Ομάδα 81">
              <a:extLst>
                <a:ext uri="{FF2B5EF4-FFF2-40B4-BE49-F238E27FC236}">
                  <a16:creationId xmlns:a16="http://schemas.microsoft.com/office/drawing/2014/main" id="{55D89109-DDA8-434D-A253-3BE4D717FED4}"/>
                </a:ext>
              </a:extLst>
            </p:cNvPr>
            <p:cNvGrpSpPr/>
            <p:nvPr/>
          </p:nvGrpSpPr>
          <p:grpSpPr>
            <a:xfrm>
              <a:off x="4403871" y="6372064"/>
              <a:ext cx="5380715" cy="646331"/>
              <a:chOff x="9459164" y="7088096"/>
              <a:chExt cx="5380715" cy="646331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B8C7FA11-DD42-D349-A96B-E2ED340076F8}"/>
                  </a:ext>
                </a:extLst>
              </p:cNvPr>
              <p:cNvSpPr txBox="1"/>
              <p:nvPr/>
            </p:nvSpPr>
            <p:spPr>
              <a:xfrm>
                <a:off x="9459164" y="7088096"/>
                <a:ext cx="53807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720000"/>
                    </a:solidFill>
                    <a:latin typeface="+mj-lt"/>
                  </a:rPr>
                  <a:t>Split in 6 phases based on increasing/decreasing SST anomalies to better disentangle driving processes </a:t>
                </a:r>
                <a:endParaRPr lang="el-GR" b="1" i="1" dirty="0">
                  <a:solidFill>
                    <a:srgbClr val="720000"/>
                  </a:solidFill>
                  <a:latin typeface="+mj-lt"/>
                </a:endParaRPr>
              </a:p>
            </p:txBody>
          </p:sp>
          <p:cxnSp>
            <p:nvCxnSpPr>
              <p:cNvPr id="81" name="Ευθύγραμμο βέλος σύνδεσης 80">
                <a:extLst>
                  <a:ext uri="{FF2B5EF4-FFF2-40B4-BE49-F238E27FC236}">
                    <a16:creationId xmlns:a16="http://schemas.microsoft.com/office/drawing/2014/main" id="{CDBF2C12-FA26-F14A-A5D9-03F86B9442B3}"/>
                  </a:ext>
                </a:extLst>
              </p:cNvPr>
              <p:cNvCxnSpPr/>
              <p:nvPr/>
            </p:nvCxnSpPr>
            <p:spPr>
              <a:xfrm>
                <a:off x="14120790" y="7559696"/>
                <a:ext cx="378737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Ορθογώνιο 97">
              <a:extLst>
                <a:ext uri="{FF2B5EF4-FFF2-40B4-BE49-F238E27FC236}">
                  <a16:creationId xmlns:a16="http://schemas.microsoft.com/office/drawing/2014/main" id="{9E9E2AC0-C2BA-264C-A2AB-203F587FE494}"/>
                </a:ext>
              </a:extLst>
            </p:cNvPr>
            <p:cNvSpPr/>
            <p:nvPr/>
          </p:nvSpPr>
          <p:spPr>
            <a:xfrm>
              <a:off x="4088490" y="6536962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Times New Roman" panose="02020603050405020304" pitchFamily="18" charset="0"/>
                </a:rPr>
                <a:t>👉</a:t>
              </a:r>
              <a:endParaRPr lang="el-GR" dirty="0"/>
            </a:p>
          </p:txBody>
        </p:sp>
      </p:grpSp>
      <p:grpSp>
        <p:nvGrpSpPr>
          <p:cNvPr id="111" name="Ομάδα 110">
            <a:extLst>
              <a:ext uri="{FF2B5EF4-FFF2-40B4-BE49-F238E27FC236}">
                <a16:creationId xmlns:a16="http://schemas.microsoft.com/office/drawing/2014/main" id="{6D2590AC-BCB6-A440-93C1-BA4B77756C0A}"/>
              </a:ext>
            </a:extLst>
          </p:cNvPr>
          <p:cNvGrpSpPr/>
          <p:nvPr/>
        </p:nvGrpSpPr>
        <p:grpSpPr>
          <a:xfrm>
            <a:off x="5937788" y="1240390"/>
            <a:ext cx="2750731" cy="3068045"/>
            <a:chOff x="5937788" y="1240390"/>
            <a:chExt cx="2750731" cy="3068045"/>
          </a:xfrm>
        </p:grpSpPr>
        <p:grpSp>
          <p:nvGrpSpPr>
            <p:cNvPr id="103" name="Ομάδα 102">
              <a:extLst>
                <a:ext uri="{FF2B5EF4-FFF2-40B4-BE49-F238E27FC236}">
                  <a16:creationId xmlns:a16="http://schemas.microsoft.com/office/drawing/2014/main" id="{36B175E6-3C54-5A44-874F-3E0BEABD5460}"/>
                </a:ext>
              </a:extLst>
            </p:cNvPr>
            <p:cNvGrpSpPr/>
            <p:nvPr/>
          </p:nvGrpSpPr>
          <p:grpSpPr>
            <a:xfrm>
              <a:off x="5937788" y="1240390"/>
              <a:ext cx="2750731" cy="3068045"/>
              <a:chOff x="5937788" y="1240390"/>
              <a:chExt cx="2750731" cy="3068045"/>
            </a:xfrm>
          </p:grpSpPr>
          <p:grpSp>
            <p:nvGrpSpPr>
              <p:cNvPr id="75" name="Ομάδα 74">
                <a:extLst>
                  <a:ext uri="{FF2B5EF4-FFF2-40B4-BE49-F238E27FC236}">
                    <a16:creationId xmlns:a16="http://schemas.microsoft.com/office/drawing/2014/main" id="{AF6F61C7-2733-6B49-9A23-2BED7F33E085}"/>
                  </a:ext>
                </a:extLst>
              </p:cNvPr>
              <p:cNvGrpSpPr/>
              <p:nvPr/>
            </p:nvGrpSpPr>
            <p:grpSpPr>
              <a:xfrm>
                <a:off x="5937788" y="1240390"/>
                <a:ext cx="1871509" cy="3068045"/>
                <a:chOff x="7721577" y="682859"/>
                <a:chExt cx="947546" cy="1981645"/>
              </a:xfrm>
            </p:grpSpPr>
            <p:grpSp>
              <p:nvGrpSpPr>
                <p:cNvPr id="74" name="Ομάδα 73">
                  <a:extLst>
                    <a:ext uri="{FF2B5EF4-FFF2-40B4-BE49-F238E27FC236}">
                      <a16:creationId xmlns:a16="http://schemas.microsoft.com/office/drawing/2014/main" id="{361417C5-5170-CC4D-879A-8D4C24CACE19}"/>
                    </a:ext>
                  </a:extLst>
                </p:cNvPr>
                <p:cNvGrpSpPr/>
                <p:nvPr/>
              </p:nvGrpSpPr>
              <p:grpSpPr>
                <a:xfrm>
                  <a:off x="7721577" y="888324"/>
                  <a:ext cx="856105" cy="416895"/>
                  <a:chOff x="7721577" y="888324"/>
                  <a:chExt cx="856105" cy="416895"/>
                </a:xfrm>
              </p:grpSpPr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83B2F151-FF33-CE4B-8D03-821A496F541B}"/>
                      </a:ext>
                    </a:extLst>
                  </p:cNvPr>
                  <p:cNvSpPr txBox="1"/>
                  <p:nvPr/>
                </p:nvSpPr>
                <p:spPr>
                  <a:xfrm>
                    <a:off x="7721577" y="897586"/>
                    <a:ext cx="172800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l-GR" sz="16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B93E70A6-EED5-2F4A-A3D4-AFBEBF3AAF07}"/>
                      </a:ext>
                    </a:extLst>
                  </p:cNvPr>
                  <p:cNvSpPr txBox="1"/>
                  <p:nvPr/>
                </p:nvSpPr>
                <p:spPr>
                  <a:xfrm>
                    <a:off x="8109071" y="891547"/>
                    <a:ext cx="78737" cy="1590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endParaRPr lang="el-GR" sz="16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C1BFE1E6-EBB0-9D42-928D-881C3F53DF16}"/>
                      </a:ext>
                    </a:extLst>
                  </p:cNvPr>
                  <p:cNvSpPr txBox="1"/>
                  <p:nvPr/>
                </p:nvSpPr>
                <p:spPr>
                  <a:xfrm>
                    <a:off x="8263781" y="888324"/>
                    <a:ext cx="172800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endParaRPr lang="el-GR" sz="16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8E01CA63-DCAC-E24E-9F94-CD976C25FBAA}"/>
                      </a:ext>
                    </a:extLst>
                  </p:cNvPr>
                  <p:cNvSpPr txBox="1"/>
                  <p:nvPr/>
                </p:nvSpPr>
                <p:spPr>
                  <a:xfrm>
                    <a:off x="8480221" y="1146388"/>
                    <a:ext cx="97461" cy="158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endParaRPr lang="el-GR" sz="16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65" name="Ευθεία γραμμή σύνδεσης 64">
                  <a:extLst>
                    <a:ext uri="{FF2B5EF4-FFF2-40B4-BE49-F238E27FC236}">
                      <a16:creationId xmlns:a16="http://schemas.microsoft.com/office/drawing/2014/main" id="{872662CB-F738-5F4B-9F78-FC62EAC3CE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657249" y="727712"/>
                  <a:ext cx="11874" cy="1879776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Ευθεία γραμμή σύνδεσης 63">
                  <a:extLst>
                    <a:ext uri="{FF2B5EF4-FFF2-40B4-BE49-F238E27FC236}">
                      <a16:creationId xmlns:a16="http://schemas.microsoft.com/office/drawing/2014/main" id="{C216E138-719D-D945-936F-AF9BF957D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40277" y="727712"/>
                  <a:ext cx="3514" cy="1913401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Ευθεία γραμμή σύνδεσης 42">
                  <a:extLst>
                    <a:ext uri="{FF2B5EF4-FFF2-40B4-BE49-F238E27FC236}">
                      <a16:creationId xmlns:a16="http://schemas.microsoft.com/office/drawing/2014/main" id="{0B289D72-DDC0-EF42-8FE9-D95DAEBA30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41322" y="727712"/>
                  <a:ext cx="0" cy="1912245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Ευθεία γραμμή σύνδεσης 62">
                  <a:extLst>
                    <a:ext uri="{FF2B5EF4-FFF2-40B4-BE49-F238E27FC236}">
                      <a16:creationId xmlns:a16="http://schemas.microsoft.com/office/drawing/2014/main" id="{947C387D-1850-7148-9C1C-E7F5DB0A42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25792" y="682859"/>
                  <a:ext cx="0" cy="1981645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E922A62-5D15-0943-A313-CDA4F7184F90}"/>
                  </a:ext>
                </a:extLst>
              </p:cNvPr>
              <p:cNvSpPr txBox="1"/>
              <p:nvPr/>
            </p:nvSpPr>
            <p:spPr>
              <a:xfrm>
                <a:off x="8051931" y="1567001"/>
                <a:ext cx="192496" cy="2459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l-GR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E76DD97B-9929-8E43-BB30-C5BA85EAE1E1}"/>
                  </a:ext>
                </a:extLst>
              </p:cNvPr>
              <p:cNvSpPr txBox="1"/>
              <p:nvPr/>
            </p:nvSpPr>
            <p:spPr>
              <a:xfrm>
                <a:off x="8496023" y="1568210"/>
                <a:ext cx="192496" cy="2459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l-GR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09" name="Ευθεία γραμμή σύνδεσης 108">
              <a:extLst>
                <a:ext uri="{FF2B5EF4-FFF2-40B4-BE49-F238E27FC236}">
                  <a16:creationId xmlns:a16="http://schemas.microsoft.com/office/drawing/2014/main" id="{4374B825-220F-F449-98CF-EFF22F8B25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3146" y="1343848"/>
              <a:ext cx="15930" cy="2961552"/>
            </a:xfrm>
            <a:prstGeom prst="line">
              <a:avLst/>
            </a:prstGeom>
            <a:ln w="127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Ομάδα 112">
            <a:extLst>
              <a:ext uri="{FF2B5EF4-FFF2-40B4-BE49-F238E27FC236}">
                <a16:creationId xmlns:a16="http://schemas.microsoft.com/office/drawing/2014/main" id="{D95E3B53-6AAE-1B42-95A3-908193DDC5BB}"/>
              </a:ext>
            </a:extLst>
          </p:cNvPr>
          <p:cNvGrpSpPr/>
          <p:nvPr/>
        </p:nvGrpSpPr>
        <p:grpSpPr>
          <a:xfrm>
            <a:off x="136195" y="1627936"/>
            <a:ext cx="191898" cy="3735682"/>
            <a:chOff x="136195" y="1627936"/>
            <a:chExt cx="191898" cy="3735682"/>
          </a:xfrm>
        </p:grpSpPr>
        <p:grpSp>
          <p:nvGrpSpPr>
            <p:cNvPr id="114" name="Ομάδα 113">
              <a:extLst>
                <a:ext uri="{FF2B5EF4-FFF2-40B4-BE49-F238E27FC236}">
                  <a16:creationId xmlns:a16="http://schemas.microsoft.com/office/drawing/2014/main" id="{F7D9F2C9-F6E8-7940-87AB-4606397827E0}"/>
                </a:ext>
              </a:extLst>
            </p:cNvPr>
            <p:cNvGrpSpPr/>
            <p:nvPr/>
          </p:nvGrpSpPr>
          <p:grpSpPr>
            <a:xfrm>
              <a:off x="136195" y="1627936"/>
              <a:ext cx="191898" cy="3735682"/>
              <a:chOff x="136195" y="1627936"/>
              <a:chExt cx="191898" cy="3735682"/>
            </a:xfrm>
          </p:grpSpPr>
          <p:grpSp>
            <p:nvGrpSpPr>
              <p:cNvPr id="116" name="Ομάδα 115">
                <a:extLst>
                  <a:ext uri="{FF2B5EF4-FFF2-40B4-BE49-F238E27FC236}">
                    <a16:creationId xmlns:a16="http://schemas.microsoft.com/office/drawing/2014/main" id="{87F6A138-403C-CB4D-9B1F-CC93D878A99A}"/>
                  </a:ext>
                </a:extLst>
              </p:cNvPr>
              <p:cNvGrpSpPr/>
              <p:nvPr/>
            </p:nvGrpSpPr>
            <p:grpSpPr>
              <a:xfrm>
                <a:off x="136195" y="1627936"/>
                <a:ext cx="191898" cy="3735682"/>
                <a:chOff x="136195" y="1627936"/>
                <a:chExt cx="191898" cy="3735682"/>
              </a:xfrm>
            </p:grpSpPr>
            <p:grpSp>
              <p:nvGrpSpPr>
                <p:cNvPr id="118" name="Ομάδα 117">
                  <a:extLst>
                    <a:ext uri="{FF2B5EF4-FFF2-40B4-BE49-F238E27FC236}">
                      <a16:creationId xmlns:a16="http://schemas.microsoft.com/office/drawing/2014/main" id="{11520B62-1E78-734F-B7E3-4DAA47915404}"/>
                    </a:ext>
                  </a:extLst>
                </p:cNvPr>
                <p:cNvGrpSpPr/>
                <p:nvPr/>
              </p:nvGrpSpPr>
              <p:grpSpPr>
                <a:xfrm>
                  <a:off x="136195" y="1627936"/>
                  <a:ext cx="191898" cy="3735682"/>
                  <a:chOff x="136195" y="1627936"/>
                  <a:chExt cx="191898" cy="3735682"/>
                </a:xfrm>
              </p:grpSpPr>
              <p:grpSp>
                <p:nvGrpSpPr>
                  <p:cNvPr id="120" name="Ομάδα 119">
                    <a:extLst>
                      <a:ext uri="{FF2B5EF4-FFF2-40B4-BE49-F238E27FC236}">
                        <a16:creationId xmlns:a16="http://schemas.microsoft.com/office/drawing/2014/main" id="{AC3B18EA-1FC6-C144-B688-55E79F55D753}"/>
                      </a:ext>
                    </a:extLst>
                  </p:cNvPr>
                  <p:cNvGrpSpPr/>
                  <p:nvPr/>
                </p:nvGrpSpPr>
                <p:grpSpPr>
                  <a:xfrm>
                    <a:off x="136195" y="1627936"/>
                    <a:ext cx="191898" cy="3735682"/>
                    <a:chOff x="195114" y="1492924"/>
                    <a:chExt cx="191898" cy="3735682"/>
                  </a:xfrm>
                </p:grpSpPr>
                <p:grpSp>
                  <p:nvGrpSpPr>
                    <p:cNvPr id="122" name="Ομάδα 121">
                      <a:extLst>
                        <a:ext uri="{FF2B5EF4-FFF2-40B4-BE49-F238E27FC236}">
                          <a16:creationId xmlns:a16="http://schemas.microsoft.com/office/drawing/2014/main" id="{FFD0B073-36CB-B345-B60E-724F42214D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5114" y="1492924"/>
                      <a:ext cx="191898" cy="3735682"/>
                      <a:chOff x="165250" y="652403"/>
                      <a:chExt cx="191898" cy="3735682"/>
                    </a:xfrm>
                  </p:grpSpPr>
                  <p:cxnSp>
                    <p:nvCxnSpPr>
                      <p:cNvPr id="124" name="Ευθεία γραμμή σύνδεσης 123">
                        <a:extLst>
                          <a:ext uri="{FF2B5EF4-FFF2-40B4-BE49-F238E27FC236}">
                            <a16:creationId xmlns:a16="http://schemas.microsoft.com/office/drawing/2014/main" id="{60D8AA0D-F9E9-7749-9D7F-2EA01A23F3A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266067" y="652403"/>
                        <a:ext cx="1" cy="3735682"/>
                      </a:xfrm>
                      <a:prstGeom prst="line">
                        <a:avLst/>
                      </a:prstGeom>
                      <a:ln>
                        <a:solidFill>
                          <a:schemeClr val="bg1">
                            <a:lumMod val="8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25" name="Ομάδα 124">
                        <a:extLst>
                          <a:ext uri="{FF2B5EF4-FFF2-40B4-BE49-F238E27FC236}">
                            <a16:creationId xmlns:a16="http://schemas.microsoft.com/office/drawing/2014/main" id="{1EFC2EAD-038E-3946-B90A-F84626FDBBC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5250" y="1019105"/>
                        <a:ext cx="191898" cy="3015523"/>
                        <a:chOff x="165250" y="1019105"/>
                        <a:chExt cx="191898" cy="3015523"/>
                      </a:xfrm>
                    </p:grpSpPr>
                    <p:grpSp>
                      <p:nvGrpSpPr>
                        <p:cNvPr id="126" name="Ομάδα 125">
                          <a:extLst>
                            <a:ext uri="{FF2B5EF4-FFF2-40B4-BE49-F238E27FC236}">
                              <a16:creationId xmlns:a16="http://schemas.microsoft.com/office/drawing/2014/main" id="{6AC052E5-7FE7-7A4F-9ED5-FB43B61291D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2402" y="1019105"/>
                          <a:ext cx="183269" cy="188685"/>
                          <a:chOff x="172402" y="1019105"/>
                          <a:chExt cx="183269" cy="188685"/>
                        </a:xfrm>
                      </p:grpSpPr>
                      <p:sp>
                        <p:nvSpPr>
                          <p:cNvPr id="142" name="Έλλειψη 141">
                            <a:extLst>
                              <a:ext uri="{FF2B5EF4-FFF2-40B4-BE49-F238E27FC236}">
                                <a16:creationId xmlns:a16="http://schemas.microsoft.com/office/drawing/2014/main" id="{C59C6E41-302C-024F-8188-662872EA4AD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72402" y="1019105"/>
                            <a:ext cx="183269" cy="188685"/>
                          </a:xfrm>
                          <a:prstGeom prst="ellipse">
                            <a:avLst/>
                          </a:prstGeom>
                          <a:solidFill>
                            <a:srgbClr val="86BB9A"/>
                          </a:solidFill>
                          <a:ln>
                            <a:solidFill>
                              <a:srgbClr val="00206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l-GR" dirty="0"/>
                          </a:p>
                        </p:txBody>
                      </p:sp>
                      <p:sp>
                        <p:nvSpPr>
                          <p:cNvPr id="143" name="TextBox 142">
                            <a:extLst>
                              <a:ext uri="{FF2B5EF4-FFF2-40B4-BE49-F238E27FC236}">
                                <a16:creationId xmlns:a16="http://schemas.microsoft.com/office/drawing/2014/main" id="{48B7FC5A-7B2F-AD42-B04C-7A715A3BFBC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35768" y="1024513"/>
                            <a:ext cx="89431" cy="16158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r>
                              <a:rPr lang="en-US" sz="1050" b="1" dirty="0"/>
                              <a:t>1</a:t>
                            </a:r>
                            <a:endParaRPr lang="el-GR" sz="1050" b="1" dirty="0"/>
                          </a:p>
                        </p:txBody>
                      </p:sp>
                    </p:grpSp>
                    <p:grpSp>
                      <p:nvGrpSpPr>
                        <p:cNvPr id="127" name="Ομάδα 126">
                          <a:extLst>
                            <a:ext uri="{FF2B5EF4-FFF2-40B4-BE49-F238E27FC236}">
                              <a16:creationId xmlns:a16="http://schemas.microsoft.com/office/drawing/2014/main" id="{E80D0ADA-8F19-BD46-BBC8-2314A88793F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3879" y="1584751"/>
                          <a:ext cx="183269" cy="188685"/>
                          <a:chOff x="173879" y="1584751"/>
                          <a:chExt cx="183269" cy="188685"/>
                        </a:xfrm>
                      </p:grpSpPr>
                      <p:sp>
                        <p:nvSpPr>
                          <p:cNvPr id="140" name="Έλλειψη 139">
                            <a:extLst>
                              <a:ext uri="{FF2B5EF4-FFF2-40B4-BE49-F238E27FC236}">
                                <a16:creationId xmlns:a16="http://schemas.microsoft.com/office/drawing/2014/main" id="{0E8B066C-D88B-0143-810A-F3697499605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73879" y="1584751"/>
                            <a:ext cx="183269" cy="188685"/>
                          </a:xfrm>
                          <a:prstGeom prst="ellipse">
                            <a:avLst/>
                          </a:prstGeom>
                          <a:solidFill>
                            <a:srgbClr val="B2E6FF"/>
                          </a:solidFill>
                          <a:ln>
                            <a:solidFill>
                              <a:srgbClr val="00206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l-GR"/>
                          </a:p>
                        </p:txBody>
                      </p:sp>
                      <p:sp>
                        <p:nvSpPr>
                          <p:cNvPr id="141" name="TextBox 140">
                            <a:extLst>
                              <a:ext uri="{FF2B5EF4-FFF2-40B4-BE49-F238E27FC236}">
                                <a16:creationId xmlns:a16="http://schemas.microsoft.com/office/drawing/2014/main" id="{D9FAC9C9-819C-4144-BE5C-C8A2E8E6209B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32912" y="1601842"/>
                            <a:ext cx="89431" cy="16158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r>
                              <a:rPr lang="en-US" sz="1050" b="1" dirty="0"/>
                              <a:t>2</a:t>
                            </a:r>
                            <a:endParaRPr lang="el-GR" sz="1050" b="1" dirty="0"/>
                          </a:p>
                        </p:txBody>
                      </p:sp>
                    </p:grpSp>
                    <p:grpSp>
                      <p:nvGrpSpPr>
                        <p:cNvPr id="128" name="Ομάδα 127">
                          <a:extLst>
                            <a:ext uri="{FF2B5EF4-FFF2-40B4-BE49-F238E27FC236}">
                              <a16:creationId xmlns:a16="http://schemas.microsoft.com/office/drawing/2014/main" id="{8993DE1A-B91B-AE40-B0F9-A05E0309639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65250" y="2145546"/>
                          <a:ext cx="183269" cy="188685"/>
                          <a:chOff x="171132" y="2206709"/>
                          <a:chExt cx="183269" cy="188685"/>
                        </a:xfrm>
                      </p:grpSpPr>
                      <p:sp>
                        <p:nvSpPr>
                          <p:cNvPr id="138" name="Έλλειψη 137">
                            <a:extLst>
                              <a:ext uri="{FF2B5EF4-FFF2-40B4-BE49-F238E27FC236}">
                                <a16:creationId xmlns:a16="http://schemas.microsoft.com/office/drawing/2014/main" id="{C51F5FB0-D0F3-AF48-A046-1AAF9FF5C1A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71132" y="2206709"/>
                            <a:ext cx="183269" cy="188685"/>
                          </a:xfrm>
                          <a:prstGeom prst="ellipse">
                            <a:avLst/>
                          </a:prstGeom>
                          <a:solidFill>
                            <a:srgbClr val="C5B6DC"/>
                          </a:solidFill>
                          <a:ln>
                            <a:solidFill>
                              <a:srgbClr val="00206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l-GR"/>
                          </a:p>
                        </p:txBody>
                      </p:sp>
                      <p:sp>
                        <p:nvSpPr>
                          <p:cNvPr id="139" name="TextBox 138">
                            <a:extLst>
                              <a:ext uri="{FF2B5EF4-FFF2-40B4-BE49-F238E27FC236}">
                                <a16:creationId xmlns:a16="http://schemas.microsoft.com/office/drawing/2014/main" id="{74F2F287-D23F-314F-8D53-D3C5B69C7A4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34983" y="2218776"/>
                            <a:ext cx="89431" cy="16158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r>
                              <a:rPr lang="en-US" sz="1050" b="1" dirty="0"/>
                              <a:t>3</a:t>
                            </a:r>
                          </a:p>
                        </p:txBody>
                      </p:sp>
                    </p:grpSp>
                    <p:grpSp>
                      <p:nvGrpSpPr>
                        <p:cNvPr id="129" name="Ομάδα 128">
                          <a:extLst>
                            <a:ext uri="{FF2B5EF4-FFF2-40B4-BE49-F238E27FC236}">
                              <a16:creationId xmlns:a16="http://schemas.microsoft.com/office/drawing/2014/main" id="{A5B607A2-3D94-AB40-B45C-8580E9D2C46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65250" y="2699669"/>
                          <a:ext cx="183269" cy="188685"/>
                          <a:chOff x="164554" y="2747110"/>
                          <a:chExt cx="183269" cy="188685"/>
                        </a:xfrm>
                      </p:grpSpPr>
                      <p:sp>
                        <p:nvSpPr>
                          <p:cNvPr id="136" name="Έλλειψη 135">
                            <a:extLst>
                              <a:ext uri="{FF2B5EF4-FFF2-40B4-BE49-F238E27FC236}">
                                <a16:creationId xmlns:a16="http://schemas.microsoft.com/office/drawing/2014/main" id="{C20085D3-9A31-0C41-8FF3-F61FFD3C9A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64554" y="2747110"/>
                            <a:ext cx="183269" cy="188685"/>
                          </a:xfrm>
                          <a:prstGeom prst="ellipse">
                            <a:avLst/>
                          </a:prstGeom>
                          <a:solidFill>
                            <a:srgbClr val="BDD2FF"/>
                          </a:solidFill>
                          <a:ln>
                            <a:solidFill>
                              <a:srgbClr val="00206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l-GR"/>
                          </a:p>
                        </p:txBody>
                      </p:sp>
                      <p:sp>
                        <p:nvSpPr>
                          <p:cNvPr id="137" name="TextBox 136">
                            <a:extLst>
                              <a:ext uri="{FF2B5EF4-FFF2-40B4-BE49-F238E27FC236}">
                                <a16:creationId xmlns:a16="http://schemas.microsoft.com/office/drawing/2014/main" id="{4AD1B2E5-C777-4942-97D5-51B84AF30AD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18409" y="2764972"/>
                            <a:ext cx="89431" cy="16158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r>
                              <a:rPr lang="en-US" sz="1050" b="1" dirty="0"/>
                              <a:t>4</a:t>
                            </a:r>
                          </a:p>
                        </p:txBody>
                      </p:sp>
                    </p:grpSp>
                    <p:grpSp>
                      <p:nvGrpSpPr>
                        <p:cNvPr id="130" name="Ομάδα 129">
                          <a:extLst>
                            <a:ext uri="{FF2B5EF4-FFF2-40B4-BE49-F238E27FC236}">
                              <a16:creationId xmlns:a16="http://schemas.microsoft.com/office/drawing/2014/main" id="{1B1A94A7-5788-6044-9E0D-21D9ED25C46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2187" y="3258231"/>
                          <a:ext cx="183269" cy="188685"/>
                          <a:chOff x="171491" y="3351713"/>
                          <a:chExt cx="183269" cy="188685"/>
                        </a:xfrm>
                      </p:grpSpPr>
                      <p:sp>
                        <p:nvSpPr>
                          <p:cNvPr id="134" name="Έλλειψη 133">
                            <a:extLst>
                              <a:ext uri="{FF2B5EF4-FFF2-40B4-BE49-F238E27FC236}">
                                <a16:creationId xmlns:a16="http://schemas.microsoft.com/office/drawing/2014/main" id="{07D2E075-84A6-5941-A9B7-D622E05351A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71491" y="3351713"/>
                            <a:ext cx="183269" cy="188685"/>
                          </a:xfrm>
                          <a:prstGeom prst="ellipse">
                            <a:avLst/>
                          </a:prstGeom>
                          <a:solidFill>
                            <a:srgbClr val="D9DA98"/>
                          </a:solidFill>
                          <a:ln>
                            <a:solidFill>
                              <a:srgbClr val="00206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l-GR"/>
                          </a:p>
                        </p:txBody>
                      </p:sp>
                      <p:sp>
                        <p:nvSpPr>
                          <p:cNvPr id="135" name="TextBox 134">
                            <a:extLst>
                              <a:ext uri="{FF2B5EF4-FFF2-40B4-BE49-F238E27FC236}">
                                <a16:creationId xmlns:a16="http://schemas.microsoft.com/office/drawing/2014/main" id="{8823F416-B6AA-2E4C-A21D-7CBEBF3A513B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28406" y="3371166"/>
                            <a:ext cx="89431" cy="16158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r>
                              <a:rPr lang="en-US" sz="1050" b="1" dirty="0"/>
                              <a:t>5</a:t>
                            </a:r>
                          </a:p>
                        </p:txBody>
                      </p:sp>
                    </p:grpSp>
                    <p:grpSp>
                      <p:nvGrpSpPr>
                        <p:cNvPr id="131" name="Ομάδα 130">
                          <a:extLst>
                            <a:ext uri="{FF2B5EF4-FFF2-40B4-BE49-F238E27FC236}">
                              <a16:creationId xmlns:a16="http://schemas.microsoft.com/office/drawing/2014/main" id="{56F27A17-F138-2249-BB09-22D78F25B67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67879" y="3845943"/>
                          <a:ext cx="183269" cy="188685"/>
                          <a:chOff x="161302" y="3859172"/>
                          <a:chExt cx="183269" cy="188685"/>
                        </a:xfrm>
                      </p:grpSpPr>
                      <p:sp>
                        <p:nvSpPr>
                          <p:cNvPr id="132" name="Έλλειψη 131">
                            <a:extLst>
                              <a:ext uri="{FF2B5EF4-FFF2-40B4-BE49-F238E27FC236}">
                                <a16:creationId xmlns:a16="http://schemas.microsoft.com/office/drawing/2014/main" id="{69EDB728-7053-F145-AB30-F12039583E3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61302" y="3859172"/>
                            <a:ext cx="183269" cy="188685"/>
                          </a:xfrm>
                          <a:prstGeom prst="ellipse">
                            <a:avLst/>
                          </a:prstGeom>
                          <a:solidFill>
                            <a:schemeClr val="bg1">
                              <a:lumMod val="95000"/>
                            </a:schemeClr>
                          </a:solidFill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l-GR"/>
                          </a:p>
                        </p:txBody>
                      </p:sp>
                      <p:sp>
                        <p:nvSpPr>
                          <p:cNvPr id="133" name="TextBox 132">
                            <a:extLst>
                              <a:ext uri="{FF2B5EF4-FFF2-40B4-BE49-F238E27FC236}">
                                <a16:creationId xmlns:a16="http://schemas.microsoft.com/office/drawing/2014/main" id="{ED7D1264-B12B-644F-8EBE-04137769C08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22525" y="3872722"/>
                            <a:ext cx="89431" cy="16158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r>
                              <a:rPr lang="en-US" sz="1050" b="1" dirty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</a:rPr>
                              <a:t>6</a:t>
                            </a:r>
                          </a:p>
                        </p:txBody>
                      </p:sp>
                    </p:grpSp>
                  </p:grpSp>
                </p:grpSp>
                <p:cxnSp>
                  <p:nvCxnSpPr>
                    <p:cNvPr id="123" name="Ευθεία γραμμή σύνδεσης 122">
                      <a:extLst>
                        <a:ext uri="{FF2B5EF4-FFF2-40B4-BE49-F238E27FC236}">
                          <a16:creationId xmlns:a16="http://schemas.microsoft.com/office/drawing/2014/main" id="{C3C8C04F-47C2-834B-BBA7-6C84BEAF89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95930" y="1492924"/>
                      <a:ext cx="0" cy="365023"/>
                    </a:xfrm>
                    <a:prstGeom prst="line">
                      <a:avLst/>
                    </a:prstGeom>
                    <a:ln w="0">
                      <a:solidFill>
                        <a:srgbClr val="002688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21" name="Ευθεία γραμμή σύνδεσης 120">
                    <a:extLst>
                      <a:ext uri="{FF2B5EF4-FFF2-40B4-BE49-F238E27FC236}">
                        <a16:creationId xmlns:a16="http://schemas.microsoft.com/office/drawing/2014/main" id="{CE5708A1-633B-E843-8E9F-D8577DAECC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36004" y="2183323"/>
                    <a:ext cx="0" cy="365023"/>
                  </a:xfrm>
                  <a:prstGeom prst="line">
                    <a:avLst/>
                  </a:prstGeom>
                  <a:ln w="0">
                    <a:solidFill>
                      <a:srgbClr val="00268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9" name="Ευθεία γραμμή σύνδεσης 118">
                  <a:extLst>
                    <a:ext uri="{FF2B5EF4-FFF2-40B4-BE49-F238E27FC236}">
                      <a16:creationId xmlns:a16="http://schemas.microsoft.com/office/drawing/2014/main" id="{30482CF5-7317-1D4A-9844-F4DC4E8DE5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6320" y="2748969"/>
                  <a:ext cx="0" cy="365023"/>
                </a:xfrm>
                <a:prstGeom prst="line">
                  <a:avLst/>
                </a:prstGeom>
                <a:ln w="0">
                  <a:solidFill>
                    <a:srgbClr val="0026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7" name="Ευθεία γραμμή σύνδεσης 116">
                <a:extLst>
                  <a:ext uri="{FF2B5EF4-FFF2-40B4-BE49-F238E27FC236}">
                    <a16:creationId xmlns:a16="http://schemas.microsoft.com/office/drawing/2014/main" id="{BF12D2DC-DEFF-924A-85D3-D248099109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004" y="3309764"/>
                <a:ext cx="0" cy="365023"/>
              </a:xfrm>
              <a:prstGeom prst="line">
                <a:avLst/>
              </a:prstGeom>
              <a:ln w="0">
                <a:solidFill>
                  <a:srgbClr val="0026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5" name="Ευθεία γραμμή σύνδεσης 114">
              <a:extLst>
                <a:ext uri="{FF2B5EF4-FFF2-40B4-BE49-F238E27FC236}">
                  <a16:creationId xmlns:a16="http://schemas.microsoft.com/office/drawing/2014/main" id="{3FD053E5-CB21-A24D-9B18-F062166AA1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386" y="3868741"/>
              <a:ext cx="0" cy="365023"/>
            </a:xfrm>
            <a:prstGeom prst="line">
              <a:avLst/>
            </a:prstGeom>
            <a:ln w="0">
              <a:solidFill>
                <a:srgbClr val="0026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Εικόνα 86">
            <a:extLst>
              <a:ext uri="{FF2B5EF4-FFF2-40B4-BE49-F238E27FC236}">
                <a16:creationId xmlns:a16="http://schemas.microsoft.com/office/drawing/2014/main" id="{5D800A1B-1545-F643-A536-05C779045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3" y="6788343"/>
            <a:ext cx="846759" cy="2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22028</TotalTime>
  <Words>2090</Words>
  <Application>Microsoft Macintosh PowerPoint</Application>
  <PresentationFormat>Προσαρμογή</PresentationFormat>
  <Paragraphs>357</Paragraphs>
  <Slides>15</Slides>
  <Notes>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5" baseType="lpstr">
      <vt:lpstr>.Lucida Grande UI Regular</vt:lpstr>
      <vt:lpstr>Arial</vt:lpstr>
      <vt:lpstr>Calibri</vt:lpstr>
      <vt:lpstr>Calibri Light</vt:lpstr>
      <vt:lpstr>Cambria</vt:lpstr>
      <vt:lpstr>Cambria Math</vt:lpstr>
      <vt:lpstr>Lucida Grande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SOFIA</dc:creator>
  <cp:lastModifiedBy>Sofia Darmaraki</cp:lastModifiedBy>
  <cp:revision>2097</cp:revision>
  <cp:lastPrinted>2019-04-03T15:45:26Z</cp:lastPrinted>
  <dcterms:created xsi:type="dcterms:W3CDTF">2018-02-04T11:05:27Z</dcterms:created>
  <dcterms:modified xsi:type="dcterms:W3CDTF">2020-05-01T22:25:10Z</dcterms:modified>
</cp:coreProperties>
</file>