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76" r:id="rId3"/>
    <p:sldId id="570" r:id="rId4"/>
    <p:sldId id="556" r:id="rId5"/>
    <p:sldId id="499" r:id="rId6"/>
    <p:sldId id="539" r:id="rId7"/>
    <p:sldId id="446" r:id="rId8"/>
    <p:sldId id="536" r:id="rId9"/>
    <p:sldId id="578" r:id="rId10"/>
    <p:sldId id="551" r:id="rId11"/>
    <p:sldId id="5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69" autoAdjust="0"/>
  </p:normalViewPr>
  <p:slideViewPr>
    <p:cSldViewPr snapToGrid="0">
      <p:cViewPr varScale="1">
        <p:scale>
          <a:sx n="93" d="100"/>
          <a:sy n="93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9097-E36B-469E-9F87-3CFB607DBD1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7BEDD-8A8A-49AF-93CA-9B96377B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7BEDD-8A8A-49AF-93CA-9B96377BA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1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F3DF497-2F52-4594-9F4C-05FBE75F8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079EA8C-BB48-44D7-B355-45254DBD8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7075FE3-EF3D-4B5B-92D7-5A3DBDD81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B1204D-15B3-444A-A7F9-0DD193B0FC4A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3565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675164C-C8A3-4DD0-BAF6-C60412E3B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04DA01D-32D6-483F-B69C-B91439C9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1D85A27-9BC4-4242-90E9-14C5DD121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035266-2FA3-4854-808F-CF5BFBB78D8A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7BEDD-8A8A-49AF-93CA-9B96377BAE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7BEDD-8A8A-49AF-93CA-9B96377BAE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DB098C8-1FBB-439F-B1E7-8246CAB69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C557BB6-33F0-4DF2-95F2-33AEAB100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9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08FA-F508-4CC4-84B7-ECED6BC98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C89E4-C9D5-4991-BA60-815991556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8D57-33CB-4AF0-B8BD-37496C6D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4C4B-4FB8-456B-BFE8-EB52BBD7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3933-753D-4936-AA3A-FE12F317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474E-033A-44AE-A69A-0D1ED7B0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BD0BE-45A6-484E-8B84-7058A19A6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B6C97-0D3E-477E-9982-48350EA4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BB3D-CC65-4865-B415-D7502365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BDF4-95ED-4362-A115-4E8DAA37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86166-49D6-498C-B73A-85258E775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6E445-6ABA-4264-99D9-55F2EDD2C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A47F6-0AD0-480D-BB9E-E2523C75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7D4B-1774-4017-B14A-22311C87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3CA9-5567-47A0-893E-AB709383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C7B9-613D-428B-9E0C-82760083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32EE-A99A-45C8-8010-B2AC47F5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7B8A-4697-487C-9F4A-8D01069B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16D0-6788-4FC9-97C7-B6F60231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D5FE-A196-48D4-B035-8577EDB3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1A4C-6FB5-47C2-8696-ABFDB994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67AB2-B4DF-4293-A084-5428F188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D5FC-C67A-4EF5-AB5B-8B7DAF5C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8C06F-6EE1-4111-9CAA-2C161D8A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A8F1-DE75-4D0A-9F2C-2E13D57B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EB9A-4168-4C91-BD03-1772BDF5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3A35-D605-4D65-A6C5-128B52668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09A2-B63B-45FE-B8F6-04ED168D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81DC8-B964-495C-9923-4A5D973A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B94E6-BDFA-4428-AA63-EA5D7AF9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B8D1B-28D5-4AC8-917D-A19DF0A6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6433-BDBA-42E0-9F39-58C5B4AB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9061E-C4B9-4814-B1D0-8B836158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2617C-7220-4AE0-9A97-129F8C892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5FE1B-A9E1-4A62-BDFD-B29FFECF2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2B319-82AC-4167-AF65-720102A4D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F0F7C-4762-438E-A34C-67B71C59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4C6C9-79BD-49A5-B3E9-5D60A107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A98F1-CF83-4070-93E5-7A04F8C3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9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2DD9-8D7A-4DC9-8783-932C272B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D8DEC-1CC2-44C6-8F2F-2CEE6261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532B9-2FBE-40AB-99B4-BDE9D211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FA8FA-B307-4894-860D-87BD6698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A7785-F3B5-42CE-BD89-B01759CD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90A93-6F47-44FA-B6F0-4C2E106A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B9CD-1197-4055-90B6-9E903D24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F968-D1E7-47D4-B93D-0763E9E2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4158-6E85-4440-9A6A-2F2AFEA0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683B9-389C-4766-BD50-3003A75E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46570-304B-40CC-AEC4-99781021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69582-C950-4CD5-AA75-8757F85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883B5-7F9D-4F01-99ED-C5FD5E70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5282-FA75-4BC0-BCDA-F8B73839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EE589-0789-4266-B71A-4FA645F6A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5F88F-2B44-4F1F-B9E2-F968BE76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B983C-5548-4D81-967D-37E3A5C3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DF933-BBE0-45FD-B1EB-B685A6AA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3EB7-193C-4B6C-8CCD-31044BD5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ED815-EC92-40B7-B53E-E312645C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FA67-9206-4CEC-AECA-9A8D2F96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4D40-4351-45BF-B1B8-6FC8402FA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B487-32F3-486F-9512-FE3AF0CEB8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5EAA0-DCBC-443B-9E3F-44DBFD87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6A8A-F4D0-4903-944D-DA50A4DC2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3197-9A64-419E-963B-CD2644C62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BE2D9E-392F-4F33-B3C0-06DBC773D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79" y="-80248"/>
            <a:ext cx="11282947" cy="2085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Air-sea Interface Exchanges and Rapidly Intensifying Tropical Cyclones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B5A0FF-EA51-4BA6-89B6-0A43E21AF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79" y="2257504"/>
            <a:ext cx="11042643" cy="36300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A.V. Soloviev</a:t>
            </a:r>
            <a:r>
              <a:rPr lang="en-US" sz="9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C.W., B. Vanderplow</a:t>
            </a:r>
            <a:r>
              <a:rPr lang="en-US" sz="9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R. Lukas</a:t>
            </a:r>
            <a:r>
              <a:rPr lang="en-US" sz="9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Nova Southeastern University, Dania Beach, Florida, USA</a:t>
            </a:r>
            <a:b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University of Hawaii, Honolulu, Hawaii, USA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7 May 2020</a:t>
            </a: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EGU 2020 (online)</a:t>
            </a:r>
          </a:p>
          <a:p>
            <a:br>
              <a:rPr lang="en-US" sz="7400" dirty="0"/>
            </a:br>
            <a:endParaRPr lang="en-US" sz="74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BBD8285-63AB-482C-936E-76344C5B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53" y="612380"/>
            <a:ext cx="222250" cy="0"/>
          </a:xfrm>
          <a:prstGeom prst="rect">
            <a:avLst/>
          </a:prstGeom>
          <a:solidFill>
            <a:srgbClr val="2735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53535"/>
                </a:solidFill>
                <a:effectLst/>
                <a:latin typeface="Nanum Gothic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2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19" y="0"/>
            <a:ext cx="1144736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1740" y="1062804"/>
            <a:ext cx="10428517" cy="377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Microphysics of the air-sea interface is a key to understanding rapid intensification of tropical cyclones.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volume of fluid to discrete phase method (VOF to DPM) significantly reduces computational costs and can model sub-millimeter size spray particles.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VOF to DPM next steps: verify with lab experiment at SUSTAIN, include heat exchange, spray evaporation, and surfactants.</a:t>
            </a:r>
          </a:p>
        </p:txBody>
      </p:sp>
    </p:spTree>
    <p:extLst>
      <p:ext uri="{BB962C8B-B14F-4D97-AF65-F5344CB8AC3E}">
        <p14:creationId xmlns:p14="http://schemas.microsoft.com/office/powerpoint/2010/main" val="156854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D90C171-76CD-4212-BC46-358666E0F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0407" y="555733"/>
            <a:ext cx="6477000" cy="838200"/>
          </a:xfrm>
        </p:spPr>
        <p:txBody>
          <a:bodyPr/>
          <a:lstStyle/>
          <a:p>
            <a:r>
              <a:rPr lang="en-US" altLang="en-US" sz="3200" b="1" dirty="0"/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937988D1-B3D0-46D1-A690-2B501B24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405" y="1555999"/>
            <a:ext cx="956918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ct val="50000"/>
              </a:spcAft>
              <a:buClr>
                <a:srgbClr val="009999"/>
              </a:buClr>
              <a:buSzPct val="120000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We thank Cayla Dean (NSU) for the VOF-DPM model development and Brian Haus (UM) for discussion of the results.</a:t>
            </a:r>
          </a:p>
          <a:p>
            <a:pPr fontAlgn="base">
              <a:spcAft>
                <a:spcPct val="50000"/>
              </a:spcAft>
              <a:buClr>
                <a:srgbClr val="009999"/>
              </a:buClr>
              <a:buSzPct val="120000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This work has been supported by:</a:t>
            </a:r>
          </a:p>
          <a:p>
            <a:pPr marL="285750" indent="-285750" fontAlgn="base">
              <a:spcAft>
                <a:spcPct val="50000"/>
              </a:spcAft>
              <a:buClr>
                <a:srgbClr val="009999"/>
              </a:buClr>
              <a:buSzPct val="12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NOPP project “Advanced coupled atmosphere-wave-ocean modeling for improving tropical cyclone prediction models” (PIs: Isaac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Ginis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URI and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Shuyi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Chen, UM)</a:t>
            </a:r>
          </a:p>
          <a:p>
            <a:pPr marL="285750" indent="-285750" fontAlgn="base">
              <a:spcAft>
                <a:spcPct val="50000"/>
              </a:spcAft>
              <a:buClr>
                <a:srgbClr val="009999"/>
              </a:buClr>
              <a:buSzPct val="12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Gulf of Mexico Research Initiative (GoMRI) Consortium for Advanced Research on the Transport of Hydrocarbons in the Environment Grant Award Number SA 18-14 (PI: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Tamay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Özgökmen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UM)</a:t>
            </a:r>
          </a:p>
          <a:p>
            <a:pPr marL="285750" indent="-285750" fontAlgn="base">
              <a:spcAft>
                <a:spcPct val="50000"/>
              </a:spcAft>
              <a:buClr>
                <a:srgbClr val="009999"/>
              </a:buClr>
              <a:buSzPct val="12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ONR Grant Award Number N00014-18-1-2835 (PI: Alex Soloviev)</a:t>
            </a:r>
          </a:p>
        </p:txBody>
      </p:sp>
    </p:spTree>
    <p:extLst>
      <p:ext uri="{BB962C8B-B14F-4D97-AF65-F5344CB8AC3E}">
        <p14:creationId xmlns:p14="http://schemas.microsoft.com/office/powerpoint/2010/main" val="160564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7CA0230-5C80-41D4-8AE9-CDC4BEF9B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2548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7021203C-6E77-4D7C-A0FB-3F7E6C8E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73" y="1056913"/>
            <a:ext cx="10712702" cy="54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/>
              <a:t>Rapid intensification is a serious challenge for the tropical cyclone intensity prediction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/>
              <a:t>The role of microphysics at the air-sea interface has been underestimated in the problem of rapid intensification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/>
              <a:t>The influence of sea spray is a significant uncertainty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/>
              <a:t>To study the effect of spray on dynamics of tropical cyclones, we have implemented theoretical considerations by Emanuel (1995); Shay (2001); Lin et al. (2013), Andreas et al. (2015), Lee et al. (2019), Peng and Richter (2019) and a Volume of Fluid to Discrete-Phase Method (VOF to DPM)</a:t>
            </a:r>
          </a:p>
        </p:txBody>
      </p:sp>
    </p:spTree>
    <p:extLst>
      <p:ext uri="{BB962C8B-B14F-4D97-AF65-F5344CB8AC3E}">
        <p14:creationId xmlns:p14="http://schemas.microsoft.com/office/powerpoint/2010/main" val="27104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0">
            <a:extLst>
              <a:ext uri="{FF2B5EF4-FFF2-40B4-BE49-F238E27FC236}">
                <a16:creationId xmlns:a16="http://schemas.microsoft.com/office/drawing/2014/main" id="{2B88CC17-9EC7-408C-9AF8-454EDA9F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632D54C-A86A-4D4D-BF7F-10D74C00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910" y="246063"/>
            <a:ext cx="7220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Maximum Tropical Cyclone Intensity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48133" name="Object 2">
            <a:extLst>
              <a:ext uri="{FF2B5EF4-FFF2-40B4-BE49-F238E27FC236}">
                <a16:creationId xmlns:a16="http://schemas.microsoft.com/office/drawing/2014/main" id="{1B6DD382-9263-4CC2-A075-A01FE0C74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29208"/>
              </p:ext>
            </p:extLst>
          </p:nvPr>
        </p:nvGraphicFramePr>
        <p:xfrm>
          <a:off x="3077633" y="1867544"/>
          <a:ext cx="3826120" cy="97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4" imgW="1790640" imgH="457200" progId="Equation.DSMT4">
                  <p:embed/>
                </p:oleObj>
              </mc:Choice>
              <mc:Fallback>
                <p:oleObj name="Equation" r:id="rId4" imgW="1790640" imgH="457200" progId="Equation.DSMT4">
                  <p:embed/>
                  <p:pic>
                    <p:nvPicPr>
                      <p:cNvPr id="48133" name="Object 2">
                        <a:extLst>
                          <a:ext uri="{FF2B5EF4-FFF2-40B4-BE49-F238E27FC236}">
                            <a16:creationId xmlns:a16="http://schemas.microsoft.com/office/drawing/2014/main" id="{1B6DD382-9263-4CC2-A075-A01FE0C74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633" y="1867544"/>
                        <a:ext cx="3826120" cy="978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Box 1">
            <a:extLst>
              <a:ext uri="{FF2B5EF4-FFF2-40B4-BE49-F238E27FC236}">
                <a16:creationId xmlns:a16="http://schemas.microsoft.com/office/drawing/2014/main" id="{3E177636-9658-49FF-A413-C6CA2D62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46" y="1014671"/>
            <a:ext cx="859110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depends on the Potential Intensity (PI) index (Emanuel 1995; Shay 2001; Lin et al. 2013),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8EDEE-1391-4882-993C-812C9E0219FC}"/>
              </a:ext>
            </a:extLst>
          </p:cNvPr>
          <p:cNvSpPr/>
          <p:nvPr/>
        </p:nvSpPr>
        <p:spPr>
          <a:xfrm>
            <a:off x="1800445" y="3244334"/>
            <a:ext cx="89874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Net energy gain rate (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NGR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introduced by Lee et al. (2019) as the energy generation rate (G) minus the surface frictional dissipation rate (D), represents the potential for rapid intensification</a:t>
            </a:r>
            <a:r>
              <a:rPr lang="en-US" sz="2400" dirty="0">
                <a:latin typeface="STIX2Text-Regular"/>
              </a:rPr>
              <a:t>:</a:t>
            </a:r>
          </a:p>
          <a:p>
            <a:endParaRPr lang="en-US" dirty="0">
              <a:latin typeface="STIX2Text-Regular"/>
            </a:endParaRPr>
          </a:p>
          <a:p>
            <a:endParaRPr lang="en-US" dirty="0">
              <a:latin typeface="STIX2Text-Regular"/>
            </a:endParaRPr>
          </a:p>
          <a:p>
            <a:r>
              <a:rPr lang="en-US" dirty="0">
                <a:latin typeface="STIX2Text-Regular"/>
              </a:rPr>
              <a:t>: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25F50C-BC07-493A-8DA7-F7BDDE49F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334353"/>
              </p:ext>
            </p:extLst>
          </p:nvPr>
        </p:nvGraphicFramePr>
        <p:xfrm>
          <a:off x="3077633" y="4796535"/>
          <a:ext cx="5679479" cy="8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6" imgW="2958840" imgH="457200" progId="Equation.DSMT4">
                  <p:embed/>
                </p:oleObj>
              </mc:Choice>
              <mc:Fallback>
                <p:oleObj name="Equation" r:id="rId6" imgW="2958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7633" y="4796535"/>
                        <a:ext cx="5679479" cy="87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09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70F1-E1F7-4749-B11E-D4C7D2B6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1" y="134339"/>
            <a:ext cx="11652875" cy="7085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Sea Surface during Hurricane Hugo</a:t>
            </a:r>
          </a:p>
        </p:txBody>
      </p:sp>
      <p:pic>
        <p:nvPicPr>
          <p:cNvPr id="6146" name="Picture 2" descr="https://photolib.noaa.gov/Portals/0/GravityImages/21932/ProportionalFixedWidth/fly0022955403x800x800.jpg">
            <a:extLst>
              <a:ext uri="{FF2B5EF4-FFF2-40B4-BE49-F238E27FC236}">
                <a16:creationId xmlns:a16="http://schemas.microsoft.com/office/drawing/2014/main" id="{89D1D91B-B183-44B4-8551-FBD6CF91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59" y="1302061"/>
            <a:ext cx="6219394" cy="42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F37D15-19C5-42BB-88B0-5ACDD8C5123D}"/>
              </a:ext>
            </a:extLst>
          </p:cNvPr>
          <p:cNvSpPr/>
          <p:nvPr/>
        </p:nvSpPr>
        <p:spPr>
          <a:xfrm>
            <a:off x="8876978" y="5001549"/>
            <a:ext cx="184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NOAA Photo Library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53E38-952E-4C3E-8604-2989E0F4A5F0}"/>
              </a:ext>
            </a:extLst>
          </p:cNvPr>
          <p:cNvSpPr/>
          <p:nvPr/>
        </p:nvSpPr>
        <p:spPr>
          <a:xfrm>
            <a:off x="2490059" y="731521"/>
            <a:ext cx="6792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100 knot wind and 60-80 feet height waves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78C06-694B-4CD4-9BD2-67216AC86136}"/>
              </a:ext>
            </a:extLst>
          </p:cNvPr>
          <p:cNvSpPr/>
          <p:nvPr/>
        </p:nvSpPr>
        <p:spPr>
          <a:xfrm>
            <a:off x="1140431" y="5800331"/>
            <a:ext cx="10413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white cap coverage increases with wind but at very high wind speeds remains at a constant 4% level, while the white out coverage increases toward full saturation (Holthuijsen et al. 2012).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5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824BB00-4091-4C34-9231-B9DD58966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800" y="266700"/>
            <a:ext cx="9251950" cy="1143000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Air-Sea Interface Under Tropical Cyclones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8FD21249-B345-4F6E-8505-700299FE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1409700"/>
            <a:ext cx="96647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The streaks on photos cannot be always traced to white caps (breaking waves) and are the results of a different process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Analogy to the process of atomization in engineering applications such as fuel injection in combustion and rocket engines, food processing, inkjet printing (Ling et al., 2015; </a:t>
            </a:r>
            <a:r>
              <a:rPr lang="en-US" altLang="en-US" sz="2400" dirty="0" err="1">
                <a:solidFill>
                  <a:srgbClr val="000000"/>
                </a:solidFill>
              </a:rPr>
              <a:t>Shinjo</a:t>
            </a:r>
            <a:r>
              <a:rPr lang="en-US" altLang="en-US" sz="2400" dirty="0">
                <a:solidFill>
                  <a:srgbClr val="000000"/>
                </a:solidFill>
              </a:rPr>
              <a:t> &amp; </a:t>
            </a:r>
            <a:r>
              <a:rPr lang="en-US" altLang="en-US" sz="2400" dirty="0" err="1">
                <a:solidFill>
                  <a:srgbClr val="000000"/>
                </a:solidFill>
              </a:rPr>
              <a:t>Umemura</a:t>
            </a:r>
            <a:r>
              <a:rPr lang="en-US" altLang="en-US" sz="2400" dirty="0">
                <a:solidFill>
                  <a:srgbClr val="000000"/>
                </a:solidFill>
              </a:rPr>
              <a:t>, 2010) 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The instability occurs in different forms including the well-known interfacial mode (Helmholtz, 1868; Thomson [Kelvin], 1871) and the  ‘‘liquid’’ mode (</a:t>
            </a:r>
            <a:r>
              <a:rPr lang="en-US" altLang="en-US" sz="2400" dirty="0" err="1">
                <a:solidFill>
                  <a:srgbClr val="000000"/>
                </a:solidFill>
              </a:rPr>
              <a:t>Yecko</a:t>
            </a:r>
            <a:r>
              <a:rPr lang="en-US" altLang="en-US" sz="2400" dirty="0">
                <a:solidFill>
                  <a:srgbClr val="000000"/>
                </a:solidFill>
              </a:rPr>
              <a:t> et al., 2002; </a:t>
            </a:r>
            <a:r>
              <a:rPr lang="en-US" altLang="en-US" sz="2400" dirty="0" err="1">
                <a:solidFill>
                  <a:srgbClr val="000000"/>
                </a:solidFill>
              </a:rPr>
              <a:t>Holmboe</a:t>
            </a:r>
            <a:r>
              <a:rPr lang="en-US" altLang="en-US" sz="2400" dirty="0">
                <a:solidFill>
                  <a:srgbClr val="000000"/>
                </a:solidFill>
              </a:rPr>
              <a:t>, 1962)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In engineering applications, the combination of all these modes is called the Kelvin-Helmholtz instability (somewhat extending the initial definition given by Kelvin and Helmholtz) </a:t>
            </a:r>
          </a:p>
        </p:txBody>
      </p:sp>
    </p:spTree>
    <p:extLst>
      <p:ext uri="{BB962C8B-B14F-4D97-AF65-F5344CB8AC3E}">
        <p14:creationId xmlns:p14="http://schemas.microsoft.com/office/powerpoint/2010/main" val="402488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F2C2-E3F2-4C61-A9BD-B32B9852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9700"/>
            <a:ext cx="10972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VOF to DPM: Mesh Adaption and Conversion to Lagrangian Particles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25747-B592-4BF3-AAD9-4BCD7D49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1" y="1509824"/>
            <a:ext cx="4653337" cy="3271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B1FB6-FBC2-4C45-AD6C-10457662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90" y="1228593"/>
            <a:ext cx="4976654" cy="355264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8BFA0A-D3C0-4444-9881-059ADF4EC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5" y="5540347"/>
            <a:ext cx="990949" cy="3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1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57F4220-2534-4F9D-A133-6BB4DD7FE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661" y="140809"/>
            <a:ext cx="10735338" cy="1905000"/>
          </a:xfrm>
        </p:spPr>
        <p:txBody>
          <a:bodyPr/>
          <a:lstStyle/>
          <a:p>
            <a:pPr algn="ctr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Formation of spray droplets under strong wind (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=40 ms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is consistent with the Kelvin-Helmholtz instability at the interface with very large density difference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35">
            <a:extLst>
              <a:ext uri="{FF2B5EF4-FFF2-40B4-BE49-F238E27FC236}">
                <a16:creationId xmlns:a16="http://schemas.microsoft.com/office/drawing/2014/main" id="{E9FE6E7B-8AD2-4B53-8B63-B9869F10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23779" r="4646" b="26704"/>
          <a:stretch>
            <a:fillRect/>
          </a:stretch>
        </p:blipFill>
        <p:spPr bwMode="auto">
          <a:xfrm>
            <a:off x="694661" y="2362945"/>
            <a:ext cx="7045842" cy="28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>
            <a:extLst>
              <a:ext uri="{FF2B5EF4-FFF2-40B4-BE49-F238E27FC236}">
                <a16:creationId xmlns:a16="http://schemas.microsoft.com/office/drawing/2014/main" id="{CE842752-71D3-4E18-B704-82A05D39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11" y="5397026"/>
            <a:ext cx="71017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Laboratory experiment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(After Soloviev, A. V., Lukas, R., </a:t>
            </a:r>
            <a:r>
              <a:rPr lang="en-US" altLang="en-US" sz="1200" dirty="0" err="1"/>
              <a:t>Donelan</a:t>
            </a:r>
            <a:r>
              <a:rPr lang="en-US" altLang="en-US" sz="1200" dirty="0"/>
              <a:t>, M.A., Haus, B. K., </a:t>
            </a:r>
            <a:r>
              <a:rPr lang="en-US" altLang="en-US" sz="1200" dirty="0" err="1"/>
              <a:t>Ginis</a:t>
            </a:r>
            <a:r>
              <a:rPr lang="en-US" altLang="en-US" sz="1200" dirty="0"/>
              <a:t>, I. (2017). Is the state of the air-sea interface a factor in rapid intensification and rapid decline of tropical cyclones? JGR-Oceans 122, 10174-10183.)</a:t>
            </a:r>
          </a:p>
        </p:txBody>
      </p:sp>
      <p:pic>
        <p:nvPicPr>
          <p:cNvPr id="5" name="Picture 4" descr="A picture containing photo, showing, sitting, screen&#10;&#10;Description automatically generated">
            <a:extLst>
              <a:ext uri="{FF2B5EF4-FFF2-40B4-BE49-F238E27FC236}">
                <a16:creationId xmlns:a16="http://schemas.microsoft.com/office/drawing/2014/main" id="{B9D83B4B-A60A-4D5C-AC5F-E7C1DD39D46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58544" r="44800" b="8453"/>
          <a:stretch/>
        </p:blipFill>
        <p:spPr bwMode="auto">
          <a:xfrm>
            <a:off x="7506588" y="2309780"/>
            <a:ext cx="3710761" cy="2792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683CB1-50C4-4B6A-9DC1-0D672295A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89" y="5010593"/>
            <a:ext cx="1084998" cy="37974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A770B94-B1E1-4F84-8572-2BB73C07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094" y="5362780"/>
            <a:ext cx="3596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VOF to DPM simulation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44C58-EF4A-4BF4-B58F-2FB2D6649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58" y="1467658"/>
            <a:ext cx="11516342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DC2D-0157-4CD4-B2C5-D118C92A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6" y="2080551"/>
            <a:ext cx="5445904" cy="39092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187463-218A-4A2C-BCEF-DCC33F79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96" y="148811"/>
            <a:ext cx="11070265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Spray Size Distributions for Category 1 Tropical Cyclone Conditions in the VOF-to-DPM Model</a:t>
            </a:r>
            <a:endParaRPr lang="en-US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61C153-F0CB-444A-A8F4-1E8D1BD2C9B5}"/>
              </a:ext>
            </a:extLst>
          </p:cNvPr>
          <p:cNvGrpSpPr/>
          <p:nvPr/>
        </p:nvGrpSpPr>
        <p:grpSpPr>
          <a:xfrm>
            <a:off x="6096000" y="2080550"/>
            <a:ext cx="5816148" cy="4094221"/>
            <a:chOff x="6096000" y="2522336"/>
            <a:chExt cx="5816148" cy="4094221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D32C176-2F6E-4791-B35B-162B1BB7D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22336"/>
              <a:ext cx="5816148" cy="409422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EFE1FB-7102-466B-B2F3-CDDC86A5F8C8}"/>
                </a:ext>
              </a:extLst>
            </p:cNvPr>
            <p:cNvCxnSpPr>
              <a:cxnSpLocks/>
            </p:cNvCxnSpPr>
            <p:nvPr/>
          </p:nvCxnSpPr>
          <p:spPr>
            <a:xfrm>
              <a:off x="7336465" y="2855855"/>
              <a:ext cx="0" cy="308344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3A292-6158-4BEE-A2F1-315062D75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7" y="6340606"/>
            <a:ext cx="958191" cy="3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C901-4645-42A2-B4DD-4BC124BC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0265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Spray size distributions for Category 1, 3, and 5 Tropical Cyclone Conditions Using the VOF-to-DPM Model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34243B-30E5-4943-8A9C-ACDEFFFF28CE}"/>
              </a:ext>
            </a:extLst>
          </p:cNvPr>
          <p:cNvSpPr txBox="1">
            <a:spLocks/>
          </p:cNvSpPr>
          <p:nvPr/>
        </p:nvSpPr>
        <p:spPr>
          <a:xfrm>
            <a:off x="7198595" y="5689705"/>
            <a:ext cx="4709868" cy="906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Scales simulation below 0.1 mm diameter is affected by the spatial resolution of the model </a:t>
            </a: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3DEA19-611E-4F18-8846-2093C0630243}"/>
              </a:ext>
            </a:extLst>
          </p:cNvPr>
          <p:cNvSpPr txBox="1">
            <a:spLocks/>
          </p:cNvSpPr>
          <p:nvPr/>
        </p:nvSpPr>
        <p:spPr>
          <a:xfrm>
            <a:off x="7092269" y="2530753"/>
            <a:ext cx="4890623" cy="179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Spume particles are important for the enthalpy supply to tropical cyclones (Andreas et al. 2015, Peng and Richter 2019) 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930F14-1537-4A1B-B5E0-8E6354D283AA}"/>
              </a:ext>
            </a:extLst>
          </p:cNvPr>
          <p:cNvGrpSpPr/>
          <p:nvPr/>
        </p:nvGrpSpPr>
        <p:grpSpPr>
          <a:xfrm>
            <a:off x="556664" y="1657269"/>
            <a:ext cx="6641931" cy="5200731"/>
            <a:chOff x="556665" y="1657270"/>
            <a:chExt cx="6641931" cy="5200731"/>
          </a:xfrm>
        </p:grpSpPr>
        <p:pic>
          <p:nvPicPr>
            <p:cNvPr id="4" name="Picture 3" descr="A close up of a device&#10;&#10;Description automatically generated">
              <a:extLst>
                <a:ext uri="{FF2B5EF4-FFF2-40B4-BE49-F238E27FC236}">
                  <a16:creationId xmlns:a16="http://schemas.microsoft.com/office/drawing/2014/main" id="{09BDFEFC-EF0F-4A04-BFCF-7431A4F74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65" y="1690689"/>
              <a:ext cx="6641931" cy="516731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50BD5A-B4D5-4A63-8822-F8B9A6B5D84A}"/>
                </a:ext>
              </a:extLst>
            </p:cNvPr>
            <p:cNvSpPr/>
            <p:nvPr/>
          </p:nvSpPr>
          <p:spPr>
            <a:xfrm>
              <a:off x="1903206" y="1657270"/>
              <a:ext cx="4540102" cy="394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EA90EB-B24B-4C6F-B3B4-D8617C5D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9" y="6447649"/>
            <a:ext cx="851180" cy="2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753</Words>
  <Application>Microsoft Office PowerPoint</Application>
  <PresentationFormat>Widescreen</PresentationFormat>
  <Paragraphs>53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Nanum Gothic</vt:lpstr>
      <vt:lpstr>STIX2Text-Regular</vt:lpstr>
      <vt:lpstr>Office Theme</vt:lpstr>
      <vt:lpstr>MathType 7.0 Equation</vt:lpstr>
      <vt:lpstr>Air-sea Interface Exchanges and Rapidly Intensifying Tropical Cyclones</vt:lpstr>
      <vt:lpstr>Motivation</vt:lpstr>
      <vt:lpstr>PowerPoint Presentation</vt:lpstr>
      <vt:lpstr>Sea Surface during Hurricane Hugo</vt:lpstr>
      <vt:lpstr>Air-Sea Interface Under Tropical Cyclones</vt:lpstr>
      <vt:lpstr>VOF to DPM: Mesh Adaption and Conversion to Lagrangian Particles </vt:lpstr>
      <vt:lpstr>Formation of spray droplets under strong wind (U10=40 ms-1) is consistent with the Kelvin-Helmholtz instability at the interface with very large density difference</vt:lpstr>
      <vt:lpstr>Spray Size Distributions for Category 1 Tropical Cyclone Conditions in the VOF-to-DPM Model</vt:lpstr>
      <vt:lpstr>Spray size distributions for Category 1, 3, and 5 Tropical Cyclone Conditions Using the VOF-to-DPM Model</vt:lpstr>
      <vt:lpstr>Conclusions</vt:lpstr>
      <vt:lpstr>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Soloviev</dc:creator>
  <cp:lastModifiedBy>Alexander Soloviev</cp:lastModifiedBy>
  <cp:revision>276</cp:revision>
  <dcterms:created xsi:type="dcterms:W3CDTF">2019-05-07T21:23:45Z</dcterms:created>
  <dcterms:modified xsi:type="dcterms:W3CDTF">2020-05-07T05:45:23Z</dcterms:modified>
</cp:coreProperties>
</file>