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9" r:id="rId2"/>
  </p:sldMasterIdLst>
  <p:notesMasterIdLst>
    <p:notesMasterId r:id="rId10"/>
  </p:notesMasterIdLst>
  <p:handoutMasterIdLst>
    <p:handoutMasterId r:id="rId11"/>
  </p:handoutMasterIdLst>
  <p:sldIdLst>
    <p:sldId id="586" r:id="rId3"/>
    <p:sldId id="496" r:id="rId4"/>
    <p:sldId id="498" r:id="rId5"/>
    <p:sldId id="689" r:id="rId6"/>
    <p:sldId id="500" r:id="rId7"/>
    <p:sldId id="657" r:id="rId8"/>
    <p:sldId id="695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9" userDrawn="1">
          <p15:clr>
            <a:srgbClr val="A4A3A4"/>
          </p15:clr>
        </p15:guide>
        <p15:guide id="2" pos="1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18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84151" autoAdjust="0"/>
  </p:normalViewPr>
  <p:slideViewPr>
    <p:cSldViewPr snapToGrid="0">
      <p:cViewPr>
        <p:scale>
          <a:sx n="75" d="100"/>
          <a:sy n="75" d="100"/>
        </p:scale>
        <p:origin x="-420" y="-1014"/>
      </p:cViewPr>
      <p:guideLst>
        <p:guide orient="horz" pos="3249"/>
        <p:guide pos="181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209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3E206-2B69-437B-836F-658154541727}" type="datetimeFigureOut">
              <a:rPr lang="ko-KR" altLang="en-US" smtClean="0"/>
              <a:t>2020-05-07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787E2-BF78-40AD-A1B5-A56503627D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59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24B39-BEC7-4E79-9740-71B8198AFDC8}" type="datetimeFigureOut">
              <a:rPr lang="ko-KR" altLang="en-US" smtClean="0"/>
              <a:t>2020-05-07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36BB5-1B56-4E4D-93B1-403DE3B6DC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431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장은 이상화된 도시협곡에서 </a:t>
            </a:r>
            <a:r>
              <a:rPr lang="ko-KR" altLang="en-US" dirty="0" err="1"/>
              <a:t>반응성</a:t>
            </a:r>
            <a:r>
              <a:rPr lang="ko-KR" altLang="en-US" dirty="0"/>
              <a:t> 오염물질 확산 특성 분석입니다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36BB5-1B56-4E4D-93B1-403DE3B6DC5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17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36BB5-1B56-4E4D-93B1-403DE3B6DC5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59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36BB5-1B56-4E4D-93B1-403DE3B6DC5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83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36BB5-1B56-4E4D-93B1-403DE3B6DC5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104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36BB5-1B56-4E4D-93B1-403DE3B6DC5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221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36BB5-1B56-4E4D-93B1-403DE3B6DC5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40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7221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27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4495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307513"/>
            <a:ext cx="8353425" cy="431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288" y="1133331"/>
            <a:ext cx="8353425" cy="43180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323850" y="65532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altLang="ko-KR">
                <a:solidFill>
                  <a:srgbClr val="000000"/>
                </a:solidFill>
              </a:rPr>
              <a:t>© Crown copyright   Met Office</a:t>
            </a:r>
            <a:endParaRPr lang="en-GB" altLang="ko-KR" sz="1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4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1506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5A892D-C9A7-4746-B5CA-3FFF63780113}" type="datetimeFigureOut">
              <a:rPr lang="ko-KR" altLang="en-US">
                <a:solidFill>
                  <a:srgbClr val="000000"/>
                </a:solidFill>
                <a:ea typeface="굴림" charset="-127"/>
              </a:rPr>
              <a:pPr/>
              <a:t>2020-05-07</a:t>
            </a:fld>
            <a:endParaRPr lang="ko-KR" altLang="en-US" dirty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0334C4-5830-429D-80EA-915F08FC3752}" type="slidenum">
              <a:rPr lang="ko-KR" altLang="en-US">
                <a:solidFill>
                  <a:srgbClr val="000000"/>
                </a:solidFill>
                <a:ea typeface="굴림" charset="-127"/>
              </a:rPr>
              <a:pPr/>
              <a:t>‹#›</a:t>
            </a:fld>
            <a:endParaRPr lang="ko-KR" altLang="en-US" dirty="0">
              <a:solidFill>
                <a:srgbClr val="000000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262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1057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323850" y="65532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altLang="ko-KR">
                <a:solidFill>
                  <a:srgbClr val="000000"/>
                </a:solidFill>
              </a:rPr>
              <a:t>© Crown copyright   Met Office</a:t>
            </a:r>
            <a:endParaRPr lang="en-GB" altLang="ko-KR" sz="1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" name="Line 23"/>
          <p:cNvSpPr>
            <a:spLocks noChangeShapeType="1"/>
          </p:cNvSpPr>
          <p:nvPr userDrawn="1"/>
        </p:nvSpPr>
        <p:spPr bwMode="auto">
          <a:xfrm>
            <a:off x="244475" y="569466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</p:spPr>
        <p:txBody>
          <a:bodyPr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199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8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" name="Line 23"/>
          <p:cNvSpPr>
            <a:spLocks noChangeShapeType="1"/>
          </p:cNvSpPr>
          <p:nvPr userDrawn="1"/>
        </p:nvSpPr>
        <p:spPr bwMode="auto">
          <a:xfrm>
            <a:off x="244475" y="645666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</p:spPr>
        <p:txBody>
          <a:bodyPr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454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4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1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584325"/>
            <a:ext cx="9144000" cy="2997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66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200" i="1">
                <a:solidFill>
                  <a:schemeClr val="tx1"/>
                </a:solidFill>
                <a:latin typeface="Calibri" panose="020F0502020204030204" pitchFamily="34" charset="0"/>
                <a:ea typeface="굴림" panose="020B0600000101010101" pitchFamily="50" charset="-127"/>
                <a:sym typeface="Wingdings" panose="05000000000000000000" pitchFamily="2" charset="2"/>
              </a:defRPr>
            </a:lvl1pPr>
            <a:lvl2pPr marL="742950" indent="-285750">
              <a:defRPr kumimoji="1" sz="2200" i="1">
                <a:solidFill>
                  <a:schemeClr val="tx1"/>
                </a:solidFill>
                <a:latin typeface="Calibri" panose="020F0502020204030204" pitchFamily="34" charset="0"/>
                <a:ea typeface="굴림" panose="020B0600000101010101" pitchFamily="50" charset="-127"/>
                <a:sym typeface="Wingdings" panose="05000000000000000000" pitchFamily="2" charset="2"/>
              </a:defRPr>
            </a:lvl2pPr>
            <a:lvl3pPr marL="1143000" indent="-228600">
              <a:defRPr kumimoji="1" sz="2200" i="1">
                <a:solidFill>
                  <a:schemeClr val="tx1"/>
                </a:solidFill>
                <a:latin typeface="Calibri" panose="020F0502020204030204" pitchFamily="34" charset="0"/>
                <a:ea typeface="굴림" panose="020B0600000101010101" pitchFamily="50" charset="-127"/>
                <a:sym typeface="Wingdings" panose="05000000000000000000" pitchFamily="2" charset="2"/>
              </a:defRPr>
            </a:lvl3pPr>
            <a:lvl4pPr marL="1600200" indent="-228600">
              <a:defRPr kumimoji="1" sz="2200" i="1">
                <a:solidFill>
                  <a:schemeClr val="tx1"/>
                </a:solidFill>
                <a:latin typeface="Calibri" panose="020F0502020204030204" pitchFamily="34" charset="0"/>
                <a:ea typeface="굴림" panose="020B0600000101010101" pitchFamily="50" charset="-127"/>
                <a:sym typeface="Wingdings" panose="05000000000000000000" pitchFamily="2" charset="2"/>
              </a:defRPr>
            </a:lvl4pPr>
            <a:lvl5pPr marL="2057400" indent="-228600">
              <a:defRPr kumimoji="1" sz="2200" i="1">
                <a:solidFill>
                  <a:schemeClr val="tx1"/>
                </a:solidFill>
                <a:latin typeface="Calibri" panose="020F0502020204030204" pitchFamily="34" charset="0"/>
                <a:ea typeface="굴림" panose="020B0600000101010101" pitchFamily="50" charset="-127"/>
                <a:sym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i="1">
                <a:solidFill>
                  <a:schemeClr val="tx1"/>
                </a:solidFill>
                <a:latin typeface="Calibri" panose="020F0502020204030204" pitchFamily="34" charset="0"/>
                <a:ea typeface="굴림" panose="020B0600000101010101" pitchFamily="50" charset="-127"/>
                <a:sym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i="1">
                <a:solidFill>
                  <a:schemeClr val="tx1"/>
                </a:solidFill>
                <a:latin typeface="Calibri" panose="020F0502020204030204" pitchFamily="34" charset="0"/>
                <a:ea typeface="굴림" panose="020B0600000101010101" pitchFamily="50" charset="-127"/>
                <a:sym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i="1">
                <a:solidFill>
                  <a:schemeClr val="tx1"/>
                </a:solidFill>
                <a:latin typeface="Calibri" panose="020F0502020204030204" pitchFamily="34" charset="0"/>
                <a:ea typeface="굴림" panose="020B0600000101010101" pitchFamily="50" charset="-127"/>
                <a:sym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i="1">
                <a:solidFill>
                  <a:schemeClr val="tx1"/>
                </a:solidFill>
                <a:latin typeface="Calibri" panose="020F0502020204030204" pitchFamily="34" charset="0"/>
                <a:ea typeface="굴림" panose="020B0600000101010101" pitchFamily="50" charset="-127"/>
                <a:sym typeface="Wingdings" panose="05000000000000000000" pitchFamily="2" charset="2"/>
              </a:defRPr>
            </a:lvl9pPr>
          </a:lstStyle>
          <a:p>
            <a:pPr eaLnBrk="1" latinLnBrk="1" hangingPunct="1">
              <a:buFontTx/>
              <a:buChar char="•"/>
            </a:pPr>
            <a:endParaRPr lang="ko-KR" altLang="en-US" sz="1800" i="0"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1" y="1584325"/>
            <a:ext cx="8686800" cy="299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latinLnBrk="0"/>
            <a:r>
              <a:rPr kumimoji="1" lang="en-US" altLang="ko-KR" sz="3700" dirty="0" smtClean="0">
                <a:solidFill>
                  <a:schemeClr val="bg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CFD </a:t>
            </a:r>
            <a:r>
              <a:rPr kumimoji="1" lang="en-US" altLang="ko-KR" sz="3700" dirty="0">
                <a:solidFill>
                  <a:schemeClr val="bg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Simulations of Flows in Step-up Street </a:t>
            </a:r>
            <a:r>
              <a:rPr kumimoji="1" lang="en-US" altLang="ko-KR" sz="3700">
                <a:solidFill>
                  <a:schemeClr val="bg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Canyons </a:t>
            </a:r>
            <a:endParaRPr kumimoji="1" lang="ko-KR" altLang="ko-KR" sz="3700" dirty="0">
              <a:solidFill>
                <a:schemeClr val="bg1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965200" y="5711734"/>
            <a:ext cx="7277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1600" baseline="300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1)</a:t>
            </a:r>
            <a:r>
              <a:rPr kumimoji="1" lang="en-US" altLang="ko-KR" sz="16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Department of Environmental Atmospheric Sciences, </a:t>
            </a:r>
            <a:r>
              <a:rPr kumimoji="1" lang="en-US" altLang="ko-KR" sz="1600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Pukyong</a:t>
            </a:r>
            <a:r>
              <a:rPr kumimoji="1" lang="en-US" altLang="ko-KR" sz="16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National University</a:t>
            </a:r>
            <a:endParaRPr kumimoji="1" lang="ko-KR" altLang="ko-KR" sz="1600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r>
              <a:rPr kumimoji="1" lang="en-US" altLang="ko-KR" sz="1600" baseline="30000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2) </a:t>
            </a:r>
            <a:r>
              <a:rPr kumimoji="1" lang="en-US" altLang="ko-KR" sz="1600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kumimoji="1" lang="en-US" altLang="ko-KR" sz="16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Department of Mechanical Engineering, University of Utah, Salt Lake City, U.S.A.</a:t>
            </a:r>
            <a:endParaRPr kumimoji="1" lang="ko-KR" altLang="ko-KR" sz="1600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61223" y="5060434"/>
            <a:ext cx="6285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/>
            <a:r>
              <a:rPr kumimoji="1"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Soo-</a:t>
            </a:r>
            <a:r>
              <a:rPr kumimoji="1" lang="en-US" altLang="ko-KR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Jin</a:t>
            </a:r>
            <a:r>
              <a:rPr kumimoji="1"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Park</a:t>
            </a:r>
            <a:r>
              <a:rPr kumimoji="1" lang="en-US" altLang="ko-KR" baseline="300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1)</a:t>
            </a:r>
            <a:r>
              <a:rPr kumimoji="1"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Jae-</a:t>
            </a:r>
            <a:r>
              <a:rPr kumimoji="1" lang="en-US" altLang="ko-KR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Jin</a:t>
            </a:r>
            <a:r>
              <a:rPr kumimoji="1"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Kim</a:t>
            </a:r>
            <a:r>
              <a:rPr kumimoji="1" lang="en-US" altLang="ko-KR" baseline="300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1)</a:t>
            </a:r>
            <a:r>
              <a:rPr kumimoji="1"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Eric Pardyjak</a:t>
            </a:r>
            <a:r>
              <a:rPr kumimoji="1" lang="en-US" altLang="ko-KR" baseline="300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2</a:t>
            </a:r>
            <a:r>
              <a:rPr kumimoji="1" lang="en-US" altLang="ko-KR" baseline="30000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)</a:t>
            </a:r>
            <a:r>
              <a:rPr kumimoji="1" lang="en-US" altLang="ko-KR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and Ji-Yoon Hong</a:t>
            </a:r>
            <a:r>
              <a:rPr kumimoji="1" lang="en-US" altLang="ko-KR" baseline="30000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1)</a:t>
            </a:r>
            <a:endParaRPr kumimoji="1" lang="en-US" altLang="ko-KR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2"/>
          <p:cNvSpPr txBox="1">
            <a:spLocks noChangeArrowheads="1"/>
          </p:cNvSpPr>
          <p:nvPr/>
        </p:nvSpPr>
        <p:spPr bwMode="auto">
          <a:xfrm>
            <a:off x="263244" y="-86426"/>
            <a:ext cx="7772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latinLnBrk="0" hangingPunct="1"/>
            <a:r>
              <a:rPr lang="en-US" altLang="ko-KR" dirty="0">
                <a:solidFill>
                  <a:srgbClr val="2D4B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model set-up</a:t>
            </a:r>
          </a:p>
        </p:txBody>
      </p:sp>
      <p:sp>
        <p:nvSpPr>
          <p:cNvPr id="8" name="위쪽 화살표 7"/>
          <p:cNvSpPr/>
          <p:nvPr/>
        </p:nvSpPr>
        <p:spPr bwMode="auto">
          <a:xfrm rot="5400000">
            <a:off x="4006552" y="2621240"/>
            <a:ext cx="441791" cy="386529"/>
          </a:xfrm>
          <a:prstGeom prst="upArrow">
            <a:avLst>
              <a:gd name="adj1" fmla="val 37064"/>
              <a:gd name="adj2" fmla="val 50000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49444" y="3692453"/>
                <a:ext cx="4919142" cy="3000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Step-up street canyon configuration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Domain size       : 576 </a:t>
                </a:r>
                <a14:m>
                  <m:oMath xmlns:m="http://schemas.openxmlformats.org/officeDocument/2006/math">
                    <m:r>
                      <a:rPr lang="en-US" altLang="ko-KR" sz="1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ko-K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336~448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 </m:t>
                    </m:r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288 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Domain number : 180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105~140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Grid size : </a:t>
                </a:r>
                <a:r>
                  <a:rPr lang="en-US" altLang="ko-K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3.2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Inflow : </a:t>
                </a:r>
                <a:r>
                  <a:rPr lang="en-US" altLang="ko-K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4.32 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s</a:t>
                </a:r>
                <a:r>
                  <a:rPr lang="en-US" altLang="ko-KR" sz="1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 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:r>
                  <a:rPr lang="en-US" altLang="ko-K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96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(power law)</a:t>
                </a:r>
                <a:endParaRPr lang="en-US" altLang="ko-KR" sz="1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Integration time (time step) : </a:t>
                </a:r>
                <a:r>
                  <a:rPr lang="en-US" altLang="ko-K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3600s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ko-K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0.5s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Boundary condition 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x-, y-direction : inflow/outflow boundary condition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z-direction : zero gradient boundary condition (at top boundary)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444" y="3692453"/>
                <a:ext cx="4919142" cy="3000821"/>
              </a:xfrm>
              <a:prstGeom prst="rect">
                <a:avLst/>
              </a:prstGeom>
              <a:blipFill rotWithShape="1">
                <a:blip r:embed="rId3"/>
                <a:stretch>
                  <a:fillRect l="-3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직사각형 1"/>
          <p:cNvSpPr/>
          <p:nvPr/>
        </p:nvSpPr>
        <p:spPr>
          <a:xfrm>
            <a:off x="392795" y="4743465"/>
            <a:ext cx="37575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Step-up street canyon Design</a:t>
            </a:r>
          </a:p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Shallow step-up street canyon </a:t>
            </a:r>
          </a:p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H</a:t>
            </a:r>
            <a:r>
              <a:rPr lang="en-US" altLang="ko-KR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m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ko-KR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 m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  <a:r>
              <a:rPr lang="en-US" altLang="ko-K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ko-KR" sz="1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</a:t>
            </a:r>
            <a:r>
              <a:rPr lang="en-US" altLang="ko-KR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 3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ko-K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Deep step-up street canyon </a:t>
            </a:r>
          </a:p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H</a:t>
            </a:r>
            <a:r>
              <a:rPr lang="en-US" altLang="ko-KR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 m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ko-KR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 m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ko-K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ko-KR" sz="1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</a:t>
            </a:r>
            <a:r>
              <a:rPr lang="en-US" altLang="ko-KR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 1.67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ko-K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building-length ratios (L</a:t>
            </a:r>
            <a:r>
              <a:rPr lang="en-US" altLang="ko-KR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/S)</a:t>
            </a:r>
          </a:p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L</a:t>
            </a:r>
            <a:r>
              <a:rPr lang="en-US" altLang="ko-KR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 = 1, 2, 3, 4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824" y="1033621"/>
            <a:ext cx="4398081" cy="276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그룹 10"/>
          <p:cNvGrpSpPr/>
          <p:nvPr/>
        </p:nvGrpSpPr>
        <p:grpSpPr>
          <a:xfrm>
            <a:off x="4535677" y="1046845"/>
            <a:ext cx="4365795" cy="2752820"/>
            <a:chOff x="4670701" y="1234536"/>
            <a:chExt cx="4365795" cy="2752820"/>
          </a:xfrm>
        </p:grpSpPr>
        <p:pic>
          <p:nvPicPr>
            <p:cNvPr id="14" name="Picture 3" descr="O:\03_Paper\08_AE_2018_step-up\자료\0_SJPARK\0_topo\for course\topo_64m_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3" t="6619" r="14859" b="10843"/>
            <a:stretch/>
          </p:blipFill>
          <p:spPr bwMode="auto">
            <a:xfrm>
              <a:off x="4670701" y="1234536"/>
              <a:ext cx="4365795" cy="2752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직선 화살표 연결선 9"/>
            <p:cNvCxnSpPr/>
            <p:nvPr/>
          </p:nvCxnSpPr>
          <p:spPr bwMode="auto">
            <a:xfrm>
              <a:off x="6381750" y="2781300"/>
              <a:ext cx="0" cy="59402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5702852" y="2965262"/>
              <a:ext cx="628649" cy="169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257175" lvl="1">
                <a:spcBef>
                  <a:spcPts val="600"/>
                </a:spcBef>
              </a:pPr>
              <a:r>
                <a:rPr lang="en-US" altLang="ko-KR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64 m</a:t>
              </a: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530914" y="1057096"/>
            <a:ext cx="4359954" cy="2750400"/>
            <a:chOff x="7591182" y="3926627"/>
            <a:chExt cx="4359954" cy="2750400"/>
          </a:xfrm>
        </p:grpSpPr>
        <p:pic>
          <p:nvPicPr>
            <p:cNvPr id="15" name="Picture 4" descr="O:\03_Paper\08_AE_2018_step-up\자료\0_SJPARK\0_topo\for course\topo_64m_4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4" t="6840" r="15000" b="10699"/>
            <a:stretch/>
          </p:blipFill>
          <p:spPr bwMode="auto">
            <a:xfrm>
              <a:off x="7591182" y="3926627"/>
              <a:ext cx="4359954" cy="275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직선 화살표 연결선 19"/>
            <p:cNvCxnSpPr/>
            <p:nvPr/>
          </p:nvCxnSpPr>
          <p:spPr bwMode="auto">
            <a:xfrm flipH="1" flipV="1">
              <a:off x="9091990" y="5237350"/>
              <a:ext cx="447675" cy="42862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 rot="2668833">
              <a:off x="8965976" y="5219465"/>
              <a:ext cx="628649" cy="169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257175" lvl="1">
                <a:spcBef>
                  <a:spcPts val="600"/>
                </a:spcBef>
              </a:pPr>
              <a:r>
                <a:rPr lang="en-US" altLang="ko-KR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128 m</a:t>
              </a:r>
            </a:p>
          </p:txBody>
        </p:sp>
      </p:grp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4537351" y="959791"/>
            <a:ext cx="219075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257175" lvl="1">
              <a:spcBef>
                <a:spcPts val="600"/>
              </a:spcBef>
            </a:pP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domain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326120" y="1012241"/>
            <a:ext cx="3617404" cy="3614512"/>
            <a:chOff x="145145" y="1091753"/>
            <a:chExt cx="3617404" cy="3614512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" t="41171" r="77273" b="7418"/>
            <a:stretch/>
          </p:blipFill>
          <p:spPr bwMode="auto">
            <a:xfrm>
              <a:off x="145145" y="1091753"/>
              <a:ext cx="3617404" cy="3480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1211580" y="4536988"/>
              <a:ext cx="2190750" cy="169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257175" lvl="1">
                <a:spcBef>
                  <a:spcPts val="600"/>
                </a:spcBef>
              </a:pPr>
              <a:r>
                <a:rPr lang="en-US" altLang="ko-KR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Addepalli</a:t>
              </a:r>
              <a:r>
                <a:rPr lang="en-US" altLang="ko-KR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en-US" altLang="ko-KR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Pardyjak</a:t>
              </a:r>
              <a:r>
                <a:rPr lang="en-US" altLang="ko-KR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(2013)</a:t>
              </a:r>
            </a:p>
          </p:txBody>
        </p:sp>
        <p:cxnSp>
          <p:nvCxnSpPr>
            <p:cNvPr id="5" name="직선 화살표 연결선 4"/>
            <p:cNvCxnSpPr/>
            <p:nvPr/>
          </p:nvCxnSpPr>
          <p:spPr bwMode="auto">
            <a:xfrm>
              <a:off x="1585412" y="3881294"/>
              <a:ext cx="0" cy="4267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 rot="16200000">
              <a:off x="1092285" y="4180196"/>
              <a:ext cx="660400" cy="169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257175" lvl="1">
                <a:spcBef>
                  <a:spcPts val="600"/>
                </a:spcBef>
              </a:pPr>
              <a:r>
                <a:rPr lang="en-US" altLang="ko-KR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 mm</a:t>
              </a:r>
            </a:p>
          </p:txBody>
        </p:sp>
        <p:cxnSp>
          <p:nvCxnSpPr>
            <p:cNvPr id="23" name="직선 화살표 연결선 22"/>
            <p:cNvCxnSpPr/>
            <p:nvPr/>
          </p:nvCxnSpPr>
          <p:spPr bwMode="auto">
            <a:xfrm flipH="1" flipV="1">
              <a:off x="3134359" y="2933531"/>
              <a:ext cx="1" cy="11815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 rot="5400000">
              <a:off x="2825500" y="3402495"/>
              <a:ext cx="786995" cy="169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257175" lvl="1">
                <a:spcBef>
                  <a:spcPts val="600"/>
                </a:spcBef>
              </a:pPr>
              <a:r>
                <a:rPr lang="en-US" altLang="ko-KR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96 mm</a:t>
              </a:r>
            </a:p>
          </p:txBody>
        </p:sp>
        <p:cxnSp>
          <p:nvCxnSpPr>
            <p:cNvPr id="25" name="직선 화살표 연결선 24"/>
            <p:cNvCxnSpPr/>
            <p:nvPr/>
          </p:nvCxnSpPr>
          <p:spPr bwMode="auto">
            <a:xfrm>
              <a:off x="1591762" y="3454574"/>
              <a:ext cx="0" cy="4267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 rot="16200000">
              <a:off x="1094374" y="3672195"/>
              <a:ext cx="660400" cy="169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257175" lvl="1">
                <a:spcBef>
                  <a:spcPts val="600"/>
                </a:spcBef>
              </a:pPr>
              <a:r>
                <a:rPr lang="en-US" altLang="ko-KR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64 mm</a:t>
              </a:r>
            </a:p>
          </p:txBody>
        </p:sp>
      </p:grp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028247" y="801179"/>
            <a:ext cx="219075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257175" lvl="1">
              <a:spcBef>
                <a:spcPts val="600"/>
              </a:spcBef>
            </a:pP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Wind-tunnel experiment</a:t>
            </a:r>
          </a:p>
        </p:txBody>
      </p:sp>
      <p:sp>
        <p:nvSpPr>
          <p:cNvPr id="26" name="슬라이드 번호 개체 틀 6"/>
          <p:cNvSpPr txBox="1">
            <a:spLocks/>
          </p:cNvSpPr>
          <p:nvPr/>
        </p:nvSpPr>
        <p:spPr>
          <a:xfrm>
            <a:off x="8652799" y="6533744"/>
            <a:ext cx="457200" cy="304800"/>
          </a:xfrm>
          <a:prstGeom prst="rect">
            <a:avLst/>
          </a:prstGeom>
        </p:spPr>
        <p:txBody>
          <a:bodyPr lIns="0" tIns="0" rIns="0" bIns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CC9B238-3B6A-471E-A181-B39B73218A4A}" type="slidenum">
              <a:rPr lang="ko-KR" altLang="en-US" sz="1600" b="1" smtClean="0">
                <a:solidFill>
                  <a:srgbClr val="50B4C8">
                    <a:lumMod val="60000"/>
                    <a:lumOff val="40000"/>
                  </a:srgbClr>
                </a:solidFill>
              </a:rPr>
              <a:pPr algn="r">
                <a:defRPr/>
              </a:pPr>
              <a:t>2</a:t>
            </a:fld>
            <a:endParaRPr lang="ko-KR" altLang="en-US" sz="1600" b="1" dirty="0">
              <a:solidFill>
                <a:srgbClr val="50B4C8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0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2"/>
          <p:cNvSpPr txBox="1">
            <a:spLocks noChangeArrowheads="1"/>
          </p:cNvSpPr>
          <p:nvPr/>
        </p:nvSpPr>
        <p:spPr bwMode="auto">
          <a:xfrm>
            <a:off x="263244" y="-86426"/>
            <a:ext cx="8880756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latinLnBrk="0" hangingPunct="1"/>
            <a:r>
              <a:rPr lang="en-US" altLang="ko-KR" sz="22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Streamlines and contours of the normalized vertical wind components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51" y="1476000"/>
            <a:ext cx="4694945" cy="526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23711" y="1008335"/>
            <a:ext cx="330739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Shallow</a:t>
            </a:r>
            <a:r>
              <a:rPr lang="en-US" altLang="ko-KR" b="1" dirty="0">
                <a:solidFill>
                  <a:schemeClr val="tx2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step-up street canyon</a:t>
            </a:r>
          </a:p>
        </p:txBody>
      </p:sp>
      <p:sp>
        <p:nvSpPr>
          <p:cNvPr id="23" name="직사각형 22"/>
          <p:cNvSpPr/>
          <p:nvPr/>
        </p:nvSpPr>
        <p:spPr>
          <a:xfrm rot="5400000">
            <a:off x="4902820" y="2583458"/>
            <a:ext cx="1438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stagnation-point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cxnSp>
        <p:nvCxnSpPr>
          <p:cNvPr id="24" name="직선 화살표 연결선 23"/>
          <p:cNvCxnSpPr/>
          <p:nvPr/>
        </p:nvCxnSpPr>
        <p:spPr bwMode="auto">
          <a:xfrm flipH="1">
            <a:off x="5187147" y="2254250"/>
            <a:ext cx="266703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직사각형 24"/>
          <p:cNvSpPr/>
          <p:nvPr/>
        </p:nvSpPr>
        <p:spPr>
          <a:xfrm rot="5400000">
            <a:off x="4899842" y="5200880"/>
            <a:ext cx="1438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stagnation-point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45094" y="1233696"/>
            <a:ext cx="1827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 tunnel (2013)</a:t>
            </a:r>
            <a:endParaRPr lang="ko-KR" altLang="en-US" sz="1600" b="1" dirty="0"/>
          </a:p>
        </p:txBody>
      </p:sp>
      <p:sp>
        <p:nvSpPr>
          <p:cNvPr id="29" name="직사각형 28"/>
          <p:cNvSpPr/>
          <p:nvPr/>
        </p:nvSpPr>
        <p:spPr>
          <a:xfrm>
            <a:off x="6578438" y="1233696"/>
            <a:ext cx="11031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</a:t>
            </a:r>
            <a:endParaRPr lang="ko-KR" altLang="en-US" sz="1600" b="1" dirty="0"/>
          </a:p>
        </p:txBody>
      </p:sp>
      <p:sp>
        <p:nvSpPr>
          <p:cNvPr id="30" name="직사각형 29"/>
          <p:cNvSpPr/>
          <p:nvPr/>
        </p:nvSpPr>
        <p:spPr>
          <a:xfrm rot="5400000">
            <a:off x="6919342" y="3763182"/>
            <a:ext cx="3005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vertical wind component : W/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ko-KR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37625" y="1534504"/>
            <a:ext cx="1057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ko-KR" sz="1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 </a:t>
            </a:r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47787" y="4431123"/>
            <a:ext cx="1057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ko-KR" sz="1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 </a:t>
            </a:r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위쪽 화살표 32"/>
          <p:cNvSpPr/>
          <p:nvPr/>
        </p:nvSpPr>
        <p:spPr bwMode="auto">
          <a:xfrm rot="5400000">
            <a:off x="2976649" y="2302660"/>
            <a:ext cx="441791" cy="386529"/>
          </a:xfrm>
          <a:prstGeom prst="upArrow">
            <a:avLst>
              <a:gd name="adj1" fmla="val 37064"/>
              <a:gd name="adj2" fmla="val 50000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위쪽 화살표 33"/>
          <p:cNvSpPr/>
          <p:nvPr/>
        </p:nvSpPr>
        <p:spPr bwMode="auto">
          <a:xfrm rot="5400000">
            <a:off x="2976648" y="5195222"/>
            <a:ext cx="441791" cy="386529"/>
          </a:xfrm>
          <a:prstGeom prst="upArrow">
            <a:avLst>
              <a:gd name="adj1" fmla="val 37064"/>
              <a:gd name="adj2" fmla="val 50000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323711" y="3935459"/>
            <a:ext cx="330739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Deep</a:t>
            </a:r>
            <a:r>
              <a:rPr lang="en-US" altLang="ko-KR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b="1" dirty="0">
                <a:solidFill>
                  <a:schemeClr val="tx2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step-up street canyon</a:t>
            </a:r>
          </a:p>
        </p:txBody>
      </p:sp>
      <p:grpSp>
        <p:nvGrpSpPr>
          <p:cNvPr id="36" name="그룹 35"/>
          <p:cNvGrpSpPr/>
          <p:nvPr/>
        </p:nvGrpSpPr>
        <p:grpSpPr>
          <a:xfrm rot="16200000">
            <a:off x="301148" y="4620204"/>
            <a:ext cx="404447" cy="641839"/>
            <a:chOff x="7728438" y="3621279"/>
            <a:chExt cx="404447" cy="641839"/>
          </a:xfrm>
        </p:grpSpPr>
        <p:sp>
          <p:nvSpPr>
            <p:cNvPr id="37" name="아래쪽 화살표 36"/>
            <p:cNvSpPr/>
            <p:nvPr/>
          </p:nvSpPr>
          <p:spPr bwMode="auto">
            <a:xfrm>
              <a:off x="7728438" y="3667719"/>
              <a:ext cx="404447" cy="561381"/>
            </a:xfrm>
            <a:prstGeom prst="downArrow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5400000">
              <a:off x="7600950" y="3834477"/>
              <a:ext cx="64183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dirty="0" smtClean="0"/>
                <a:t>flow</a:t>
              </a:r>
              <a:endParaRPr lang="ko-KR" altLang="en-US" sz="1400" dirty="0"/>
            </a:p>
          </p:txBody>
        </p:sp>
      </p:grpSp>
      <p:grpSp>
        <p:nvGrpSpPr>
          <p:cNvPr id="39" name="그룹 38"/>
          <p:cNvGrpSpPr/>
          <p:nvPr/>
        </p:nvGrpSpPr>
        <p:grpSpPr>
          <a:xfrm rot="16200000">
            <a:off x="327668" y="2156333"/>
            <a:ext cx="404447" cy="641839"/>
            <a:chOff x="7728438" y="3621279"/>
            <a:chExt cx="404447" cy="641839"/>
          </a:xfrm>
        </p:grpSpPr>
        <p:sp>
          <p:nvSpPr>
            <p:cNvPr id="40" name="아래쪽 화살표 39"/>
            <p:cNvSpPr/>
            <p:nvPr/>
          </p:nvSpPr>
          <p:spPr bwMode="auto">
            <a:xfrm>
              <a:off x="7728438" y="3667719"/>
              <a:ext cx="404447" cy="561381"/>
            </a:xfrm>
            <a:prstGeom prst="downArrow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5400000">
              <a:off x="7600950" y="3834477"/>
              <a:ext cx="64183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dirty="0" smtClean="0"/>
                <a:t>flow</a:t>
              </a:r>
              <a:endParaRPr lang="ko-KR" altLang="en-US" sz="1400" dirty="0"/>
            </a:p>
          </p:txBody>
        </p:sp>
      </p:grpSp>
      <p:cxnSp>
        <p:nvCxnSpPr>
          <p:cNvPr id="42" name="직선 화살표 연결선 41"/>
          <p:cNvCxnSpPr/>
          <p:nvPr/>
        </p:nvCxnSpPr>
        <p:spPr bwMode="auto">
          <a:xfrm flipH="1">
            <a:off x="5101616" y="4803480"/>
            <a:ext cx="266703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8" y="4388546"/>
            <a:ext cx="2565250" cy="237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2" y="1400218"/>
            <a:ext cx="2565606" cy="239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직사각형 44"/>
          <p:cNvSpPr/>
          <p:nvPr/>
        </p:nvSpPr>
        <p:spPr>
          <a:xfrm>
            <a:off x="3945094" y="3900676"/>
            <a:ext cx="1827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 tunnel (2013)</a:t>
            </a:r>
            <a:endParaRPr lang="ko-KR" altLang="en-US" sz="1600" b="1" dirty="0"/>
          </a:p>
        </p:txBody>
      </p:sp>
      <p:sp>
        <p:nvSpPr>
          <p:cNvPr id="46" name="직사각형 45"/>
          <p:cNvSpPr/>
          <p:nvPr/>
        </p:nvSpPr>
        <p:spPr>
          <a:xfrm>
            <a:off x="6578438" y="3900676"/>
            <a:ext cx="11031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</a:t>
            </a:r>
            <a:endParaRPr lang="ko-KR" altLang="en-US" sz="1600" b="1" dirty="0"/>
          </a:p>
        </p:txBody>
      </p:sp>
      <p:sp>
        <p:nvSpPr>
          <p:cNvPr id="47" name="슬라이드 번호 개체 틀 6"/>
          <p:cNvSpPr txBox="1">
            <a:spLocks/>
          </p:cNvSpPr>
          <p:nvPr/>
        </p:nvSpPr>
        <p:spPr>
          <a:xfrm>
            <a:off x="8652799" y="6533744"/>
            <a:ext cx="457200" cy="304800"/>
          </a:xfrm>
          <a:prstGeom prst="rect">
            <a:avLst/>
          </a:prstGeom>
        </p:spPr>
        <p:txBody>
          <a:bodyPr lIns="0" tIns="0" rIns="0" bIns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CC9B238-3B6A-471E-A181-B39B73218A4A}" type="slidenum">
              <a:rPr lang="ko-KR" altLang="en-US" sz="1600" b="1" smtClean="0">
                <a:solidFill>
                  <a:srgbClr val="50B4C8">
                    <a:lumMod val="60000"/>
                    <a:lumOff val="40000"/>
                  </a:srgbClr>
                </a:solidFill>
              </a:rPr>
              <a:pPr algn="r">
                <a:defRPr/>
              </a:pPr>
              <a:t>3</a:t>
            </a:fld>
            <a:endParaRPr lang="ko-KR" altLang="en-US" sz="1600" b="1" dirty="0">
              <a:solidFill>
                <a:srgbClr val="50B4C8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슬라이드 번호 개체 틀 6"/>
          <p:cNvSpPr txBox="1">
            <a:spLocks/>
          </p:cNvSpPr>
          <p:nvPr/>
        </p:nvSpPr>
        <p:spPr>
          <a:xfrm>
            <a:off x="8652799" y="6533744"/>
            <a:ext cx="457200" cy="304800"/>
          </a:xfrm>
          <a:prstGeom prst="rect">
            <a:avLst/>
          </a:prstGeom>
        </p:spPr>
        <p:txBody>
          <a:bodyPr lIns="0" tIns="0" rIns="0" bIns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CC9B238-3B6A-471E-A181-B39B73218A4A}" type="slidenum">
              <a:rPr lang="ko-KR" altLang="en-US" sz="1600" b="1" smtClean="0">
                <a:solidFill>
                  <a:srgbClr val="50B4C8">
                    <a:lumMod val="60000"/>
                    <a:lumOff val="40000"/>
                  </a:srgbClr>
                </a:solidFill>
              </a:rPr>
              <a:pPr algn="r">
                <a:defRPr/>
              </a:pPr>
              <a:t>4</a:t>
            </a:fld>
            <a:endParaRPr lang="ko-KR" altLang="en-US" sz="1600" b="1" dirty="0">
              <a:solidFill>
                <a:srgbClr val="50B4C8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63244" y="-86426"/>
            <a:ext cx="7772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latinLnBrk="0" hangingPunct="1"/>
            <a:r>
              <a:rPr lang="en-US" altLang="ko-KR" dirty="0">
                <a:solidFill>
                  <a:srgbClr val="2D4B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downdraft and Stagnation point heights</a:t>
            </a:r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270999"/>
              </p:ext>
            </p:extLst>
          </p:nvPr>
        </p:nvGraphicFramePr>
        <p:xfrm>
          <a:off x="150882" y="1236987"/>
          <a:ext cx="8501917" cy="3671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6" name="문서" r:id="rId4" imgW="5826129" imgH="2517168" progId="Word.Document.12">
                  <p:embed/>
                </p:oleObj>
              </mc:Choice>
              <mc:Fallback>
                <p:oleObj name="문서" r:id="rId4" imgW="5826129" imgH="25171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882" y="1236987"/>
                        <a:ext cx="8501917" cy="3671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직사각형 12"/>
          <p:cNvSpPr/>
          <p:nvPr/>
        </p:nvSpPr>
        <p:spPr>
          <a:xfrm>
            <a:off x="222115" y="923023"/>
            <a:ext cx="72680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and simulated maximum downdrafts and stagnation-point heights</a:t>
            </a:r>
            <a:endParaRPr lang="ko-KR" altLang="ko-K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직선 연결선 13"/>
          <p:cNvCxnSpPr/>
          <p:nvPr/>
        </p:nvCxnSpPr>
        <p:spPr bwMode="auto">
          <a:xfrm>
            <a:off x="4666717" y="1606326"/>
            <a:ext cx="0" cy="29074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직선 연결선 14"/>
          <p:cNvCxnSpPr/>
          <p:nvPr/>
        </p:nvCxnSpPr>
        <p:spPr bwMode="auto">
          <a:xfrm>
            <a:off x="813973" y="1969204"/>
            <a:ext cx="0" cy="2554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직선 연결선 15"/>
          <p:cNvCxnSpPr/>
          <p:nvPr/>
        </p:nvCxnSpPr>
        <p:spPr bwMode="auto">
          <a:xfrm>
            <a:off x="2885442" y="1587275"/>
            <a:ext cx="0" cy="29360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슬라이드 번호 개체 틀 6"/>
          <p:cNvSpPr txBox="1">
            <a:spLocks/>
          </p:cNvSpPr>
          <p:nvPr/>
        </p:nvSpPr>
        <p:spPr>
          <a:xfrm>
            <a:off x="8652799" y="6533744"/>
            <a:ext cx="457200" cy="304800"/>
          </a:xfrm>
          <a:prstGeom prst="rect">
            <a:avLst/>
          </a:prstGeom>
        </p:spPr>
        <p:txBody>
          <a:bodyPr lIns="0" tIns="0" rIns="0" bIns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CC9B238-3B6A-471E-A181-B39B73218A4A}" type="slidenum">
              <a:rPr lang="ko-KR" altLang="en-US" sz="1600" b="1" smtClean="0">
                <a:solidFill>
                  <a:srgbClr val="50B4C8">
                    <a:lumMod val="60000"/>
                    <a:lumOff val="40000"/>
                  </a:srgbClr>
                </a:solidFill>
              </a:rPr>
              <a:pPr algn="r">
                <a:defRPr/>
              </a:pPr>
              <a:t>4</a:t>
            </a:fld>
            <a:endParaRPr lang="ko-KR" altLang="en-US" sz="1600" b="1" dirty="0">
              <a:solidFill>
                <a:srgbClr val="50B4C8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813973" y="3283622"/>
            <a:ext cx="2071469" cy="240740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4657192" y="3294508"/>
            <a:ext cx="2076349" cy="240740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직선 연결선 19"/>
          <p:cNvCxnSpPr/>
          <p:nvPr/>
        </p:nvCxnSpPr>
        <p:spPr bwMode="auto">
          <a:xfrm>
            <a:off x="6733542" y="1577750"/>
            <a:ext cx="0" cy="29360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717" y="4663168"/>
            <a:ext cx="2351386" cy="219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07" y="4663168"/>
            <a:ext cx="2152658" cy="212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직선 화살표 연결선 28"/>
          <p:cNvCxnSpPr/>
          <p:nvPr/>
        </p:nvCxnSpPr>
        <p:spPr bwMode="auto">
          <a:xfrm flipH="1">
            <a:off x="1763688" y="5760584"/>
            <a:ext cx="440497" cy="3327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직선 화살표 연결선 29"/>
          <p:cNvCxnSpPr/>
          <p:nvPr/>
        </p:nvCxnSpPr>
        <p:spPr bwMode="auto">
          <a:xfrm flipH="1">
            <a:off x="4627845" y="5517232"/>
            <a:ext cx="1096283" cy="74821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247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04" y="679053"/>
            <a:ext cx="3463544" cy="281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3318679" y="679053"/>
            <a:ext cx="15520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 vorticity</a:t>
            </a:r>
            <a:endParaRPr lang="ko-KR" altLang="en-US" sz="1200" b="1" dirty="0"/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4345"/>
            <a:ext cx="16097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슬라이드 번호 개체 틀 6"/>
          <p:cNvSpPr txBox="1">
            <a:spLocks/>
          </p:cNvSpPr>
          <p:nvPr/>
        </p:nvSpPr>
        <p:spPr>
          <a:xfrm>
            <a:off x="8652799" y="6533744"/>
            <a:ext cx="457200" cy="304800"/>
          </a:xfrm>
          <a:prstGeom prst="rect">
            <a:avLst/>
          </a:prstGeom>
        </p:spPr>
        <p:txBody>
          <a:bodyPr lIns="0" tIns="0" rIns="0" bIns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CC9B238-3B6A-471E-A181-B39B73218A4A}" type="slidenum">
              <a:rPr lang="ko-KR" altLang="en-US" sz="1600" b="1" smtClean="0">
                <a:solidFill>
                  <a:srgbClr val="50B4C8">
                    <a:lumMod val="60000"/>
                    <a:lumOff val="40000"/>
                  </a:srgbClr>
                </a:solidFill>
              </a:rPr>
              <a:pPr algn="r">
                <a:defRPr/>
              </a:pPr>
              <a:t>5</a:t>
            </a:fld>
            <a:endParaRPr lang="ko-KR" altLang="en-US" sz="1600" b="1" dirty="0">
              <a:solidFill>
                <a:srgbClr val="50B4C8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36" name="개체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410986"/>
              </p:ext>
            </p:extLst>
          </p:nvPr>
        </p:nvGraphicFramePr>
        <p:xfrm>
          <a:off x="622450" y="3469583"/>
          <a:ext cx="3330129" cy="270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2" name="SPW 10.0 Graph" r:id="rId6" imgW="5465160" imgH="4431960" progId="SigmaPlotGraphicObject.9">
                  <p:embed/>
                </p:oleObj>
              </mc:Choice>
              <mc:Fallback>
                <p:oleObj name="SPW 10.0 Graph" r:id="rId6" imgW="5465160" imgH="443196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2450" y="3469583"/>
                        <a:ext cx="3330129" cy="2700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개체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543803"/>
              </p:ext>
            </p:extLst>
          </p:nvPr>
        </p:nvGraphicFramePr>
        <p:xfrm>
          <a:off x="5052021" y="3469583"/>
          <a:ext cx="3330129" cy="270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3" name="SPW 10.0 Graph" r:id="rId8" imgW="5465160" imgH="4431960" progId="SigmaPlotGraphicObject.9">
                  <p:embed/>
                </p:oleObj>
              </mc:Choice>
              <mc:Fallback>
                <p:oleObj name="SPW 10.0 Graph" r:id="rId8" imgW="5465160" imgH="443196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52021" y="3469583"/>
                        <a:ext cx="3330129" cy="2700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5431611" y="3387018"/>
            <a:ext cx="3508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Deep </a:t>
            </a:r>
            <a:r>
              <a:rPr lang="en-US" altLang="ko-KR" sz="1600" b="1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step-up street canyon</a:t>
            </a:r>
          </a:p>
        </p:txBody>
      </p:sp>
      <p:cxnSp>
        <p:nvCxnSpPr>
          <p:cNvPr id="39" name="직선 연결선 38"/>
          <p:cNvCxnSpPr/>
          <p:nvPr/>
        </p:nvCxnSpPr>
        <p:spPr bwMode="auto">
          <a:xfrm>
            <a:off x="6680676" y="3785390"/>
            <a:ext cx="0" cy="19835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직사각형 39"/>
          <p:cNvSpPr/>
          <p:nvPr/>
        </p:nvSpPr>
        <p:spPr>
          <a:xfrm>
            <a:off x="5420011" y="6227203"/>
            <a:ext cx="13019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altLang="ko-KR" sz="1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</a:t>
            </a:r>
            <a:endParaRPr lang="ko-KR" altLang="en-US" sz="1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6996159" y="6227202"/>
            <a:ext cx="9140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Mature </a:t>
            </a:r>
            <a:r>
              <a:rPr lang="en-US" altLang="ko-KR" sz="1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endParaRPr lang="ko-KR" altLang="en-US" sz="1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직선 화살표 연결선 43"/>
          <p:cNvCxnSpPr/>
          <p:nvPr/>
        </p:nvCxnSpPr>
        <p:spPr bwMode="auto">
          <a:xfrm flipH="1">
            <a:off x="5454650" y="6527348"/>
            <a:ext cx="116941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직선 화살표 연결선 44"/>
          <p:cNvCxnSpPr/>
          <p:nvPr/>
        </p:nvCxnSpPr>
        <p:spPr bwMode="auto">
          <a:xfrm>
            <a:off x="6743775" y="6527348"/>
            <a:ext cx="15017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995393" y="3350684"/>
            <a:ext cx="3508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Shallow</a:t>
            </a:r>
            <a:r>
              <a:rPr lang="en-US" altLang="ko-KR" sz="1600" b="1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b="1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step-up street canyon</a:t>
            </a:r>
          </a:p>
        </p:txBody>
      </p:sp>
      <p:cxnSp>
        <p:nvCxnSpPr>
          <p:cNvPr id="47" name="직선 연결선 46"/>
          <p:cNvCxnSpPr/>
          <p:nvPr/>
        </p:nvCxnSpPr>
        <p:spPr bwMode="auto">
          <a:xfrm>
            <a:off x="2247655" y="3785390"/>
            <a:ext cx="0" cy="19835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직사각형 47"/>
          <p:cNvSpPr/>
          <p:nvPr/>
        </p:nvSpPr>
        <p:spPr>
          <a:xfrm>
            <a:off x="966208" y="6203569"/>
            <a:ext cx="13083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altLang="ko-KR" sz="1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</a:t>
            </a:r>
            <a:endParaRPr lang="ko-KR" altLang="en-US" sz="1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2531847" y="6203567"/>
            <a:ext cx="9140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Mature </a:t>
            </a:r>
            <a:r>
              <a:rPr lang="en-US" altLang="ko-KR" sz="1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endParaRPr lang="ko-KR" altLang="en-US" sz="1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직선 화살표 연결선 49"/>
          <p:cNvCxnSpPr/>
          <p:nvPr/>
        </p:nvCxnSpPr>
        <p:spPr bwMode="auto">
          <a:xfrm flipH="1">
            <a:off x="995393" y="6491014"/>
            <a:ext cx="120006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직선 화살표 연결선 50"/>
          <p:cNvCxnSpPr/>
          <p:nvPr/>
        </p:nvCxnSpPr>
        <p:spPr bwMode="auto">
          <a:xfrm>
            <a:off x="2247655" y="6490866"/>
            <a:ext cx="151789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845830" y="6434933"/>
            <a:ext cx="16114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ko-K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 </a:t>
            </a:r>
            <a:r>
              <a:rPr lang="en-US" altLang="ko-KR" sz="1600" b="1" dirty="0"/>
              <a:t>≲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2.0</a:t>
            </a:r>
            <a:endParaRPr lang="en-US" altLang="ko-KR" sz="1600" b="1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53" name="Text Box 26"/>
          <p:cNvSpPr txBox="1">
            <a:spLocks noChangeArrowheads="1"/>
          </p:cNvSpPr>
          <p:nvPr/>
        </p:nvSpPr>
        <p:spPr bwMode="auto">
          <a:xfrm>
            <a:off x="2155869" y="6427024"/>
            <a:ext cx="1611445" cy="41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ko-K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 </a:t>
            </a:r>
            <a:r>
              <a:rPr lang="en-US" altLang="ko-KR" sz="1600" b="1" dirty="0" smtClean="0"/>
              <a:t>≳ 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</a:t>
            </a:r>
            <a:endParaRPr lang="en-US" altLang="ko-KR" sz="1600" b="1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5240783" y="6449145"/>
            <a:ext cx="16114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ko-K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 </a:t>
            </a:r>
            <a:r>
              <a:rPr lang="en-US" altLang="ko-KR" sz="1600" b="1" dirty="0"/>
              <a:t>≲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2.0</a:t>
            </a:r>
            <a:endParaRPr lang="en-US" altLang="ko-KR" sz="1600" b="1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>
            <a:off x="6690609" y="6455347"/>
            <a:ext cx="1611445" cy="41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ko-K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 </a:t>
            </a:r>
            <a:r>
              <a:rPr lang="en-US" altLang="ko-KR" sz="1600" b="1" dirty="0" smtClean="0"/>
              <a:t>≳ 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</a:t>
            </a:r>
            <a:endParaRPr lang="en-US" altLang="ko-KR" sz="1600" b="1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56" name="Picture 20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21" y="1367672"/>
            <a:ext cx="1896061" cy="143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ectangle 2"/>
          <p:cNvSpPr txBox="1">
            <a:spLocks noChangeArrowheads="1"/>
          </p:cNvSpPr>
          <p:nvPr/>
        </p:nvSpPr>
        <p:spPr bwMode="auto">
          <a:xfrm>
            <a:off x="263244" y="-86426"/>
            <a:ext cx="8880756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latinLnBrk="0" hangingPunct="1"/>
            <a:r>
              <a:rPr lang="en-US" altLang="ko-KR" sz="2200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Normalized </a:t>
            </a:r>
            <a:r>
              <a:rPr lang="en-US" altLang="ko-KR" sz="22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vorticity and velocity component with the </a:t>
            </a:r>
            <a:r>
              <a:rPr lang="en-US" altLang="ko-KR" sz="2200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L</a:t>
            </a:r>
            <a:r>
              <a:rPr lang="en-US" altLang="ko-KR" sz="1200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C</a:t>
            </a:r>
            <a:r>
              <a:rPr lang="en-US" altLang="ko-KR" sz="2200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/S</a:t>
            </a:r>
            <a:endParaRPr lang="en-US" altLang="ko-KR" sz="2200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54" y="1142883"/>
            <a:ext cx="2629725" cy="203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44" y="1137294"/>
            <a:ext cx="2629725" cy="204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671" y="1142883"/>
            <a:ext cx="2626463" cy="203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772" y="1137294"/>
            <a:ext cx="2629725" cy="204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54" y="3844878"/>
            <a:ext cx="2629725" cy="203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44" y="3839289"/>
            <a:ext cx="2629725" cy="204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75" y="3844878"/>
            <a:ext cx="2629725" cy="203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772" y="3839289"/>
            <a:ext cx="2629725" cy="204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직선 연결선 13"/>
          <p:cNvCxnSpPr/>
          <p:nvPr/>
        </p:nvCxnSpPr>
        <p:spPr bwMode="auto">
          <a:xfrm>
            <a:off x="4529794" y="675249"/>
            <a:ext cx="0" cy="58240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63244" y="-86426"/>
            <a:ext cx="8880756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latinLnBrk="0" hangingPunct="1"/>
            <a:r>
              <a:rPr lang="en-US" altLang="ko-KR" sz="22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The recirculation zones and in-canyon vortices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544" y="744974"/>
            <a:ext cx="2575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stages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16219" y="744974"/>
            <a:ext cx="2575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Mature stages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7519" y="1139806"/>
            <a:ext cx="1165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n-US" altLang="ko-K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/S=1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29571" y="1139806"/>
            <a:ext cx="1165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n-US" altLang="ko-K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/S=2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68569" y="1139806"/>
            <a:ext cx="1165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n-US" altLang="ko-K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/S=3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2521" y="1139806"/>
            <a:ext cx="1165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n-US" altLang="ko-K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/S=4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8469" y="3786239"/>
            <a:ext cx="1165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n-US" altLang="ko-K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/S=1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0521" y="3786239"/>
            <a:ext cx="1165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n-US" altLang="ko-K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/S=2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49519" y="3786239"/>
            <a:ext cx="1165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n-US" altLang="ko-K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/S=3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63471" y="3786239"/>
            <a:ext cx="1165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n-US" altLang="ko-K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/S=4</a:t>
            </a:r>
          </a:p>
        </p:txBody>
      </p:sp>
      <p:sp>
        <p:nvSpPr>
          <p:cNvPr id="2" name="직사각형 1"/>
          <p:cNvSpPr/>
          <p:nvPr/>
        </p:nvSpPr>
        <p:spPr bwMode="auto">
          <a:xfrm>
            <a:off x="158469" y="1447583"/>
            <a:ext cx="308256" cy="1621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2462896" y="1447583"/>
            <a:ext cx="308256" cy="1621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4729846" y="1447583"/>
            <a:ext cx="308256" cy="1621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7034273" y="1447583"/>
            <a:ext cx="308256" cy="1621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7012872" y="4146512"/>
            <a:ext cx="308256" cy="1621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직사각형 27"/>
          <p:cNvSpPr/>
          <p:nvPr/>
        </p:nvSpPr>
        <p:spPr bwMode="auto">
          <a:xfrm>
            <a:off x="4726872" y="4144995"/>
            <a:ext cx="308256" cy="1621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2443846" y="4130599"/>
            <a:ext cx="308256" cy="1621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직사각형 29"/>
          <p:cNvSpPr/>
          <p:nvPr/>
        </p:nvSpPr>
        <p:spPr bwMode="auto">
          <a:xfrm>
            <a:off x="157846" y="4129082"/>
            <a:ext cx="308256" cy="1621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슬라이드 번호 개체 틀 6"/>
          <p:cNvSpPr txBox="1">
            <a:spLocks/>
          </p:cNvSpPr>
          <p:nvPr/>
        </p:nvSpPr>
        <p:spPr>
          <a:xfrm>
            <a:off x="8652799" y="6533744"/>
            <a:ext cx="457200" cy="304800"/>
          </a:xfrm>
          <a:prstGeom prst="rect">
            <a:avLst/>
          </a:prstGeom>
        </p:spPr>
        <p:txBody>
          <a:bodyPr lIns="0" tIns="0" rIns="0" bIns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CC9B238-3B6A-471E-A181-B39B73218A4A}" type="slidenum">
              <a:rPr lang="ko-KR" altLang="en-US" sz="1600" b="1" smtClean="0">
                <a:solidFill>
                  <a:srgbClr val="50B4C8">
                    <a:lumMod val="60000"/>
                    <a:lumOff val="40000"/>
                  </a:srgbClr>
                </a:solidFill>
              </a:rPr>
              <a:pPr algn="r">
                <a:defRPr/>
              </a:pPr>
              <a:t>6</a:t>
            </a:fld>
            <a:endParaRPr lang="ko-KR" altLang="en-US" sz="1600" b="1" dirty="0">
              <a:solidFill>
                <a:srgbClr val="50B4C8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78" y="4039302"/>
            <a:ext cx="3019751" cy="281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27" y="1096850"/>
            <a:ext cx="2764536" cy="273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085" y="4042013"/>
            <a:ext cx="3019334" cy="279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42" y="1012257"/>
            <a:ext cx="2759385" cy="271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63244" y="-86426"/>
            <a:ext cx="8880756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latinLnBrk="0" hangingPunct="1"/>
            <a:r>
              <a:rPr lang="en-US" altLang="ko-KR" sz="22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The schematics of the mean flow circulation</a:t>
            </a:r>
          </a:p>
        </p:txBody>
      </p:sp>
      <p:sp>
        <p:nvSpPr>
          <p:cNvPr id="2" name="직사각형 1"/>
          <p:cNvSpPr/>
          <p:nvPr/>
        </p:nvSpPr>
        <p:spPr>
          <a:xfrm rot="16200000">
            <a:off x="-447417" y="2187325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stage 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직사각형 14"/>
          <p:cNvSpPr/>
          <p:nvPr/>
        </p:nvSpPr>
        <p:spPr>
          <a:xfrm rot="16200000">
            <a:off x="-142847" y="5274474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mature stage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928891" y="610626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shallow step-up street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466712" y="610626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step-up street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직선 연결선 3"/>
          <p:cNvCxnSpPr/>
          <p:nvPr/>
        </p:nvCxnSpPr>
        <p:spPr bwMode="auto">
          <a:xfrm>
            <a:off x="263244" y="3925050"/>
            <a:ext cx="85192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직선 연결선 17"/>
          <p:cNvCxnSpPr/>
          <p:nvPr/>
        </p:nvCxnSpPr>
        <p:spPr bwMode="auto">
          <a:xfrm flipV="1">
            <a:off x="4703622" y="718292"/>
            <a:ext cx="0" cy="60452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26"/>
          <p:cNvSpPr txBox="1">
            <a:spLocks noChangeArrowheads="1"/>
          </p:cNvSpPr>
          <p:nvPr/>
        </p:nvSpPr>
        <p:spPr bwMode="auto">
          <a:xfrm rot="16200000">
            <a:off x="284513" y="2163279"/>
            <a:ext cx="1611445" cy="41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ko-K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 &lt; 2.0</a:t>
            </a:r>
            <a:endParaRPr lang="en-US" altLang="ko-KR" sz="1600" b="1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6"/>
              <p:cNvSpPr txBox="1">
                <a:spLocks noChangeArrowheads="1"/>
              </p:cNvSpPr>
              <p:nvPr/>
            </p:nvSpPr>
            <p:spPr bwMode="auto">
              <a:xfrm rot="16200000">
                <a:off x="284513" y="5228307"/>
                <a:ext cx="161144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altLang="ko-K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ko-KR" sz="1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ko-K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 </a:t>
                </a:r>
                <a14:m>
                  <m:oMath xmlns:m="http://schemas.openxmlformats.org/officeDocument/2006/math">
                    <m:r>
                      <a:rPr lang="en-US" altLang="ko-KR" sz="16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altLang="ko-K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2.0</a:t>
                </a:r>
                <a:endParaRPr lang="en-US" altLang="ko-KR" sz="1600" b="1" dirty="0"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284513" y="5228307"/>
                <a:ext cx="1611445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65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슬라이드 번호 개체 틀 6"/>
          <p:cNvSpPr txBox="1">
            <a:spLocks/>
          </p:cNvSpPr>
          <p:nvPr/>
        </p:nvSpPr>
        <p:spPr>
          <a:xfrm>
            <a:off x="8652799" y="6533744"/>
            <a:ext cx="457200" cy="304800"/>
          </a:xfrm>
          <a:prstGeom prst="rect">
            <a:avLst/>
          </a:prstGeom>
        </p:spPr>
        <p:txBody>
          <a:bodyPr lIns="0" tIns="0" rIns="0" bIns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CC9B238-3B6A-471E-A181-B39B73218A4A}" type="slidenum">
              <a:rPr lang="ko-KR" altLang="en-US" sz="1600" b="1" smtClean="0">
                <a:solidFill>
                  <a:srgbClr val="50B4C8">
                    <a:lumMod val="60000"/>
                    <a:lumOff val="40000"/>
                  </a:srgbClr>
                </a:solidFill>
              </a:rPr>
              <a:pPr algn="r">
                <a:defRPr/>
              </a:pPr>
              <a:t>7</a:t>
            </a:fld>
            <a:endParaRPr lang="ko-KR" altLang="en-US" sz="1600" b="1" dirty="0">
              <a:solidFill>
                <a:srgbClr val="50B4C8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26995</TotalTime>
  <Words>379</Words>
  <Application>Microsoft Office PowerPoint</Application>
  <PresentationFormat>화면 슬라이드 쇼(4:3)</PresentationFormat>
  <Paragraphs>91</Paragraphs>
  <Slides>7</Slides>
  <Notes>6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1_DWD Standard Master</vt:lpstr>
      <vt:lpstr>2_DWD Standard Master</vt:lpstr>
      <vt:lpstr>문서</vt:lpstr>
      <vt:lpstr>SPW 10.0 Graph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Assessments of long-term changes in the extreme wave power on the North Pacific: Impacts of large-scale climate patterns</dc:title>
  <dc:creator>양신일</dc:creator>
  <cp:lastModifiedBy>Park</cp:lastModifiedBy>
  <cp:revision>1212</cp:revision>
  <dcterms:created xsi:type="dcterms:W3CDTF">2017-09-20T14:16:34Z</dcterms:created>
  <dcterms:modified xsi:type="dcterms:W3CDTF">2020-05-07T05:52:35Z</dcterms:modified>
</cp:coreProperties>
</file>