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7" r:id="rId3"/>
    <p:sldId id="258" r:id="rId4"/>
    <p:sldId id="260" r:id="rId5"/>
    <p:sldId id="277" r:id="rId6"/>
    <p:sldId id="259" r:id="rId7"/>
    <p:sldId id="262" r:id="rId8"/>
    <p:sldId id="281" r:id="rId9"/>
    <p:sldId id="265" r:id="rId10"/>
    <p:sldId id="272" r:id="rId11"/>
    <p:sldId id="273" r:id="rId12"/>
    <p:sldId id="274" r:id="rId13"/>
    <p:sldId id="275" r:id="rId14"/>
    <p:sldId id="278" r:id="rId15"/>
    <p:sldId id="28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77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2" autoAdjust="0"/>
    <p:restoredTop sz="94776" autoAdjust="0"/>
  </p:normalViewPr>
  <p:slideViewPr>
    <p:cSldViewPr snapToGrid="0" showGuides="1">
      <p:cViewPr varScale="1">
        <p:scale>
          <a:sx n="98" d="100"/>
          <a:sy n="98" d="100"/>
        </p:scale>
        <p:origin x="82" y="1675"/>
      </p:cViewPr>
      <p:guideLst>
        <p:guide orient="horz" pos="2160"/>
        <p:guide pos="29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53685;&#54633;%20&#47928;&#49436;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53685;&#54633;%20&#47928;&#49436;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ko-KR" b="1">
                <a:latin typeface="Arial" panose="020B0604020202020204" pitchFamily="34" charset="0"/>
                <a:cs typeface="Arial" panose="020B0604020202020204" pitchFamily="34" charset="0"/>
              </a:rPr>
              <a:t>P06</a:t>
            </a:r>
            <a:endParaRPr lang="ko-KR" altLang="en-US" b="1">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ko-KR"/>
        </a:p>
      </c:txPr>
    </c:title>
    <c:autoTitleDeleted val="0"/>
    <c:plotArea>
      <c:layout>
        <c:manualLayout>
          <c:layoutTarget val="inner"/>
          <c:xMode val="edge"/>
          <c:yMode val="edge"/>
          <c:x val="6.4908185178151431E-2"/>
          <c:y val="0.14129523809523808"/>
          <c:w val="0.90788093046810703"/>
          <c:h val="0.5271439070116235"/>
        </c:manualLayout>
      </c:layout>
      <c:barChart>
        <c:barDir val="col"/>
        <c:grouping val="clustered"/>
        <c:varyColors val="0"/>
        <c:ser>
          <c:idx val="0"/>
          <c:order val="0"/>
          <c:tx>
            <c:strRef>
              <c:f>Sheet2!$H$1:$H$2</c:f>
              <c:strCache>
                <c:ptCount val="2"/>
                <c:pt idx="1">
                  <c:v>Correlation Coefficient(WW3v5.16)</c:v>
                </c:pt>
              </c:strCache>
            </c:strRef>
          </c:tx>
          <c:spPr>
            <a:solidFill>
              <a:schemeClr val="accent1"/>
            </a:solidFill>
            <a:ln>
              <a:noFill/>
            </a:ln>
            <a:effectLst/>
          </c:spPr>
          <c:invertIfNegative val="0"/>
          <c:cat>
            <c:strRef>
              <c:f>Sheet2!$G$3:$G$17</c:f>
              <c:strCache>
                <c:ptCount val="15"/>
                <c:pt idx="0">
                  <c:v>02/2018</c:v>
                </c:pt>
                <c:pt idx="1">
                  <c:v>3</c:v>
                </c:pt>
                <c:pt idx="2">
                  <c:v>4</c:v>
                </c:pt>
                <c:pt idx="3">
                  <c:v>5</c:v>
                </c:pt>
                <c:pt idx="4">
                  <c:v>6</c:v>
                </c:pt>
                <c:pt idx="5">
                  <c:v>7</c:v>
                </c:pt>
                <c:pt idx="6">
                  <c:v>8</c:v>
                </c:pt>
                <c:pt idx="7">
                  <c:v>9</c:v>
                </c:pt>
                <c:pt idx="8">
                  <c:v>10</c:v>
                </c:pt>
                <c:pt idx="9">
                  <c:v>11</c:v>
                </c:pt>
                <c:pt idx="10">
                  <c:v>12</c:v>
                </c:pt>
                <c:pt idx="11">
                  <c:v>01/2019</c:v>
                </c:pt>
                <c:pt idx="12">
                  <c:v>2</c:v>
                </c:pt>
                <c:pt idx="13">
                  <c:v>3</c:v>
                </c:pt>
                <c:pt idx="14">
                  <c:v>4</c:v>
                </c:pt>
              </c:strCache>
            </c:strRef>
          </c:cat>
          <c:val>
            <c:numRef>
              <c:f>Sheet2!$H$3:$H$17</c:f>
              <c:numCache>
                <c:formatCode>General</c:formatCode>
                <c:ptCount val="15"/>
                <c:pt idx="0">
                  <c:v>0.97</c:v>
                </c:pt>
                <c:pt idx="1">
                  <c:v>0.93</c:v>
                </c:pt>
                <c:pt idx="2">
                  <c:v>0.97</c:v>
                </c:pt>
                <c:pt idx="3">
                  <c:v>0.94</c:v>
                </c:pt>
                <c:pt idx="4">
                  <c:v>0.95</c:v>
                </c:pt>
                <c:pt idx="5">
                  <c:v>0.88</c:v>
                </c:pt>
                <c:pt idx="6">
                  <c:v>0.94</c:v>
                </c:pt>
                <c:pt idx="7">
                  <c:v>0.88</c:v>
                </c:pt>
                <c:pt idx="8">
                  <c:v>0.95</c:v>
                </c:pt>
                <c:pt idx="9">
                  <c:v>0.96</c:v>
                </c:pt>
                <c:pt idx="10">
                  <c:v>0.97</c:v>
                </c:pt>
                <c:pt idx="11">
                  <c:v>0.97</c:v>
                </c:pt>
                <c:pt idx="12">
                  <c:v>0.98</c:v>
                </c:pt>
                <c:pt idx="13">
                  <c:v>0.96</c:v>
                </c:pt>
                <c:pt idx="14">
                  <c:v>0.93</c:v>
                </c:pt>
              </c:numCache>
            </c:numRef>
          </c:val>
          <c:extLst>
            <c:ext xmlns:c16="http://schemas.microsoft.com/office/drawing/2014/chart" uri="{C3380CC4-5D6E-409C-BE32-E72D297353CC}">
              <c16:uniqueId val="{00000000-3755-49F8-A9E0-E21E5C1E9234}"/>
            </c:ext>
          </c:extLst>
        </c:ser>
        <c:ser>
          <c:idx val="1"/>
          <c:order val="1"/>
          <c:tx>
            <c:strRef>
              <c:f>Sheet2!$I$1:$I$2</c:f>
              <c:strCache>
                <c:ptCount val="2"/>
                <c:pt idx="1">
                  <c:v>Correlation Coefficient(WW3v5.16DA)</c:v>
                </c:pt>
              </c:strCache>
            </c:strRef>
          </c:tx>
          <c:spPr>
            <a:solidFill>
              <a:schemeClr val="accent2"/>
            </a:solidFill>
            <a:ln>
              <a:noFill/>
            </a:ln>
            <a:effectLst/>
          </c:spPr>
          <c:invertIfNegative val="0"/>
          <c:cat>
            <c:strRef>
              <c:f>Sheet2!$G$3:$G$17</c:f>
              <c:strCache>
                <c:ptCount val="15"/>
                <c:pt idx="0">
                  <c:v>02/2018</c:v>
                </c:pt>
                <c:pt idx="1">
                  <c:v>3</c:v>
                </c:pt>
                <c:pt idx="2">
                  <c:v>4</c:v>
                </c:pt>
                <c:pt idx="3">
                  <c:v>5</c:v>
                </c:pt>
                <c:pt idx="4">
                  <c:v>6</c:v>
                </c:pt>
                <c:pt idx="5">
                  <c:v>7</c:v>
                </c:pt>
                <c:pt idx="6">
                  <c:v>8</c:v>
                </c:pt>
                <c:pt idx="7">
                  <c:v>9</c:v>
                </c:pt>
                <c:pt idx="8">
                  <c:v>10</c:v>
                </c:pt>
                <c:pt idx="9">
                  <c:v>11</c:v>
                </c:pt>
                <c:pt idx="10">
                  <c:v>12</c:v>
                </c:pt>
                <c:pt idx="11">
                  <c:v>01/2019</c:v>
                </c:pt>
                <c:pt idx="12">
                  <c:v>2</c:v>
                </c:pt>
                <c:pt idx="13">
                  <c:v>3</c:v>
                </c:pt>
                <c:pt idx="14">
                  <c:v>4</c:v>
                </c:pt>
              </c:strCache>
            </c:strRef>
          </c:cat>
          <c:val>
            <c:numRef>
              <c:f>Sheet2!$I$3:$I$17</c:f>
              <c:numCache>
                <c:formatCode>General</c:formatCode>
                <c:ptCount val="15"/>
                <c:pt idx="0">
                  <c:v>0.97</c:v>
                </c:pt>
                <c:pt idx="1">
                  <c:v>0.94</c:v>
                </c:pt>
                <c:pt idx="2">
                  <c:v>0.97</c:v>
                </c:pt>
                <c:pt idx="3">
                  <c:v>0.94</c:v>
                </c:pt>
                <c:pt idx="4">
                  <c:v>0.94</c:v>
                </c:pt>
                <c:pt idx="5">
                  <c:v>0.87</c:v>
                </c:pt>
                <c:pt idx="6">
                  <c:v>0.94</c:v>
                </c:pt>
                <c:pt idx="7">
                  <c:v>0.89</c:v>
                </c:pt>
                <c:pt idx="8">
                  <c:v>0.96</c:v>
                </c:pt>
                <c:pt idx="9">
                  <c:v>0.95</c:v>
                </c:pt>
                <c:pt idx="10">
                  <c:v>0.97</c:v>
                </c:pt>
                <c:pt idx="11">
                  <c:v>0.97</c:v>
                </c:pt>
                <c:pt idx="12">
                  <c:v>0.98</c:v>
                </c:pt>
                <c:pt idx="13">
                  <c:v>0.96</c:v>
                </c:pt>
                <c:pt idx="14">
                  <c:v>0.93</c:v>
                </c:pt>
              </c:numCache>
            </c:numRef>
          </c:val>
          <c:extLst>
            <c:ext xmlns:c16="http://schemas.microsoft.com/office/drawing/2014/chart" uri="{C3380CC4-5D6E-409C-BE32-E72D297353CC}">
              <c16:uniqueId val="{00000001-3755-49F8-A9E0-E21E5C1E9234}"/>
            </c:ext>
          </c:extLst>
        </c:ser>
        <c:ser>
          <c:idx val="2"/>
          <c:order val="2"/>
          <c:tx>
            <c:strRef>
              <c:f>Sheet2!$J$1:$J$2</c:f>
              <c:strCache>
                <c:ptCount val="2"/>
                <c:pt idx="1">
                  <c:v>RMSE(WW3v5.16)</c:v>
                </c:pt>
              </c:strCache>
            </c:strRef>
          </c:tx>
          <c:spPr>
            <a:solidFill>
              <a:schemeClr val="accent3"/>
            </a:solidFill>
            <a:ln>
              <a:noFill/>
            </a:ln>
            <a:effectLst/>
          </c:spPr>
          <c:invertIfNegative val="0"/>
          <c:cat>
            <c:strRef>
              <c:f>Sheet2!$G$3:$G$17</c:f>
              <c:strCache>
                <c:ptCount val="15"/>
                <c:pt idx="0">
                  <c:v>02/2018</c:v>
                </c:pt>
                <c:pt idx="1">
                  <c:v>3</c:v>
                </c:pt>
                <c:pt idx="2">
                  <c:v>4</c:v>
                </c:pt>
                <c:pt idx="3">
                  <c:v>5</c:v>
                </c:pt>
                <c:pt idx="4">
                  <c:v>6</c:v>
                </c:pt>
                <c:pt idx="5">
                  <c:v>7</c:v>
                </c:pt>
                <c:pt idx="6">
                  <c:v>8</c:v>
                </c:pt>
                <c:pt idx="7">
                  <c:v>9</c:v>
                </c:pt>
                <c:pt idx="8">
                  <c:v>10</c:v>
                </c:pt>
                <c:pt idx="9">
                  <c:v>11</c:v>
                </c:pt>
                <c:pt idx="10">
                  <c:v>12</c:v>
                </c:pt>
                <c:pt idx="11">
                  <c:v>01/2019</c:v>
                </c:pt>
                <c:pt idx="12">
                  <c:v>2</c:v>
                </c:pt>
                <c:pt idx="13">
                  <c:v>3</c:v>
                </c:pt>
                <c:pt idx="14">
                  <c:v>4</c:v>
                </c:pt>
              </c:strCache>
            </c:strRef>
          </c:cat>
          <c:val>
            <c:numRef>
              <c:f>Sheet2!$J$3:$J$17</c:f>
              <c:numCache>
                <c:formatCode>General</c:formatCode>
                <c:ptCount val="15"/>
                <c:pt idx="0">
                  <c:v>0.22</c:v>
                </c:pt>
                <c:pt idx="1">
                  <c:v>0.25</c:v>
                </c:pt>
                <c:pt idx="2">
                  <c:v>0.18</c:v>
                </c:pt>
                <c:pt idx="3">
                  <c:v>0.18</c:v>
                </c:pt>
                <c:pt idx="4">
                  <c:v>0.15</c:v>
                </c:pt>
                <c:pt idx="5">
                  <c:v>0.18</c:v>
                </c:pt>
                <c:pt idx="6">
                  <c:v>0.22</c:v>
                </c:pt>
                <c:pt idx="7">
                  <c:v>0.2</c:v>
                </c:pt>
                <c:pt idx="8">
                  <c:v>0.26</c:v>
                </c:pt>
                <c:pt idx="9">
                  <c:v>0.21</c:v>
                </c:pt>
                <c:pt idx="10">
                  <c:v>0.23</c:v>
                </c:pt>
                <c:pt idx="11">
                  <c:v>0.22</c:v>
                </c:pt>
                <c:pt idx="12">
                  <c:v>0.17</c:v>
                </c:pt>
                <c:pt idx="13">
                  <c:v>0.25</c:v>
                </c:pt>
                <c:pt idx="14">
                  <c:v>0.14000000000000001</c:v>
                </c:pt>
              </c:numCache>
            </c:numRef>
          </c:val>
          <c:extLst>
            <c:ext xmlns:c16="http://schemas.microsoft.com/office/drawing/2014/chart" uri="{C3380CC4-5D6E-409C-BE32-E72D297353CC}">
              <c16:uniqueId val="{00000002-3755-49F8-A9E0-E21E5C1E9234}"/>
            </c:ext>
          </c:extLst>
        </c:ser>
        <c:ser>
          <c:idx val="3"/>
          <c:order val="3"/>
          <c:tx>
            <c:strRef>
              <c:f>Sheet2!$K$1:$K$2</c:f>
              <c:strCache>
                <c:ptCount val="2"/>
                <c:pt idx="1">
                  <c:v>RMSE(WW3v5.16DA)</c:v>
                </c:pt>
              </c:strCache>
            </c:strRef>
          </c:tx>
          <c:spPr>
            <a:solidFill>
              <a:schemeClr val="accent4"/>
            </a:solidFill>
            <a:ln>
              <a:noFill/>
            </a:ln>
            <a:effectLst/>
          </c:spPr>
          <c:invertIfNegative val="0"/>
          <c:cat>
            <c:strRef>
              <c:f>Sheet2!$G$3:$G$17</c:f>
              <c:strCache>
                <c:ptCount val="15"/>
                <c:pt idx="0">
                  <c:v>02/2018</c:v>
                </c:pt>
                <c:pt idx="1">
                  <c:v>3</c:v>
                </c:pt>
                <c:pt idx="2">
                  <c:v>4</c:v>
                </c:pt>
                <c:pt idx="3">
                  <c:v>5</c:v>
                </c:pt>
                <c:pt idx="4">
                  <c:v>6</c:v>
                </c:pt>
                <c:pt idx="5">
                  <c:v>7</c:v>
                </c:pt>
                <c:pt idx="6">
                  <c:v>8</c:v>
                </c:pt>
                <c:pt idx="7">
                  <c:v>9</c:v>
                </c:pt>
                <c:pt idx="8">
                  <c:v>10</c:v>
                </c:pt>
                <c:pt idx="9">
                  <c:v>11</c:v>
                </c:pt>
                <c:pt idx="10">
                  <c:v>12</c:v>
                </c:pt>
                <c:pt idx="11">
                  <c:v>01/2019</c:v>
                </c:pt>
                <c:pt idx="12">
                  <c:v>2</c:v>
                </c:pt>
                <c:pt idx="13">
                  <c:v>3</c:v>
                </c:pt>
                <c:pt idx="14">
                  <c:v>4</c:v>
                </c:pt>
              </c:strCache>
            </c:strRef>
          </c:cat>
          <c:val>
            <c:numRef>
              <c:f>Sheet2!$K$3:$K$17</c:f>
              <c:numCache>
                <c:formatCode>General</c:formatCode>
                <c:ptCount val="15"/>
                <c:pt idx="0">
                  <c:v>0.21</c:v>
                </c:pt>
                <c:pt idx="1">
                  <c:v>0.25</c:v>
                </c:pt>
                <c:pt idx="2">
                  <c:v>0.18</c:v>
                </c:pt>
                <c:pt idx="3">
                  <c:v>0.17</c:v>
                </c:pt>
                <c:pt idx="4">
                  <c:v>0.13</c:v>
                </c:pt>
                <c:pt idx="5">
                  <c:v>0.17</c:v>
                </c:pt>
                <c:pt idx="6">
                  <c:v>0.21</c:v>
                </c:pt>
                <c:pt idx="7">
                  <c:v>0.18</c:v>
                </c:pt>
                <c:pt idx="8">
                  <c:v>0.24</c:v>
                </c:pt>
                <c:pt idx="9">
                  <c:v>0.2</c:v>
                </c:pt>
                <c:pt idx="10">
                  <c:v>0.22</c:v>
                </c:pt>
                <c:pt idx="11">
                  <c:v>0.2</c:v>
                </c:pt>
                <c:pt idx="12">
                  <c:v>0.16</c:v>
                </c:pt>
                <c:pt idx="13">
                  <c:v>0.25</c:v>
                </c:pt>
                <c:pt idx="14">
                  <c:v>0.13</c:v>
                </c:pt>
              </c:numCache>
            </c:numRef>
          </c:val>
          <c:extLst>
            <c:ext xmlns:c16="http://schemas.microsoft.com/office/drawing/2014/chart" uri="{C3380CC4-5D6E-409C-BE32-E72D297353CC}">
              <c16:uniqueId val="{00000003-3755-49F8-A9E0-E21E5C1E9234}"/>
            </c:ext>
          </c:extLst>
        </c:ser>
        <c:dLbls>
          <c:showLegendKey val="0"/>
          <c:showVal val="0"/>
          <c:showCatName val="0"/>
          <c:showSerName val="0"/>
          <c:showPercent val="0"/>
          <c:showBubbleSize val="0"/>
        </c:dLbls>
        <c:gapWidth val="219"/>
        <c:overlap val="-27"/>
        <c:axId val="743180256"/>
        <c:axId val="743182336"/>
      </c:barChart>
      <c:catAx>
        <c:axId val="74318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ko-KR"/>
          </a:p>
        </c:txPr>
        <c:crossAx val="743182336"/>
        <c:crosses val="autoZero"/>
        <c:auto val="1"/>
        <c:lblAlgn val="ctr"/>
        <c:lblOffset val="100"/>
        <c:noMultiLvlLbl val="0"/>
      </c:catAx>
      <c:valAx>
        <c:axId val="7431823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ko-KR"/>
          </a:p>
        </c:txPr>
        <c:crossAx val="743180256"/>
        <c:crosses val="autoZero"/>
        <c:crossBetween val="between"/>
      </c:valAx>
      <c:spPr>
        <a:noFill/>
        <a:ln>
          <a:noFill/>
        </a:ln>
        <a:effectLst/>
      </c:spPr>
    </c:plotArea>
    <c:legend>
      <c:legendPos val="b"/>
      <c:layout>
        <c:manualLayout>
          <c:xMode val="edge"/>
          <c:yMode val="edge"/>
          <c:x val="7.7928895251729913E-2"/>
          <c:y val="0.81999910011248611"/>
          <c:w val="0.88372148286658969"/>
          <c:h val="0.157143757030371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ko-KR"/>
        </a:p>
      </c:txPr>
    </c:legend>
    <c:plotVisOnly val="1"/>
    <c:dispBlanksAs val="gap"/>
    <c:showDLblsOverMax val="0"/>
  </c:chart>
  <c:spPr>
    <a:noFill/>
    <a:ln>
      <a:noFill/>
    </a:ln>
    <a:effectLst/>
  </c:spPr>
  <c:txPr>
    <a:bodyPr/>
    <a:lstStyle/>
    <a:p>
      <a:pPr>
        <a:defRPr/>
      </a:pPr>
      <a:endParaRPr lang="ko-K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WW3v5.16</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Correlation Coefficient (summer)</c:v>
                </c:pt>
                <c:pt idx="1">
                  <c:v>Correlation Coefficient (winter)</c:v>
                </c:pt>
                <c:pt idx="2">
                  <c:v>RMSE (summer)</c:v>
                </c:pt>
                <c:pt idx="3">
                  <c:v>RMSE(winter)</c:v>
                </c:pt>
              </c:strCache>
            </c:strRef>
          </c:cat>
          <c:val>
            <c:numRef>
              <c:f>Sheet1!$B$2:$B$5</c:f>
              <c:numCache>
                <c:formatCode>General</c:formatCode>
                <c:ptCount val="4"/>
                <c:pt idx="0">
                  <c:v>0.76400000000000001</c:v>
                </c:pt>
                <c:pt idx="1">
                  <c:v>0.58199999999999996</c:v>
                </c:pt>
                <c:pt idx="2">
                  <c:v>0.36699999999999999</c:v>
                </c:pt>
                <c:pt idx="3">
                  <c:v>0.48899999999999999</c:v>
                </c:pt>
              </c:numCache>
            </c:numRef>
          </c:val>
          <c:extLst>
            <c:ext xmlns:c16="http://schemas.microsoft.com/office/drawing/2014/chart" uri="{C3380CC4-5D6E-409C-BE32-E72D297353CC}">
              <c16:uniqueId val="{00000000-2995-43E5-91DC-1335CAF1F7B4}"/>
            </c:ext>
          </c:extLst>
        </c:ser>
        <c:ser>
          <c:idx val="1"/>
          <c:order val="1"/>
          <c:tx>
            <c:strRef>
              <c:f>Sheet1!$C$1</c:f>
              <c:strCache>
                <c:ptCount val="1"/>
                <c:pt idx="0">
                  <c:v>WW3v5.16DA</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Correlation Coefficient (summer)</c:v>
                </c:pt>
                <c:pt idx="1">
                  <c:v>Correlation Coefficient (winter)</c:v>
                </c:pt>
                <c:pt idx="2">
                  <c:v>RMSE (summer)</c:v>
                </c:pt>
                <c:pt idx="3">
                  <c:v>RMSE(winter)</c:v>
                </c:pt>
              </c:strCache>
            </c:strRef>
          </c:cat>
          <c:val>
            <c:numRef>
              <c:f>Sheet1!$C$2:$C$5</c:f>
              <c:numCache>
                <c:formatCode>General</c:formatCode>
                <c:ptCount val="4"/>
                <c:pt idx="0">
                  <c:v>0.76700000000000002</c:v>
                </c:pt>
                <c:pt idx="1">
                  <c:v>0.58199999999999996</c:v>
                </c:pt>
                <c:pt idx="2">
                  <c:v>0.34100000000000003</c:v>
                </c:pt>
                <c:pt idx="3">
                  <c:v>0.48399999999999999</c:v>
                </c:pt>
              </c:numCache>
            </c:numRef>
          </c:val>
          <c:extLst>
            <c:ext xmlns:c16="http://schemas.microsoft.com/office/drawing/2014/chart" uri="{C3380CC4-5D6E-409C-BE32-E72D297353CC}">
              <c16:uniqueId val="{00000001-2995-43E5-91DC-1335CAF1F7B4}"/>
            </c:ext>
          </c:extLst>
        </c:ser>
        <c:ser>
          <c:idx val="2"/>
          <c:order val="2"/>
          <c:tx>
            <c:strRef>
              <c:f>Sheet1!$D$1</c:f>
              <c:strCache>
                <c:ptCount val="1"/>
                <c:pt idx="0">
                  <c:v>WW3v5.16DA Prediction</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Correlation Coefficient (summer)</c:v>
                </c:pt>
                <c:pt idx="1">
                  <c:v>Correlation Coefficient (winter)</c:v>
                </c:pt>
                <c:pt idx="2">
                  <c:v>RMSE (summer)</c:v>
                </c:pt>
                <c:pt idx="3">
                  <c:v>RMSE(winter)</c:v>
                </c:pt>
              </c:strCache>
            </c:strRef>
          </c:cat>
          <c:val>
            <c:numRef>
              <c:f>Sheet1!$D$2:$D$5</c:f>
              <c:numCache>
                <c:formatCode>General</c:formatCode>
                <c:ptCount val="4"/>
                <c:pt idx="0">
                  <c:v>0.76200000000000001</c:v>
                </c:pt>
                <c:pt idx="1">
                  <c:v>0.58399999999999996</c:v>
                </c:pt>
                <c:pt idx="2">
                  <c:v>0.36799999999999999</c:v>
                </c:pt>
                <c:pt idx="3">
                  <c:v>0.48599999999999999</c:v>
                </c:pt>
              </c:numCache>
            </c:numRef>
          </c:val>
          <c:extLst>
            <c:ext xmlns:c16="http://schemas.microsoft.com/office/drawing/2014/chart" uri="{C3380CC4-5D6E-409C-BE32-E72D297353CC}">
              <c16:uniqueId val="{00000002-2995-43E5-91DC-1335CAF1F7B4}"/>
            </c:ext>
          </c:extLst>
        </c:ser>
        <c:dLbls>
          <c:dLblPos val="outEnd"/>
          <c:showLegendKey val="0"/>
          <c:showVal val="1"/>
          <c:showCatName val="0"/>
          <c:showSerName val="0"/>
          <c:showPercent val="0"/>
          <c:showBubbleSize val="0"/>
        </c:dLbls>
        <c:gapWidth val="444"/>
        <c:overlap val="-90"/>
        <c:axId val="756864112"/>
        <c:axId val="756866608"/>
      </c:barChart>
      <c:catAx>
        <c:axId val="7568641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ko-KR"/>
          </a:p>
        </c:txPr>
        <c:crossAx val="756866608"/>
        <c:crosses val="autoZero"/>
        <c:auto val="1"/>
        <c:lblAlgn val="ctr"/>
        <c:lblOffset val="100"/>
        <c:noMultiLvlLbl val="0"/>
      </c:catAx>
      <c:valAx>
        <c:axId val="756866608"/>
        <c:scaling>
          <c:orientation val="minMax"/>
        </c:scaling>
        <c:delete val="1"/>
        <c:axPos val="l"/>
        <c:numFmt formatCode="General" sourceLinked="1"/>
        <c:majorTickMark val="none"/>
        <c:minorTickMark val="none"/>
        <c:tickLblPos val="nextTo"/>
        <c:crossAx val="75686411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ko-KR"/>
        </a:p>
      </c:txPr>
    </c:legend>
    <c:plotVisOnly val="1"/>
    <c:dispBlanksAs val="gap"/>
    <c:showDLblsOverMax val="0"/>
  </c:chart>
  <c:spPr>
    <a:noFill/>
    <a:ln>
      <a:noFill/>
    </a:ln>
    <a:effectLst/>
  </c:spPr>
  <c:txPr>
    <a:bodyPr/>
    <a:lstStyle/>
    <a:p>
      <a:pPr>
        <a:defRPr/>
      </a:pPr>
      <a:endParaRPr lang="ko-K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0E8F8F-1FEC-4307-821E-8B03EAAB5BB4}" type="datetimeFigureOut">
              <a:rPr lang="ko-KR" altLang="en-US" smtClean="0"/>
              <a:t>2020-05-06</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662E5-3CEF-4570-98CD-DF8312D78D77}" type="slidenum">
              <a:rPr lang="ko-KR" altLang="en-US" smtClean="0"/>
              <a:t>‹#›</a:t>
            </a:fld>
            <a:endParaRPr lang="ko-KR" altLang="en-US"/>
          </a:p>
        </p:txBody>
      </p:sp>
    </p:spTree>
    <p:extLst>
      <p:ext uri="{BB962C8B-B14F-4D97-AF65-F5344CB8AC3E}">
        <p14:creationId xmlns:p14="http://schemas.microsoft.com/office/powerpoint/2010/main" val="29413531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570662E5-3CEF-4570-98CD-DF8312D78D77}" type="slidenum">
              <a:rPr lang="ko-KR" altLang="en-US" smtClean="0"/>
              <a:t>12</a:t>
            </a:fld>
            <a:endParaRPr lang="ko-KR" altLang="en-US"/>
          </a:p>
        </p:txBody>
      </p:sp>
    </p:spTree>
    <p:extLst>
      <p:ext uri="{BB962C8B-B14F-4D97-AF65-F5344CB8AC3E}">
        <p14:creationId xmlns:p14="http://schemas.microsoft.com/office/powerpoint/2010/main" val="139796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클릭하여 마스터 부제목 스타일 편집</a:t>
            </a:r>
            <a:endParaRPr lang="en-US" dirty="0"/>
          </a:p>
        </p:txBody>
      </p:sp>
      <p:sp>
        <p:nvSpPr>
          <p:cNvPr id="4" name="Date Placeholder 3"/>
          <p:cNvSpPr>
            <a:spLocks noGrp="1"/>
          </p:cNvSpPr>
          <p:nvPr>
            <p:ph type="dt" sz="half" idx="10"/>
          </p:nvPr>
        </p:nvSpPr>
        <p:spPr/>
        <p:txBody>
          <a:bodyPr/>
          <a:lstStyle/>
          <a:p>
            <a:fld id="{5F35D897-DF94-4671-9D2F-BFEEE54FDF53}" type="datetimeFigureOut">
              <a:rPr lang="ko-KR" altLang="en-US" smtClean="0"/>
              <a:t>2020-05-06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48778859-73EA-467D-9001-88DC6EA4B551}" type="slidenum">
              <a:rPr lang="ko-KR" altLang="en-US" smtClean="0"/>
              <a:t>‹#›</a:t>
            </a:fld>
            <a:endParaRPr lang="ko-KR" altLang="en-US"/>
          </a:p>
        </p:txBody>
      </p:sp>
    </p:spTree>
    <p:extLst>
      <p:ext uri="{BB962C8B-B14F-4D97-AF65-F5344CB8AC3E}">
        <p14:creationId xmlns:p14="http://schemas.microsoft.com/office/powerpoint/2010/main" val="4258789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5F35D897-DF94-4671-9D2F-BFEEE54FDF53}" type="datetimeFigureOut">
              <a:rPr lang="ko-KR" altLang="en-US" smtClean="0"/>
              <a:t>2020-05-06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48778859-73EA-467D-9001-88DC6EA4B551}" type="slidenum">
              <a:rPr lang="ko-KR" altLang="en-US" smtClean="0"/>
              <a:t>‹#›</a:t>
            </a:fld>
            <a:endParaRPr lang="ko-KR" altLang="en-US"/>
          </a:p>
        </p:txBody>
      </p:sp>
    </p:spTree>
    <p:extLst>
      <p:ext uri="{BB962C8B-B14F-4D97-AF65-F5344CB8AC3E}">
        <p14:creationId xmlns:p14="http://schemas.microsoft.com/office/powerpoint/2010/main" val="1436562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5F35D897-DF94-4671-9D2F-BFEEE54FDF53}" type="datetimeFigureOut">
              <a:rPr lang="ko-KR" altLang="en-US" smtClean="0"/>
              <a:t>2020-05-06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48778859-73EA-467D-9001-88DC6EA4B551}" type="slidenum">
              <a:rPr lang="ko-KR" altLang="en-US" smtClean="0"/>
              <a:t>‹#›</a:t>
            </a:fld>
            <a:endParaRPr lang="ko-KR" altLang="en-US"/>
          </a:p>
        </p:txBody>
      </p:sp>
    </p:spTree>
    <p:extLst>
      <p:ext uri="{BB962C8B-B14F-4D97-AF65-F5344CB8AC3E}">
        <p14:creationId xmlns:p14="http://schemas.microsoft.com/office/powerpoint/2010/main" val="361960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5F35D897-DF94-4671-9D2F-BFEEE54FDF53}" type="datetimeFigureOut">
              <a:rPr lang="ko-KR" altLang="en-US" smtClean="0"/>
              <a:t>2020-05-06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48778859-73EA-467D-9001-88DC6EA4B551}" type="slidenum">
              <a:rPr lang="ko-KR" altLang="en-US" smtClean="0"/>
              <a:t>‹#›</a:t>
            </a:fld>
            <a:endParaRPr lang="ko-KR" altLang="en-US"/>
          </a:p>
        </p:txBody>
      </p:sp>
    </p:spTree>
    <p:extLst>
      <p:ext uri="{BB962C8B-B14F-4D97-AF65-F5344CB8AC3E}">
        <p14:creationId xmlns:p14="http://schemas.microsoft.com/office/powerpoint/2010/main" val="3162738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 편집</a:t>
            </a:r>
          </a:p>
        </p:txBody>
      </p:sp>
      <p:sp>
        <p:nvSpPr>
          <p:cNvPr id="4" name="Date Placeholder 3"/>
          <p:cNvSpPr>
            <a:spLocks noGrp="1"/>
          </p:cNvSpPr>
          <p:nvPr>
            <p:ph type="dt" sz="half" idx="10"/>
          </p:nvPr>
        </p:nvSpPr>
        <p:spPr/>
        <p:txBody>
          <a:bodyPr/>
          <a:lstStyle/>
          <a:p>
            <a:fld id="{5F35D897-DF94-4671-9D2F-BFEEE54FDF53}" type="datetimeFigureOut">
              <a:rPr lang="ko-KR" altLang="en-US" smtClean="0"/>
              <a:t>2020-05-06</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48778859-73EA-467D-9001-88DC6EA4B551}" type="slidenum">
              <a:rPr lang="ko-KR" altLang="en-US" smtClean="0"/>
              <a:t>‹#›</a:t>
            </a:fld>
            <a:endParaRPr lang="ko-KR" altLang="en-US"/>
          </a:p>
        </p:txBody>
      </p:sp>
    </p:spTree>
    <p:extLst>
      <p:ext uri="{BB962C8B-B14F-4D97-AF65-F5344CB8AC3E}">
        <p14:creationId xmlns:p14="http://schemas.microsoft.com/office/powerpoint/2010/main" val="116977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5F35D897-DF94-4671-9D2F-BFEEE54FDF53}" type="datetimeFigureOut">
              <a:rPr lang="ko-KR" altLang="en-US" smtClean="0"/>
              <a:t>2020-05-06</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48778859-73EA-467D-9001-88DC6EA4B551}" type="slidenum">
              <a:rPr lang="ko-KR" altLang="en-US" smtClean="0"/>
              <a:t>‹#›</a:t>
            </a:fld>
            <a:endParaRPr lang="ko-KR" altLang="en-US"/>
          </a:p>
        </p:txBody>
      </p:sp>
    </p:spTree>
    <p:extLst>
      <p:ext uri="{BB962C8B-B14F-4D97-AF65-F5344CB8AC3E}">
        <p14:creationId xmlns:p14="http://schemas.microsoft.com/office/powerpoint/2010/main" val="471124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4" name="Content Placeholder 3"/>
          <p:cNvSpPr>
            <a:spLocks noGrp="1"/>
          </p:cNvSpPr>
          <p:nvPr>
            <p:ph sz="half" idx="2"/>
          </p:nvPr>
        </p:nvSpPr>
        <p:spPr>
          <a:xfrm>
            <a:off x="629842" y="2505075"/>
            <a:ext cx="3868340"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5F35D897-DF94-4671-9D2F-BFEEE54FDF53}" type="datetimeFigureOut">
              <a:rPr lang="ko-KR" altLang="en-US" smtClean="0"/>
              <a:t>2020-05-06</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48778859-73EA-467D-9001-88DC6EA4B551}" type="slidenum">
              <a:rPr lang="ko-KR" altLang="en-US" smtClean="0"/>
              <a:t>‹#›</a:t>
            </a:fld>
            <a:endParaRPr lang="ko-KR" altLang="en-US"/>
          </a:p>
        </p:txBody>
      </p:sp>
    </p:spTree>
    <p:extLst>
      <p:ext uri="{BB962C8B-B14F-4D97-AF65-F5344CB8AC3E}">
        <p14:creationId xmlns:p14="http://schemas.microsoft.com/office/powerpoint/2010/main" val="3164630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5F35D897-DF94-4671-9D2F-BFEEE54FDF53}" type="datetimeFigureOut">
              <a:rPr lang="ko-KR" altLang="en-US" smtClean="0"/>
              <a:t>2020-05-06</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48778859-73EA-467D-9001-88DC6EA4B551}" type="slidenum">
              <a:rPr lang="ko-KR" altLang="en-US" smtClean="0"/>
              <a:t>‹#›</a:t>
            </a:fld>
            <a:endParaRPr lang="ko-KR" altLang="en-US"/>
          </a:p>
        </p:txBody>
      </p:sp>
    </p:spTree>
    <p:extLst>
      <p:ext uri="{BB962C8B-B14F-4D97-AF65-F5344CB8AC3E}">
        <p14:creationId xmlns:p14="http://schemas.microsoft.com/office/powerpoint/2010/main" val="312475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35D897-DF94-4671-9D2F-BFEEE54FDF53}" type="datetimeFigureOut">
              <a:rPr lang="ko-KR" altLang="en-US" smtClean="0"/>
              <a:t>2020-05-06</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48778859-73EA-467D-9001-88DC6EA4B551}" type="slidenum">
              <a:rPr lang="ko-KR" altLang="en-US" smtClean="0"/>
              <a:t>‹#›</a:t>
            </a:fld>
            <a:endParaRPr lang="ko-KR" altLang="en-US"/>
          </a:p>
        </p:txBody>
      </p:sp>
    </p:spTree>
    <p:extLst>
      <p:ext uri="{BB962C8B-B14F-4D97-AF65-F5344CB8AC3E}">
        <p14:creationId xmlns:p14="http://schemas.microsoft.com/office/powerpoint/2010/main" val="30251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Date Placeholder 4"/>
          <p:cNvSpPr>
            <a:spLocks noGrp="1"/>
          </p:cNvSpPr>
          <p:nvPr>
            <p:ph type="dt" sz="half" idx="10"/>
          </p:nvPr>
        </p:nvSpPr>
        <p:spPr/>
        <p:txBody>
          <a:bodyPr/>
          <a:lstStyle/>
          <a:p>
            <a:fld id="{5F35D897-DF94-4671-9D2F-BFEEE54FDF53}" type="datetimeFigureOut">
              <a:rPr lang="ko-KR" altLang="en-US" smtClean="0"/>
              <a:t>2020-05-06</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48778859-73EA-467D-9001-88DC6EA4B551}" type="slidenum">
              <a:rPr lang="ko-KR" altLang="en-US" smtClean="0"/>
              <a:t>‹#›</a:t>
            </a:fld>
            <a:endParaRPr lang="ko-KR" altLang="en-US"/>
          </a:p>
        </p:txBody>
      </p:sp>
    </p:spTree>
    <p:extLst>
      <p:ext uri="{BB962C8B-B14F-4D97-AF65-F5344CB8AC3E}">
        <p14:creationId xmlns:p14="http://schemas.microsoft.com/office/powerpoint/2010/main" val="2310769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Date Placeholder 4"/>
          <p:cNvSpPr>
            <a:spLocks noGrp="1"/>
          </p:cNvSpPr>
          <p:nvPr>
            <p:ph type="dt" sz="half" idx="10"/>
          </p:nvPr>
        </p:nvSpPr>
        <p:spPr/>
        <p:txBody>
          <a:bodyPr/>
          <a:lstStyle/>
          <a:p>
            <a:fld id="{5F35D897-DF94-4671-9D2F-BFEEE54FDF53}" type="datetimeFigureOut">
              <a:rPr lang="ko-KR" altLang="en-US" smtClean="0"/>
              <a:t>2020-05-06</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48778859-73EA-467D-9001-88DC6EA4B551}" type="slidenum">
              <a:rPr lang="ko-KR" altLang="en-US" smtClean="0"/>
              <a:t>‹#›</a:t>
            </a:fld>
            <a:endParaRPr lang="ko-KR" altLang="en-US"/>
          </a:p>
        </p:txBody>
      </p:sp>
    </p:spTree>
    <p:extLst>
      <p:ext uri="{BB962C8B-B14F-4D97-AF65-F5344CB8AC3E}">
        <p14:creationId xmlns:p14="http://schemas.microsoft.com/office/powerpoint/2010/main" val="2546519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5D897-DF94-4671-9D2F-BFEEE54FDF53}" type="datetimeFigureOut">
              <a:rPr lang="ko-KR" altLang="en-US" smtClean="0"/>
              <a:t>2020-05-06</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78859-73EA-467D-9001-88DC6EA4B551}" type="slidenum">
              <a:rPr lang="ko-KR" altLang="en-US" smtClean="0"/>
              <a:t>‹#›</a:t>
            </a:fld>
            <a:endParaRPr lang="ko-KR" altLang="en-US"/>
          </a:p>
        </p:txBody>
      </p:sp>
    </p:spTree>
    <p:extLst>
      <p:ext uri="{BB962C8B-B14F-4D97-AF65-F5344CB8AC3E}">
        <p14:creationId xmlns:p14="http://schemas.microsoft.com/office/powerpoint/2010/main" val="3878189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4.tiff"/><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wmf"/><Relationship Id="rId13" Type="http://schemas.openxmlformats.org/officeDocument/2006/relationships/image" Target="../media/image2.png"/><Relationship Id="rId3" Type="http://schemas.openxmlformats.org/officeDocument/2006/relationships/image" Target="../media/image10.png"/><Relationship Id="rId7" Type="http://schemas.openxmlformats.org/officeDocument/2006/relationships/oleObject" Target="../embeddings/oleObject2.bin"/><Relationship Id="rId12" Type="http://schemas.openxmlformats.org/officeDocument/2006/relationships/image" Target="../media/image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jpeg"/><Relationship Id="rId11" Type="http://schemas.openxmlformats.org/officeDocument/2006/relationships/oleObject" Target="../embeddings/oleObject4.bin"/><Relationship Id="rId5" Type="http://schemas.openxmlformats.org/officeDocument/2006/relationships/image" Target="../media/image6.wmf"/><Relationship Id="rId10" Type="http://schemas.openxmlformats.org/officeDocument/2006/relationships/image" Target="../media/image8.wmf"/><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er\바탕 화면\키오스트\ppt배경rgb-01-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제목 1"/>
          <p:cNvSpPr>
            <a:spLocks noGrp="1"/>
          </p:cNvSpPr>
          <p:nvPr>
            <p:ph type="ctrTitle"/>
          </p:nvPr>
        </p:nvSpPr>
        <p:spPr>
          <a:xfrm>
            <a:off x="370552" y="1132196"/>
            <a:ext cx="8402893" cy="2387600"/>
          </a:xfrm>
        </p:spPr>
        <p:txBody>
          <a:bodyPr>
            <a:normAutofit/>
          </a:bodyPr>
          <a:lstStyle/>
          <a:p>
            <a:r>
              <a:rPr lang="en-US" altLang="ko-KR" sz="3600" b="1" dirty="0">
                <a:latin typeface="Arial" panose="020B0604020202020204" pitchFamily="34" charset="0"/>
                <a:cs typeface="Arial" panose="020B0604020202020204" pitchFamily="34" charset="0"/>
              </a:rPr>
              <a:t>Global Wave Data Assimilation Model using Optimal Interpolation Method</a:t>
            </a:r>
            <a:endParaRPr lang="ko-KR" altLang="en-US" sz="3600" b="1" dirty="0">
              <a:latin typeface="Arial" panose="020B0604020202020204" pitchFamily="34" charset="0"/>
              <a:cs typeface="Arial" panose="020B0604020202020204" pitchFamily="34" charset="0"/>
            </a:endParaRPr>
          </a:p>
        </p:txBody>
      </p:sp>
      <p:sp>
        <p:nvSpPr>
          <p:cNvPr id="3" name="부제목 2"/>
          <p:cNvSpPr>
            <a:spLocks noGrp="1"/>
          </p:cNvSpPr>
          <p:nvPr>
            <p:ph type="subTitle" idx="1"/>
          </p:nvPr>
        </p:nvSpPr>
        <p:spPr>
          <a:xfrm>
            <a:off x="560616" y="4148400"/>
            <a:ext cx="8022768" cy="1241822"/>
          </a:xfrm>
        </p:spPr>
        <p:txBody>
          <a:bodyPr>
            <a:normAutofit fontScale="92500"/>
          </a:bodyPr>
          <a:lstStyle/>
          <a:p>
            <a:r>
              <a:rPr lang="en-US" altLang="ko-KR" b="1" dirty="0" err="1" smtClean="0"/>
              <a:t>Kyeong</a:t>
            </a:r>
            <a:r>
              <a:rPr lang="en-US" altLang="ko-KR" b="1" dirty="0" smtClean="0"/>
              <a:t> Ok Kim</a:t>
            </a:r>
            <a:r>
              <a:rPr lang="en-US" altLang="ko-KR" b="1" baseline="30000" dirty="0" smtClean="0"/>
              <a:t>1</a:t>
            </a:r>
            <a:r>
              <a:rPr lang="en-US" altLang="ko-KR" b="1" dirty="0" smtClean="0"/>
              <a:t>, Hanna Kim</a:t>
            </a:r>
            <a:r>
              <a:rPr lang="en-US" altLang="ko-KR" b="1" baseline="30000" dirty="0" smtClean="0"/>
              <a:t>1</a:t>
            </a:r>
            <a:r>
              <a:rPr lang="en-US" altLang="ko-KR" b="1" dirty="0" smtClean="0"/>
              <a:t>, Kyung Tae Jung</a:t>
            </a:r>
            <a:r>
              <a:rPr lang="en-US" altLang="ko-KR" b="1" baseline="30000" dirty="0" smtClean="0"/>
              <a:t>1</a:t>
            </a:r>
            <a:r>
              <a:rPr lang="en-US" altLang="ko-KR" b="1" dirty="0" smtClean="0"/>
              <a:t>, and Young Ho Kim</a:t>
            </a:r>
            <a:r>
              <a:rPr lang="en-US" altLang="ko-KR" b="1" baseline="30000" dirty="0" smtClean="0"/>
              <a:t>2</a:t>
            </a:r>
            <a:r>
              <a:rPr lang="en-US" altLang="ko-KR" b="1" dirty="0" smtClean="0"/>
              <a:t> </a:t>
            </a:r>
          </a:p>
          <a:p>
            <a:r>
              <a:rPr lang="en-US" altLang="ko-KR" sz="1500" b="1" baseline="30000" dirty="0"/>
              <a:t>1</a:t>
            </a:r>
            <a:r>
              <a:rPr lang="en-US" altLang="ko-KR" sz="1500" b="1" dirty="0"/>
              <a:t>Korea Institute of Ocean Science and Technology, Busan, Korea (kokim@kiost.ac.kr) </a:t>
            </a:r>
          </a:p>
          <a:p>
            <a:r>
              <a:rPr lang="en-US" altLang="ko-KR" sz="1500" b="1" baseline="30000" dirty="0"/>
              <a:t>2</a:t>
            </a:r>
            <a:r>
              <a:rPr lang="en-US" altLang="ko-KR" sz="1500" b="1" dirty="0"/>
              <a:t>Pukyung University, Busan, Korea (yhokim@pknu.ac.kr)</a:t>
            </a:r>
          </a:p>
        </p:txBody>
      </p:sp>
    </p:spTree>
    <p:extLst>
      <p:ext uri="{BB962C8B-B14F-4D97-AF65-F5344CB8AC3E}">
        <p14:creationId xmlns:p14="http://schemas.microsoft.com/office/powerpoint/2010/main" val="36700095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5595740" y="3064013"/>
            <a:ext cx="3084982" cy="2685031"/>
            <a:chOff x="4410847" y="3068960"/>
            <a:chExt cx="4654194" cy="3757000"/>
          </a:xfrm>
        </p:grpSpPr>
        <p:pic>
          <p:nvPicPr>
            <p:cNvPr id="9" name="그림 8"/>
            <p:cNvPicPr>
              <a:picLocks noChangeAspect="1"/>
            </p:cNvPicPr>
            <p:nvPr/>
          </p:nvPicPr>
          <p:blipFill rotWithShape="1">
            <a:blip r:embed="rId2" cstate="print">
              <a:extLst>
                <a:ext uri="{28A0092B-C50C-407E-A947-70E740481C1C}">
                  <a14:useLocalDpi xmlns:a14="http://schemas.microsoft.com/office/drawing/2010/main" val="0"/>
                </a:ext>
              </a:extLst>
            </a:blip>
            <a:srcRect l="17713" t="17770" r="16925" b="7767"/>
            <a:stretch/>
          </p:blipFill>
          <p:spPr>
            <a:xfrm>
              <a:off x="4410847" y="3068960"/>
              <a:ext cx="4654194" cy="3757000"/>
            </a:xfrm>
            <a:prstGeom prst="rect">
              <a:avLst/>
            </a:prstGeom>
          </p:spPr>
        </p:pic>
        <p:sp>
          <p:nvSpPr>
            <p:cNvPr id="8" name="타원 7"/>
            <p:cNvSpPr/>
            <p:nvPr/>
          </p:nvSpPr>
          <p:spPr>
            <a:xfrm>
              <a:off x="7308304" y="3933056"/>
              <a:ext cx="432048" cy="216024"/>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ko-KR" altLang="en-US"/>
            </a:p>
          </p:txBody>
        </p:sp>
      </p:grpSp>
      <p:sp>
        <p:nvSpPr>
          <p:cNvPr id="4" name="내용 개체 틀 2">
            <a:extLst>
              <a:ext uri="{FF2B5EF4-FFF2-40B4-BE49-F238E27FC236}">
                <a16:creationId xmlns:a16="http://schemas.microsoft.com/office/drawing/2014/main" id="{1331B32F-EC61-406C-8DF4-C930759A567B}"/>
              </a:ext>
            </a:extLst>
          </p:cNvPr>
          <p:cNvSpPr txBox="1">
            <a:spLocks/>
          </p:cNvSpPr>
          <p:nvPr/>
        </p:nvSpPr>
        <p:spPr>
          <a:xfrm>
            <a:off x="628650" y="1624377"/>
            <a:ext cx="7838695" cy="5107163"/>
          </a:xfrm>
          <a:prstGeom prst="rect">
            <a:avLst/>
          </a:prstGeom>
        </p:spPr>
        <p:txBody>
          <a:bodyPr vert="horz" lIns="91440" tIns="45720" rIns="91440" bIns="45720" rtlCol="0">
            <a:noAutofit/>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000"/>
              </a:spcBef>
              <a:buFont typeface="Wingdings" panose="05000000000000000000" pitchFamily="2" charset="2"/>
              <a:buChar char="v"/>
            </a:pPr>
            <a:r>
              <a:rPr lang="en-US" altLang="ko-KR" sz="1800" b="1" dirty="0" smtClean="0">
                <a:latin typeface="Arial" panose="020B0604020202020204" pitchFamily="34" charset="0"/>
                <a:ea typeface="맑은 고딕" panose="020B0503020000020004" pitchFamily="50" charset="-127"/>
                <a:cs typeface="Arial" panose="020B0604020202020204" pitchFamily="34" charset="0"/>
              </a:rPr>
              <a:t>Experiment 3</a:t>
            </a:r>
            <a:endParaRPr lang="ko-KR" altLang="en-US" sz="1800" b="1" dirty="0">
              <a:latin typeface="Arial" panose="020B0604020202020204" pitchFamily="34" charset="0"/>
              <a:ea typeface="맑은 고딕" panose="020B0503020000020004" pitchFamily="50" charset="-127"/>
              <a:cs typeface="Arial" panose="020B0604020202020204" pitchFamily="34" charset="0"/>
            </a:endParaRPr>
          </a:p>
          <a:p>
            <a:pPr marL="539750" lvl="1" indent="-274638">
              <a:spcBef>
                <a:spcPts val="1000"/>
              </a:spcBef>
              <a:buFont typeface="Wingdings" panose="05000000000000000000" pitchFamily="2" charset="2"/>
              <a:buChar char="Ø"/>
            </a:pPr>
            <a:r>
              <a:rPr lang="en-US" altLang="ko-KR" sz="1400" dirty="0" smtClean="0">
                <a:latin typeface="Arial" panose="020B0604020202020204" pitchFamily="34" charset="0"/>
                <a:ea typeface="맑은 고딕" panose="020B0503020000020004" pitchFamily="50" charset="-127"/>
                <a:cs typeface="Arial" panose="020B0604020202020204" pitchFamily="34" charset="0"/>
              </a:rPr>
              <a:t>Simulation during 1 year using by WW3v5.16</a:t>
            </a:r>
          </a:p>
          <a:p>
            <a:pPr marL="539750" lvl="1" indent="-274638">
              <a:spcBef>
                <a:spcPts val="1000"/>
              </a:spcBef>
              <a:buFont typeface="Wingdings" panose="05000000000000000000" pitchFamily="2" charset="2"/>
              <a:buChar char="Ø"/>
            </a:pPr>
            <a:r>
              <a:rPr lang="en-US" altLang="ko-KR" sz="1400" dirty="0" smtClean="0">
                <a:latin typeface="Arial" panose="020B0604020202020204" pitchFamily="34" charset="0"/>
                <a:ea typeface="맑은 고딕" panose="020B0503020000020004" pitchFamily="50" charset="-127"/>
                <a:cs typeface="Arial" panose="020B0604020202020204" pitchFamily="34" charset="0"/>
              </a:rPr>
              <a:t>Comparison of DA(OI-300km, Data Assimilation) and No DA</a:t>
            </a:r>
          </a:p>
          <a:p>
            <a:pPr marL="539750" lvl="1" indent="-274638">
              <a:spcBef>
                <a:spcPts val="1000"/>
              </a:spcBef>
              <a:buFont typeface="Wingdings" panose="05000000000000000000" pitchFamily="2" charset="2"/>
              <a:buChar char="Ø"/>
            </a:pPr>
            <a:r>
              <a:rPr lang="en-US" altLang="ko-KR" sz="1400" dirty="0" smtClean="0">
                <a:latin typeface="Arial" panose="020B0604020202020204" pitchFamily="34" charset="0"/>
                <a:ea typeface="맑은 고딕" panose="020B0503020000020004" pitchFamily="50" charset="-127"/>
                <a:cs typeface="Arial" panose="020B0604020202020204" pitchFamily="34" charset="0"/>
              </a:rPr>
              <a:t>using the KMA GDAPS(Global Data Assimilation and Prediction System) for wind field</a:t>
            </a:r>
          </a:p>
          <a:p>
            <a:pPr marL="719138" lvl="2" indent="-271463">
              <a:spcBef>
                <a:spcPts val="1000"/>
              </a:spcBef>
              <a:buFont typeface="Wingdings" panose="05000000000000000000" pitchFamily="2" charset="2"/>
              <a:buChar char="§"/>
            </a:pPr>
            <a:r>
              <a:rPr lang="en-US" altLang="ko-KR" sz="1200" dirty="0" smtClean="0">
                <a:latin typeface="Arial" panose="020B0604020202020204" pitchFamily="34" charset="0"/>
                <a:ea typeface="맑은 고딕" panose="020B0503020000020004" pitchFamily="50" charset="-127"/>
                <a:cs typeface="Arial" panose="020B0604020202020204" pitchFamily="34" charset="0"/>
              </a:rPr>
              <a:t>12hr interval analytical field + 1hr interval prediction filed</a:t>
            </a:r>
          </a:p>
          <a:p>
            <a:pPr marL="719138" lvl="2" indent="-271463">
              <a:spcBef>
                <a:spcPts val="1000"/>
              </a:spcBef>
              <a:buFont typeface="Wingdings" panose="05000000000000000000" pitchFamily="2" charset="2"/>
              <a:buChar char="§"/>
            </a:pPr>
            <a:endParaRPr lang="en-US" altLang="ko-KR" sz="800" dirty="0" smtClean="0">
              <a:latin typeface="Arial" panose="020B0604020202020204" pitchFamily="34" charset="0"/>
              <a:ea typeface="맑은 고딕" panose="020B0503020000020004" pitchFamily="50" charset="-127"/>
              <a:cs typeface="Arial" panose="020B0604020202020204" pitchFamily="34" charset="0"/>
            </a:endParaRPr>
          </a:p>
          <a:p>
            <a:pPr>
              <a:spcBef>
                <a:spcPts val="1000"/>
              </a:spcBef>
            </a:pPr>
            <a:endParaRPr lang="en-US" altLang="ko-KR" sz="1400" b="1" dirty="0" smtClean="0">
              <a:latin typeface="Arial" panose="020B0604020202020204" pitchFamily="34" charset="0"/>
              <a:ea typeface="맑은 고딕" panose="020B0503020000020004" pitchFamily="50" charset="-127"/>
              <a:cs typeface="Arial" panose="020B0604020202020204" pitchFamily="34" charset="0"/>
            </a:endParaRPr>
          </a:p>
          <a:p>
            <a:pPr>
              <a:spcBef>
                <a:spcPts val="1000"/>
              </a:spcBef>
            </a:pPr>
            <a:endParaRPr lang="en-US" altLang="ko-KR" sz="1400" b="1" dirty="0">
              <a:latin typeface="Arial" panose="020B0604020202020204" pitchFamily="34" charset="0"/>
              <a:ea typeface="맑은 고딕" panose="020B0503020000020004" pitchFamily="50" charset="-127"/>
              <a:cs typeface="Arial" panose="020B0604020202020204" pitchFamily="34" charset="0"/>
            </a:endParaRPr>
          </a:p>
          <a:p>
            <a:pPr>
              <a:spcBef>
                <a:spcPts val="1000"/>
              </a:spcBef>
            </a:pPr>
            <a:endParaRPr lang="en-US" altLang="ko-KR" sz="1400" b="1" dirty="0" smtClean="0">
              <a:latin typeface="Arial" panose="020B0604020202020204" pitchFamily="34" charset="0"/>
              <a:ea typeface="맑은 고딕" panose="020B0503020000020004" pitchFamily="50" charset="-127"/>
              <a:cs typeface="Arial" panose="020B0604020202020204" pitchFamily="34" charset="0"/>
            </a:endParaRPr>
          </a:p>
          <a:p>
            <a:pPr>
              <a:spcBef>
                <a:spcPts val="1000"/>
              </a:spcBef>
            </a:pPr>
            <a:endParaRPr lang="en-US" altLang="ko-KR" sz="1400" b="1" dirty="0">
              <a:latin typeface="Arial" panose="020B0604020202020204" pitchFamily="34" charset="0"/>
              <a:ea typeface="맑은 고딕" panose="020B0503020000020004" pitchFamily="50" charset="-127"/>
              <a:cs typeface="Arial" panose="020B0604020202020204" pitchFamily="34" charset="0"/>
            </a:endParaRPr>
          </a:p>
          <a:p>
            <a:pPr>
              <a:spcBef>
                <a:spcPts val="1000"/>
              </a:spcBef>
              <a:buFont typeface="Wingdings" panose="05000000000000000000" pitchFamily="2" charset="2"/>
              <a:buChar char="v"/>
            </a:pPr>
            <a:r>
              <a:rPr lang="en-US" altLang="ko-KR" sz="1800" b="1" dirty="0" smtClean="0">
                <a:latin typeface="Arial" panose="020B0604020202020204" pitchFamily="34" charset="0"/>
                <a:cs typeface="Arial" panose="020B0604020202020204" pitchFamily="34" charset="0"/>
              </a:rPr>
              <a:t>Comparison </a:t>
            </a:r>
            <a:r>
              <a:rPr lang="en-US" altLang="ko-KR" sz="1800" b="1" dirty="0">
                <a:latin typeface="Arial" panose="020B0604020202020204" pitchFamily="34" charset="0"/>
                <a:cs typeface="Arial" panose="020B0604020202020204" pitchFamily="34" charset="0"/>
              </a:rPr>
              <a:t>with Buoy </a:t>
            </a:r>
            <a:r>
              <a:rPr lang="en-US" altLang="ko-KR" sz="1800" b="1" dirty="0" smtClean="0">
                <a:latin typeface="Arial" panose="020B0604020202020204" pitchFamily="34" charset="0"/>
                <a:cs typeface="Arial" panose="020B0604020202020204" pitchFamily="34" charset="0"/>
              </a:rPr>
              <a:t>observations</a:t>
            </a:r>
            <a:endParaRPr lang="ko-KR" altLang="en-US" sz="1800" b="1" dirty="0">
              <a:latin typeface="Arial" panose="020B0604020202020204" pitchFamily="34" charset="0"/>
              <a:cs typeface="Arial" panose="020B0604020202020204" pitchFamily="34" charset="0"/>
            </a:endParaRPr>
          </a:p>
          <a:p>
            <a:pPr marL="539750" lvl="1" indent="-274638">
              <a:spcBef>
                <a:spcPts val="1000"/>
              </a:spcBef>
              <a:buFont typeface="Wingdings" panose="05000000000000000000" pitchFamily="2" charset="2"/>
              <a:buChar char="Ø"/>
            </a:pPr>
            <a:r>
              <a:rPr lang="en-US" altLang="ko-KR" sz="1400" dirty="0" smtClean="0">
                <a:latin typeface="Arial" panose="020B0604020202020204" pitchFamily="34" charset="0"/>
                <a:ea typeface="맑은 고딕" panose="020B0503020000020004" pitchFamily="50" charset="-127"/>
                <a:cs typeface="Arial" panose="020B0604020202020204" pitchFamily="34" charset="0"/>
              </a:rPr>
              <a:t>16 observation points surrounding </a:t>
            </a:r>
            <a:r>
              <a:rPr lang="en-US" altLang="ko-KR" sz="1400" dirty="0">
                <a:latin typeface="Arial" panose="020B0604020202020204" pitchFamily="34" charset="0"/>
                <a:ea typeface="맑은 고딕" panose="020B0503020000020004" pitchFamily="50" charset="-127"/>
                <a:cs typeface="Arial" panose="020B0604020202020204" pitchFamily="34" charset="0"/>
              </a:rPr>
              <a:t>S</a:t>
            </a:r>
            <a:r>
              <a:rPr lang="en-US" altLang="ko-KR" sz="1400" dirty="0" smtClean="0">
                <a:latin typeface="Arial" panose="020B0604020202020204" pitchFamily="34" charset="0"/>
                <a:ea typeface="맑은 고딕" panose="020B0503020000020004" pitchFamily="50" charset="-127"/>
                <a:cs typeface="Arial" panose="020B0604020202020204" pitchFamily="34" charset="0"/>
              </a:rPr>
              <a:t>outh Korea.</a:t>
            </a:r>
          </a:p>
          <a:p>
            <a:pPr marL="539750" lvl="1" indent="-274638">
              <a:spcBef>
                <a:spcPts val="1000"/>
              </a:spcBef>
              <a:buFont typeface="Wingdings" panose="05000000000000000000" pitchFamily="2" charset="2"/>
              <a:buChar char="Ø"/>
            </a:pPr>
            <a:r>
              <a:rPr lang="en-US" altLang="ko-KR" sz="1400" dirty="0" smtClean="0">
                <a:latin typeface="Arial" panose="020B0604020202020204" pitchFamily="34" charset="0"/>
                <a:ea typeface="맑은 고딕" panose="020B0503020000020004" pitchFamily="50" charset="-127"/>
                <a:cs typeface="Arial" panose="020B0604020202020204" pitchFamily="34" charset="0"/>
              </a:rPr>
              <a:t>Wave Buoy data provided by KMA(Korean Meteorology Administration)</a:t>
            </a:r>
          </a:p>
          <a:p>
            <a:pPr marL="539750" lvl="1" indent="-274638">
              <a:spcBef>
                <a:spcPts val="1000"/>
              </a:spcBef>
              <a:buFont typeface="Wingdings" panose="05000000000000000000" pitchFamily="2" charset="2"/>
              <a:buChar char="Ø"/>
            </a:pPr>
            <a:r>
              <a:rPr lang="en-US" altLang="ko-KR" sz="1400" dirty="0" smtClean="0">
                <a:latin typeface="Arial" panose="020B0604020202020204" pitchFamily="34" charset="0"/>
                <a:cs typeface="Arial" panose="020B0604020202020204" pitchFamily="34" charset="0"/>
              </a:rPr>
              <a:t>Use for numerical simulation validation</a:t>
            </a:r>
            <a:r>
              <a:rPr lang="en-US" altLang="ko-KR" sz="1400" dirty="0">
                <a:latin typeface="Arial" panose="020B0604020202020204" pitchFamily="34" charset="0"/>
                <a:cs typeface="Arial" panose="020B0604020202020204" pitchFamily="34" charset="0"/>
              </a:rPr>
              <a:t> </a:t>
            </a:r>
            <a:r>
              <a:rPr lang="en-US" altLang="ko-KR" sz="1400" dirty="0" smtClean="0">
                <a:latin typeface="Arial" panose="020B0604020202020204" pitchFamily="34" charset="0"/>
                <a:cs typeface="Arial" panose="020B0604020202020204" pitchFamily="34" charset="0"/>
              </a:rPr>
              <a:t>(Not for data Assimilation)</a:t>
            </a:r>
            <a:endParaRPr lang="en-US" altLang="ko-KR" sz="1400" dirty="0">
              <a:latin typeface="Arial" panose="020B0604020202020204" pitchFamily="34" charset="0"/>
              <a:ea typeface="맑은 고딕" panose="020B0503020000020004" pitchFamily="50" charset="-127"/>
              <a:cs typeface="Arial" panose="020B0604020202020204" pitchFamily="34" charset="0"/>
            </a:endParaRPr>
          </a:p>
        </p:txBody>
      </p:sp>
      <p:graphicFrame>
        <p:nvGraphicFramePr>
          <p:cNvPr id="6" name="내용 개체 틀 3"/>
          <p:cNvGraphicFramePr>
            <a:graphicFrameLocks noGrp="1"/>
          </p:cNvGraphicFramePr>
          <p:nvPr>
            <p:ph idx="1"/>
            <p:extLst>
              <p:ext uri="{D42A27DB-BD31-4B8C-83A1-F6EECF244321}">
                <p14:modId xmlns:p14="http://schemas.microsoft.com/office/powerpoint/2010/main" val="2895086098"/>
              </p:ext>
            </p:extLst>
          </p:nvPr>
        </p:nvGraphicFramePr>
        <p:xfrm>
          <a:off x="969858" y="3491881"/>
          <a:ext cx="4524367" cy="985102"/>
        </p:xfrm>
        <a:graphic>
          <a:graphicData uri="http://schemas.openxmlformats.org/drawingml/2006/table">
            <a:tbl>
              <a:tblPr firstRow="1">
                <a:tableStyleId>{3C2FFA5D-87B4-456A-9821-1D502468CF0F}</a:tableStyleId>
              </a:tblPr>
              <a:tblGrid>
                <a:gridCol w="1026854">
                  <a:extLst>
                    <a:ext uri="{9D8B030D-6E8A-4147-A177-3AD203B41FA5}">
                      <a16:colId xmlns:a16="http://schemas.microsoft.com/office/drawing/2014/main" val="2649834544"/>
                    </a:ext>
                  </a:extLst>
                </a:gridCol>
                <a:gridCol w="1026854">
                  <a:extLst>
                    <a:ext uri="{9D8B030D-6E8A-4147-A177-3AD203B41FA5}">
                      <a16:colId xmlns:a16="http://schemas.microsoft.com/office/drawing/2014/main" val="3825056932"/>
                    </a:ext>
                  </a:extLst>
                </a:gridCol>
                <a:gridCol w="1338982">
                  <a:extLst>
                    <a:ext uri="{9D8B030D-6E8A-4147-A177-3AD203B41FA5}">
                      <a16:colId xmlns:a16="http://schemas.microsoft.com/office/drawing/2014/main" val="2797381650"/>
                    </a:ext>
                  </a:extLst>
                </a:gridCol>
                <a:gridCol w="1131677">
                  <a:extLst>
                    <a:ext uri="{9D8B030D-6E8A-4147-A177-3AD203B41FA5}">
                      <a16:colId xmlns:a16="http://schemas.microsoft.com/office/drawing/2014/main" val="2421578202"/>
                    </a:ext>
                  </a:extLst>
                </a:gridCol>
              </a:tblGrid>
              <a:tr h="307004">
                <a:tc>
                  <a:txBody>
                    <a:bodyPr/>
                    <a:lstStyle/>
                    <a:p>
                      <a:pPr marL="0" marR="0" indent="0" algn="ctr" fontAlgn="base" latinLnBrk="0">
                        <a:lnSpc>
                          <a:spcPct val="100000"/>
                        </a:lnSpc>
                        <a:spcBef>
                          <a:spcPts val="0"/>
                        </a:spcBef>
                        <a:spcAft>
                          <a:spcPts val="0"/>
                        </a:spcAft>
                      </a:pPr>
                      <a:r>
                        <a:rPr lang="en-US" sz="1100" kern="0" spc="0" dirty="0" smtClean="0">
                          <a:effectLst/>
                          <a:latin typeface="Arial" panose="020B0604020202020204" pitchFamily="34" charset="0"/>
                          <a:ea typeface="맑은 고딕" panose="020B0503020000020004" pitchFamily="50" charset="-127"/>
                          <a:cs typeface="Arial" panose="020B0604020202020204" pitchFamily="34" charset="0"/>
                        </a:rPr>
                        <a:t>model version</a:t>
                      </a:r>
                      <a:endParaRPr lang="ko-KR" altLang="en-US" sz="1100"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64770" marR="64770" marT="17907" marB="17907" anchor="ctr"/>
                </a:tc>
                <a:tc>
                  <a:txBody>
                    <a:bodyPr/>
                    <a:lstStyle/>
                    <a:p>
                      <a:pPr marL="0" marR="0" indent="0" algn="ctr" fontAlgn="base" latinLnBrk="0">
                        <a:lnSpc>
                          <a:spcPct val="160000"/>
                        </a:lnSpc>
                        <a:spcBef>
                          <a:spcPts val="0"/>
                        </a:spcBef>
                        <a:spcAft>
                          <a:spcPts val="0"/>
                        </a:spcAft>
                      </a:pPr>
                      <a:r>
                        <a:rPr lang="en-US" altLang="ko-KR" sz="1100" kern="0" spc="0" dirty="0" smtClean="0">
                          <a:effectLst/>
                          <a:latin typeface="Arial" panose="020B0604020202020204" pitchFamily="34" charset="0"/>
                          <a:ea typeface="맑은 고딕" panose="020B0503020000020004" pitchFamily="50" charset="-127"/>
                          <a:cs typeface="Arial" panose="020B0604020202020204" pitchFamily="34" charset="0"/>
                        </a:rPr>
                        <a:t>DA</a:t>
                      </a:r>
                      <a:endParaRPr lang="ko-KR" altLang="en-US" sz="1100"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64770" marR="64770" marT="17907" marB="17907" anchor="ctr"/>
                </a:tc>
                <a:tc>
                  <a:txBody>
                    <a:bodyPr/>
                    <a:lstStyle/>
                    <a:p>
                      <a:pPr marL="0" marR="0" indent="0" algn="ctr" fontAlgn="base" latinLnBrk="0">
                        <a:lnSpc>
                          <a:spcPct val="160000"/>
                        </a:lnSpc>
                        <a:spcBef>
                          <a:spcPts val="0"/>
                        </a:spcBef>
                        <a:spcAft>
                          <a:spcPts val="0"/>
                        </a:spcAft>
                      </a:pPr>
                      <a:r>
                        <a:rPr lang="en-US" altLang="ko-KR" sz="1100" kern="0" spc="0" dirty="0" smtClean="0">
                          <a:solidFill>
                            <a:schemeClr val="lt1"/>
                          </a:solidFill>
                          <a:effectLst/>
                          <a:latin typeface="Arial" panose="020B0604020202020204" pitchFamily="34" charset="0"/>
                          <a:ea typeface="맑은 고딕" panose="020B0503020000020004" pitchFamily="50" charset="-127"/>
                          <a:cs typeface="Arial" panose="020B0604020202020204" pitchFamily="34" charset="0"/>
                        </a:rPr>
                        <a:t>duration</a:t>
                      </a:r>
                      <a:endParaRPr lang="ko-KR" altLang="en-US" sz="1100"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64770" marR="64770" marT="17907" marB="17907" anchor="ctr"/>
                </a:tc>
                <a:tc>
                  <a:txBody>
                    <a:bodyPr/>
                    <a:lstStyle/>
                    <a:p>
                      <a:pPr marL="0" marR="0" indent="0" algn="ctr" fontAlgn="base" latinLnBrk="0">
                        <a:lnSpc>
                          <a:spcPct val="160000"/>
                        </a:lnSpc>
                        <a:spcBef>
                          <a:spcPts val="0"/>
                        </a:spcBef>
                        <a:spcAft>
                          <a:spcPts val="0"/>
                        </a:spcAft>
                      </a:pPr>
                      <a:r>
                        <a:rPr lang="en-US" altLang="ko-KR" sz="1100" kern="0" spc="0" dirty="0" smtClean="0">
                          <a:solidFill>
                            <a:schemeClr val="bg1"/>
                          </a:solidFill>
                          <a:effectLst/>
                          <a:latin typeface="Arial" panose="020B0604020202020204" pitchFamily="34" charset="0"/>
                          <a:ea typeface="맑은 고딕" panose="020B0503020000020004" pitchFamily="50" charset="-127"/>
                          <a:cs typeface="Arial" panose="020B0604020202020204" pitchFamily="34" charset="0"/>
                        </a:rPr>
                        <a:t>Wind</a:t>
                      </a:r>
                      <a:endParaRPr lang="ko-KR" altLang="en-US" sz="1100" kern="0" spc="0" dirty="0">
                        <a:solidFill>
                          <a:schemeClr val="bg1"/>
                        </a:solidFill>
                        <a:effectLst/>
                        <a:latin typeface="Arial" panose="020B0604020202020204" pitchFamily="34" charset="0"/>
                        <a:ea typeface="맑은 고딕" panose="020B0503020000020004" pitchFamily="50" charset="-127"/>
                        <a:cs typeface="Arial" panose="020B0604020202020204" pitchFamily="34" charset="0"/>
                      </a:endParaRPr>
                    </a:p>
                  </a:txBody>
                  <a:tcPr marL="64770" marR="64770" marT="17907" marB="17907" anchor="ctr"/>
                </a:tc>
                <a:extLst>
                  <a:ext uri="{0D108BD9-81ED-4DB2-BD59-A6C34878D82A}">
                    <a16:rowId xmlns:a16="http://schemas.microsoft.com/office/drawing/2014/main" val="2613170779"/>
                  </a:ext>
                </a:extLst>
              </a:tr>
              <a:tr h="307004">
                <a:tc>
                  <a:txBody>
                    <a:bodyPr/>
                    <a:lstStyle/>
                    <a:p>
                      <a:pPr marL="0" marR="0" indent="0" algn="ctr" fontAlgn="base" latinLnBrk="0">
                        <a:lnSpc>
                          <a:spcPct val="160000"/>
                        </a:lnSpc>
                        <a:spcBef>
                          <a:spcPts val="0"/>
                        </a:spcBef>
                        <a:spcAft>
                          <a:spcPts val="0"/>
                        </a:spcAft>
                      </a:pPr>
                      <a:r>
                        <a:rPr lang="en-US" sz="1100" kern="0" spc="0" dirty="0">
                          <a:effectLst/>
                          <a:latin typeface="Arial" panose="020B0604020202020204" pitchFamily="34" charset="0"/>
                          <a:ea typeface="맑은 고딕" panose="020B0503020000020004" pitchFamily="50" charset="-127"/>
                          <a:cs typeface="Arial" panose="020B0604020202020204" pitchFamily="34" charset="0"/>
                        </a:rPr>
                        <a:t>WW3v5.16</a:t>
                      </a:r>
                      <a:endParaRPr lang="en-US" sz="1100"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64770" marR="64770" marT="17907" marB="17907" anchor="ctr"/>
                </a:tc>
                <a:tc>
                  <a:txBody>
                    <a:bodyPr/>
                    <a:lstStyle/>
                    <a:p>
                      <a:pPr marL="0" marR="0" indent="0" algn="ctr" fontAlgn="base" latinLnBrk="0">
                        <a:lnSpc>
                          <a:spcPct val="160000"/>
                        </a:lnSpc>
                        <a:spcBef>
                          <a:spcPts val="0"/>
                        </a:spcBef>
                        <a:spcAft>
                          <a:spcPts val="0"/>
                        </a:spcAft>
                      </a:pPr>
                      <a:r>
                        <a:rPr lang="en-US" sz="1100" kern="0" spc="0" dirty="0">
                          <a:effectLst/>
                          <a:latin typeface="Arial" panose="020B0604020202020204" pitchFamily="34" charset="0"/>
                          <a:ea typeface="맑은 고딕" panose="020B0503020000020004" pitchFamily="50" charset="-127"/>
                          <a:cs typeface="Arial" panose="020B0604020202020204" pitchFamily="34" charset="0"/>
                        </a:rPr>
                        <a:t>X</a:t>
                      </a:r>
                      <a:endParaRPr lang="en-US" sz="1100"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64770" marR="64770" marT="17907" marB="17907" anchor="ctr"/>
                </a:tc>
                <a:tc>
                  <a:txBody>
                    <a:bodyPr/>
                    <a:lstStyle/>
                    <a:p>
                      <a:pPr marL="0" marR="0" indent="0" algn="ctr" fontAlgn="base" latinLnBrk="0">
                        <a:lnSpc>
                          <a:spcPct val="160000"/>
                        </a:lnSpc>
                        <a:spcBef>
                          <a:spcPts val="0"/>
                        </a:spcBef>
                        <a:spcAft>
                          <a:spcPts val="0"/>
                        </a:spcAft>
                      </a:pPr>
                      <a:r>
                        <a:rPr lang="en-US" sz="1100" kern="0" spc="0" dirty="0">
                          <a:effectLst/>
                          <a:latin typeface="Arial" panose="020B0604020202020204" pitchFamily="34" charset="0"/>
                          <a:ea typeface="맑은 고딕" panose="020B0503020000020004" pitchFamily="50" charset="-127"/>
                          <a:cs typeface="Arial" panose="020B0604020202020204" pitchFamily="34" charset="0"/>
                        </a:rPr>
                        <a:t>2018.02 ~ 2019.04</a:t>
                      </a:r>
                      <a:endParaRPr lang="en-US" sz="1100"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64770" marR="64770" marT="17907" marB="17907" anchor="ctr"/>
                </a:tc>
                <a:tc>
                  <a:txBody>
                    <a:bodyPr/>
                    <a:lstStyle/>
                    <a:p>
                      <a:pPr marL="0" marR="0" indent="0" algn="ctr" fontAlgn="base" latinLnBrk="0">
                        <a:lnSpc>
                          <a:spcPct val="160000"/>
                        </a:lnSpc>
                        <a:spcBef>
                          <a:spcPts val="0"/>
                        </a:spcBef>
                        <a:spcAft>
                          <a:spcPts val="0"/>
                        </a:spcAft>
                      </a:pPr>
                      <a:r>
                        <a:rPr lang="en-US" sz="1100" kern="0" spc="0" dirty="0">
                          <a:effectLst/>
                          <a:latin typeface="Arial" panose="020B0604020202020204" pitchFamily="34" charset="0"/>
                          <a:ea typeface="맑은 고딕" panose="020B0503020000020004" pitchFamily="50" charset="-127"/>
                          <a:cs typeface="Arial" panose="020B0604020202020204" pitchFamily="34" charset="0"/>
                        </a:rPr>
                        <a:t>GDAPS </a:t>
                      </a:r>
                      <a:r>
                        <a:rPr lang="en-US" sz="1100" kern="0" spc="0" dirty="0" smtClean="0">
                          <a:effectLst/>
                          <a:latin typeface="Arial" panose="020B0604020202020204" pitchFamily="34" charset="0"/>
                          <a:ea typeface="맑은 고딕" panose="020B0503020000020004" pitchFamily="50" charset="-127"/>
                          <a:cs typeface="Arial" panose="020B0604020202020204" pitchFamily="34" charset="0"/>
                        </a:rPr>
                        <a:t>1</a:t>
                      </a:r>
                      <a:r>
                        <a:rPr lang="en-US" altLang="ko-KR" sz="1100" kern="0" spc="0" dirty="0" smtClean="0">
                          <a:effectLst/>
                          <a:latin typeface="Arial" panose="020B0604020202020204" pitchFamily="34" charset="0"/>
                          <a:ea typeface="맑은 고딕" panose="020B0503020000020004" pitchFamily="50" charset="-127"/>
                          <a:cs typeface="Arial" panose="020B0604020202020204" pitchFamily="34" charset="0"/>
                        </a:rPr>
                        <a:t>hr</a:t>
                      </a:r>
                      <a:endParaRPr lang="ko-KR" altLang="en-US" sz="1100"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64770" marR="64770" marT="17907" marB="17907" anchor="ctr"/>
                </a:tc>
                <a:extLst>
                  <a:ext uri="{0D108BD9-81ED-4DB2-BD59-A6C34878D82A}">
                    <a16:rowId xmlns:a16="http://schemas.microsoft.com/office/drawing/2014/main" val="3229849329"/>
                  </a:ext>
                </a:extLst>
              </a:tr>
              <a:tr h="307004">
                <a:tc>
                  <a:txBody>
                    <a:bodyPr/>
                    <a:lstStyle/>
                    <a:p>
                      <a:pPr marL="0" marR="0" indent="0" algn="ctr" fontAlgn="base" latinLnBrk="0">
                        <a:lnSpc>
                          <a:spcPct val="160000"/>
                        </a:lnSpc>
                        <a:spcBef>
                          <a:spcPts val="0"/>
                        </a:spcBef>
                        <a:spcAft>
                          <a:spcPts val="0"/>
                        </a:spcAft>
                      </a:pPr>
                      <a:r>
                        <a:rPr lang="en-US" sz="1100" kern="0" spc="0" dirty="0">
                          <a:effectLst/>
                          <a:latin typeface="Arial" panose="020B0604020202020204" pitchFamily="34" charset="0"/>
                          <a:ea typeface="맑은 고딕" panose="020B0503020000020004" pitchFamily="50" charset="-127"/>
                          <a:cs typeface="Arial" panose="020B0604020202020204" pitchFamily="34" charset="0"/>
                        </a:rPr>
                        <a:t>WW3v5.16DA</a:t>
                      </a:r>
                      <a:endParaRPr lang="en-US" sz="1100"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64770" marR="64770" marT="17907" marB="17907" anchor="ctr"/>
                </a:tc>
                <a:tc>
                  <a:txBody>
                    <a:bodyPr/>
                    <a:lstStyle/>
                    <a:p>
                      <a:pPr marL="0" marR="0" indent="0" algn="ctr" fontAlgn="base" latinLnBrk="0">
                        <a:lnSpc>
                          <a:spcPct val="160000"/>
                        </a:lnSpc>
                        <a:spcBef>
                          <a:spcPts val="0"/>
                        </a:spcBef>
                        <a:spcAft>
                          <a:spcPts val="0"/>
                        </a:spcAft>
                      </a:pPr>
                      <a:r>
                        <a:rPr lang="en-US" sz="1100" kern="0" spc="0" dirty="0">
                          <a:effectLst/>
                          <a:latin typeface="Arial" panose="020B0604020202020204" pitchFamily="34" charset="0"/>
                          <a:ea typeface="맑은 고딕" panose="020B0503020000020004" pitchFamily="50" charset="-127"/>
                          <a:cs typeface="Arial" panose="020B0604020202020204" pitchFamily="34" charset="0"/>
                        </a:rPr>
                        <a:t>OI 300km</a:t>
                      </a:r>
                      <a:endParaRPr lang="en-US" sz="1100"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64770" marR="64770" marT="17907" marB="17907" anchor="ctr"/>
                </a:tc>
                <a:tc>
                  <a:txBody>
                    <a:bodyPr/>
                    <a:lstStyle/>
                    <a:p>
                      <a:pPr marL="0" marR="0" indent="0" algn="ctr" fontAlgn="base" latinLnBrk="0">
                        <a:lnSpc>
                          <a:spcPct val="160000"/>
                        </a:lnSpc>
                        <a:spcBef>
                          <a:spcPts val="0"/>
                        </a:spcBef>
                        <a:spcAft>
                          <a:spcPts val="0"/>
                        </a:spcAft>
                      </a:pPr>
                      <a:r>
                        <a:rPr lang="en-US" sz="1100" kern="0" spc="0" dirty="0">
                          <a:effectLst/>
                          <a:latin typeface="Arial" panose="020B0604020202020204" pitchFamily="34" charset="0"/>
                          <a:ea typeface="맑은 고딕" panose="020B0503020000020004" pitchFamily="50" charset="-127"/>
                          <a:cs typeface="Arial" panose="020B0604020202020204" pitchFamily="34" charset="0"/>
                        </a:rPr>
                        <a:t>2018.02 ~ 2019.04</a:t>
                      </a:r>
                      <a:endParaRPr lang="en-US" sz="1100"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64770" marR="64770" marT="17907" marB="17907" anchor="ctr"/>
                </a:tc>
                <a:tc>
                  <a:txBody>
                    <a:bodyPr/>
                    <a:lstStyle/>
                    <a:p>
                      <a:pPr marL="0" marR="0" indent="0" algn="ctr" fontAlgn="base" latinLnBrk="0">
                        <a:lnSpc>
                          <a:spcPct val="160000"/>
                        </a:lnSpc>
                        <a:spcBef>
                          <a:spcPts val="0"/>
                        </a:spcBef>
                        <a:spcAft>
                          <a:spcPts val="0"/>
                        </a:spcAft>
                      </a:pPr>
                      <a:r>
                        <a:rPr lang="en-US" sz="1100" kern="0" spc="0" dirty="0">
                          <a:effectLst/>
                          <a:latin typeface="Arial" panose="020B0604020202020204" pitchFamily="34" charset="0"/>
                          <a:ea typeface="맑은 고딕" panose="020B0503020000020004" pitchFamily="50" charset="-127"/>
                          <a:cs typeface="Arial" panose="020B0604020202020204" pitchFamily="34" charset="0"/>
                        </a:rPr>
                        <a:t>GDAPS </a:t>
                      </a:r>
                      <a:r>
                        <a:rPr lang="en-US" sz="1100" kern="0" spc="0" dirty="0" smtClean="0">
                          <a:effectLst/>
                          <a:latin typeface="Arial" panose="020B0604020202020204" pitchFamily="34" charset="0"/>
                          <a:ea typeface="맑은 고딕" panose="020B0503020000020004" pitchFamily="50" charset="-127"/>
                          <a:cs typeface="Arial" panose="020B0604020202020204" pitchFamily="34" charset="0"/>
                        </a:rPr>
                        <a:t>1hr</a:t>
                      </a:r>
                      <a:endParaRPr lang="ko-KR" altLang="en-US" sz="1100"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64770" marR="64770" marT="17907" marB="17907" anchor="ctr"/>
                </a:tc>
                <a:extLst>
                  <a:ext uri="{0D108BD9-81ED-4DB2-BD59-A6C34878D82A}">
                    <a16:rowId xmlns:a16="http://schemas.microsoft.com/office/drawing/2014/main" val="2423454557"/>
                  </a:ext>
                </a:extLst>
              </a:tr>
            </a:tbl>
          </a:graphicData>
        </a:graphic>
      </p:graphicFrame>
      <p:pic>
        <p:nvPicPr>
          <p:cNvPr id="10" name="그림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37300"/>
          </a:xfrm>
          <a:prstGeom prst="rect">
            <a:avLst/>
          </a:prstGeom>
        </p:spPr>
      </p:pic>
      <p:sp>
        <p:nvSpPr>
          <p:cNvPr id="11" name="제목 1"/>
          <p:cNvSpPr txBox="1">
            <a:spLocks/>
          </p:cNvSpPr>
          <p:nvPr/>
        </p:nvSpPr>
        <p:spPr>
          <a:xfrm>
            <a:off x="628650" y="365126"/>
            <a:ext cx="7886700" cy="1325563"/>
          </a:xfrm>
          <a:prstGeom prst="rect">
            <a:avLst/>
          </a:prstGeom>
        </p:spPr>
        <p:txBody>
          <a:bodyP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600" b="1" dirty="0" smtClean="0">
                <a:solidFill>
                  <a:schemeClr val="tx1">
                    <a:lumMod val="75000"/>
                    <a:lumOff val="25000"/>
                  </a:schemeClr>
                </a:solidFill>
                <a:latin typeface="Arial" panose="020B0604020202020204" pitchFamily="34" charset="0"/>
                <a:cs typeface="Arial" panose="020B0604020202020204" pitchFamily="34" charset="0"/>
              </a:rPr>
              <a:t>Experiment 3</a:t>
            </a:r>
            <a:br>
              <a:rPr lang="en-US" altLang="ko-KR" sz="3600" b="1" dirty="0" smtClean="0">
                <a:solidFill>
                  <a:schemeClr val="tx1">
                    <a:lumMod val="75000"/>
                    <a:lumOff val="25000"/>
                  </a:schemeClr>
                </a:solidFill>
                <a:latin typeface="Arial" panose="020B0604020202020204" pitchFamily="34" charset="0"/>
                <a:cs typeface="Arial" panose="020B0604020202020204" pitchFamily="34" charset="0"/>
              </a:rPr>
            </a:br>
            <a:r>
              <a:rPr lang="en-US" altLang="ko-KR" sz="2800" dirty="0" smtClean="0">
                <a:solidFill>
                  <a:schemeClr val="tx1">
                    <a:lumMod val="75000"/>
                    <a:lumOff val="25000"/>
                  </a:schemeClr>
                </a:solidFill>
                <a:latin typeface="Arial" panose="020B0604020202020204" pitchFamily="34" charset="0"/>
                <a:cs typeface="Arial" panose="020B0604020202020204" pitchFamily="34" charset="0"/>
              </a:rPr>
              <a:t>Comparison with Buoy observations</a:t>
            </a:r>
            <a:endParaRPr lang="ko-KR" altLang="en-US" sz="2800" dirty="0"/>
          </a:p>
        </p:txBody>
      </p:sp>
    </p:spTree>
    <p:extLst>
      <p:ext uri="{BB962C8B-B14F-4D97-AF65-F5344CB8AC3E}">
        <p14:creationId xmlns:p14="http://schemas.microsoft.com/office/powerpoint/2010/main" val="1504105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내용 개체 틀 2">
            <a:extLst>
              <a:ext uri="{FF2B5EF4-FFF2-40B4-BE49-F238E27FC236}">
                <a16:creationId xmlns:a16="http://schemas.microsoft.com/office/drawing/2014/main" id="{1331B32F-EC61-406C-8DF4-C930759A567B}"/>
              </a:ext>
            </a:extLst>
          </p:cNvPr>
          <p:cNvSpPr txBox="1">
            <a:spLocks/>
          </p:cNvSpPr>
          <p:nvPr/>
        </p:nvSpPr>
        <p:spPr>
          <a:xfrm>
            <a:off x="249772" y="1455057"/>
            <a:ext cx="8621853" cy="824041"/>
          </a:xfrm>
          <a:prstGeom prst="rect">
            <a:avLst/>
          </a:prstGeom>
        </p:spPr>
        <p:txBody>
          <a:bodyPr vert="horz" lIns="91440" tIns="45720" rIns="91440" bIns="45720" rtlCol="0">
            <a:noAutofit/>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000"/>
              </a:spcBef>
              <a:buFont typeface="Wingdings" panose="05000000000000000000" pitchFamily="2" charset="2"/>
              <a:buChar char="v"/>
            </a:pPr>
            <a:r>
              <a:rPr lang="en-US" altLang="ko-KR" sz="2000" b="1" dirty="0" smtClean="0">
                <a:latin typeface="Arial" panose="020B0604020202020204" pitchFamily="34" charset="0"/>
                <a:ea typeface="맑은 고딕" panose="020B0503020000020004" pitchFamily="50" charset="-127"/>
                <a:cs typeface="Arial" panose="020B0604020202020204" pitchFamily="34" charset="0"/>
              </a:rPr>
              <a:t>Comparison with Buoy observations surrounding south Korea</a:t>
            </a:r>
          </a:p>
          <a:p>
            <a:pPr marL="719138" indent="-358775">
              <a:spcBef>
                <a:spcPts val="1000"/>
              </a:spcBef>
              <a:buFont typeface="Wingdings" panose="05000000000000000000" pitchFamily="2" charset="2"/>
              <a:buChar char="Ø"/>
            </a:pPr>
            <a:r>
              <a:rPr lang="en-US" altLang="ko-KR" sz="1600" dirty="0" smtClean="0">
                <a:latin typeface="Arial" panose="020B0604020202020204" pitchFamily="34" charset="0"/>
                <a:ea typeface="맑은 고딕" panose="020B0503020000020004" pitchFamily="50" charset="-127"/>
                <a:cs typeface="Arial" panose="020B0604020202020204" pitchFamily="34" charset="0"/>
              </a:rPr>
              <a:t>Provided by KMA</a:t>
            </a:r>
            <a:endParaRPr lang="ko-KR" altLang="en-US" sz="1600" dirty="0">
              <a:latin typeface="Arial" panose="020B0604020202020204" pitchFamily="34" charset="0"/>
              <a:ea typeface="맑은 고딕" panose="020B0503020000020004" pitchFamily="50" charset="-127"/>
              <a:cs typeface="Arial" panose="020B0604020202020204" pitchFamily="34" charset="0"/>
            </a:endParaRPr>
          </a:p>
        </p:txBody>
      </p:sp>
      <p:graphicFrame>
        <p:nvGraphicFramePr>
          <p:cNvPr id="8" name="내용 개체 틀 7"/>
          <p:cNvGraphicFramePr>
            <a:graphicFrameLocks noGrp="1"/>
          </p:cNvGraphicFramePr>
          <p:nvPr>
            <p:ph idx="1"/>
            <p:extLst>
              <p:ext uri="{D42A27DB-BD31-4B8C-83A1-F6EECF244321}">
                <p14:modId xmlns:p14="http://schemas.microsoft.com/office/powerpoint/2010/main" val="2989774431"/>
              </p:ext>
            </p:extLst>
          </p:nvPr>
        </p:nvGraphicFramePr>
        <p:xfrm>
          <a:off x="329780" y="2190879"/>
          <a:ext cx="3072652" cy="4421912"/>
        </p:xfrm>
        <a:graphic>
          <a:graphicData uri="http://schemas.openxmlformats.org/drawingml/2006/table">
            <a:tbl>
              <a:tblPr firstRow="1">
                <a:tableStyleId>{3C2FFA5D-87B4-456A-9821-1D502468CF0F}</a:tableStyleId>
              </a:tblPr>
              <a:tblGrid>
                <a:gridCol w="628760">
                  <a:extLst>
                    <a:ext uri="{9D8B030D-6E8A-4147-A177-3AD203B41FA5}">
                      <a16:colId xmlns:a16="http://schemas.microsoft.com/office/drawing/2014/main" val="1323494190"/>
                    </a:ext>
                  </a:extLst>
                </a:gridCol>
                <a:gridCol w="610973">
                  <a:extLst>
                    <a:ext uri="{9D8B030D-6E8A-4147-A177-3AD203B41FA5}">
                      <a16:colId xmlns:a16="http://schemas.microsoft.com/office/drawing/2014/main" val="3683984313"/>
                    </a:ext>
                  </a:extLst>
                </a:gridCol>
                <a:gridCol w="610973">
                  <a:extLst>
                    <a:ext uri="{9D8B030D-6E8A-4147-A177-3AD203B41FA5}">
                      <a16:colId xmlns:a16="http://schemas.microsoft.com/office/drawing/2014/main" val="1279827529"/>
                    </a:ext>
                  </a:extLst>
                </a:gridCol>
                <a:gridCol w="610973">
                  <a:extLst>
                    <a:ext uri="{9D8B030D-6E8A-4147-A177-3AD203B41FA5}">
                      <a16:colId xmlns:a16="http://schemas.microsoft.com/office/drawing/2014/main" val="4057583648"/>
                    </a:ext>
                  </a:extLst>
                </a:gridCol>
                <a:gridCol w="610973">
                  <a:extLst>
                    <a:ext uri="{9D8B030D-6E8A-4147-A177-3AD203B41FA5}">
                      <a16:colId xmlns:a16="http://schemas.microsoft.com/office/drawing/2014/main" val="794789004"/>
                    </a:ext>
                  </a:extLst>
                </a:gridCol>
              </a:tblGrid>
              <a:tr h="249221">
                <a:tc rowSpan="2">
                  <a:txBody>
                    <a:bodyPr/>
                    <a:lstStyle/>
                    <a:p>
                      <a:pPr marL="0" marR="0" indent="0" algn="just" fontAlgn="base" latinLnBrk="1">
                        <a:lnSpc>
                          <a:spcPct val="160000"/>
                        </a:lnSpc>
                        <a:spcBef>
                          <a:spcPts val="0"/>
                        </a:spcBef>
                        <a:spcAft>
                          <a:spcPts val="0"/>
                        </a:spcAft>
                      </a:pPr>
                      <a:endParaRPr lang="ko-KR" altLang="en-US" sz="1100" kern="0" spc="0" dirty="0">
                        <a:solidFill>
                          <a:schemeClr val="tx1"/>
                        </a:solidFill>
                        <a:effectLst/>
                        <a:latin typeface="맑은 고딕" panose="020B0503020000020004" pitchFamily="50" charset="-127"/>
                        <a:ea typeface="맑은 고딕" panose="020B0503020000020004" pitchFamily="50" charset="-127"/>
                      </a:endParaRPr>
                    </a:p>
                  </a:txBody>
                  <a:tcPr marL="60881" marR="60881" marT="16832" marB="16832" anchor="ctr"/>
                </a:tc>
                <a:tc gridSpan="2">
                  <a:txBody>
                    <a:bodyPr/>
                    <a:lstStyle/>
                    <a:p>
                      <a:pPr marL="0" marR="0" indent="0" algn="ctr" fontAlgn="base" latinLnBrk="0">
                        <a:lnSpc>
                          <a:spcPct val="160000"/>
                        </a:lnSpc>
                        <a:spcBef>
                          <a:spcPts val="0"/>
                        </a:spcBef>
                        <a:spcAft>
                          <a:spcPts val="0"/>
                        </a:spcAft>
                      </a:pPr>
                      <a:r>
                        <a:rPr lang="en-US" sz="1100" kern="0" spc="0" dirty="0">
                          <a:effectLst/>
                          <a:latin typeface="Arial" panose="020B0604020202020204" pitchFamily="34" charset="0"/>
                          <a:ea typeface="맑은 고딕" panose="020B0503020000020004" pitchFamily="50" charset="-127"/>
                          <a:cs typeface="Arial" panose="020B0604020202020204" pitchFamily="34" charset="0"/>
                        </a:rPr>
                        <a:t>WW3v5.16</a:t>
                      </a:r>
                      <a:endParaRPr lang="en-US" sz="11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hMerge="1">
                  <a:txBody>
                    <a:bodyPr/>
                    <a:lstStyle/>
                    <a:p>
                      <a:pPr latinLnBrk="1"/>
                      <a:endParaRPr lang="ko-KR" altLang="en-US"/>
                    </a:p>
                  </a:txBody>
                  <a:tcPr/>
                </a:tc>
                <a:tc gridSpan="2">
                  <a:txBody>
                    <a:bodyPr/>
                    <a:lstStyle/>
                    <a:p>
                      <a:pPr marL="0" marR="0" indent="0" algn="ctr" fontAlgn="base" latinLnBrk="0">
                        <a:lnSpc>
                          <a:spcPct val="160000"/>
                        </a:lnSpc>
                        <a:spcBef>
                          <a:spcPts val="0"/>
                        </a:spcBef>
                        <a:spcAft>
                          <a:spcPts val="0"/>
                        </a:spcAft>
                      </a:pPr>
                      <a:r>
                        <a:rPr lang="en-US" sz="1100" kern="0" spc="0" dirty="0">
                          <a:effectLst/>
                          <a:latin typeface="Arial" panose="020B0604020202020204" pitchFamily="34" charset="0"/>
                          <a:ea typeface="맑은 고딕" panose="020B0503020000020004" pitchFamily="50" charset="-127"/>
                          <a:cs typeface="Arial" panose="020B0604020202020204" pitchFamily="34" charset="0"/>
                        </a:rPr>
                        <a:t>WW3v5.16DA</a:t>
                      </a:r>
                      <a:endParaRPr lang="en-US" sz="11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hMerge="1">
                  <a:txBody>
                    <a:bodyPr/>
                    <a:lstStyle/>
                    <a:p>
                      <a:pPr latinLnBrk="1"/>
                      <a:endParaRPr lang="ko-KR" altLang="en-US"/>
                    </a:p>
                  </a:txBody>
                  <a:tcPr/>
                </a:tc>
                <a:extLst>
                  <a:ext uri="{0D108BD9-81ED-4DB2-BD59-A6C34878D82A}">
                    <a16:rowId xmlns:a16="http://schemas.microsoft.com/office/drawing/2014/main" val="662044339"/>
                  </a:ext>
                </a:extLst>
              </a:tr>
              <a:tr h="302102">
                <a:tc vMerge="1">
                  <a:txBody>
                    <a:bodyPr/>
                    <a:lstStyle/>
                    <a:p>
                      <a:pPr latinLnBrk="1"/>
                      <a:endParaRPr lang="ko-KR"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ko-KR" sz="800" b="1" kern="0" spc="0" dirty="0" smtClean="0">
                          <a:effectLst/>
                          <a:latin typeface="Arial" panose="020B0604020202020204" pitchFamily="34" charset="0"/>
                          <a:ea typeface="+mn-ea"/>
                          <a:cs typeface="Arial" panose="020B0604020202020204" pitchFamily="34" charset="0"/>
                        </a:rPr>
                        <a:t>Correl.</a:t>
                      </a:r>
                      <a:r>
                        <a:rPr lang="en-US" altLang="ko-KR" sz="800" b="1" kern="0" spc="0" baseline="0" dirty="0" smtClean="0">
                          <a:effectLst/>
                          <a:latin typeface="Arial" panose="020B0604020202020204" pitchFamily="34" charset="0"/>
                          <a:ea typeface="+mn-ea"/>
                          <a:cs typeface="Arial" panose="020B0604020202020204" pitchFamily="34" charset="0"/>
                        </a:rPr>
                        <a:t> </a:t>
                      </a:r>
                      <a:r>
                        <a:rPr lang="en-US" altLang="ko-KR" sz="800" b="1" kern="0" spc="0" baseline="0" dirty="0" err="1" smtClean="0">
                          <a:effectLst/>
                          <a:latin typeface="Arial" panose="020B0604020202020204" pitchFamily="34" charset="0"/>
                          <a:ea typeface="+mn-ea"/>
                          <a:cs typeface="Arial" panose="020B0604020202020204" pitchFamily="34" charset="0"/>
                        </a:rPr>
                        <a:t>Coeff</a:t>
                      </a:r>
                      <a:r>
                        <a:rPr lang="en-US" altLang="ko-KR" sz="800" b="1" kern="0" spc="0" baseline="0" dirty="0" smtClean="0">
                          <a:effectLst/>
                          <a:latin typeface="Arial" panose="020B0604020202020204" pitchFamily="34" charset="0"/>
                          <a:ea typeface="+mn-ea"/>
                          <a:cs typeface="Arial" panose="020B0604020202020204" pitchFamily="34" charset="0"/>
                        </a:rPr>
                        <a:t>.</a:t>
                      </a:r>
                      <a:r>
                        <a:rPr lang="en-US" altLang="ko-KR" sz="1100" b="1" kern="0" spc="0" baseline="0" dirty="0" smtClean="0">
                          <a:effectLst/>
                          <a:latin typeface="Arial" panose="020B0604020202020204" pitchFamily="34" charset="0"/>
                          <a:ea typeface="+mn-ea"/>
                          <a:cs typeface="Arial" panose="020B0604020202020204" pitchFamily="34" charset="0"/>
                        </a:rPr>
                        <a:t>.</a:t>
                      </a:r>
                      <a:endParaRPr lang="ko-KR" altLang="en-US" sz="1100" b="1" kern="0" spc="0" dirty="0">
                        <a:solidFill>
                          <a:schemeClr val="tx1"/>
                        </a:solidFill>
                        <a:effectLst/>
                        <a:latin typeface="Arial" panose="020B0604020202020204" pitchFamily="34" charset="0"/>
                        <a:ea typeface="+mn-ea"/>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1100" b="1" kern="0" spc="0" dirty="0">
                          <a:effectLst/>
                          <a:latin typeface="맑은 고딕" panose="020B0503020000020004" pitchFamily="50" charset="-127"/>
                          <a:ea typeface="맑은 고딕" panose="020B0503020000020004" pitchFamily="50" charset="-127"/>
                        </a:rPr>
                        <a:t>RMSE</a:t>
                      </a:r>
                      <a:endParaRPr lang="en-US" sz="1100" b="1" kern="0" spc="0" dirty="0">
                        <a:solidFill>
                          <a:schemeClr val="tx1"/>
                        </a:solidFill>
                        <a:effectLst/>
                        <a:latin typeface="맑은 고딕" panose="020B0503020000020004" pitchFamily="50" charset="-127"/>
                        <a:ea typeface="맑은 고딕" panose="020B0503020000020004" pitchFamily="50" charset="-127"/>
                      </a:endParaRPr>
                    </a:p>
                  </a:txBody>
                  <a:tcPr marL="60881" marR="60881" marT="16832" marB="16832"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ko-KR" sz="800" b="1" kern="0" spc="0" dirty="0" smtClean="0">
                          <a:effectLst/>
                          <a:latin typeface="Arial" panose="020B0604020202020204" pitchFamily="34" charset="0"/>
                          <a:ea typeface="+mn-ea"/>
                          <a:cs typeface="Arial" panose="020B0604020202020204" pitchFamily="34" charset="0"/>
                        </a:rPr>
                        <a:t>Correl.</a:t>
                      </a:r>
                      <a:r>
                        <a:rPr lang="en-US" altLang="ko-KR" sz="800" b="1" kern="0" spc="0" baseline="0" dirty="0" smtClean="0">
                          <a:effectLst/>
                          <a:latin typeface="Arial" panose="020B0604020202020204" pitchFamily="34" charset="0"/>
                          <a:ea typeface="+mn-ea"/>
                          <a:cs typeface="Arial" panose="020B0604020202020204" pitchFamily="34" charset="0"/>
                        </a:rPr>
                        <a:t> </a:t>
                      </a:r>
                      <a:r>
                        <a:rPr lang="en-US" altLang="ko-KR" sz="800" b="1" kern="0" spc="0" baseline="0" dirty="0" err="1" smtClean="0">
                          <a:effectLst/>
                          <a:latin typeface="Arial" panose="020B0604020202020204" pitchFamily="34" charset="0"/>
                          <a:ea typeface="+mn-ea"/>
                          <a:cs typeface="Arial" panose="020B0604020202020204" pitchFamily="34" charset="0"/>
                        </a:rPr>
                        <a:t>Coeff</a:t>
                      </a:r>
                      <a:r>
                        <a:rPr lang="en-US" altLang="ko-KR" sz="800" b="1" kern="0" spc="0" baseline="0" dirty="0" smtClean="0">
                          <a:effectLst/>
                          <a:latin typeface="Arial" panose="020B0604020202020204" pitchFamily="34" charset="0"/>
                          <a:ea typeface="+mn-ea"/>
                          <a:cs typeface="Arial" panose="020B0604020202020204" pitchFamily="34" charset="0"/>
                        </a:rPr>
                        <a:t>..</a:t>
                      </a:r>
                      <a:endParaRPr lang="ko-KR" altLang="en-US" sz="800" b="1" kern="0" spc="0" dirty="0">
                        <a:solidFill>
                          <a:schemeClr val="tx1"/>
                        </a:solidFill>
                        <a:effectLst/>
                        <a:latin typeface="Arial" panose="020B0604020202020204" pitchFamily="34" charset="0"/>
                        <a:ea typeface="+mn-ea"/>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1100" b="1" kern="0" spc="0" dirty="0">
                          <a:effectLst/>
                          <a:latin typeface="맑은 고딕" panose="020B0503020000020004" pitchFamily="50" charset="-127"/>
                          <a:ea typeface="맑은 고딕" panose="020B0503020000020004" pitchFamily="50" charset="-127"/>
                        </a:rPr>
                        <a:t>RMSE</a:t>
                      </a:r>
                      <a:endParaRPr lang="en-US" sz="1100" b="1" kern="0" spc="0" dirty="0">
                        <a:solidFill>
                          <a:schemeClr val="tx1"/>
                        </a:solidFill>
                        <a:effectLst/>
                        <a:latin typeface="맑은 고딕" panose="020B0503020000020004" pitchFamily="50" charset="-127"/>
                        <a:ea typeface="맑은 고딕" panose="020B0503020000020004" pitchFamily="50" charset="-127"/>
                      </a:endParaRPr>
                    </a:p>
                  </a:txBody>
                  <a:tcPr marL="60881" marR="60881" marT="16832" marB="16832" anchor="ctr"/>
                </a:tc>
                <a:extLst>
                  <a:ext uri="{0D108BD9-81ED-4DB2-BD59-A6C34878D82A}">
                    <a16:rowId xmlns:a16="http://schemas.microsoft.com/office/drawing/2014/main" val="2203693321"/>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02/2018</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0.97</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0.22</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a:effectLst/>
                          <a:latin typeface="Arial" panose="020B0604020202020204" pitchFamily="34" charset="0"/>
                          <a:ea typeface="맑은 고딕" panose="020B0503020000020004" pitchFamily="50" charset="-127"/>
                          <a:cs typeface="Arial" panose="020B0604020202020204" pitchFamily="34" charset="0"/>
                        </a:rPr>
                        <a:t>0.97</a:t>
                      </a:r>
                      <a:endParaRPr lang="en-US" sz="900" kern="0" spc="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a:effectLst/>
                          <a:latin typeface="Arial" panose="020B0604020202020204" pitchFamily="34" charset="0"/>
                          <a:ea typeface="맑은 고딕" panose="020B0503020000020004" pitchFamily="50" charset="-127"/>
                          <a:cs typeface="Arial" panose="020B0604020202020204" pitchFamily="34" charset="0"/>
                        </a:rPr>
                        <a:t>0.21</a:t>
                      </a:r>
                      <a:endParaRPr lang="en-US" sz="900" kern="0" spc="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2012506505"/>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03</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0.93</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0.25</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a:effectLst/>
                          <a:latin typeface="Arial" panose="020B0604020202020204" pitchFamily="34" charset="0"/>
                          <a:ea typeface="맑은 고딕" panose="020B0503020000020004" pitchFamily="50" charset="-127"/>
                          <a:cs typeface="Arial" panose="020B0604020202020204" pitchFamily="34" charset="0"/>
                        </a:rPr>
                        <a:t>0.94</a:t>
                      </a:r>
                      <a:endParaRPr lang="en-US" sz="900" kern="0" spc="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a:effectLst/>
                          <a:latin typeface="Arial" panose="020B0604020202020204" pitchFamily="34" charset="0"/>
                          <a:ea typeface="맑은 고딕" panose="020B0503020000020004" pitchFamily="50" charset="-127"/>
                          <a:cs typeface="Arial" panose="020B0604020202020204" pitchFamily="34" charset="0"/>
                        </a:rPr>
                        <a:t>0.25</a:t>
                      </a:r>
                      <a:endParaRPr lang="en-US" sz="900" kern="0" spc="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296376062"/>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04</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0.97</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0.18</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0.97</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0.18</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2365168637"/>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05</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0.94</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a:effectLst/>
                          <a:latin typeface="Arial" panose="020B0604020202020204" pitchFamily="34" charset="0"/>
                          <a:ea typeface="맑은 고딕" panose="020B0503020000020004" pitchFamily="50" charset="-127"/>
                          <a:cs typeface="Arial" panose="020B0604020202020204" pitchFamily="34" charset="0"/>
                        </a:rPr>
                        <a:t>0.18</a:t>
                      </a:r>
                      <a:endParaRPr lang="en-US" sz="900" kern="0" spc="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0.94</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0.17</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2257556135"/>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06</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0.95</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0.15</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0.94</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0.13</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454640334"/>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07</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0.88</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0.18</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0.87</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a:effectLst/>
                          <a:latin typeface="Arial" panose="020B0604020202020204" pitchFamily="34" charset="0"/>
                          <a:ea typeface="맑은 고딕" panose="020B0503020000020004" pitchFamily="50" charset="-127"/>
                          <a:cs typeface="Arial" panose="020B0604020202020204" pitchFamily="34" charset="0"/>
                        </a:rPr>
                        <a:t>0.17</a:t>
                      </a:r>
                      <a:endParaRPr lang="en-US" sz="900" kern="0" spc="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3419562153"/>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08</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0.94</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0.22</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0.94</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a:effectLst/>
                          <a:latin typeface="Arial" panose="020B0604020202020204" pitchFamily="34" charset="0"/>
                          <a:ea typeface="맑은 고딕" panose="020B0503020000020004" pitchFamily="50" charset="-127"/>
                          <a:cs typeface="Arial" panose="020B0604020202020204" pitchFamily="34" charset="0"/>
                        </a:rPr>
                        <a:t>0.21</a:t>
                      </a:r>
                      <a:endParaRPr lang="en-US" sz="900" kern="0" spc="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3567329377"/>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09</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0.88</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0.20</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0.89</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a:effectLst/>
                          <a:latin typeface="Arial" panose="020B0604020202020204" pitchFamily="34" charset="0"/>
                          <a:ea typeface="맑은 고딕" panose="020B0503020000020004" pitchFamily="50" charset="-127"/>
                          <a:cs typeface="Arial" panose="020B0604020202020204" pitchFamily="34" charset="0"/>
                        </a:rPr>
                        <a:t>0.18</a:t>
                      </a:r>
                      <a:endParaRPr lang="en-US" sz="900" kern="0" spc="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3599631558"/>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10</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0.95</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0.26</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0.96</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a:effectLst/>
                          <a:latin typeface="Arial" panose="020B0604020202020204" pitchFamily="34" charset="0"/>
                          <a:ea typeface="맑은 고딕" panose="020B0503020000020004" pitchFamily="50" charset="-127"/>
                          <a:cs typeface="Arial" panose="020B0604020202020204" pitchFamily="34" charset="0"/>
                        </a:rPr>
                        <a:t>0.24</a:t>
                      </a:r>
                      <a:endParaRPr lang="en-US" sz="900" kern="0" spc="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2952638853"/>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11</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0.96</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0.21</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0.95</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a:effectLst/>
                          <a:latin typeface="Arial" panose="020B0604020202020204" pitchFamily="34" charset="0"/>
                          <a:ea typeface="맑은 고딕" panose="020B0503020000020004" pitchFamily="50" charset="-127"/>
                          <a:cs typeface="Arial" panose="020B0604020202020204" pitchFamily="34" charset="0"/>
                        </a:rPr>
                        <a:t>0.20</a:t>
                      </a:r>
                      <a:endParaRPr lang="en-US" sz="900" kern="0" spc="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1742417263"/>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12</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0.97</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0.23</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0.97</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0.22</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749362174"/>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01/2019</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0.97</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0.22</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0.97</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0.20</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1621190154"/>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02</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0.98</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0.17</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0.98</a:t>
                      </a: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0.16</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3836992467"/>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03</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a:effectLst/>
                          <a:latin typeface="Arial" panose="020B0604020202020204" pitchFamily="34" charset="0"/>
                          <a:ea typeface="맑은 고딕" panose="020B0503020000020004" pitchFamily="50" charset="-127"/>
                          <a:cs typeface="Arial" panose="020B0604020202020204" pitchFamily="34" charset="0"/>
                        </a:rPr>
                        <a:t>0.96</a:t>
                      </a:r>
                      <a:endParaRPr lang="en-US" sz="900" kern="0" spc="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0.25</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0.96</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0.25</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416399973"/>
                  </a:ext>
                </a:extLst>
              </a:tr>
              <a:tr h="249221">
                <a:tc>
                  <a:txBody>
                    <a:bodyPr/>
                    <a:lstStyle/>
                    <a:p>
                      <a:pPr marL="0" marR="0" indent="0" algn="ctr" fontAlgn="base" latinLnBrk="0">
                        <a:lnSpc>
                          <a:spcPct val="160000"/>
                        </a:lnSpc>
                        <a:spcBef>
                          <a:spcPts val="0"/>
                        </a:spcBef>
                        <a:spcAft>
                          <a:spcPts val="0"/>
                        </a:spcAft>
                      </a:pPr>
                      <a:r>
                        <a:rPr lang="en-US" sz="900" b="1" kern="0" spc="0" dirty="0">
                          <a:effectLst/>
                          <a:latin typeface="Arial" panose="020B0604020202020204" pitchFamily="34" charset="0"/>
                          <a:ea typeface="맑은 고딕" panose="020B0503020000020004" pitchFamily="50" charset="-127"/>
                          <a:cs typeface="Arial" panose="020B0604020202020204" pitchFamily="34" charset="0"/>
                        </a:rPr>
                        <a:t>04</a:t>
                      </a:r>
                      <a:endParaRPr lang="en-US" sz="900" b="1"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a:effectLst/>
                          <a:latin typeface="Arial" panose="020B0604020202020204" pitchFamily="34" charset="0"/>
                          <a:ea typeface="맑은 고딕" panose="020B0503020000020004" pitchFamily="50" charset="-127"/>
                          <a:cs typeface="Arial" panose="020B0604020202020204" pitchFamily="34" charset="0"/>
                        </a:rPr>
                        <a:t>0.93</a:t>
                      </a:r>
                      <a:endParaRPr lang="en-US" sz="900" kern="0" spc="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0.14</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0.93</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tc>
                  <a:txBody>
                    <a:bodyPr/>
                    <a:lstStyle/>
                    <a:p>
                      <a:pPr marL="0" marR="0" indent="0" algn="ctr" fontAlgn="ctr" latinLnBrk="0">
                        <a:lnSpc>
                          <a:spcPct val="100000"/>
                        </a:lnSpc>
                        <a:spcBef>
                          <a:spcPts val="0"/>
                        </a:spcBef>
                        <a:spcAft>
                          <a:spcPts val="0"/>
                        </a:spcAft>
                      </a:pPr>
                      <a:r>
                        <a:rPr lang="en-US" sz="900" kern="0" spc="0" dirty="0">
                          <a:effectLst/>
                          <a:latin typeface="Arial" panose="020B0604020202020204" pitchFamily="34" charset="0"/>
                          <a:ea typeface="맑은 고딕" panose="020B0503020000020004" pitchFamily="50" charset="-127"/>
                          <a:cs typeface="Arial" panose="020B0604020202020204" pitchFamily="34" charset="0"/>
                        </a:rPr>
                        <a:t>0.13</a:t>
                      </a:r>
                      <a:endParaRPr lang="en-US" sz="900" kern="0" spc="0" dirty="0">
                        <a:solidFill>
                          <a:schemeClr val="tx1"/>
                        </a:solidFill>
                        <a:effectLst/>
                        <a:latin typeface="Arial" panose="020B0604020202020204" pitchFamily="34" charset="0"/>
                        <a:ea typeface="맑은 고딕" panose="020B0503020000020004" pitchFamily="50" charset="-127"/>
                        <a:cs typeface="Arial" panose="020B0604020202020204" pitchFamily="34" charset="0"/>
                      </a:endParaRPr>
                    </a:p>
                  </a:txBody>
                  <a:tcPr marL="60881" marR="60881" marT="16832" marB="16832" anchor="ctr"/>
                </a:tc>
                <a:extLst>
                  <a:ext uri="{0D108BD9-81ED-4DB2-BD59-A6C34878D82A}">
                    <a16:rowId xmlns:a16="http://schemas.microsoft.com/office/drawing/2014/main" val="1882659136"/>
                  </a:ext>
                </a:extLst>
              </a:tr>
            </a:tbl>
          </a:graphicData>
        </a:graphic>
      </p:graphicFrame>
      <p:sp>
        <p:nvSpPr>
          <p:cNvPr id="11" name="제목 1"/>
          <p:cNvSpPr txBox="1">
            <a:spLocks/>
          </p:cNvSpPr>
          <p:nvPr/>
        </p:nvSpPr>
        <p:spPr>
          <a:xfrm>
            <a:off x="628650" y="365126"/>
            <a:ext cx="7886700" cy="1325563"/>
          </a:xfrm>
          <a:prstGeom prst="rect">
            <a:avLst/>
          </a:prstGeom>
        </p:spPr>
        <p:txBody>
          <a:bodyP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600" b="1" dirty="0" smtClean="0">
                <a:solidFill>
                  <a:schemeClr val="tx1">
                    <a:lumMod val="75000"/>
                    <a:lumOff val="25000"/>
                  </a:schemeClr>
                </a:solidFill>
                <a:latin typeface="Arial" panose="020B0604020202020204" pitchFamily="34" charset="0"/>
                <a:cs typeface="Arial" panose="020B0604020202020204" pitchFamily="34" charset="0"/>
              </a:rPr>
              <a:t>Experiment 3</a:t>
            </a:r>
            <a:br>
              <a:rPr lang="en-US" altLang="ko-KR" sz="3600" b="1" dirty="0" smtClean="0">
                <a:solidFill>
                  <a:schemeClr val="tx1">
                    <a:lumMod val="75000"/>
                    <a:lumOff val="25000"/>
                  </a:schemeClr>
                </a:solidFill>
                <a:latin typeface="Arial" panose="020B0604020202020204" pitchFamily="34" charset="0"/>
                <a:cs typeface="Arial" panose="020B0604020202020204" pitchFamily="34" charset="0"/>
              </a:rPr>
            </a:br>
            <a:r>
              <a:rPr lang="en-US" altLang="ko-KR" sz="2800" dirty="0" smtClean="0">
                <a:solidFill>
                  <a:schemeClr val="tx1">
                    <a:lumMod val="75000"/>
                    <a:lumOff val="25000"/>
                  </a:schemeClr>
                </a:solidFill>
                <a:latin typeface="Arial" panose="020B0604020202020204" pitchFamily="34" charset="0"/>
                <a:cs typeface="Arial" panose="020B0604020202020204" pitchFamily="34" charset="0"/>
              </a:rPr>
              <a:t>Comparison with Buoy observations</a:t>
            </a:r>
            <a:endParaRPr lang="ko-KR" altLang="en-US" sz="2800" dirty="0"/>
          </a:p>
        </p:txBody>
      </p:sp>
      <p:pic>
        <p:nvPicPr>
          <p:cNvPr id="12" name="그림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37300"/>
          </a:xfrm>
          <a:prstGeom prst="rect">
            <a:avLst/>
          </a:prstGeom>
        </p:spPr>
      </p:pic>
      <p:sp>
        <p:nvSpPr>
          <p:cNvPr id="14" name="Text Box 3">
            <a:extLst>
              <a:ext uri="{FF2B5EF4-FFF2-40B4-BE49-F238E27FC236}">
                <a16:creationId xmlns:a16="http://schemas.microsoft.com/office/drawing/2014/main" id="{4915926D-B3C2-40E6-906A-30EEFC6BA5EF}"/>
              </a:ext>
            </a:extLst>
          </p:cNvPr>
          <p:cNvSpPr txBox="1">
            <a:spLocks noChangeArrowheads="1"/>
          </p:cNvSpPr>
          <p:nvPr/>
        </p:nvSpPr>
        <p:spPr bwMode="auto">
          <a:xfrm>
            <a:off x="3482440" y="5135463"/>
            <a:ext cx="51339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000">
                <a:solidFill>
                  <a:schemeClr val="tx1"/>
                </a:solidFill>
                <a:latin typeface="맑은 고딕" panose="020B0503020000020004" pitchFamily="50" charset="-127"/>
                <a:ea typeface="맑은 고딕" panose="020B0503020000020004" pitchFamily="50" charset="-127"/>
              </a:defRPr>
            </a:lvl1pPr>
            <a:lvl2pPr marL="742950" indent="-285750" eaLnBrk="0" hangingPunct="0">
              <a:defRPr kumimoji="1" sz="1000">
                <a:solidFill>
                  <a:schemeClr val="tx1"/>
                </a:solidFill>
                <a:latin typeface="맑은 고딕" panose="020B0503020000020004" pitchFamily="50" charset="-127"/>
                <a:ea typeface="맑은 고딕" panose="020B0503020000020004" pitchFamily="50" charset="-127"/>
              </a:defRPr>
            </a:lvl2pPr>
            <a:lvl3pPr marL="1143000" indent="-228600" eaLnBrk="0" hangingPunct="0">
              <a:defRPr kumimoji="1" sz="1000">
                <a:solidFill>
                  <a:schemeClr val="tx1"/>
                </a:solidFill>
                <a:latin typeface="맑은 고딕" panose="020B0503020000020004" pitchFamily="50" charset="-127"/>
                <a:ea typeface="맑은 고딕" panose="020B0503020000020004" pitchFamily="50" charset="-127"/>
              </a:defRPr>
            </a:lvl3pPr>
            <a:lvl4pPr marL="1600200" indent="-228600" eaLnBrk="0" hangingPunct="0">
              <a:defRPr kumimoji="1" sz="1000">
                <a:solidFill>
                  <a:schemeClr val="tx1"/>
                </a:solidFill>
                <a:latin typeface="맑은 고딕" panose="020B0503020000020004" pitchFamily="50" charset="-127"/>
                <a:ea typeface="맑은 고딕" panose="020B0503020000020004" pitchFamily="50" charset="-127"/>
              </a:defRPr>
            </a:lvl4pPr>
            <a:lvl5pPr marL="2057400" indent="-228600" eaLnBrk="0" hangingPunct="0">
              <a:defRPr kumimoji="1" sz="1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0"/>
              </a:spcBef>
              <a:spcAft>
                <a:spcPct val="0"/>
              </a:spcAft>
              <a:defRPr kumimoji="1" sz="1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0"/>
              </a:spcBef>
              <a:spcAft>
                <a:spcPct val="0"/>
              </a:spcAft>
              <a:defRPr kumimoji="1" sz="1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0"/>
              </a:spcBef>
              <a:spcAft>
                <a:spcPct val="0"/>
              </a:spcAft>
              <a:defRPr kumimoji="1" sz="1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0"/>
              </a:spcBef>
              <a:spcAft>
                <a:spcPct val="0"/>
              </a:spcAft>
              <a:defRPr kumimoji="1" sz="1000">
                <a:solidFill>
                  <a:schemeClr val="tx1"/>
                </a:solidFill>
                <a:latin typeface="맑은 고딕" panose="020B0503020000020004" pitchFamily="50" charset="-127"/>
                <a:ea typeface="맑은 고딕" panose="020B0503020000020004" pitchFamily="50" charset="-127"/>
              </a:defRPr>
            </a:lvl9pPr>
          </a:lstStyle>
          <a:p>
            <a:pPr marL="285750" indent="-285750" eaLnBrk="1" hangingPunct="1">
              <a:spcAft>
                <a:spcPts val="600"/>
              </a:spcAft>
              <a:buFont typeface="Wingdings" panose="05000000000000000000" pitchFamily="2" charset="2"/>
              <a:buChar char="Ø"/>
            </a:pPr>
            <a:r>
              <a:rPr lang="en-US" altLang="ko-KR" sz="1600" dirty="0" smtClean="0">
                <a:latin typeface="Arial" panose="020B0604020202020204" pitchFamily="34" charset="0"/>
                <a:cs typeface="Arial" panose="020B0604020202020204" pitchFamily="34" charset="0"/>
              </a:rPr>
              <a:t>No big improvement.</a:t>
            </a:r>
            <a:endParaRPr lang="en-US" altLang="ko-KR" sz="800" dirty="0" smtClean="0">
              <a:latin typeface="Arial" panose="020B0604020202020204" pitchFamily="34" charset="0"/>
              <a:cs typeface="Arial" panose="020B0604020202020204" pitchFamily="34" charset="0"/>
            </a:endParaRPr>
          </a:p>
          <a:p>
            <a:pPr marL="285750" indent="-285750" eaLnBrk="1" hangingPunct="1">
              <a:spcAft>
                <a:spcPts val="600"/>
              </a:spcAft>
              <a:buFont typeface="Wingdings" panose="05000000000000000000" pitchFamily="2" charset="2"/>
              <a:buChar char="Ø"/>
            </a:pPr>
            <a:r>
              <a:rPr lang="en-US" altLang="ko-KR" sz="1600" dirty="0" smtClean="0">
                <a:latin typeface="Arial" panose="020B0604020202020204" pitchFamily="34" charset="0"/>
                <a:cs typeface="Arial" panose="020B0604020202020204" pitchFamily="34" charset="0"/>
              </a:rPr>
              <a:t>Overall, model using the data assimilation are better than No data assimilation.</a:t>
            </a:r>
            <a:endParaRPr lang="en-US" altLang="ko-KR" sz="800" dirty="0" smtClean="0">
              <a:latin typeface="Arial" panose="020B0604020202020204" pitchFamily="34" charset="0"/>
              <a:cs typeface="Arial" panose="020B0604020202020204" pitchFamily="34" charset="0"/>
            </a:endParaRPr>
          </a:p>
          <a:p>
            <a:pPr marL="285750" indent="-285750" eaLnBrk="1" hangingPunct="1">
              <a:spcAft>
                <a:spcPts val="600"/>
              </a:spcAft>
              <a:buFont typeface="Wingdings" panose="05000000000000000000" pitchFamily="2" charset="2"/>
              <a:buChar char="Ø"/>
            </a:pPr>
            <a:r>
              <a:rPr lang="en-US" altLang="ko-KR" sz="1600" dirty="0" smtClean="0">
                <a:latin typeface="Arial" panose="020B0604020202020204" pitchFamily="34" charset="0"/>
                <a:cs typeface="Arial" panose="020B0604020202020204" pitchFamily="34" charset="0"/>
              </a:rPr>
              <a:t>Especially, RMSE </a:t>
            </a:r>
            <a:r>
              <a:rPr lang="en-US" altLang="ko-KR" sz="1600" smtClean="0">
                <a:latin typeface="Arial" panose="020B0604020202020204" pitchFamily="34" charset="0"/>
                <a:cs typeface="Arial" panose="020B0604020202020204" pitchFamily="34" charset="0"/>
              </a:rPr>
              <a:t>are reduced </a:t>
            </a:r>
            <a:r>
              <a:rPr lang="en-US" altLang="ko-KR" sz="1600" dirty="0" smtClean="0">
                <a:latin typeface="Arial" panose="020B0604020202020204" pitchFamily="34" charset="0"/>
                <a:cs typeface="Arial" panose="020B0604020202020204" pitchFamily="34" charset="0"/>
              </a:rPr>
              <a:t>by </a:t>
            </a:r>
            <a:r>
              <a:rPr lang="en-US" altLang="ko-KR" sz="1600" u="sng" dirty="0" smtClean="0">
                <a:latin typeface="Arial" panose="020B0604020202020204" pitchFamily="34" charset="0"/>
                <a:cs typeface="Arial" panose="020B0604020202020204" pitchFamily="34" charset="0"/>
              </a:rPr>
              <a:t>about 10% </a:t>
            </a:r>
            <a:r>
              <a:rPr lang="en-US" altLang="ko-KR" sz="1600" dirty="0" smtClean="0">
                <a:latin typeface="Arial" panose="020B0604020202020204" pitchFamily="34" charset="0"/>
                <a:cs typeface="Arial" panose="020B0604020202020204" pitchFamily="34" charset="0"/>
              </a:rPr>
              <a:t>in Jun 2018 and September 2018.</a:t>
            </a:r>
          </a:p>
        </p:txBody>
      </p:sp>
      <p:graphicFrame>
        <p:nvGraphicFramePr>
          <p:cNvPr id="15" name="차트 14"/>
          <p:cNvGraphicFramePr>
            <a:graphicFrameLocks/>
          </p:cNvGraphicFramePr>
          <p:nvPr>
            <p:extLst>
              <p:ext uri="{D42A27DB-BD31-4B8C-83A1-F6EECF244321}">
                <p14:modId xmlns:p14="http://schemas.microsoft.com/office/powerpoint/2010/main" val="3532298423"/>
              </p:ext>
            </p:extLst>
          </p:nvPr>
        </p:nvGraphicFramePr>
        <p:xfrm>
          <a:off x="3482440" y="1982688"/>
          <a:ext cx="5133975" cy="31527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5849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내용 개체 틀 2">
            <a:extLst>
              <a:ext uri="{FF2B5EF4-FFF2-40B4-BE49-F238E27FC236}">
                <a16:creationId xmlns:a16="http://schemas.microsoft.com/office/drawing/2014/main" id="{1331B32F-EC61-406C-8DF4-C930759A567B}"/>
              </a:ext>
            </a:extLst>
          </p:cNvPr>
          <p:cNvSpPr txBox="1">
            <a:spLocks/>
          </p:cNvSpPr>
          <p:nvPr/>
        </p:nvSpPr>
        <p:spPr>
          <a:xfrm>
            <a:off x="286613" y="1690690"/>
            <a:ext cx="8579296" cy="1023328"/>
          </a:xfrm>
          <a:prstGeom prst="rect">
            <a:avLst/>
          </a:prstGeom>
        </p:spPr>
        <p:txBody>
          <a:bodyPr vert="horz" lIns="91440" tIns="45720" rIns="91440" bIns="45720" rtlCol="0">
            <a:noAutofit/>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47675" indent="-273050">
              <a:spcBef>
                <a:spcPts val="1000"/>
              </a:spcBef>
              <a:buFont typeface="Wingdings" panose="05000000000000000000" pitchFamily="2" charset="2"/>
              <a:buChar char="v"/>
            </a:pPr>
            <a:r>
              <a:rPr lang="en-US" altLang="ko-KR" sz="1800" b="1" dirty="0" smtClean="0">
                <a:latin typeface="Arial" panose="020B0604020202020204" pitchFamily="34" charset="0"/>
                <a:ea typeface="맑은 고딕" panose="020B0503020000020004" pitchFamily="50" charset="-127"/>
                <a:cs typeface="Arial" panose="020B0604020202020204" pitchFamily="34" charset="0"/>
              </a:rPr>
              <a:t>Verification by compared Global satellite data with model output</a:t>
            </a:r>
            <a:endParaRPr lang="ko-KR" altLang="en-US" sz="1800" b="1" dirty="0" smtClean="0">
              <a:latin typeface="Arial" panose="020B0604020202020204" pitchFamily="34" charset="0"/>
              <a:ea typeface="맑은 고딕" panose="020B0503020000020004" pitchFamily="50" charset="-127"/>
              <a:cs typeface="Arial" panose="020B0604020202020204" pitchFamily="34" charset="0"/>
            </a:endParaRPr>
          </a:p>
          <a:p>
            <a:pPr lvl="1">
              <a:spcBef>
                <a:spcPts val="1000"/>
              </a:spcBef>
              <a:buFont typeface="Wingdings" panose="05000000000000000000" pitchFamily="2" charset="2"/>
              <a:buChar char="Ø"/>
            </a:pPr>
            <a:r>
              <a:rPr lang="en-US" altLang="ko-KR" sz="1400" dirty="0" smtClean="0">
                <a:latin typeface="Arial" panose="020B0604020202020204" pitchFamily="34" charset="0"/>
                <a:ea typeface="맑은 고딕" panose="020B0503020000020004" pitchFamily="50" charset="-127"/>
                <a:cs typeface="Arial" panose="020B0604020202020204" pitchFamily="34" charset="0"/>
              </a:rPr>
              <a:t>Comparison of satellite observation data(used for DA) and model output </a:t>
            </a:r>
          </a:p>
          <a:p>
            <a:pPr lvl="1">
              <a:spcBef>
                <a:spcPts val="1000"/>
              </a:spcBef>
              <a:buFont typeface="Wingdings" panose="05000000000000000000" pitchFamily="2" charset="2"/>
              <a:buChar char="Ø"/>
            </a:pPr>
            <a:r>
              <a:rPr lang="en-US" altLang="ko-KR" sz="1400" dirty="0" smtClean="0">
                <a:latin typeface="Arial" panose="020B0604020202020204" pitchFamily="34" charset="0"/>
                <a:ea typeface="맑은 고딕" panose="020B0503020000020004" pitchFamily="50" charset="-127"/>
                <a:cs typeface="Arial" panose="020B0604020202020204" pitchFamily="34" charset="0"/>
              </a:rPr>
              <a:t>Comparison of 1 hour ago model output and obs. data to verify the effect of data assimilation.</a:t>
            </a:r>
          </a:p>
          <a:p>
            <a:pPr lvl="1">
              <a:spcBef>
                <a:spcPts val="1000"/>
              </a:spcBef>
            </a:pPr>
            <a:endParaRPr lang="en-US" altLang="ko-KR" sz="1400" dirty="0" smtClean="0">
              <a:latin typeface="Arial" panose="020B0604020202020204" pitchFamily="34" charset="0"/>
              <a:ea typeface="맑은 고딕" panose="020B0503020000020004" pitchFamily="50" charset="-127"/>
              <a:cs typeface="Arial" panose="020B0604020202020204" pitchFamily="34" charset="0"/>
            </a:endParaRPr>
          </a:p>
          <a:p>
            <a:pPr lvl="1">
              <a:spcBef>
                <a:spcPts val="1000"/>
              </a:spcBef>
            </a:pPr>
            <a:endParaRPr lang="en-US" altLang="ko-KR" sz="1400" dirty="0" smtClean="0">
              <a:latin typeface="Arial" panose="020B0604020202020204" pitchFamily="34" charset="0"/>
              <a:ea typeface="맑은 고딕" panose="020B0503020000020004" pitchFamily="50" charset="-127"/>
              <a:cs typeface="Arial" panose="020B0604020202020204" pitchFamily="34" charset="0"/>
            </a:endParaRPr>
          </a:p>
          <a:p>
            <a:pPr lvl="1">
              <a:spcBef>
                <a:spcPts val="1000"/>
              </a:spcBef>
            </a:pPr>
            <a:endParaRPr lang="en-US" altLang="ko-KR" sz="1400" dirty="0" smtClean="0">
              <a:latin typeface="Arial" panose="020B0604020202020204" pitchFamily="34" charset="0"/>
              <a:ea typeface="맑은 고딕" panose="020B0503020000020004" pitchFamily="50" charset="-127"/>
              <a:cs typeface="Arial" panose="020B0604020202020204" pitchFamily="34" charset="0"/>
            </a:endParaRPr>
          </a:p>
          <a:p>
            <a:pPr lvl="1">
              <a:spcBef>
                <a:spcPts val="1000"/>
              </a:spcBef>
            </a:pPr>
            <a:endParaRPr lang="en-US" altLang="ko-KR" sz="1400" dirty="0" smtClean="0">
              <a:latin typeface="Arial" panose="020B0604020202020204" pitchFamily="34" charset="0"/>
              <a:ea typeface="맑은 고딕" panose="020B0503020000020004" pitchFamily="50" charset="-127"/>
              <a:cs typeface="Arial" panose="020B0604020202020204" pitchFamily="34" charset="0"/>
            </a:endParaRPr>
          </a:p>
          <a:p>
            <a:pPr lvl="1">
              <a:spcBef>
                <a:spcPts val="1000"/>
              </a:spcBef>
            </a:pPr>
            <a:endParaRPr lang="en-US" altLang="ko-KR" sz="1400" dirty="0" smtClean="0">
              <a:latin typeface="Arial" panose="020B0604020202020204" pitchFamily="34" charset="0"/>
              <a:ea typeface="맑은 고딕" panose="020B0503020000020004" pitchFamily="50" charset="-127"/>
              <a:cs typeface="Arial" panose="020B0604020202020204" pitchFamily="34" charset="0"/>
            </a:endParaRPr>
          </a:p>
          <a:p>
            <a:pPr lvl="1">
              <a:spcBef>
                <a:spcPts val="1000"/>
              </a:spcBef>
            </a:pPr>
            <a:endParaRPr lang="en-US" altLang="ko-KR" sz="1400" dirty="0">
              <a:latin typeface="Arial" panose="020B0604020202020204" pitchFamily="34" charset="0"/>
              <a:ea typeface="맑은 고딕" panose="020B0503020000020004" pitchFamily="50" charset="-127"/>
              <a:cs typeface="Arial" panose="020B0604020202020204" pitchFamily="34" charset="0"/>
            </a:endParaRPr>
          </a:p>
          <a:p>
            <a:pPr lvl="1">
              <a:spcBef>
                <a:spcPts val="1000"/>
              </a:spcBef>
            </a:pPr>
            <a:endParaRPr lang="en-US" altLang="ko-KR" sz="1400" dirty="0" smtClean="0">
              <a:latin typeface="Arial" panose="020B0604020202020204" pitchFamily="34" charset="0"/>
              <a:ea typeface="맑은 고딕" panose="020B0503020000020004" pitchFamily="50" charset="-127"/>
              <a:cs typeface="Arial" panose="020B0604020202020204" pitchFamily="34" charset="0"/>
            </a:endParaRPr>
          </a:p>
          <a:p>
            <a:pPr lvl="1">
              <a:spcBef>
                <a:spcPts val="1000"/>
              </a:spcBef>
            </a:pPr>
            <a:endParaRPr lang="en-US" altLang="ko-KR" sz="1400" dirty="0">
              <a:latin typeface="Arial" panose="020B0604020202020204" pitchFamily="34" charset="0"/>
              <a:ea typeface="맑은 고딕" panose="020B0503020000020004" pitchFamily="50" charset="-127"/>
              <a:cs typeface="Arial" panose="020B0604020202020204" pitchFamily="34" charset="0"/>
            </a:endParaRPr>
          </a:p>
          <a:p>
            <a:pPr lvl="1">
              <a:spcBef>
                <a:spcPts val="1000"/>
              </a:spcBef>
            </a:pPr>
            <a:endParaRPr lang="en-US" altLang="ko-KR" sz="1400" dirty="0">
              <a:latin typeface="Arial" panose="020B0604020202020204" pitchFamily="34" charset="0"/>
              <a:ea typeface="맑은 고딕" panose="020B0503020000020004" pitchFamily="50" charset="-127"/>
              <a:cs typeface="Arial" panose="020B0604020202020204" pitchFamily="34" charset="0"/>
            </a:endParaRPr>
          </a:p>
          <a:p>
            <a:pPr lvl="1">
              <a:spcBef>
                <a:spcPts val="1000"/>
              </a:spcBef>
            </a:pPr>
            <a:endParaRPr lang="en-US" altLang="ko-KR" sz="1400" dirty="0" smtClean="0">
              <a:latin typeface="Arial" panose="020B0604020202020204" pitchFamily="34" charset="0"/>
              <a:ea typeface="맑은 고딕" panose="020B0503020000020004" pitchFamily="50" charset="-127"/>
              <a:cs typeface="Arial" panose="020B0604020202020204" pitchFamily="34" charset="0"/>
            </a:endParaRPr>
          </a:p>
          <a:p>
            <a:pPr lvl="1">
              <a:spcBef>
                <a:spcPts val="1000"/>
              </a:spcBef>
            </a:pPr>
            <a:endParaRPr lang="en-US" altLang="ko-KR" sz="1400" dirty="0">
              <a:latin typeface="Arial" panose="020B0604020202020204" pitchFamily="34" charset="0"/>
              <a:ea typeface="맑은 고딕" panose="020B0503020000020004" pitchFamily="50" charset="-127"/>
              <a:cs typeface="Arial" panose="020B0604020202020204" pitchFamily="34" charset="0"/>
            </a:endParaRPr>
          </a:p>
        </p:txBody>
      </p:sp>
      <p:grpSp>
        <p:nvGrpSpPr>
          <p:cNvPr id="11" name="그룹 10"/>
          <p:cNvGrpSpPr/>
          <p:nvPr/>
        </p:nvGrpSpPr>
        <p:grpSpPr>
          <a:xfrm>
            <a:off x="520078" y="2802059"/>
            <a:ext cx="8280000" cy="2779136"/>
            <a:chOff x="286613" y="2344856"/>
            <a:chExt cx="8677875" cy="2779136"/>
          </a:xfrm>
        </p:grpSpPr>
        <p:grpSp>
          <p:nvGrpSpPr>
            <p:cNvPr id="12" name="그룹 11"/>
            <p:cNvGrpSpPr/>
            <p:nvPr/>
          </p:nvGrpSpPr>
          <p:grpSpPr>
            <a:xfrm>
              <a:off x="286613" y="2344856"/>
              <a:ext cx="8677875" cy="2520000"/>
              <a:chOff x="286613" y="1916832"/>
              <a:chExt cx="8677875" cy="3070226"/>
            </a:xfrm>
          </p:grpSpPr>
          <p:pic>
            <p:nvPicPr>
              <p:cNvPr id="14" name="_x302692624" descr="EMB0000503071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13" y="1916833"/>
                <a:ext cx="4896544" cy="3070225"/>
              </a:xfrm>
              <a:prstGeom prst="rect">
                <a:avLst/>
              </a:prstGeom>
              <a:noFill/>
              <a:extLst>
                <a:ext uri="{909E8E84-426E-40DD-AFC4-6F175D3DCCD1}">
                  <a14:hiddenFill xmlns:a14="http://schemas.microsoft.com/office/drawing/2010/main">
                    <a:solidFill>
                      <a:srgbClr val="FFFFFF"/>
                    </a:solidFill>
                  </a14:hiddenFill>
                </a:ext>
              </a:extLst>
            </p:spPr>
          </p:pic>
          <p:pic>
            <p:nvPicPr>
              <p:cNvPr id="15" name="_x302692224" descr="EMB0000503071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916832"/>
                <a:ext cx="4896544" cy="3070225"/>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2862039" y="4816215"/>
              <a:ext cx="3700052" cy="307777"/>
            </a:xfrm>
            <a:prstGeom prst="rect">
              <a:avLst/>
            </a:prstGeom>
            <a:noFill/>
          </p:spPr>
          <p:txBody>
            <a:bodyPr wrap="none" rtlCol="0">
              <a:spAutoFit/>
            </a:bodyPr>
            <a:lstStyle/>
            <a:p>
              <a:r>
                <a:rPr lang="en-US" altLang="ko-KR" sz="1400" dirty="0" smtClean="0">
                  <a:solidFill>
                    <a:srgbClr val="FF0000"/>
                  </a:solidFill>
                  <a:latin typeface="Arial" panose="020B0604020202020204" pitchFamily="34" charset="0"/>
                  <a:cs typeface="Arial" panose="020B0604020202020204" pitchFamily="34" charset="0"/>
                </a:rPr>
                <a:t>v5.16 ~ v5.16(t-1) &lt; v5.16DA(t-1) &lt; v5.16DA</a:t>
              </a:r>
              <a:endParaRPr lang="ko-KR" altLang="en-US" sz="1400" dirty="0">
                <a:solidFill>
                  <a:srgbClr val="FF0000"/>
                </a:solidFill>
                <a:latin typeface="Arial" panose="020B0604020202020204" pitchFamily="34" charset="0"/>
                <a:cs typeface="Arial" panose="020B0604020202020204" pitchFamily="34" charset="0"/>
              </a:endParaRPr>
            </a:p>
          </p:txBody>
        </p:sp>
      </p:grpSp>
      <p:sp>
        <p:nvSpPr>
          <p:cNvPr id="16" name="직사각형 15"/>
          <p:cNvSpPr/>
          <p:nvPr/>
        </p:nvSpPr>
        <p:spPr>
          <a:xfrm>
            <a:off x="191099" y="5629835"/>
            <a:ext cx="8608979" cy="902811"/>
          </a:xfrm>
          <a:prstGeom prst="rect">
            <a:avLst/>
          </a:prstGeom>
        </p:spPr>
        <p:txBody>
          <a:bodyPr wrap="square">
            <a:spAutoFit/>
          </a:bodyPr>
          <a:lstStyle/>
          <a:p>
            <a:pPr marL="742950" lvl="1" indent="-285750">
              <a:spcBef>
                <a:spcPts val="1000"/>
              </a:spcBef>
              <a:buFont typeface="Wingdings" panose="05000000000000000000" pitchFamily="2" charset="2"/>
              <a:buChar char="§"/>
            </a:pPr>
            <a:r>
              <a:rPr lang="en-US" altLang="ko-KR" sz="1200" b="1" dirty="0">
                <a:solidFill>
                  <a:srgbClr val="000000"/>
                </a:solidFill>
                <a:latin typeface="Arial" panose="020B0604020202020204" pitchFamily="34" charset="0"/>
                <a:cs typeface="Arial" panose="020B0604020202020204" pitchFamily="34" charset="0"/>
              </a:rPr>
              <a:t>v5.16 ~ v5.16(t-1): </a:t>
            </a:r>
            <a:r>
              <a:rPr lang="en-US" altLang="ko-KR" sz="1200" dirty="0" smtClean="0">
                <a:solidFill>
                  <a:srgbClr val="000000"/>
                </a:solidFill>
                <a:latin typeface="Arial" panose="020B0604020202020204" pitchFamily="34" charset="0"/>
                <a:cs typeface="Arial" panose="020B0604020202020204" pitchFamily="34" charset="0"/>
              </a:rPr>
              <a:t>(No DA) not much difference in 1 hour</a:t>
            </a:r>
            <a:endParaRPr lang="ko-KR" altLang="en-US" sz="1200" dirty="0">
              <a:solidFill>
                <a:srgbClr val="000000"/>
              </a:solidFill>
              <a:latin typeface="Arial" panose="020B0604020202020204" pitchFamily="34" charset="0"/>
              <a:cs typeface="Arial" panose="020B0604020202020204" pitchFamily="34" charset="0"/>
            </a:endParaRPr>
          </a:p>
          <a:p>
            <a:pPr marL="742950" lvl="1" indent="-285750">
              <a:spcBef>
                <a:spcPts val="1000"/>
              </a:spcBef>
              <a:buFont typeface="Wingdings" panose="05000000000000000000" pitchFamily="2" charset="2"/>
              <a:buChar char="§"/>
            </a:pPr>
            <a:r>
              <a:rPr lang="en-US" altLang="ko-KR" sz="1200" b="1" dirty="0">
                <a:latin typeface="Arial" panose="020B0604020202020204" pitchFamily="34" charset="0"/>
                <a:cs typeface="Arial" panose="020B0604020202020204" pitchFamily="34" charset="0"/>
              </a:rPr>
              <a:t>v5.16(t-1) &lt; v5.16DA(t-1): </a:t>
            </a:r>
            <a:r>
              <a:rPr lang="en-US" altLang="ko-KR" sz="1200" dirty="0">
                <a:latin typeface="Arial" panose="020B0604020202020204" pitchFamily="34" charset="0"/>
                <a:cs typeface="Arial" panose="020B0604020202020204" pitchFamily="34" charset="0"/>
              </a:rPr>
              <a:t>The effect of </a:t>
            </a:r>
            <a:r>
              <a:rPr lang="en-US" altLang="ko-KR" sz="1200" dirty="0" smtClean="0">
                <a:latin typeface="Arial" panose="020B0604020202020204" pitchFamily="34" charset="0"/>
                <a:cs typeface="Arial" panose="020B0604020202020204" pitchFamily="34" charset="0"/>
              </a:rPr>
              <a:t>indirect </a:t>
            </a:r>
            <a:r>
              <a:rPr lang="en-US" altLang="ko-KR" sz="1200" dirty="0">
                <a:latin typeface="Arial" panose="020B0604020202020204" pitchFamily="34" charset="0"/>
                <a:cs typeface="Arial" panose="020B0604020202020204" pitchFamily="34" charset="0"/>
              </a:rPr>
              <a:t>data </a:t>
            </a:r>
            <a:r>
              <a:rPr lang="en-US" altLang="ko-KR" sz="1200" dirty="0" smtClean="0">
                <a:latin typeface="Arial" panose="020B0604020202020204" pitchFamily="34" charset="0"/>
                <a:cs typeface="Arial" panose="020B0604020202020204" pitchFamily="34" charset="0"/>
              </a:rPr>
              <a:t>assimilation. </a:t>
            </a:r>
          </a:p>
          <a:p>
            <a:pPr marL="742950" lvl="1" indent="-285750">
              <a:spcBef>
                <a:spcPts val="1000"/>
              </a:spcBef>
              <a:buFont typeface="Wingdings" panose="05000000000000000000" pitchFamily="2" charset="2"/>
              <a:buChar char="§"/>
            </a:pPr>
            <a:r>
              <a:rPr lang="en-US" altLang="ko-KR" sz="1200" b="1" dirty="0" smtClean="0">
                <a:latin typeface="Arial" panose="020B0604020202020204" pitchFamily="34" charset="0"/>
                <a:cs typeface="Arial" panose="020B0604020202020204" pitchFamily="34" charset="0"/>
              </a:rPr>
              <a:t>v5.16DA(t-1) &lt; v5.16DA: </a:t>
            </a:r>
            <a:r>
              <a:rPr lang="en-US" altLang="ko-KR" sz="1200" dirty="0" smtClean="0">
                <a:latin typeface="Arial" panose="020B0604020202020204" pitchFamily="34" charset="0"/>
                <a:cs typeface="Arial" panose="020B0604020202020204" pitchFamily="34" charset="0"/>
              </a:rPr>
              <a:t>The effect of direct data assimilation </a:t>
            </a:r>
            <a:endParaRPr lang="en-US" altLang="ko-KR" sz="1200" dirty="0">
              <a:latin typeface="Arial" panose="020B0604020202020204" pitchFamily="34" charset="0"/>
              <a:cs typeface="Arial" panose="020B0604020202020204" pitchFamily="34" charset="0"/>
            </a:endParaRPr>
          </a:p>
        </p:txBody>
      </p:sp>
      <p:pic>
        <p:nvPicPr>
          <p:cNvPr id="17" name="그림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437300"/>
          </a:xfrm>
          <a:prstGeom prst="rect">
            <a:avLst/>
          </a:prstGeom>
        </p:spPr>
      </p:pic>
      <p:sp>
        <p:nvSpPr>
          <p:cNvPr id="18" name="제목 1"/>
          <p:cNvSpPr txBox="1">
            <a:spLocks/>
          </p:cNvSpPr>
          <p:nvPr/>
        </p:nvSpPr>
        <p:spPr>
          <a:xfrm>
            <a:off x="628650" y="365126"/>
            <a:ext cx="7886700" cy="1325563"/>
          </a:xfrm>
          <a:prstGeom prst="rect">
            <a:avLst/>
          </a:prstGeom>
        </p:spPr>
        <p:txBody>
          <a:bodyP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600" b="1" dirty="0" smtClean="0">
                <a:solidFill>
                  <a:schemeClr val="tx1">
                    <a:lumMod val="75000"/>
                    <a:lumOff val="25000"/>
                  </a:schemeClr>
                </a:solidFill>
                <a:latin typeface="Arial" panose="020B0604020202020204" pitchFamily="34" charset="0"/>
                <a:cs typeface="Arial" panose="020B0604020202020204" pitchFamily="34" charset="0"/>
              </a:rPr>
              <a:t>Experiment 3</a:t>
            </a:r>
            <a:br>
              <a:rPr lang="en-US" altLang="ko-KR" sz="3600" b="1" dirty="0" smtClean="0">
                <a:solidFill>
                  <a:schemeClr val="tx1">
                    <a:lumMod val="75000"/>
                    <a:lumOff val="25000"/>
                  </a:schemeClr>
                </a:solidFill>
                <a:latin typeface="Arial" panose="020B0604020202020204" pitchFamily="34" charset="0"/>
                <a:cs typeface="Arial" panose="020B0604020202020204" pitchFamily="34" charset="0"/>
              </a:rPr>
            </a:br>
            <a:r>
              <a:rPr lang="en-US" altLang="ko-KR" sz="2800" dirty="0" smtClean="0">
                <a:solidFill>
                  <a:schemeClr val="tx1">
                    <a:lumMod val="75000"/>
                    <a:lumOff val="25000"/>
                  </a:schemeClr>
                </a:solidFill>
                <a:latin typeface="Arial" panose="020B0604020202020204" pitchFamily="34" charset="0"/>
                <a:cs typeface="Arial" panose="020B0604020202020204" pitchFamily="34" charset="0"/>
              </a:rPr>
              <a:t>Comparison with Buoy observations</a:t>
            </a:r>
            <a:endParaRPr lang="ko-KR" altLang="en-US" sz="2800" dirty="0"/>
          </a:p>
        </p:txBody>
      </p:sp>
    </p:spTree>
    <p:extLst>
      <p:ext uri="{BB962C8B-B14F-4D97-AF65-F5344CB8AC3E}">
        <p14:creationId xmlns:p14="http://schemas.microsoft.com/office/powerpoint/2010/main" val="23321147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내용 개체 틀 2">
            <a:extLst>
              <a:ext uri="{FF2B5EF4-FFF2-40B4-BE49-F238E27FC236}">
                <a16:creationId xmlns:a16="http://schemas.microsoft.com/office/drawing/2014/main" id="{1331B32F-EC61-406C-8DF4-C930759A567B}"/>
              </a:ext>
            </a:extLst>
          </p:cNvPr>
          <p:cNvSpPr txBox="1">
            <a:spLocks/>
          </p:cNvSpPr>
          <p:nvPr/>
        </p:nvSpPr>
        <p:spPr>
          <a:xfrm>
            <a:off x="252914" y="2006110"/>
            <a:ext cx="8686803" cy="3070009"/>
          </a:xfrm>
          <a:prstGeom prst="rect">
            <a:avLst/>
          </a:prstGeom>
        </p:spPr>
        <p:txBody>
          <a:bodyPr vert="horz" lIns="91440" tIns="45720" rIns="91440" bIns="45720" rtlCol="0">
            <a:noAutofit/>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47675" lvl="1" indent="-360363">
              <a:spcBef>
                <a:spcPts val="1000"/>
              </a:spcBef>
              <a:buFont typeface="Wingdings" panose="05000000000000000000" pitchFamily="2" charset="2"/>
              <a:buChar char="v"/>
            </a:pPr>
            <a:r>
              <a:rPr lang="en-US" altLang="ko-KR" sz="2000" dirty="0" smtClean="0">
                <a:latin typeface="Arial" panose="020B0604020202020204" pitchFamily="34" charset="0"/>
                <a:ea typeface="맑은 고딕" panose="020B0503020000020004" pitchFamily="50" charset="-127"/>
                <a:cs typeface="Arial" panose="020B0604020202020204" pitchFamily="34" charset="0"/>
              </a:rPr>
              <a:t>72 hour Prediction experiment (every 12 hours)</a:t>
            </a:r>
          </a:p>
          <a:p>
            <a:pPr marL="622300" lvl="2" indent="-261938">
              <a:spcBef>
                <a:spcPts val="1000"/>
              </a:spcBef>
              <a:buFont typeface="Wingdings" panose="05000000000000000000" pitchFamily="2" charset="2"/>
              <a:buChar char="Ø"/>
            </a:pPr>
            <a:r>
              <a:rPr lang="en-US" altLang="ko-KR" sz="1600" dirty="0" smtClean="0">
                <a:latin typeface="Arial" panose="020B0604020202020204" pitchFamily="34" charset="0"/>
                <a:ea typeface="맑은 고딕" panose="020B0503020000020004" pitchFamily="50" charset="-127"/>
                <a:cs typeface="Arial" panose="020B0604020202020204" pitchFamily="34" charset="0"/>
              </a:rPr>
              <a:t>Use the initial field with the results produced by the OI data assimilation. </a:t>
            </a:r>
          </a:p>
          <a:p>
            <a:pPr marL="622300" lvl="2" indent="-261938">
              <a:spcBef>
                <a:spcPts val="1000"/>
              </a:spcBef>
              <a:buFont typeface="Wingdings" panose="05000000000000000000" pitchFamily="2" charset="2"/>
              <a:buChar char="Ø"/>
            </a:pPr>
            <a:r>
              <a:rPr lang="en-US" altLang="ko-KR" sz="1600" dirty="0" smtClean="0">
                <a:latin typeface="Arial" panose="020B0604020202020204" pitchFamily="34" charset="0"/>
                <a:ea typeface="맑은 고딕" panose="020B0503020000020004" pitchFamily="50" charset="-127"/>
                <a:cs typeface="Arial" panose="020B0604020202020204" pitchFamily="34" charset="0"/>
              </a:rPr>
              <a:t>Do not Data Assimilation during simulation(72hr prediction experiment)</a:t>
            </a:r>
          </a:p>
          <a:p>
            <a:pPr marL="622300" lvl="2" indent="-261938">
              <a:spcBef>
                <a:spcPts val="1000"/>
              </a:spcBef>
              <a:buFont typeface="Wingdings" panose="05000000000000000000" pitchFamily="2" charset="2"/>
              <a:buChar char="Ø"/>
            </a:pPr>
            <a:r>
              <a:rPr lang="en-US" altLang="ko-KR" sz="1600" dirty="0" smtClean="0">
                <a:latin typeface="Arial" panose="020B0604020202020204" pitchFamily="34" charset="0"/>
                <a:ea typeface="맑은 고딕" panose="020B0503020000020004" pitchFamily="50" charset="-127"/>
                <a:cs typeface="Arial" panose="020B0604020202020204" pitchFamily="34" charset="0"/>
              </a:rPr>
              <a:t>Simulation is carried out for 07/2018(summer) and for 01/2019(winter)</a:t>
            </a:r>
          </a:p>
          <a:p>
            <a:pPr marL="622300" lvl="2" indent="-261938">
              <a:spcBef>
                <a:spcPts val="1000"/>
              </a:spcBef>
              <a:buFont typeface="Wingdings" panose="05000000000000000000" pitchFamily="2" charset="2"/>
              <a:buChar char="Ø"/>
            </a:pPr>
            <a:r>
              <a:rPr lang="en-US" altLang="ko-KR" sz="1600" dirty="0" smtClean="0">
                <a:latin typeface="Arial" panose="020B0604020202020204" pitchFamily="34" charset="0"/>
                <a:ea typeface="맑은 고딕" panose="020B0503020000020004" pitchFamily="50" charset="-127"/>
                <a:cs typeface="Arial" panose="020B0604020202020204" pitchFamily="34" charset="0"/>
              </a:rPr>
              <a:t>Compared with Buoy observation data. </a:t>
            </a:r>
            <a:endParaRPr lang="en-US" altLang="ko-KR" sz="2000" dirty="0" smtClean="0">
              <a:latin typeface="Arial" panose="020B0604020202020204" pitchFamily="34" charset="0"/>
              <a:ea typeface="맑은 고딕" panose="020B0503020000020004" pitchFamily="50" charset="-127"/>
              <a:cs typeface="Arial" panose="020B0604020202020204" pitchFamily="34" charset="0"/>
            </a:endParaRPr>
          </a:p>
          <a:p>
            <a:pPr>
              <a:spcBef>
                <a:spcPts val="1000"/>
              </a:spcBef>
            </a:pPr>
            <a:endParaRPr lang="en-US" altLang="ko-KR" sz="1600" dirty="0" smtClean="0">
              <a:latin typeface="Arial" panose="020B0604020202020204" pitchFamily="34" charset="0"/>
              <a:ea typeface="맑은 고딕" panose="020B0503020000020004" pitchFamily="50" charset="-127"/>
              <a:cs typeface="Arial" panose="020B0604020202020204" pitchFamily="34" charset="0"/>
            </a:endParaRPr>
          </a:p>
          <a:p>
            <a:pPr lvl="2">
              <a:spcBef>
                <a:spcPts val="1000"/>
              </a:spcBef>
            </a:pPr>
            <a:endParaRPr lang="en-US" altLang="ko-KR" sz="1600" dirty="0" smtClean="0">
              <a:latin typeface="Arial" panose="020B0604020202020204" pitchFamily="34" charset="0"/>
              <a:ea typeface="맑은 고딕" panose="020B0503020000020004" pitchFamily="50" charset="-127"/>
              <a:cs typeface="Arial" panose="020B0604020202020204" pitchFamily="34" charset="0"/>
            </a:endParaRPr>
          </a:p>
          <a:p>
            <a:pPr>
              <a:spcBef>
                <a:spcPts val="1000"/>
              </a:spcBef>
            </a:pPr>
            <a:endParaRPr lang="en-US" altLang="ko-KR" sz="1600" dirty="0" smtClean="0">
              <a:latin typeface="Arial" panose="020B0604020202020204" pitchFamily="34" charset="0"/>
              <a:ea typeface="맑은 고딕" panose="020B0503020000020004" pitchFamily="50" charset="-127"/>
              <a:cs typeface="Arial" panose="020B0604020202020204" pitchFamily="34" charset="0"/>
            </a:endParaRPr>
          </a:p>
          <a:p>
            <a:pPr lvl="1">
              <a:spcBef>
                <a:spcPts val="1000"/>
              </a:spcBef>
            </a:pPr>
            <a:endParaRPr lang="en-US" altLang="ko-KR" sz="1600" dirty="0">
              <a:latin typeface="Arial" panose="020B0604020202020204" pitchFamily="34" charset="0"/>
              <a:ea typeface="맑은 고딕" panose="020B0503020000020004" pitchFamily="50" charset="-127"/>
              <a:cs typeface="Arial" panose="020B0604020202020204" pitchFamily="34" charset="0"/>
            </a:endParaRPr>
          </a:p>
        </p:txBody>
      </p:sp>
      <p:graphicFrame>
        <p:nvGraphicFramePr>
          <p:cNvPr id="5" name="내용 개체 틀 3"/>
          <p:cNvGraphicFramePr>
            <a:graphicFrameLocks noGrp="1"/>
          </p:cNvGraphicFramePr>
          <p:nvPr>
            <p:ph idx="1"/>
            <p:extLst>
              <p:ext uri="{D42A27DB-BD31-4B8C-83A1-F6EECF244321}">
                <p14:modId xmlns:p14="http://schemas.microsoft.com/office/powerpoint/2010/main" val="155882766"/>
              </p:ext>
            </p:extLst>
          </p:nvPr>
        </p:nvGraphicFramePr>
        <p:xfrm>
          <a:off x="194546" y="4155914"/>
          <a:ext cx="5040000" cy="2159964"/>
        </p:xfrm>
        <a:graphic>
          <a:graphicData uri="http://schemas.openxmlformats.org/drawingml/2006/table">
            <a:tbl>
              <a:tblPr firstRow="1">
                <a:tableStyleId>{3C2FFA5D-87B4-456A-9821-1D502468CF0F}</a:tableStyleId>
              </a:tblPr>
              <a:tblGrid>
                <a:gridCol w="1044000">
                  <a:extLst>
                    <a:ext uri="{9D8B030D-6E8A-4147-A177-3AD203B41FA5}">
                      <a16:colId xmlns:a16="http://schemas.microsoft.com/office/drawing/2014/main" val="2254309584"/>
                    </a:ext>
                  </a:extLst>
                </a:gridCol>
                <a:gridCol w="720000">
                  <a:extLst>
                    <a:ext uri="{9D8B030D-6E8A-4147-A177-3AD203B41FA5}">
                      <a16:colId xmlns:a16="http://schemas.microsoft.com/office/drawing/2014/main" val="3120143398"/>
                    </a:ext>
                  </a:extLst>
                </a:gridCol>
                <a:gridCol w="612000">
                  <a:extLst>
                    <a:ext uri="{9D8B030D-6E8A-4147-A177-3AD203B41FA5}">
                      <a16:colId xmlns:a16="http://schemas.microsoft.com/office/drawing/2014/main" val="1229589806"/>
                    </a:ext>
                  </a:extLst>
                </a:gridCol>
                <a:gridCol w="720000">
                  <a:extLst>
                    <a:ext uri="{9D8B030D-6E8A-4147-A177-3AD203B41FA5}">
                      <a16:colId xmlns:a16="http://schemas.microsoft.com/office/drawing/2014/main" val="495212217"/>
                    </a:ext>
                  </a:extLst>
                </a:gridCol>
                <a:gridCol w="612000">
                  <a:extLst>
                    <a:ext uri="{9D8B030D-6E8A-4147-A177-3AD203B41FA5}">
                      <a16:colId xmlns:a16="http://schemas.microsoft.com/office/drawing/2014/main" val="18938955"/>
                    </a:ext>
                  </a:extLst>
                </a:gridCol>
                <a:gridCol w="720000">
                  <a:extLst>
                    <a:ext uri="{9D8B030D-6E8A-4147-A177-3AD203B41FA5}">
                      <a16:colId xmlns:a16="http://schemas.microsoft.com/office/drawing/2014/main" val="3370175533"/>
                    </a:ext>
                  </a:extLst>
                </a:gridCol>
                <a:gridCol w="612000">
                  <a:extLst>
                    <a:ext uri="{9D8B030D-6E8A-4147-A177-3AD203B41FA5}">
                      <a16:colId xmlns:a16="http://schemas.microsoft.com/office/drawing/2014/main" val="803755860"/>
                    </a:ext>
                  </a:extLst>
                </a:gridCol>
              </a:tblGrid>
              <a:tr h="586009">
                <a:tc rowSpan="2">
                  <a:txBody>
                    <a:bodyPr/>
                    <a:lstStyle/>
                    <a:p>
                      <a:pPr marL="0" marR="0" indent="0" algn="just" fontAlgn="base" latinLnBrk="1">
                        <a:lnSpc>
                          <a:spcPct val="160000"/>
                        </a:lnSpc>
                        <a:spcBef>
                          <a:spcPts val="0"/>
                        </a:spcBef>
                        <a:spcAft>
                          <a:spcPts val="0"/>
                        </a:spcAft>
                      </a:pPr>
                      <a:endParaRPr lang="ko-KR" altLang="en-US" sz="1400"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gridSpan="2">
                  <a:txBody>
                    <a:bodyPr/>
                    <a:lstStyle/>
                    <a:p>
                      <a:pPr marL="0" marR="0" indent="0" algn="ctr" fontAlgn="base" latinLnBrk="0">
                        <a:lnSpc>
                          <a:spcPct val="160000"/>
                        </a:lnSpc>
                        <a:spcBef>
                          <a:spcPts val="0"/>
                        </a:spcBef>
                        <a:spcAft>
                          <a:spcPts val="0"/>
                        </a:spcAft>
                      </a:pPr>
                      <a:r>
                        <a:rPr lang="en-US" sz="1200" kern="0" spc="0" dirty="0">
                          <a:effectLst/>
                          <a:latin typeface="Arial" panose="020B0604020202020204" pitchFamily="34" charset="0"/>
                          <a:ea typeface="맑은 고딕" panose="020B0503020000020004" pitchFamily="50" charset="-127"/>
                          <a:cs typeface="Arial" panose="020B0604020202020204" pitchFamily="34" charset="0"/>
                        </a:rPr>
                        <a:t>WW3v5.16</a:t>
                      </a:r>
                      <a:endParaRPr lang="en-US" sz="12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hMerge="1">
                  <a:txBody>
                    <a:bodyPr/>
                    <a:lstStyle/>
                    <a:p>
                      <a:pPr latinLnBrk="1"/>
                      <a:endParaRPr lang="ko-KR" altLang="en-US"/>
                    </a:p>
                  </a:txBody>
                  <a:tcPr/>
                </a:tc>
                <a:tc gridSpan="2">
                  <a:txBody>
                    <a:bodyPr/>
                    <a:lstStyle/>
                    <a:p>
                      <a:pPr marL="0" marR="0" indent="0" algn="ctr" fontAlgn="base" latinLnBrk="0">
                        <a:lnSpc>
                          <a:spcPct val="160000"/>
                        </a:lnSpc>
                        <a:spcBef>
                          <a:spcPts val="0"/>
                        </a:spcBef>
                        <a:spcAft>
                          <a:spcPts val="0"/>
                        </a:spcAft>
                      </a:pPr>
                      <a:r>
                        <a:rPr lang="en-US" sz="1200" kern="0" spc="0" dirty="0">
                          <a:effectLst/>
                          <a:latin typeface="Arial" panose="020B0604020202020204" pitchFamily="34" charset="0"/>
                          <a:ea typeface="맑은 고딕" panose="020B0503020000020004" pitchFamily="50" charset="-127"/>
                          <a:cs typeface="Arial" panose="020B0604020202020204" pitchFamily="34" charset="0"/>
                        </a:rPr>
                        <a:t>WW3v5.16DA</a:t>
                      </a:r>
                      <a:endParaRPr lang="en-US" sz="12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hMerge="1">
                  <a:txBody>
                    <a:bodyPr/>
                    <a:lstStyle/>
                    <a:p>
                      <a:pPr latinLnBrk="1"/>
                      <a:endParaRPr lang="ko-KR" altLang="en-US"/>
                    </a:p>
                  </a:txBody>
                  <a:tcPr/>
                </a:tc>
                <a:tc gridSpan="2">
                  <a:txBody>
                    <a:bodyPr/>
                    <a:lstStyle/>
                    <a:p>
                      <a:pPr marL="0" marR="0" indent="0" algn="ctr" fontAlgn="base" latinLnBrk="0">
                        <a:lnSpc>
                          <a:spcPct val="100000"/>
                        </a:lnSpc>
                        <a:spcBef>
                          <a:spcPts val="0"/>
                        </a:spcBef>
                        <a:spcAft>
                          <a:spcPts val="0"/>
                        </a:spcAft>
                      </a:pPr>
                      <a:r>
                        <a:rPr lang="en-US" sz="1200" kern="0" spc="0" dirty="0">
                          <a:effectLst/>
                          <a:latin typeface="Arial" panose="020B0604020202020204" pitchFamily="34" charset="0"/>
                          <a:ea typeface="맑은 고딕" panose="020B0503020000020004" pitchFamily="50" charset="-127"/>
                          <a:cs typeface="Arial" panose="020B0604020202020204" pitchFamily="34" charset="0"/>
                        </a:rPr>
                        <a:t>WW3v5.16DA Prediction</a:t>
                      </a:r>
                      <a:endParaRPr lang="en-US" sz="12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hMerge="1">
                  <a:txBody>
                    <a:bodyPr/>
                    <a:lstStyle/>
                    <a:p>
                      <a:pPr latinLnBrk="1"/>
                      <a:endParaRPr lang="ko-KR" altLang="en-US"/>
                    </a:p>
                  </a:txBody>
                  <a:tcPr/>
                </a:tc>
                <a:extLst>
                  <a:ext uri="{0D108BD9-81ED-4DB2-BD59-A6C34878D82A}">
                    <a16:rowId xmlns:a16="http://schemas.microsoft.com/office/drawing/2014/main" val="3266581756"/>
                  </a:ext>
                </a:extLst>
              </a:tr>
              <a:tr h="493971">
                <a:tc vMerge="1">
                  <a:txBody>
                    <a:bodyPr/>
                    <a:lstStyle/>
                    <a:p>
                      <a:pPr latinLnBrk="1"/>
                      <a:endParaRPr lang="ko-KR" altLang="en-US"/>
                    </a:p>
                  </a:txBody>
                  <a:tcPr/>
                </a:tc>
                <a:tc>
                  <a:txBody>
                    <a:bodyPr/>
                    <a:lstStyle/>
                    <a:p>
                      <a:pPr marL="0" marR="0" indent="0" algn="ctr" fontAlgn="ctr" latinLnBrk="0">
                        <a:lnSpc>
                          <a:spcPct val="100000"/>
                        </a:lnSpc>
                        <a:spcBef>
                          <a:spcPts val="0"/>
                        </a:spcBef>
                        <a:spcAft>
                          <a:spcPts val="0"/>
                        </a:spcAft>
                      </a:pPr>
                      <a:r>
                        <a:rPr lang="en-US" altLang="ko-KR" sz="1000" b="0" kern="0" spc="0" dirty="0" smtClean="0">
                          <a:solidFill>
                            <a:schemeClr val="dk1"/>
                          </a:solidFill>
                          <a:effectLst/>
                          <a:latin typeface="Arial" panose="020B0604020202020204" pitchFamily="34" charset="0"/>
                          <a:ea typeface="맑은 고딕" panose="020B0503020000020004" pitchFamily="50" charset="-127"/>
                          <a:cs typeface="Arial" panose="020B0604020202020204" pitchFamily="34" charset="0"/>
                        </a:rPr>
                        <a:t>Correlation</a:t>
                      </a:r>
                      <a:r>
                        <a:rPr lang="en-US" altLang="ko-KR" sz="1000" b="0" kern="0" spc="0" baseline="0" dirty="0" smtClean="0">
                          <a:solidFill>
                            <a:schemeClr val="dk1"/>
                          </a:solidFill>
                          <a:effectLst/>
                          <a:latin typeface="Arial" panose="020B0604020202020204" pitchFamily="34" charset="0"/>
                          <a:ea typeface="맑은 고딕" panose="020B0503020000020004" pitchFamily="50" charset="-127"/>
                          <a:cs typeface="Arial" panose="020B0604020202020204" pitchFamily="34" charset="0"/>
                        </a:rPr>
                        <a:t> Coefficient</a:t>
                      </a:r>
                      <a:endParaRPr lang="ko-KR" altLang="en-US" sz="10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000" kern="0" spc="0" dirty="0">
                          <a:effectLst/>
                          <a:latin typeface="Arial" panose="020B0604020202020204" pitchFamily="34" charset="0"/>
                          <a:ea typeface="맑은 고딕" panose="020B0503020000020004" pitchFamily="50" charset="-127"/>
                          <a:cs typeface="Arial" panose="020B0604020202020204" pitchFamily="34" charset="0"/>
                        </a:rPr>
                        <a:t>RMSE</a:t>
                      </a:r>
                      <a:endParaRPr lang="en-US" sz="10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altLang="ko-KR" sz="1000" b="0" kern="0" spc="0" dirty="0" smtClean="0">
                          <a:solidFill>
                            <a:schemeClr val="dk1"/>
                          </a:solidFill>
                          <a:effectLst/>
                          <a:latin typeface="Arial" panose="020B0604020202020204" pitchFamily="34" charset="0"/>
                          <a:ea typeface="+mn-ea"/>
                          <a:cs typeface="Arial" panose="020B0604020202020204" pitchFamily="34" charset="0"/>
                        </a:rPr>
                        <a:t>Correlation</a:t>
                      </a:r>
                      <a:r>
                        <a:rPr lang="en-US" altLang="ko-KR" sz="1000" b="0" kern="0" spc="0" baseline="0" dirty="0" smtClean="0">
                          <a:solidFill>
                            <a:schemeClr val="dk1"/>
                          </a:solidFill>
                          <a:effectLst/>
                          <a:latin typeface="Arial" panose="020B0604020202020204" pitchFamily="34" charset="0"/>
                          <a:ea typeface="+mn-ea"/>
                          <a:cs typeface="Arial" panose="020B0604020202020204" pitchFamily="34" charset="0"/>
                        </a:rPr>
                        <a:t> Coefficient</a:t>
                      </a:r>
                      <a:endParaRPr lang="ko-KR" altLang="en-US" sz="1000" b="1" kern="0" spc="0" dirty="0">
                        <a:solidFill>
                          <a:srgbClr val="000000"/>
                        </a:solidFill>
                        <a:effectLst/>
                        <a:latin typeface="Arial" panose="020B0604020202020204" pitchFamily="34" charset="0"/>
                        <a:ea typeface="+mn-ea"/>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000" kern="0" spc="0" dirty="0">
                          <a:effectLst/>
                          <a:latin typeface="Arial" panose="020B0604020202020204" pitchFamily="34" charset="0"/>
                          <a:ea typeface="맑은 고딕" panose="020B0503020000020004" pitchFamily="50" charset="-127"/>
                          <a:cs typeface="Arial" panose="020B0604020202020204" pitchFamily="34" charset="0"/>
                        </a:rPr>
                        <a:t>RMSE</a:t>
                      </a:r>
                      <a:endParaRPr lang="en-US" sz="10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altLang="ko-KR" sz="1000" b="0" kern="0" spc="0" dirty="0" smtClean="0">
                          <a:solidFill>
                            <a:schemeClr val="dk1"/>
                          </a:solidFill>
                          <a:effectLst/>
                          <a:latin typeface="Arial" panose="020B0604020202020204" pitchFamily="34" charset="0"/>
                          <a:ea typeface="+mn-ea"/>
                          <a:cs typeface="Arial" panose="020B0604020202020204" pitchFamily="34" charset="0"/>
                        </a:rPr>
                        <a:t>Correlation</a:t>
                      </a:r>
                      <a:r>
                        <a:rPr lang="en-US" altLang="ko-KR" sz="1000" b="0" kern="0" spc="0" baseline="0" dirty="0" smtClean="0">
                          <a:solidFill>
                            <a:schemeClr val="dk1"/>
                          </a:solidFill>
                          <a:effectLst/>
                          <a:latin typeface="Arial" panose="020B0604020202020204" pitchFamily="34" charset="0"/>
                          <a:ea typeface="+mn-ea"/>
                          <a:cs typeface="Arial" panose="020B0604020202020204" pitchFamily="34" charset="0"/>
                        </a:rPr>
                        <a:t> Coefficient</a:t>
                      </a:r>
                      <a:endParaRPr lang="ko-KR" altLang="en-US" sz="1000" b="1" kern="0" spc="0" dirty="0">
                        <a:solidFill>
                          <a:srgbClr val="000000"/>
                        </a:solidFill>
                        <a:effectLst/>
                        <a:latin typeface="Arial" panose="020B0604020202020204" pitchFamily="34" charset="0"/>
                        <a:ea typeface="+mn-ea"/>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000" kern="0" spc="0" dirty="0">
                          <a:effectLst/>
                          <a:latin typeface="Arial" panose="020B0604020202020204" pitchFamily="34" charset="0"/>
                          <a:ea typeface="맑은 고딕" panose="020B0503020000020004" pitchFamily="50" charset="-127"/>
                          <a:cs typeface="Arial" panose="020B0604020202020204" pitchFamily="34" charset="0"/>
                        </a:rPr>
                        <a:t>RMSE</a:t>
                      </a:r>
                      <a:endParaRPr lang="en-US" sz="10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extLst>
                  <a:ext uri="{0D108BD9-81ED-4DB2-BD59-A6C34878D82A}">
                    <a16:rowId xmlns:a16="http://schemas.microsoft.com/office/drawing/2014/main" val="4192345921"/>
                  </a:ext>
                </a:extLst>
              </a:tr>
              <a:tr h="539992">
                <a:tc>
                  <a:txBody>
                    <a:bodyPr/>
                    <a:lstStyle/>
                    <a:p>
                      <a:pPr marL="0" marR="0" indent="0" algn="ctr" fontAlgn="base" latinLnBrk="0">
                        <a:lnSpc>
                          <a:spcPct val="100000"/>
                        </a:lnSpc>
                        <a:spcBef>
                          <a:spcPts val="0"/>
                        </a:spcBef>
                        <a:spcAft>
                          <a:spcPts val="0"/>
                        </a:spcAft>
                      </a:pPr>
                      <a:r>
                        <a:rPr lang="en-US" altLang="ko-KR" sz="1100" kern="0" spc="0" dirty="0" smtClean="0">
                          <a:effectLst/>
                          <a:latin typeface="Arial" panose="020B0604020202020204" pitchFamily="34" charset="0"/>
                          <a:ea typeface="맑은 고딕" panose="020B0503020000020004" pitchFamily="50" charset="-127"/>
                          <a:cs typeface="Arial" panose="020B0604020202020204" pitchFamily="34" charset="0"/>
                        </a:rPr>
                        <a:t>Average in Jul.</a:t>
                      </a:r>
                    </a:p>
                    <a:p>
                      <a:pPr marL="0" marR="0" indent="0" algn="ctr" fontAlgn="base" latinLnBrk="0">
                        <a:lnSpc>
                          <a:spcPct val="100000"/>
                        </a:lnSpc>
                        <a:spcBef>
                          <a:spcPts val="0"/>
                        </a:spcBef>
                        <a:spcAft>
                          <a:spcPts val="0"/>
                        </a:spcAft>
                      </a:pPr>
                      <a:r>
                        <a:rPr lang="en-US" altLang="ko-KR" sz="1100" b="1" kern="0" spc="0" dirty="0" smtClean="0">
                          <a:solidFill>
                            <a:srgbClr val="000000"/>
                          </a:solidFill>
                          <a:effectLst/>
                          <a:latin typeface="Arial" panose="020B0604020202020204" pitchFamily="34" charset="0"/>
                          <a:ea typeface="맑은 고딕" panose="020B0503020000020004" pitchFamily="50" charset="-127"/>
                          <a:cs typeface="Arial" panose="020B0604020202020204" pitchFamily="34" charset="0"/>
                        </a:rPr>
                        <a:t>(Summer)</a:t>
                      </a:r>
                      <a:endParaRPr lang="ko-KR" altLang="en-US" sz="11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200" kern="0" spc="0" dirty="0">
                          <a:effectLst/>
                          <a:latin typeface="Arial" panose="020B0604020202020204" pitchFamily="34" charset="0"/>
                          <a:ea typeface="맑은 고딕" panose="020B0503020000020004" pitchFamily="50" charset="-127"/>
                          <a:cs typeface="Arial" panose="020B0604020202020204" pitchFamily="34" charset="0"/>
                        </a:rPr>
                        <a:t>0.764</a:t>
                      </a:r>
                      <a:endParaRPr lang="en-US" sz="12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200" kern="0" spc="0" dirty="0">
                          <a:effectLst/>
                          <a:latin typeface="Arial" panose="020B0604020202020204" pitchFamily="34" charset="0"/>
                          <a:ea typeface="맑은 고딕" panose="020B0503020000020004" pitchFamily="50" charset="-127"/>
                          <a:cs typeface="Arial" panose="020B0604020202020204" pitchFamily="34" charset="0"/>
                        </a:rPr>
                        <a:t>0.367</a:t>
                      </a:r>
                      <a:endParaRPr lang="en-US" sz="12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200" kern="0" spc="0" dirty="0">
                          <a:solidFill>
                            <a:srgbClr val="FF0000"/>
                          </a:solidFill>
                          <a:effectLst/>
                          <a:latin typeface="Arial" panose="020B0604020202020204" pitchFamily="34" charset="0"/>
                          <a:ea typeface="맑은 고딕" panose="020B0503020000020004" pitchFamily="50" charset="-127"/>
                          <a:cs typeface="Arial" panose="020B0604020202020204" pitchFamily="34" charset="0"/>
                        </a:rPr>
                        <a:t>0.767</a:t>
                      </a:r>
                      <a:endParaRPr lang="en-US" sz="1200" b="1" kern="0" spc="0" dirty="0">
                        <a:solidFill>
                          <a:srgbClr val="FF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200" kern="0" spc="0" dirty="0">
                          <a:solidFill>
                            <a:srgbClr val="FF0000"/>
                          </a:solidFill>
                          <a:effectLst/>
                          <a:latin typeface="Arial" panose="020B0604020202020204" pitchFamily="34" charset="0"/>
                          <a:ea typeface="맑은 고딕" panose="020B0503020000020004" pitchFamily="50" charset="-127"/>
                          <a:cs typeface="Arial" panose="020B0604020202020204" pitchFamily="34" charset="0"/>
                        </a:rPr>
                        <a:t>0.341</a:t>
                      </a:r>
                      <a:endParaRPr lang="en-US" sz="1200" b="1" kern="0" spc="0" dirty="0">
                        <a:solidFill>
                          <a:srgbClr val="FF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200" kern="0" spc="0" dirty="0">
                          <a:solidFill>
                            <a:srgbClr val="FFFF00"/>
                          </a:solidFill>
                          <a:effectLst/>
                          <a:latin typeface="Arial" panose="020B0604020202020204" pitchFamily="34" charset="0"/>
                          <a:ea typeface="맑은 고딕" panose="020B0503020000020004" pitchFamily="50" charset="-127"/>
                          <a:cs typeface="Arial" panose="020B0604020202020204" pitchFamily="34" charset="0"/>
                        </a:rPr>
                        <a:t>0.762</a:t>
                      </a:r>
                      <a:endParaRPr lang="en-US" sz="1200" b="1" kern="0" spc="0" dirty="0">
                        <a:solidFill>
                          <a:srgbClr val="FFFF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200" kern="0" spc="0" dirty="0">
                          <a:effectLst/>
                          <a:latin typeface="Arial" panose="020B0604020202020204" pitchFamily="34" charset="0"/>
                          <a:ea typeface="맑은 고딕" panose="020B0503020000020004" pitchFamily="50" charset="-127"/>
                          <a:cs typeface="Arial" panose="020B0604020202020204" pitchFamily="34" charset="0"/>
                        </a:rPr>
                        <a:t>0.368</a:t>
                      </a:r>
                      <a:endParaRPr lang="en-US" sz="12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extLst>
                  <a:ext uri="{0D108BD9-81ED-4DB2-BD59-A6C34878D82A}">
                    <a16:rowId xmlns:a16="http://schemas.microsoft.com/office/drawing/2014/main" val="3793649754"/>
                  </a:ext>
                </a:extLst>
              </a:tr>
              <a:tr h="539992">
                <a:tc>
                  <a:txBody>
                    <a:bodyPr/>
                    <a:lstStyle/>
                    <a:p>
                      <a:pPr marL="0" marR="0" indent="0" algn="ctr" fontAlgn="base" latinLnBrk="0">
                        <a:lnSpc>
                          <a:spcPct val="100000"/>
                        </a:lnSpc>
                        <a:spcBef>
                          <a:spcPts val="0"/>
                        </a:spcBef>
                        <a:spcAft>
                          <a:spcPts val="0"/>
                        </a:spcAft>
                      </a:pPr>
                      <a:r>
                        <a:rPr lang="en-US" altLang="ko-KR" sz="1100" kern="0" spc="0" dirty="0" smtClean="0">
                          <a:effectLst/>
                          <a:latin typeface="Arial" panose="020B0604020202020204" pitchFamily="34" charset="0"/>
                          <a:ea typeface="맑은 고딕" panose="020B0503020000020004" pitchFamily="50" charset="-127"/>
                          <a:cs typeface="Arial" panose="020B0604020202020204" pitchFamily="34" charset="0"/>
                        </a:rPr>
                        <a:t>Average in Jan.</a:t>
                      </a:r>
                    </a:p>
                    <a:p>
                      <a:pPr marL="0" marR="0" indent="0" algn="ctr" fontAlgn="base" latinLnBrk="0">
                        <a:lnSpc>
                          <a:spcPct val="100000"/>
                        </a:lnSpc>
                        <a:spcBef>
                          <a:spcPts val="0"/>
                        </a:spcBef>
                        <a:spcAft>
                          <a:spcPts val="0"/>
                        </a:spcAft>
                      </a:pPr>
                      <a:r>
                        <a:rPr lang="en-US" altLang="ko-KR" sz="1100" b="1" kern="0" spc="0" dirty="0" smtClean="0">
                          <a:solidFill>
                            <a:srgbClr val="000000"/>
                          </a:solidFill>
                          <a:effectLst/>
                          <a:latin typeface="Arial" panose="020B0604020202020204" pitchFamily="34" charset="0"/>
                          <a:ea typeface="맑은 고딕" panose="020B0503020000020004" pitchFamily="50" charset="-127"/>
                          <a:cs typeface="Arial" panose="020B0604020202020204" pitchFamily="34" charset="0"/>
                        </a:rPr>
                        <a:t>(Winter)</a:t>
                      </a:r>
                      <a:endParaRPr lang="ko-KR" altLang="en-US" sz="11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200" kern="0" spc="0" dirty="0">
                          <a:effectLst/>
                          <a:latin typeface="Arial" panose="020B0604020202020204" pitchFamily="34" charset="0"/>
                          <a:ea typeface="맑은 고딕" panose="020B0503020000020004" pitchFamily="50" charset="-127"/>
                          <a:cs typeface="Arial" panose="020B0604020202020204" pitchFamily="34" charset="0"/>
                        </a:rPr>
                        <a:t>0.582</a:t>
                      </a:r>
                      <a:endParaRPr lang="en-US" sz="12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200" kern="0" spc="0" dirty="0">
                          <a:solidFill>
                            <a:srgbClr val="FFFF00"/>
                          </a:solidFill>
                          <a:effectLst/>
                          <a:latin typeface="Arial" panose="020B0604020202020204" pitchFamily="34" charset="0"/>
                          <a:ea typeface="맑은 고딕" panose="020B0503020000020004" pitchFamily="50" charset="-127"/>
                          <a:cs typeface="Arial" panose="020B0604020202020204" pitchFamily="34" charset="0"/>
                        </a:rPr>
                        <a:t>0.489</a:t>
                      </a:r>
                      <a:endParaRPr lang="en-US" sz="1200" b="1" kern="0" spc="0" dirty="0">
                        <a:solidFill>
                          <a:srgbClr val="FFFF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200" kern="0" spc="0" dirty="0">
                          <a:effectLst/>
                          <a:latin typeface="Arial" panose="020B0604020202020204" pitchFamily="34" charset="0"/>
                          <a:ea typeface="맑은 고딕" panose="020B0503020000020004" pitchFamily="50" charset="-127"/>
                          <a:cs typeface="Arial" panose="020B0604020202020204" pitchFamily="34" charset="0"/>
                        </a:rPr>
                        <a:t>0.582</a:t>
                      </a:r>
                      <a:endParaRPr lang="en-US" sz="12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200" kern="0" spc="0" dirty="0">
                          <a:solidFill>
                            <a:srgbClr val="FF0000"/>
                          </a:solidFill>
                          <a:effectLst/>
                          <a:latin typeface="Arial" panose="020B0604020202020204" pitchFamily="34" charset="0"/>
                          <a:ea typeface="맑은 고딕" panose="020B0503020000020004" pitchFamily="50" charset="-127"/>
                          <a:cs typeface="Arial" panose="020B0604020202020204" pitchFamily="34" charset="0"/>
                        </a:rPr>
                        <a:t>0.484</a:t>
                      </a:r>
                      <a:endParaRPr lang="en-US" sz="1200" b="1" kern="0" spc="0" dirty="0">
                        <a:solidFill>
                          <a:srgbClr val="FF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200" kern="0" spc="0" dirty="0">
                          <a:solidFill>
                            <a:srgbClr val="FF0000"/>
                          </a:solidFill>
                          <a:effectLst/>
                          <a:latin typeface="Arial" panose="020B0604020202020204" pitchFamily="34" charset="0"/>
                          <a:ea typeface="맑은 고딕" panose="020B0503020000020004" pitchFamily="50" charset="-127"/>
                          <a:cs typeface="Arial" panose="020B0604020202020204" pitchFamily="34" charset="0"/>
                        </a:rPr>
                        <a:t>0.584</a:t>
                      </a:r>
                      <a:endParaRPr lang="en-US" sz="1200" b="1" kern="0" spc="0" dirty="0">
                        <a:solidFill>
                          <a:srgbClr val="FF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tc>
                  <a:txBody>
                    <a:bodyPr/>
                    <a:lstStyle/>
                    <a:p>
                      <a:pPr marL="0" marR="0" indent="0" algn="ctr" fontAlgn="ctr" latinLnBrk="0">
                        <a:lnSpc>
                          <a:spcPct val="100000"/>
                        </a:lnSpc>
                        <a:spcBef>
                          <a:spcPts val="0"/>
                        </a:spcBef>
                        <a:spcAft>
                          <a:spcPts val="0"/>
                        </a:spcAft>
                      </a:pPr>
                      <a:r>
                        <a:rPr lang="en-US" sz="1200" kern="0" spc="0" dirty="0">
                          <a:effectLst/>
                          <a:latin typeface="Arial" panose="020B0604020202020204" pitchFamily="34" charset="0"/>
                          <a:ea typeface="맑은 고딕" panose="020B0503020000020004" pitchFamily="50" charset="-127"/>
                          <a:cs typeface="Arial" panose="020B0604020202020204" pitchFamily="34" charset="0"/>
                        </a:rPr>
                        <a:t>0.486</a:t>
                      </a:r>
                      <a:endParaRPr lang="en-US" sz="1200" b="1" kern="0" spc="0" dirty="0">
                        <a:solidFill>
                          <a:srgbClr val="000000"/>
                        </a:solidFill>
                        <a:effectLst/>
                        <a:latin typeface="Arial" panose="020B0604020202020204" pitchFamily="34" charset="0"/>
                        <a:ea typeface="맑은 고딕" panose="020B0503020000020004" pitchFamily="50" charset="-127"/>
                        <a:cs typeface="Arial" panose="020B0604020202020204" pitchFamily="34" charset="0"/>
                      </a:endParaRPr>
                    </a:p>
                  </a:txBody>
                  <a:tcPr marL="40470" marR="40470" marT="11189" marB="11189" anchor="ctr"/>
                </a:tc>
                <a:extLst>
                  <a:ext uri="{0D108BD9-81ED-4DB2-BD59-A6C34878D82A}">
                    <a16:rowId xmlns:a16="http://schemas.microsoft.com/office/drawing/2014/main" val="4129320818"/>
                  </a:ext>
                </a:extLst>
              </a:tr>
            </a:tbl>
          </a:graphicData>
        </a:graphic>
      </p:graphicFrame>
      <p:sp>
        <p:nvSpPr>
          <p:cNvPr id="7" name="제목 1"/>
          <p:cNvSpPr txBox="1">
            <a:spLocks/>
          </p:cNvSpPr>
          <p:nvPr/>
        </p:nvSpPr>
        <p:spPr>
          <a:xfrm>
            <a:off x="628650" y="365126"/>
            <a:ext cx="7886700" cy="1325563"/>
          </a:xfrm>
          <a:prstGeom prst="rect">
            <a:avLst/>
          </a:prstGeom>
        </p:spPr>
        <p:txBody>
          <a:bodyP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600" b="1" dirty="0" smtClean="0">
                <a:solidFill>
                  <a:schemeClr val="tx1">
                    <a:lumMod val="75000"/>
                    <a:lumOff val="25000"/>
                  </a:schemeClr>
                </a:solidFill>
                <a:latin typeface="Arial" panose="020B0604020202020204" pitchFamily="34" charset="0"/>
                <a:cs typeface="Arial" panose="020B0604020202020204" pitchFamily="34" charset="0"/>
              </a:rPr>
              <a:t>Experiment 4</a:t>
            </a:r>
            <a:br>
              <a:rPr lang="en-US" altLang="ko-KR" sz="3600" b="1" dirty="0" smtClean="0">
                <a:solidFill>
                  <a:schemeClr val="tx1">
                    <a:lumMod val="75000"/>
                    <a:lumOff val="25000"/>
                  </a:schemeClr>
                </a:solidFill>
                <a:latin typeface="Arial" panose="020B0604020202020204" pitchFamily="34" charset="0"/>
                <a:cs typeface="Arial" panose="020B0604020202020204" pitchFamily="34" charset="0"/>
              </a:rPr>
            </a:br>
            <a:r>
              <a:rPr lang="en-US" altLang="ko-KR" sz="2800" dirty="0" smtClean="0">
                <a:solidFill>
                  <a:schemeClr val="tx1">
                    <a:lumMod val="75000"/>
                    <a:lumOff val="25000"/>
                  </a:schemeClr>
                </a:solidFill>
                <a:latin typeface="Arial" panose="020B0604020202020204" pitchFamily="34" charset="0"/>
                <a:cs typeface="Arial" panose="020B0604020202020204" pitchFamily="34" charset="0"/>
              </a:rPr>
              <a:t>Wave prediction performance by improvement of initial field</a:t>
            </a:r>
            <a:endParaRPr lang="ko-KR" altLang="en-US" sz="2800" dirty="0"/>
          </a:p>
        </p:txBody>
      </p:sp>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37300"/>
          </a:xfrm>
          <a:prstGeom prst="rect">
            <a:avLst/>
          </a:prstGeom>
        </p:spPr>
      </p:pic>
      <p:graphicFrame>
        <p:nvGraphicFramePr>
          <p:cNvPr id="8" name="차트 7"/>
          <p:cNvGraphicFramePr>
            <a:graphicFrameLocks/>
          </p:cNvGraphicFramePr>
          <p:nvPr>
            <p:extLst>
              <p:ext uri="{D42A27DB-BD31-4B8C-83A1-F6EECF244321}">
                <p14:modId xmlns:p14="http://schemas.microsoft.com/office/powerpoint/2010/main" val="3450827059"/>
              </p:ext>
            </p:extLst>
          </p:nvPr>
        </p:nvGraphicFramePr>
        <p:xfrm>
          <a:off x="5234546" y="4069210"/>
          <a:ext cx="3919180" cy="2333372"/>
        </p:xfrm>
        <a:graphic>
          <a:graphicData uri="http://schemas.openxmlformats.org/drawingml/2006/chart">
            <c:chart xmlns:c="http://schemas.openxmlformats.org/drawingml/2006/chart" xmlns:r="http://schemas.openxmlformats.org/officeDocument/2006/relationships" r:id="rId3"/>
          </a:graphicData>
        </a:graphic>
      </p:graphicFrame>
      <p:sp>
        <p:nvSpPr>
          <p:cNvPr id="2" name="타원 1"/>
          <p:cNvSpPr/>
          <p:nvPr/>
        </p:nvSpPr>
        <p:spPr>
          <a:xfrm>
            <a:off x="7552023" y="4963031"/>
            <a:ext cx="190775" cy="4285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타원 8"/>
          <p:cNvSpPr/>
          <p:nvPr/>
        </p:nvSpPr>
        <p:spPr>
          <a:xfrm>
            <a:off x="8452852" y="4734845"/>
            <a:ext cx="190775" cy="4285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859648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latin typeface="Arial" panose="020B0604020202020204" pitchFamily="34" charset="0"/>
                <a:cs typeface="Arial" panose="020B0604020202020204" pitchFamily="34" charset="0"/>
              </a:rPr>
              <a:t>Summary</a:t>
            </a:r>
            <a:endParaRPr lang="ko-KR" altLang="en-US" b="1" dirty="0">
              <a:latin typeface="Arial" panose="020B0604020202020204" pitchFamily="34" charset="0"/>
              <a:cs typeface="Arial" panose="020B0604020202020204" pitchFamily="34" charset="0"/>
            </a:endParaRPr>
          </a:p>
        </p:txBody>
      </p:sp>
      <p:sp>
        <p:nvSpPr>
          <p:cNvPr id="3" name="내용 개체 틀 2"/>
          <p:cNvSpPr>
            <a:spLocks noGrp="1"/>
          </p:cNvSpPr>
          <p:nvPr>
            <p:ph idx="1"/>
          </p:nvPr>
        </p:nvSpPr>
        <p:spPr>
          <a:xfrm>
            <a:off x="628650" y="1825624"/>
            <a:ext cx="7886700" cy="4740546"/>
          </a:xfrm>
        </p:spPr>
        <p:txBody>
          <a:bodyPr>
            <a:normAutofit/>
          </a:bodyPr>
          <a:lstStyle/>
          <a:p>
            <a:pPr>
              <a:lnSpc>
                <a:spcPct val="110000"/>
              </a:lnSpc>
            </a:pPr>
            <a:r>
              <a:rPr lang="en-US" altLang="ko-KR" sz="2100" dirty="0" smtClean="0">
                <a:latin typeface="Arial" panose="020B0604020202020204" pitchFamily="34" charset="0"/>
                <a:cs typeface="Arial" panose="020B0604020202020204" pitchFamily="34" charset="0"/>
              </a:rPr>
              <a:t>The </a:t>
            </a:r>
            <a:r>
              <a:rPr lang="en-US" altLang="ko-KR" sz="2100" dirty="0">
                <a:latin typeface="Arial" panose="020B0604020202020204" pitchFamily="34" charset="0"/>
                <a:cs typeface="Arial" panose="020B0604020202020204" pitchFamily="34" charset="0"/>
              </a:rPr>
              <a:t>data assimilation using the optimal interpolation method has been </a:t>
            </a:r>
            <a:r>
              <a:rPr lang="en-US" altLang="ko-KR" sz="2100" dirty="0" smtClean="0">
                <a:latin typeface="Arial" panose="020B0604020202020204" pitchFamily="34" charset="0"/>
                <a:cs typeface="Arial" panose="020B0604020202020204" pitchFamily="34" charset="0"/>
              </a:rPr>
              <a:t>applied on the global ocean wave model WW3.</a:t>
            </a:r>
          </a:p>
          <a:p>
            <a:pPr>
              <a:lnSpc>
                <a:spcPct val="110000"/>
              </a:lnSpc>
            </a:pPr>
            <a:r>
              <a:rPr lang="en-US" altLang="ko-KR" sz="2100" dirty="0" smtClean="0">
                <a:latin typeface="Arial" panose="020B0604020202020204" pitchFamily="34" charset="0"/>
                <a:cs typeface="Arial" panose="020B0604020202020204" pitchFamily="34" charset="0"/>
              </a:rPr>
              <a:t>The reanalysis simulation </a:t>
            </a:r>
            <a:r>
              <a:rPr lang="en-US" altLang="ko-KR" sz="2100" dirty="0">
                <a:latin typeface="Arial" panose="020B0604020202020204" pitchFamily="34" charset="0"/>
                <a:cs typeface="Arial" panose="020B0604020202020204" pitchFamily="34" charset="0"/>
              </a:rPr>
              <a:t>during 1 </a:t>
            </a:r>
            <a:r>
              <a:rPr lang="en-US" altLang="ko-KR" sz="2100" dirty="0" smtClean="0">
                <a:latin typeface="Arial" panose="020B0604020202020204" pitchFamily="34" charset="0"/>
                <a:cs typeface="Arial" panose="020B0604020202020204" pitchFamily="34" charset="0"/>
              </a:rPr>
              <a:t>year with </a:t>
            </a:r>
            <a:r>
              <a:rPr lang="en-US" altLang="ko-KR" sz="2100" dirty="0">
                <a:latin typeface="Arial" panose="020B0604020202020204" pitchFamily="34" charset="0"/>
                <a:cs typeface="Arial" panose="020B0604020202020204" pitchFamily="34" charset="0"/>
              </a:rPr>
              <a:t>the data assimilation shows better results than that without data assimilation</a:t>
            </a:r>
            <a:r>
              <a:rPr lang="en-US" altLang="ko-KR" sz="2100" dirty="0" smtClean="0">
                <a:latin typeface="Arial" panose="020B0604020202020204" pitchFamily="34" charset="0"/>
                <a:cs typeface="Arial" panose="020B0604020202020204" pitchFamily="34" charset="0"/>
              </a:rPr>
              <a:t>.</a:t>
            </a:r>
          </a:p>
          <a:p>
            <a:pPr>
              <a:lnSpc>
                <a:spcPct val="110000"/>
              </a:lnSpc>
            </a:pPr>
            <a:r>
              <a:rPr lang="en-US" altLang="ko-KR" sz="2100" dirty="0" smtClean="0">
                <a:latin typeface="Arial" panose="020B0604020202020204" pitchFamily="34" charset="0"/>
                <a:cs typeface="Arial" panose="020B0604020202020204" pitchFamily="34" charset="0"/>
              </a:rPr>
              <a:t>The wave data assimilation for wave frequency and direction will be tested. The </a:t>
            </a:r>
            <a:r>
              <a:rPr lang="en-US" altLang="ko-KR" sz="2100" dirty="0">
                <a:latin typeface="Arial" panose="020B0604020202020204" pitchFamily="34" charset="0"/>
                <a:cs typeface="Arial" panose="020B0604020202020204" pitchFamily="34" charset="0"/>
              </a:rPr>
              <a:t>wave energy spectra on wave number and direction domains was multiplied by optimal interpolation method with the ratio of observed significant wave heights on first guessed simulated results. The energy spectra was thereafter shifted by the difference between simulated and observed peak wave periods and directions. </a:t>
            </a:r>
            <a:endParaRPr lang="ko-KR" altLang="en-US" sz="2100" dirty="0">
              <a:latin typeface="Arial" panose="020B0604020202020204" pitchFamily="34" charset="0"/>
              <a:cs typeface="Arial" panose="020B0604020202020204" pitchFamily="34" charset="0"/>
            </a:endParaRPr>
          </a:p>
        </p:txBody>
      </p:sp>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37300"/>
          </a:xfrm>
          <a:prstGeom prst="rect">
            <a:avLst/>
          </a:prstGeom>
        </p:spPr>
      </p:pic>
    </p:spTree>
    <p:extLst>
      <p:ext uri="{BB962C8B-B14F-4D97-AF65-F5344CB8AC3E}">
        <p14:creationId xmlns:p14="http://schemas.microsoft.com/office/powerpoint/2010/main" val="3628265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373011" y="1707641"/>
            <a:ext cx="8449392" cy="4351338"/>
          </a:xfrm>
        </p:spPr>
        <p:txBody>
          <a:bodyPr/>
          <a:lstStyle/>
          <a:p>
            <a:pPr marL="354013" indent="-354013">
              <a:buFont typeface="Wingdings" panose="05000000000000000000" pitchFamily="2" charset="2"/>
              <a:buChar char="v"/>
            </a:pPr>
            <a:r>
              <a:rPr lang="en-US" altLang="ko-KR" sz="2000" b="1" dirty="0">
                <a:latin typeface="Arial" panose="020B0604020202020204" pitchFamily="34" charset="0"/>
                <a:cs typeface="Arial" panose="020B0604020202020204" pitchFamily="34" charset="0"/>
              </a:rPr>
              <a:t>Application of OI data assimilation method for wave </a:t>
            </a:r>
            <a:r>
              <a:rPr lang="en-US" altLang="ko-KR" sz="2000" b="1" dirty="0" smtClean="0">
                <a:latin typeface="Arial" panose="020B0604020202020204" pitchFamily="34" charset="0"/>
                <a:cs typeface="Arial" panose="020B0604020202020204" pitchFamily="34" charset="0"/>
              </a:rPr>
              <a:t>period </a:t>
            </a:r>
            <a:r>
              <a:rPr lang="en-US" altLang="ko-KR" sz="2000" b="1" dirty="0">
                <a:latin typeface="Arial" panose="020B0604020202020204" pitchFamily="34" charset="0"/>
                <a:cs typeface="Arial" panose="020B0604020202020204" pitchFamily="34" charset="0"/>
              </a:rPr>
              <a:t>and wave direction </a:t>
            </a:r>
          </a:p>
          <a:p>
            <a:pPr marL="541338" indent="-276225">
              <a:buFont typeface="Wingdings" panose="05000000000000000000" pitchFamily="2" charset="2"/>
              <a:buChar char="Ø"/>
            </a:pPr>
            <a:r>
              <a:rPr lang="en-US" altLang="ko-KR" sz="1600" u="sng" dirty="0" smtClean="0">
                <a:latin typeface="Arial" panose="020B0604020202020204" pitchFamily="34" charset="0"/>
                <a:cs typeface="Arial" panose="020B0604020202020204" pitchFamily="34" charset="0"/>
              </a:rPr>
              <a:t>Significant Wave Height</a:t>
            </a:r>
            <a:r>
              <a:rPr lang="en-US" altLang="ko-KR" sz="1600" dirty="0" smtClean="0">
                <a:latin typeface="Arial" panose="020B0604020202020204" pitchFamily="34" charset="0"/>
                <a:cs typeface="Arial" panose="020B0604020202020204" pitchFamily="34" charset="0"/>
              </a:rPr>
              <a:t>: calculate the amount of energy with the integral of the spectrum and apply it as a ratio of energy.</a:t>
            </a:r>
          </a:p>
          <a:p>
            <a:pPr marL="541338" indent="-276225">
              <a:buFont typeface="Wingdings" panose="05000000000000000000" pitchFamily="2" charset="2"/>
              <a:buChar char="Ø"/>
            </a:pPr>
            <a:r>
              <a:rPr lang="en-US" altLang="ko-KR" sz="1600" u="sng" dirty="0" smtClean="0">
                <a:latin typeface="Arial" panose="020B0604020202020204" pitchFamily="34" charset="0"/>
                <a:cs typeface="Arial" panose="020B0604020202020204" pitchFamily="34" charset="0"/>
              </a:rPr>
              <a:t>Wave Period and Wave Direction</a:t>
            </a:r>
            <a:r>
              <a:rPr lang="en-US" altLang="ko-KR" sz="1600" dirty="0" smtClean="0">
                <a:latin typeface="Arial" panose="020B0604020202020204" pitchFamily="34" charset="0"/>
                <a:cs typeface="Arial" panose="020B0604020202020204" pitchFamily="34" charset="0"/>
              </a:rPr>
              <a:t>: Applied by modifying the maximum frequency and major direction of the spectrum while preserving the amount of energy.</a:t>
            </a:r>
            <a:endParaRPr lang="en-US" altLang="ko-KR" sz="1600" dirty="0">
              <a:latin typeface="Arial" panose="020B0604020202020204" pitchFamily="34" charset="0"/>
              <a:cs typeface="Arial" panose="020B0604020202020204" pitchFamily="34" charset="0"/>
            </a:endParaRPr>
          </a:p>
          <a:p>
            <a:pPr lvl="1">
              <a:spcBef>
                <a:spcPts val="1000"/>
              </a:spcBef>
            </a:pPr>
            <a:endParaRPr lang="en-US" altLang="ko-KR" sz="1800" dirty="0">
              <a:latin typeface="맑은 고딕" panose="020B0503020000020004" pitchFamily="50" charset="-127"/>
            </a:endParaRPr>
          </a:p>
          <a:p>
            <a:pPr lvl="1">
              <a:spcBef>
                <a:spcPts val="1000"/>
              </a:spcBef>
            </a:pPr>
            <a:endParaRPr lang="en-US" altLang="ko-KR" sz="1800" dirty="0">
              <a:latin typeface="맑은 고딕" panose="020B0503020000020004" pitchFamily="50" charset="-127"/>
            </a:endParaRPr>
          </a:p>
          <a:p>
            <a:pPr lvl="1">
              <a:spcBef>
                <a:spcPts val="1000"/>
              </a:spcBef>
            </a:pPr>
            <a:endParaRPr lang="en-US" altLang="ko-KR" sz="1800" dirty="0">
              <a:latin typeface="맑은 고딕" panose="020B0503020000020004" pitchFamily="50" charset="-127"/>
            </a:endParaRPr>
          </a:p>
          <a:p>
            <a:pPr lvl="1">
              <a:spcBef>
                <a:spcPts val="1000"/>
              </a:spcBef>
            </a:pPr>
            <a:endParaRPr lang="en-US" altLang="ko-KR" sz="1800" dirty="0">
              <a:latin typeface="맑은 고딕" panose="020B0503020000020004" pitchFamily="50" charset="-127"/>
            </a:endParaRPr>
          </a:p>
          <a:p>
            <a:pPr lvl="1">
              <a:spcBef>
                <a:spcPts val="1000"/>
              </a:spcBef>
            </a:pPr>
            <a:endParaRPr lang="en-US" altLang="ko-KR" sz="1800" dirty="0">
              <a:latin typeface="맑은 고딕" panose="020B0503020000020004" pitchFamily="50" charset="-127"/>
            </a:endParaRPr>
          </a:p>
          <a:p>
            <a:pPr lvl="1">
              <a:spcBef>
                <a:spcPts val="1000"/>
              </a:spcBef>
            </a:pPr>
            <a:endParaRPr lang="en-US" altLang="ko-KR" sz="1800" dirty="0">
              <a:latin typeface="맑은 고딕" panose="020B0503020000020004" pitchFamily="50" charset="-127"/>
            </a:endParaRPr>
          </a:p>
          <a:p>
            <a:pPr lvl="1">
              <a:spcBef>
                <a:spcPts val="1000"/>
              </a:spcBef>
            </a:pPr>
            <a:endParaRPr lang="en-US" altLang="ko-KR" sz="1800" dirty="0">
              <a:latin typeface="맑은 고딕" panose="020B0503020000020004" pitchFamily="50" charset="-127"/>
            </a:endParaRPr>
          </a:p>
          <a:p>
            <a:pPr lvl="1">
              <a:spcBef>
                <a:spcPts val="1000"/>
              </a:spcBef>
            </a:pPr>
            <a:endParaRPr lang="en-US" altLang="ko-KR" sz="1800" dirty="0">
              <a:latin typeface="맑은 고딕" panose="020B0503020000020004" pitchFamily="50" charset="-127"/>
            </a:endParaRPr>
          </a:p>
          <a:p>
            <a:endParaRPr lang="ko-KR" altLang="en-US" dirty="0"/>
          </a:p>
        </p:txBody>
      </p:sp>
      <p:pic>
        <p:nvPicPr>
          <p:cNvPr id="9" name="내용 개체 틀 5"/>
          <p:cNvPicPr>
            <a:picLocks noChangeAspect="1"/>
          </p:cNvPicPr>
          <p:nvPr/>
        </p:nvPicPr>
        <p:blipFill>
          <a:blip r:embed="rId2"/>
          <a:stretch>
            <a:fillRect/>
          </a:stretch>
        </p:blipFill>
        <p:spPr>
          <a:xfrm>
            <a:off x="5823285" y="3751800"/>
            <a:ext cx="3111618" cy="1656184"/>
          </a:xfrm>
          <a:prstGeom prst="rect">
            <a:avLst/>
          </a:prstGeom>
        </p:spPr>
      </p:pic>
      <p:grpSp>
        <p:nvGrpSpPr>
          <p:cNvPr id="18" name="그룹 17"/>
          <p:cNvGrpSpPr/>
          <p:nvPr/>
        </p:nvGrpSpPr>
        <p:grpSpPr>
          <a:xfrm>
            <a:off x="290498" y="3679726"/>
            <a:ext cx="5400000" cy="2928324"/>
            <a:chOff x="179512" y="3226237"/>
            <a:chExt cx="5832646" cy="3547145"/>
          </a:xfrm>
        </p:grpSpPr>
        <p:grpSp>
          <p:nvGrpSpPr>
            <p:cNvPr id="4" name="그룹 3"/>
            <p:cNvGrpSpPr/>
            <p:nvPr/>
          </p:nvGrpSpPr>
          <p:grpSpPr>
            <a:xfrm>
              <a:off x="179512" y="3226237"/>
              <a:ext cx="5832646" cy="3547145"/>
              <a:chOff x="107504" y="1390650"/>
              <a:chExt cx="6737797" cy="4438078"/>
            </a:xfrm>
          </p:grpSpPr>
          <p:pic>
            <p:nvPicPr>
              <p:cNvPr id="5" name="그림 4">
                <a:extLst>
                  <a:ext uri="{FF2B5EF4-FFF2-40B4-BE49-F238E27FC236}">
                    <a16:creationId xmlns:a16="http://schemas.microsoft.com/office/drawing/2014/main" id="{D7D2F739-9F9B-A144-AA05-305E4776C61B}"/>
                  </a:ext>
                </a:extLst>
              </p:cNvPr>
              <p:cNvPicPr>
                <a:picLocks noChangeAspect="1"/>
              </p:cNvPicPr>
              <p:nvPr/>
            </p:nvPicPr>
            <p:blipFill>
              <a:blip r:embed="rId3"/>
              <a:stretch>
                <a:fillRect/>
              </a:stretch>
            </p:blipFill>
            <p:spPr>
              <a:xfrm>
                <a:off x="107504" y="1390650"/>
                <a:ext cx="2273300" cy="4076699"/>
              </a:xfrm>
              <a:prstGeom prst="rect">
                <a:avLst/>
              </a:prstGeom>
            </p:spPr>
          </p:pic>
          <p:pic>
            <p:nvPicPr>
              <p:cNvPr id="6" name="그림 5">
                <a:extLst>
                  <a:ext uri="{FF2B5EF4-FFF2-40B4-BE49-F238E27FC236}">
                    <a16:creationId xmlns:a16="http://schemas.microsoft.com/office/drawing/2014/main" id="{CE5A8C1A-70AB-3948-8399-52127CFB2363}"/>
                  </a:ext>
                </a:extLst>
              </p:cNvPr>
              <p:cNvPicPr>
                <a:picLocks noChangeAspect="1"/>
              </p:cNvPicPr>
              <p:nvPr/>
            </p:nvPicPr>
            <p:blipFill>
              <a:blip r:embed="rId4"/>
              <a:stretch>
                <a:fillRect/>
              </a:stretch>
            </p:blipFill>
            <p:spPr>
              <a:xfrm>
                <a:off x="4572001" y="1402066"/>
                <a:ext cx="2273300" cy="4076699"/>
              </a:xfrm>
              <a:prstGeom prst="rect">
                <a:avLst/>
              </a:prstGeom>
            </p:spPr>
          </p:pic>
          <p:pic>
            <p:nvPicPr>
              <p:cNvPr id="7" name="그림 6">
                <a:extLst>
                  <a:ext uri="{FF2B5EF4-FFF2-40B4-BE49-F238E27FC236}">
                    <a16:creationId xmlns:a16="http://schemas.microsoft.com/office/drawing/2014/main" id="{C9441AB9-2598-3349-B807-55E2FC9B583A}"/>
                  </a:ext>
                </a:extLst>
              </p:cNvPr>
              <p:cNvPicPr>
                <a:picLocks noChangeAspect="1"/>
              </p:cNvPicPr>
              <p:nvPr/>
            </p:nvPicPr>
            <p:blipFill>
              <a:blip r:embed="rId5"/>
              <a:stretch>
                <a:fillRect/>
              </a:stretch>
            </p:blipFill>
            <p:spPr>
              <a:xfrm>
                <a:off x="2339751" y="1390650"/>
                <a:ext cx="2273300" cy="4076699"/>
              </a:xfrm>
              <a:prstGeom prst="rect">
                <a:avLst/>
              </a:prstGeom>
            </p:spPr>
          </p:pic>
          <p:sp>
            <p:nvSpPr>
              <p:cNvPr id="8" name="TextBox 7"/>
              <p:cNvSpPr txBox="1"/>
              <p:nvPr/>
            </p:nvSpPr>
            <p:spPr>
              <a:xfrm>
                <a:off x="276150" y="5408917"/>
                <a:ext cx="6544614" cy="419811"/>
              </a:xfrm>
              <a:prstGeom prst="rect">
                <a:avLst/>
              </a:prstGeom>
              <a:noFill/>
            </p:spPr>
            <p:txBody>
              <a:bodyPr wrap="square" rtlCol="0">
                <a:spAutoFit/>
              </a:bodyPr>
              <a:lstStyle/>
              <a:p>
                <a:r>
                  <a:rPr lang="en-US" altLang="ko-KR" sz="1200" dirty="0">
                    <a:latin typeface="Arial" panose="020B0604020202020204" pitchFamily="34" charset="0"/>
                    <a:ea typeface="맑은 고딕" panose="020B0503020000020004" pitchFamily="50" charset="-127"/>
                    <a:cs typeface="Arial" panose="020B0604020202020204" pitchFamily="34" charset="0"/>
                  </a:rPr>
                  <a:t>w</a:t>
                </a:r>
                <a:r>
                  <a:rPr lang="en-US" altLang="ko-KR" sz="1200" dirty="0" smtClean="0">
                    <a:latin typeface="Arial" panose="020B0604020202020204" pitchFamily="34" charset="0"/>
                    <a:ea typeface="맑은 고딕" panose="020B0503020000020004" pitchFamily="50" charset="-127"/>
                    <a:cs typeface="Arial" panose="020B0604020202020204" pitchFamily="34" charset="0"/>
                  </a:rPr>
                  <a:t>ave height change</a:t>
                </a:r>
                <a:r>
                  <a:rPr lang="ko-KR" altLang="en-US" sz="1200" dirty="0" smtClean="0">
                    <a:latin typeface="Arial" panose="020B0604020202020204" pitchFamily="34" charset="0"/>
                    <a:ea typeface="맑은 고딕" panose="020B0503020000020004" pitchFamily="50" charset="-127"/>
                    <a:cs typeface="Arial" panose="020B0604020202020204" pitchFamily="34" charset="0"/>
                  </a:rPr>
                  <a:t>        </a:t>
                </a:r>
                <a:r>
                  <a:rPr lang="en-US" altLang="ko-KR" sz="1200" dirty="0" smtClean="0">
                    <a:latin typeface="Arial" panose="020B0604020202020204" pitchFamily="34" charset="0"/>
                    <a:ea typeface="맑은 고딕" panose="020B0503020000020004" pitchFamily="50" charset="-127"/>
                    <a:cs typeface="Arial" panose="020B0604020202020204" pitchFamily="34" charset="0"/>
                  </a:rPr>
                  <a:t>wave direction change</a:t>
                </a:r>
                <a:r>
                  <a:rPr lang="ko-KR" altLang="en-US" sz="1200" dirty="0" smtClean="0">
                    <a:latin typeface="Arial" panose="020B0604020202020204" pitchFamily="34" charset="0"/>
                    <a:ea typeface="맑은 고딕" panose="020B0503020000020004" pitchFamily="50" charset="-127"/>
                    <a:cs typeface="Arial" panose="020B0604020202020204" pitchFamily="34" charset="0"/>
                  </a:rPr>
                  <a:t>         </a:t>
                </a:r>
                <a:r>
                  <a:rPr lang="en-US" altLang="ko-KR" sz="1200" dirty="0" smtClean="0">
                    <a:latin typeface="Arial" panose="020B0604020202020204" pitchFamily="34" charset="0"/>
                    <a:ea typeface="맑은 고딕" panose="020B0503020000020004" pitchFamily="50" charset="-127"/>
                    <a:cs typeface="Arial" panose="020B0604020202020204" pitchFamily="34" charset="0"/>
                  </a:rPr>
                  <a:t>wave period change</a:t>
                </a:r>
                <a:endParaRPr lang="ko-KR" altLang="en-US" sz="1200" dirty="0">
                  <a:latin typeface="Arial" panose="020B0604020202020204" pitchFamily="34" charset="0"/>
                  <a:ea typeface="맑은 고딕" panose="020B0503020000020004" pitchFamily="50" charset="-127"/>
                  <a:cs typeface="Arial" panose="020B0604020202020204" pitchFamily="34" charset="0"/>
                </a:endParaRPr>
              </a:p>
            </p:txBody>
          </p:sp>
        </p:grpSp>
        <p:sp>
          <p:nvSpPr>
            <p:cNvPr id="10" name="위쪽/아래쪽 화살표 9"/>
            <p:cNvSpPr/>
            <p:nvPr/>
          </p:nvSpPr>
          <p:spPr>
            <a:xfrm>
              <a:off x="4471491" y="3306575"/>
              <a:ext cx="216024" cy="1147126"/>
            </a:xfrm>
            <a:prstGeom prst="up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a:p>
          </p:txBody>
        </p:sp>
        <p:sp>
          <p:nvSpPr>
            <p:cNvPr id="11" name="위쪽/아래쪽 화살표 10"/>
            <p:cNvSpPr/>
            <p:nvPr/>
          </p:nvSpPr>
          <p:spPr>
            <a:xfrm>
              <a:off x="4471491" y="4453701"/>
              <a:ext cx="216024" cy="284592"/>
            </a:xfrm>
            <a:prstGeom prst="up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a:p>
          </p:txBody>
        </p:sp>
        <p:sp>
          <p:nvSpPr>
            <p:cNvPr id="12" name="TextBox 11"/>
            <p:cNvSpPr txBox="1"/>
            <p:nvPr/>
          </p:nvSpPr>
          <p:spPr>
            <a:xfrm>
              <a:off x="419468" y="3630037"/>
              <a:ext cx="1388522" cy="307777"/>
            </a:xfrm>
            <a:prstGeom prst="rect">
              <a:avLst/>
            </a:prstGeom>
            <a:noFill/>
          </p:spPr>
          <p:txBody>
            <a:bodyPr wrap="none" rtlCol="0">
              <a:spAutoFit/>
            </a:bodyPr>
            <a:lstStyle/>
            <a:p>
              <a:r>
                <a:rPr lang="en-US" altLang="ko-KR" sz="1400" dirty="0" smtClean="0">
                  <a:latin typeface="Arial" panose="020B0604020202020204" pitchFamily="34" charset="0"/>
                  <a:ea typeface="맑은 고딕" panose="020B0503020000020004" pitchFamily="50" charset="-127"/>
                  <a:cs typeface="Arial" panose="020B0604020202020204" pitchFamily="34" charset="0"/>
                </a:rPr>
                <a:t>circle</a:t>
              </a:r>
              <a:r>
                <a:rPr lang="ko-KR" altLang="en-US" sz="1400" dirty="0" smtClean="0">
                  <a:latin typeface="Arial" panose="020B0604020202020204" pitchFamily="34" charset="0"/>
                  <a:ea typeface="맑은 고딕" panose="020B0503020000020004" pitchFamily="50" charset="-127"/>
                  <a:cs typeface="Arial" panose="020B0604020202020204" pitchFamily="34" charset="0"/>
                </a:rPr>
                <a:t> </a:t>
              </a:r>
              <a:r>
                <a:rPr lang="en-US" altLang="ko-KR" sz="1400" dirty="0" smtClean="0">
                  <a:latin typeface="Arial" panose="020B0604020202020204" pitchFamily="34" charset="0"/>
                  <a:ea typeface="맑은 고딕" panose="020B0503020000020004" pitchFamily="50" charset="-127"/>
                  <a:cs typeface="Arial" panose="020B0604020202020204" pitchFamily="34" charset="0"/>
                </a:rPr>
                <a:t>spectrum</a:t>
              </a:r>
              <a:endParaRPr lang="ko-KR" altLang="en-US" sz="1400" dirty="0">
                <a:latin typeface="Arial" panose="020B0604020202020204" pitchFamily="34" charset="0"/>
                <a:ea typeface="맑은 고딕" panose="020B0503020000020004" pitchFamily="50" charset="-127"/>
                <a:cs typeface="Arial" panose="020B0604020202020204" pitchFamily="34" charset="0"/>
              </a:endParaRPr>
            </a:p>
          </p:txBody>
        </p:sp>
        <p:sp>
          <p:nvSpPr>
            <p:cNvPr id="13" name="위쪽/아래쪽 화살표 12"/>
            <p:cNvSpPr/>
            <p:nvPr/>
          </p:nvSpPr>
          <p:spPr>
            <a:xfrm>
              <a:off x="4471491" y="4967761"/>
              <a:ext cx="216024" cy="859094"/>
            </a:xfrm>
            <a:prstGeom prst="up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a:p>
          </p:txBody>
        </p:sp>
        <p:sp>
          <p:nvSpPr>
            <p:cNvPr id="14" name="위쪽/아래쪽 화살표 13"/>
            <p:cNvSpPr/>
            <p:nvPr/>
          </p:nvSpPr>
          <p:spPr>
            <a:xfrm>
              <a:off x="4471491" y="5851216"/>
              <a:ext cx="216024" cy="548263"/>
            </a:xfrm>
            <a:prstGeom prst="up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a:p>
          </p:txBody>
        </p:sp>
        <p:sp>
          <p:nvSpPr>
            <p:cNvPr id="15" name="TextBox 14"/>
            <p:cNvSpPr txBox="1"/>
            <p:nvPr/>
          </p:nvSpPr>
          <p:spPr>
            <a:xfrm>
              <a:off x="4611687" y="3682215"/>
              <a:ext cx="677338" cy="1118450"/>
            </a:xfrm>
            <a:prstGeom prst="rect">
              <a:avLst/>
            </a:prstGeom>
            <a:noFill/>
          </p:spPr>
          <p:txBody>
            <a:bodyPr wrap="none" rtlCol="0">
              <a:spAutoFit/>
            </a:bodyPr>
            <a:lstStyle/>
            <a:p>
              <a:r>
                <a:rPr lang="en-US" altLang="ko-KR" dirty="0" err="1" smtClean="0">
                  <a:latin typeface="Arial" panose="020B0604020202020204" pitchFamily="34" charset="0"/>
                  <a:cs typeface="Arial" panose="020B0604020202020204" pitchFamily="34" charset="0"/>
                </a:rPr>
                <a:t>E</a:t>
              </a:r>
              <a:r>
                <a:rPr lang="en-US" altLang="ko-KR" baseline="-25000" dirty="0" err="1" smtClean="0">
                  <a:latin typeface="Arial" panose="020B0604020202020204" pitchFamily="34" charset="0"/>
                  <a:cs typeface="Arial" panose="020B0604020202020204" pitchFamily="34" charset="0"/>
                </a:rPr>
                <a:t>low</a:t>
              </a:r>
              <a:endParaRPr lang="en-US" altLang="ko-KR" baseline="-25000" dirty="0" smtClean="0">
                <a:latin typeface="Arial" panose="020B0604020202020204" pitchFamily="34" charset="0"/>
                <a:cs typeface="Arial" panose="020B0604020202020204" pitchFamily="34" charset="0"/>
              </a:endParaRPr>
            </a:p>
            <a:p>
              <a:r>
                <a:rPr lang="en-US" altLang="ko-KR" dirty="0" smtClean="0">
                  <a:latin typeface="Arial" panose="020B0604020202020204" pitchFamily="34" charset="0"/>
                  <a:cs typeface="Arial" panose="020B0604020202020204" pitchFamily="34" charset="0"/>
                </a:rPr>
                <a:t/>
              </a:r>
              <a:br>
                <a:rPr lang="en-US" altLang="ko-KR" dirty="0" smtClean="0">
                  <a:latin typeface="Arial" panose="020B0604020202020204" pitchFamily="34" charset="0"/>
                  <a:cs typeface="Arial" panose="020B0604020202020204" pitchFamily="34" charset="0"/>
                </a:rPr>
              </a:br>
              <a:r>
                <a:rPr lang="en-US" altLang="ko-KR" dirty="0" err="1" smtClean="0">
                  <a:latin typeface="Arial" panose="020B0604020202020204" pitchFamily="34" charset="0"/>
                  <a:cs typeface="Arial" panose="020B0604020202020204" pitchFamily="34" charset="0"/>
                </a:rPr>
                <a:t>E</a:t>
              </a:r>
              <a:r>
                <a:rPr lang="en-US" altLang="ko-KR" baseline="-25000" dirty="0" err="1" smtClean="0">
                  <a:latin typeface="Arial" panose="020B0604020202020204" pitchFamily="34" charset="0"/>
                  <a:cs typeface="Arial" panose="020B0604020202020204" pitchFamily="34" charset="0"/>
                </a:rPr>
                <a:t>high</a:t>
              </a:r>
              <a:endParaRPr lang="ko-KR" altLang="en-US" baseline="-25000" dirty="0">
                <a:latin typeface="Arial" panose="020B0604020202020204" pitchFamily="34" charset="0"/>
                <a:cs typeface="Arial" panose="020B0604020202020204" pitchFamily="34" charset="0"/>
              </a:endParaRPr>
            </a:p>
          </p:txBody>
        </p:sp>
        <p:sp>
          <p:nvSpPr>
            <p:cNvPr id="16" name="TextBox 15"/>
            <p:cNvSpPr txBox="1"/>
            <p:nvPr/>
          </p:nvSpPr>
          <p:spPr>
            <a:xfrm>
              <a:off x="4599167" y="5200747"/>
              <a:ext cx="677338" cy="1155731"/>
            </a:xfrm>
            <a:prstGeom prst="rect">
              <a:avLst/>
            </a:prstGeom>
            <a:noFill/>
          </p:spPr>
          <p:txBody>
            <a:bodyPr wrap="none" rtlCol="0">
              <a:spAutoFit/>
            </a:bodyPr>
            <a:lstStyle/>
            <a:p>
              <a:r>
                <a:rPr lang="en-US" altLang="ko-KR" dirty="0" err="1" smtClean="0">
                  <a:latin typeface="Arial" panose="020B0604020202020204" pitchFamily="34" charset="0"/>
                  <a:cs typeface="Arial" panose="020B0604020202020204" pitchFamily="34" charset="0"/>
                </a:rPr>
                <a:t>E</a:t>
              </a:r>
              <a:r>
                <a:rPr lang="en-US" altLang="ko-KR" baseline="-25000" dirty="0" err="1" smtClean="0">
                  <a:latin typeface="Arial" panose="020B0604020202020204" pitchFamily="34" charset="0"/>
                  <a:cs typeface="Arial" panose="020B0604020202020204" pitchFamily="34" charset="0"/>
                </a:rPr>
                <a:t>low</a:t>
              </a:r>
              <a:endParaRPr lang="en-US" altLang="ko-KR" baseline="-25000" dirty="0" smtClean="0">
                <a:latin typeface="Arial" panose="020B0604020202020204" pitchFamily="34" charset="0"/>
                <a:cs typeface="Arial" panose="020B0604020202020204" pitchFamily="34" charset="0"/>
              </a:endParaRPr>
            </a:p>
            <a:p>
              <a:r>
                <a:rPr lang="en-US" altLang="ko-KR" sz="2000" dirty="0" smtClean="0">
                  <a:latin typeface="Arial" panose="020B0604020202020204" pitchFamily="34" charset="0"/>
                  <a:cs typeface="Arial" panose="020B0604020202020204" pitchFamily="34" charset="0"/>
                </a:rPr>
                <a:t/>
              </a:r>
              <a:br>
                <a:rPr lang="en-US" altLang="ko-KR" sz="2000" dirty="0" smtClean="0">
                  <a:latin typeface="Arial" panose="020B0604020202020204" pitchFamily="34" charset="0"/>
                  <a:cs typeface="Arial" panose="020B0604020202020204" pitchFamily="34" charset="0"/>
                </a:rPr>
              </a:br>
              <a:r>
                <a:rPr lang="en-US" altLang="ko-KR" dirty="0" err="1" smtClean="0">
                  <a:latin typeface="Arial" panose="020B0604020202020204" pitchFamily="34" charset="0"/>
                  <a:cs typeface="Arial" panose="020B0604020202020204" pitchFamily="34" charset="0"/>
                </a:rPr>
                <a:t>E</a:t>
              </a:r>
              <a:r>
                <a:rPr lang="en-US" altLang="ko-KR" baseline="-25000" dirty="0" err="1" smtClean="0">
                  <a:latin typeface="Arial" panose="020B0604020202020204" pitchFamily="34" charset="0"/>
                  <a:cs typeface="Arial" panose="020B0604020202020204" pitchFamily="34" charset="0"/>
                </a:rPr>
                <a:t>high</a:t>
              </a:r>
              <a:endParaRPr lang="ko-KR" altLang="en-US" baseline="-25000" dirty="0">
                <a:latin typeface="Arial" panose="020B0604020202020204" pitchFamily="34" charset="0"/>
                <a:cs typeface="Arial" panose="020B0604020202020204" pitchFamily="34" charset="0"/>
              </a:endParaRPr>
            </a:p>
          </p:txBody>
        </p:sp>
      </p:grpSp>
      <p:sp>
        <p:nvSpPr>
          <p:cNvPr id="17" name="직사각형 16"/>
          <p:cNvSpPr/>
          <p:nvPr/>
        </p:nvSpPr>
        <p:spPr>
          <a:xfrm>
            <a:off x="5832067" y="5503667"/>
            <a:ext cx="3082607" cy="1015663"/>
          </a:xfrm>
          <a:prstGeom prst="rect">
            <a:avLst/>
          </a:prstGeom>
        </p:spPr>
        <p:txBody>
          <a:bodyPr wrap="square">
            <a:spAutoFit/>
          </a:bodyPr>
          <a:lstStyle/>
          <a:p>
            <a:pPr algn="ctr" fontAlgn="base"/>
            <a:r>
              <a:rPr lang="en-US" altLang="ko-KR" sz="1200" kern="0" dirty="0" smtClean="0">
                <a:latin typeface="Arial" panose="020B0604020202020204" pitchFamily="34" charset="0"/>
                <a:ea typeface="맑은 고딕" panose="020B0503020000020004" pitchFamily="50" charset="-127"/>
                <a:cs typeface="Arial" panose="020B0604020202020204" pitchFamily="34" charset="0"/>
              </a:rPr>
              <a:t>To preserve energy, wave period is changed by </a:t>
            </a:r>
            <a:r>
              <a:rPr lang="en-US" altLang="ko-KR" sz="1200" kern="0" dirty="0">
                <a:latin typeface="Arial" panose="020B0604020202020204" pitchFamily="34" charset="0"/>
                <a:cs typeface="Arial" panose="020B0604020202020204" pitchFamily="34" charset="0"/>
              </a:rPr>
              <a:t>interpolating </a:t>
            </a:r>
            <a:r>
              <a:rPr lang="en-US" altLang="ko-KR" sz="1200" kern="0" dirty="0" smtClean="0">
                <a:latin typeface="Arial" panose="020B0604020202020204" pitchFamily="34" charset="0"/>
                <a:cs typeface="Arial" panose="020B0604020202020204" pitchFamily="34" charset="0"/>
              </a:rPr>
              <a:t>divided value of </a:t>
            </a:r>
            <a:r>
              <a:rPr lang="en-US" altLang="ko-KR" sz="1200" kern="0" dirty="0" smtClean="0">
                <a:latin typeface="Arial" panose="020B0604020202020204" pitchFamily="34" charset="0"/>
                <a:ea typeface="맑은 고딕" panose="020B0503020000020004" pitchFamily="50" charset="-127"/>
                <a:cs typeface="Arial" panose="020B0604020202020204" pitchFamily="34" charset="0"/>
              </a:rPr>
              <a:t>the group velocity of wave(</a:t>
            </a:r>
            <a:r>
              <a:rPr lang="en-US" altLang="ko-KR" sz="1200" kern="0" dirty="0" err="1" smtClean="0">
                <a:latin typeface="Arial" panose="020B0604020202020204" pitchFamily="34" charset="0"/>
                <a:ea typeface="맑은 고딕" panose="020B0503020000020004" pitchFamily="50" charset="-127"/>
                <a:cs typeface="Arial" panose="020B0604020202020204" pitchFamily="34" charset="0"/>
              </a:rPr>
              <a:t>C</a:t>
            </a:r>
            <a:r>
              <a:rPr lang="en-US" altLang="ko-KR" sz="1200" kern="0" baseline="-25000" dirty="0" err="1" smtClean="0">
                <a:latin typeface="Arial" panose="020B0604020202020204" pitchFamily="34" charset="0"/>
                <a:ea typeface="맑은 고딕" panose="020B0503020000020004" pitchFamily="50" charset="-127"/>
                <a:cs typeface="Arial" panose="020B0604020202020204" pitchFamily="34" charset="0"/>
              </a:rPr>
              <a:t>group</a:t>
            </a:r>
            <a:r>
              <a:rPr lang="en-US" altLang="ko-KR" sz="1200" kern="0" dirty="0" smtClean="0">
                <a:latin typeface="Arial" panose="020B0604020202020204" pitchFamily="34" charset="0"/>
                <a:ea typeface="맑은 고딕" panose="020B0503020000020004" pitchFamily="50" charset="-127"/>
                <a:cs typeface="Arial" panose="020B0604020202020204" pitchFamily="34" charset="0"/>
              </a:rPr>
              <a:t>) and wave number </a:t>
            </a:r>
            <a:r>
              <a:rPr lang="en-US" altLang="ko-KR" sz="1200" kern="0" dirty="0" smtClean="0">
                <a:latin typeface="Arial" panose="020B0604020202020204" pitchFamily="34" charset="0"/>
                <a:cs typeface="Arial" panose="020B0604020202020204" pitchFamily="34" charset="0"/>
              </a:rPr>
              <a:t>difference</a:t>
            </a:r>
            <a:r>
              <a:rPr lang="en-US" altLang="ko-KR" sz="1200" kern="0" dirty="0">
                <a:latin typeface="Arial" panose="020B0604020202020204" pitchFamily="34" charset="0"/>
                <a:cs typeface="Arial" panose="020B0604020202020204" pitchFamily="34" charset="0"/>
              </a:rPr>
              <a:t> (</a:t>
            </a:r>
            <a:r>
              <a:rPr lang="en-US" altLang="ko-KR" sz="1200" kern="0" dirty="0" err="1">
                <a:latin typeface="Arial" panose="020B0604020202020204" pitchFamily="34" charset="0"/>
                <a:cs typeface="Arial" panose="020B0604020202020204" pitchFamily="34" charset="0"/>
              </a:rPr>
              <a:t>dk</a:t>
            </a:r>
            <a:r>
              <a:rPr lang="en-US" altLang="ko-KR" sz="1200" kern="0" dirty="0">
                <a:latin typeface="Arial" panose="020B0604020202020204" pitchFamily="34" charset="0"/>
                <a:cs typeface="Arial" panose="020B0604020202020204" pitchFamily="34" charset="0"/>
              </a:rPr>
              <a:t>)</a:t>
            </a:r>
            <a:r>
              <a:rPr lang="en-US" altLang="ko-KR" sz="1200" kern="0" dirty="0" smtClean="0">
                <a:latin typeface="Arial" panose="020B0604020202020204" pitchFamily="34" charset="0"/>
                <a:cs typeface="Arial" panose="020B0604020202020204" pitchFamily="34" charset="0"/>
              </a:rPr>
              <a:t> </a:t>
            </a:r>
            <a:r>
              <a:rPr lang="en-US" altLang="ko-KR" sz="1200" kern="0" dirty="0">
                <a:latin typeface="Arial" panose="020B0604020202020204" pitchFamily="34" charset="0"/>
                <a:cs typeface="Arial" panose="020B0604020202020204" pitchFamily="34" charset="0"/>
              </a:rPr>
              <a:t>of the </a:t>
            </a:r>
            <a:r>
              <a:rPr lang="en-US" altLang="ko-KR" sz="1200" kern="0" dirty="0" smtClean="0">
                <a:latin typeface="Arial" panose="020B0604020202020204" pitchFamily="34" charset="0"/>
                <a:cs typeface="Arial" panose="020B0604020202020204" pitchFamily="34" charset="0"/>
              </a:rPr>
              <a:t>spectrum</a:t>
            </a:r>
            <a:endParaRPr lang="ko-KR" altLang="en-US" sz="1200" kern="0" dirty="0">
              <a:latin typeface="Arial" panose="020B0604020202020204" pitchFamily="34" charset="0"/>
              <a:cs typeface="Arial" panose="020B0604020202020204" pitchFamily="34" charset="0"/>
            </a:endParaRPr>
          </a:p>
        </p:txBody>
      </p:sp>
      <p:sp>
        <p:nvSpPr>
          <p:cNvPr id="20" name="제목 1"/>
          <p:cNvSpPr>
            <a:spLocks noGrp="1"/>
          </p:cNvSpPr>
          <p:nvPr>
            <p:ph type="title"/>
          </p:nvPr>
        </p:nvSpPr>
        <p:spPr>
          <a:xfrm>
            <a:off x="628650" y="365126"/>
            <a:ext cx="7886700" cy="1325563"/>
          </a:xfrm>
        </p:spPr>
        <p:txBody>
          <a:bodyPr>
            <a:noAutofit/>
          </a:bodyPr>
          <a:lstStyle/>
          <a:p>
            <a:r>
              <a:rPr lang="en-US" altLang="ko-KR" sz="4000" b="1" dirty="0">
                <a:solidFill>
                  <a:schemeClr val="tx1">
                    <a:lumMod val="75000"/>
                    <a:lumOff val="25000"/>
                  </a:schemeClr>
                </a:solidFill>
                <a:latin typeface="Arial" panose="020B0604020202020204" pitchFamily="34" charset="0"/>
                <a:cs typeface="Arial" panose="020B0604020202020204" pitchFamily="34" charset="0"/>
              </a:rPr>
              <a:t>Data Assimilation Method Improvement</a:t>
            </a:r>
            <a:endParaRPr lang="ko-KR" altLang="en-US" sz="2800" dirty="0"/>
          </a:p>
        </p:txBody>
      </p:sp>
      <p:pic>
        <p:nvPicPr>
          <p:cNvPr id="19" name="그림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437300"/>
          </a:xfrm>
          <a:prstGeom prst="rect">
            <a:avLst/>
          </a:prstGeom>
        </p:spPr>
      </p:pic>
    </p:spTree>
    <p:extLst>
      <p:ext uri="{BB962C8B-B14F-4D97-AF65-F5344CB8AC3E}">
        <p14:creationId xmlns:p14="http://schemas.microsoft.com/office/powerpoint/2010/main" val="15657330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391005"/>
            <a:ext cx="7886700" cy="1325563"/>
          </a:xfrm>
        </p:spPr>
        <p:txBody>
          <a:bodyPr>
            <a:noAutofit/>
          </a:bodyPr>
          <a:lstStyle/>
          <a:p>
            <a:r>
              <a:rPr lang="en-US" altLang="ko-KR" sz="3100" b="1" dirty="0" smtClean="0">
                <a:solidFill>
                  <a:schemeClr val="tx1">
                    <a:lumMod val="75000"/>
                    <a:lumOff val="25000"/>
                  </a:schemeClr>
                </a:solidFill>
                <a:latin typeface="Arial" panose="020B0604020202020204" pitchFamily="34" charset="0"/>
                <a:cs typeface="Arial" panose="020B0604020202020204" pitchFamily="34" charset="0"/>
              </a:rPr>
              <a:t>Introduction to </a:t>
            </a:r>
            <a:br>
              <a:rPr lang="en-US" altLang="ko-KR" sz="3100" b="1" dirty="0" smtClean="0">
                <a:solidFill>
                  <a:schemeClr val="tx1">
                    <a:lumMod val="75000"/>
                    <a:lumOff val="25000"/>
                  </a:schemeClr>
                </a:solidFill>
                <a:latin typeface="Arial" panose="020B0604020202020204" pitchFamily="34" charset="0"/>
                <a:cs typeface="Arial" panose="020B0604020202020204" pitchFamily="34" charset="0"/>
              </a:rPr>
            </a:br>
            <a:r>
              <a:rPr lang="en-US" altLang="ko-KR" sz="3100" b="1" dirty="0" smtClean="0">
                <a:solidFill>
                  <a:schemeClr val="tx1">
                    <a:lumMod val="75000"/>
                    <a:lumOff val="25000"/>
                  </a:schemeClr>
                </a:solidFill>
                <a:latin typeface="Arial" panose="020B0604020202020204" pitchFamily="34" charset="0"/>
                <a:cs typeface="Arial" panose="020B0604020202020204" pitchFamily="34" charset="0"/>
              </a:rPr>
              <a:t>the Global Wave Data Assimilation Model</a:t>
            </a:r>
            <a:endParaRPr lang="ko-KR" altLang="en-US" sz="31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내용 개체 틀 2"/>
          <p:cNvSpPr>
            <a:spLocks noGrp="1"/>
          </p:cNvSpPr>
          <p:nvPr>
            <p:ph idx="1"/>
          </p:nvPr>
        </p:nvSpPr>
        <p:spPr>
          <a:xfrm>
            <a:off x="628650" y="1825625"/>
            <a:ext cx="7886700" cy="4683330"/>
          </a:xfrm>
        </p:spPr>
        <p:txBody>
          <a:bodyPr>
            <a:noAutofit/>
          </a:bodyPr>
          <a:lstStyle/>
          <a:p>
            <a:pPr algn="just">
              <a:lnSpc>
                <a:spcPct val="100000"/>
              </a:lnSpc>
              <a:spcAft>
                <a:spcPts val="900"/>
              </a:spcAft>
            </a:pPr>
            <a:r>
              <a:rPr lang="en-US" altLang="ko-KR" sz="1600" dirty="0" smtClean="0">
                <a:latin typeface="Arial" panose="020B0604020202020204" pitchFamily="34" charset="0"/>
                <a:cs typeface="Arial" panose="020B0604020202020204" pitchFamily="34" charset="0"/>
              </a:rPr>
              <a:t>To construct are analyzed global ocean wave dataset with improved accuracy, which is important </a:t>
            </a:r>
            <a:r>
              <a:rPr lang="en-US" altLang="ko-KR" sz="1600" dirty="0">
                <a:latin typeface="Arial" panose="020B0604020202020204" pitchFamily="34" charset="0"/>
                <a:cs typeface="Arial" panose="020B0604020202020204" pitchFamily="34" charset="0"/>
              </a:rPr>
              <a:t>for the better understanding and simulation of various near-surface ocean dynamics, a data assimilation method has been embedded to the global spectral wave model based on WW3. The major factors controlling the wave simulation accuracy are the wind condition and </a:t>
            </a:r>
            <a:r>
              <a:rPr lang="en-US" altLang="ko-KR" sz="1600" dirty="0" smtClean="0">
                <a:latin typeface="Arial" panose="020B0604020202020204" pitchFamily="34" charset="0"/>
                <a:cs typeface="Arial" panose="020B0604020202020204" pitchFamily="34" charset="0"/>
              </a:rPr>
              <a:t>the parameterization on the wave energy development, dissipation and nonlinear processes between </a:t>
            </a:r>
            <a:r>
              <a:rPr lang="en-US" altLang="ko-KR" sz="1600" dirty="0">
                <a:latin typeface="Arial" panose="020B0604020202020204" pitchFamily="34" charset="0"/>
                <a:cs typeface="Arial" panose="020B0604020202020204" pitchFamily="34" charset="0"/>
              </a:rPr>
              <a:t>wave components. However, the atmospheric prediction accuracy is still not sufficient, and the parameterization cannot be generalized due to the local geographic conditions. </a:t>
            </a:r>
            <a:endParaRPr lang="en-US" altLang="ko-KR" sz="1600" dirty="0" smtClean="0">
              <a:latin typeface="Arial" panose="020B0604020202020204" pitchFamily="34" charset="0"/>
              <a:cs typeface="Arial" panose="020B0604020202020204" pitchFamily="34" charset="0"/>
            </a:endParaRPr>
          </a:p>
          <a:p>
            <a:pPr algn="just">
              <a:lnSpc>
                <a:spcPct val="100000"/>
              </a:lnSpc>
              <a:spcAft>
                <a:spcPts val="900"/>
              </a:spcAft>
            </a:pPr>
            <a:r>
              <a:rPr lang="en-US" altLang="ko-KR" sz="1600" dirty="0" smtClean="0">
                <a:latin typeface="Arial" panose="020B0604020202020204" pitchFamily="34" charset="0"/>
                <a:cs typeface="Arial" panose="020B0604020202020204" pitchFamily="34" charset="0"/>
              </a:rPr>
              <a:t>The significant wave heights computed by </a:t>
            </a:r>
            <a:r>
              <a:rPr lang="en-US" altLang="ko-KR" sz="1600" dirty="0">
                <a:latin typeface="Arial" panose="020B0604020202020204" pitchFamily="34" charset="0"/>
                <a:cs typeface="Arial" panose="020B0604020202020204" pitchFamily="34" charset="0"/>
              </a:rPr>
              <a:t>the integration of wave energy spectra are showed to be quite similar with observed results. However, the wave periods and directions related to the shape of wave energy spectra are not sufficiently comparable. Generally there have been difficulties in predicting the propagation of long period waves such as swells. </a:t>
            </a:r>
            <a:endParaRPr lang="en-US" altLang="ko-KR" sz="1600" dirty="0" smtClean="0">
              <a:latin typeface="Arial" panose="020B0604020202020204" pitchFamily="34" charset="0"/>
              <a:cs typeface="Arial" panose="020B0604020202020204" pitchFamily="34" charset="0"/>
            </a:endParaRPr>
          </a:p>
          <a:p>
            <a:pPr algn="just">
              <a:lnSpc>
                <a:spcPct val="100000"/>
              </a:lnSpc>
              <a:spcAft>
                <a:spcPts val="900"/>
              </a:spcAft>
            </a:pPr>
            <a:r>
              <a:rPr lang="en-US" altLang="ko-KR" sz="1600" dirty="0" smtClean="0">
                <a:latin typeface="Arial" panose="020B0604020202020204" pitchFamily="34" charset="0"/>
                <a:cs typeface="Arial" panose="020B0604020202020204" pitchFamily="34" charset="0"/>
              </a:rPr>
              <a:t>The </a:t>
            </a:r>
            <a:r>
              <a:rPr lang="en-US" altLang="ko-KR" sz="1600" dirty="0">
                <a:latin typeface="Arial" panose="020B0604020202020204" pitchFamily="34" charset="0"/>
                <a:cs typeface="Arial" panose="020B0604020202020204" pitchFamily="34" charset="0"/>
              </a:rPr>
              <a:t>data assimilation using the optimal interpolation method has been applied, verification through the comparison with satellite altimeters and buoy observations has been </a:t>
            </a:r>
            <a:r>
              <a:rPr lang="en-US" altLang="ko-KR" sz="1600" dirty="0" smtClean="0">
                <a:latin typeface="Arial" panose="020B0604020202020204" pitchFamily="34" charset="0"/>
                <a:cs typeface="Arial" panose="020B0604020202020204" pitchFamily="34" charset="0"/>
              </a:rPr>
              <a:t>made with examination of the data assimilation effects.</a:t>
            </a:r>
            <a:endParaRPr lang="ko-KR" altLang="en-US" sz="1600" dirty="0">
              <a:latin typeface="Arial" panose="020B0604020202020204" pitchFamily="34" charset="0"/>
              <a:cs typeface="Arial" panose="020B0604020202020204" pitchFamily="34" charset="0"/>
            </a:endParaRPr>
          </a:p>
        </p:txBody>
      </p:sp>
      <p:pic>
        <p:nvPicPr>
          <p:cNvPr id="7" name="그림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37300"/>
          </a:xfrm>
          <a:prstGeom prst="rect">
            <a:avLst/>
          </a:prstGeom>
        </p:spPr>
      </p:pic>
    </p:spTree>
    <p:extLst>
      <p:ext uri="{BB962C8B-B14F-4D97-AF65-F5344CB8AC3E}">
        <p14:creationId xmlns:p14="http://schemas.microsoft.com/office/powerpoint/2010/main" val="36098914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4000" b="1" dirty="0" smtClean="0">
                <a:solidFill>
                  <a:schemeClr val="tx1">
                    <a:lumMod val="75000"/>
                    <a:lumOff val="25000"/>
                  </a:schemeClr>
                </a:solidFill>
                <a:latin typeface="Arial" panose="020B0604020202020204" pitchFamily="34" charset="0"/>
                <a:cs typeface="Arial" panose="020B0604020202020204" pitchFamily="34" charset="0"/>
              </a:rPr>
              <a:t>Satellite altimeters wave data ?</a:t>
            </a:r>
            <a:endParaRPr lang="ko-KR" altLang="en-US" sz="4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내용 개체 틀 2"/>
          <p:cNvSpPr>
            <a:spLocks noGrp="1"/>
          </p:cNvSpPr>
          <p:nvPr>
            <p:ph idx="1"/>
          </p:nvPr>
        </p:nvSpPr>
        <p:spPr>
          <a:xfrm>
            <a:off x="164460" y="1787710"/>
            <a:ext cx="5269312" cy="4351338"/>
          </a:xfrm>
        </p:spPr>
        <p:txBody>
          <a:bodyPr/>
          <a:lstStyle/>
          <a:p>
            <a:pPr>
              <a:spcAft>
                <a:spcPts val="450"/>
              </a:spcAft>
              <a:buFont typeface="Wingdings" panose="05000000000000000000" pitchFamily="2" charset="2"/>
              <a:buChar char="v"/>
            </a:pPr>
            <a:r>
              <a:rPr lang="en-US" altLang="ko-KR" sz="1600" b="1" dirty="0" smtClean="0">
                <a:latin typeface="Arial" panose="020B0604020202020204" pitchFamily="34" charset="0"/>
                <a:cs typeface="Arial" panose="020B0604020202020204" pitchFamily="34" charset="0"/>
              </a:rPr>
              <a:t>  </a:t>
            </a:r>
            <a:r>
              <a:rPr lang="en-US" altLang="ko-KR" sz="2000" b="1" dirty="0" smtClean="0">
                <a:latin typeface="Arial" panose="020B0604020202020204" pitchFamily="34" charset="0"/>
                <a:cs typeface="Arial" panose="020B0604020202020204" pitchFamily="34" charset="0"/>
              </a:rPr>
              <a:t>Wave Height observation using the satellite altimeters.</a:t>
            </a:r>
            <a:endParaRPr lang="ko-KR" altLang="en-US" sz="2000" b="1" dirty="0" smtClean="0">
              <a:latin typeface="Arial" panose="020B0604020202020204" pitchFamily="34" charset="0"/>
              <a:cs typeface="Arial" panose="020B0604020202020204" pitchFamily="34" charset="0"/>
            </a:endParaRPr>
          </a:p>
          <a:p>
            <a:pPr marL="568575" lvl="1" indent="-285750">
              <a:spcAft>
                <a:spcPts val="450"/>
              </a:spcAft>
              <a:buFont typeface="Wingdings" panose="05000000000000000000" pitchFamily="2" charset="2"/>
              <a:buChar char="Ø"/>
            </a:pPr>
            <a:r>
              <a:rPr lang="en-US" altLang="ko-KR" sz="1400" dirty="0" smtClean="0">
                <a:latin typeface="Arial" panose="020B0604020202020204" pitchFamily="34" charset="0"/>
                <a:cs typeface="Arial" panose="020B0604020202020204" pitchFamily="34" charset="0"/>
              </a:rPr>
              <a:t>Extracts wave information from reflective signals of vertical radar signal</a:t>
            </a:r>
          </a:p>
          <a:p>
            <a:pPr marL="568575" lvl="1" indent="-285750">
              <a:spcAft>
                <a:spcPts val="450"/>
              </a:spcAft>
              <a:buFont typeface="Wingdings" panose="05000000000000000000" pitchFamily="2" charset="2"/>
              <a:buChar char="Ø"/>
            </a:pPr>
            <a:r>
              <a:rPr lang="en-US" altLang="ko-KR" sz="1400" dirty="0" smtClean="0">
                <a:latin typeface="Arial" panose="020B0604020202020204" pitchFamily="34" charset="0"/>
                <a:cs typeface="Arial" panose="020B0604020202020204" pitchFamily="34" charset="0"/>
              </a:rPr>
              <a:t>Extracts wave information from using the correlation between angle α to indicate the distortion of the received signal and sea level roughness cause by wave (Kim, 2012)</a:t>
            </a:r>
          </a:p>
          <a:p>
            <a:pPr marL="568575" lvl="1" indent="-285750">
              <a:spcAft>
                <a:spcPts val="450"/>
              </a:spcAft>
              <a:buFont typeface="Wingdings" panose="05000000000000000000" pitchFamily="2" charset="2"/>
              <a:buChar char="Ø"/>
            </a:pPr>
            <a:r>
              <a:rPr lang="en-US" altLang="ko-KR" sz="1400" dirty="0" smtClean="0">
                <a:latin typeface="Arial" panose="020B0604020202020204" pitchFamily="34" charset="0"/>
                <a:cs typeface="Arial" panose="020B0604020202020204" pitchFamily="34" charset="0"/>
              </a:rPr>
              <a:t>Low Wave : receive all signals in a short time. The sea level remains flat without curvature. At this point, the radar pulse in the footprint that reaches the sea level is reflected simultaneously.</a:t>
            </a:r>
          </a:p>
          <a:p>
            <a:pPr marL="568575" lvl="1" indent="-285750">
              <a:spcAft>
                <a:spcPts val="450"/>
              </a:spcAft>
              <a:buFont typeface="Wingdings" panose="05000000000000000000" pitchFamily="2" charset="2"/>
              <a:buChar char="Ø"/>
            </a:pPr>
            <a:r>
              <a:rPr lang="en-US" altLang="ko-KR" sz="1400" dirty="0" smtClean="0">
                <a:latin typeface="Arial" panose="020B0604020202020204" pitchFamily="34" charset="0"/>
                <a:cs typeface="Arial" panose="020B0604020202020204" pitchFamily="34" charset="0"/>
              </a:rPr>
              <a:t>High Wave : receive for a long time. Reflections take place first from the wave crest and continue to occur until radar signal reaches the wave trough.</a:t>
            </a:r>
            <a:endParaRPr lang="en-US" altLang="ko-KR" sz="1400" dirty="0">
              <a:latin typeface="Arial" panose="020B0604020202020204" pitchFamily="34" charset="0"/>
              <a:cs typeface="Arial" panose="020B0604020202020204" pitchFamily="34" charset="0"/>
            </a:endParaRPr>
          </a:p>
          <a:p>
            <a:endParaRPr lang="ko-KR" altLang="en-US"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a16="http://schemas.microsoft.com/office/drawing/2014/main" id="{455868DC-B557-4DAE-9935-AD7086A17A0A}"/>
              </a:ext>
            </a:extLst>
          </p:cNvPr>
          <p:cNvPicPr>
            <a:picLocks noChangeAspect="1"/>
          </p:cNvPicPr>
          <p:nvPr/>
        </p:nvPicPr>
        <p:blipFill rotWithShape="1">
          <a:blip r:embed="rId2"/>
          <a:srcRect b="57420"/>
          <a:stretch/>
        </p:blipFill>
        <p:spPr>
          <a:xfrm>
            <a:off x="5547731" y="1479214"/>
            <a:ext cx="3350747" cy="3185339"/>
          </a:xfrm>
          <a:prstGeom prst="rect">
            <a:avLst/>
          </a:prstGeom>
        </p:spPr>
      </p:pic>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37300"/>
          </a:xfrm>
          <a:prstGeom prst="rect">
            <a:avLst/>
          </a:prstGeom>
        </p:spPr>
      </p:pic>
      <p:pic>
        <p:nvPicPr>
          <p:cNvPr id="9" name="그림 8"/>
          <p:cNvPicPr>
            <a:picLocks noChangeAspect="1"/>
          </p:cNvPicPr>
          <p:nvPr/>
        </p:nvPicPr>
        <p:blipFill>
          <a:blip r:embed="rId4"/>
          <a:stretch>
            <a:fillRect/>
          </a:stretch>
        </p:blipFill>
        <p:spPr>
          <a:xfrm>
            <a:off x="5492978" y="4720084"/>
            <a:ext cx="3651022" cy="2115275"/>
          </a:xfrm>
          <a:prstGeom prst="rect">
            <a:avLst/>
          </a:prstGeom>
        </p:spPr>
      </p:pic>
      <p:sp>
        <p:nvSpPr>
          <p:cNvPr id="12" name="TextBox 11"/>
          <p:cNvSpPr txBox="1"/>
          <p:nvPr/>
        </p:nvSpPr>
        <p:spPr>
          <a:xfrm>
            <a:off x="7223105" y="6636974"/>
            <a:ext cx="1228221" cy="253916"/>
          </a:xfrm>
          <a:prstGeom prst="rect">
            <a:avLst/>
          </a:prstGeom>
          <a:noFill/>
        </p:spPr>
        <p:txBody>
          <a:bodyPr wrap="none" rtlCol="0">
            <a:spAutoFit/>
          </a:bodyPr>
          <a:lstStyle/>
          <a:p>
            <a:r>
              <a:rPr lang="en-US" altLang="ko-KR" sz="1050" dirty="0" smtClean="0"/>
              <a:t>(</a:t>
            </a:r>
            <a:r>
              <a:rPr lang="en-US" altLang="ko-KR" sz="1050" dirty="0" err="1" smtClean="0"/>
              <a:t>Holthuijsen</a:t>
            </a:r>
            <a:r>
              <a:rPr lang="en-US" altLang="ko-KR" sz="1050" dirty="0" smtClean="0"/>
              <a:t>, 2007)</a:t>
            </a:r>
            <a:endParaRPr lang="ko-KR" altLang="en-US" sz="1050" dirty="0"/>
          </a:p>
        </p:txBody>
      </p:sp>
    </p:spTree>
    <p:extLst>
      <p:ext uri="{BB962C8B-B14F-4D97-AF65-F5344CB8AC3E}">
        <p14:creationId xmlns:p14="http://schemas.microsoft.com/office/powerpoint/2010/main" val="39340752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37300"/>
          </a:xfrm>
          <a:prstGeom prst="rect">
            <a:avLst/>
          </a:prstGeom>
        </p:spPr>
      </p:pic>
      <p:pic>
        <p:nvPicPr>
          <p:cNvPr id="7" name="그림 6" descr="지도, 텍스트이(가) 표시된 사진&#10;&#10;자동 생성된 설명">
            <a:extLst>
              <a:ext uri="{FF2B5EF4-FFF2-40B4-BE49-F238E27FC236}">
                <a16:creationId xmlns:a16="http://schemas.microsoft.com/office/drawing/2014/main" id="{E530E114-CAF7-2948-A525-3084A4BA98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57"/>
          <a:stretch/>
        </p:blipFill>
        <p:spPr>
          <a:xfrm>
            <a:off x="5290368" y="4093973"/>
            <a:ext cx="3814916" cy="2660781"/>
          </a:xfrm>
          <a:prstGeom prst="rect">
            <a:avLst/>
          </a:prstGeom>
        </p:spPr>
      </p:pic>
      <p:sp>
        <p:nvSpPr>
          <p:cNvPr id="8" name="직사각형 7">
            <a:extLst>
              <a:ext uri="{FF2B5EF4-FFF2-40B4-BE49-F238E27FC236}">
                <a16:creationId xmlns:a16="http://schemas.microsoft.com/office/drawing/2014/main" id="{B3AC0125-6C9C-CB41-99CC-97F842B8E278}"/>
              </a:ext>
            </a:extLst>
          </p:cNvPr>
          <p:cNvSpPr/>
          <p:nvPr/>
        </p:nvSpPr>
        <p:spPr>
          <a:xfrm>
            <a:off x="5369212" y="3753420"/>
            <a:ext cx="3146138" cy="430887"/>
          </a:xfrm>
          <a:prstGeom prst="rect">
            <a:avLst/>
          </a:prstGeom>
        </p:spPr>
        <p:txBody>
          <a:bodyPr wrap="square">
            <a:spAutoFit/>
          </a:bodyPr>
          <a:lstStyle/>
          <a:p>
            <a:pPr algn="r"/>
            <a:r>
              <a:rPr lang="en" altLang="ko-KR" sz="1050" cap="all" dirty="0">
                <a:solidFill>
                  <a:srgbClr val="000000"/>
                </a:solidFill>
                <a:latin typeface="Arial" panose="020B0604020202020204" pitchFamily="34" charset="0"/>
                <a:cs typeface="Arial" panose="020B0604020202020204" pitchFamily="34" charset="0"/>
              </a:rPr>
              <a:t>QUALITY INFORMATION DOCUMENT </a:t>
            </a:r>
            <a:r>
              <a:rPr lang="en" altLang="ko-KR" sz="1050" dirty="0">
                <a:latin typeface="Arial" panose="020B0604020202020204" pitchFamily="34" charset="0"/>
                <a:cs typeface="Arial" panose="020B0604020202020204" pitchFamily="34" charset="0"/>
              </a:rPr>
              <a:t/>
            </a:r>
            <a:br>
              <a:rPr lang="en" altLang="ko-KR" sz="1050" dirty="0">
                <a:latin typeface="Arial" panose="020B0604020202020204" pitchFamily="34" charset="0"/>
                <a:cs typeface="Arial" panose="020B0604020202020204" pitchFamily="34" charset="0"/>
              </a:rPr>
            </a:br>
            <a:r>
              <a:rPr lang="en" altLang="ko-KR" sz="1050" cap="all" dirty="0">
                <a:solidFill>
                  <a:srgbClr val="000000"/>
                </a:solidFill>
                <a:latin typeface="Arial" panose="020B0604020202020204" pitchFamily="34" charset="0"/>
                <a:cs typeface="Arial" panose="020B0604020202020204" pitchFamily="34" charset="0"/>
              </a:rPr>
              <a:t>(CMEMS-WAV-QUID-014-002)</a:t>
            </a:r>
            <a:endParaRPr lang="ko-KR" altLang="en-US" sz="1050" dirty="0">
              <a:latin typeface="Arial" panose="020B0604020202020204" pitchFamily="34" charset="0"/>
              <a:cs typeface="Arial" panose="020B0604020202020204" pitchFamily="34" charset="0"/>
            </a:endParaRPr>
          </a:p>
        </p:txBody>
      </p:sp>
      <p:sp>
        <p:nvSpPr>
          <p:cNvPr id="2" name="제목 1"/>
          <p:cNvSpPr>
            <a:spLocks noGrp="1"/>
          </p:cNvSpPr>
          <p:nvPr>
            <p:ph type="title"/>
          </p:nvPr>
        </p:nvSpPr>
        <p:spPr/>
        <p:txBody>
          <a:bodyPr>
            <a:normAutofit/>
          </a:bodyPr>
          <a:lstStyle/>
          <a:p>
            <a:r>
              <a:rPr lang="en-US" altLang="ko-KR" sz="4000" b="1" dirty="0" smtClean="0">
                <a:solidFill>
                  <a:schemeClr val="tx1">
                    <a:lumMod val="75000"/>
                    <a:lumOff val="25000"/>
                  </a:schemeClr>
                </a:solidFill>
                <a:latin typeface="Arial" panose="020B0604020202020204" pitchFamily="34" charset="0"/>
                <a:cs typeface="Arial" panose="020B0604020202020204" pitchFamily="34" charset="0"/>
              </a:rPr>
              <a:t>Wave Observation data</a:t>
            </a:r>
            <a:endParaRPr lang="ko-KR" altLang="en-US" sz="4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내용 개체 틀 2"/>
          <p:cNvSpPr>
            <a:spLocks noGrp="1"/>
          </p:cNvSpPr>
          <p:nvPr>
            <p:ph idx="1"/>
          </p:nvPr>
        </p:nvSpPr>
        <p:spPr>
          <a:xfrm>
            <a:off x="264859" y="1815798"/>
            <a:ext cx="8308872" cy="4850468"/>
          </a:xfrm>
        </p:spPr>
        <p:txBody>
          <a:bodyPr>
            <a:normAutofit/>
          </a:bodyPr>
          <a:lstStyle/>
          <a:p>
            <a:pPr>
              <a:lnSpc>
                <a:spcPct val="150000"/>
              </a:lnSpc>
              <a:spcBef>
                <a:spcPts val="0"/>
              </a:spcBef>
              <a:buFont typeface="Wingdings" panose="05000000000000000000" pitchFamily="2" charset="2"/>
              <a:buChar char="v"/>
            </a:pPr>
            <a:r>
              <a:rPr lang="en-US" altLang="ko-KR" sz="1800" b="1" dirty="0" smtClean="0">
                <a:latin typeface="Arial" panose="020B0604020202020204" pitchFamily="34" charset="0"/>
                <a:cs typeface="Arial" panose="020B0604020202020204" pitchFamily="34" charset="0"/>
              </a:rPr>
              <a:t> Global Ocean </a:t>
            </a:r>
            <a:r>
              <a:rPr lang="en-US" altLang="ko-KR" sz="1800" b="1" dirty="0">
                <a:latin typeface="Arial" panose="020B0604020202020204" pitchFamily="34" charset="0"/>
                <a:cs typeface="Arial" panose="020B0604020202020204" pitchFamily="34" charset="0"/>
              </a:rPr>
              <a:t>W</a:t>
            </a:r>
            <a:r>
              <a:rPr lang="en-US" altLang="ko-KR" sz="1800" b="1" dirty="0" smtClean="0">
                <a:latin typeface="Arial" panose="020B0604020202020204" pitchFamily="34" charset="0"/>
                <a:cs typeface="Arial" panose="020B0604020202020204" pitchFamily="34" charset="0"/>
              </a:rPr>
              <a:t>ave Satellite </a:t>
            </a:r>
            <a:r>
              <a:rPr lang="en-US" altLang="ko-KR" sz="1800" b="1" dirty="0">
                <a:latin typeface="Arial" panose="020B0604020202020204" pitchFamily="34" charset="0"/>
                <a:cs typeface="Arial" panose="020B0604020202020204" pitchFamily="34" charset="0"/>
              </a:rPr>
              <a:t>provided by the </a:t>
            </a:r>
            <a:r>
              <a:rPr lang="en-US" altLang="ko-KR" sz="1800" b="1" dirty="0" smtClean="0">
                <a:latin typeface="Arial" panose="020B0604020202020204" pitchFamily="34" charset="0"/>
                <a:cs typeface="Arial" panose="020B0604020202020204" pitchFamily="34" charset="0"/>
              </a:rPr>
              <a:t>CMEMS</a:t>
            </a:r>
            <a:endParaRPr lang="ko-KR" altLang="en-US" sz="1800" b="1" dirty="0" smtClean="0">
              <a:latin typeface="Arial" panose="020B0604020202020204" pitchFamily="34" charset="0"/>
              <a:cs typeface="Arial" panose="020B0604020202020204" pitchFamily="34" charset="0"/>
            </a:endParaRPr>
          </a:p>
          <a:p>
            <a:pPr marL="541338" lvl="1" indent="-276225">
              <a:lnSpc>
                <a:spcPct val="150000"/>
              </a:lnSpc>
              <a:spcBef>
                <a:spcPts val="0"/>
              </a:spcBef>
              <a:buFont typeface="Wingdings" panose="05000000000000000000" pitchFamily="2" charset="2"/>
              <a:buChar char="Ø"/>
            </a:pPr>
            <a:r>
              <a:rPr lang="en-US" altLang="ko-KR" sz="1400" dirty="0" smtClean="0">
                <a:latin typeface="Arial" panose="020B0604020202020204" pitchFamily="34" charset="0"/>
                <a:cs typeface="Arial" panose="020B0604020202020204" pitchFamily="34" charset="0"/>
              </a:rPr>
              <a:t>Near-Real-Time production. Uploaded within 5 hours after the end of the observation time. </a:t>
            </a:r>
          </a:p>
          <a:p>
            <a:pPr marL="541338" lvl="1" indent="-276225">
              <a:lnSpc>
                <a:spcPct val="150000"/>
              </a:lnSpc>
              <a:spcBef>
                <a:spcPts val="0"/>
              </a:spcBef>
              <a:buFont typeface="Wingdings" panose="05000000000000000000" pitchFamily="2" charset="2"/>
              <a:buChar char="Ø"/>
            </a:pPr>
            <a:r>
              <a:rPr lang="en" altLang="ko-KR" sz="1400" b="1" dirty="0" smtClean="0">
                <a:latin typeface="Arial" panose="020B0604020202020204" pitchFamily="34" charset="0"/>
                <a:cs typeface="Arial" panose="020B0604020202020204" pitchFamily="34" charset="0"/>
              </a:rPr>
              <a:t>WAVE_GLO_WAV_L3_SWH_NRT_OBSERVATIONS_014_001</a:t>
            </a:r>
            <a:r>
              <a:rPr lang="en" altLang="ko-KR" sz="1400" dirty="0" smtClean="0">
                <a:latin typeface="Arial" panose="020B0604020202020204" pitchFamily="34" charset="0"/>
                <a:cs typeface="Arial" panose="020B0604020202020204" pitchFamily="34" charset="0"/>
              </a:rPr>
              <a:t> (07/2017~)</a:t>
            </a:r>
            <a:endParaRPr lang="en" altLang="ko-KR" sz="1400" dirty="0">
              <a:latin typeface="Arial" panose="020B0604020202020204" pitchFamily="34" charset="0"/>
              <a:cs typeface="Arial" panose="020B0604020202020204" pitchFamily="34" charset="0"/>
            </a:endParaRPr>
          </a:p>
          <a:p>
            <a:pPr marL="717550" lvl="2" indent="-176213">
              <a:lnSpc>
                <a:spcPct val="150000"/>
              </a:lnSpc>
              <a:spcBef>
                <a:spcPts val="0"/>
              </a:spcBef>
            </a:pPr>
            <a:r>
              <a:rPr lang="en" altLang="ko-KR" sz="1200" dirty="0">
                <a:latin typeface="Arial" panose="020B0604020202020204" pitchFamily="34" charset="0"/>
                <a:cs typeface="Arial" panose="020B0604020202020204" pitchFamily="34" charset="0"/>
              </a:rPr>
              <a:t>altimetry significant wave height </a:t>
            </a:r>
            <a:r>
              <a:rPr lang="en" altLang="ko-KR" sz="1200" dirty="0" smtClean="0">
                <a:latin typeface="Arial" panose="020B0604020202020204" pitchFamily="34" charset="0"/>
                <a:cs typeface="Arial" panose="020B0604020202020204" pitchFamily="34" charset="0"/>
              </a:rPr>
              <a:t>L3 </a:t>
            </a:r>
            <a:r>
              <a:rPr lang="en" altLang="ko-KR" sz="1200" dirty="0">
                <a:latin typeface="Arial" panose="020B0604020202020204" pitchFamily="34" charset="0"/>
                <a:cs typeface="Arial" panose="020B0604020202020204" pitchFamily="34" charset="0"/>
              </a:rPr>
              <a:t>product based on </a:t>
            </a:r>
            <a:r>
              <a:rPr lang="en-US" altLang="ko-KR" sz="1200" dirty="0" smtClean="0">
                <a:latin typeface="Arial" panose="020B0604020202020204" pitchFamily="34" charset="0"/>
                <a:cs typeface="Arial" panose="020B0604020202020204" pitchFamily="34" charset="0"/>
              </a:rPr>
              <a:t>SARAL/</a:t>
            </a:r>
            <a:r>
              <a:rPr lang="en-US" altLang="ko-KR" sz="1200" dirty="0" err="1" smtClean="0">
                <a:latin typeface="Arial" panose="020B0604020202020204" pitchFamily="34" charset="0"/>
                <a:cs typeface="Arial" panose="020B0604020202020204" pitchFamily="34" charset="0"/>
              </a:rPr>
              <a:t>AltiKa</a:t>
            </a:r>
            <a:r>
              <a:rPr lang="en-US" altLang="ko-KR" sz="1200" dirty="0" smtClean="0">
                <a:latin typeface="Arial" panose="020B0604020202020204" pitchFamily="34" charset="0"/>
                <a:cs typeface="Arial" panose="020B0604020202020204" pitchFamily="34" charset="0"/>
              </a:rPr>
              <a:t>, Cryosat-2, Jason-3, Sentinul-3A/3B</a:t>
            </a:r>
          </a:p>
          <a:p>
            <a:pPr marL="541338" lvl="1" indent="-276225">
              <a:lnSpc>
                <a:spcPct val="150000"/>
              </a:lnSpc>
              <a:spcBef>
                <a:spcPts val="0"/>
              </a:spcBef>
              <a:buFont typeface="Wingdings" panose="05000000000000000000" pitchFamily="2" charset="2"/>
              <a:buChar char="Ø"/>
            </a:pPr>
            <a:r>
              <a:rPr lang="en-US" altLang="ko-KR" sz="1400" b="1" dirty="0" smtClean="0">
                <a:latin typeface="Arial" panose="020B0604020202020204" pitchFamily="34" charset="0"/>
                <a:cs typeface="Arial" panose="020B0604020202020204" pitchFamily="34" charset="0"/>
              </a:rPr>
              <a:t>WAVE_GLO_WAV_L3_SPC_NRT_OBSERVATIONS_014_002</a:t>
            </a:r>
            <a:r>
              <a:rPr lang="en-US" altLang="ko-KR" sz="1400" dirty="0" smtClean="0">
                <a:latin typeface="Arial" panose="020B0604020202020204" pitchFamily="34" charset="0"/>
                <a:cs typeface="Arial" panose="020B0604020202020204" pitchFamily="34" charset="0"/>
              </a:rPr>
              <a:t> (06/2018~)</a:t>
            </a:r>
          </a:p>
          <a:p>
            <a:pPr marL="717550" lvl="1" indent="-176213">
              <a:lnSpc>
                <a:spcPct val="150000"/>
              </a:lnSpc>
              <a:spcBef>
                <a:spcPts val="0"/>
              </a:spcBef>
            </a:pPr>
            <a:r>
              <a:rPr lang="en" altLang="ko-KR" sz="1200" dirty="0" smtClean="0">
                <a:latin typeface="Arial" panose="020B0604020202020204" pitchFamily="34" charset="0"/>
                <a:cs typeface="Arial" panose="020B0604020202020204" pitchFamily="34" charset="0"/>
              </a:rPr>
              <a:t>SAR spectral integral parameter L3 product based on Sentinel-1A /1B.  </a:t>
            </a:r>
            <a:endParaRPr lang="en-US" altLang="ko-KR" sz="3600" dirty="0" smtClean="0">
              <a:latin typeface="Arial" panose="020B0604020202020204" pitchFamily="34" charset="0"/>
              <a:cs typeface="Arial" panose="020B0604020202020204" pitchFamily="34" charset="0"/>
            </a:endParaRPr>
          </a:p>
          <a:p>
            <a:pPr marL="717550" lvl="1" indent="-176213">
              <a:lnSpc>
                <a:spcPct val="150000"/>
              </a:lnSpc>
              <a:spcBef>
                <a:spcPts val="0"/>
              </a:spcBef>
            </a:pPr>
            <a:r>
              <a:rPr lang="en" altLang="ko-KR" sz="1200" dirty="0" smtClean="0">
                <a:latin typeface="Arial" panose="020B0604020202020204" pitchFamily="34" charset="0"/>
                <a:cs typeface="Arial" panose="020B0604020202020204" pitchFamily="34" charset="0"/>
              </a:rPr>
              <a:t>VAVH:  sea surface significant wave height (~H1/3)</a:t>
            </a:r>
          </a:p>
          <a:p>
            <a:pPr marL="717550" lvl="1" indent="-176213">
              <a:lnSpc>
                <a:spcPct val="150000"/>
              </a:lnSpc>
              <a:spcBef>
                <a:spcPts val="0"/>
              </a:spcBef>
            </a:pPr>
            <a:r>
              <a:rPr lang="en" altLang="ko-KR" sz="1200" dirty="0" smtClean="0">
                <a:latin typeface="Arial" panose="020B0604020202020204" pitchFamily="34" charset="0"/>
                <a:cs typeface="Arial" panose="020B0604020202020204" pitchFamily="34" charset="0"/>
              </a:rPr>
              <a:t>VTPK:  sea </a:t>
            </a:r>
            <a:r>
              <a:rPr lang="en" altLang="ko-KR" sz="1200" dirty="0">
                <a:latin typeface="Arial" panose="020B0604020202020204" pitchFamily="34" charset="0"/>
                <a:cs typeface="Arial" panose="020B0604020202020204" pitchFamily="34" charset="0"/>
              </a:rPr>
              <a:t>surface wave period </a:t>
            </a:r>
            <a:endParaRPr lang="en" altLang="ko-KR" sz="1200" dirty="0" smtClean="0">
              <a:latin typeface="Arial" panose="020B0604020202020204" pitchFamily="34" charset="0"/>
              <a:cs typeface="Arial" panose="020B0604020202020204" pitchFamily="34" charset="0"/>
            </a:endParaRPr>
          </a:p>
          <a:p>
            <a:pPr marL="541337" lvl="1" indent="0">
              <a:lnSpc>
                <a:spcPct val="150000"/>
              </a:lnSpc>
              <a:spcBef>
                <a:spcPts val="0"/>
              </a:spcBef>
              <a:buNone/>
            </a:pPr>
            <a:r>
              <a:rPr lang="en" altLang="ko-KR" sz="1200" dirty="0">
                <a:latin typeface="Arial" panose="020B0604020202020204" pitchFamily="34" charset="0"/>
                <a:cs typeface="Arial" panose="020B0604020202020204" pitchFamily="34" charset="0"/>
              </a:rPr>
              <a:t> </a:t>
            </a:r>
            <a:r>
              <a:rPr lang="en" altLang="ko-KR" sz="1200" dirty="0" smtClean="0">
                <a:latin typeface="Arial" panose="020B0604020202020204" pitchFamily="34" charset="0"/>
                <a:cs typeface="Arial" panose="020B0604020202020204" pitchFamily="34" charset="0"/>
              </a:rPr>
              <a:t>               at </a:t>
            </a:r>
            <a:r>
              <a:rPr lang="en" altLang="ko-KR" sz="1200" dirty="0">
                <a:latin typeface="Arial" panose="020B0604020202020204" pitchFamily="34" charset="0"/>
                <a:cs typeface="Arial" panose="020B0604020202020204" pitchFamily="34" charset="0"/>
              </a:rPr>
              <a:t>partition </a:t>
            </a:r>
            <a:r>
              <a:rPr lang="en" altLang="ko-KR" sz="1200" dirty="0" smtClean="0">
                <a:latin typeface="Arial" panose="020B0604020202020204" pitchFamily="34" charset="0"/>
                <a:cs typeface="Arial" panose="020B0604020202020204" pitchFamily="34" charset="0"/>
              </a:rPr>
              <a:t>variance spectral </a:t>
            </a:r>
            <a:r>
              <a:rPr lang="en" altLang="ko-KR" sz="1200" dirty="0">
                <a:latin typeface="Arial" panose="020B0604020202020204" pitchFamily="34" charset="0"/>
                <a:cs typeface="Arial" panose="020B0604020202020204" pitchFamily="34" charset="0"/>
              </a:rPr>
              <a:t>density maximum (~Tp</a:t>
            </a:r>
            <a:r>
              <a:rPr lang="en" altLang="ko-KR" sz="1200" dirty="0" smtClean="0">
                <a:latin typeface="Arial" panose="020B0604020202020204" pitchFamily="34" charset="0"/>
                <a:cs typeface="Arial" panose="020B0604020202020204" pitchFamily="34" charset="0"/>
              </a:rPr>
              <a:t>)</a:t>
            </a:r>
          </a:p>
          <a:p>
            <a:pPr marL="717550" lvl="1" indent="-176213">
              <a:lnSpc>
                <a:spcPct val="150000"/>
              </a:lnSpc>
              <a:spcBef>
                <a:spcPts val="0"/>
              </a:spcBef>
            </a:pPr>
            <a:r>
              <a:rPr lang="en" altLang="ko-KR" sz="1200" dirty="0" smtClean="0">
                <a:latin typeface="Arial" panose="020B0604020202020204" pitchFamily="34" charset="0"/>
                <a:cs typeface="Arial" panose="020B0604020202020204" pitchFamily="34" charset="0"/>
              </a:rPr>
              <a:t>VPED: </a:t>
            </a:r>
            <a:r>
              <a:rPr lang="en" altLang="ko-KR" sz="1200" dirty="0">
                <a:latin typeface="Arial" panose="020B0604020202020204" pitchFamily="34" charset="0"/>
                <a:cs typeface="Arial" panose="020B0604020202020204" pitchFamily="34" charset="0"/>
              </a:rPr>
              <a:t>sea surface wave from direction </a:t>
            </a:r>
            <a:endParaRPr lang="en" altLang="ko-KR" sz="1200" dirty="0" smtClean="0">
              <a:latin typeface="Arial" panose="020B0604020202020204" pitchFamily="34" charset="0"/>
              <a:cs typeface="Arial" panose="020B0604020202020204" pitchFamily="34" charset="0"/>
            </a:endParaRPr>
          </a:p>
          <a:p>
            <a:pPr marL="541337" lvl="1" indent="0">
              <a:lnSpc>
                <a:spcPct val="150000"/>
              </a:lnSpc>
              <a:spcBef>
                <a:spcPts val="0"/>
              </a:spcBef>
              <a:buNone/>
            </a:pPr>
            <a:r>
              <a:rPr lang="en" altLang="ko-KR" sz="1200" dirty="0" smtClean="0">
                <a:latin typeface="Arial" panose="020B0604020202020204" pitchFamily="34" charset="0"/>
                <a:cs typeface="Arial" panose="020B0604020202020204" pitchFamily="34" charset="0"/>
              </a:rPr>
              <a:t>                at partition </a:t>
            </a:r>
            <a:r>
              <a:rPr lang="en" altLang="ko-KR" sz="1200" dirty="0">
                <a:latin typeface="Arial" panose="020B0604020202020204" pitchFamily="34" charset="0"/>
                <a:cs typeface="Arial" panose="020B0604020202020204" pitchFamily="34" charset="0"/>
              </a:rPr>
              <a:t>spectral peak (~Dp</a:t>
            </a:r>
            <a:r>
              <a:rPr lang="en" altLang="ko-KR" sz="1200" dirty="0" smtClean="0">
                <a:latin typeface="Arial" panose="020B0604020202020204" pitchFamily="34" charset="0"/>
                <a:cs typeface="Arial" panose="020B0604020202020204" pitchFamily="34" charset="0"/>
              </a:rPr>
              <a:t>)</a:t>
            </a:r>
          </a:p>
          <a:p>
            <a:pPr marL="265113" lvl="1" indent="-176213">
              <a:lnSpc>
                <a:spcPct val="150000"/>
              </a:lnSpc>
              <a:spcBef>
                <a:spcPts val="0"/>
              </a:spcBef>
              <a:buFont typeface="Wingdings" panose="05000000000000000000" pitchFamily="2" charset="2"/>
              <a:buChar char="v"/>
            </a:pPr>
            <a:r>
              <a:rPr lang="en-US" altLang="ko-KR" sz="1800" b="1" dirty="0">
                <a:latin typeface="Arial" panose="020B0604020202020204" pitchFamily="34" charset="0"/>
                <a:cs typeface="Arial" panose="020B0604020202020204" pitchFamily="34" charset="0"/>
              </a:rPr>
              <a:t> Buoy </a:t>
            </a:r>
            <a:r>
              <a:rPr lang="en-US" altLang="ko-KR" sz="1800" b="1" dirty="0" smtClean="0">
                <a:latin typeface="Arial" panose="020B0604020202020204" pitchFamily="34" charset="0"/>
                <a:cs typeface="Arial" panose="020B0604020202020204" pitchFamily="34" charset="0"/>
              </a:rPr>
              <a:t>wave observation data</a:t>
            </a:r>
            <a:endParaRPr lang="en-US" altLang="ko-KR" sz="1800" b="1" dirty="0">
              <a:latin typeface="Arial" panose="020B0604020202020204" pitchFamily="34" charset="0"/>
              <a:cs typeface="Arial" panose="020B0604020202020204" pitchFamily="34" charset="0"/>
            </a:endParaRPr>
          </a:p>
          <a:p>
            <a:pPr marL="541337" lvl="1" indent="0">
              <a:lnSpc>
                <a:spcPct val="150000"/>
              </a:lnSpc>
              <a:spcBef>
                <a:spcPts val="0"/>
              </a:spcBef>
              <a:buNone/>
            </a:pPr>
            <a:endParaRPr lang="en" altLang="ko-K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5748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그룹 17"/>
          <p:cNvGrpSpPr/>
          <p:nvPr/>
        </p:nvGrpSpPr>
        <p:grpSpPr>
          <a:xfrm>
            <a:off x="5387778" y="3352632"/>
            <a:ext cx="3659915" cy="3442244"/>
            <a:chOff x="5199636" y="1574936"/>
            <a:chExt cx="3925314" cy="3572177"/>
          </a:xfrm>
        </p:grpSpPr>
        <p:pic>
          <p:nvPicPr>
            <p:cNvPr id="11" name="Picture 5">
              <a:extLst>
                <a:ext uri="{FF2B5EF4-FFF2-40B4-BE49-F238E27FC236}">
                  <a16:creationId xmlns:a16="http://schemas.microsoft.com/office/drawing/2014/main" id="{8F21ABA6-53DD-49C9-8D70-8EA396C4D6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4319"/>
            <a:stretch/>
          </p:blipFill>
          <p:spPr bwMode="auto">
            <a:xfrm>
              <a:off x="6361906" y="1700733"/>
              <a:ext cx="2763044" cy="3194444"/>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3" name="Object 7">
              <a:extLst>
                <a:ext uri="{FF2B5EF4-FFF2-40B4-BE49-F238E27FC236}">
                  <a16:creationId xmlns:a16="http://schemas.microsoft.com/office/drawing/2014/main" id="{90EEF104-206D-43EF-BCE4-C19E0996B900}"/>
                </a:ext>
              </a:extLst>
            </p:cNvPr>
            <p:cNvGraphicFramePr>
              <a:graphicFrameLocks noChangeAspect="1"/>
            </p:cNvGraphicFramePr>
            <p:nvPr>
              <p:extLst>
                <p:ext uri="{D42A27DB-BD31-4B8C-83A1-F6EECF244321}">
                  <p14:modId xmlns:p14="http://schemas.microsoft.com/office/powerpoint/2010/main" val="3673905241"/>
                </p:ext>
              </p:extLst>
            </p:nvPr>
          </p:nvGraphicFramePr>
          <p:xfrm>
            <a:off x="5199636" y="4840725"/>
            <a:ext cx="3857625" cy="306388"/>
          </p:xfrm>
          <a:graphic>
            <a:graphicData uri="http://schemas.openxmlformats.org/presentationml/2006/ole">
              <mc:AlternateContent xmlns:mc="http://schemas.openxmlformats.org/markup-compatibility/2006">
                <mc:Choice xmlns:v="urn:schemas-microsoft-com:vml" Requires="v">
                  <p:oleObj spid="_x0000_s2314" name="Equation" r:id="rId4" imgW="3835400" imgH="304800" progId="Equation.3">
                    <p:embed/>
                  </p:oleObj>
                </mc:Choice>
                <mc:Fallback>
                  <p:oleObj name="Equation" r:id="rId4" imgW="3835400" imgH="304800" progId="Equation.3">
                    <p:embed/>
                    <p:pic>
                      <p:nvPicPr>
                        <p:cNvPr id="13" name="Object 7">
                          <a:extLst>
                            <a:ext uri="{FF2B5EF4-FFF2-40B4-BE49-F238E27FC236}">
                              <a16:creationId xmlns:a16="http://schemas.microsoft.com/office/drawing/2014/main" id="{90EEF104-206D-43EF-BCE4-C19E0996B9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9636" y="4840725"/>
                          <a:ext cx="3857625" cy="306388"/>
                        </a:xfrm>
                        <a:prstGeom prst="rect">
                          <a:avLst/>
                        </a:prstGeom>
                        <a:solidFill>
                          <a:schemeClr val="bg1"/>
                        </a:solidFill>
                        <a:ln>
                          <a:noFill/>
                        </a:ln>
                        <a:effectLst/>
                        <a:extLst/>
                      </p:spPr>
                    </p:pic>
                  </p:oleObj>
                </mc:Fallback>
              </mc:AlternateContent>
            </a:graphicData>
          </a:graphic>
        </p:graphicFrame>
        <p:sp>
          <p:nvSpPr>
            <p:cNvPr id="12" name="Text Box 6">
              <a:extLst>
                <a:ext uri="{FF2B5EF4-FFF2-40B4-BE49-F238E27FC236}">
                  <a16:creationId xmlns:a16="http://schemas.microsoft.com/office/drawing/2014/main" id="{7949C72E-7FED-4045-9345-372F7A9F672C}"/>
                </a:ext>
              </a:extLst>
            </p:cNvPr>
            <p:cNvSpPr txBox="1">
              <a:spLocks noChangeArrowheads="1"/>
            </p:cNvSpPr>
            <p:nvPr/>
          </p:nvSpPr>
          <p:spPr bwMode="auto">
            <a:xfrm>
              <a:off x="5762303" y="1574936"/>
              <a:ext cx="3260829"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ko-KR" sz="1200" b="1" dirty="0" smtClean="0">
                  <a:latin typeface="Arial" panose="020B0604020202020204" pitchFamily="34" charset="0"/>
                  <a:cs typeface="Arial" panose="020B0604020202020204" pitchFamily="34" charset="0"/>
                </a:rPr>
                <a:t>matrix of analysis stage &amp; shape of vector</a:t>
              </a:r>
            </a:p>
          </p:txBody>
        </p:sp>
      </p:grpSp>
      <p:sp>
        <p:nvSpPr>
          <p:cNvPr id="4" name="Text Box 3">
            <a:extLst>
              <a:ext uri="{FF2B5EF4-FFF2-40B4-BE49-F238E27FC236}">
                <a16:creationId xmlns:a16="http://schemas.microsoft.com/office/drawing/2014/main" id="{A838D6D4-A437-45AE-A3ED-971628C19525}"/>
              </a:ext>
            </a:extLst>
          </p:cNvPr>
          <p:cNvSpPr txBox="1">
            <a:spLocks noChangeArrowheads="1"/>
          </p:cNvSpPr>
          <p:nvPr/>
        </p:nvSpPr>
        <p:spPr bwMode="auto">
          <a:xfrm>
            <a:off x="468039" y="1685712"/>
            <a:ext cx="8175630"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000">
                <a:solidFill>
                  <a:schemeClr val="tx1"/>
                </a:solidFill>
                <a:latin typeface="맑은 고딕" panose="020B0503020000020004" pitchFamily="50" charset="-127"/>
                <a:ea typeface="맑은 고딕" panose="020B0503020000020004" pitchFamily="50" charset="-127"/>
              </a:defRPr>
            </a:lvl1pPr>
            <a:lvl2pPr marL="742950" indent="-285750" eaLnBrk="0" hangingPunct="0">
              <a:defRPr kumimoji="1" sz="1000">
                <a:solidFill>
                  <a:schemeClr val="tx1"/>
                </a:solidFill>
                <a:latin typeface="맑은 고딕" panose="020B0503020000020004" pitchFamily="50" charset="-127"/>
                <a:ea typeface="맑은 고딕" panose="020B0503020000020004" pitchFamily="50" charset="-127"/>
              </a:defRPr>
            </a:lvl2pPr>
            <a:lvl3pPr marL="1143000" indent="-228600" eaLnBrk="0" hangingPunct="0">
              <a:defRPr kumimoji="1" sz="1000">
                <a:solidFill>
                  <a:schemeClr val="tx1"/>
                </a:solidFill>
                <a:latin typeface="맑은 고딕" panose="020B0503020000020004" pitchFamily="50" charset="-127"/>
                <a:ea typeface="맑은 고딕" panose="020B0503020000020004" pitchFamily="50" charset="-127"/>
              </a:defRPr>
            </a:lvl3pPr>
            <a:lvl4pPr marL="1600200" indent="-228600" eaLnBrk="0" hangingPunct="0">
              <a:defRPr kumimoji="1" sz="1000">
                <a:solidFill>
                  <a:schemeClr val="tx1"/>
                </a:solidFill>
                <a:latin typeface="맑은 고딕" panose="020B0503020000020004" pitchFamily="50" charset="-127"/>
                <a:ea typeface="맑은 고딕" panose="020B0503020000020004" pitchFamily="50" charset="-127"/>
              </a:defRPr>
            </a:lvl4pPr>
            <a:lvl5pPr marL="2057400" indent="-228600" eaLnBrk="0" hangingPunct="0">
              <a:defRPr kumimoji="1" sz="1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0"/>
              </a:spcBef>
              <a:spcAft>
                <a:spcPct val="0"/>
              </a:spcAft>
              <a:defRPr kumimoji="1" sz="1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0"/>
              </a:spcBef>
              <a:spcAft>
                <a:spcPct val="0"/>
              </a:spcAft>
              <a:defRPr kumimoji="1" sz="1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0"/>
              </a:spcBef>
              <a:spcAft>
                <a:spcPct val="0"/>
              </a:spcAft>
              <a:defRPr kumimoji="1" sz="1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0"/>
              </a:spcBef>
              <a:spcAft>
                <a:spcPct val="0"/>
              </a:spcAft>
              <a:defRPr kumimoji="1" sz="1000">
                <a:solidFill>
                  <a:schemeClr val="tx1"/>
                </a:solidFill>
                <a:latin typeface="맑은 고딕" panose="020B0503020000020004" pitchFamily="50" charset="-127"/>
                <a:ea typeface="맑은 고딕" panose="020B0503020000020004" pitchFamily="50" charset="-127"/>
              </a:defRPr>
            </a:lvl9pPr>
          </a:lstStyle>
          <a:p>
            <a:pPr marL="342900" indent="-342900" eaLnBrk="1" hangingPunct="1">
              <a:spcAft>
                <a:spcPts val="600"/>
              </a:spcAft>
              <a:buFont typeface="Wingdings" panose="05000000000000000000" pitchFamily="2" charset="2"/>
              <a:buChar char="v"/>
            </a:pPr>
            <a:r>
              <a:rPr lang="en-US" altLang="ko-KR" sz="1600" b="1" dirty="0">
                <a:latin typeface="Arial" panose="020B0604020202020204" pitchFamily="34" charset="0"/>
                <a:cs typeface="Arial" panose="020B0604020202020204" pitchFamily="34" charset="0"/>
              </a:rPr>
              <a:t>The fundamental hypothesis in OI :</a:t>
            </a:r>
          </a:p>
          <a:p>
            <a:pPr marL="377100" lvl="1" indent="0" eaLnBrk="1" hangingPunct="1">
              <a:spcAft>
                <a:spcPts val="600"/>
              </a:spcAft>
            </a:pPr>
            <a:r>
              <a:rPr lang="en-US" altLang="ko-KR" sz="1400" dirty="0">
                <a:latin typeface="Arial" panose="020B0604020202020204" pitchFamily="34" charset="0"/>
                <a:cs typeface="Arial" panose="020B0604020202020204" pitchFamily="34" charset="0"/>
              </a:rPr>
              <a:t>For any </a:t>
            </a:r>
            <a:r>
              <a:rPr lang="en-US" altLang="ko-KR" sz="1400" dirty="0" smtClean="0">
                <a:latin typeface="Arial" panose="020B0604020202020204" pitchFamily="34" charset="0"/>
                <a:cs typeface="Arial" panose="020B0604020202020204" pitchFamily="34" charset="0"/>
              </a:rPr>
              <a:t>limited </a:t>
            </a:r>
            <a:r>
              <a:rPr lang="en-US" altLang="ko-KR" sz="1400" dirty="0">
                <a:latin typeface="Arial" panose="020B0604020202020204" pitchFamily="34" charset="0"/>
                <a:cs typeface="Arial" panose="020B0604020202020204" pitchFamily="34" charset="0"/>
              </a:rPr>
              <a:t>domain of the model, only a limited amount of observations is important in determining the analysis increment</a:t>
            </a:r>
            <a:r>
              <a:rPr lang="en-US" altLang="ko-KR" sz="1400" dirty="0" smtClean="0">
                <a:latin typeface="Arial" panose="020B0604020202020204" pitchFamily="34" charset="0"/>
                <a:cs typeface="Arial" panose="020B0604020202020204" pitchFamily="34" charset="0"/>
              </a:rPr>
              <a:t>.</a:t>
            </a:r>
          </a:p>
          <a:p>
            <a:pPr marL="534988" indent="-268288">
              <a:spcAft>
                <a:spcPts val="600"/>
              </a:spcAft>
              <a:buFont typeface="Wingdings" panose="05000000000000000000" pitchFamily="2" charset="2"/>
              <a:buChar char="Ø"/>
            </a:pPr>
            <a:r>
              <a:rPr lang="en-US" altLang="ko-KR" sz="1400" dirty="0">
                <a:latin typeface="Arial" panose="020B0604020202020204" pitchFamily="34" charset="0"/>
                <a:cs typeface="Arial" panose="020B0604020202020204" pitchFamily="34" charset="0"/>
              </a:rPr>
              <a:t>Assume background-error covariance as Gaussian distribution</a:t>
            </a:r>
          </a:p>
          <a:p>
            <a:pPr marL="534988" indent="-268288">
              <a:spcAft>
                <a:spcPts val="600"/>
              </a:spcAft>
              <a:buFont typeface="Wingdings" panose="05000000000000000000" pitchFamily="2" charset="2"/>
              <a:buChar char="Ø"/>
            </a:pPr>
            <a:r>
              <a:rPr lang="en-US" altLang="ko-KR" sz="1400" dirty="0">
                <a:latin typeface="Arial" panose="020B0604020202020204" pitchFamily="34" charset="0"/>
                <a:cs typeface="Arial" panose="020B0604020202020204" pitchFamily="34" charset="0"/>
              </a:rPr>
              <a:t>Calculate the statistically minimal error value considering the spatial correlation of model error </a:t>
            </a:r>
          </a:p>
          <a:p>
            <a:pPr marL="534988" indent="-268288">
              <a:spcAft>
                <a:spcPts val="600"/>
              </a:spcAft>
              <a:buFont typeface="Wingdings" panose="05000000000000000000" pitchFamily="2" charset="2"/>
              <a:buChar char="Ø"/>
            </a:pPr>
            <a:r>
              <a:rPr lang="en-US" altLang="ko-KR" sz="1400" b="1" dirty="0">
                <a:latin typeface="Arial" panose="020B0604020202020204" pitchFamily="34" charset="0"/>
                <a:cs typeface="Arial" panose="020B0604020202020204" pitchFamily="34" charset="0"/>
              </a:rPr>
              <a:t>Nudging</a:t>
            </a:r>
            <a:r>
              <a:rPr lang="en-US" altLang="ko-KR" sz="1400" dirty="0">
                <a:latin typeface="Arial" panose="020B0604020202020204" pitchFamily="34" charset="0"/>
                <a:cs typeface="Arial" panose="020B0604020202020204" pitchFamily="34" charset="0"/>
              </a:rPr>
              <a:t>: considering distance only </a:t>
            </a:r>
          </a:p>
          <a:p>
            <a:pPr marL="534988" indent="-268288">
              <a:spcAft>
                <a:spcPts val="600"/>
              </a:spcAft>
              <a:buFont typeface="Wingdings" panose="05000000000000000000" pitchFamily="2" charset="2"/>
              <a:buChar char="Ø"/>
            </a:pPr>
            <a:r>
              <a:rPr lang="en-US" altLang="ko-KR" sz="1400" b="1" dirty="0">
                <a:latin typeface="Arial" panose="020B0604020202020204" pitchFamily="34" charset="0"/>
                <a:cs typeface="Arial" panose="020B0604020202020204" pitchFamily="34" charset="0"/>
              </a:rPr>
              <a:t>OI</a:t>
            </a:r>
            <a:r>
              <a:rPr lang="en-US" altLang="ko-KR" sz="1400" dirty="0">
                <a:latin typeface="Arial" panose="020B0604020202020204" pitchFamily="34" charset="0"/>
                <a:cs typeface="Arial" panose="020B0604020202020204" pitchFamily="34" charset="0"/>
              </a:rPr>
              <a:t>: considering spatial correlation of model error</a:t>
            </a:r>
          </a:p>
          <a:p>
            <a:pPr marL="377100" lvl="1" indent="0" eaLnBrk="1" hangingPunct="1">
              <a:spcAft>
                <a:spcPts val="600"/>
              </a:spcAft>
            </a:pPr>
            <a:endParaRPr lang="en-US" altLang="ko-KR" sz="1400" dirty="0" smtClean="0">
              <a:latin typeface="Arial" panose="020B0604020202020204" pitchFamily="34" charset="0"/>
              <a:cs typeface="Arial" panose="020B0604020202020204" pitchFamily="34" charset="0"/>
            </a:endParaRPr>
          </a:p>
          <a:p>
            <a:pPr marL="377100" lvl="1" indent="0" eaLnBrk="1" hangingPunct="1">
              <a:spcAft>
                <a:spcPts val="600"/>
              </a:spcAft>
            </a:pPr>
            <a:endParaRPr lang="en-US" altLang="ko-KR" dirty="0">
              <a:latin typeface="Arial" panose="020B0604020202020204" pitchFamily="34" charset="0"/>
              <a:cs typeface="Arial" panose="020B0604020202020204" pitchFamily="34" charset="0"/>
            </a:endParaRPr>
          </a:p>
        </p:txBody>
      </p:sp>
      <p:grpSp>
        <p:nvGrpSpPr>
          <p:cNvPr id="19" name="그룹 18"/>
          <p:cNvGrpSpPr/>
          <p:nvPr/>
        </p:nvGrpSpPr>
        <p:grpSpPr>
          <a:xfrm>
            <a:off x="126749" y="4184772"/>
            <a:ext cx="3006004" cy="2327511"/>
            <a:chOff x="3897421" y="3901576"/>
            <a:chExt cx="3006004" cy="2327511"/>
          </a:xfrm>
        </p:grpSpPr>
        <p:pic>
          <p:nvPicPr>
            <p:cNvPr id="9" name="Picture 15">
              <a:extLst>
                <a:ext uri="{FF2B5EF4-FFF2-40B4-BE49-F238E27FC236}">
                  <a16:creationId xmlns:a16="http://schemas.microsoft.com/office/drawing/2014/main" id="{24330869-3A6C-4C04-A4CC-0A290A03CB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7421" y="4283383"/>
              <a:ext cx="3006004" cy="1945704"/>
            </a:xfrm>
            <a:prstGeom prst="rect">
              <a:avLst/>
            </a:prstGeom>
          </p:spPr>
        </p:pic>
        <p:sp>
          <p:nvSpPr>
            <p:cNvPr id="10" name="TextBox 9">
              <a:extLst>
                <a:ext uri="{FF2B5EF4-FFF2-40B4-BE49-F238E27FC236}">
                  <a16:creationId xmlns:a16="http://schemas.microsoft.com/office/drawing/2014/main" id="{7D4E545B-D5BF-4464-8C81-BD1FB4CA4DA3}"/>
                </a:ext>
              </a:extLst>
            </p:cNvPr>
            <p:cNvSpPr txBox="1"/>
            <p:nvPr/>
          </p:nvSpPr>
          <p:spPr>
            <a:xfrm>
              <a:off x="4211899" y="3901576"/>
              <a:ext cx="2338806" cy="461665"/>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Shape of B </a:t>
              </a:r>
              <a:r>
                <a:rPr lang="en-US" sz="1200" dirty="0">
                  <a:latin typeface="Arial" panose="020B0604020202020204" pitchFamily="34" charset="0"/>
                  <a:cs typeface="Arial" panose="020B0604020202020204" pitchFamily="34" charset="0"/>
                </a:rPr>
                <a:t>Matrix </a:t>
              </a:r>
              <a:endParaRPr lang="en-US" altLang="ko-KR" sz="1200" dirty="0">
                <a:latin typeface="Arial" panose="020B0604020202020204" pitchFamily="34" charset="0"/>
                <a:cs typeface="Arial" panose="020B0604020202020204" pitchFamily="34" charset="0"/>
              </a:endParaRPr>
            </a:p>
            <a:p>
              <a:pPr algn="ctr"/>
              <a:r>
                <a:rPr lang="en-US" altLang="ko-KR" sz="1200" dirty="0">
                  <a:latin typeface="Arial" panose="020B0604020202020204" pitchFamily="34" charset="0"/>
                  <a:cs typeface="Arial" panose="020B0604020202020204" pitchFamily="34" charset="0"/>
                </a:rPr>
                <a:t>(</a:t>
              </a:r>
              <a:r>
                <a:rPr lang="en-US" altLang="ko-KR" sz="1200" dirty="0" err="1">
                  <a:latin typeface="Arial" panose="020B0604020202020204" pitchFamily="34" charset="0"/>
                  <a:cs typeface="Arial" panose="020B0604020202020204" pitchFamily="34" charset="0"/>
                </a:rPr>
                <a:t>Gaspari</a:t>
              </a:r>
              <a:r>
                <a:rPr lang="en-US" altLang="ko-KR" sz="1200" dirty="0">
                  <a:latin typeface="Arial" panose="020B0604020202020204" pitchFamily="34" charset="0"/>
                  <a:cs typeface="Arial" panose="020B0604020202020204" pitchFamily="34" charset="0"/>
                </a:rPr>
                <a:t> &amp; Cohn, 1999)</a:t>
              </a:r>
              <a:endParaRPr lang="en-US" sz="1200" dirty="0">
                <a:latin typeface="Arial" panose="020B0604020202020204" pitchFamily="34" charset="0"/>
                <a:cs typeface="Arial" panose="020B0604020202020204" pitchFamily="34" charset="0"/>
              </a:endParaRPr>
            </a:p>
          </p:txBody>
        </p:sp>
      </p:grpSp>
      <p:grpSp>
        <p:nvGrpSpPr>
          <p:cNvPr id="17" name="그룹 16"/>
          <p:cNvGrpSpPr/>
          <p:nvPr/>
        </p:nvGrpSpPr>
        <p:grpSpPr>
          <a:xfrm>
            <a:off x="3137066" y="4350195"/>
            <a:ext cx="4418013" cy="1779136"/>
            <a:chOff x="603250" y="2931675"/>
            <a:chExt cx="4418013" cy="1779136"/>
          </a:xfrm>
        </p:grpSpPr>
        <p:graphicFrame>
          <p:nvGraphicFramePr>
            <p:cNvPr id="5" name="Object 12">
              <a:extLst>
                <a:ext uri="{FF2B5EF4-FFF2-40B4-BE49-F238E27FC236}">
                  <a16:creationId xmlns:a16="http://schemas.microsoft.com/office/drawing/2014/main" id="{4762991B-615F-4BB2-B62A-76582600BA45}"/>
                </a:ext>
              </a:extLst>
            </p:cNvPr>
            <p:cNvGraphicFramePr>
              <a:graphicFrameLocks noChangeAspect="1"/>
            </p:cNvGraphicFramePr>
            <p:nvPr>
              <p:extLst>
                <p:ext uri="{D42A27DB-BD31-4B8C-83A1-F6EECF244321}">
                  <p14:modId xmlns:p14="http://schemas.microsoft.com/office/powerpoint/2010/main" val="1677285693"/>
                </p:ext>
              </p:extLst>
            </p:nvPr>
          </p:nvGraphicFramePr>
          <p:xfrm>
            <a:off x="609600" y="3035538"/>
            <a:ext cx="3200400" cy="558800"/>
          </p:xfrm>
          <a:graphic>
            <a:graphicData uri="http://schemas.openxmlformats.org/presentationml/2006/ole">
              <mc:AlternateContent xmlns:mc="http://schemas.openxmlformats.org/markup-compatibility/2006">
                <mc:Choice xmlns:v="urn:schemas-microsoft-com:vml" Requires="v">
                  <p:oleObj spid="_x0000_s2315" name="Equation" r:id="rId7" imgW="1600200" imgH="279400" progId="Equation.DSMT4">
                    <p:embed/>
                  </p:oleObj>
                </mc:Choice>
                <mc:Fallback>
                  <p:oleObj name="Equation" r:id="rId7" imgW="1600200" imgH="279400" progId="Equation.DSMT4">
                    <p:embed/>
                    <p:pic>
                      <p:nvPicPr>
                        <p:cNvPr id="5" name="Object 12">
                          <a:extLst>
                            <a:ext uri="{FF2B5EF4-FFF2-40B4-BE49-F238E27FC236}">
                              <a16:creationId xmlns:a16="http://schemas.microsoft.com/office/drawing/2014/main" id="{4762991B-615F-4BB2-B62A-76582600BA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3035538"/>
                          <a:ext cx="3200400" cy="558800"/>
                        </a:xfrm>
                        <a:prstGeom prst="rect">
                          <a:avLst/>
                        </a:prstGeom>
                        <a:noFill/>
                        <a:ln>
                          <a:noFill/>
                        </a:ln>
                        <a:effectLst/>
                        <a:extLst/>
                      </p:spPr>
                    </p:pic>
                  </p:oleObj>
                </mc:Fallback>
              </mc:AlternateContent>
            </a:graphicData>
          </a:graphic>
        </p:graphicFrame>
        <p:graphicFrame>
          <p:nvGraphicFramePr>
            <p:cNvPr id="6" name="Object 13">
              <a:extLst>
                <a:ext uri="{FF2B5EF4-FFF2-40B4-BE49-F238E27FC236}">
                  <a16:creationId xmlns:a16="http://schemas.microsoft.com/office/drawing/2014/main" id="{F3C09951-BE8C-4A55-902E-94A2538EFC0C}"/>
                </a:ext>
              </a:extLst>
            </p:cNvPr>
            <p:cNvGraphicFramePr>
              <a:graphicFrameLocks noChangeAspect="1"/>
            </p:cNvGraphicFramePr>
            <p:nvPr>
              <p:extLst>
                <p:ext uri="{D42A27DB-BD31-4B8C-83A1-F6EECF244321}">
                  <p14:modId xmlns:p14="http://schemas.microsoft.com/office/powerpoint/2010/main" val="3042026050"/>
                </p:ext>
              </p:extLst>
            </p:nvPr>
          </p:nvGraphicFramePr>
          <p:xfrm>
            <a:off x="609600" y="3484112"/>
            <a:ext cx="4411663" cy="635000"/>
          </p:xfrm>
          <a:graphic>
            <a:graphicData uri="http://schemas.openxmlformats.org/presentationml/2006/ole">
              <mc:AlternateContent xmlns:mc="http://schemas.openxmlformats.org/markup-compatibility/2006">
                <mc:Choice xmlns:v="urn:schemas-microsoft-com:vml" Requires="v">
                  <p:oleObj spid="_x0000_s2316" name="Equation" r:id="rId9" imgW="1485255" imgH="317362" progId="Equation.DSMT4">
                    <p:embed/>
                  </p:oleObj>
                </mc:Choice>
                <mc:Fallback>
                  <p:oleObj name="Equation" r:id="rId9" imgW="1485255" imgH="317362" progId="Equation.DSMT4">
                    <p:embed/>
                    <p:pic>
                      <p:nvPicPr>
                        <p:cNvPr id="6" name="Object 13">
                          <a:extLst>
                            <a:ext uri="{FF2B5EF4-FFF2-40B4-BE49-F238E27FC236}">
                              <a16:creationId xmlns:a16="http://schemas.microsoft.com/office/drawing/2014/main" id="{F3C09951-BE8C-4A55-902E-94A2538EFC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48462"/>
                        <a:stretch>
                          <a:fillRect/>
                        </a:stretch>
                      </p:blipFill>
                      <p:spPr bwMode="auto">
                        <a:xfrm>
                          <a:off x="609600" y="3484112"/>
                          <a:ext cx="4411663" cy="635000"/>
                        </a:xfrm>
                        <a:prstGeom prst="rect">
                          <a:avLst/>
                        </a:prstGeom>
                        <a:noFill/>
                        <a:ln>
                          <a:noFill/>
                        </a:ln>
                        <a:effectLst/>
                        <a:extLst/>
                      </p:spPr>
                    </p:pic>
                  </p:oleObj>
                </mc:Fallback>
              </mc:AlternateContent>
            </a:graphicData>
          </a:graphic>
        </p:graphicFrame>
        <p:sp>
          <p:nvSpPr>
            <p:cNvPr id="7" name="Text Box 21">
              <a:extLst>
                <a:ext uri="{FF2B5EF4-FFF2-40B4-BE49-F238E27FC236}">
                  <a16:creationId xmlns:a16="http://schemas.microsoft.com/office/drawing/2014/main" id="{CD5F2A2A-DD54-42B1-A78D-836C8AF1D46D}"/>
                </a:ext>
              </a:extLst>
            </p:cNvPr>
            <p:cNvSpPr txBox="1">
              <a:spLocks noChangeArrowheads="1"/>
            </p:cNvSpPr>
            <p:nvPr/>
          </p:nvSpPr>
          <p:spPr bwMode="auto">
            <a:xfrm>
              <a:off x="603250" y="3981096"/>
              <a:ext cx="3743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굴림" charset="-127"/>
                  <a:ea typeface="굴림" charset="-127"/>
                </a:defRPr>
              </a:lvl1pPr>
              <a:lvl2pPr marL="742950" indent="-285750" eaLnBrk="0" hangingPunct="0">
                <a:defRPr kumimoji="1" sz="2400">
                  <a:solidFill>
                    <a:schemeClr val="tx1"/>
                  </a:solidFill>
                  <a:latin typeface="굴림" charset="-127"/>
                  <a:ea typeface="굴림" charset="-127"/>
                </a:defRPr>
              </a:lvl2pPr>
              <a:lvl3pPr marL="1143000" indent="-228600" eaLnBrk="0" hangingPunct="0">
                <a:defRPr kumimoji="1" sz="2400">
                  <a:solidFill>
                    <a:schemeClr val="tx1"/>
                  </a:solidFill>
                  <a:latin typeface="굴림" charset="-127"/>
                  <a:ea typeface="굴림" charset="-127"/>
                </a:defRPr>
              </a:lvl3pPr>
              <a:lvl4pPr marL="1600200" indent="-228600" eaLnBrk="0" hangingPunct="0">
                <a:defRPr kumimoji="1" sz="2400">
                  <a:solidFill>
                    <a:schemeClr val="tx1"/>
                  </a:solidFill>
                  <a:latin typeface="굴림" charset="-127"/>
                  <a:ea typeface="굴림" charset="-127"/>
                </a:defRPr>
              </a:lvl4pPr>
              <a:lvl5pPr marL="2057400" indent="-228600" eaLnBrk="0" hangingPunct="0">
                <a:defRPr kumimoji="1" sz="2400">
                  <a:solidFill>
                    <a:schemeClr val="tx1"/>
                  </a:solidFill>
                  <a:latin typeface="굴림" charset="-127"/>
                  <a:ea typeface="굴림" charset="-127"/>
                </a:defRPr>
              </a:lvl5pPr>
              <a:lvl6pPr marL="2514600" indent="-228600" eaLnBrk="0" fontAlgn="base" latinLnBrk="1" hangingPunct="0">
                <a:spcBef>
                  <a:spcPct val="0"/>
                </a:spcBef>
                <a:spcAft>
                  <a:spcPct val="0"/>
                </a:spcAft>
                <a:defRPr kumimoji="1" sz="2400">
                  <a:solidFill>
                    <a:schemeClr val="tx1"/>
                  </a:solidFill>
                  <a:latin typeface="굴림" charset="-127"/>
                  <a:ea typeface="굴림" charset="-127"/>
                </a:defRPr>
              </a:lvl6pPr>
              <a:lvl7pPr marL="2971800" indent="-228600" eaLnBrk="0" fontAlgn="base" latinLnBrk="1" hangingPunct="0">
                <a:spcBef>
                  <a:spcPct val="0"/>
                </a:spcBef>
                <a:spcAft>
                  <a:spcPct val="0"/>
                </a:spcAft>
                <a:defRPr kumimoji="1" sz="2400">
                  <a:solidFill>
                    <a:schemeClr val="tx1"/>
                  </a:solidFill>
                  <a:latin typeface="굴림" charset="-127"/>
                  <a:ea typeface="굴림" charset="-127"/>
                </a:defRPr>
              </a:lvl7pPr>
              <a:lvl8pPr marL="3429000" indent="-228600" eaLnBrk="0" fontAlgn="base" latinLnBrk="1" hangingPunct="0">
                <a:spcBef>
                  <a:spcPct val="0"/>
                </a:spcBef>
                <a:spcAft>
                  <a:spcPct val="0"/>
                </a:spcAft>
                <a:defRPr kumimoji="1" sz="2400">
                  <a:solidFill>
                    <a:schemeClr val="tx1"/>
                  </a:solidFill>
                  <a:latin typeface="굴림" charset="-127"/>
                  <a:ea typeface="굴림" charset="-127"/>
                </a:defRPr>
              </a:lvl8pPr>
              <a:lvl9pPr marL="3886200" indent="-228600" eaLnBrk="0" fontAlgn="base" latinLnBrk="1" hangingPunct="0">
                <a:spcBef>
                  <a:spcPct val="0"/>
                </a:spcBef>
                <a:spcAft>
                  <a:spcPct val="0"/>
                </a:spcAft>
                <a:defRPr kumimoji="1" sz="2400">
                  <a:solidFill>
                    <a:schemeClr val="tx1"/>
                  </a:solidFill>
                  <a:latin typeface="굴림" charset="-127"/>
                  <a:ea typeface="굴림" charset="-127"/>
                </a:defRPr>
              </a:lvl9pPr>
            </a:lstStyle>
            <a:p>
              <a:pPr eaLnBrk="1" hangingPunct="1"/>
              <a:r>
                <a:rPr lang="en-US" altLang="ko-KR" sz="1600" dirty="0">
                  <a:latin typeface="Times New Roman" charset="0"/>
                </a:rPr>
                <a:t>then,</a:t>
              </a:r>
            </a:p>
          </p:txBody>
        </p:sp>
        <p:graphicFrame>
          <p:nvGraphicFramePr>
            <p:cNvPr id="8" name="Object 25">
              <a:extLst>
                <a:ext uri="{FF2B5EF4-FFF2-40B4-BE49-F238E27FC236}">
                  <a16:creationId xmlns:a16="http://schemas.microsoft.com/office/drawing/2014/main" id="{DE7E4DE7-E083-4DE6-B2CD-A5C84594FCF7}"/>
                </a:ext>
              </a:extLst>
            </p:cNvPr>
            <p:cNvGraphicFramePr>
              <a:graphicFrameLocks noChangeAspect="1"/>
            </p:cNvGraphicFramePr>
            <p:nvPr>
              <p:extLst>
                <p:ext uri="{D42A27DB-BD31-4B8C-83A1-F6EECF244321}">
                  <p14:modId xmlns:p14="http://schemas.microsoft.com/office/powerpoint/2010/main" val="2317522790"/>
                </p:ext>
              </p:extLst>
            </p:nvPr>
          </p:nvGraphicFramePr>
          <p:xfrm>
            <a:off x="611876" y="4279011"/>
            <a:ext cx="1824038" cy="431800"/>
          </p:xfrm>
          <a:graphic>
            <a:graphicData uri="http://schemas.openxmlformats.org/presentationml/2006/ole">
              <mc:AlternateContent xmlns:mc="http://schemas.openxmlformats.org/markup-compatibility/2006">
                <mc:Choice xmlns:v="urn:schemas-microsoft-com:vml" Requires="v">
                  <p:oleObj spid="_x0000_s2317" name="Equation" r:id="rId11" imgW="914003" imgH="215806" progId="Equation.3">
                    <p:embed/>
                  </p:oleObj>
                </mc:Choice>
                <mc:Fallback>
                  <p:oleObj name="Equation" r:id="rId11" imgW="914003" imgH="215806" progId="Equation.3">
                    <p:embed/>
                    <p:pic>
                      <p:nvPicPr>
                        <p:cNvPr id="8" name="Object 25">
                          <a:extLst>
                            <a:ext uri="{FF2B5EF4-FFF2-40B4-BE49-F238E27FC236}">
                              <a16:creationId xmlns:a16="http://schemas.microsoft.com/office/drawing/2014/main" id="{DE7E4DE7-E083-4DE6-B2CD-A5C84594FC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876" y="4279011"/>
                          <a:ext cx="1824038" cy="431800"/>
                        </a:xfrm>
                        <a:prstGeom prst="rect">
                          <a:avLst/>
                        </a:prstGeom>
                        <a:noFill/>
                        <a:ln>
                          <a:noFill/>
                        </a:ln>
                        <a:extLst/>
                      </p:spPr>
                    </p:pic>
                  </p:oleObj>
                </mc:Fallback>
              </mc:AlternateContent>
            </a:graphicData>
          </a:graphic>
        </p:graphicFrame>
        <p:sp>
          <p:nvSpPr>
            <p:cNvPr id="14" name="TextBox 13">
              <a:extLst>
                <a:ext uri="{FF2B5EF4-FFF2-40B4-BE49-F238E27FC236}">
                  <a16:creationId xmlns:a16="http://schemas.microsoft.com/office/drawing/2014/main" id="{4C473D97-672B-4AD0-BE10-008ACAC2021C}"/>
                </a:ext>
              </a:extLst>
            </p:cNvPr>
            <p:cNvSpPr txBox="1"/>
            <p:nvPr/>
          </p:nvSpPr>
          <p:spPr bwMode="auto">
            <a:xfrm>
              <a:off x="1286014" y="2931675"/>
              <a:ext cx="2486578" cy="221599"/>
            </a:xfrm>
            <a:prstGeom prst="rect">
              <a:avLst/>
            </a:prstGeom>
            <a:noFill/>
            <a:ln w="9525">
              <a:noFill/>
              <a:miter lim="800000"/>
              <a:headEnd/>
              <a:tailEnd/>
            </a:ln>
            <a:effectLst/>
          </p:spPr>
          <p:txBody>
            <a:bodyPr wrap="none" rtlCol="0">
              <a:spAutoFit/>
            </a:bodyPr>
            <a:lstStyle/>
            <a:p>
              <a:pPr>
                <a:lnSpc>
                  <a:spcPct val="120000"/>
                </a:lnSpc>
                <a:spcAft>
                  <a:spcPct val="50000"/>
                </a:spcAft>
              </a:pPr>
              <a:r>
                <a:rPr lang="en-US" altLang="ko-KR" sz="700" dirty="0" smtClean="0">
                  <a:solidFill>
                    <a:srgbClr val="FF0000"/>
                  </a:solidFill>
                </a:rPr>
                <a:t>model</a:t>
              </a:r>
              <a:r>
                <a:rPr lang="ko-KR" altLang="en-US" sz="700" dirty="0" smtClean="0">
                  <a:solidFill>
                    <a:srgbClr val="FF0000"/>
                  </a:solidFill>
                </a:rPr>
                <a:t>                           </a:t>
              </a:r>
              <a:r>
                <a:rPr lang="en-US" altLang="ko-KR" sz="700" dirty="0" smtClean="0">
                  <a:solidFill>
                    <a:srgbClr val="FF0000"/>
                  </a:solidFill>
                </a:rPr>
                <a:t>observation</a:t>
              </a:r>
              <a:r>
                <a:rPr lang="ko-KR" altLang="en-US" sz="700" dirty="0" smtClean="0">
                  <a:solidFill>
                    <a:srgbClr val="FF0000"/>
                  </a:solidFill>
                </a:rPr>
                <a:t>             </a:t>
              </a:r>
              <a:r>
                <a:rPr lang="en-US" altLang="ko-KR" sz="700" dirty="0" smtClean="0">
                  <a:solidFill>
                    <a:srgbClr val="FF0000"/>
                  </a:solidFill>
                </a:rPr>
                <a:t>H:model-&gt;observation</a:t>
              </a:r>
              <a:endParaRPr lang="ko-KR" altLang="en-US" sz="700" dirty="0">
                <a:solidFill>
                  <a:srgbClr val="FF0000"/>
                </a:solidFill>
              </a:endParaRPr>
            </a:p>
          </p:txBody>
        </p:sp>
      </p:grpSp>
      <p:sp>
        <p:nvSpPr>
          <p:cNvPr id="16" name="제목 1"/>
          <p:cNvSpPr>
            <a:spLocks noGrp="1"/>
          </p:cNvSpPr>
          <p:nvPr>
            <p:ph type="title"/>
          </p:nvPr>
        </p:nvSpPr>
        <p:spPr>
          <a:xfrm>
            <a:off x="628650" y="365126"/>
            <a:ext cx="7886700" cy="1325563"/>
          </a:xfrm>
        </p:spPr>
        <p:txBody>
          <a:bodyPr/>
          <a:lstStyle/>
          <a:p>
            <a:r>
              <a:rPr lang="en-US" altLang="ko-KR" sz="4000" b="1" dirty="0" smtClean="0">
                <a:solidFill>
                  <a:schemeClr val="tx1">
                    <a:lumMod val="75000"/>
                    <a:lumOff val="25000"/>
                  </a:schemeClr>
                </a:solidFill>
                <a:latin typeface="Arial" panose="020B0604020202020204" pitchFamily="34" charset="0"/>
                <a:cs typeface="Arial" panose="020B0604020202020204" pitchFamily="34" charset="0"/>
              </a:rPr>
              <a:t>Data Assimilation Method</a:t>
            </a:r>
            <a:r>
              <a:rPr lang="en-US" altLang="ko-KR" b="1" dirty="0" smtClean="0">
                <a:solidFill>
                  <a:schemeClr val="tx1">
                    <a:lumMod val="75000"/>
                    <a:lumOff val="25000"/>
                  </a:schemeClr>
                </a:solidFill>
                <a:latin typeface="Arial" panose="020B0604020202020204" pitchFamily="34" charset="0"/>
                <a:cs typeface="Arial" panose="020B0604020202020204" pitchFamily="34" charset="0"/>
              </a:rPr>
              <a:t/>
            </a:r>
            <a:br>
              <a:rPr lang="en-US" altLang="ko-KR" b="1" dirty="0" smtClean="0">
                <a:solidFill>
                  <a:schemeClr val="tx1">
                    <a:lumMod val="75000"/>
                    <a:lumOff val="25000"/>
                  </a:schemeClr>
                </a:solidFill>
                <a:latin typeface="Arial" panose="020B0604020202020204" pitchFamily="34" charset="0"/>
                <a:cs typeface="Arial" panose="020B0604020202020204" pitchFamily="34" charset="0"/>
              </a:rPr>
            </a:br>
            <a:r>
              <a:rPr lang="en-US" altLang="ko-KR" sz="2800" dirty="0" smtClean="0">
                <a:solidFill>
                  <a:schemeClr val="tx1">
                    <a:lumMod val="75000"/>
                    <a:lumOff val="25000"/>
                  </a:schemeClr>
                </a:solidFill>
                <a:latin typeface="Arial" panose="020B0604020202020204" pitchFamily="34" charset="0"/>
                <a:cs typeface="Arial" panose="020B0604020202020204" pitchFamily="34" charset="0"/>
              </a:rPr>
              <a:t>- Optimal Interpolation(OI)</a:t>
            </a:r>
            <a:endParaRPr lang="ko-KR" altLang="en-US" sz="4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1" name="그림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437300"/>
          </a:xfrm>
          <a:prstGeom prst="rect">
            <a:avLst/>
          </a:prstGeom>
        </p:spPr>
      </p:pic>
    </p:spTree>
    <p:extLst>
      <p:ext uri="{BB962C8B-B14F-4D97-AF65-F5344CB8AC3E}">
        <p14:creationId xmlns:p14="http://schemas.microsoft.com/office/powerpoint/2010/main" val="4000208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c\Dropbox\Project\해양예측_국립기상과학원\schematic.jpg">
            <a:extLst>
              <a:ext uri="{FF2B5EF4-FFF2-40B4-BE49-F238E27FC236}">
                <a16:creationId xmlns:a16="http://schemas.microsoft.com/office/drawing/2014/main" id="{FF14B841-C7AC-4860-AF6F-F4B643BA3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028" y="1812153"/>
            <a:ext cx="3330972" cy="25200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sz="4000" b="1" dirty="0" smtClean="0">
                <a:solidFill>
                  <a:schemeClr val="tx1">
                    <a:lumMod val="75000"/>
                    <a:lumOff val="25000"/>
                  </a:schemeClr>
                </a:solidFill>
                <a:latin typeface="Arial" panose="020B0604020202020204" pitchFamily="34" charset="0"/>
                <a:cs typeface="Arial" panose="020B0604020202020204" pitchFamily="34" charset="0"/>
              </a:rPr>
              <a:t>Data Assimilation Method</a:t>
            </a:r>
            <a:r>
              <a:rPr lang="en-US" altLang="ko-KR" b="1" dirty="0" smtClean="0">
                <a:solidFill>
                  <a:schemeClr val="tx1">
                    <a:lumMod val="75000"/>
                    <a:lumOff val="25000"/>
                  </a:schemeClr>
                </a:solidFill>
                <a:latin typeface="Arial" panose="020B0604020202020204" pitchFamily="34" charset="0"/>
                <a:cs typeface="Arial" panose="020B0604020202020204" pitchFamily="34" charset="0"/>
              </a:rPr>
              <a:t/>
            </a:r>
            <a:br>
              <a:rPr lang="en-US" altLang="ko-KR" b="1" dirty="0" smtClean="0">
                <a:solidFill>
                  <a:schemeClr val="tx1">
                    <a:lumMod val="75000"/>
                    <a:lumOff val="25000"/>
                  </a:schemeClr>
                </a:solidFill>
                <a:latin typeface="Arial" panose="020B0604020202020204" pitchFamily="34" charset="0"/>
                <a:cs typeface="Arial" panose="020B0604020202020204" pitchFamily="34" charset="0"/>
              </a:rPr>
            </a:br>
            <a:r>
              <a:rPr lang="en-US" altLang="ko-KR" sz="2800" dirty="0" smtClean="0">
                <a:solidFill>
                  <a:schemeClr val="tx1">
                    <a:lumMod val="75000"/>
                    <a:lumOff val="25000"/>
                  </a:schemeClr>
                </a:solidFill>
                <a:latin typeface="Arial" panose="020B0604020202020204" pitchFamily="34" charset="0"/>
                <a:cs typeface="Arial" panose="020B0604020202020204" pitchFamily="34" charset="0"/>
              </a:rPr>
              <a:t>- Optimal </a:t>
            </a:r>
            <a:r>
              <a:rPr lang="en-US" altLang="ko-KR" sz="2800" dirty="0">
                <a:solidFill>
                  <a:schemeClr val="tx1">
                    <a:lumMod val="75000"/>
                    <a:lumOff val="25000"/>
                  </a:schemeClr>
                </a:solidFill>
                <a:latin typeface="Arial" panose="020B0604020202020204" pitchFamily="34" charset="0"/>
                <a:cs typeface="Arial" panose="020B0604020202020204" pitchFamily="34" charset="0"/>
              </a:rPr>
              <a:t>Interpolation(OI</a:t>
            </a:r>
            <a:r>
              <a:rPr lang="en-US" altLang="ko-KR" sz="2800" dirty="0" smtClean="0">
                <a:solidFill>
                  <a:schemeClr val="tx1">
                    <a:lumMod val="75000"/>
                    <a:lumOff val="25000"/>
                  </a:schemeClr>
                </a:solidFill>
                <a:latin typeface="Arial" panose="020B0604020202020204" pitchFamily="34" charset="0"/>
                <a:cs typeface="Arial" panose="020B0604020202020204" pitchFamily="34" charset="0"/>
              </a:rPr>
              <a:t>)</a:t>
            </a:r>
            <a:endParaRPr lang="ko-KR" altLang="en-US" sz="4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내용 개체 틀 2"/>
          <p:cNvSpPr>
            <a:spLocks noGrp="1"/>
          </p:cNvSpPr>
          <p:nvPr>
            <p:ph idx="1"/>
          </p:nvPr>
        </p:nvSpPr>
        <p:spPr>
          <a:xfrm>
            <a:off x="525138" y="1997965"/>
            <a:ext cx="7886700" cy="4351338"/>
          </a:xfrm>
        </p:spPr>
        <p:txBody>
          <a:bodyPr>
            <a:normAutofit/>
          </a:bodyPr>
          <a:lstStyle/>
          <a:p>
            <a:pPr marL="354013" indent="-354013">
              <a:spcAft>
                <a:spcPts val="450"/>
              </a:spcAft>
              <a:buFont typeface="Wingdings" panose="05000000000000000000" pitchFamily="2" charset="2"/>
              <a:buChar char="v"/>
            </a:pPr>
            <a:r>
              <a:rPr lang="en-US" altLang="ko-KR" sz="1800" b="1" dirty="0" smtClean="0">
                <a:latin typeface="Arial" panose="020B0604020202020204" pitchFamily="34" charset="0"/>
                <a:cs typeface="Arial" panose="020B0604020202020204" pitchFamily="34" charset="0"/>
              </a:rPr>
              <a:t> Optimal analyzed wave parameter</a:t>
            </a:r>
          </a:p>
          <a:p>
            <a:pPr marL="541338" indent="-276225">
              <a:spcAft>
                <a:spcPts val="450"/>
              </a:spcAft>
              <a:buFont typeface="Wingdings" panose="05000000000000000000" pitchFamily="2" charset="2"/>
              <a:buChar char="Ø"/>
            </a:pPr>
            <a:r>
              <a:rPr lang="en-US" altLang="ko-KR" sz="1600" dirty="0" smtClean="0">
                <a:latin typeface="Arial" panose="020B0604020202020204" pitchFamily="34" charset="0"/>
                <a:cs typeface="Arial" panose="020B0604020202020204" pitchFamily="34" charset="0"/>
              </a:rPr>
              <a:t>Significant Wave Height</a:t>
            </a:r>
            <a:r>
              <a:rPr lang="ko-KR" altLang="en-US" sz="1600" dirty="0" smtClean="0">
                <a:latin typeface="Arial" panose="020B0604020202020204" pitchFamily="34" charset="0"/>
                <a:cs typeface="Arial" panose="020B0604020202020204" pitchFamily="34" charset="0"/>
              </a:rPr>
              <a:t> </a:t>
            </a:r>
            <a:r>
              <a:rPr lang="en-US" altLang="ko-KR" sz="1600" dirty="0">
                <a:latin typeface="Arial" panose="020B0604020202020204" pitchFamily="34" charset="0"/>
                <a:cs typeface="Arial" panose="020B0604020202020204" pitchFamily="34" charset="0"/>
              </a:rPr>
              <a:t>(SWH)</a:t>
            </a:r>
          </a:p>
          <a:p>
            <a:pPr marL="354013" indent="-354013">
              <a:spcAft>
                <a:spcPts val="450"/>
              </a:spcAft>
              <a:buFont typeface="Wingdings" panose="05000000000000000000" pitchFamily="2" charset="2"/>
              <a:buChar char="v"/>
            </a:pPr>
            <a:r>
              <a:rPr lang="en-US" altLang="ko-KR" sz="1800" b="1" dirty="0" smtClean="0">
                <a:latin typeface="Arial" panose="020B0604020202020204" pitchFamily="34" charset="0"/>
                <a:cs typeface="Arial" panose="020B0604020202020204" pitchFamily="34" charset="0"/>
              </a:rPr>
              <a:t> Time integral unit of global wave model(</a:t>
            </a:r>
            <a:r>
              <a:rPr lang="en-US" altLang="ko-KR" sz="1800" b="1" dirty="0" err="1" smtClean="0">
                <a:latin typeface="Arial" panose="020B0604020202020204" pitchFamily="34" charset="0"/>
                <a:cs typeface="Arial" panose="020B0604020202020204" pitchFamily="34" charset="0"/>
              </a:rPr>
              <a:t>dt</a:t>
            </a:r>
            <a:r>
              <a:rPr lang="en-US" altLang="ko-KR" sz="1800" b="1" dirty="0" smtClean="0">
                <a:latin typeface="Arial" panose="020B0604020202020204" pitchFamily="34" charset="0"/>
                <a:cs typeface="Arial" panose="020B0604020202020204" pitchFamily="34" charset="0"/>
              </a:rPr>
              <a:t>)</a:t>
            </a:r>
          </a:p>
          <a:p>
            <a:pPr marL="541338" indent="-276225">
              <a:spcAft>
                <a:spcPts val="450"/>
              </a:spcAft>
              <a:buFont typeface="Wingdings" panose="05000000000000000000" pitchFamily="2" charset="2"/>
              <a:buChar char="Ø"/>
            </a:pPr>
            <a:r>
              <a:rPr lang="en-US" altLang="ko-KR" sz="1600" dirty="0" smtClean="0">
                <a:latin typeface="Arial" panose="020B0604020202020204" pitchFamily="34" charset="0"/>
                <a:cs typeface="Arial" panose="020B0604020202020204" pitchFamily="34" charset="0"/>
              </a:rPr>
              <a:t>Converting satellite observation into 1hr interval data</a:t>
            </a:r>
          </a:p>
          <a:p>
            <a:pPr marL="354013" indent="-354013">
              <a:spcAft>
                <a:spcPts val="450"/>
              </a:spcAft>
              <a:buFont typeface="Wingdings" panose="05000000000000000000" pitchFamily="2" charset="2"/>
              <a:buChar char="v"/>
            </a:pPr>
            <a:r>
              <a:rPr lang="en-US" altLang="ko-KR" sz="1800" b="1" dirty="0" smtClean="0">
                <a:latin typeface="Arial" panose="020B0604020202020204" pitchFamily="34" charset="0"/>
                <a:cs typeface="Arial" panose="020B0604020202020204" pitchFamily="34" charset="0"/>
              </a:rPr>
              <a:t> Input the data into the model</a:t>
            </a:r>
          </a:p>
          <a:p>
            <a:pPr marL="354013" indent="-354013">
              <a:spcAft>
                <a:spcPts val="450"/>
              </a:spcAft>
              <a:buFont typeface="Wingdings" panose="05000000000000000000" pitchFamily="2" charset="2"/>
              <a:buChar char="v"/>
            </a:pPr>
            <a:r>
              <a:rPr lang="en-US" altLang="ko-KR" sz="1800" b="1" dirty="0" smtClean="0">
                <a:latin typeface="Arial" panose="020B0604020202020204" pitchFamily="34" charset="0"/>
                <a:cs typeface="Arial" panose="020B0604020202020204" pitchFamily="34" charset="0"/>
              </a:rPr>
              <a:t> OI data assimilation method </a:t>
            </a:r>
          </a:p>
          <a:p>
            <a:pPr marL="541338" indent="-276225">
              <a:spcAft>
                <a:spcPts val="450"/>
              </a:spcAft>
              <a:buFont typeface="Wingdings" panose="05000000000000000000" pitchFamily="2" charset="2"/>
              <a:buChar char="Ø"/>
            </a:pPr>
            <a:r>
              <a:rPr lang="en-US" altLang="ko-KR" sz="1600" dirty="0" smtClean="0">
                <a:latin typeface="Arial" panose="020B0604020202020204" pitchFamily="34" charset="0"/>
                <a:cs typeface="Arial" panose="020B0604020202020204" pitchFamily="34" charset="0"/>
              </a:rPr>
              <a:t>Calculate the statistically minimal error value considering the spatial correlation of model error </a:t>
            </a:r>
          </a:p>
          <a:p>
            <a:pPr marL="541338" indent="-276225">
              <a:spcAft>
                <a:spcPts val="450"/>
              </a:spcAft>
              <a:buFont typeface="Wingdings" panose="05000000000000000000" pitchFamily="2" charset="2"/>
              <a:buChar char="Ø"/>
            </a:pPr>
            <a:r>
              <a:rPr lang="en-US" altLang="ko-KR" sz="1600" dirty="0" smtClean="0">
                <a:latin typeface="Arial" panose="020B0604020202020204" pitchFamily="34" charset="0"/>
                <a:cs typeface="Arial" panose="020B0604020202020204" pitchFamily="34" charset="0"/>
              </a:rPr>
              <a:t>Assume background-error covariance as Gaussian distribution</a:t>
            </a:r>
            <a:endParaRPr lang="en-US" altLang="ko-KR" sz="1600" dirty="0">
              <a:latin typeface="Arial" panose="020B0604020202020204" pitchFamily="34" charset="0"/>
              <a:cs typeface="Arial" panose="020B0604020202020204" pitchFamily="34" charset="0"/>
            </a:endParaRPr>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37300"/>
          </a:xfrm>
          <a:prstGeom prst="rect">
            <a:avLst/>
          </a:prstGeom>
        </p:spPr>
      </p:pic>
    </p:spTree>
    <p:extLst>
      <p:ext uri="{BB962C8B-B14F-4D97-AF65-F5344CB8AC3E}">
        <p14:creationId xmlns:p14="http://schemas.microsoft.com/office/powerpoint/2010/main" val="1282273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628650" y="1697808"/>
            <a:ext cx="7886700" cy="5032375"/>
          </a:xfrm>
        </p:spPr>
        <p:txBody>
          <a:bodyPr>
            <a:normAutofit/>
          </a:bodyPr>
          <a:lstStyle/>
          <a:p>
            <a:pPr marL="361950" indent="-361950">
              <a:lnSpc>
                <a:spcPct val="120000"/>
              </a:lnSpc>
              <a:buFont typeface="Wingdings" panose="05000000000000000000" pitchFamily="2" charset="2"/>
              <a:buChar char="v"/>
            </a:pPr>
            <a:r>
              <a:rPr lang="en-US" altLang="ko-KR" b="1" dirty="0" smtClean="0">
                <a:latin typeface="Arial" panose="020B0604020202020204" pitchFamily="34" charset="0"/>
                <a:cs typeface="Arial" panose="020B0604020202020204" pitchFamily="34" charset="0"/>
              </a:rPr>
              <a:t>Global wave prediction model</a:t>
            </a:r>
          </a:p>
          <a:p>
            <a:pPr marL="449263" indent="-182563">
              <a:lnSpc>
                <a:spcPct val="120000"/>
              </a:lnSpc>
              <a:buFont typeface="Wingdings" panose="05000000000000000000" pitchFamily="2" charset="2"/>
              <a:buChar char="Ø"/>
            </a:pPr>
            <a:r>
              <a:rPr lang="en-US" altLang="ko-KR" sz="1600" dirty="0" smtClean="0">
                <a:latin typeface="Arial" panose="020B0604020202020204" pitchFamily="34" charset="0"/>
                <a:cs typeface="Arial" panose="020B0604020202020204" pitchFamily="34" charset="0"/>
              </a:rPr>
              <a:t>WW3 latest version(v5.16)</a:t>
            </a:r>
          </a:p>
          <a:p>
            <a:pPr marL="449263" indent="-182563">
              <a:lnSpc>
                <a:spcPct val="120000"/>
              </a:lnSpc>
              <a:buFont typeface="Wingdings" panose="05000000000000000000" pitchFamily="2" charset="2"/>
              <a:buChar char="Ø"/>
            </a:pPr>
            <a:r>
              <a:rPr lang="en-US" altLang="ko-KR" sz="1600" dirty="0" smtClean="0">
                <a:latin typeface="Arial" panose="020B0604020202020204" pitchFamily="34" charset="0"/>
                <a:cs typeface="Arial" panose="020B0604020202020204" pitchFamily="34" charset="0"/>
              </a:rPr>
              <a:t>Using source term and option of NCEP Operational model </a:t>
            </a:r>
          </a:p>
          <a:p>
            <a:pPr marL="449263" indent="-182563">
              <a:lnSpc>
                <a:spcPct val="120000"/>
              </a:lnSpc>
              <a:buFont typeface="Wingdings" panose="05000000000000000000" pitchFamily="2" charset="2"/>
              <a:buChar char="Ø"/>
            </a:pPr>
            <a:r>
              <a:rPr lang="en-US" altLang="ko-KR" sz="1600" dirty="0" smtClean="0">
                <a:latin typeface="Arial" panose="020B0604020202020204" pitchFamily="34" charset="0"/>
                <a:cs typeface="Arial" panose="020B0604020202020204" pitchFamily="34" charset="0"/>
              </a:rPr>
              <a:t>Grid: global 1/2</a:t>
            </a:r>
            <a:r>
              <a:rPr lang="en-US" altLang="ko-KR" sz="1600" dirty="0" smtClean="0">
                <a:latin typeface="Arial" panose="020B0604020202020204" pitchFamily="34" charset="0"/>
                <a:ea typeface="함초롬바탕" panose="02030504000101010101" pitchFamily="18" charset="-127"/>
                <a:cs typeface="Arial" panose="020B0604020202020204" pitchFamily="34" charset="0"/>
              </a:rPr>
              <a:t>°</a:t>
            </a:r>
            <a:endParaRPr lang="en-US" altLang="ko-KR" sz="1600" dirty="0" smtClean="0">
              <a:latin typeface="Arial" panose="020B0604020202020204" pitchFamily="34" charset="0"/>
              <a:cs typeface="Arial" panose="020B0604020202020204" pitchFamily="34" charset="0"/>
            </a:endParaRPr>
          </a:p>
          <a:p>
            <a:pPr marL="361950" indent="-361950">
              <a:lnSpc>
                <a:spcPct val="120000"/>
              </a:lnSpc>
              <a:buFont typeface="Wingdings" panose="05000000000000000000" pitchFamily="2" charset="2"/>
              <a:buChar char="v"/>
            </a:pPr>
            <a:r>
              <a:rPr lang="en-US" altLang="ko-KR" sz="2400" b="1" dirty="0" smtClean="0">
                <a:latin typeface="Arial" panose="020B0604020202020204" pitchFamily="34" charset="0"/>
                <a:cs typeface="Arial" panose="020B0604020202020204" pitchFamily="34" charset="0"/>
              </a:rPr>
              <a:t>Atmosphere Forcing</a:t>
            </a:r>
          </a:p>
          <a:p>
            <a:pPr marL="449263" indent="-182563">
              <a:lnSpc>
                <a:spcPct val="120000"/>
              </a:lnSpc>
              <a:buFont typeface="Wingdings" panose="05000000000000000000" pitchFamily="2" charset="2"/>
              <a:buChar char="Ø"/>
            </a:pPr>
            <a:r>
              <a:rPr lang="en-US" altLang="ko-KR" sz="1600" dirty="0" smtClean="0">
                <a:latin typeface="Arial" panose="020B0604020202020204" pitchFamily="34" charset="0"/>
                <a:cs typeface="Arial" panose="020B0604020202020204" pitchFamily="34" charset="0"/>
              </a:rPr>
              <a:t>Global FNL data of NCEP</a:t>
            </a:r>
            <a:endParaRPr lang="en-US" altLang="ko-KR" sz="1600" dirty="0">
              <a:latin typeface="Arial" panose="020B0604020202020204" pitchFamily="34" charset="0"/>
              <a:cs typeface="Arial" panose="020B0604020202020204" pitchFamily="34" charset="0"/>
            </a:endParaRPr>
          </a:p>
          <a:p>
            <a:pPr marL="361950" indent="-361950">
              <a:lnSpc>
                <a:spcPct val="120000"/>
              </a:lnSpc>
              <a:buFont typeface="Wingdings" panose="05000000000000000000" pitchFamily="2" charset="2"/>
              <a:buChar char="v"/>
            </a:pPr>
            <a:r>
              <a:rPr lang="en-US" altLang="ko-KR" sz="2400" b="1" dirty="0" smtClean="0">
                <a:latin typeface="Arial" panose="020B0604020202020204" pitchFamily="34" charset="0"/>
                <a:cs typeface="Arial" panose="020B0604020202020204" pitchFamily="34" charset="0"/>
              </a:rPr>
              <a:t>Exp1 Simulation condition (</a:t>
            </a:r>
            <a:r>
              <a:rPr lang="en-US" altLang="ko-KR" sz="2400" dirty="0">
                <a:latin typeface="Arial" panose="020B0604020202020204" pitchFamily="34" charset="0"/>
                <a:cs typeface="Arial" panose="020B0604020202020204" pitchFamily="34" charset="0"/>
              </a:rPr>
              <a:t>No Data Assimilation</a:t>
            </a:r>
            <a:r>
              <a:rPr lang="en-US" altLang="ko-KR" sz="2400" b="1" dirty="0" smtClean="0">
                <a:latin typeface="Arial" panose="020B0604020202020204" pitchFamily="34" charset="0"/>
                <a:cs typeface="Arial" panose="020B0604020202020204" pitchFamily="34" charset="0"/>
              </a:rPr>
              <a:t>)</a:t>
            </a:r>
          </a:p>
          <a:p>
            <a:pPr marL="449263" indent="-182563">
              <a:lnSpc>
                <a:spcPct val="120000"/>
              </a:lnSpc>
              <a:buFont typeface="Wingdings" panose="05000000000000000000" pitchFamily="2" charset="2"/>
              <a:buChar char="Ø"/>
            </a:pPr>
            <a:r>
              <a:rPr lang="en-US" altLang="ko-KR" sz="1600" dirty="0">
                <a:latin typeface="Arial" panose="020B0604020202020204" pitchFamily="34" charset="0"/>
                <a:cs typeface="Arial" panose="020B0604020202020204" pitchFamily="34" charset="0"/>
              </a:rPr>
              <a:t>Case </a:t>
            </a:r>
            <a:r>
              <a:rPr lang="en-US" altLang="ko-KR" sz="1600" dirty="0" smtClean="0">
                <a:latin typeface="Arial" panose="020B0604020202020204" pitchFamily="34" charset="0"/>
                <a:cs typeface="Arial" panose="020B0604020202020204" pitchFamily="34" charset="0"/>
              </a:rPr>
              <a:t>1: </a:t>
            </a:r>
            <a:r>
              <a:rPr lang="en-US" altLang="ko-KR" sz="1600" dirty="0">
                <a:latin typeface="Arial" panose="020B0604020202020204" pitchFamily="34" charset="0"/>
                <a:cs typeface="Arial" panose="020B0604020202020204" pitchFamily="34" charset="0"/>
              </a:rPr>
              <a:t>11/Jul/2017 ~ </a:t>
            </a:r>
            <a:r>
              <a:rPr lang="en-US" altLang="ko-KR" sz="1600" dirty="0" smtClean="0">
                <a:latin typeface="Arial" panose="020B0604020202020204" pitchFamily="34" charset="0"/>
                <a:cs typeface="Arial" panose="020B0604020202020204" pitchFamily="34" charset="0"/>
              </a:rPr>
              <a:t>31/Jul/2017</a:t>
            </a:r>
          </a:p>
          <a:p>
            <a:pPr marL="906463" lvl="1" indent="-182563">
              <a:lnSpc>
                <a:spcPct val="120000"/>
              </a:lnSpc>
              <a:buFont typeface="Wingdings" panose="05000000000000000000" pitchFamily="2" charset="2"/>
              <a:buChar char="Ø"/>
            </a:pPr>
            <a:r>
              <a:rPr lang="en-US" altLang="ko-KR" sz="1200" dirty="0" smtClean="0">
                <a:latin typeface="Arial" panose="020B0604020202020204" pitchFamily="34" charset="0"/>
                <a:cs typeface="Arial" panose="020B0604020202020204" pitchFamily="34" charset="0"/>
              </a:rPr>
              <a:t>No Spin-up</a:t>
            </a:r>
            <a:endParaRPr lang="en-US" altLang="ko-KR" sz="1200" dirty="0">
              <a:latin typeface="Arial" panose="020B0604020202020204" pitchFamily="34" charset="0"/>
              <a:cs typeface="Arial" panose="020B0604020202020204" pitchFamily="34" charset="0"/>
            </a:endParaRPr>
          </a:p>
          <a:p>
            <a:pPr marL="449263" indent="-182563">
              <a:lnSpc>
                <a:spcPct val="120000"/>
              </a:lnSpc>
              <a:buFont typeface="Wingdings" panose="05000000000000000000" pitchFamily="2" charset="2"/>
              <a:buChar char="Ø"/>
            </a:pPr>
            <a:r>
              <a:rPr lang="en-US" altLang="ko-KR" sz="1600" dirty="0" smtClean="0">
                <a:latin typeface="Arial" panose="020B0604020202020204" pitchFamily="34" charset="0"/>
                <a:cs typeface="Arial" panose="020B0604020202020204" pitchFamily="34" charset="0"/>
              </a:rPr>
              <a:t>Case 2: 01/Jul/2017 ~ </a:t>
            </a:r>
            <a:r>
              <a:rPr lang="en-US" altLang="ko-KR" sz="1600" dirty="0">
                <a:latin typeface="Arial" panose="020B0604020202020204" pitchFamily="34" charset="0"/>
                <a:cs typeface="Arial" panose="020B0604020202020204" pitchFamily="34" charset="0"/>
              </a:rPr>
              <a:t>31/Jul/2017 </a:t>
            </a:r>
            <a:endParaRPr lang="en-US" altLang="ko-KR" sz="1600" dirty="0" smtClean="0">
              <a:latin typeface="Arial" panose="020B0604020202020204" pitchFamily="34" charset="0"/>
              <a:cs typeface="Arial" panose="020B0604020202020204" pitchFamily="34" charset="0"/>
            </a:endParaRPr>
          </a:p>
          <a:p>
            <a:pPr marL="906463" lvl="1" indent="-182563">
              <a:lnSpc>
                <a:spcPct val="120000"/>
              </a:lnSpc>
              <a:buFont typeface="Wingdings" panose="05000000000000000000" pitchFamily="2" charset="2"/>
              <a:buChar char="Ø"/>
            </a:pPr>
            <a:r>
              <a:rPr lang="en-US" altLang="ko-KR" sz="1200" dirty="0" smtClean="0">
                <a:latin typeface="Arial" panose="020B0604020202020204" pitchFamily="34" charset="0"/>
                <a:cs typeface="Arial" panose="020B0604020202020204" pitchFamily="34" charset="0"/>
              </a:rPr>
              <a:t>01/Jul/2017 </a:t>
            </a:r>
            <a:r>
              <a:rPr lang="en-US" altLang="ko-KR" sz="1200" dirty="0">
                <a:latin typeface="Arial" panose="020B0604020202020204" pitchFamily="34" charset="0"/>
                <a:cs typeface="Arial" panose="020B0604020202020204" pitchFamily="34" charset="0"/>
              </a:rPr>
              <a:t>~ </a:t>
            </a:r>
            <a:r>
              <a:rPr lang="en-US" altLang="ko-KR" sz="1200" dirty="0" smtClean="0">
                <a:latin typeface="Arial" panose="020B0604020202020204" pitchFamily="34" charset="0"/>
                <a:cs typeface="Arial" panose="020B0604020202020204" pitchFamily="34" charset="0"/>
              </a:rPr>
              <a:t>11/Jul/2017 : Spin-up periods</a:t>
            </a:r>
          </a:p>
        </p:txBody>
      </p:sp>
      <p:sp>
        <p:nvSpPr>
          <p:cNvPr id="4" name="제목 1"/>
          <p:cNvSpPr>
            <a:spLocks noGrp="1"/>
          </p:cNvSpPr>
          <p:nvPr>
            <p:ph type="title"/>
          </p:nvPr>
        </p:nvSpPr>
        <p:spPr>
          <a:xfrm>
            <a:off x="628650" y="365126"/>
            <a:ext cx="7886700" cy="1325563"/>
          </a:xfrm>
        </p:spPr>
        <p:txBody>
          <a:bodyPr>
            <a:noAutofit/>
          </a:bodyPr>
          <a:lstStyle/>
          <a:p>
            <a:r>
              <a:rPr lang="en-US" altLang="ko-KR" sz="4000" b="1" dirty="0" smtClean="0">
                <a:solidFill>
                  <a:schemeClr val="tx1">
                    <a:lumMod val="75000"/>
                    <a:lumOff val="25000"/>
                  </a:schemeClr>
                </a:solidFill>
                <a:latin typeface="Arial" panose="020B0604020202020204" pitchFamily="34" charset="0"/>
                <a:cs typeface="Arial" panose="020B0604020202020204" pitchFamily="34" charset="0"/>
              </a:rPr>
              <a:t>Experiments model setup</a:t>
            </a:r>
            <a:br>
              <a:rPr lang="en-US" altLang="ko-KR" sz="4000" b="1" dirty="0" smtClean="0">
                <a:solidFill>
                  <a:schemeClr val="tx1">
                    <a:lumMod val="75000"/>
                    <a:lumOff val="25000"/>
                  </a:schemeClr>
                </a:solidFill>
                <a:latin typeface="Arial" panose="020B0604020202020204" pitchFamily="34" charset="0"/>
                <a:cs typeface="Arial" panose="020B0604020202020204" pitchFamily="34" charset="0"/>
              </a:rPr>
            </a:br>
            <a:r>
              <a:rPr lang="en-US" altLang="ko-KR" sz="2800" dirty="0" smtClean="0">
                <a:solidFill>
                  <a:schemeClr val="tx1">
                    <a:lumMod val="75000"/>
                    <a:lumOff val="25000"/>
                  </a:schemeClr>
                </a:solidFill>
                <a:latin typeface="Arial" panose="020B0604020202020204" pitchFamily="34" charset="0"/>
                <a:cs typeface="Arial" panose="020B0604020202020204" pitchFamily="34" charset="0"/>
              </a:rPr>
              <a:t>Global wave data assimilation model system</a:t>
            </a:r>
            <a:endParaRPr lang="ko-KR" altLang="en-US" sz="2800" dirty="0"/>
          </a:p>
        </p:txBody>
      </p:sp>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37300"/>
          </a:xfrm>
          <a:prstGeom prst="rect">
            <a:avLst/>
          </a:prstGeom>
        </p:spPr>
      </p:pic>
    </p:spTree>
    <p:extLst>
      <p:ext uri="{BB962C8B-B14F-4D97-AF65-F5344CB8AC3E}">
        <p14:creationId xmlns:p14="http://schemas.microsoft.com/office/powerpoint/2010/main" val="10197540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그룹 13"/>
          <p:cNvGrpSpPr/>
          <p:nvPr/>
        </p:nvGrpSpPr>
        <p:grpSpPr>
          <a:xfrm>
            <a:off x="5121774" y="1809779"/>
            <a:ext cx="3143895" cy="4322788"/>
            <a:chOff x="4352476" y="-1839743"/>
            <a:chExt cx="4745478" cy="7382332"/>
          </a:xfrm>
        </p:grpSpPr>
        <p:pic>
          <p:nvPicPr>
            <p:cNvPr id="4" name="그림 3"/>
            <p:cNvPicPr>
              <a:picLocks noChangeAspect="1"/>
            </p:cNvPicPr>
            <p:nvPr/>
          </p:nvPicPr>
          <p:blipFill rotWithShape="1">
            <a:blip r:embed="rId6" cstate="print">
              <a:extLst>
                <a:ext uri="{28A0092B-C50C-407E-A947-70E740481C1C}">
                  <a14:useLocalDpi xmlns:a14="http://schemas.microsoft.com/office/drawing/2010/main" val="0"/>
                </a:ext>
              </a:extLst>
            </a:blip>
            <a:srcRect r="52387"/>
            <a:stretch/>
          </p:blipFill>
          <p:spPr>
            <a:xfrm>
              <a:off x="4352476" y="-1839743"/>
              <a:ext cx="4353715" cy="3654308"/>
            </a:xfrm>
            <a:prstGeom prst="rect">
              <a:avLst/>
            </a:prstGeom>
          </p:spPr>
        </p:pic>
        <p:pic>
          <p:nvPicPr>
            <p:cNvPr id="19" name="그림 18"/>
            <p:cNvPicPr>
              <a:picLocks noChangeAspect="1"/>
            </p:cNvPicPr>
            <p:nvPr/>
          </p:nvPicPr>
          <p:blipFill rotWithShape="1">
            <a:blip r:embed="rId6" cstate="print">
              <a:extLst>
                <a:ext uri="{28A0092B-C50C-407E-A947-70E740481C1C}">
                  <a14:useLocalDpi xmlns:a14="http://schemas.microsoft.com/office/drawing/2010/main" val="0"/>
                </a:ext>
              </a:extLst>
            </a:blip>
            <a:srcRect l="49928"/>
            <a:stretch/>
          </p:blipFill>
          <p:spPr>
            <a:xfrm>
              <a:off x="4519376" y="1888281"/>
              <a:ext cx="4578578" cy="3654308"/>
            </a:xfrm>
            <a:prstGeom prst="rect">
              <a:avLst/>
            </a:prstGeom>
          </p:spPr>
        </p:pic>
      </p:grpSp>
      <p:sp>
        <p:nvSpPr>
          <p:cNvPr id="3" name="내용 개체 틀 2"/>
          <p:cNvSpPr>
            <a:spLocks noGrp="1"/>
          </p:cNvSpPr>
          <p:nvPr>
            <p:ph idx="1"/>
          </p:nvPr>
        </p:nvSpPr>
        <p:spPr>
          <a:xfrm>
            <a:off x="438725" y="6160609"/>
            <a:ext cx="7992650" cy="799284"/>
          </a:xfrm>
        </p:spPr>
        <p:txBody>
          <a:bodyPr>
            <a:normAutofit/>
          </a:bodyPr>
          <a:lstStyle/>
          <a:p>
            <a:pPr marL="442913" indent="-350838">
              <a:buFont typeface="Wingdings" panose="05000000000000000000" pitchFamily="2" charset="2"/>
              <a:buChar char="v"/>
            </a:pPr>
            <a:r>
              <a:rPr lang="en-US" altLang="ko-KR" sz="2000" dirty="0" smtClean="0">
                <a:latin typeface="Arial" panose="020B0604020202020204" pitchFamily="34" charset="0"/>
                <a:cs typeface="Arial" panose="020B0604020202020204" pitchFamily="34" charset="0"/>
              </a:rPr>
              <a:t>Spin-up is required on wave data assimilation model for 10 days (at least 8 days)</a:t>
            </a:r>
            <a:endParaRPr lang="ko-KR" altLang="en-US" sz="2000" dirty="0">
              <a:latin typeface="Arial" panose="020B0604020202020204" pitchFamily="34" charset="0"/>
              <a:cs typeface="Arial" panose="020B0604020202020204" pitchFamily="34" charset="0"/>
            </a:endParaRPr>
          </a:p>
        </p:txBody>
      </p:sp>
      <p:grpSp>
        <p:nvGrpSpPr>
          <p:cNvPr id="17" name="그룹 16"/>
          <p:cNvGrpSpPr/>
          <p:nvPr/>
        </p:nvGrpSpPr>
        <p:grpSpPr>
          <a:xfrm>
            <a:off x="967853" y="1572566"/>
            <a:ext cx="2791706" cy="2614954"/>
            <a:chOff x="454888" y="1733174"/>
            <a:chExt cx="2791706" cy="2949176"/>
          </a:xfrm>
        </p:grpSpPr>
        <p:sp>
          <p:nvSpPr>
            <p:cNvPr id="7" name="TextBox 6">
              <a:extLst>
                <a:ext uri="{FF2B5EF4-FFF2-40B4-BE49-F238E27FC236}">
                  <a16:creationId xmlns:a16="http://schemas.microsoft.com/office/drawing/2014/main" id="{ED35E3CA-BA90-4EC6-AF74-BB47C56BBF2A}"/>
                </a:ext>
              </a:extLst>
            </p:cNvPr>
            <p:cNvSpPr txBox="1"/>
            <p:nvPr/>
          </p:nvSpPr>
          <p:spPr>
            <a:xfrm>
              <a:off x="454888" y="1733174"/>
              <a:ext cx="1464000" cy="369332"/>
            </a:xfrm>
            <a:prstGeom prst="rect">
              <a:avLst/>
            </a:prstGeom>
            <a:noFill/>
          </p:spPr>
          <p:txBody>
            <a:bodyPr wrap="square" rtlCol="0">
              <a:spAutoFit/>
            </a:bodyPr>
            <a:lstStyle/>
            <a:p>
              <a:r>
                <a:rPr kumimoji="1" lang="en-US" altLang="ko-KR" sz="1600" b="1" dirty="0">
                  <a:solidFill>
                    <a:srgbClr val="FF0000"/>
                  </a:solidFill>
                  <a:latin typeface="Arial" panose="020B0604020202020204" pitchFamily="34" charset="0"/>
                  <a:cs typeface="Arial" panose="020B0604020202020204" pitchFamily="34" charset="0"/>
                </a:rPr>
                <a:t>No Spin-up</a:t>
              </a:r>
              <a:endParaRPr kumimoji="1" lang="ko-KR" altLang="en-US" sz="16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BCB19BF-D880-4A08-A6CE-998E578E3FD5}"/>
                </a:ext>
              </a:extLst>
            </p:cNvPr>
            <p:cNvSpPr txBox="1"/>
            <p:nvPr/>
          </p:nvSpPr>
          <p:spPr>
            <a:xfrm>
              <a:off x="459520" y="4313018"/>
              <a:ext cx="2787074" cy="369332"/>
            </a:xfrm>
            <a:prstGeom prst="rect">
              <a:avLst/>
            </a:prstGeom>
            <a:noFill/>
          </p:spPr>
          <p:txBody>
            <a:bodyPr wrap="square" rtlCol="0">
              <a:spAutoFit/>
            </a:bodyPr>
            <a:lstStyle/>
            <a:p>
              <a:r>
                <a:rPr kumimoji="1" lang="en-US" altLang="ko-KR" sz="1600" b="1" dirty="0">
                  <a:solidFill>
                    <a:srgbClr val="FF0000"/>
                  </a:solidFill>
                  <a:latin typeface="Arial" panose="020B0604020202020204" pitchFamily="34" charset="0"/>
                  <a:cs typeface="Arial" panose="020B0604020202020204" pitchFamily="34" charset="0"/>
                </a:rPr>
                <a:t>After 10 days Spin-up</a:t>
              </a:r>
            </a:p>
          </p:txBody>
        </p:sp>
      </p:grpSp>
      <p:sp>
        <p:nvSpPr>
          <p:cNvPr id="15" name="제목 1"/>
          <p:cNvSpPr>
            <a:spLocks noGrp="1"/>
          </p:cNvSpPr>
          <p:nvPr>
            <p:ph type="title"/>
          </p:nvPr>
        </p:nvSpPr>
        <p:spPr>
          <a:xfrm>
            <a:off x="628650" y="365126"/>
            <a:ext cx="7886700" cy="1325563"/>
          </a:xfrm>
        </p:spPr>
        <p:txBody>
          <a:bodyPr>
            <a:noAutofit/>
          </a:bodyPr>
          <a:lstStyle/>
          <a:p>
            <a:r>
              <a:rPr lang="en-US" altLang="ko-KR" sz="3600" b="1" dirty="0" smtClean="0">
                <a:solidFill>
                  <a:schemeClr val="tx1">
                    <a:lumMod val="75000"/>
                    <a:lumOff val="25000"/>
                  </a:schemeClr>
                </a:solidFill>
                <a:latin typeface="Arial" panose="020B0604020202020204" pitchFamily="34" charset="0"/>
                <a:cs typeface="Arial" panose="020B0604020202020204" pitchFamily="34" charset="0"/>
              </a:rPr>
              <a:t>Experiment 1</a:t>
            </a:r>
            <a:r>
              <a:rPr lang="en-US" altLang="ko-KR" sz="4000" b="1" dirty="0" smtClean="0">
                <a:solidFill>
                  <a:schemeClr val="tx1">
                    <a:lumMod val="75000"/>
                    <a:lumOff val="25000"/>
                  </a:schemeClr>
                </a:solidFill>
                <a:latin typeface="Arial" panose="020B0604020202020204" pitchFamily="34" charset="0"/>
                <a:cs typeface="Arial" panose="020B0604020202020204" pitchFamily="34" charset="0"/>
              </a:rPr>
              <a:t/>
            </a:r>
            <a:br>
              <a:rPr lang="en-US" altLang="ko-KR" sz="4000" b="1" dirty="0" smtClean="0">
                <a:solidFill>
                  <a:schemeClr val="tx1">
                    <a:lumMod val="75000"/>
                    <a:lumOff val="25000"/>
                  </a:schemeClr>
                </a:solidFill>
                <a:latin typeface="Arial" panose="020B0604020202020204" pitchFamily="34" charset="0"/>
                <a:cs typeface="Arial" panose="020B0604020202020204" pitchFamily="34" charset="0"/>
              </a:rPr>
            </a:br>
            <a:r>
              <a:rPr lang="en-US" altLang="ko-KR" sz="3200" dirty="0" smtClean="0">
                <a:solidFill>
                  <a:schemeClr val="tx1">
                    <a:lumMod val="75000"/>
                    <a:lumOff val="25000"/>
                  </a:schemeClr>
                </a:solidFill>
                <a:latin typeface="Arial" panose="020B0604020202020204" pitchFamily="34" charset="0"/>
                <a:cs typeface="Arial" panose="020B0604020202020204" pitchFamily="34" charset="0"/>
              </a:rPr>
              <a:t>The effect of Spin-Up</a:t>
            </a:r>
            <a:endParaRPr lang="ko-KR" altLang="en-US" sz="2800" dirty="0"/>
          </a:p>
        </p:txBody>
      </p:sp>
      <p:pic>
        <p:nvPicPr>
          <p:cNvPr id="18" name="그림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437300"/>
          </a:xfrm>
          <a:prstGeom prst="rect">
            <a:avLst/>
          </a:prstGeom>
        </p:spPr>
      </p:pic>
      <p:sp>
        <p:nvSpPr>
          <p:cNvPr id="20" name="TextBox 19">
            <a:extLst>
              <a:ext uri="{FF2B5EF4-FFF2-40B4-BE49-F238E27FC236}">
                <a16:creationId xmlns:a16="http://schemas.microsoft.com/office/drawing/2014/main" id="{3C96E59B-9EC2-49BC-AA3D-511D4C278862}"/>
              </a:ext>
            </a:extLst>
          </p:cNvPr>
          <p:cNvSpPr txBox="1"/>
          <p:nvPr/>
        </p:nvSpPr>
        <p:spPr bwMode="auto">
          <a:xfrm>
            <a:off x="5500836" y="1718731"/>
            <a:ext cx="2630848" cy="350865"/>
          </a:xfrm>
          <a:prstGeom prst="rect">
            <a:avLst/>
          </a:prstGeom>
          <a:noFill/>
          <a:ln w="9525">
            <a:noFill/>
            <a:miter lim="800000"/>
            <a:headEnd/>
            <a:tailEnd/>
          </a:ln>
          <a:effectLst/>
        </p:spPr>
        <p:txBody>
          <a:bodyPr wrap="none" rtlCol="0">
            <a:spAutoFit/>
          </a:bodyPr>
          <a:lstStyle/>
          <a:p>
            <a:pPr>
              <a:lnSpc>
                <a:spcPct val="120000"/>
              </a:lnSpc>
              <a:spcAft>
                <a:spcPct val="50000"/>
              </a:spcAft>
            </a:pPr>
            <a:r>
              <a:rPr lang="en-US" altLang="ko-KR" sz="1400" b="1" dirty="0" smtClean="0">
                <a:solidFill>
                  <a:srgbClr val="FF0000"/>
                </a:solidFill>
                <a:latin typeface="Arial" panose="020B0604020202020204" pitchFamily="34" charset="0"/>
                <a:cs typeface="Arial" panose="020B0604020202020204" pitchFamily="34" charset="0"/>
              </a:rPr>
              <a:t>Comparison in satellite Orbit</a:t>
            </a:r>
            <a:endParaRPr lang="ko-KR" altLang="en-US" sz="1400" b="1" dirty="0">
              <a:solidFill>
                <a:srgbClr val="FF0000"/>
              </a:solidFill>
              <a:latin typeface="Arial" panose="020B0604020202020204" pitchFamily="34" charset="0"/>
              <a:cs typeface="Arial" panose="020B0604020202020204" pitchFamily="34" charset="0"/>
            </a:endParaRPr>
          </a:p>
        </p:txBody>
      </p:sp>
      <p:pic>
        <p:nvPicPr>
          <p:cNvPr id="2" name="fig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8058" y="4171304"/>
            <a:ext cx="3952432" cy="1976216"/>
          </a:xfrm>
          <a:prstGeom prst="rect">
            <a:avLst/>
          </a:prstGeom>
        </p:spPr>
      </p:pic>
      <p:pic>
        <p:nvPicPr>
          <p:cNvPr id="9" name="fig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65903" y="1893780"/>
            <a:ext cx="3945054" cy="1972527"/>
          </a:xfrm>
          <a:prstGeom prst="rect">
            <a:avLst/>
          </a:prstGeom>
        </p:spPr>
      </p:pic>
    </p:spTree>
    <p:extLst>
      <p:ext uri="{BB962C8B-B14F-4D97-AF65-F5344CB8AC3E}">
        <p14:creationId xmlns:p14="http://schemas.microsoft.com/office/powerpoint/2010/main" val="425981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767" fill="hold"/>
                                        <p:tgtEl>
                                          <p:spTgt spid="9"/>
                                        </p:tgtEl>
                                      </p:cBhvr>
                                    </p:cmd>
                                  </p:childTnLst>
                                </p:cTn>
                              </p:par>
                              <p:par>
                                <p:cTn id="7" presetID="1" presetClass="mediacall" presetSubtype="0" fill="hold" nodeType="withEffect">
                                  <p:stCondLst>
                                    <p:cond delay="0"/>
                                  </p:stCondLst>
                                  <p:childTnLst>
                                    <p:cmd type="call" cmd="playFrom(0.0)">
                                      <p:cBhvr>
                                        <p:cTn id="8" dur="75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255564"/>
            <a:ext cx="6040720" cy="2428320"/>
          </a:xfrm>
          <a:prstGeom prst="rect">
            <a:avLst/>
          </a:prstGeom>
        </p:spPr>
      </p:pic>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20" y="1655632"/>
            <a:ext cx="6125381" cy="2447947"/>
          </a:xfrm>
          <a:prstGeom prst="rect">
            <a:avLst/>
          </a:prstGeom>
        </p:spPr>
      </p:pic>
      <p:grpSp>
        <p:nvGrpSpPr>
          <p:cNvPr id="13" name="그룹 12"/>
          <p:cNvGrpSpPr/>
          <p:nvPr/>
        </p:nvGrpSpPr>
        <p:grpSpPr>
          <a:xfrm>
            <a:off x="609599" y="1858722"/>
            <a:ext cx="5373949" cy="2590800"/>
            <a:chOff x="609599" y="1951083"/>
            <a:chExt cx="5373949" cy="2590800"/>
          </a:xfrm>
        </p:grpSpPr>
        <p:sp>
          <p:nvSpPr>
            <p:cNvPr id="6" name="직사각형 5">
              <a:extLst>
                <a:ext uri="{FF2B5EF4-FFF2-40B4-BE49-F238E27FC236}">
                  <a16:creationId xmlns:a16="http://schemas.microsoft.com/office/drawing/2014/main" id="{8AC808F2-3F94-49FA-9682-BD9690EE8E82}"/>
                </a:ext>
              </a:extLst>
            </p:cNvPr>
            <p:cNvSpPr/>
            <p:nvPr/>
          </p:nvSpPr>
          <p:spPr>
            <a:xfrm>
              <a:off x="1600199" y="1951083"/>
              <a:ext cx="381000" cy="5334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7" name="직선 연결선 6">
              <a:extLst>
                <a:ext uri="{FF2B5EF4-FFF2-40B4-BE49-F238E27FC236}">
                  <a16:creationId xmlns:a16="http://schemas.microsoft.com/office/drawing/2014/main" id="{7B0C2117-1132-47D3-B1D2-7C3BF9E2C619}"/>
                </a:ext>
              </a:extLst>
            </p:cNvPr>
            <p:cNvCxnSpPr>
              <a:cxnSpLocks/>
            </p:cNvCxnSpPr>
            <p:nvPr/>
          </p:nvCxnSpPr>
          <p:spPr>
            <a:xfrm flipH="1">
              <a:off x="609599" y="2484483"/>
              <a:ext cx="990600" cy="20574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C607F365-6534-4EC6-93CF-C48197CFB6C9}"/>
                </a:ext>
              </a:extLst>
            </p:cNvPr>
            <p:cNvCxnSpPr>
              <a:cxnSpLocks/>
            </p:cNvCxnSpPr>
            <p:nvPr/>
          </p:nvCxnSpPr>
          <p:spPr>
            <a:xfrm>
              <a:off x="1981199" y="2484483"/>
              <a:ext cx="990600" cy="20574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0AA9953-52F8-4634-906B-C7150C1CB3BC}"/>
                </a:ext>
              </a:extLst>
            </p:cNvPr>
            <p:cNvSpPr txBox="1"/>
            <p:nvPr/>
          </p:nvSpPr>
          <p:spPr bwMode="auto">
            <a:xfrm>
              <a:off x="3616105" y="2413210"/>
              <a:ext cx="2367443" cy="350865"/>
            </a:xfrm>
            <a:prstGeom prst="rect">
              <a:avLst/>
            </a:prstGeom>
            <a:noFill/>
            <a:ln w="9525">
              <a:noFill/>
              <a:miter lim="800000"/>
              <a:headEnd/>
              <a:tailEnd/>
            </a:ln>
            <a:effectLst/>
          </p:spPr>
          <p:txBody>
            <a:bodyPr wrap="none" rtlCol="0">
              <a:spAutoFit/>
            </a:bodyPr>
            <a:lstStyle/>
            <a:p>
              <a:pPr>
                <a:lnSpc>
                  <a:spcPct val="120000"/>
                </a:lnSpc>
                <a:spcAft>
                  <a:spcPct val="50000"/>
                </a:spcAft>
              </a:pPr>
              <a:r>
                <a:rPr lang="en-US" altLang="ko-KR" sz="1400" b="1" dirty="0" smtClean="0">
                  <a:solidFill>
                    <a:srgbClr val="FF0000"/>
                  </a:solidFill>
                </a:rPr>
                <a:t>*comparison in satellite orbit</a:t>
              </a:r>
              <a:endParaRPr lang="ko-KR" altLang="en-US" sz="1400" b="1" dirty="0">
                <a:solidFill>
                  <a:srgbClr val="FF0000"/>
                </a:solidFill>
              </a:endParaRPr>
            </a:p>
          </p:txBody>
        </p:sp>
      </p:grpSp>
      <p:sp>
        <p:nvSpPr>
          <p:cNvPr id="12" name="제목 1"/>
          <p:cNvSpPr>
            <a:spLocks noGrp="1"/>
          </p:cNvSpPr>
          <p:nvPr>
            <p:ph type="title"/>
          </p:nvPr>
        </p:nvSpPr>
        <p:spPr>
          <a:xfrm>
            <a:off x="628650" y="365126"/>
            <a:ext cx="7886700" cy="1325563"/>
          </a:xfrm>
        </p:spPr>
        <p:txBody>
          <a:bodyPr>
            <a:noAutofit/>
          </a:bodyPr>
          <a:lstStyle/>
          <a:p>
            <a:r>
              <a:rPr lang="en-US" altLang="ko-KR" sz="3600" b="1" dirty="0" smtClean="0">
                <a:solidFill>
                  <a:schemeClr val="tx1">
                    <a:lumMod val="75000"/>
                    <a:lumOff val="25000"/>
                  </a:schemeClr>
                </a:solidFill>
                <a:latin typeface="Arial" panose="020B0604020202020204" pitchFamily="34" charset="0"/>
                <a:cs typeface="Arial" panose="020B0604020202020204" pitchFamily="34" charset="0"/>
              </a:rPr>
              <a:t>Experiment 2</a:t>
            </a:r>
            <a:br>
              <a:rPr lang="en-US" altLang="ko-KR" sz="3600" b="1" dirty="0" smtClean="0">
                <a:solidFill>
                  <a:schemeClr val="tx1">
                    <a:lumMod val="75000"/>
                    <a:lumOff val="25000"/>
                  </a:schemeClr>
                </a:solidFill>
                <a:latin typeface="Arial" panose="020B0604020202020204" pitchFamily="34" charset="0"/>
                <a:cs typeface="Arial" panose="020B0604020202020204" pitchFamily="34" charset="0"/>
              </a:rPr>
            </a:br>
            <a:r>
              <a:rPr lang="en-US" altLang="ko-KR" sz="3200" dirty="0" smtClean="0">
                <a:solidFill>
                  <a:schemeClr val="tx1">
                    <a:lumMod val="75000"/>
                    <a:lumOff val="25000"/>
                  </a:schemeClr>
                </a:solidFill>
                <a:latin typeface="Arial" panose="020B0604020202020204" pitchFamily="34" charset="0"/>
                <a:cs typeface="Arial" panose="020B0604020202020204" pitchFamily="34" charset="0"/>
              </a:rPr>
              <a:t>The effect </a:t>
            </a:r>
            <a:r>
              <a:rPr lang="en-US" altLang="ko-KR" sz="3200" dirty="0">
                <a:solidFill>
                  <a:schemeClr val="tx1">
                    <a:lumMod val="75000"/>
                    <a:lumOff val="25000"/>
                  </a:schemeClr>
                </a:solidFill>
                <a:latin typeface="Arial" panose="020B0604020202020204" pitchFamily="34" charset="0"/>
                <a:cs typeface="Arial" panose="020B0604020202020204" pitchFamily="34" charset="0"/>
              </a:rPr>
              <a:t>of data </a:t>
            </a:r>
            <a:r>
              <a:rPr lang="en-US" altLang="ko-KR" sz="3200" dirty="0" smtClean="0">
                <a:solidFill>
                  <a:schemeClr val="tx1">
                    <a:lumMod val="75000"/>
                    <a:lumOff val="25000"/>
                  </a:schemeClr>
                </a:solidFill>
                <a:latin typeface="Arial" panose="020B0604020202020204" pitchFamily="34" charset="0"/>
                <a:cs typeface="Arial" panose="020B0604020202020204" pitchFamily="34" charset="0"/>
              </a:rPr>
              <a:t>assimilation </a:t>
            </a:r>
            <a:endParaRPr lang="ko-KR" altLang="en-US" sz="3200" dirty="0"/>
          </a:p>
        </p:txBody>
      </p:sp>
      <p:sp>
        <p:nvSpPr>
          <p:cNvPr id="3" name="내용 개체 틀 2"/>
          <p:cNvSpPr>
            <a:spLocks noGrp="1"/>
          </p:cNvSpPr>
          <p:nvPr>
            <p:ph idx="1"/>
          </p:nvPr>
        </p:nvSpPr>
        <p:spPr>
          <a:xfrm>
            <a:off x="6003930" y="3003665"/>
            <a:ext cx="2972435" cy="2307335"/>
          </a:xfrm>
        </p:spPr>
        <p:txBody>
          <a:bodyPr>
            <a:normAutofit/>
          </a:bodyPr>
          <a:lstStyle/>
          <a:p>
            <a:pPr marL="268288" indent="-268288">
              <a:lnSpc>
                <a:spcPct val="120000"/>
              </a:lnSpc>
              <a:buFont typeface="Wingdings" panose="05000000000000000000" pitchFamily="2" charset="2"/>
              <a:buChar char="v"/>
            </a:pPr>
            <a:r>
              <a:rPr lang="en-US" altLang="ko-KR" sz="1600" b="1" dirty="0">
                <a:latin typeface="Arial" panose="020B0604020202020204" pitchFamily="34" charset="0"/>
                <a:cs typeface="Arial" panose="020B0604020202020204" pitchFamily="34" charset="0"/>
              </a:rPr>
              <a:t>How long does the effect last when the data assimilation stop working? </a:t>
            </a:r>
          </a:p>
          <a:p>
            <a:pPr>
              <a:spcAft>
                <a:spcPts val="600"/>
              </a:spcAft>
              <a:buFont typeface="Wingdings" panose="05000000000000000000" pitchFamily="2" charset="2"/>
              <a:buChar char="Ø"/>
            </a:pPr>
            <a:r>
              <a:rPr lang="en-US" altLang="ko-KR" sz="1200" dirty="0" smtClean="0">
                <a:latin typeface="Arial" panose="020B0604020202020204" pitchFamily="34" charset="0"/>
                <a:cs typeface="Arial" panose="020B0604020202020204" pitchFamily="34" charset="0"/>
              </a:rPr>
              <a:t>DA (Past): Correlation between obs. And mod. Increases due to DA</a:t>
            </a:r>
            <a:endParaRPr lang="en-US" altLang="ko-KR" sz="1200" dirty="0">
              <a:latin typeface="Arial" panose="020B0604020202020204" pitchFamily="34" charset="0"/>
              <a:cs typeface="Arial" panose="020B0604020202020204" pitchFamily="34" charset="0"/>
            </a:endParaRPr>
          </a:p>
          <a:p>
            <a:pPr>
              <a:spcAft>
                <a:spcPts val="600"/>
              </a:spcAft>
              <a:buFont typeface="Wingdings" panose="05000000000000000000" pitchFamily="2" charset="2"/>
              <a:buChar char="Ø"/>
            </a:pPr>
            <a:r>
              <a:rPr lang="en-US" altLang="ko-KR" sz="1200" dirty="0" smtClean="0">
                <a:latin typeface="Arial" panose="020B0604020202020204" pitchFamily="34" charset="0"/>
                <a:cs typeface="Arial" panose="020B0604020202020204" pitchFamily="34" charset="0"/>
              </a:rPr>
              <a:t>No DA(future): no big impact.(due to  the satellite’s distanced from its previous path) </a:t>
            </a:r>
            <a:endParaRPr lang="en-US" altLang="ko-KR" sz="1200" dirty="0">
              <a:latin typeface="Arial" panose="020B0604020202020204" pitchFamily="34" charset="0"/>
              <a:cs typeface="Arial" panose="020B0604020202020204" pitchFamily="34" charset="0"/>
            </a:endParaRPr>
          </a:p>
        </p:txBody>
      </p:sp>
      <p:graphicFrame>
        <p:nvGraphicFramePr>
          <p:cNvPr id="9" name="표 8">
            <a:extLst>
              <a:ext uri="{FF2B5EF4-FFF2-40B4-BE49-F238E27FC236}">
                <a16:creationId xmlns:a16="http://schemas.microsoft.com/office/drawing/2014/main" id="{E0886CB0-4335-4FA6-BD49-FE78BBCE7353}"/>
              </a:ext>
            </a:extLst>
          </p:cNvPr>
          <p:cNvGraphicFramePr>
            <a:graphicFrameLocks noGrp="1"/>
          </p:cNvGraphicFramePr>
          <p:nvPr>
            <p:extLst>
              <p:ext uri="{D42A27DB-BD31-4B8C-83A1-F6EECF244321}">
                <p14:modId xmlns:p14="http://schemas.microsoft.com/office/powerpoint/2010/main" val="2402045268"/>
              </p:ext>
            </p:extLst>
          </p:nvPr>
        </p:nvGraphicFramePr>
        <p:xfrm>
          <a:off x="6127291" y="5184064"/>
          <a:ext cx="2849074" cy="1206266"/>
        </p:xfrm>
        <a:graphic>
          <a:graphicData uri="http://schemas.openxmlformats.org/drawingml/2006/table">
            <a:tbl>
              <a:tblPr firstRow="1" bandRow="1">
                <a:tableStyleId>{5C22544A-7EE6-4342-B048-85BDC9FD1C3A}</a:tableStyleId>
              </a:tblPr>
              <a:tblGrid>
                <a:gridCol w="876736">
                  <a:extLst>
                    <a:ext uri="{9D8B030D-6E8A-4147-A177-3AD203B41FA5}">
                      <a16:colId xmlns:a16="http://schemas.microsoft.com/office/drawing/2014/main" val="3109174379"/>
                    </a:ext>
                  </a:extLst>
                </a:gridCol>
                <a:gridCol w="884088">
                  <a:extLst>
                    <a:ext uri="{9D8B030D-6E8A-4147-A177-3AD203B41FA5}">
                      <a16:colId xmlns:a16="http://schemas.microsoft.com/office/drawing/2014/main" val="697185950"/>
                    </a:ext>
                  </a:extLst>
                </a:gridCol>
                <a:gridCol w="1088250">
                  <a:extLst>
                    <a:ext uri="{9D8B030D-6E8A-4147-A177-3AD203B41FA5}">
                      <a16:colId xmlns:a16="http://schemas.microsoft.com/office/drawing/2014/main" val="372317503"/>
                    </a:ext>
                  </a:extLst>
                </a:gridCol>
              </a:tblGrid>
              <a:tr h="374533">
                <a:tc>
                  <a:txBody>
                    <a:bodyPr/>
                    <a:lstStyle/>
                    <a:p>
                      <a:pPr algn="ctr" latinLnBrk="1"/>
                      <a:r>
                        <a:rPr lang="en-US" altLang="ko-KR" sz="900" dirty="0" smtClean="0">
                          <a:solidFill>
                            <a:schemeClr val="tx1"/>
                          </a:solidFill>
                          <a:latin typeface="Arial" panose="020B0604020202020204" pitchFamily="34" charset="0"/>
                          <a:ea typeface="맑은 고딕" panose="020B0503020000020004" pitchFamily="50" charset="-127"/>
                          <a:cs typeface="Arial" panose="020B0604020202020204" pitchFamily="34" charset="0"/>
                        </a:rPr>
                        <a:t>Correlation coefficient</a:t>
                      </a:r>
                      <a:endParaRPr lang="ko-KR" altLang="en-US" sz="900" dirty="0">
                        <a:solidFill>
                          <a:schemeClr val="tx1"/>
                        </a:solidFill>
                        <a:latin typeface="Arial" panose="020B0604020202020204" pitchFamily="34" charset="0"/>
                        <a:ea typeface="맑은 고딕" panose="020B0503020000020004" pitchFamily="50" charset="-127"/>
                        <a:cs typeface="Arial" panose="020B0604020202020204" pitchFamily="34" charset="0"/>
                      </a:endParaRP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solidFill>
                          <a:latin typeface="Arial" panose="020B0604020202020204" pitchFamily="34" charset="0"/>
                          <a:ea typeface="맑은 고딕" panose="020B0503020000020004" pitchFamily="50" charset="-127"/>
                          <a:cs typeface="Arial" panose="020B0604020202020204" pitchFamily="34" charset="0"/>
                        </a:rPr>
                        <a:t>~7/21</a:t>
                      </a:r>
                    </a:p>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1" dirty="0" smtClean="0">
                          <a:solidFill>
                            <a:schemeClr val="tx1"/>
                          </a:solidFill>
                          <a:latin typeface="Arial" panose="020B0604020202020204" pitchFamily="34" charset="0"/>
                          <a:ea typeface="맑은 고딕" panose="020B0503020000020004" pitchFamily="50" charset="-127"/>
                          <a:cs typeface="Arial" panose="020B0604020202020204" pitchFamily="34" charset="0"/>
                        </a:rPr>
                        <a:t>(DA</a:t>
                      </a:r>
                      <a:r>
                        <a:rPr lang="en-US" altLang="ko-KR" sz="1200" b="1" baseline="0" dirty="0" smtClean="0">
                          <a:solidFill>
                            <a:schemeClr val="tx1"/>
                          </a:solidFill>
                          <a:latin typeface="Arial" panose="020B0604020202020204" pitchFamily="34" charset="0"/>
                          <a:ea typeface="맑은 고딕" panose="020B0503020000020004" pitchFamily="50" charset="-127"/>
                          <a:cs typeface="Arial" panose="020B0604020202020204" pitchFamily="34" charset="0"/>
                        </a:rPr>
                        <a:t> O</a:t>
                      </a:r>
                      <a:r>
                        <a:rPr lang="en-US" altLang="ko-KR" sz="1200" b="1" dirty="0" smtClean="0">
                          <a:solidFill>
                            <a:schemeClr val="tx1"/>
                          </a:solidFill>
                          <a:latin typeface="Arial" panose="020B0604020202020204" pitchFamily="34" charset="0"/>
                          <a:ea typeface="맑은 고딕" panose="020B0503020000020004" pitchFamily="50" charset="-127"/>
                          <a:cs typeface="Arial" panose="020B0604020202020204" pitchFamily="34" charset="0"/>
                        </a:rPr>
                        <a:t>)</a:t>
                      </a:r>
                      <a:endParaRPr lang="ko-KR" altLang="en-US" sz="1200" b="1" dirty="0">
                        <a:solidFill>
                          <a:schemeClr val="tx1"/>
                        </a:solidFill>
                        <a:latin typeface="Arial" panose="020B0604020202020204" pitchFamily="34" charset="0"/>
                        <a:ea typeface="맑은 고딕" panose="020B0503020000020004" pitchFamily="50" charset="-127"/>
                        <a:cs typeface="Arial" panose="020B0604020202020204" pitchFamily="34" charset="0"/>
                      </a:endParaRP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solidFill>
                          <a:latin typeface="Arial" panose="020B0604020202020204" pitchFamily="34" charset="0"/>
                          <a:ea typeface="맑은 고딕" panose="020B0503020000020004" pitchFamily="50" charset="-127"/>
                          <a:cs typeface="Arial" panose="020B0604020202020204" pitchFamily="34" charset="0"/>
                        </a:rPr>
                        <a:t>7/21~</a:t>
                      </a:r>
                    </a:p>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1" dirty="0" smtClean="0">
                          <a:solidFill>
                            <a:schemeClr val="tx1"/>
                          </a:solidFill>
                          <a:latin typeface="Arial" panose="020B0604020202020204" pitchFamily="34" charset="0"/>
                          <a:ea typeface="맑은 고딕" panose="020B0503020000020004" pitchFamily="50" charset="-127"/>
                          <a:cs typeface="Arial" panose="020B0604020202020204" pitchFamily="34" charset="0"/>
                        </a:rPr>
                        <a:t>(DA X</a:t>
                      </a:r>
                      <a:r>
                        <a:rPr lang="en-US" altLang="ko-KR" sz="1200" b="1" dirty="0">
                          <a:solidFill>
                            <a:schemeClr val="tx1"/>
                          </a:solidFill>
                          <a:latin typeface="Arial" panose="020B0604020202020204" pitchFamily="34" charset="0"/>
                          <a:ea typeface="맑은 고딕" panose="020B0503020000020004" pitchFamily="50" charset="-127"/>
                          <a:cs typeface="Arial" panose="020B0604020202020204" pitchFamily="34" charset="0"/>
                        </a:rPr>
                        <a:t>)</a:t>
                      </a:r>
                      <a:endParaRPr lang="ko-KR" altLang="en-US" sz="1200" b="1" dirty="0">
                        <a:solidFill>
                          <a:schemeClr val="tx1"/>
                        </a:solidFill>
                        <a:latin typeface="Arial" panose="020B0604020202020204" pitchFamily="34" charset="0"/>
                        <a:ea typeface="맑은 고딕" panose="020B0503020000020004" pitchFamily="50" charset="-127"/>
                        <a:cs typeface="Arial" panose="020B0604020202020204" pitchFamily="34" charset="0"/>
                      </a:endParaRPr>
                    </a:p>
                  </a:txBody>
                  <a:tcPr anchor="ctr"/>
                </a:tc>
                <a:extLst>
                  <a:ext uri="{0D108BD9-81ED-4DB2-BD59-A6C34878D82A}">
                    <a16:rowId xmlns:a16="http://schemas.microsoft.com/office/drawing/2014/main" val="300621719"/>
                  </a:ext>
                </a:extLst>
              </a:tr>
              <a:tr h="374533">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900" b="1" dirty="0" smtClean="0">
                          <a:solidFill>
                            <a:schemeClr val="tx1"/>
                          </a:solidFill>
                          <a:latin typeface="Arial" panose="020B0604020202020204" pitchFamily="34" charset="0"/>
                          <a:ea typeface="맑은 고딕" panose="020B0503020000020004" pitchFamily="50" charset="-127"/>
                          <a:cs typeface="Arial" panose="020B0604020202020204" pitchFamily="34" charset="0"/>
                        </a:rPr>
                        <a:t>No data assimilation</a:t>
                      </a:r>
                      <a:endParaRPr lang="ko-KR" altLang="en-US" sz="900" b="1" dirty="0">
                        <a:solidFill>
                          <a:schemeClr val="tx1"/>
                        </a:solidFill>
                        <a:latin typeface="Arial" panose="020B0604020202020204" pitchFamily="34" charset="0"/>
                        <a:ea typeface="맑은 고딕" panose="020B0503020000020004" pitchFamily="50" charset="-127"/>
                        <a:cs typeface="Arial" panose="020B0604020202020204" pitchFamily="34" charset="0"/>
                      </a:endParaRPr>
                    </a:p>
                  </a:txBody>
                  <a:tcPr anchor="ctr"/>
                </a:tc>
                <a:tc>
                  <a:txBody>
                    <a:bodyPr/>
                    <a:lstStyle/>
                    <a:p>
                      <a:pPr algn="ctr" latinLnBrk="1"/>
                      <a:r>
                        <a:rPr lang="en-US" altLang="ko-KR" sz="1200" b="1" dirty="0">
                          <a:solidFill>
                            <a:srgbClr val="0000FF"/>
                          </a:solidFill>
                          <a:latin typeface="Arial" panose="020B0604020202020204" pitchFamily="34" charset="0"/>
                          <a:ea typeface="맑은 고딕" panose="020B0503020000020004" pitchFamily="50" charset="-127"/>
                          <a:cs typeface="Arial" panose="020B0604020202020204" pitchFamily="34" charset="0"/>
                        </a:rPr>
                        <a:t>0.952</a:t>
                      </a:r>
                      <a:endParaRPr lang="ko-KR" altLang="en-US" sz="1200" dirty="0">
                        <a:solidFill>
                          <a:srgbClr val="0000FF"/>
                        </a:solidFill>
                        <a:latin typeface="Arial" panose="020B0604020202020204" pitchFamily="34" charset="0"/>
                        <a:ea typeface="맑은 고딕" panose="020B0503020000020004" pitchFamily="50" charset="-127"/>
                        <a:cs typeface="Arial" panose="020B0604020202020204" pitchFamily="34" charset="0"/>
                      </a:endParaRP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rgbClr val="0000FF"/>
                          </a:solidFill>
                          <a:latin typeface="Arial" panose="020B0604020202020204" pitchFamily="34" charset="0"/>
                          <a:ea typeface="맑은 고딕" panose="020B0503020000020004" pitchFamily="50" charset="-127"/>
                          <a:cs typeface="Arial" panose="020B0604020202020204" pitchFamily="34" charset="0"/>
                        </a:rPr>
                        <a:t>0.951</a:t>
                      </a:r>
                      <a:endParaRPr lang="ko-KR" altLang="en-US" sz="1200" b="1" dirty="0">
                        <a:solidFill>
                          <a:srgbClr val="0000FF"/>
                        </a:solidFill>
                        <a:latin typeface="Arial" panose="020B0604020202020204" pitchFamily="34" charset="0"/>
                        <a:ea typeface="맑은 고딕" panose="020B0503020000020004" pitchFamily="50" charset="-127"/>
                        <a:cs typeface="Arial" panose="020B0604020202020204" pitchFamily="34" charset="0"/>
                      </a:endParaRPr>
                    </a:p>
                  </a:txBody>
                  <a:tcPr anchor="ctr"/>
                </a:tc>
                <a:extLst>
                  <a:ext uri="{0D108BD9-81ED-4DB2-BD59-A6C34878D82A}">
                    <a16:rowId xmlns:a16="http://schemas.microsoft.com/office/drawing/2014/main" val="2036937559"/>
                  </a:ext>
                </a:extLst>
              </a:tr>
              <a:tr h="374533">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900" b="1" dirty="0">
                          <a:solidFill>
                            <a:schemeClr val="tx1"/>
                          </a:solidFill>
                          <a:latin typeface="Arial" panose="020B0604020202020204" pitchFamily="34" charset="0"/>
                          <a:ea typeface="맑은 고딕" panose="020B0503020000020004" pitchFamily="50" charset="-127"/>
                          <a:cs typeface="Arial" panose="020B0604020202020204" pitchFamily="34" charset="0"/>
                        </a:rPr>
                        <a:t>OI</a:t>
                      </a:r>
                      <a:endParaRPr lang="ko-KR" altLang="en-US" sz="900" b="1" dirty="0">
                        <a:solidFill>
                          <a:schemeClr val="tx1"/>
                        </a:solidFill>
                        <a:latin typeface="Arial" panose="020B0604020202020204" pitchFamily="34" charset="0"/>
                        <a:ea typeface="맑은 고딕" panose="020B0503020000020004" pitchFamily="50" charset="-127"/>
                        <a:cs typeface="Arial" panose="020B0604020202020204" pitchFamily="34" charset="0"/>
                      </a:endParaRP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rgbClr val="FF0000"/>
                          </a:solidFill>
                          <a:latin typeface="Arial" panose="020B0604020202020204" pitchFamily="34" charset="0"/>
                          <a:ea typeface="맑은 고딕" panose="020B0503020000020004" pitchFamily="50" charset="-127"/>
                          <a:cs typeface="Arial" panose="020B0604020202020204" pitchFamily="34" charset="0"/>
                        </a:rPr>
                        <a:t>0.976</a:t>
                      </a:r>
                      <a:endParaRPr lang="ko-KR" altLang="en-US" sz="1200" b="1" dirty="0">
                        <a:solidFill>
                          <a:srgbClr val="FF0000"/>
                        </a:solidFill>
                        <a:latin typeface="Arial" panose="020B0604020202020204" pitchFamily="34" charset="0"/>
                        <a:ea typeface="맑은 고딕" panose="020B0503020000020004" pitchFamily="50" charset="-127"/>
                        <a:cs typeface="Arial" panose="020B0604020202020204" pitchFamily="34" charset="0"/>
                      </a:endParaRP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rgbClr val="0000FF"/>
                          </a:solidFill>
                          <a:latin typeface="Arial" panose="020B0604020202020204" pitchFamily="34" charset="0"/>
                          <a:ea typeface="맑은 고딕" panose="020B0503020000020004" pitchFamily="50" charset="-127"/>
                          <a:cs typeface="Arial" panose="020B0604020202020204" pitchFamily="34" charset="0"/>
                        </a:rPr>
                        <a:t>0.953</a:t>
                      </a:r>
                      <a:endParaRPr lang="ko-KR" altLang="en-US" sz="1200" b="1" dirty="0">
                        <a:solidFill>
                          <a:srgbClr val="0000FF"/>
                        </a:solidFill>
                        <a:latin typeface="Arial" panose="020B0604020202020204" pitchFamily="34" charset="0"/>
                        <a:ea typeface="맑은 고딕" panose="020B0503020000020004" pitchFamily="50" charset="-127"/>
                        <a:cs typeface="Arial" panose="020B0604020202020204" pitchFamily="34" charset="0"/>
                      </a:endParaRPr>
                    </a:p>
                  </a:txBody>
                  <a:tcPr anchor="ctr"/>
                </a:tc>
                <a:extLst>
                  <a:ext uri="{0D108BD9-81ED-4DB2-BD59-A6C34878D82A}">
                    <a16:rowId xmlns:a16="http://schemas.microsoft.com/office/drawing/2014/main" val="3485188157"/>
                  </a:ext>
                </a:extLst>
              </a:tr>
            </a:tbl>
          </a:graphicData>
        </a:graphic>
      </p:graphicFrame>
      <p:pic>
        <p:nvPicPr>
          <p:cNvPr id="14" name="그림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437300"/>
          </a:xfrm>
          <a:prstGeom prst="rect">
            <a:avLst/>
          </a:prstGeom>
        </p:spPr>
      </p:pic>
      <p:sp>
        <p:nvSpPr>
          <p:cNvPr id="15" name="내용 개체 틀 2"/>
          <p:cNvSpPr txBox="1">
            <a:spLocks/>
          </p:cNvSpPr>
          <p:nvPr/>
        </p:nvSpPr>
        <p:spPr>
          <a:xfrm>
            <a:off x="5983548" y="1290218"/>
            <a:ext cx="4811702" cy="2428795"/>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lnSpc>
                <a:spcPct val="120000"/>
              </a:lnSpc>
              <a:spcBef>
                <a:spcPts val="0"/>
              </a:spcBef>
              <a:buFont typeface="Wingdings" panose="05000000000000000000" pitchFamily="2" charset="2"/>
              <a:buChar char="v"/>
            </a:pPr>
            <a:r>
              <a:rPr lang="en-US" altLang="ko-KR" sz="1600" b="1" dirty="0" err="1" smtClean="0">
                <a:latin typeface="Arial" panose="020B0604020202020204" pitchFamily="34" charset="0"/>
                <a:cs typeface="Arial" panose="020B0604020202020204" pitchFamily="34" charset="0"/>
              </a:rPr>
              <a:t>Exp</a:t>
            </a:r>
            <a:r>
              <a:rPr lang="en-US" altLang="ko-KR" sz="1600" b="1" dirty="0" smtClean="0">
                <a:latin typeface="Arial" panose="020B0604020202020204" pitchFamily="34" charset="0"/>
                <a:cs typeface="Arial" panose="020B0604020202020204" pitchFamily="34" charset="0"/>
              </a:rPr>
              <a:t> 2 Simulation condition</a:t>
            </a:r>
          </a:p>
          <a:p>
            <a:pPr marL="449263" indent="-182563">
              <a:lnSpc>
                <a:spcPct val="120000"/>
              </a:lnSpc>
              <a:spcBef>
                <a:spcPts val="0"/>
              </a:spcBef>
              <a:buFont typeface="Wingdings" panose="05000000000000000000" pitchFamily="2" charset="2"/>
              <a:buChar char="Ø"/>
            </a:pPr>
            <a:r>
              <a:rPr lang="en-US" altLang="ko-KR" sz="1100" dirty="0" smtClean="0">
                <a:latin typeface="Arial" panose="020B0604020202020204" pitchFamily="34" charset="0"/>
                <a:cs typeface="Arial" panose="020B0604020202020204" pitchFamily="34" charset="0"/>
              </a:rPr>
              <a:t>01/Jul/2017 ~ 11/Jul/2017 : Spin-up</a:t>
            </a:r>
          </a:p>
          <a:p>
            <a:pPr marL="449263" indent="-182563">
              <a:lnSpc>
                <a:spcPct val="120000"/>
              </a:lnSpc>
              <a:spcBef>
                <a:spcPts val="0"/>
              </a:spcBef>
              <a:buFont typeface="Wingdings" panose="05000000000000000000" pitchFamily="2" charset="2"/>
              <a:buChar char="Ø"/>
            </a:pPr>
            <a:r>
              <a:rPr lang="en-US" altLang="ko-KR" sz="1100" dirty="0" smtClean="0">
                <a:latin typeface="Arial" panose="020B0604020202020204" pitchFamily="34" charset="0"/>
                <a:cs typeface="Arial" panose="020B0604020202020204" pitchFamily="34" charset="0"/>
              </a:rPr>
              <a:t>11/Jul/2017 ~ 21/Jul/2017</a:t>
            </a:r>
          </a:p>
          <a:p>
            <a:pPr marL="906463" lvl="1" indent="-182563">
              <a:lnSpc>
                <a:spcPct val="120000"/>
              </a:lnSpc>
              <a:spcBef>
                <a:spcPts val="0"/>
              </a:spcBef>
              <a:buFont typeface="Wingdings" panose="05000000000000000000" pitchFamily="2" charset="2"/>
              <a:buChar char="Ø"/>
            </a:pPr>
            <a:r>
              <a:rPr lang="en-US" altLang="ko-KR" sz="1000" dirty="0" smtClean="0">
                <a:latin typeface="Arial" panose="020B0604020202020204" pitchFamily="34" charset="0"/>
                <a:cs typeface="Arial" panose="020B0604020202020204" pitchFamily="34" charset="0"/>
              </a:rPr>
              <a:t>No Data Assimilation</a:t>
            </a:r>
          </a:p>
          <a:p>
            <a:pPr marL="906463" lvl="1" indent="-182563">
              <a:lnSpc>
                <a:spcPct val="120000"/>
              </a:lnSpc>
              <a:spcBef>
                <a:spcPts val="0"/>
              </a:spcBef>
              <a:buFont typeface="Wingdings" panose="05000000000000000000" pitchFamily="2" charset="2"/>
              <a:buChar char="Ø"/>
            </a:pPr>
            <a:r>
              <a:rPr lang="en-US" altLang="ko-KR" sz="1000" dirty="0" smtClean="0">
                <a:latin typeface="Arial" panose="020B0604020202020204" pitchFamily="34" charset="0"/>
                <a:cs typeface="Arial" panose="020B0604020202020204" pitchFamily="34" charset="0"/>
              </a:rPr>
              <a:t>Data Assimilation</a:t>
            </a:r>
          </a:p>
          <a:p>
            <a:pPr marL="449263" indent="-182563">
              <a:lnSpc>
                <a:spcPct val="120000"/>
              </a:lnSpc>
              <a:spcBef>
                <a:spcPts val="0"/>
              </a:spcBef>
              <a:buFont typeface="Wingdings" panose="05000000000000000000" pitchFamily="2" charset="2"/>
              <a:buChar char="Ø"/>
            </a:pPr>
            <a:r>
              <a:rPr lang="en-US" altLang="ko-KR" sz="1100" dirty="0" smtClean="0">
                <a:latin typeface="Arial" panose="020B0604020202020204" pitchFamily="34" charset="0"/>
                <a:cs typeface="Arial" panose="020B0604020202020204" pitchFamily="34" charset="0"/>
              </a:rPr>
              <a:t>21/Jul/2017 ~ 31/Jul/2017 : </a:t>
            </a:r>
            <a:r>
              <a:rPr lang="en-US" altLang="ko-KR" sz="1100" dirty="0" smtClean="0">
                <a:latin typeface="Arial" panose="020B0604020202020204" pitchFamily="34" charset="0"/>
                <a:cs typeface="Arial" panose="020B0604020202020204" pitchFamily="34" charset="0"/>
              </a:rPr>
              <a:t/>
            </a:r>
            <a:br>
              <a:rPr lang="en-US" altLang="ko-KR" sz="1100" dirty="0" smtClean="0">
                <a:latin typeface="Arial" panose="020B0604020202020204" pitchFamily="34" charset="0"/>
                <a:cs typeface="Arial" panose="020B0604020202020204" pitchFamily="34" charset="0"/>
              </a:rPr>
            </a:br>
            <a:r>
              <a:rPr lang="en-US" altLang="ko-KR" sz="1100" dirty="0" smtClean="0">
                <a:latin typeface="Arial" panose="020B0604020202020204" pitchFamily="34" charset="0"/>
                <a:cs typeface="Arial" panose="020B0604020202020204" pitchFamily="34" charset="0"/>
              </a:rPr>
              <a:t>No </a:t>
            </a:r>
            <a:r>
              <a:rPr lang="en-US" altLang="ko-KR" sz="1100" dirty="0" smtClean="0">
                <a:latin typeface="Arial" panose="020B0604020202020204" pitchFamily="34" charset="0"/>
                <a:cs typeface="Arial" panose="020B0604020202020204" pitchFamily="34" charset="0"/>
              </a:rPr>
              <a:t>Data Assimilation </a:t>
            </a:r>
            <a:endParaRPr lang="en-US" altLang="ko-K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0777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786</TotalTime>
  <Words>1495</Words>
  <Application>Microsoft Office PowerPoint</Application>
  <PresentationFormat>화면 슬라이드 쇼(4:3)</PresentationFormat>
  <Paragraphs>277</Paragraphs>
  <Slides>15</Slides>
  <Notes>1</Notes>
  <HiddenSlides>0</HiddenSlides>
  <MMClips>2</MMClips>
  <ScaleCrop>false</ScaleCrop>
  <HeadingPairs>
    <vt:vector size="8" baseType="variant">
      <vt:variant>
        <vt:lpstr>사용한 글꼴</vt:lpstr>
      </vt:variant>
      <vt:variant>
        <vt:i4>8</vt:i4>
      </vt:variant>
      <vt:variant>
        <vt:lpstr>테마</vt:lpstr>
      </vt:variant>
      <vt:variant>
        <vt:i4>1</vt:i4>
      </vt:variant>
      <vt:variant>
        <vt:lpstr>포함된 OLE 서버</vt:lpstr>
      </vt:variant>
      <vt:variant>
        <vt:i4>1</vt:i4>
      </vt:variant>
      <vt:variant>
        <vt:lpstr>슬라이드 제목</vt:lpstr>
      </vt:variant>
      <vt:variant>
        <vt:i4>15</vt:i4>
      </vt:variant>
    </vt:vector>
  </HeadingPairs>
  <TitlesOfParts>
    <vt:vector size="25" baseType="lpstr">
      <vt:lpstr>굴림</vt:lpstr>
      <vt:lpstr>맑은 고딕</vt:lpstr>
      <vt:lpstr>함초롬바탕</vt:lpstr>
      <vt:lpstr>Arial</vt:lpstr>
      <vt:lpstr>Calibri</vt:lpstr>
      <vt:lpstr>Calibri Light</vt:lpstr>
      <vt:lpstr>Times New Roman</vt:lpstr>
      <vt:lpstr>Wingdings</vt:lpstr>
      <vt:lpstr>Office 테마</vt:lpstr>
      <vt:lpstr>Equation</vt:lpstr>
      <vt:lpstr>Global Wave Data Assimilation Model using Optimal Interpolation Method</vt:lpstr>
      <vt:lpstr>Introduction to  the Global Wave Data Assimilation Model</vt:lpstr>
      <vt:lpstr>Satellite altimeters wave data ?</vt:lpstr>
      <vt:lpstr>Wave Observation data</vt:lpstr>
      <vt:lpstr>Data Assimilation Method - Optimal Interpolation(OI)</vt:lpstr>
      <vt:lpstr>Data Assimilation Method - Optimal Interpolation(OI)</vt:lpstr>
      <vt:lpstr>Experiments model setup Global wave data assimilation model system</vt:lpstr>
      <vt:lpstr>Experiment 1 The effect of Spin-Up</vt:lpstr>
      <vt:lpstr>Experiment 2 The effect of data assimilation </vt:lpstr>
      <vt:lpstr>PowerPoint 프레젠테이션</vt:lpstr>
      <vt:lpstr>PowerPoint 프레젠테이션</vt:lpstr>
      <vt:lpstr>PowerPoint 프레젠테이션</vt:lpstr>
      <vt:lpstr>PowerPoint 프레젠테이션</vt:lpstr>
      <vt:lpstr>Summary</vt:lpstr>
      <vt:lpstr>Data Assimilation Method Improvement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Wave Data Assimilation Model using Optimal Interpolation Method</dc:title>
  <dc:creator>KIOST</dc:creator>
  <cp:lastModifiedBy>KOKIM</cp:lastModifiedBy>
  <cp:revision>87</cp:revision>
  <dcterms:created xsi:type="dcterms:W3CDTF">2020-05-04T01:17:21Z</dcterms:created>
  <dcterms:modified xsi:type="dcterms:W3CDTF">2020-05-06T08:38:01Z</dcterms:modified>
</cp:coreProperties>
</file>