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6" r:id="rId2"/>
    <p:sldId id="279" r:id="rId3"/>
    <p:sldId id="264" r:id="rId4"/>
    <p:sldId id="258" r:id="rId5"/>
    <p:sldId id="260" r:id="rId6"/>
    <p:sldId id="259" r:id="rId7"/>
    <p:sldId id="261" r:id="rId8"/>
    <p:sldId id="262" r:id="rId9"/>
    <p:sldId id="265" r:id="rId10"/>
    <p:sldId id="283" r:id="rId11"/>
    <p:sldId id="271" r:id="rId12"/>
    <p:sldId id="273" r:id="rId13"/>
    <p:sldId id="272" r:id="rId14"/>
    <p:sldId id="263" r:id="rId15"/>
    <p:sldId id="274" r:id="rId16"/>
    <p:sldId id="267" r:id="rId17"/>
    <p:sldId id="268" r:id="rId18"/>
    <p:sldId id="269" r:id="rId19"/>
    <p:sldId id="257" r:id="rId20"/>
    <p:sldId id="284" r:id="rId21"/>
    <p:sldId id="270" r:id="rId22"/>
    <p:sldId id="277" r:id="rId23"/>
    <p:sldId id="276" r:id="rId24"/>
    <p:sldId id="275" r:id="rId25"/>
    <p:sldId id="28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1A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89" autoAdjust="0"/>
  </p:normalViewPr>
  <p:slideViewPr>
    <p:cSldViewPr snapToGrid="0">
      <p:cViewPr>
        <p:scale>
          <a:sx n="100" d="100"/>
          <a:sy n="100" d="100"/>
        </p:scale>
        <p:origin x="11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F7CA2-1D7C-4994-B200-663D553FFBA2}" type="datetimeFigureOut">
              <a:rPr lang="en-US" smtClean="0"/>
              <a:t>5/6/2020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D4F66-0169-40BD-8D24-02814D0317A2}" type="slidenum">
              <a:rPr lang="en-US" smtClean="0"/>
              <a:t>‹#›</a:t>
            </a:fld>
            <a:endParaRPr lang="en-US"/>
          </a:p>
        </p:txBody>
      </p:sp>
    </p:spTree>
    <p:extLst>
      <p:ext uri="{BB962C8B-B14F-4D97-AF65-F5344CB8AC3E}">
        <p14:creationId xmlns:p14="http://schemas.microsoft.com/office/powerpoint/2010/main" val="2691057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At NOAA Air Resources Laboratory we run 3 </a:t>
            </a:r>
            <a:r>
              <a:rPr lang="en-US" dirty="0" err="1"/>
              <a:t>AMNet</a:t>
            </a:r>
            <a:r>
              <a:rPr lang="en-US" dirty="0"/>
              <a:t> sites.  One of the sites is located in Grand Bay in Mississippi, a coastal site in northern Gulf of Mexico.  Today I will be presenting the data collected at this site.  First of all I would like to acknowledge my colleagues at NOAA ARL, our site operators at Grand Bay NERR and Mark Olson, the </a:t>
            </a:r>
            <a:r>
              <a:rPr lang="en-US" dirty="0" err="1"/>
              <a:t>AMNet</a:t>
            </a:r>
            <a:r>
              <a:rPr lang="en-US" dirty="0"/>
              <a:t> liaison.</a:t>
            </a:r>
          </a:p>
        </p:txBody>
      </p:sp>
      <p:sp>
        <p:nvSpPr>
          <p:cNvPr id="4" name="Slide Number Placeholder 3"/>
          <p:cNvSpPr>
            <a:spLocks noGrp="1"/>
          </p:cNvSpPr>
          <p:nvPr>
            <p:ph type="sldNum" sz="quarter" idx="10"/>
          </p:nvPr>
        </p:nvSpPr>
        <p:spPr/>
        <p:txBody>
          <a:bodyPr/>
          <a:lstStyle/>
          <a:p>
            <a:fld id="{1DFD4F66-0169-40BD-8D24-02814D0317A2}" type="slidenum">
              <a:rPr lang="en-US" smtClean="0"/>
              <a:t>1</a:t>
            </a:fld>
            <a:endParaRPr lang="en-US"/>
          </a:p>
        </p:txBody>
      </p:sp>
    </p:spTree>
    <p:extLst>
      <p:ext uri="{BB962C8B-B14F-4D97-AF65-F5344CB8AC3E}">
        <p14:creationId xmlns:p14="http://schemas.microsoft.com/office/powerpoint/2010/main" val="247718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also look at the correlation of Hg with SO2 and CO for GEM, GOM and PBM.  SO2 can be considered as a tracer for plumes from coal-fired power plants and CO is s tracer for vehicle exhaust or biomass burning.  There seems to have some positive correlation between GEM and CO, especially at high CO levels that most likely due to bios mass burning.  But not significant correlation between SO2 and GEM.  For GOM, although scatter, there is positive correlation between GOM and SO2.  No significant correlation between PBM and SO2 or between PBM and CO.</a:t>
            </a:r>
          </a:p>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10</a:t>
            </a:fld>
            <a:endParaRPr lang="en-US"/>
          </a:p>
        </p:txBody>
      </p:sp>
    </p:spTree>
    <p:extLst>
      <p:ext uri="{BB962C8B-B14F-4D97-AF65-F5344CB8AC3E}">
        <p14:creationId xmlns:p14="http://schemas.microsoft.com/office/powerpoint/2010/main" val="220221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ran HYSPLIT to look at 5-day back trajectories.  NAM 12 km meteorological data were used.  We only consider trajectory endpoints within the mixed layer.  Here is the frequency analysis for GEM.  The colored dots show the difference between the normalized percent of trajectory endpoints between the top 10% and bottom 10% of GEM concentrations. The positive numbers (warm colors) indicate that grid cells (0.1˚x0.1˚) were more likely to be encountered during high GEM concentration events.   To our surprise, this suggests that medium high GEM concentrations were mostly observed in air flow from Gulf of Mexico, suggesting the Gulf is be a significant Hg source for this receptor. </a:t>
            </a:r>
          </a:p>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11</a:t>
            </a:fld>
            <a:endParaRPr lang="en-US"/>
          </a:p>
        </p:txBody>
      </p:sp>
    </p:spTree>
    <p:extLst>
      <p:ext uri="{BB962C8B-B14F-4D97-AF65-F5344CB8AC3E}">
        <p14:creationId xmlns:p14="http://schemas.microsoft.com/office/powerpoint/2010/main" val="76612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trajectory frequency analysis for GOM.  Again, the positive numbers (warm colors) indicate that grid cells (0.1˚x0.1˚) were more likely to be encountered during high GOM concentration events.   High GOM concentrations were more likely to be observed in the continental air flow.</a:t>
            </a:r>
          </a:p>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12</a:t>
            </a:fld>
            <a:endParaRPr lang="en-US"/>
          </a:p>
        </p:txBody>
      </p:sp>
    </p:spTree>
    <p:extLst>
      <p:ext uri="{BB962C8B-B14F-4D97-AF65-F5344CB8AC3E}">
        <p14:creationId xmlns:p14="http://schemas.microsoft.com/office/powerpoint/2010/main" val="303873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trajectory frequency analysis for PBM.  Again, the positive numbers (warm colors) indicate that grid cells (0.1˚x0.1˚) were more likely to be encountered during high PBM concentration events. High PBM concentrations were more likely to be observed in the continental air flow.</a:t>
            </a:r>
          </a:p>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13</a:t>
            </a:fld>
            <a:endParaRPr lang="en-US"/>
          </a:p>
        </p:txBody>
      </p:sp>
    </p:spTree>
    <p:extLst>
      <p:ext uri="{BB962C8B-B14F-4D97-AF65-F5344CB8AC3E}">
        <p14:creationId xmlns:p14="http://schemas.microsoft.com/office/powerpoint/2010/main" val="1196070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we have </a:t>
            </a:r>
            <a:r>
              <a:rPr lang="en-US"/>
              <a:t>collected  12 years </a:t>
            </a:r>
            <a:r>
              <a:rPr lang="en-US" dirty="0"/>
              <a:t>of atmospheric Hg data at the Grand Bay site in Mississippi.  We observed a slight decreasing in GEM and GOM, but a slight increase </a:t>
            </a:r>
            <a:r>
              <a:rPr lang="en-US"/>
              <a:t>in PBM and mercury wet deposition. </a:t>
            </a:r>
            <a:r>
              <a:rPr lang="en-US" dirty="0"/>
              <a:t>We found g</a:t>
            </a:r>
            <a:r>
              <a:rPr lang="en-US" sz="1200" dirty="0"/>
              <a:t>eneral correlation between GOM/PBM and O</a:t>
            </a:r>
            <a:r>
              <a:rPr lang="en-US" sz="1200" baseline="-25000" dirty="0"/>
              <a:t>3</a:t>
            </a:r>
            <a:r>
              <a:rPr lang="en-US" sz="1200" dirty="0"/>
              <a:t> and between GEM and CO. Back trajectory frequency analysis suggests potential source-receptor relationships, but these relationships are varied and complex.</a:t>
            </a:r>
          </a:p>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14</a:t>
            </a:fld>
            <a:endParaRPr lang="en-US"/>
          </a:p>
        </p:txBody>
      </p:sp>
    </p:spTree>
    <p:extLst>
      <p:ext uri="{BB962C8B-B14F-4D97-AF65-F5344CB8AC3E}">
        <p14:creationId xmlns:p14="http://schemas.microsoft.com/office/powerpoint/2010/main" val="2649526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thank you for your attention.</a:t>
            </a:r>
          </a:p>
        </p:txBody>
      </p:sp>
      <p:sp>
        <p:nvSpPr>
          <p:cNvPr id="4" name="Slide Number Placeholder 3"/>
          <p:cNvSpPr>
            <a:spLocks noGrp="1"/>
          </p:cNvSpPr>
          <p:nvPr>
            <p:ph type="sldNum" sz="quarter" idx="10"/>
          </p:nvPr>
        </p:nvSpPr>
        <p:spPr/>
        <p:txBody>
          <a:bodyPr/>
          <a:lstStyle/>
          <a:p>
            <a:fld id="{1DFD4F66-0169-40BD-8D24-02814D0317A2}" type="slidenum">
              <a:rPr lang="en-US" smtClean="0"/>
              <a:t>15</a:t>
            </a:fld>
            <a:endParaRPr lang="en-US"/>
          </a:p>
        </p:txBody>
      </p:sp>
    </p:spTree>
    <p:extLst>
      <p:ext uri="{BB962C8B-B14F-4D97-AF65-F5344CB8AC3E}">
        <p14:creationId xmlns:p14="http://schemas.microsoft.com/office/powerpoint/2010/main" val="145443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eaLnBrk="1" hangingPunct="1">
              <a:spcAft>
                <a:spcPts val="2400"/>
              </a:spcAft>
              <a:buFontTx/>
              <a:buNone/>
            </a:pPr>
            <a:r>
              <a:rPr lang="en-US" dirty="0"/>
              <a:t>I will show you</a:t>
            </a:r>
            <a:r>
              <a:rPr lang="en-US" sz="2800" dirty="0"/>
              <a:t> some info on the monitoring site, Hg Measurements, including inter-annual variations – trends, Seasonal variations, and Diurnal variations.  We also looked at the correlation between observed Hg and trace gases and metrological parameters.  We also used HYSPLIT for a back trajectory frequency analysis to look into the source-receptor correlation at this site.</a:t>
            </a:r>
          </a:p>
        </p:txBody>
      </p:sp>
      <p:sp>
        <p:nvSpPr>
          <p:cNvPr id="4" name="Slide Number Placeholder 3"/>
          <p:cNvSpPr>
            <a:spLocks noGrp="1"/>
          </p:cNvSpPr>
          <p:nvPr>
            <p:ph type="sldNum" sz="quarter" idx="10"/>
          </p:nvPr>
        </p:nvSpPr>
        <p:spPr/>
        <p:txBody>
          <a:bodyPr/>
          <a:lstStyle/>
          <a:p>
            <a:fld id="{1DFD4F66-0169-40BD-8D24-02814D0317A2}" type="slidenum">
              <a:rPr lang="en-US" smtClean="0"/>
              <a:t>19</a:t>
            </a:fld>
            <a:endParaRPr lang="en-US"/>
          </a:p>
        </p:txBody>
      </p:sp>
    </p:spTree>
    <p:extLst>
      <p:ext uri="{BB962C8B-B14F-4D97-AF65-F5344CB8AC3E}">
        <p14:creationId xmlns:p14="http://schemas.microsoft.com/office/powerpoint/2010/main" val="121092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significantly elevated Hg levels are mainly associated to anthropogenic Hg emissions.</a:t>
            </a:r>
          </a:p>
        </p:txBody>
      </p:sp>
      <p:sp>
        <p:nvSpPr>
          <p:cNvPr id="4" name="Slide Number Placeholder 3"/>
          <p:cNvSpPr>
            <a:spLocks noGrp="1"/>
          </p:cNvSpPr>
          <p:nvPr>
            <p:ph type="sldNum" sz="quarter" idx="10"/>
          </p:nvPr>
        </p:nvSpPr>
        <p:spPr/>
        <p:txBody>
          <a:bodyPr/>
          <a:lstStyle/>
          <a:p>
            <a:fld id="{1DFD4F66-0169-40BD-8D24-02814D0317A2}" type="slidenum">
              <a:rPr lang="en-US" smtClean="0"/>
              <a:t>20</a:t>
            </a:fld>
            <a:endParaRPr lang="en-US"/>
          </a:p>
        </p:txBody>
      </p:sp>
    </p:spTree>
    <p:extLst>
      <p:ext uri="{BB962C8B-B14F-4D97-AF65-F5344CB8AC3E}">
        <p14:creationId xmlns:p14="http://schemas.microsoft.com/office/powerpoint/2010/main" val="4158536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22</a:t>
            </a:fld>
            <a:endParaRPr lang="en-US"/>
          </a:p>
        </p:txBody>
      </p:sp>
    </p:spTree>
    <p:extLst>
      <p:ext uri="{BB962C8B-B14F-4D97-AF65-F5344CB8AC3E}">
        <p14:creationId xmlns:p14="http://schemas.microsoft.com/office/powerpoint/2010/main" val="88956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terms of the motivation behind this study, we would like to establish long-term atmospheric Hg measurements, to assess Hg budget and well as examine the source-receptor relationship to investigate the contributions of nature and anthropogenic processes.</a:t>
            </a:r>
          </a:p>
        </p:txBody>
      </p:sp>
      <p:sp>
        <p:nvSpPr>
          <p:cNvPr id="4" name="Slide Number Placeholder 3"/>
          <p:cNvSpPr>
            <a:spLocks noGrp="1"/>
          </p:cNvSpPr>
          <p:nvPr>
            <p:ph type="sldNum" sz="quarter" idx="10"/>
          </p:nvPr>
        </p:nvSpPr>
        <p:spPr/>
        <p:txBody>
          <a:bodyPr/>
          <a:lstStyle/>
          <a:p>
            <a:fld id="{1DFD4F66-0169-40BD-8D24-02814D0317A2}" type="slidenum">
              <a:rPr lang="en-US" smtClean="0"/>
              <a:t>2</a:t>
            </a:fld>
            <a:endParaRPr lang="en-US"/>
          </a:p>
        </p:txBody>
      </p:sp>
    </p:spTree>
    <p:extLst>
      <p:ext uri="{BB962C8B-B14F-4D97-AF65-F5344CB8AC3E}">
        <p14:creationId xmlns:p14="http://schemas.microsoft.com/office/powerpoint/2010/main" val="316669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are maps showing the location of the site and regional Hg point sources based on the US EPA national emission inventory for 2014.  Colored circles show the Hg point sources with Hg emissions greater than 10 kg/yr.  The grand Bay site is located here, in the northern Gulf of Mexico</a:t>
            </a:r>
            <a:r>
              <a:rPr lang="en-US"/>
              <a:t>. The zoomed-in maps </a:t>
            </a:r>
            <a:r>
              <a:rPr lang="en-US" dirty="0"/>
              <a:t>on the </a:t>
            </a:r>
            <a:r>
              <a:rPr lang="en-US"/>
              <a:t>right show </a:t>
            </a:r>
            <a:r>
              <a:rPr lang="en-US" dirty="0"/>
              <a:t>the regional Hg point sources near the Grand Bay site.</a:t>
            </a:r>
          </a:p>
        </p:txBody>
      </p:sp>
      <p:sp>
        <p:nvSpPr>
          <p:cNvPr id="4" name="Slide Number Placeholder 3"/>
          <p:cNvSpPr>
            <a:spLocks noGrp="1"/>
          </p:cNvSpPr>
          <p:nvPr>
            <p:ph type="sldNum" sz="quarter" idx="10"/>
          </p:nvPr>
        </p:nvSpPr>
        <p:spPr/>
        <p:txBody>
          <a:bodyPr/>
          <a:lstStyle/>
          <a:p>
            <a:fld id="{1DFD4F66-0169-40BD-8D24-02814D0317A2}" type="slidenum">
              <a:rPr lang="en-US" smtClean="0"/>
              <a:t>3</a:t>
            </a:fld>
            <a:endParaRPr lang="en-US"/>
          </a:p>
        </p:txBody>
      </p:sp>
    </p:spTree>
    <p:extLst>
      <p:ext uri="{BB962C8B-B14F-4D97-AF65-F5344CB8AC3E}">
        <p14:creationId xmlns:p14="http://schemas.microsoft.com/office/powerpoint/2010/main" val="353991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site have been operational since 2007.  We had two collocated </a:t>
            </a:r>
            <a:r>
              <a:rPr lang="en-US" dirty="0" err="1"/>
              <a:t>Tekran</a:t>
            </a:r>
            <a:r>
              <a:rPr lang="en-US" dirty="0"/>
              <a:t> mercury speciation systems to measure gaseous elemental mercury (GEM), gaseous oxidized mercury (GOM) and particulate bound mercury (PBM).  We also measured air pollutants like ozone SO2, CO, reactive NO, </a:t>
            </a:r>
            <a:r>
              <a:rPr lang="en-US" dirty="0" err="1"/>
              <a:t>NOy</a:t>
            </a:r>
            <a:r>
              <a:rPr lang="en-US" dirty="0"/>
              <a:t> and black carbon as well as meteorological parameters.  We also collect weekly precipitation sample to measure major ions and mercury wet deposition. Here are a few pictures showing the site instrumentation. Sample units are located on the top of a 10-m walk-up tower and analyzers are housed inside a shelter, a picture showing the surrounding area and wet deposition samplers.</a:t>
            </a:r>
          </a:p>
        </p:txBody>
      </p:sp>
      <p:sp>
        <p:nvSpPr>
          <p:cNvPr id="4" name="Slide Number Placeholder 3"/>
          <p:cNvSpPr>
            <a:spLocks noGrp="1"/>
          </p:cNvSpPr>
          <p:nvPr>
            <p:ph type="sldNum" sz="quarter" idx="10"/>
          </p:nvPr>
        </p:nvSpPr>
        <p:spPr/>
        <p:txBody>
          <a:bodyPr/>
          <a:lstStyle/>
          <a:p>
            <a:fld id="{1DFD4F66-0169-40BD-8D24-02814D0317A2}" type="slidenum">
              <a:rPr lang="en-US" smtClean="0"/>
              <a:t>4</a:t>
            </a:fld>
            <a:endParaRPr lang="en-US"/>
          </a:p>
        </p:txBody>
      </p:sp>
    </p:spTree>
    <p:extLst>
      <p:ext uri="{BB962C8B-B14F-4D97-AF65-F5344CB8AC3E}">
        <p14:creationId xmlns:p14="http://schemas.microsoft.com/office/powerpoint/2010/main" val="150880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data.  Here is the statistics of hourly measurements of GEM, GOM, and PBM.  I apologize this is a busy table, but maybe just focus on this last line, the statistics of the entire 10 years of Hg measurements.   The mean concentrations are about 1.4 ng/m3 for GEM, 5 </a:t>
            </a:r>
            <a:r>
              <a:rPr lang="en-US" dirty="0" err="1"/>
              <a:t>pg</a:t>
            </a:r>
            <a:r>
              <a:rPr lang="en-US" dirty="0"/>
              <a:t>/m3 for GOM and 6 </a:t>
            </a:r>
            <a:r>
              <a:rPr lang="en-US" dirty="0" err="1"/>
              <a:t>pg</a:t>
            </a:r>
            <a:r>
              <a:rPr lang="en-US" dirty="0"/>
              <a:t>/m3 for PBM.  Here are measurement frequency plots for GEM, GOM and PBM.  A nearly normal distribution for GEM, ~30% of GOM concentrations are between 0 and 0.5 </a:t>
            </a:r>
            <a:r>
              <a:rPr lang="en-US" dirty="0" err="1"/>
              <a:t>pg</a:t>
            </a:r>
            <a:r>
              <a:rPr lang="en-US" dirty="0"/>
              <a:t>/m3, and </a:t>
            </a:r>
            <a:r>
              <a:rPr lang="en-US"/>
              <a:t>about 14% </a:t>
            </a:r>
            <a:r>
              <a:rPr lang="en-US" dirty="0"/>
              <a:t>of the PBM concentrations are closed to zero.</a:t>
            </a:r>
          </a:p>
        </p:txBody>
      </p:sp>
      <p:sp>
        <p:nvSpPr>
          <p:cNvPr id="4" name="Slide Number Placeholder 3"/>
          <p:cNvSpPr>
            <a:spLocks noGrp="1"/>
          </p:cNvSpPr>
          <p:nvPr>
            <p:ph type="sldNum" sz="quarter" idx="10"/>
          </p:nvPr>
        </p:nvSpPr>
        <p:spPr/>
        <p:txBody>
          <a:bodyPr/>
          <a:lstStyle/>
          <a:p>
            <a:fld id="{1DFD4F66-0169-40BD-8D24-02814D0317A2}" type="slidenum">
              <a:rPr lang="en-US" smtClean="0"/>
              <a:t>5</a:t>
            </a:fld>
            <a:endParaRPr lang="en-US"/>
          </a:p>
        </p:txBody>
      </p:sp>
    </p:spTree>
    <p:extLst>
      <p:ext uri="{BB962C8B-B14F-4D97-AF65-F5344CB8AC3E}">
        <p14:creationId xmlns:p14="http://schemas.microsoft.com/office/powerpoint/2010/main" val="64348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Ok, here are time series of Hg data since 2007 for GEM, GOM, and PBM.  The blue dots represent hourly measurements, the green circles represent quarterly mean values, and the red dashed line show the </a:t>
            </a:r>
            <a:r>
              <a:rPr lang="en-US"/>
              <a:t>linear regression </a:t>
            </a:r>
            <a:r>
              <a:rPr lang="en-US" dirty="0"/>
              <a:t>for the quarterly mean.   At the bottom I’m also showing you </a:t>
            </a:r>
            <a:r>
              <a:rPr lang="en-US"/>
              <a:t>the weekly </a:t>
            </a:r>
            <a:r>
              <a:rPr lang="en-US" dirty="0"/>
              <a:t>Hg wet deposition </a:t>
            </a:r>
          </a:p>
        </p:txBody>
      </p:sp>
      <p:sp>
        <p:nvSpPr>
          <p:cNvPr id="4" name="Slide Number Placeholder 3"/>
          <p:cNvSpPr>
            <a:spLocks noGrp="1"/>
          </p:cNvSpPr>
          <p:nvPr>
            <p:ph type="sldNum" sz="quarter" idx="10"/>
          </p:nvPr>
        </p:nvSpPr>
        <p:spPr/>
        <p:txBody>
          <a:bodyPr/>
          <a:lstStyle/>
          <a:p>
            <a:fld id="{1DFD4F66-0169-40BD-8D24-02814D0317A2}" type="slidenum">
              <a:rPr lang="en-US" smtClean="0"/>
              <a:t>6</a:t>
            </a:fld>
            <a:endParaRPr lang="en-US"/>
          </a:p>
        </p:txBody>
      </p:sp>
    </p:spTree>
    <p:extLst>
      <p:ext uri="{BB962C8B-B14F-4D97-AF65-F5344CB8AC3E}">
        <p14:creationId xmlns:p14="http://schemas.microsoft.com/office/powerpoint/2010/main" val="160336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seasonal diurnal variations of GEM/GOM/PBM/Hg wet </a:t>
            </a:r>
            <a:r>
              <a:rPr lang="en-US"/>
              <a:t>deposition. </a:t>
            </a:r>
            <a:r>
              <a:rPr lang="en-US" sz="1200" kern="1200">
                <a:solidFill>
                  <a:schemeClr val="tx1"/>
                </a:solidFill>
                <a:effectLst/>
                <a:latin typeface="+mn-lt"/>
                <a:ea typeface="+mn-ea"/>
                <a:cs typeface="+mn-cs"/>
              </a:rPr>
              <a:t>The linked black circles in the bottom panel are the composite monthly precipitation amounts (units: mm × 5). The mercury wet deposition is roughly proportional to rainfall with the highest amount in summer and lowest amount in fall and winter.</a:t>
            </a:r>
          </a:p>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7</a:t>
            </a:fld>
            <a:endParaRPr lang="en-US"/>
          </a:p>
        </p:txBody>
      </p:sp>
    </p:spTree>
    <p:extLst>
      <p:ext uri="{BB962C8B-B14F-4D97-AF65-F5344CB8AC3E}">
        <p14:creationId xmlns:p14="http://schemas.microsoft.com/office/powerpoint/2010/main" val="3496035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whisker plots showing the diurnal variations of GEM/GOM/PBM.  On each box, the central mark is the median, the edges of the box are the 25th and 75th percentiles, the green lines represent the mean diurnal variations.  As we can see there is a min. GEM in the early morning.  We think this is related to the GEM depletion due to fog</a:t>
            </a:r>
            <a:r>
              <a:rPr lang="en-US" sz="1200" kern="1200">
                <a:solidFill>
                  <a:schemeClr val="tx1"/>
                </a:solidFill>
                <a:effectLst/>
                <a:latin typeface="+mn-lt"/>
                <a:ea typeface="+mn-ea"/>
                <a:cs typeface="+mn-cs"/>
              </a:rPr>
              <a:t>. Max</a:t>
            </a:r>
            <a:r>
              <a:rPr lang="en-US" sz="1200" kern="1200" dirty="0">
                <a:solidFill>
                  <a:schemeClr val="tx1"/>
                </a:solidFill>
                <a:effectLst/>
                <a:latin typeface="+mn-lt"/>
                <a:ea typeface="+mn-ea"/>
                <a:cs typeface="+mn-cs"/>
              </a:rPr>
              <a:t>. GOM was observed in the mid-afternoon, which is probably due to atmospheric oxidation processes or maybe vertical mixing of air to bring higher GOM concentrations in the upper atmosphere to the surface.  Nighttime GOM concentrations are close to zero due to dry deposition of GOM.  Max. PBM concentrations were observed in the mid-day and PBM concentrations stays elevated, low at </a:t>
            </a:r>
            <a:r>
              <a:rPr lang="en-US" sz="1200" kern="1200">
                <a:solidFill>
                  <a:schemeClr val="tx1"/>
                </a:solidFill>
                <a:effectLst/>
                <a:latin typeface="+mn-lt"/>
                <a:ea typeface="+mn-ea"/>
                <a:cs typeface="+mn-cs"/>
              </a:rPr>
              <a:t>night. The right 3 panels show the diurnal profiles in different seasons.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8</a:t>
            </a:fld>
            <a:endParaRPr lang="en-US"/>
          </a:p>
        </p:txBody>
      </p:sp>
    </p:spTree>
    <p:extLst>
      <p:ext uri="{BB962C8B-B14F-4D97-AF65-F5344CB8AC3E}">
        <p14:creationId xmlns:p14="http://schemas.microsoft.com/office/powerpoint/2010/main" val="169981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900"/>
              </a:spcAft>
              <a:buFont typeface="Arial" panose="020B0604020202020204" pitchFamily="34" charset="0"/>
              <a:buNone/>
            </a:pPr>
            <a:r>
              <a:rPr lang="en-US" dirty="0"/>
              <a:t>Let’s look at the correlation of Hg with other measurements.  Plotted on the left is ozone versus GOM colored by H2O concentration.  As we can see there is a positive coloration between GOM and O3 in general, but </a:t>
            </a:r>
            <a:r>
              <a:rPr lang="en-US" sz="1200" dirty="0"/>
              <a:t>humidity can affect [GOM] at high ozone levels.   On the left, we plotted O3 versus PBM colored by H2O concentration. There is generally positive correlation btw PBM &amp; ozone. Humidity also affects [PBM] at high [O</a:t>
            </a:r>
            <a:r>
              <a:rPr lang="en-US" sz="1200" baseline="-25000" dirty="0"/>
              <a:t>3</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FD4F66-0169-40BD-8D24-02814D0317A2}" type="slidenum">
              <a:rPr lang="en-US" smtClean="0"/>
              <a:t>9</a:t>
            </a:fld>
            <a:endParaRPr lang="en-US"/>
          </a:p>
        </p:txBody>
      </p:sp>
    </p:spTree>
    <p:extLst>
      <p:ext uri="{BB962C8B-B14F-4D97-AF65-F5344CB8AC3E}">
        <p14:creationId xmlns:p14="http://schemas.microsoft.com/office/powerpoint/2010/main" val="132670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6B0214-D6F9-46BC-AFA4-77C42FB4B1B5}"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212181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4CB0C5-7F04-49EC-990A-CCF14F1B3EED}"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300285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1184A6-D03A-45C9-83A6-DA95090C0EAA}"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324581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4A750-5382-4FBE-ACB3-F6909697ADB1}"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112774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72360A-B277-47A8-A99F-BF758200A8DC}" type="datetime1">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2670380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E46D74-5D3F-431A-B8CD-3DA394618C7E}" type="datetime1">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272173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8492CE-640F-4DE6-84A7-57D82AD4BAAA}" type="datetime1">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418878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73C2C2-A859-4D4E-BA06-81EAAF7584CA}" type="datetime1">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390404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BDE12-47A7-4BA8-83BC-FCEF859DF911}" type="datetime1">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265581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6B99A0-DBD1-4BF0-B0F4-D7ACD281C1B3}" type="datetime1">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335689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6146C7-32E1-4C52-A44C-B94D9D97071F}" type="datetime1">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81716A-6267-49B3-A8FE-942ADBAB9FF9}" type="slidenum">
              <a:rPr lang="en-US" smtClean="0"/>
              <a:t>‹#›</a:t>
            </a:fld>
            <a:endParaRPr lang="en-US"/>
          </a:p>
        </p:txBody>
      </p:sp>
    </p:spTree>
    <p:extLst>
      <p:ext uri="{BB962C8B-B14F-4D97-AF65-F5344CB8AC3E}">
        <p14:creationId xmlns:p14="http://schemas.microsoft.com/office/powerpoint/2010/main" val="3488411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83606-40CC-4A4E-97FE-F4B977F93969}" type="datetime1">
              <a:rPr lang="en-US" smtClean="0"/>
              <a:t>5/6/2020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1716A-6267-49B3-A8FE-942ADBAB9FF9}" type="slidenum">
              <a:rPr lang="en-US" smtClean="0"/>
              <a:t>‹#›</a:t>
            </a:fld>
            <a:endParaRPr lang="en-US"/>
          </a:p>
        </p:txBody>
      </p:sp>
    </p:spTree>
    <p:extLst>
      <p:ext uri="{BB962C8B-B14F-4D97-AF65-F5344CB8AC3E}">
        <p14:creationId xmlns:p14="http://schemas.microsoft.com/office/powerpoint/2010/main" val="41155382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03" y="472542"/>
            <a:ext cx="8554593" cy="998345"/>
          </a:xfrm>
        </p:spPr>
        <p:txBody>
          <a:bodyPr>
            <a:normAutofit fontScale="90000"/>
          </a:bodyPr>
          <a:lstStyle/>
          <a:p>
            <a:r>
              <a:rPr lang="en-US" sz="2400" b="1">
                <a:latin typeface="Arial" panose="020B0604020202020204" pitchFamily="34" charset="0"/>
                <a:cs typeface="Arial" panose="020B0604020202020204" pitchFamily="34" charset="0"/>
              </a:rPr>
              <a:t>Long-term Observations of Atmospheric Speciated Mercury at a Coastal Site in the Northern Gulf of Mexico during 2007–2018 </a:t>
            </a:r>
            <a:endParaRPr lang="en-US" sz="24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93042" y="1856231"/>
            <a:ext cx="8845080" cy="3278516"/>
          </a:xfrm>
        </p:spPr>
        <p:txBody>
          <a:bodyPr>
            <a:noAutofit/>
          </a:bodyPr>
          <a:lstStyle/>
          <a:p>
            <a:r>
              <a:rPr lang="en-US" sz="2200"/>
              <a:t>Xinrong Ren</a:t>
            </a:r>
            <a:r>
              <a:rPr lang="en-US" sz="2200" baseline="30000"/>
              <a:t>1,2,*</a:t>
            </a:r>
            <a:r>
              <a:rPr lang="en-US" sz="2200"/>
              <a:t>, </a:t>
            </a:r>
            <a:r>
              <a:rPr lang="en-US" sz="2200" dirty="0"/>
              <a:t>Winston Luke</a:t>
            </a:r>
            <a:r>
              <a:rPr lang="en-US" sz="2200" baseline="30000" dirty="0"/>
              <a:t>1</a:t>
            </a:r>
            <a:r>
              <a:rPr lang="en-US" sz="2200" dirty="0"/>
              <a:t>, Paul Kelley</a:t>
            </a:r>
            <a:r>
              <a:rPr lang="en-US" sz="2200" baseline="30000" dirty="0"/>
              <a:t>1,2</a:t>
            </a:r>
            <a:r>
              <a:rPr lang="en-US" sz="2200" dirty="0"/>
              <a:t>, Mark Cohen</a:t>
            </a:r>
            <a:r>
              <a:rPr lang="en-US" sz="2200" baseline="30000" dirty="0"/>
              <a:t>1</a:t>
            </a:r>
            <a:r>
              <a:rPr lang="en-US" sz="2200"/>
              <a:t>, Mark Olson</a:t>
            </a:r>
            <a:r>
              <a:rPr lang="en-US" sz="2200" baseline="30000"/>
              <a:t>3</a:t>
            </a:r>
            <a:r>
              <a:rPr lang="en-US" sz="2200"/>
              <a:t>,</a:t>
            </a:r>
            <a:r>
              <a:rPr lang="en-US" sz="2200" baseline="-25000"/>
              <a:t> </a:t>
            </a:r>
            <a:r>
              <a:rPr lang="en-US" sz="2200"/>
              <a:t>Jake Walker</a:t>
            </a:r>
            <a:r>
              <a:rPr lang="en-US" sz="2200" baseline="30000"/>
              <a:t>4</a:t>
            </a:r>
            <a:r>
              <a:rPr lang="en-US" sz="2200"/>
              <a:t>, Ronald Cole</a:t>
            </a:r>
            <a:r>
              <a:rPr lang="en-US" sz="2200" baseline="30000"/>
              <a:t>4</a:t>
            </a:r>
            <a:r>
              <a:rPr lang="en-US" sz="2200"/>
              <a:t>, Michael Archer</a:t>
            </a:r>
            <a:r>
              <a:rPr lang="en-US" sz="2200" baseline="30000"/>
              <a:t>4</a:t>
            </a:r>
            <a:r>
              <a:rPr lang="en-US" sz="2200"/>
              <a:t>, Richard Artz</a:t>
            </a:r>
            <a:r>
              <a:rPr lang="en-US" sz="2200" baseline="30000"/>
              <a:t>1</a:t>
            </a:r>
            <a:r>
              <a:rPr lang="en-US" sz="2200"/>
              <a:t>, Ariel Stein</a:t>
            </a:r>
            <a:r>
              <a:rPr lang="en-US" sz="2200" baseline="30000"/>
              <a:t>1</a:t>
            </a:r>
            <a:endParaRPr lang="en-US" sz="2200" dirty="0"/>
          </a:p>
          <a:p>
            <a:r>
              <a:rPr lang="en-US" dirty="0"/>
              <a:t> </a:t>
            </a:r>
          </a:p>
          <a:p>
            <a:r>
              <a:rPr lang="en-US" sz="2000" baseline="30000"/>
              <a:t>1</a:t>
            </a:r>
            <a:r>
              <a:rPr lang="en-US" sz="2000"/>
              <a:t>NOAA </a:t>
            </a:r>
            <a:r>
              <a:rPr lang="en-US" sz="2000" dirty="0"/>
              <a:t>Air Resources Laboratory</a:t>
            </a:r>
          </a:p>
          <a:p>
            <a:r>
              <a:rPr lang="en-US" sz="2000" baseline="30000" dirty="0"/>
              <a:t>2</a:t>
            </a:r>
            <a:r>
              <a:rPr lang="en-US" sz="2000" dirty="0"/>
              <a:t>University of </a:t>
            </a:r>
            <a:r>
              <a:rPr lang="en-US" sz="2000"/>
              <a:t>Maryland CISESS</a:t>
            </a:r>
            <a:endParaRPr lang="en-US" sz="2000" dirty="0"/>
          </a:p>
          <a:p>
            <a:r>
              <a:rPr lang="en-US" sz="2000" baseline="30000"/>
              <a:t>3</a:t>
            </a:r>
            <a:r>
              <a:rPr lang="en-US" sz="2000"/>
              <a:t>University of Wisconsin, Wisconsin State Laboratory of Hygiene</a:t>
            </a:r>
          </a:p>
          <a:p>
            <a:r>
              <a:rPr lang="en-US" sz="2000" baseline="30000"/>
              <a:t>4</a:t>
            </a:r>
            <a:r>
              <a:rPr lang="en-US" sz="2000"/>
              <a:t>Grand </a:t>
            </a:r>
            <a:r>
              <a:rPr lang="en-US" sz="2000" dirty="0"/>
              <a:t>Bay NERR</a:t>
            </a:r>
          </a:p>
          <a:p>
            <a:r>
              <a:rPr lang="en-US" b="1" baseline="30000"/>
              <a:t>*</a:t>
            </a:r>
            <a:r>
              <a:rPr lang="en-US" b="1"/>
              <a:t>Correspondence to: X. Ren (Xinrong.Ren@noaa.gov)</a:t>
            </a:r>
            <a:endParaRPr lang="en-US" b="1" dirty="0"/>
          </a:p>
        </p:txBody>
      </p:sp>
      <p:sp>
        <p:nvSpPr>
          <p:cNvPr id="6" name="Slide Number Placeholder 5">
            <a:extLst>
              <a:ext uri="{FF2B5EF4-FFF2-40B4-BE49-F238E27FC236}">
                <a16:creationId xmlns:a16="http://schemas.microsoft.com/office/drawing/2014/main" id="{8EA6A1C7-714D-4FF7-BB09-2C986000F7BD}"/>
              </a:ext>
            </a:extLst>
          </p:cNvPr>
          <p:cNvSpPr>
            <a:spLocks noGrp="1"/>
          </p:cNvSpPr>
          <p:nvPr>
            <p:ph type="sldNum" sz="quarter" idx="12"/>
          </p:nvPr>
        </p:nvSpPr>
        <p:spPr/>
        <p:txBody>
          <a:bodyPr/>
          <a:lstStyle/>
          <a:p>
            <a:fld id="{A781716A-6267-49B3-A8FE-942ADBAB9FF9}" type="slidenum">
              <a:rPr lang="en-US" smtClean="0"/>
              <a:t>1</a:t>
            </a:fld>
            <a:endParaRPr lang="en-US"/>
          </a:p>
        </p:txBody>
      </p:sp>
      <p:pic>
        <p:nvPicPr>
          <p:cNvPr id="4" name="Picture 3">
            <a:extLst>
              <a:ext uri="{FF2B5EF4-FFF2-40B4-BE49-F238E27FC236}">
                <a16:creationId xmlns:a16="http://schemas.microsoft.com/office/drawing/2014/main" id="{74DC3146-CE0E-4EFD-A0AE-EFE2933A6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66" y="5385973"/>
            <a:ext cx="1206512" cy="1206512"/>
          </a:xfrm>
          <a:prstGeom prst="rect">
            <a:avLst/>
          </a:prstGeom>
        </p:spPr>
      </p:pic>
      <p:pic>
        <p:nvPicPr>
          <p:cNvPr id="5" name="Picture 5">
            <a:extLst>
              <a:ext uri="{FF2B5EF4-FFF2-40B4-BE49-F238E27FC236}">
                <a16:creationId xmlns:a16="http://schemas.microsoft.com/office/drawing/2014/main" id="{B6C1D2B0-4481-4C03-A8A6-FCD71D60F1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436" y="5434747"/>
            <a:ext cx="1108967" cy="110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B47CD67A-C99D-411D-9DA2-5A61E442C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248" y="5385975"/>
            <a:ext cx="2039171" cy="1273042"/>
          </a:xfrm>
          <a:prstGeom prst="rect">
            <a:avLst/>
          </a:prstGeom>
        </p:spPr>
      </p:pic>
      <p:pic>
        <p:nvPicPr>
          <p:cNvPr id="11" name="Picture 10">
            <a:extLst>
              <a:ext uri="{FF2B5EF4-FFF2-40B4-BE49-F238E27FC236}">
                <a16:creationId xmlns:a16="http://schemas.microsoft.com/office/drawing/2014/main" id="{6A8D1DA3-27CF-4301-B41B-583DE108E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0874" y="4969158"/>
            <a:ext cx="1857375" cy="1857375"/>
          </a:xfrm>
          <a:prstGeom prst="rect">
            <a:avLst/>
          </a:prstGeom>
        </p:spPr>
      </p:pic>
    </p:spTree>
    <p:extLst>
      <p:ext uri="{BB962C8B-B14F-4D97-AF65-F5344CB8AC3E}">
        <p14:creationId xmlns:p14="http://schemas.microsoft.com/office/powerpoint/2010/main" val="3597565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58DA06-55B9-4CA4-B950-8C7E51A4C3D1}"/>
              </a:ext>
            </a:extLst>
          </p:cNvPr>
          <p:cNvPicPr>
            <a:picLocks noChangeAspect="1"/>
          </p:cNvPicPr>
          <p:nvPr/>
        </p:nvPicPr>
        <p:blipFill>
          <a:blip r:embed="rId3"/>
          <a:stretch>
            <a:fillRect/>
          </a:stretch>
        </p:blipFill>
        <p:spPr>
          <a:xfrm>
            <a:off x="155323" y="3576115"/>
            <a:ext cx="5469660" cy="4114800"/>
          </a:xfrm>
          <a:prstGeom prst="rect">
            <a:avLst/>
          </a:prstGeom>
        </p:spPr>
      </p:pic>
      <p:sp>
        <p:nvSpPr>
          <p:cNvPr id="5" name="Text Box 652">
            <a:extLst>
              <a:ext uri="{FF2B5EF4-FFF2-40B4-BE49-F238E27FC236}">
                <a16:creationId xmlns:a16="http://schemas.microsoft.com/office/drawing/2014/main" id="{D5BB72F8-C51B-46CF-9526-73AC6D889ED8}"/>
              </a:ext>
            </a:extLst>
          </p:cNvPr>
          <p:cNvSpPr txBox="1">
            <a:spLocks noChangeArrowheads="1"/>
          </p:cNvSpPr>
          <p:nvPr/>
        </p:nvSpPr>
        <p:spPr bwMode="auto">
          <a:xfrm>
            <a:off x="523875" y="0"/>
            <a:ext cx="8477250"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ct val="50000"/>
              </a:spcBef>
            </a:pPr>
            <a:r>
              <a:rPr lang="en-US" sz="2800" b="1" dirty="0">
                <a:solidFill>
                  <a:srgbClr val="0000CC"/>
                </a:solidFill>
              </a:rPr>
              <a:t>Correlation of Hg with SO</a:t>
            </a:r>
            <a:r>
              <a:rPr lang="en-US" sz="2800" b="1" baseline="-25000" dirty="0">
                <a:solidFill>
                  <a:srgbClr val="0000CC"/>
                </a:solidFill>
              </a:rPr>
              <a:t>2</a:t>
            </a:r>
            <a:r>
              <a:rPr lang="en-US" sz="2800" b="1" dirty="0">
                <a:solidFill>
                  <a:srgbClr val="0000CC"/>
                </a:solidFill>
              </a:rPr>
              <a:t> and CO</a:t>
            </a:r>
          </a:p>
        </p:txBody>
      </p:sp>
      <p:sp>
        <p:nvSpPr>
          <p:cNvPr id="2" name="Slide Number Placeholder 1">
            <a:extLst>
              <a:ext uri="{FF2B5EF4-FFF2-40B4-BE49-F238E27FC236}">
                <a16:creationId xmlns:a16="http://schemas.microsoft.com/office/drawing/2014/main" id="{C6D76B68-08EA-4995-92BF-DC9C64F41FFA}"/>
              </a:ext>
            </a:extLst>
          </p:cNvPr>
          <p:cNvSpPr>
            <a:spLocks noGrp="1"/>
          </p:cNvSpPr>
          <p:nvPr>
            <p:ph type="sldNum" sz="quarter" idx="12"/>
          </p:nvPr>
        </p:nvSpPr>
        <p:spPr/>
        <p:txBody>
          <a:bodyPr/>
          <a:lstStyle/>
          <a:p>
            <a:fld id="{A781716A-6267-49B3-A8FE-942ADBAB9FF9}" type="slidenum">
              <a:rPr lang="en-US" smtClean="0"/>
              <a:t>10</a:t>
            </a:fld>
            <a:endParaRPr lang="en-US"/>
          </a:p>
        </p:txBody>
      </p:sp>
      <p:sp>
        <p:nvSpPr>
          <p:cNvPr id="8" name="TextBox 7">
            <a:extLst>
              <a:ext uri="{FF2B5EF4-FFF2-40B4-BE49-F238E27FC236}">
                <a16:creationId xmlns:a16="http://schemas.microsoft.com/office/drawing/2014/main" id="{A62F53FD-BFCA-404A-94D8-1F513B60764C}"/>
              </a:ext>
            </a:extLst>
          </p:cNvPr>
          <p:cNvSpPr txBox="1"/>
          <p:nvPr/>
        </p:nvSpPr>
        <p:spPr>
          <a:xfrm>
            <a:off x="4331335" y="4046874"/>
            <a:ext cx="442214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Positive correlation btw GEM and CO, esp. at high levels – biomass burning?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Generally positive correlation btw GOM and SO</a:t>
            </a:r>
            <a:r>
              <a:rPr lang="en-US" baseline="-25000" dirty="0"/>
              <a:t>2</a:t>
            </a:r>
            <a:r>
              <a:rPr lang="en-US" dirty="0"/>
              <a:t> – power plant influence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significant correlation btw SO</a:t>
            </a:r>
            <a:r>
              <a:rPr lang="en-US" baseline="-25000" dirty="0"/>
              <a:t>2</a:t>
            </a:r>
            <a:r>
              <a:rPr lang="en-US" dirty="0"/>
              <a:t> and GEM/PBM or btw CO and GOM/PBM</a:t>
            </a:r>
            <a:endParaRPr lang="en-US" baseline="-25000" dirty="0"/>
          </a:p>
        </p:txBody>
      </p:sp>
      <p:pic>
        <p:nvPicPr>
          <p:cNvPr id="3" name="Picture 2">
            <a:extLst>
              <a:ext uri="{FF2B5EF4-FFF2-40B4-BE49-F238E27FC236}">
                <a16:creationId xmlns:a16="http://schemas.microsoft.com/office/drawing/2014/main" id="{EEF17327-ACF0-414E-8402-88E6C5F2F8FA}"/>
              </a:ext>
            </a:extLst>
          </p:cNvPr>
          <p:cNvPicPr>
            <a:picLocks noChangeAspect="1"/>
          </p:cNvPicPr>
          <p:nvPr/>
        </p:nvPicPr>
        <p:blipFill>
          <a:blip r:embed="rId4"/>
          <a:stretch>
            <a:fillRect/>
          </a:stretch>
        </p:blipFill>
        <p:spPr>
          <a:xfrm>
            <a:off x="155323" y="395176"/>
            <a:ext cx="5469660" cy="4114800"/>
          </a:xfrm>
          <a:prstGeom prst="rect">
            <a:avLst/>
          </a:prstGeom>
        </p:spPr>
      </p:pic>
      <p:pic>
        <p:nvPicPr>
          <p:cNvPr id="4" name="Picture 3">
            <a:extLst>
              <a:ext uri="{FF2B5EF4-FFF2-40B4-BE49-F238E27FC236}">
                <a16:creationId xmlns:a16="http://schemas.microsoft.com/office/drawing/2014/main" id="{D3D866CF-B3A9-491F-9FF9-7A41CFC9B836}"/>
              </a:ext>
            </a:extLst>
          </p:cNvPr>
          <p:cNvPicPr>
            <a:picLocks noChangeAspect="1"/>
          </p:cNvPicPr>
          <p:nvPr/>
        </p:nvPicPr>
        <p:blipFill>
          <a:blip r:embed="rId5"/>
          <a:stretch>
            <a:fillRect/>
          </a:stretch>
        </p:blipFill>
        <p:spPr>
          <a:xfrm>
            <a:off x="4479674" y="433276"/>
            <a:ext cx="5469660" cy="4114800"/>
          </a:xfrm>
          <a:prstGeom prst="rect">
            <a:avLst/>
          </a:prstGeom>
        </p:spPr>
      </p:pic>
    </p:spTree>
    <p:extLst>
      <p:ext uri="{BB962C8B-B14F-4D97-AF65-F5344CB8AC3E}">
        <p14:creationId xmlns:p14="http://schemas.microsoft.com/office/powerpoint/2010/main" val="27564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1635-B8E4-4856-AB1C-D12FDEA60DE4}"/>
              </a:ext>
            </a:extLst>
          </p:cNvPr>
          <p:cNvPicPr>
            <a:picLocks noChangeAspect="1"/>
          </p:cNvPicPr>
          <p:nvPr/>
        </p:nvPicPr>
        <p:blipFill>
          <a:blip r:embed="rId3"/>
          <a:stretch>
            <a:fillRect/>
          </a:stretch>
        </p:blipFill>
        <p:spPr>
          <a:xfrm>
            <a:off x="-185832" y="837072"/>
            <a:ext cx="8508360" cy="6400800"/>
          </a:xfrm>
          <a:prstGeom prst="rect">
            <a:avLst/>
          </a:prstGeom>
        </p:spPr>
      </p:pic>
      <p:sp>
        <p:nvSpPr>
          <p:cNvPr id="8" name="Text Box 652"/>
          <p:cNvSpPr txBox="1">
            <a:spLocks noChangeArrowheads="1"/>
          </p:cNvSpPr>
          <p:nvPr/>
        </p:nvSpPr>
        <p:spPr bwMode="auto">
          <a:xfrm>
            <a:off x="485775" y="335253"/>
            <a:ext cx="8658225"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800" b="1" dirty="0">
                <a:solidFill>
                  <a:srgbClr val="0000CC"/>
                </a:solidFill>
              </a:rPr>
              <a:t>HYSPLIT Trajectory Frequency Analysis -- GEM</a:t>
            </a:r>
          </a:p>
        </p:txBody>
      </p:sp>
      <p:sp>
        <p:nvSpPr>
          <p:cNvPr id="4" name="TextBox 3"/>
          <p:cNvSpPr txBox="1"/>
          <p:nvPr/>
        </p:nvSpPr>
        <p:spPr>
          <a:xfrm>
            <a:off x="6161554" y="1589711"/>
            <a:ext cx="2982446" cy="2862322"/>
          </a:xfrm>
          <a:prstGeom prst="rect">
            <a:avLst/>
          </a:prstGeom>
          <a:noFill/>
        </p:spPr>
        <p:txBody>
          <a:bodyPr wrap="square" rtlCol="0">
            <a:spAutoFit/>
          </a:bodyPr>
          <a:lstStyle/>
          <a:p>
            <a:pPr marL="257175" indent="-257175">
              <a:buFont typeface="Arial" panose="020B0604020202020204" pitchFamily="34" charset="0"/>
              <a:buChar char="•"/>
            </a:pPr>
            <a:r>
              <a:rPr lang="en-US" sz="1500" dirty="0"/>
              <a:t>HYSPLIT runs</a:t>
            </a:r>
          </a:p>
          <a:p>
            <a:pPr marL="742950" lvl="1" indent="-285750">
              <a:buFont typeface="Wingdings" panose="05000000000000000000" pitchFamily="2" charset="2"/>
              <a:buChar char="Ø"/>
            </a:pPr>
            <a:r>
              <a:rPr lang="en-US" sz="1500" dirty="0"/>
              <a:t>NAM 12 km met data</a:t>
            </a:r>
          </a:p>
          <a:p>
            <a:pPr marL="742950" lvl="1" indent="-285750">
              <a:buFont typeface="Wingdings" panose="05000000000000000000" pitchFamily="2" charset="2"/>
              <a:buChar char="Ø"/>
            </a:pPr>
            <a:r>
              <a:rPr lang="en-US" sz="1500" dirty="0"/>
              <a:t>5-day back trajectories</a:t>
            </a:r>
          </a:p>
          <a:p>
            <a:pPr marL="742950" lvl="1" indent="-285750">
              <a:buFont typeface="Wingdings" panose="05000000000000000000" pitchFamily="2" charset="2"/>
              <a:buChar char="Ø"/>
            </a:pPr>
            <a:r>
              <a:rPr lang="en-US" sz="1500" dirty="0"/>
              <a:t>Only use trajectory endpoints within the PBL</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Difference between the normalized percent of trajectory endpoints between the top 10% and bottom 10% of GEM concentrations.</a:t>
            </a:r>
          </a:p>
          <a:p>
            <a:pPr marL="257175" indent="-257175">
              <a:buFont typeface="Arial" panose="020B0604020202020204" pitchFamily="34" charset="0"/>
              <a:buChar char="•"/>
            </a:pPr>
            <a:endParaRPr lang="en-US" sz="1500" dirty="0"/>
          </a:p>
        </p:txBody>
      </p:sp>
      <p:sp>
        <p:nvSpPr>
          <p:cNvPr id="2" name="Slide Number Placeholder 1">
            <a:extLst>
              <a:ext uri="{FF2B5EF4-FFF2-40B4-BE49-F238E27FC236}">
                <a16:creationId xmlns:a16="http://schemas.microsoft.com/office/drawing/2014/main" id="{FF16F7E3-A52E-4112-9993-0B9B41F34392}"/>
              </a:ext>
            </a:extLst>
          </p:cNvPr>
          <p:cNvSpPr>
            <a:spLocks noGrp="1"/>
          </p:cNvSpPr>
          <p:nvPr>
            <p:ph type="sldNum" sz="quarter" idx="12"/>
          </p:nvPr>
        </p:nvSpPr>
        <p:spPr/>
        <p:txBody>
          <a:bodyPr/>
          <a:lstStyle/>
          <a:p>
            <a:fld id="{A781716A-6267-49B3-A8FE-942ADBAB9FF9}" type="slidenum">
              <a:rPr lang="en-US" smtClean="0"/>
              <a:t>11</a:t>
            </a:fld>
            <a:endParaRPr lang="en-US"/>
          </a:p>
        </p:txBody>
      </p:sp>
      <p:sp>
        <p:nvSpPr>
          <p:cNvPr id="7" name="TextBox 6">
            <a:extLst>
              <a:ext uri="{FF2B5EF4-FFF2-40B4-BE49-F238E27FC236}">
                <a16:creationId xmlns:a16="http://schemas.microsoft.com/office/drawing/2014/main" id="{A4362950-B2E6-4F83-A3F8-B2A14E54CD05}"/>
              </a:ext>
            </a:extLst>
          </p:cNvPr>
          <p:cNvSpPr txBox="1"/>
          <p:nvPr/>
        </p:nvSpPr>
        <p:spPr>
          <a:xfrm>
            <a:off x="618395" y="6075145"/>
            <a:ext cx="7241146" cy="646331"/>
          </a:xfrm>
          <a:prstGeom prst="rect">
            <a:avLst/>
          </a:prstGeom>
          <a:noFill/>
        </p:spPr>
        <p:txBody>
          <a:bodyPr wrap="square" rtlCol="0">
            <a:spAutoFit/>
          </a:bodyPr>
          <a:lstStyle/>
          <a:p>
            <a:pPr marL="257175" indent="-257175">
              <a:buFont typeface="Arial" panose="020B0604020202020204" pitchFamily="34" charset="0"/>
              <a:buChar char="•"/>
            </a:pPr>
            <a:r>
              <a:rPr lang="en-US" dirty="0"/>
              <a:t>Positive numbers (reds) indicate that grid cells (0.1˚x0.1˚) were more likely to be encountered during high GEM concentration events. </a:t>
            </a:r>
          </a:p>
        </p:txBody>
      </p:sp>
    </p:spTree>
    <p:extLst>
      <p:ext uri="{BB962C8B-B14F-4D97-AF65-F5344CB8AC3E}">
        <p14:creationId xmlns:p14="http://schemas.microsoft.com/office/powerpoint/2010/main" val="180087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2C9288-6A8B-4864-8E26-08FB96969480}"/>
              </a:ext>
            </a:extLst>
          </p:cNvPr>
          <p:cNvPicPr>
            <a:picLocks noChangeAspect="1"/>
          </p:cNvPicPr>
          <p:nvPr/>
        </p:nvPicPr>
        <p:blipFill>
          <a:blip r:embed="rId3"/>
          <a:stretch>
            <a:fillRect/>
          </a:stretch>
        </p:blipFill>
        <p:spPr>
          <a:xfrm>
            <a:off x="-127322" y="800331"/>
            <a:ext cx="8508359" cy="6400800"/>
          </a:xfrm>
          <a:prstGeom prst="rect">
            <a:avLst/>
          </a:prstGeom>
        </p:spPr>
      </p:pic>
      <p:sp>
        <p:nvSpPr>
          <p:cNvPr id="8" name="Text Box 652"/>
          <p:cNvSpPr txBox="1">
            <a:spLocks noChangeArrowheads="1"/>
          </p:cNvSpPr>
          <p:nvPr/>
        </p:nvSpPr>
        <p:spPr bwMode="auto">
          <a:xfrm>
            <a:off x="393539" y="195986"/>
            <a:ext cx="8241175"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800" b="1" dirty="0">
                <a:solidFill>
                  <a:srgbClr val="0000CC"/>
                </a:solidFill>
              </a:rPr>
              <a:t>HYSPLIT Trajectory Frequency Analysis -- GOM</a:t>
            </a:r>
          </a:p>
        </p:txBody>
      </p:sp>
      <p:sp>
        <p:nvSpPr>
          <p:cNvPr id="6" name="TextBox 5">
            <a:extLst>
              <a:ext uri="{FF2B5EF4-FFF2-40B4-BE49-F238E27FC236}">
                <a16:creationId xmlns:a16="http://schemas.microsoft.com/office/drawing/2014/main" id="{3CF55D4D-59A2-4AF0-A7D1-13EE7BF6E384}"/>
              </a:ext>
            </a:extLst>
          </p:cNvPr>
          <p:cNvSpPr txBox="1"/>
          <p:nvPr/>
        </p:nvSpPr>
        <p:spPr>
          <a:xfrm>
            <a:off x="6111638" y="2101013"/>
            <a:ext cx="2982446" cy="1477328"/>
          </a:xfrm>
          <a:prstGeom prst="rect">
            <a:avLst/>
          </a:prstGeom>
          <a:noFill/>
        </p:spPr>
        <p:txBody>
          <a:bodyPr wrap="square" rtlCol="0">
            <a:spAutoFit/>
          </a:bodyPr>
          <a:lstStyle/>
          <a:p>
            <a:pPr marL="257175" indent="-257175">
              <a:buFont typeface="Arial" panose="020B0604020202020204" pitchFamily="34" charset="0"/>
              <a:buChar char="•"/>
            </a:pPr>
            <a:r>
              <a:rPr lang="en-US" sz="1500" dirty="0"/>
              <a:t>Difference between the normalized percent of trajectory endpoints between the top 10% and bottom 31% of GOM concentrations.</a:t>
            </a:r>
          </a:p>
          <a:p>
            <a:pPr marL="257175" indent="-257175">
              <a:buFont typeface="Arial" panose="020B0604020202020204" pitchFamily="34" charset="0"/>
              <a:buChar char="•"/>
            </a:pPr>
            <a:endParaRPr lang="en-US" sz="1500" dirty="0"/>
          </a:p>
        </p:txBody>
      </p:sp>
      <p:sp>
        <p:nvSpPr>
          <p:cNvPr id="2" name="Slide Number Placeholder 1">
            <a:extLst>
              <a:ext uri="{FF2B5EF4-FFF2-40B4-BE49-F238E27FC236}">
                <a16:creationId xmlns:a16="http://schemas.microsoft.com/office/drawing/2014/main" id="{DFEE6D94-CF22-4B02-9A93-D0101E0B16C2}"/>
              </a:ext>
            </a:extLst>
          </p:cNvPr>
          <p:cNvSpPr>
            <a:spLocks noGrp="1"/>
          </p:cNvSpPr>
          <p:nvPr>
            <p:ph type="sldNum" sz="quarter" idx="12"/>
          </p:nvPr>
        </p:nvSpPr>
        <p:spPr/>
        <p:txBody>
          <a:bodyPr/>
          <a:lstStyle/>
          <a:p>
            <a:fld id="{A781716A-6267-49B3-A8FE-942ADBAB9FF9}" type="slidenum">
              <a:rPr lang="en-US" smtClean="0"/>
              <a:t>12</a:t>
            </a:fld>
            <a:endParaRPr lang="en-US"/>
          </a:p>
        </p:txBody>
      </p:sp>
      <p:sp>
        <p:nvSpPr>
          <p:cNvPr id="7" name="TextBox 6">
            <a:extLst>
              <a:ext uri="{FF2B5EF4-FFF2-40B4-BE49-F238E27FC236}">
                <a16:creationId xmlns:a16="http://schemas.microsoft.com/office/drawing/2014/main" id="{DDE85880-84AC-40A9-9612-D6294C750878}"/>
              </a:ext>
            </a:extLst>
          </p:cNvPr>
          <p:cNvSpPr txBox="1"/>
          <p:nvPr/>
        </p:nvSpPr>
        <p:spPr>
          <a:xfrm>
            <a:off x="589792" y="6033185"/>
            <a:ext cx="7791245" cy="646331"/>
          </a:xfrm>
          <a:prstGeom prst="rect">
            <a:avLst/>
          </a:prstGeom>
          <a:noFill/>
        </p:spPr>
        <p:txBody>
          <a:bodyPr wrap="square" rtlCol="0">
            <a:spAutoFit/>
          </a:bodyPr>
          <a:lstStyle/>
          <a:p>
            <a:pPr marL="257175" indent="-257175">
              <a:buFont typeface="Arial" panose="020B0604020202020204" pitchFamily="34" charset="0"/>
              <a:buChar char="•"/>
            </a:pPr>
            <a:r>
              <a:rPr lang="en-US" dirty="0"/>
              <a:t>Positive numbers (reds) indicate that grid squares (0.1˚x0.1˚) were more likely to be encountered during high GOM concentration events. </a:t>
            </a:r>
          </a:p>
        </p:txBody>
      </p:sp>
    </p:spTree>
    <p:extLst>
      <p:ext uri="{BB962C8B-B14F-4D97-AF65-F5344CB8AC3E}">
        <p14:creationId xmlns:p14="http://schemas.microsoft.com/office/powerpoint/2010/main" val="116309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A57B1-B854-4B19-B0BE-4BF10AFC743B}"/>
              </a:ext>
            </a:extLst>
          </p:cNvPr>
          <p:cNvPicPr>
            <a:picLocks noChangeAspect="1"/>
          </p:cNvPicPr>
          <p:nvPr/>
        </p:nvPicPr>
        <p:blipFill>
          <a:blip r:embed="rId3"/>
          <a:stretch>
            <a:fillRect/>
          </a:stretch>
        </p:blipFill>
        <p:spPr>
          <a:xfrm>
            <a:off x="-151682" y="631900"/>
            <a:ext cx="8508360" cy="6400800"/>
          </a:xfrm>
          <a:prstGeom prst="rect">
            <a:avLst/>
          </a:prstGeom>
        </p:spPr>
      </p:pic>
      <p:sp>
        <p:nvSpPr>
          <p:cNvPr id="8" name="Text Box 652"/>
          <p:cNvSpPr txBox="1">
            <a:spLocks noChangeArrowheads="1"/>
          </p:cNvSpPr>
          <p:nvPr/>
        </p:nvSpPr>
        <p:spPr bwMode="auto">
          <a:xfrm>
            <a:off x="520861" y="130081"/>
            <a:ext cx="8472667"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800" b="1" dirty="0">
                <a:solidFill>
                  <a:srgbClr val="0000CC"/>
                </a:solidFill>
              </a:rPr>
              <a:t>HYSPLIT Trajectory Frequency Analysis -- PBM</a:t>
            </a:r>
          </a:p>
        </p:txBody>
      </p:sp>
      <p:sp>
        <p:nvSpPr>
          <p:cNvPr id="5" name="TextBox 4">
            <a:extLst>
              <a:ext uri="{FF2B5EF4-FFF2-40B4-BE49-F238E27FC236}">
                <a16:creationId xmlns:a16="http://schemas.microsoft.com/office/drawing/2014/main" id="{F905027C-6BB8-4B1F-B3A1-BC892F1A0682}"/>
              </a:ext>
            </a:extLst>
          </p:cNvPr>
          <p:cNvSpPr txBox="1"/>
          <p:nvPr/>
        </p:nvSpPr>
        <p:spPr>
          <a:xfrm>
            <a:off x="6161554" y="1983676"/>
            <a:ext cx="2982446" cy="1246495"/>
          </a:xfrm>
          <a:prstGeom prst="rect">
            <a:avLst/>
          </a:prstGeom>
          <a:noFill/>
        </p:spPr>
        <p:txBody>
          <a:bodyPr wrap="square" rtlCol="0">
            <a:spAutoFit/>
          </a:bodyPr>
          <a:lstStyle/>
          <a:p>
            <a:pPr marL="257175" indent="-257175">
              <a:buFont typeface="Arial" panose="020B0604020202020204" pitchFamily="34" charset="0"/>
              <a:buChar char="•"/>
            </a:pPr>
            <a:r>
              <a:rPr lang="en-US" sz="1500" dirty="0"/>
              <a:t>Difference between the normalized percent of trajectory endpoints between the top 10% and bottom 13% of PBM concentrations.</a:t>
            </a:r>
          </a:p>
        </p:txBody>
      </p:sp>
      <p:sp>
        <p:nvSpPr>
          <p:cNvPr id="2" name="Slide Number Placeholder 1">
            <a:extLst>
              <a:ext uri="{FF2B5EF4-FFF2-40B4-BE49-F238E27FC236}">
                <a16:creationId xmlns:a16="http://schemas.microsoft.com/office/drawing/2014/main" id="{CD314925-137F-4244-9624-123293D78772}"/>
              </a:ext>
            </a:extLst>
          </p:cNvPr>
          <p:cNvSpPr>
            <a:spLocks noGrp="1"/>
          </p:cNvSpPr>
          <p:nvPr>
            <p:ph type="sldNum" sz="quarter" idx="12"/>
          </p:nvPr>
        </p:nvSpPr>
        <p:spPr/>
        <p:txBody>
          <a:bodyPr/>
          <a:lstStyle/>
          <a:p>
            <a:fld id="{A781716A-6267-49B3-A8FE-942ADBAB9FF9}" type="slidenum">
              <a:rPr lang="en-US" smtClean="0"/>
              <a:t>13</a:t>
            </a:fld>
            <a:endParaRPr lang="en-US"/>
          </a:p>
        </p:txBody>
      </p:sp>
      <p:sp>
        <p:nvSpPr>
          <p:cNvPr id="7" name="TextBox 6">
            <a:extLst>
              <a:ext uri="{FF2B5EF4-FFF2-40B4-BE49-F238E27FC236}">
                <a16:creationId xmlns:a16="http://schemas.microsoft.com/office/drawing/2014/main" id="{859F29D9-8E25-49D4-89EA-119F14208930}"/>
              </a:ext>
            </a:extLst>
          </p:cNvPr>
          <p:cNvSpPr txBox="1"/>
          <p:nvPr/>
        </p:nvSpPr>
        <p:spPr>
          <a:xfrm>
            <a:off x="334026" y="5828443"/>
            <a:ext cx="8277010" cy="646331"/>
          </a:xfrm>
          <a:prstGeom prst="rect">
            <a:avLst/>
          </a:prstGeom>
          <a:noFill/>
        </p:spPr>
        <p:txBody>
          <a:bodyPr wrap="square" rtlCol="0">
            <a:spAutoFit/>
          </a:bodyPr>
          <a:lstStyle/>
          <a:p>
            <a:pPr marL="257175" indent="-257175">
              <a:buFont typeface="Arial" panose="020B0604020202020204" pitchFamily="34" charset="0"/>
              <a:buChar char="•"/>
            </a:pPr>
            <a:r>
              <a:rPr lang="en-US" dirty="0"/>
              <a:t>Positive numbers (reds) indicate that grid squares (0.1˚x0.1˚) were more likely to be encountered during high PBM concentration events. </a:t>
            </a:r>
          </a:p>
        </p:txBody>
      </p:sp>
    </p:spTree>
    <p:extLst>
      <p:ext uri="{BB962C8B-B14F-4D97-AF65-F5344CB8AC3E}">
        <p14:creationId xmlns:p14="http://schemas.microsoft.com/office/powerpoint/2010/main" val="929790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458" y="326815"/>
            <a:ext cx="7901892" cy="5324535"/>
          </a:xfrm>
          <a:prstGeom prst="rect">
            <a:avLst/>
          </a:prstGeom>
        </p:spPr>
        <p:txBody>
          <a:bodyPr wrap="square">
            <a:spAutoFit/>
          </a:bodyPr>
          <a:lstStyle/>
          <a:p>
            <a:pPr algn="ctr">
              <a:spcBef>
                <a:spcPct val="50000"/>
              </a:spcBef>
              <a:spcAft>
                <a:spcPct val="50000"/>
              </a:spcAft>
            </a:pPr>
            <a:r>
              <a:rPr lang="en-US" sz="2800" b="1" dirty="0">
                <a:solidFill>
                  <a:srgbClr val="0000CC"/>
                </a:solidFill>
              </a:rPr>
              <a:t>Summary</a:t>
            </a:r>
          </a:p>
          <a:p>
            <a:pPr>
              <a:spcBef>
                <a:spcPct val="20000"/>
              </a:spcBef>
              <a:spcAft>
                <a:spcPct val="20000"/>
              </a:spcAft>
              <a:buFontTx/>
              <a:buChar char="•"/>
            </a:pPr>
            <a:r>
              <a:rPr lang="en-US" sz="2000"/>
              <a:t> 12 </a:t>
            </a:r>
            <a:r>
              <a:rPr lang="en-US" sz="2000" dirty="0"/>
              <a:t>years of continuous measurements of atmospheric mercury species at the Grand Bay site in Mississippi.</a:t>
            </a:r>
          </a:p>
          <a:p>
            <a:pPr>
              <a:spcBef>
                <a:spcPct val="50000"/>
              </a:spcBef>
              <a:buFontTx/>
              <a:buChar char="•"/>
            </a:pPr>
            <a:r>
              <a:rPr lang="en-US" sz="2000" dirty="0"/>
              <a:t> GEM: a slight decreasing trend of </a:t>
            </a:r>
            <a:r>
              <a:rPr lang="en-US" sz="2000"/>
              <a:t>-0.009 </a:t>
            </a:r>
            <a:r>
              <a:rPr lang="en-US" sz="2000" dirty="0"/>
              <a:t>ng yr</a:t>
            </a:r>
            <a:r>
              <a:rPr lang="en-US" sz="2000" baseline="30000" dirty="0"/>
              <a:t>-1</a:t>
            </a:r>
            <a:r>
              <a:rPr lang="en-US" sz="2000" dirty="0"/>
              <a:t>, (0.5% yr</a:t>
            </a:r>
            <a:r>
              <a:rPr lang="en-US" sz="2000" baseline="30000" dirty="0"/>
              <a:t>-1</a:t>
            </a:r>
            <a:r>
              <a:rPr lang="en-US" sz="2000" dirty="0"/>
              <a:t>) with the minimum in fall and in the early morning and higher during mid-day.</a:t>
            </a:r>
          </a:p>
          <a:p>
            <a:pPr>
              <a:spcBef>
                <a:spcPct val="50000"/>
              </a:spcBef>
              <a:buFontTx/>
              <a:buChar char="•"/>
            </a:pPr>
            <a:r>
              <a:rPr lang="en-US" sz="2000" dirty="0"/>
              <a:t> GOM: a slight decreasing trend of </a:t>
            </a:r>
            <a:r>
              <a:rPr lang="en-US" sz="2000"/>
              <a:t>-0.36 </a:t>
            </a:r>
            <a:r>
              <a:rPr lang="en-US" sz="2000" dirty="0" err="1"/>
              <a:t>pg</a:t>
            </a:r>
            <a:r>
              <a:rPr lang="en-US" sz="2000" dirty="0"/>
              <a:t> m</a:t>
            </a:r>
            <a:r>
              <a:rPr lang="en-US" sz="2000" baseline="30000" dirty="0"/>
              <a:t>-3</a:t>
            </a:r>
            <a:r>
              <a:rPr lang="en-US" sz="2000" dirty="0"/>
              <a:t> yr</a:t>
            </a:r>
            <a:r>
              <a:rPr lang="en-US" sz="2000" baseline="30000" dirty="0"/>
              <a:t>-1</a:t>
            </a:r>
            <a:r>
              <a:rPr lang="en-US" sz="2000" dirty="0"/>
              <a:t>. higher in spring/summer and peak in mid-afternoon.</a:t>
            </a:r>
          </a:p>
          <a:p>
            <a:pPr>
              <a:spcBef>
                <a:spcPct val="50000"/>
              </a:spcBef>
              <a:buFontTx/>
              <a:buChar char="•"/>
            </a:pPr>
            <a:r>
              <a:rPr lang="en-US" sz="2000" dirty="0"/>
              <a:t> PBM: a increasing trend of </a:t>
            </a:r>
            <a:r>
              <a:rPr lang="en-US" sz="2000"/>
              <a:t>+0.18 </a:t>
            </a:r>
            <a:r>
              <a:rPr lang="en-US" sz="2000" dirty="0" err="1"/>
              <a:t>pg</a:t>
            </a:r>
            <a:r>
              <a:rPr lang="en-US" sz="2000" dirty="0"/>
              <a:t> m</a:t>
            </a:r>
            <a:r>
              <a:rPr lang="en-US" sz="2000" baseline="30000" dirty="0"/>
              <a:t>-3</a:t>
            </a:r>
            <a:r>
              <a:rPr lang="en-US" sz="2000" dirty="0"/>
              <a:t> yr</a:t>
            </a:r>
            <a:r>
              <a:rPr lang="en-US" sz="2000" baseline="30000" dirty="0"/>
              <a:t>-1</a:t>
            </a:r>
            <a:r>
              <a:rPr lang="en-US" sz="2000" dirty="0"/>
              <a:t>, higher in winter/spring and peak in the mid-day.</a:t>
            </a:r>
          </a:p>
          <a:p>
            <a:pPr>
              <a:spcBef>
                <a:spcPct val="50000"/>
              </a:spcBef>
              <a:buFontTx/>
              <a:buChar char="•"/>
            </a:pPr>
            <a:r>
              <a:rPr lang="en-US" sz="2000" dirty="0"/>
              <a:t> General correlation between GOM/PBM and O</a:t>
            </a:r>
            <a:r>
              <a:rPr lang="en-US" sz="2000" baseline="-25000" dirty="0"/>
              <a:t>3</a:t>
            </a:r>
            <a:r>
              <a:rPr lang="en-US" sz="2000" dirty="0"/>
              <a:t> and between GEM and CO. </a:t>
            </a:r>
          </a:p>
          <a:p>
            <a:pPr>
              <a:spcBef>
                <a:spcPct val="50000"/>
              </a:spcBef>
              <a:buFontTx/>
              <a:buChar char="•"/>
            </a:pPr>
            <a:r>
              <a:rPr lang="en-US" sz="2000" dirty="0"/>
              <a:t> Back trajectory frequency analysis suggests potential source-receptor relationships, but the relationships are complex.</a:t>
            </a:r>
          </a:p>
        </p:txBody>
      </p:sp>
      <p:sp>
        <p:nvSpPr>
          <p:cNvPr id="3" name="Slide Number Placeholder 2">
            <a:extLst>
              <a:ext uri="{FF2B5EF4-FFF2-40B4-BE49-F238E27FC236}">
                <a16:creationId xmlns:a16="http://schemas.microsoft.com/office/drawing/2014/main" id="{5C0C0CF4-B4C0-4E6F-BF2E-F6AD90150404}"/>
              </a:ext>
            </a:extLst>
          </p:cNvPr>
          <p:cNvSpPr>
            <a:spLocks noGrp="1"/>
          </p:cNvSpPr>
          <p:nvPr>
            <p:ph type="sldNum" sz="quarter" idx="12"/>
          </p:nvPr>
        </p:nvSpPr>
        <p:spPr/>
        <p:txBody>
          <a:bodyPr/>
          <a:lstStyle/>
          <a:p>
            <a:fld id="{A781716A-6267-49B3-A8FE-942ADBAB9FF9}" type="slidenum">
              <a:rPr lang="en-US" smtClean="0"/>
              <a:t>14</a:t>
            </a:fld>
            <a:endParaRPr lang="en-US"/>
          </a:p>
        </p:txBody>
      </p:sp>
    </p:spTree>
    <p:extLst>
      <p:ext uri="{BB962C8B-B14F-4D97-AF65-F5344CB8AC3E}">
        <p14:creationId xmlns:p14="http://schemas.microsoft.com/office/powerpoint/2010/main" val="602546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107" y="469052"/>
            <a:ext cx="7665243" cy="4395049"/>
          </a:xfrm>
          <a:prstGeom prst="rect">
            <a:avLst/>
          </a:prstGeom>
        </p:spPr>
        <p:txBody>
          <a:bodyPr wrap="square">
            <a:spAutoFit/>
          </a:bodyPr>
          <a:lstStyle/>
          <a:p>
            <a:pPr algn="ctr">
              <a:spcBef>
                <a:spcPct val="50000"/>
              </a:spcBef>
              <a:spcAft>
                <a:spcPct val="50000"/>
              </a:spcAft>
            </a:pPr>
            <a:r>
              <a:rPr lang="en-US" sz="2800" b="1" dirty="0">
                <a:solidFill>
                  <a:srgbClr val="0000CC"/>
                </a:solidFill>
              </a:rPr>
              <a:t>Acknowledgements</a:t>
            </a:r>
          </a:p>
          <a:p>
            <a:pPr>
              <a:spcBef>
                <a:spcPct val="20000"/>
              </a:spcBef>
              <a:spcAft>
                <a:spcPct val="20000"/>
              </a:spcAft>
              <a:buFontTx/>
              <a:buChar char="•"/>
            </a:pPr>
            <a:r>
              <a:rPr lang="en-US" sz="2400" dirty="0"/>
              <a:t> NOAA Grand Bay NERR and Mississippi Department of Marine Resources for cooperation in facilitating the monitoring site.</a:t>
            </a:r>
          </a:p>
          <a:p>
            <a:pPr>
              <a:spcBef>
                <a:spcPct val="50000"/>
              </a:spcBef>
              <a:buFontTx/>
              <a:buChar char="•"/>
            </a:pPr>
            <a:r>
              <a:rPr lang="en-US" sz="2400" dirty="0"/>
              <a:t> NOAA for funding.</a:t>
            </a:r>
          </a:p>
          <a:p>
            <a:pPr>
              <a:spcBef>
                <a:spcPct val="50000"/>
              </a:spcBef>
              <a:buFontTx/>
              <a:buChar char="•"/>
            </a:pPr>
            <a:r>
              <a:rPr lang="en-US" sz="2400" dirty="0"/>
              <a:t> University Maryland’s Cooperative Institute </a:t>
            </a:r>
            <a:r>
              <a:rPr lang="en-US" sz="2400"/>
              <a:t>for Satellite Earth System Studies (CISESS) </a:t>
            </a:r>
            <a:r>
              <a:rPr lang="en-US" sz="2400" dirty="0"/>
              <a:t>funded under a NOAA Cooperative Agreement. </a:t>
            </a:r>
          </a:p>
          <a:p>
            <a:pPr>
              <a:spcBef>
                <a:spcPct val="50000"/>
              </a:spcBef>
              <a:buFontTx/>
              <a:buChar char="•"/>
            </a:pPr>
            <a:r>
              <a:rPr lang="en-US" sz="2400" dirty="0"/>
              <a:t> National Atmospheric Deposition Program</a:t>
            </a:r>
          </a:p>
        </p:txBody>
      </p:sp>
      <p:sp>
        <p:nvSpPr>
          <p:cNvPr id="3" name="Slide Number Placeholder 2">
            <a:extLst>
              <a:ext uri="{FF2B5EF4-FFF2-40B4-BE49-F238E27FC236}">
                <a16:creationId xmlns:a16="http://schemas.microsoft.com/office/drawing/2014/main" id="{770B5A25-FD5F-486B-847E-D05924F5BEF7}"/>
              </a:ext>
            </a:extLst>
          </p:cNvPr>
          <p:cNvSpPr>
            <a:spLocks noGrp="1"/>
          </p:cNvSpPr>
          <p:nvPr>
            <p:ph type="sldNum" sz="quarter" idx="12"/>
          </p:nvPr>
        </p:nvSpPr>
        <p:spPr/>
        <p:txBody>
          <a:bodyPr/>
          <a:lstStyle/>
          <a:p>
            <a:fld id="{A781716A-6267-49B3-A8FE-942ADBAB9FF9}" type="slidenum">
              <a:rPr lang="en-US" smtClean="0"/>
              <a:t>15</a:t>
            </a:fld>
            <a:endParaRPr lang="en-US"/>
          </a:p>
        </p:txBody>
      </p:sp>
      <p:pic>
        <p:nvPicPr>
          <p:cNvPr id="4" name="Picture 3">
            <a:extLst>
              <a:ext uri="{FF2B5EF4-FFF2-40B4-BE49-F238E27FC236}">
                <a16:creationId xmlns:a16="http://schemas.microsoft.com/office/drawing/2014/main" id="{79A911A6-559E-4987-B587-1F90AE9B1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66" y="5385973"/>
            <a:ext cx="1206512" cy="1206512"/>
          </a:xfrm>
          <a:prstGeom prst="rect">
            <a:avLst/>
          </a:prstGeom>
        </p:spPr>
      </p:pic>
      <p:pic>
        <p:nvPicPr>
          <p:cNvPr id="5" name="Picture 5">
            <a:extLst>
              <a:ext uri="{FF2B5EF4-FFF2-40B4-BE49-F238E27FC236}">
                <a16:creationId xmlns:a16="http://schemas.microsoft.com/office/drawing/2014/main" id="{4D1FEADE-60FD-4180-B617-A9ED7872D6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436" y="5434747"/>
            <a:ext cx="1108967" cy="110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05E91D31-7F53-48D4-A8FC-A594A80E8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248" y="5385975"/>
            <a:ext cx="2039171" cy="1273042"/>
          </a:xfrm>
          <a:prstGeom prst="rect">
            <a:avLst/>
          </a:prstGeom>
        </p:spPr>
      </p:pic>
      <p:pic>
        <p:nvPicPr>
          <p:cNvPr id="7" name="Picture 6">
            <a:extLst>
              <a:ext uri="{FF2B5EF4-FFF2-40B4-BE49-F238E27FC236}">
                <a16:creationId xmlns:a16="http://schemas.microsoft.com/office/drawing/2014/main" id="{81DFEC01-F65A-4615-BDCF-0052B0995D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0874" y="4969158"/>
            <a:ext cx="1857375" cy="1857375"/>
          </a:xfrm>
          <a:prstGeom prst="rect">
            <a:avLst/>
          </a:prstGeom>
        </p:spPr>
      </p:pic>
    </p:spTree>
    <p:extLst>
      <p:ext uri="{BB962C8B-B14F-4D97-AF65-F5344CB8AC3E}">
        <p14:creationId xmlns:p14="http://schemas.microsoft.com/office/powerpoint/2010/main" val="273832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45A451-2136-42CD-BBE0-2914EF08588E}"/>
              </a:ext>
            </a:extLst>
          </p:cNvPr>
          <p:cNvSpPr>
            <a:spLocks noGrp="1"/>
          </p:cNvSpPr>
          <p:nvPr>
            <p:ph type="sldNum" sz="quarter" idx="12"/>
          </p:nvPr>
        </p:nvSpPr>
        <p:spPr/>
        <p:txBody>
          <a:bodyPr/>
          <a:lstStyle/>
          <a:p>
            <a:fld id="{A781716A-6267-49B3-A8FE-942ADBAB9FF9}" type="slidenum">
              <a:rPr lang="en-US" smtClean="0"/>
              <a:t>16</a:t>
            </a:fld>
            <a:endParaRPr lang="en-US"/>
          </a:p>
        </p:txBody>
      </p:sp>
    </p:spTree>
    <p:extLst>
      <p:ext uri="{BB962C8B-B14F-4D97-AF65-F5344CB8AC3E}">
        <p14:creationId xmlns:p14="http://schemas.microsoft.com/office/powerpoint/2010/main" val="6251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6E069-E211-41E0-AABC-B485C06A1268}"/>
              </a:ext>
            </a:extLst>
          </p:cNvPr>
          <p:cNvSpPr>
            <a:spLocks noGrp="1"/>
          </p:cNvSpPr>
          <p:nvPr>
            <p:ph type="sldNum" sz="quarter" idx="12"/>
          </p:nvPr>
        </p:nvSpPr>
        <p:spPr/>
        <p:txBody>
          <a:bodyPr/>
          <a:lstStyle/>
          <a:p>
            <a:fld id="{A781716A-6267-49B3-A8FE-942ADBAB9FF9}" type="slidenum">
              <a:rPr lang="en-US" smtClean="0"/>
              <a:t>17</a:t>
            </a:fld>
            <a:endParaRPr lang="en-US"/>
          </a:p>
        </p:txBody>
      </p:sp>
    </p:spTree>
    <p:extLst>
      <p:ext uri="{BB962C8B-B14F-4D97-AF65-F5344CB8AC3E}">
        <p14:creationId xmlns:p14="http://schemas.microsoft.com/office/powerpoint/2010/main" val="2097483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9925-5903-4385-A2FB-1BEE5528500B}"/>
              </a:ext>
            </a:extLst>
          </p:cNvPr>
          <p:cNvSpPr>
            <a:spLocks noGrp="1"/>
          </p:cNvSpPr>
          <p:nvPr>
            <p:ph type="title"/>
          </p:nvPr>
        </p:nvSpPr>
        <p:spPr>
          <a:xfrm>
            <a:off x="691515" y="2857026"/>
            <a:ext cx="7886700" cy="994172"/>
          </a:xfrm>
        </p:spPr>
        <p:txBody>
          <a:bodyPr/>
          <a:lstStyle/>
          <a:p>
            <a:pPr algn="ctr"/>
            <a:r>
              <a:rPr lang="en-US" b="1" dirty="0"/>
              <a:t>Extra slides</a:t>
            </a:r>
          </a:p>
        </p:txBody>
      </p:sp>
      <p:sp>
        <p:nvSpPr>
          <p:cNvPr id="3" name="Slide Number Placeholder 2">
            <a:extLst>
              <a:ext uri="{FF2B5EF4-FFF2-40B4-BE49-F238E27FC236}">
                <a16:creationId xmlns:a16="http://schemas.microsoft.com/office/drawing/2014/main" id="{9D64CC37-F6BC-49C0-926B-F15BFC1787E7}"/>
              </a:ext>
            </a:extLst>
          </p:cNvPr>
          <p:cNvSpPr>
            <a:spLocks noGrp="1"/>
          </p:cNvSpPr>
          <p:nvPr>
            <p:ph type="sldNum" sz="quarter" idx="12"/>
          </p:nvPr>
        </p:nvSpPr>
        <p:spPr/>
        <p:txBody>
          <a:bodyPr/>
          <a:lstStyle/>
          <a:p>
            <a:fld id="{A781716A-6267-49B3-A8FE-942ADBAB9FF9}" type="slidenum">
              <a:rPr lang="en-US" smtClean="0"/>
              <a:t>18</a:t>
            </a:fld>
            <a:endParaRPr lang="en-US"/>
          </a:p>
        </p:txBody>
      </p:sp>
    </p:spTree>
    <p:extLst>
      <p:ext uri="{BB962C8B-B14F-4D97-AF65-F5344CB8AC3E}">
        <p14:creationId xmlns:p14="http://schemas.microsoft.com/office/powerpoint/2010/main" val="271544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6"/>
          <p:cNvSpPr txBox="1">
            <a:spLocks noChangeArrowheads="1"/>
          </p:cNvSpPr>
          <p:nvPr/>
        </p:nvSpPr>
        <p:spPr bwMode="auto">
          <a:xfrm>
            <a:off x="2060294" y="1122497"/>
            <a:ext cx="5616856" cy="447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ts val="450"/>
              </a:spcBef>
              <a:spcAft>
                <a:spcPts val="450"/>
              </a:spcAft>
            </a:pPr>
            <a:r>
              <a:rPr lang="en-US" sz="2800" b="1" dirty="0">
                <a:solidFill>
                  <a:srgbClr val="0000CC"/>
                </a:solidFill>
              </a:rPr>
              <a:t>Outline</a:t>
            </a:r>
          </a:p>
          <a:p>
            <a:pPr eaLnBrk="1" hangingPunct="1">
              <a:spcAft>
                <a:spcPts val="450"/>
              </a:spcAft>
              <a:buFontTx/>
              <a:buChar char="•"/>
            </a:pPr>
            <a:endParaRPr lang="en-US" sz="2100" dirty="0"/>
          </a:p>
          <a:p>
            <a:pPr eaLnBrk="1" hangingPunct="1">
              <a:spcAft>
                <a:spcPts val="1800"/>
              </a:spcAft>
              <a:buFontTx/>
              <a:buChar char="•"/>
            </a:pPr>
            <a:r>
              <a:rPr lang="en-US" sz="2100" dirty="0"/>
              <a:t> Monitoring site</a:t>
            </a:r>
          </a:p>
          <a:p>
            <a:pPr eaLnBrk="1" hangingPunct="1">
              <a:spcAft>
                <a:spcPts val="900"/>
              </a:spcAft>
              <a:buFontTx/>
              <a:buChar char="•"/>
            </a:pPr>
            <a:r>
              <a:rPr lang="en-US" sz="2100" dirty="0"/>
              <a:t> Hg Measurements </a:t>
            </a:r>
          </a:p>
          <a:p>
            <a:pPr marL="728663" lvl="1" indent="-385763" eaLnBrk="1" hangingPunct="1">
              <a:spcAft>
                <a:spcPts val="450"/>
              </a:spcAft>
              <a:buFont typeface="+mj-lt"/>
              <a:buAutoNum type="alphaLcPeriod"/>
            </a:pPr>
            <a:r>
              <a:rPr lang="en-US" sz="2100" dirty="0"/>
              <a:t>inter-annual variations – trends</a:t>
            </a:r>
          </a:p>
          <a:p>
            <a:pPr marL="728663" lvl="1" indent="-385763" eaLnBrk="1" hangingPunct="1">
              <a:spcAft>
                <a:spcPts val="450"/>
              </a:spcAft>
              <a:buFont typeface="+mj-lt"/>
              <a:buAutoNum type="alphaLcPeriod"/>
            </a:pPr>
            <a:r>
              <a:rPr lang="en-US" sz="2100" dirty="0"/>
              <a:t>Seasonal variations</a:t>
            </a:r>
          </a:p>
          <a:p>
            <a:pPr marL="728663" lvl="1" indent="-385763" eaLnBrk="1" hangingPunct="1">
              <a:spcAft>
                <a:spcPts val="1800"/>
              </a:spcAft>
              <a:buFont typeface="+mj-lt"/>
              <a:buAutoNum type="alphaLcPeriod"/>
            </a:pPr>
            <a:r>
              <a:rPr lang="en-US" sz="2100" dirty="0"/>
              <a:t>Diurnal variations</a:t>
            </a:r>
          </a:p>
          <a:p>
            <a:pPr eaLnBrk="1" hangingPunct="1">
              <a:spcAft>
                <a:spcPts val="1800"/>
              </a:spcAft>
              <a:buFontTx/>
              <a:buChar char="•"/>
            </a:pPr>
            <a:r>
              <a:rPr lang="en-US" sz="2100" dirty="0"/>
              <a:t> Correlation with trace gases </a:t>
            </a:r>
            <a:r>
              <a:rPr lang="en-US" sz="2100"/>
              <a:t>and met</a:t>
            </a:r>
            <a:endParaRPr lang="en-US" sz="2100" dirty="0"/>
          </a:p>
          <a:p>
            <a:pPr eaLnBrk="1" hangingPunct="1">
              <a:spcAft>
                <a:spcPts val="1800"/>
              </a:spcAft>
              <a:buFontTx/>
              <a:buChar char="•"/>
            </a:pPr>
            <a:r>
              <a:rPr lang="en-US" sz="2100" dirty="0"/>
              <a:t> Back trajectory frequency analysis to look into the source-receptor correlation</a:t>
            </a:r>
          </a:p>
        </p:txBody>
      </p:sp>
      <p:sp>
        <p:nvSpPr>
          <p:cNvPr id="3" name="Slide Number Placeholder 2">
            <a:extLst>
              <a:ext uri="{FF2B5EF4-FFF2-40B4-BE49-F238E27FC236}">
                <a16:creationId xmlns:a16="http://schemas.microsoft.com/office/drawing/2014/main" id="{71A5333C-572D-47DC-8F7D-A16A5CD1855B}"/>
              </a:ext>
            </a:extLst>
          </p:cNvPr>
          <p:cNvSpPr>
            <a:spLocks noGrp="1"/>
          </p:cNvSpPr>
          <p:nvPr>
            <p:ph type="sldNum" sz="quarter" idx="12"/>
          </p:nvPr>
        </p:nvSpPr>
        <p:spPr/>
        <p:txBody>
          <a:bodyPr/>
          <a:lstStyle/>
          <a:p>
            <a:fld id="{A781716A-6267-49B3-A8FE-942ADBAB9FF9}" type="slidenum">
              <a:rPr lang="en-US" smtClean="0"/>
              <a:t>19</a:t>
            </a:fld>
            <a:endParaRPr lang="en-US"/>
          </a:p>
        </p:txBody>
      </p:sp>
    </p:spTree>
    <p:extLst>
      <p:ext uri="{BB962C8B-B14F-4D97-AF65-F5344CB8AC3E}">
        <p14:creationId xmlns:p14="http://schemas.microsoft.com/office/powerpoint/2010/main" val="112339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6"/>
          <p:cNvSpPr txBox="1">
            <a:spLocks noChangeArrowheads="1"/>
          </p:cNvSpPr>
          <p:nvPr/>
        </p:nvSpPr>
        <p:spPr bwMode="auto">
          <a:xfrm>
            <a:off x="590844" y="1112973"/>
            <a:ext cx="7775917" cy="329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ts val="450"/>
              </a:spcBef>
              <a:spcAft>
                <a:spcPts val="450"/>
              </a:spcAft>
            </a:pPr>
            <a:r>
              <a:rPr lang="en-US" sz="2400" b="1" dirty="0">
                <a:solidFill>
                  <a:srgbClr val="0000CC"/>
                </a:solidFill>
              </a:rPr>
              <a:t>Motivation</a:t>
            </a:r>
          </a:p>
          <a:p>
            <a:pPr eaLnBrk="1" hangingPunct="1">
              <a:spcAft>
                <a:spcPts val="450"/>
              </a:spcAft>
              <a:buFontTx/>
              <a:buChar char="•"/>
            </a:pPr>
            <a:endParaRPr lang="en-US" sz="2100" dirty="0"/>
          </a:p>
          <a:p>
            <a:pPr eaLnBrk="1" hangingPunct="1">
              <a:spcAft>
                <a:spcPts val="1800"/>
              </a:spcAft>
              <a:buFontTx/>
              <a:buChar char="•"/>
            </a:pPr>
            <a:r>
              <a:rPr lang="en-US" sz="2100" dirty="0"/>
              <a:t> To establish long-term data record of ambient concentrations of mercury species (GEM, GOM, and PBM).</a:t>
            </a:r>
          </a:p>
          <a:p>
            <a:pPr eaLnBrk="1" hangingPunct="1">
              <a:spcAft>
                <a:spcPts val="1800"/>
              </a:spcAft>
              <a:buFontTx/>
              <a:buChar char="•"/>
            </a:pPr>
            <a:r>
              <a:rPr lang="en-US" sz="2100" dirty="0"/>
              <a:t> To assess the regional budget of atmospheric mercury using long-term measurements with high-time resolution.</a:t>
            </a:r>
          </a:p>
          <a:p>
            <a:pPr eaLnBrk="1" hangingPunct="1">
              <a:spcAft>
                <a:spcPts val="1800"/>
              </a:spcAft>
              <a:buFontTx/>
              <a:buChar char="•"/>
            </a:pPr>
            <a:r>
              <a:rPr lang="en-US" sz="2100" dirty="0"/>
              <a:t> To elucidate source-receptor relationships and examine relative contributions of natural and anthropogenic processes.</a:t>
            </a:r>
          </a:p>
        </p:txBody>
      </p:sp>
      <p:sp>
        <p:nvSpPr>
          <p:cNvPr id="3" name="Slide Number Placeholder 2">
            <a:extLst>
              <a:ext uri="{FF2B5EF4-FFF2-40B4-BE49-F238E27FC236}">
                <a16:creationId xmlns:a16="http://schemas.microsoft.com/office/drawing/2014/main" id="{022285C3-AE13-4CB4-8C25-DD4A5F7E9EE3}"/>
              </a:ext>
            </a:extLst>
          </p:cNvPr>
          <p:cNvSpPr>
            <a:spLocks noGrp="1"/>
          </p:cNvSpPr>
          <p:nvPr>
            <p:ph type="sldNum" sz="quarter" idx="12"/>
          </p:nvPr>
        </p:nvSpPr>
        <p:spPr/>
        <p:txBody>
          <a:bodyPr/>
          <a:lstStyle/>
          <a:p>
            <a:fld id="{A781716A-6267-49B3-A8FE-942ADBAB9FF9}" type="slidenum">
              <a:rPr lang="en-US" smtClean="0"/>
              <a:t>2</a:t>
            </a:fld>
            <a:endParaRPr lang="en-US"/>
          </a:p>
        </p:txBody>
      </p:sp>
    </p:spTree>
    <p:extLst>
      <p:ext uri="{BB962C8B-B14F-4D97-AF65-F5344CB8AC3E}">
        <p14:creationId xmlns:p14="http://schemas.microsoft.com/office/powerpoint/2010/main" val="2352402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DA665B-7B5A-4E89-BEAD-9DCE82BD9BCB}"/>
              </a:ext>
            </a:extLst>
          </p:cNvPr>
          <p:cNvPicPr>
            <a:picLocks noChangeAspect="1"/>
          </p:cNvPicPr>
          <p:nvPr/>
        </p:nvPicPr>
        <p:blipFill>
          <a:blip r:embed="rId3"/>
          <a:stretch>
            <a:fillRect/>
          </a:stretch>
        </p:blipFill>
        <p:spPr>
          <a:xfrm>
            <a:off x="5394355" y="1689113"/>
            <a:ext cx="4114800" cy="3091851"/>
          </a:xfrm>
          <a:prstGeom prst="rect">
            <a:avLst/>
          </a:prstGeom>
        </p:spPr>
      </p:pic>
      <p:pic>
        <p:nvPicPr>
          <p:cNvPr id="9" name="Picture 8">
            <a:extLst>
              <a:ext uri="{FF2B5EF4-FFF2-40B4-BE49-F238E27FC236}">
                <a16:creationId xmlns:a16="http://schemas.microsoft.com/office/drawing/2014/main" id="{CA2FB1D5-0833-4DDC-9281-82CBA841BA0B}"/>
              </a:ext>
            </a:extLst>
          </p:cNvPr>
          <p:cNvPicPr>
            <a:picLocks noChangeAspect="1"/>
          </p:cNvPicPr>
          <p:nvPr/>
        </p:nvPicPr>
        <p:blipFill>
          <a:blip r:embed="rId4"/>
          <a:stretch>
            <a:fillRect/>
          </a:stretch>
        </p:blipFill>
        <p:spPr>
          <a:xfrm>
            <a:off x="2321146" y="1689113"/>
            <a:ext cx="4114800" cy="3091851"/>
          </a:xfrm>
          <a:prstGeom prst="rect">
            <a:avLst/>
          </a:prstGeom>
        </p:spPr>
      </p:pic>
      <p:sp>
        <p:nvSpPr>
          <p:cNvPr id="8" name="Text Box 652"/>
          <p:cNvSpPr txBox="1">
            <a:spLocks noChangeArrowheads="1"/>
          </p:cNvSpPr>
          <p:nvPr/>
        </p:nvSpPr>
        <p:spPr bwMode="auto">
          <a:xfrm>
            <a:off x="400049" y="639877"/>
            <a:ext cx="8237029"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ct val="50000"/>
              </a:spcBef>
            </a:pPr>
            <a:r>
              <a:rPr lang="en-US" sz="2800" b="1" dirty="0">
                <a:solidFill>
                  <a:srgbClr val="0000CC"/>
                </a:solidFill>
              </a:rPr>
              <a:t>Wind Rose Plots for Significantly Elevated Hg </a:t>
            </a:r>
          </a:p>
        </p:txBody>
      </p:sp>
      <p:sp>
        <p:nvSpPr>
          <p:cNvPr id="4" name="TextBox 3"/>
          <p:cNvSpPr txBox="1"/>
          <p:nvPr/>
        </p:nvSpPr>
        <p:spPr>
          <a:xfrm>
            <a:off x="211455" y="4814349"/>
            <a:ext cx="2201131" cy="323165"/>
          </a:xfrm>
          <a:prstGeom prst="rect">
            <a:avLst/>
          </a:prstGeom>
          <a:noFill/>
        </p:spPr>
        <p:txBody>
          <a:bodyPr wrap="square" rtlCol="0">
            <a:spAutoFit/>
          </a:bodyPr>
          <a:lstStyle/>
          <a:p>
            <a:r>
              <a:rPr lang="en-US" sz="1500" dirty="0"/>
              <a:t>Highest [GEM] from north</a:t>
            </a:r>
          </a:p>
        </p:txBody>
      </p:sp>
      <p:pic>
        <p:nvPicPr>
          <p:cNvPr id="2" name="Picture 1">
            <a:extLst>
              <a:ext uri="{FF2B5EF4-FFF2-40B4-BE49-F238E27FC236}">
                <a16:creationId xmlns:a16="http://schemas.microsoft.com/office/drawing/2014/main" id="{7C1CC07B-38EA-40C4-A72D-A6F4D283E0BF}"/>
              </a:ext>
            </a:extLst>
          </p:cNvPr>
          <p:cNvPicPr>
            <a:picLocks noChangeAspect="1"/>
          </p:cNvPicPr>
          <p:nvPr/>
        </p:nvPicPr>
        <p:blipFill>
          <a:blip r:embed="rId5"/>
          <a:stretch>
            <a:fillRect/>
          </a:stretch>
        </p:blipFill>
        <p:spPr>
          <a:xfrm>
            <a:off x="-597758" y="1689113"/>
            <a:ext cx="4114800" cy="3091851"/>
          </a:xfrm>
          <a:prstGeom prst="rect">
            <a:avLst/>
          </a:prstGeom>
        </p:spPr>
      </p:pic>
      <p:sp>
        <p:nvSpPr>
          <p:cNvPr id="14" name="TextBox 13">
            <a:extLst>
              <a:ext uri="{FF2B5EF4-FFF2-40B4-BE49-F238E27FC236}">
                <a16:creationId xmlns:a16="http://schemas.microsoft.com/office/drawing/2014/main" id="{961BDE25-4B6D-4B8F-BB36-5FFD52F12BB0}"/>
              </a:ext>
            </a:extLst>
          </p:cNvPr>
          <p:cNvSpPr txBox="1"/>
          <p:nvPr/>
        </p:nvSpPr>
        <p:spPr>
          <a:xfrm>
            <a:off x="6435948" y="4722909"/>
            <a:ext cx="2201131" cy="323165"/>
          </a:xfrm>
          <a:prstGeom prst="rect">
            <a:avLst/>
          </a:prstGeom>
          <a:noFill/>
        </p:spPr>
        <p:txBody>
          <a:bodyPr wrap="square" rtlCol="0">
            <a:spAutoFit/>
          </a:bodyPr>
          <a:lstStyle/>
          <a:p>
            <a:r>
              <a:rPr lang="en-US" sz="1500" dirty="0"/>
              <a:t>Highest [PBM] from north</a:t>
            </a:r>
          </a:p>
        </p:txBody>
      </p:sp>
      <p:sp>
        <p:nvSpPr>
          <p:cNvPr id="15" name="TextBox 14">
            <a:extLst>
              <a:ext uri="{FF2B5EF4-FFF2-40B4-BE49-F238E27FC236}">
                <a16:creationId xmlns:a16="http://schemas.microsoft.com/office/drawing/2014/main" id="{46F487B0-55FA-40D6-BFF3-0502BF62AFA3}"/>
              </a:ext>
            </a:extLst>
          </p:cNvPr>
          <p:cNvSpPr txBox="1"/>
          <p:nvPr/>
        </p:nvSpPr>
        <p:spPr>
          <a:xfrm>
            <a:off x="3417997" y="4636520"/>
            <a:ext cx="2201131" cy="553998"/>
          </a:xfrm>
          <a:prstGeom prst="rect">
            <a:avLst/>
          </a:prstGeom>
          <a:noFill/>
        </p:spPr>
        <p:txBody>
          <a:bodyPr wrap="square" rtlCol="0">
            <a:spAutoFit/>
          </a:bodyPr>
          <a:lstStyle/>
          <a:p>
            <a:r>
              <a:rPr lang="en-US" sz="1500" dirty="0"/>
              <a:t>Highest [GOM] from S/SW and N/NE/E</a:t>
            </a:r>
          </a:p>
        </p:txBody>
      </p:sp>
      <p:sp>
        <p:nvSpPr>
          <p:cNvPr id="10" name="TextBox 9">
            <a:extLst>
              <a:ext uri="{FF2B5EF4-FFF2-40B4-BE49-F238E27FC236}">
                <a16:creationId xmlns:a16="http://schemas.microsoft.com/office/drawing/2014/main" id="{948E1861-9B43-4933-9009-C386C2BA20FF}"/>
              </a:ext>
            </a:extLst>
          </p:cNvPr>
          <p:cNvSpPr txBox="1"/>
          <p:nvPr/>
        </p:nvSpPr>
        <p:spPr>
          <a:xfrm>
            <a:off x="2140108" y="4216529"/>
            <a:ext cx="1129318" cy="253916"/>
          </a:xfrm>
          <a:prstGeom prst="rect">
            <a:avLst/>
          </a:prstGeom>
          <a:noFill/>
        </p:spPr>
        <p:txBody>
          <a:bodyPr wrap="square" rtlCol="0">
            <a:spAutoFit/>
          </a:bodyPr>
          <a:lstStyle/>
          <a:p>
            <a:r>
              <a:rPr lang="en-US" sz="1050" dirty="0"/>
              <a:t>[GEM] (ng m</a:t>
            </a:r>
            <a:r>
              <a:rPr lang="en-US" sz="1050" baseline="30000" dirty="0"/>
              <a:t>-3</a:t>
            </a:r>
            <a:r>
              <a:rPr lang="en-US" sz="1050" dirty="0"/>
              <a:t>)</a:t>
            </a:r>
          </a:p>
        </p:txBody>
      </p:sp>
      <p:sp>
        <p:nvSpPr>
          <p:cNvPr id="12" name="TextBox 11">
            <a:extLst>
              <a:ext uri="{FF2B5EF4-FFF2-40B4-BE49-F238E27FC236}">
                <a16:creationId xmlns:a16="http://schemas.microsoft.com/office/drawing/2014/main" id="{46FD79CA-96B0-4DCA-B24B-BC1E5E1082B7}"/>
              </a:ext>
            </a:extLst>
          </p:cNvPr>
          <p:cNvSpPr txBox="1"/>
          <p:nvPr/>
        </p:nvSpPr>
        <p:spPr>
          <a:xfrm>
            <a:off x="5293801" y="4243927"/>
            <a:ext cx="938657" cy="253916"/>
          </a:xfrm>
          <a:prstGeom prst="rect">
            <a:avLst/>
          </a:prstGeom>
          <a:noFill/>
        </p:spPr>
        <p:txBody>
          <a:bodyPr wrap="square" rtlCol="0">
            <a:spAutoFit/>
          </a:bodyPr>
          <a:lstStyle/>
          <a:p>
            <a:r>
              <a:rPr lang="en-US" sz="1050" dirty="0"/>
              <a:t>log</a:t>
            </a:r>
            <a:r>
              <a:rPr lang="en-US" sz="1050" baseline="-25000" dirty="0"/>
              <a:t>10</a:t>
            </a:r>
            <a:r>
              <a:rPr lang="en-US" sz="1050" dirty="0"/>
              <a:t>[GOM]</a:t>
            </a:r>
          </a:p>
        </p:txBody>
      </p:sp>
      <p:sp>
        <p:nvSpPr>
          <p:cNvPr id="13" name="TextBox 12">
            <a:extLst>
              <a:ext uri="{FF2B5EF4-FFF2-40B4-BE49-F238E27FC236}">
                <a16:creationId xmlns:a16="http://schemas.microsoft.com/office/drawing/2014/main" id="{437962BC-8389-430B-B085-02E7CCDA072C}"/>
              </a:ext>
            </a:extLst>
          </p:cNvPr>
          <p:cNvSpPr txBox="1"/>
          <p:nvPr/>
        </p:nvSpPr>
        <p:spPr>
          <a:xfrm>
            <a:off x="8313259" y="4243926"/>
            <a:ext cx="938657" cy="253916"/>
          </a:xfrm>
          <a:prstGeom prst="rect">
            <a:avLst/>
          </a:prstGeom>
          <a:noFill/>
        </p:spPr>
        <p:txBody>
          <a:bodyPr wrap="square" rtlCol="0">
            <a:spAutoFit/>
          </a:bodyPr>
          <a:lstStyle/>
          <a:p>
            <a:r>
              <a:rPr lang="en-US" sz="1050" dirty="0"/>
              <a:t>log</a:t>
            </a:r>
            <a:r>
              <a:rPr lang="en-US" sz="1050" baseline="-25000" dirty="0"/>
              <a:t>10</a:t>
            </a:r>
            <a:r>
              <a:rPr lang="en-US" sz="1050" dirty="0"/>
              <a:t>[PBM]</a:t>
            </a:r>
          </a:p>
        </p:txBody>
      </p:sp>
      <p:sp>
        <p:nvSpPr>
          <p:cNvPr id="3" name="Slide Number Placeholder 2">
            <a:extLst>
              <a:ext uri="{FF2B5EF4-FFF2-40B4-BE49-F238E27FC236}">
                <a16:creationId xmlns:a16="http://schemas.microsoft.com/office/drawing/2014/main" id="{6524575B-4D5F-427B-BEBB-BD9259358029}"/>
              </a:ext>
            </a:extLst>
          </p:cNvPr>
          <p:cNvSpPr>
            <a:spLocks noGrp="1"/>
          </p:cNvSpPr>
          <p:nvPr>
            <p:ph type="sldNum" sz="quarter" idx="12"/>
          </p:nvPr>
        </p:nvSpPr>
        <p:spPr/>
        <p:txBody>
          <a:bodyPr/>
          <a:lstStyle/>
          <a:p>
            <a:fld id="{A781716A-6267-49B3-A8FE-942ADBAB9FF9}" type="slidenum">
              <a:rPr lang="en-US" smtClean="0"/>
              <a:t>20</a:t>
            </a:fld>
            <a:endParaRPr lang="en-US"/>
          </a:p>
        </p:txBody>
      </p:sp>
      <p:sp>
        <p:nvSpPr>
          <p:cNvPr id="5" name="TextBox 4">
            <a:extLst>
              <a:ext uri="{FF2B5EF4-FFF2-40B4-BE49-F238E27FC236}">
                <a16:creationId xmlns:a16="http://schemas.microsoft.com/office/drawing/2014/main" id="{B82A8D06-F1C7-4CEE-A327-891149DFAC6F}"/>
              </a:ext>
            </a:extLst>
          </p:cNvPr>
          <p:cNvSpPr txBox="1"/>
          <p:nvPr/>
        </p:nvSpPr>
        <p:spPr>
          <a:xfrm>
            <a:off x="1782501" y="1944547"/>
            <a:ext cx="630085" cy="307777"/>
          </a:xfrm>
          <a:prstGeom prst="rect">
            <a:avLst/>
          </a:prstGeom>
          <a:noFill/>
        </p:spPr>
        <p:txBody>
          <a:bodyPr wrap="square" rtlCol="0">
            <a:spAutoFit/>
          </a:bodyPr>
          <a:lstStyle/>
          <a:p>
            <a:r>
              <a:rPr lang="en-US" sz="1400" dirty="0"/>
              <a:t>N=55</a:t>
            </a:r>
          </a:p>
        </p:txBody>
      </p:sp>
      <p:sp>
        <p:nvSpPr>
          <p:cNvPr id="16" name="TextBox 15">
            <a:extLst>
              <a:ext uri="{FF2B5EF4-FFF2-40B4-BE49-F238E27FC236}">
                <a16:creationId xmlns:a16="http://schemas.microsoft.com/office/drawing/2014/main" id="{B2495266-89CC-446E-88FC-F2A2D0D3629C}"/>
              </a:ext>
            </a:extLst>
          </p:cNvPr>
          <p:cNvSpPr txBox="1"/>
          <p:nvPr/>
        </p:nvSpPr>
        <p:spPr>
          <a:xfrm>
            <a:off x="4821046" y="1944546"/>
            <a:ext cx="798082" cy="307777"/>
          </a:xfrm>
          <a:prstGeom prst="rect">
            <a:avLst/>
          </a:prstGeom>
          <a:noFill/>
        </p:spPr>
        <p:txBody>
          <a:bodyPr wrap="square" rtlCol="0">
            <a:spAutoFit/>
          </a:bodyPr>
          <a:lstStyle/>
          <a:p>
            <a:r>
              <a:rPr lang="en-US" sz="1400" dirty="0"/>
              <a:t>N=551</a:t>
            </a:r>
          </a:p>
        </p:txBody>
      </p:sp>
      <p:sp>
        <p:nvSpPr>
          <p:cNvPr id="17" name="TextBox 16">
            <a:extLst>
              <a:ext uri="{FF2B5EF4-FFF2-40B4-BE49-F238E27FC236}">
                <a16:creationId xmlns:a16="http://schemas.microsoft.com/office/drawing/2014/main" id="{06503085-1F3A-4F4E-92CA-BE2685DAEAD4}"/>
              </a:ext>
            </a:extLst>
          </p:cNvPr>
          <p:cNvSpPr txBox="1"/>
          <p:nvPr/>
        </p:nvSpPr>
        <p:spPr>
          <a:xfrm>
            <a:off x="7902276" y="1944546"/>
            <a:ext cx="798082" cy="307777"/>
          </a:xfrm>
          <a:prstGeom prst="rect">
            <a:avLst/>
          </a:prstGeom>
          <a:noFill/>
        </p:spPr>
        <p:txBody>
          <a:bodyPr wrap="square" rtlCol="0">
            <a:spAutoFit/>
          </a:bodyPr>
          <a:lstStyle/>
          <a:p>
            <a:r>
              <a:rPr lang="en-US" sz="1400" dirty="0"/>
              <a:t>N=391</a:t>
            </a:r>
          </a:p>
        </p:txBody>
      </p:sp>
    </p:spTree>
    <p:extLst>
      <p:ext uri="{BB962C8B-B14F-4D97-AF65-F5344CB8AC3E}">
        <p14:creationId xmlns:p14="http://schemas.microsoft.com/office/powerpoint/2010/main" val="2832360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BF22F-20B1-4D7B-AEC5-A0EAAA844B73}"/>
              </a:ext>
            </a:extLst>
          </p:cNvPr>
          <p:cNvPicPr>
            <a:picLocks noChangeAspect="1"/>
          </p:cNvPicPr>
          <p:nvPr/>
        </p:nvPicPr>
        <p:blipFill>
          <a:blip r:embed="rId2"/>
          <a:stretch>
            <a:fillRect/>
          </a:stretch>
        </p:blipFill>
        <p:spPr>
          <a:xfrm>
            <a:off x="1883915" y="1592821"/>
            <a:ext cx="5667029" cy="4258192"/>
          </a:xfrm>
          <a:prstGeom prst="rect">
            <a:avLst/>
          </a:prstGeom>
        </p:spPr>
      </p:pic>
      <p:sp>
        <p:nvSpPr>
          <p:cNvPr id="4" name="Text Box 652">
            <a:extLst>
              <a:ext uri="{FF2B5EF4-FFF2-40B4-BE49-F238E27FC236}">
                <a16:creationId xmlns:a16="http://schemas.microsoft.com/office/drawing/2014/main" id="{6941C328-525D-47B5-834F-E235C4BF60D8}"/>
              </a:ext>
            </a:extLst>
          </p:cNvPr>
          <p:cNvSpPr txBox="1">
            <a:spLocks noChangeArrowheads="1"/>
          </p:cNvSpPr>
          <p:nvPr/>
        </p:nvSpPr>
        <p:spPr bwMode="auto">
          <a:xfrm>
            <a:off x="1321596" y="1005840"/>
            <a:ext cx="6953510" cy="39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100" b="1" dirty="0"/>
              <a:t>Wind Climatology (2007-2017) at the Grand Bay Site </a:t>
            </a:r>
          </a:p>
        </p:txBody>
      </p:sp>
      <p:sp>
        <p:nvSpPr>
          <p:cNvPr id="2" name="Slide Number Placeholder 1">
            <a:extLst>
              <a:ext uri="{FF2B5EF4-FFF2-40B4-BE49-F238E27FC236}">
                <a16:creationId xmlns:a16="http://schemas.microsoft.com/office/drawing/2014/main" id="{0058345C-F888-4860-9864-F1E822E8D45A}"/>
              </a:ext>
            </a:extLst>
          </p:cNvPr>
          <p:cNvSpPr>
            <a:spLocks noGrp="1"/>
          </p:cNvSpPr>
          <p:nvPr>
            <p:ph type="sldNum" sz="quarter" idx="12"/>
          </p:nvPr>
        </p:nvSpPr>
        <p:spPr/>
        <p:txBody>
          <a:bodyPr/>
          <a:lstStyle/>
          <a:p>
            <a:fld id="{A781716A-6267-49B3-A8FE-942ADBAB9FF9}" type="slidenum">
              <a:rPr lang="en-US" smtClean="0"/>
              <a:t>21</a:t>
            </a:fld>
            <a:endParaRPr lang="en-US"/>
          </a:p>
        </p:txBody>
      </p:sp>
    </p:spTree>
    <p:extLst>
      <p:ext uri="{BB962C8B-B14F-4D97-AF65-F5344CB8AC3E}">
        <p14:creationId xmlns:p14="http://schemas.microsoft.com/office/powerpoint/2010/main" val="3577959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52"/>
          <p:cNvSpPr txBox="1">
            <a:spLocks noChangeArrowheads="1"/>
          </p:cNvSpPr>
          <p:nvPr/>
        </p:nvSpPr>
        <p:spPr bwMode="auto">
          <a:xfrm>
            <a:off x="1271590" y="1421409"/>
            <a:ext cx="6953510" cy="39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100" b="1" dirty="0"/>
              <a:t>Correlation of GEM/GOM/PBM with Wind Direction</a:t>
            </a:r>
          </a:p>
        </p:txBody>
      </p:sp>
      <p:pic>
        <p:nvPicPr>
          <p:cNvPr id="2" name="Picture 1">
            <a:extLst>
              <a:ext uri="{FF2B5EF4-FFF2-40B4-BE49-F238E27FC236}">
                <a16:creationId xmlns:a16="http://schemas.microsoft.com/office/drawing/2014/main" id="{F239E1AC-C8B4-468C-90D8-171FE3B850F2}"/>
              </a:ext>
            </a:extLst>
          </p:cNvPr>
          <p:cNvPicPr>
            <a:picLocks noChangeAspect="1"/>
          </p:cNvPicPr>
          <p:nvPr/>
        </p:nvPicPr>
        <p:blipFill>
          <a:blip r:embed="rId3"/>
          <a:stretch>
            <a:fillRect/>
          </a:stretch>
        </p:blipFill>
        <p:spPr>
          <a:xfrm>
            <a:off x="68962" y="1964531"/>
            <a:ext cx="5486400" cy="4127394"/>
          </a:xfrm>
          <a:prstGeom prst="rect">
            <a:avLst/>
          </a:prstGeom>
        </p:spPr>
      </p:pic>
      <p:pic>
        <p:nvPicPr>
          <p:cNvPr id="6" name="Picture 5">
            <a:extLst>
              <a:ext uri="{FF2B5EF4-FFF2-40B4-BE49-F238E27FC236}">
                <a16:creationId xmlns:a16="http://schemas.microsoft.com/office/drawing/2014/main" id="{0FCBFC35-E2E7-4E04-BC9C-237722DA157A}"/>
              </a:ext>
            </a:extLst>
          </p:cNvPr>
          <p:cNvPicPr>
            <a:picLocks noChangeAspect="1"/>
          </p:cNvPicPr>
          <p:nvPr/>
        </p:nvPicPr>
        <p:blipFill>
          <a:blip r:embed="rId4"/>
          <a:stretch>
            <a:fillRect/>
          </a:stretch>
        </p:blipFill>
        <p:spPr>
          <a:xfrm>
            <a:off x="4290918" y="1964531"/>
            <a:ext cx="5486400" cy="4127394"/>
          </a:xfrm>
          <a:prstGeom prst="rect">
            <a:avLst/>
          </a:prstGeom>
        </p:spPr>
      </p:pic>
      <p:sp>
        <p:nvSpPr>
          <p:cNvPr id="3" name="Slide Number Placeholder 2">
            <a:extLst>
              <a:ext uri="{FF2B5EF4-FFF2-40B4-BE49-F238E27FC236}">
                <a16:creationId xmlns:a16="http://schemas.microsoft.com/office/drawing/2014/main" id="{E888928A-77BC-42BD-9C9B-E84B68662604}"/>
              </a:ext>
            </a:extLst>
          </p:cNvPr>
          <p:cNvSpPr>
            <a:spLocks noGrp="1"/>
          </p:cNvSpPr>
          <p:nvPr>
            <p:ph type="sldNum" sz="quarter" idx="12"/>
          </p:nvPr>
        </p:nvSpPr>
        <p:spPr>
          <a:xfrm>
            <a:off x="6515823" y="4458103"/>
            <a:ext cx="2057400" cy="365125"/>
          </a:xfrm>
        </p:spPr>
        <p:txBody>
          <a:bodyPr/>
          <a:lstStyle/>
          <a:p>
            <a:fld id="{A781716A-6267-49B3-A8FE-942ADBAB9FF9}" type="slidenum">
              <a:rPr lang="en-US" smtClean="0"/>
              <a:t>22</a:t>
            </a:fld>
            <a:endParaRPr lang="en-US"/>
          </a:p>
        </p:txBody>
      </p:sp>
    </p:spTree>
    <p:extLst>
      <p:ext uri="{BB962C8B-B14F-4D97-AF65-F5344CB8AC3E}">
        <p14:creationId xmlns:p14="http://schemas.microsoft.com/office/powerpoint/2010/main" val="72565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52"/>
          <p:cNvSpPr txBox="1">
            <a:spLocks noChangeArrowheads="1"/>
          </p:cNvSpPr>
          <p:nvPr/>
        </p:nvSpPr>
        <p:spPr bwMode="auto">
          <a:xfrm>
            <a:off x="1321596" y="1005840"/>
            <a:ext cx="6953510" cy="39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100" b="1" dirty="0"/>
              <a:t>Correlation of GOM and PBM with Wind Speed</a:t>
            </a:r>
          </a:p>
        </p:txBody>
      </p:sp>
      <p:pic>
        <p:nvPicPr>
          <p:cNvPr id="4" name="Picture 3">
            <a:extLst>
              <a:ext uri="{FF2B5EF4-FFF2-40B4-BE49-F238E27FC236}">
                <a16:creationId xmlns:a16="http://schemas.microsoft.com/office/drawing/2014/main" id="{24D2284E-E815-4080-9282-625D2257CED9}"/>
              </a:ext>
            </a:extLst>
          </p:cNvPr>
          <p:cNvPicPr>
            <a:picLocks noChangeAspect="1"/>
          </p:cNvPicPr>
          <p:nvPr/>
        </p:nvPicPr>
        <p:blipFill>
          <a:blip r:embed="rId2"/>
          <a:stretch>
            <a:fillRect/>
          </a:stretch>
        </p:blipFill>
        <p:spPr>
          <a:xfrm>
            <a:off x="1204818" y="1399938"/>
            <a:ext cx="7070286" cy="5318945"/>
          </a:xfrm>
          <a:prstGeom prst="rect">
            <a:avLst/>
          </a:prstGeom>
        </p:spPr>
      </p:pic>
      <p:sp>
        <p:nvSpPr>
          <p:cNvPr id="2" name="Slide Number Placeholder 1">
            <a:extLst>
              <a:ext uri="{FF2B5EF4-FFF2-40B4-BE49-F238E27FC236}">
                <a16:creationId xmlns:a16="http://schemas.microsoft.com/office/drawing/2014/main" id="{7B672F51-8C49-41BF-A74E-3F50A06D3B1D}"/>
              </a:ext>
            </a:extLst>
          </p:cNvPr>
          <p:cNvSpPr>
            <a:spLocks noGrp="1"/>
          </p:cNvSpPr>
          <p:nvPr>
            <p:ph type="sldNum" sz="quarter" idx="12"/>
          </p:nvPr>
        </p:nvSpPr>
        <p:spPr/>
        <p:txBody>
          <a:bodyPr/>
          <a:lstStyle/>
          <a:p>
            <a:fld id="{A781716A-6267-49B3-A8FE-942ADBAB9FF9}" type="slidenum">
              <a:rPr lang="en-US" smtClean="0"/>
              <a:t>23</a:t>
            </a:fld>
            <a:endParaRPr lang="en-US"/>
          </a:p>
        </p:txBody>
      </p:sp>
    </p:spTree>
    <p:extLst>
      <p:ext uri="{BB962C8B-B14F-4D97-AF65-F5344CB8AC3E}">
        <p14:creationId xmlns:p14="http://schemas.microsoft.com/office/powerpoint/2010/main" val="3054591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52">
            <a:extLst>
              <a:ext uri="{FF2B5EF4-FFF2-40B4-BE49-F238E27FC236}">
                <a16:creationId xmlns:a16="http://schemas.microsoft.com/office/drawing/2014/main" id="{D5BB72F8-C51B-46CF-9526-73AC6D889ED8}"/>
              </a:ext>
            </a:extLst>
          </p:cNvPr>
          <p:cNvSpPr txBox="1">
            <a:spLocks noChangeArrowheads="1"/>
          </p:cNvSpPr>
          <p:nvPr/>
        </p:nvSpPr>
        <p:spPr bwMode="auto">
          <a:xfrm>
            <a:off x="1050132" y="1370171"/>
            <a:ext cx="6953510" cy="39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ct val="50000"/>
              </a:spcBef>
            </a:pPr>
            <a:r>
              <a:rPr lang="en-US" sz="2100" b="1" dirty="0"/>
              <a:t>Correlation of GEM/GOM/PBM with CO</a:t>
            </a:r>
          </a:p>
        </p:txBody>
      </p:sp>
      <p:pic>
        <p:nvPicPr>
          <p:cNvPr id="10" name="Picture 9">
            <a:extLst>
              <a:ext uri="{FF2B5EF4-FFF2-40B4-BE49-F238E27FC236}">
                <a16:creationId xmlns:a16="http://schemas.microsoft.com/office/drawing/2014/main" id="{83CAC58A-F9A1-4508-8F6B-B4131C48FA13}"/>
              </a:ext>
            </a:extLst>
          </p:cNvPr>
          <p:cNvPicPr>
            <a:picLocks noChangeAspect="1"/>
          </p:cNvPicPr>
          <p:nvPr/>
        </p:nvPicPr>
        <p:blipFill>
          <a:blip r:embed="rId2"/>
          <a:stretch>
            <a:fillRect/>
          </a:stretch>
        </p:blipFill>
        <p:spPr>
          <a:xfrm>
            <a:off x="104680" y="1764270"/>
            <a:ext cx="5764349" cy="4336493"/>
          </a:xfrm>
          <a:prstGeom prst="rect">
            <a:avLst/>
          </a:prstGeom>
        </p:spPr>
      </p:pic>
      <p:pic>
        <p:nvPicPr>
          <p:cNvPr id="12" name="Picture 11">
            <a:extLst>
              <a:ext uri="{FF2B5EF4-FFF2-40B4-BE49-F238E27FC236}">
                <a16:creationId xmlns:a16="http://schemas.microsoft.com/office/drawing/2014/main" id="{9EB97379-17E3-4CEE-AD91-7C80198D1FE2}"/>
              </a:ext>
            </a:extLst>
          </p:cNvPr>
          <p:cNvPicPr>
            <a:picLocks noChangeAspect="1"/>
          </p:cNvPicPr>
          <p:nvPr/>
        </p:nvPicPr>
        <p:blipFill>
          <a:blip r:embed="rId3"/>
          <a:stretch>
            <a:fillRect/>
          </a:stretch>
        </p:blipFill>
        <p:spPr>
          <a:xfrm>
            <a:off x="4526886" y="1763055"/>
            <a:ext cx="5767578" cy="4338923"/>
          </a:xfrm>
          <a:prstGeom prst="rect">
            <a:avLst/>
          </a:prstGeom>
        </p:spPr>
      </p:pic>
      <p:sp>
        <p:nvSpPr>
          <p:cNvPr id="2" name="Slide Number Placeholder 1">
            <a:extLst>
              <a:ext uri="{FF2B5EF4-FFF2-40B4-BE49-F238E27FC236}">
                <a16:creationId xmlns:a16="http://schemas.microsoft.com/office/drawing/2014/main" id="{7DF21400-0DF2-4832-BC2D-A3C95532ACC2}"/>
              </a:ext>
            </a:extLst>
          </p:cNvPr>
          <p:cNvSpPr>
            <a:spLocks noGrp="1"/>
          </p:cNvSpPr>
          <p:nvPr>
            <p:ph type="sldNum" sz="quarter" idx="12"/>
          </p:nvPr>
        </p:nvSpPr>
        <p:spPr/>
        <p:txBody>
          <a:bodyPr/>
          <a:lstStyle/>
          <a:p>
            <a:fld id="{A781716A-6267-49B3-A8FE-942ADBAB9FF9}" type="slidenum">
              <a:rPr lang="en-US" smtClean="0"/>
              <a:t>24</a:t>
            </a:fld>
            <a:endParaRPr lang="en-US"/>
          </a:p>
        </p:txBody>
      </p:sp>
    </p:spTree>
    <p:extLst>
      <p:ext uri="{BB962C8B-B14F-4D97-AF65-F5344CB8AC3E}">
        <p14:creationId xmlns:p14="http://schemas.microsoft.com/office/powerpoint/2010/main" val="978652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52">
            <a:extLst>
              <a:ext uri="{FF2B5EF4-FFF2-40B4-BE49-F238E27FC236}">
                <a16:creationId xmlns:a16="http://schemas.microsoft.com/office/drawing/2014/main" id="{D5BB72F8-C51B-46CF-9526-73AC6D889ED8}"/>
              </a:ext>
            </a:extLst>
          </p:cNvPr>
          <p:cNvSpPr txBox="1">
            <a:spLocks noChangeArrowheads="1"/>
          </p:cNvSpPr>
          <p:nvPr/>
        </p:nvSpPr>
        <p:spPr bwMode="auto">
          <a:xfrm>
            <a:off x="428625" y="174784"/>
            <a:ext cx="8477250"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ct val="50000"/>
              </a:spcBef>
            </a:pPr>
            <a:r>
              <a:rPr lang="en-US" sz="2800" b="1" dirty="0">
                <a:solidFill>
                  <a:srgbClr val="0000CC"/>
                </a:solidFill>
              </a:rPr>
              <a:t>Correlation of GEM/GOM/PBM with SO</a:t>
            </a:r>
            <a:r>
              <a:rPr lang="en-US" sz="2800" b="1" baseline="-25000" dirty="0">
                <a:solidFill>
                  <a:srgbClr val="0000CC"/>
                </a:solidFill>
              </a:rPr>
              <a:t>2</a:t>
            </a:r>
            <a:r>
              <a:rPr lang="en-US" sz="2800" b="1" dirty="0">
                <a:solidFill>
                  <a:srgbClr val="0000CC"/>
                </a:solidFill>
              </a:rPr>
              <a:t> and </a:t>
            </a:r>
            <a:r>
              <a:rPr lang="en-US" sz="2800" b="1" dirty="0" err="1">
                <a:solidFill>
                  <a:srgbClr val="0000CC"/>
                </a:solidFill>
              </a:rPr>
              <a:t>NOy</a:t>
            </a:r>
            <a:endParaRPr lang="en-US" sz="2800" b="1" dirty="0">
              <a:solidFill>
                <a:srgbClr val="0000CC"/>
              </a:solidFill>
            </a:endParaRPr>
          </a:p>
        </p:txBody>
      </p:sp>
      <p:pic>
        <p:nvPicPr>
          <p:cNvPr id="6" name="Picture 5">
            <a:extLst>
              <a:ext uri="{FF2B5EF4-FFF2-40B4-BE49-F238E27FC236}">
                <a16:creationId xmlns:a16="http://schemas.microsoft.com/office/drawing/2014/main" id="{21F1F332-B7B4-434A-B684-9CB4159C9173}"/>
              </a:ext>
            </a:extLst>
          </p:cNvPr>
          <p:cNvPicPr>
            <a:picLocks noChangeAspect="1"/>
          </p:cNvPicPr>
          <p:nvPr/>
        </p:nvPicPr>
        <p:blipFill>
          <a:blip r:embed="rId2"/>
          <a:stretch>
            <a:fillRect/>
          </a:stretch>
        </p:blipFill>
        <p:spPr>
          <a:xfrm>
            <a:off x="316467" y="3851630"/>
            <a:ext cx="4935482" cy="3712464"/>
          </a:xfrm>
          <a:prstGeom prst="rect">
            <a:avLst/>
          </a:prstGeom>
        </p:spPr>
      </p:pic>
      <p:pic>
        <p:nvPicPr>
          <p:cNvPr id="7" name="Picture 6">
            <a:extLst>
              <a:ext uri="{FF2B5EF4-FFF2-40B4-BE49-F238E27FC236}">
                <a16:creationId xmlns:a16="http://schemas.microsoft.com/office/drawing/2014/main" id="{08902583-6A75-459F-BF12-DF141F6DEFBD}"/>
              </a:ext>
            </a:extLst>
          </p:cNvPr>
          <p:cNvPicPr>
            <a:picLocks noChangeAspect="1"/>
          </p:cNvPicPr>
          <p:nvPr/>
        </p:nvPicPr>
        <p:blipFill>
          <a:blip r:embed="rId3"/>
          <a:stretch>
            <a:fillRect/>
          </a:stretch>
        </p:blipFill>
        <p:spPr>
          <a:xfrm>
            <a:off x="4331334" y="842855"/>
            <a:ext cx="4935483" cy="3712464"/>
          </a:xfrm>
          <a:prstGeom prst="rect">
            <a:avLst/>
          </a:prstGeom>
        </p:spPr>
      </p:pic>
      <p:pic>
        <p:nvPicPr>
          <p:cNvPr id="9" name="Picture 8">
            <a:extLst>
              <a:ext uri="{FF2B5EF4-FFF2-40B4-BE49-F238E27FC236}">
                <a16:creationId xmlns:a16="http://schemas.microsoft.com/office/drawing/2014/main" id="{1F6538DA-07D0-4D09-8E6C-1AB161EE94CB}"/>
              </a:ext>
            </a:extLst>
          </p:cNvPr>
          <p:cNvPicPr>
            <a:picLocks noChangeAspect="1"/>
          </p:cNvPicPr>
          <p:nvPr/>
        </p:nvPicPr>
        <p:blipFill>
          <a:blip r:embed="rId4"/>
          <a:stretch>
            <a:fillRect/>
          </a:stretch>
        </p:blipFill>
        <p:spPr>
          <a:xfrm>
            <a:off x="317999" y="842856"/>
            <a:ext cx="4933950" cy="3711310"/>
          </a:xfrm>
          <a:prstGeom prst="rect">
            <a:avLst/>
          </a:prstGeom>
        </p:spPr>
      </p:pic>
      <p:sp>
        <p:nvSpPr>
          <p:cNvPr id="2" name="Slide Number Placeholder 1">
            <a:extLst>
              <a:ext uri="{FF2B5EF4-FFF2-40B4-BE49-F238E27FC236}">
                <a16:creationId xmlns:a16="http://schemas.microsoft.com/office/drawing/2014/main" id="{C6D76B68-08EA-4995-92BF-DC9C64F41FFA}"/>
              </a:ext>
            </a:extLst>
          </p:cNvPr>
          <p:cNvSpPr>
            <a:spLocks noGrp="1"/>
          </p:cNvSpPr>
          <p:nvPr>
            <p:ph type="sldNum" sz="quarter" idx="12"/>
          </p:nvPr>
        </p:nvSpPr>
        <p:spPr/>
        <p:txBody>
          <a:bodyPr/>
          <a:lstStyle/>
          <a:p>
            <a:fld id="{A781716A-6267-49B3-A8FE-942ADBAB9FF9}" type="slidenum">
              <a:rPr lang="en-US" smtClean="0"/>
              <a:t>25</a:t>
            </a:fld>
            <a:endParaRPr lang="en-US"/>
          </a:p>
        </p:txBody>
      </p:sp>
      <p:sp>
        <p:nvSpPr>
          <p:cNvPr id="8" name="TextBox 7">
            <a:extLst>
              <a:ext uri="{FF2B5EF4-FFF2-40B4-BE49-F238E27FC236}">
                <a16:creationId xmlns:a16="http://schemas.microsoft.com/office/drawing/2014/main" id="{A62F53FD-BFCA-404A-94D8-1F513B60764C}"/>
              </a:ext>
            </a:extLst>
          </p:cNvPr>
          <p:cNvSpPr txBox="1"/>
          <p:nvPr/>
        </p:nvSpPr>
        <p:spPr>
          <a:xfrm>
            <a:off x="4331335" y="4046874"/>
            <a:ext cx="442214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No correlation between GEM and SO</a:t>
            </a:r>
            <a:r>
              <a:rPr lang="en-US" baseline="-25000" dirty="0"/>
              <a:t>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GOM: max. in mid-afternoon, low at night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PBM: max. in mid-day , stays elevated low at night</a:t>
            </a:r>
          </a:p>
        </p:txBody>
      </p:sp>
    </p:spTree>
    <p:extLst>
      <p:ext uri="{BB962C8B-B14F-4D97-AF65-F5344CB8AC3E}">
        <p14:creationId xmlns:p14="http://schemas.microsoft.com/office/powerpoint/2010/main" val="4145414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6"/>
          <p:cNvSpPr txBox="1">
            <a:spLocks noChangeArrowheads="1"/>
          </p:cNvSpPr>
          <p:nvPr/>
        </p:nvSpPr>
        <p:spPr bwMode="auto">
          <a:xfrm>
            <a:off x="64536" y="624689"/>
            <a:ext cx="9079464"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ts val="450"/>
              </a:spcBef>
              <a:spcAft>
                <a:spcPts val="450"/>
              </a:spcAft>
            </a:pPr>
            <a:r>
              <a:rPr lang="en-US" sz="2800" b="1" dirty="0">
                <a:solidFill>
                  <a:srgbClr val="0000CC"/>
                </a:solidFill>
              </a:rPr>
              <a:t>Site Location and Regional Hg Point Sources</a:t>
            </a:r>
          </a:p>
        </p:txBody>
      </p:sp>
      <p:pic>
        <p:nvPicPr>
          <p:cNvPr id="3" name="Picture 2">
            <a:extLst>
              <a:ext uri="{FF2B5EF4-FFF2-40B4-BE49-F238E27FC236}">
                <a16:creationId xmlns:a16="http://schemas.microsoft.com/office/drawing/2014/main" id="{817977A5-AFD4-499E-8672-A96F7677B303}"/>
              </a:ext>
            </a:extLst>
          </p:cNvPr>
          <p:cNvPicPr>
            <a:picLocks noChangeAspect="1"/>
          </p:cNvPicPr>
          <p:nvPr/>
        </p:nvPicPr>
        <p:blipFill>
          <a:blip r:embed="rId3"/>
          <a:stretch>
            <a:fillRect/>
          </a:stretch>
        </p:blipFill>
        <p:spPr>
          <a:xfrm>
            <a:off x="-48578" y="1829021"/>
            <a:ext cx="4663440" cy="2714582"/>
          </a:xfrm>
          <a:prstGeom prst="rect">
            <a:avLst/>
          </a:prstGeom>
        </p:spPr>
      </p:pic>
      <p:sp>
        <p:nvSpPr>
          <p:cNvPr id="5" name="TextBox 4">
            <a:extLst>
              <a:ext uri="{FF2B5EF4-FFF2-40B4-BE49-F238E27FC236}">
                <a16:creationId xmlns:a16="http://schemas.microsoft.com/office/drawing/2014/main" id="{5D4E7F03-4508-4523-8CAE-D2372AE5C0D7}"/>
              </a:ext>
            </a:extLst>
          </p:cNvPr>
          <p:cNvSpPr txBox="1"/>
          <p:nvPr/>
        </p:nvSpPr>
        <p:spPr>
          <a:xfrm>
            <a:off x="4191992" y="2106435"/>
            <a:ext cx="346249" cy="2437168"/>
          </a:xfrm>
          <a:prstGeom prst="rect">
            <a:avLst/>
          </a:prstGeom>
          <a:noFill/>
          <a:scene3d>
            <a:camera prst="orthographicFront">
              <a:rot lat="0" lon="0" rev="10799999"/>
            </a:camera>
            <a:lightRig rig="threePt" dir="t"/>
          </a:scene3d>
        </p:spPr>
        <p:txBody>
          <a:bodyPr vert="eaVert" wrap="square" rtlCol="0">
            <a:spAutoFit/>
          </a:bodyPr>
          <a:lstStyle/>
          <a:p>
            <a:r>
              <a:rPr lang="en-US" sz="1050" dirty="0">
                <a:latin typeface="Arial" panose="020B0604020202020204" pitchFamily="34" charset="0"/>
                <a:cs typeface="Arial" panose="020B0604020202020204" pitchFamily="34" charset="0"/>
              </a:rPr>
              <a:t>Emission of Hg point sources   (kg yr</a:t>
            </a:r>
            <a:r>
              <a:rPr lang="en-US" sz="1050" baseline="30000" dirty="0">
                <a:latin typeface="Arial" panose="020B0604020202020204" pitchFamily="34" charset="0"/>
                <a:cs typeface="Arial" panose="020B0604020202020204" pitchFamily="34" charset="0"/>
              </a:rPr>
              <a:t>-1</a:t>
            </a:r>
            <a:r>
              <a:rPr lang="en-US" sz="1050" dirty="0">
                <a:latin typeface="Arial" panose="020B0604020202020204" pitchFamily="34" charset="0"/>
                <a:cs typeface="Arial" panose="020B0604020202020204" pitchFamily="34" charset="0"/>
              </a:rPr>
              <a:t>)</a:t>
            </a:r>
          </a:p>
        </p:txBody>
      </p:sp>
      <p:sp>
        <p:nvSpPr>
          <p:cNvPr id="6" name="Star: 4 Points 5">
            <a:extLst>
              <a:ext uri="{FF2B5EF4-FFF2-40B4-BE49-F238E27FC236}">
                <a16:creationId xmlns:a16="http://schemas.microsoft.com/office/drawing/2014/main" id="{3F29B93B-9EB9-4B6B-8E1D-BF8C1B779134}"/>
              </a:ext>
            </a:extLst>
          </p:cNvPr>
          <p:cNvSpPr/>
          <p:nvPr/>
        </p:nvSpPr>
        <p:spPr>
          <a:xfrm>
            <a:off x="2570660" y="3563094"/>
            <a:ext cx="68580" cy="6858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tar: 4 Points 6">
            <a:extLst>
              <a:ext uri="{FF2B5EF4-FFF2-40B4-BE49-F238E27FC236}">
                <a16:creationId xmlns:a16="http://schemas.microsoft.com/office/drawing/2014/main" id="{0E9C1241-A958-4334-AE8F-80234E92548F}"/>
              </a:ext>
            </a:extLst>
          </p:cNvPr>
          <p:cNvSpPr/>
          <p:nvPr/>
        </p:nvSpPr>
        <p:spPr>
          <a:xfrm>
            <a:off x="6679164" y="3714761"/>
            <a:ext cx="137160" cy="137160"/>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Arrow Connector 9">
            <a:extLst>
              <a:ext uri="{FF2B5EF4-FFF2-40B4-BE49-F238E27FC236}">
                <a16:creationId xmlns:a16="http://schemas.microsoft.com/office/drawing/2014/main" id="{DCB2F906-6FD1-4AA5-94E1-E64BCD9E3705}"/>
              </a:ext>
            </a:extLst>
          </p:cNvPr>
          <p:cNvCxnSpPr/>
          <p:nvPr/>
        </p:nvCxnSpPr>
        <p:spPr>
          <a:xfrm flipH="1" flipV="1">
            <a:off x="2639242" y="3631676"/>
            <a:ext cx="96536" cy="152696"/>
          </a:xfrm>
          <a:prstGeom prst="straightConnector1">
            <a:avLst/>
          </a:prstGeom>
          <a:ln w="254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90B1E2-E900-431F-8C69-461770EF2CE2}"/>
              </a:ext>
            </a:extLst>
          </p:cNvPr>
          <p:cNvSpPr txBox="1"/>
          <p:nvPr/>
        </p:nvSpPr>
        <p:spPr>
          <a:xfrm>
            <a:off x="2283142" y="3727257"/>
            <a:ext cx="1034819" cy="253916"/>
          </a:xfrm>
          <a:prstGeom prst="rect">
            <a:avLst/>
          </a:prstGeom>
          <a:noFill/>
        </p:spPr>
        <p:txBody>
          <a:bodyPr wrap="square" rtlCol="0">
            <a:spAutoFit/>
          </a:bodyPr>
          <a:lstStyle/>
          <a:p>
            <a:r>
              <a:rPr lang="en-US" sz="1050" b="1">
                <a:solidFill>
                  <a:schemeClr val="bg1"/>
                </a:solidFill>
              </a:rPr>
              <a:t>Grand Bay site</a:t>
            </a:r>
            <a:endParaRPr lang="en-US" sz="1050" b="1" dirty="0">
              <a:solidFill>
                <a:schemeClr val="bg1"/>
              </a:solidFill>
            </a:endParaRPr>
          </a:p>
        </p:txBody>
      </p:sp>
      <p:sp>
        <p:nvSpPr>
          <p:cNvPr id="12" name="TextBox 11">
            <a:extLst>
              <a:ext uri="{FF2B5EF4-FFF2-40B4-BE49-F238E27FC236}">
                <a16:creationId xmlns:a16="http://schemas.microsoft.com/office/drawing/2014/main" id="{A7987DC3-74E7-4BE7-9205-F7B1D211E97C}"/>
              </a:ext>
            </a:extLst>
          </p:cNvPr>
          <p:cNvSpPr txBox="1"/>
          <p:nvPr/>
        </p:nvSpPr>
        <p:spPr>
          <a:xfrm>
            <a:off x="6633240" y="4003787"/>
            <a:ext cx="819473" cy="253916"/>
          </a:xfrm>
          <a:prstGeom prst="rect">
            <a:avLst/>
          </a:prstGeom>
          <a:noFill/>
        </p:spPr>
        <p:txBody>
          <a:bodyPr wrap="square" rtlCol="0">
            <a:spAutoFit/>
          </a:bodyPr>
          <a:lstStyle/>
          <a:p>
            <a:r>
              <a:rPr lang="en-US" sz="1050" b="1" dirty="0">
                <a:solidFill>
                  <a:schemeClr val="bg1"/>
                </a:solidFill>
              </a:rPr>
              <a:t>Grand Bay</a:t>
            </a:r>
          </a:p>
        </p:txBody>
      </p:sp>
      <p:cxnSp>
        <p:nvCxnSpPr>
          <p:cNvPr id="13" name="Straight Arrow Connector 12">
            <a:extLst>
              <a:ext uri="{FF2B5EF4-FFF2-40B4-BE49-F238E27FC236}">
                <a16:creationId xmlns:a16="http://schemas.microsoft.com/office/drawing/2014/main" id="{3B3533D5-BBDC-41AA-911E-D54D1B38B9F1}"/>
              </a:ext>
            </a:extLst>
          </p:cNvPr>
          <p:cNvCxnSpPr>
            <a:cxnSpLocks/>
          </p:cNvCxnSpPr>
          <p:nvPr/>
        </p:nvCxnSpPr>
        <p:spPr>
          <a:xfrm flipH="1" flipV="1">
            <a:off x="6771502" y="3852765"/>
            <a:ext cx="188873" cy="212080"/>
          </a:xfrm>
          <a:prstGeom prst="straightConnector1">
            <a:avLst/>
          </a:prstGeom>
          <a:ln w="381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ED2585-C755-49CC-96F8-6ACA1442D0F0}"/>
              </a:ext>
            </a:extLst>
          </p:cNvPr>
          <p:cNvSpPr txBox="1"/>
          <p:nvPr/>
        </p:nvSpPr>
        <p:spPr>
          <a:xfrm>
            <a:off x="628189" y="1312503"/>
            <a:ext cx="2838023" cy="646331"/>
          </a:xfrm>
          <a:prstGeom prst="rect">
            <a:avLst/>
          </a:prstGeom>
          <a:noFill/>
        </p:spPr>
        <p:txBody>
          <a:bodyPr wrap="square" rtlCol="0">
            <a:spAutoFit/>
          </a:bodyPr>
          <a:lstStyle/>
          <a:p>
            <a:pPr algn="ctr"/>
            <a:r>
              <a:rPr lang="en-US" dirty="0"/>
              <a:t>Colored circles: US EPA NEI of Hg point sources in 2014 </a:t>
            </a:r>
          </a:p>
        </p:txBody>
      </p:sp>
      <p:sp>
        <p:nvSpPr>
          <p:cNvPr id="9" name="Rectangle 8">
            <a:extLst>
              <a:ext uri="{FF2B5EF4-FFF2-40B4-BE49-F238E27FC236}">
                <a16:creationId xmlns:a16="http://schemas.microsoft.com/office/drawing/2014/main" id="{36792C10-C789-4A0E-A5E3-88BCFA2F3C68}"/>
              </a:ext>
            </a:extLst>
          </p:cNvPr>
          <p:cNvSpPr/>
          <p:nvPr/>
        </p:nvSpPr>
        <p:spPr>
          <a:xfrm>
            <a:off x="134201" y="4774845"/>
            <a:ext cx="4711086" cy="1438855"/>
          </a:xfrm>
          <a:prstGeom prst="rect">
            <a:avLst/>
          </a:prstGeom>
        </p:spPr>
        <p:txBody>
          <a:bodyPr wrap="square">
            <a:spAutoFit/>
          </a:bodyPr>
          <a:lstStyle/>
          <a:p>
            <a:pPr marL="214313" indent="-214313">
              <a:spcAft>
                <a:spcPts val="900"/>
              </a:spcAft>
              <a:buFont typeface="Arial" panose="020B0604020202020204" pitchFamily="34" charset="0"/>
              <a:buChar char="•"/>
            </a:pPr>
            <a:r>
              <a:rPr lang="en-US" sz="2000" dirty="0" err="1"/>
              <a:t>AMNet</a:t>
            </a:r>
            <a:r>
              <a:rPr lang="en-US" sz="2000" dirty="0"/>
              <a:t> site (MS12) at Grand Bay in Moss Point, Mississippi </a:t>
            </a:r>
            <a:r>
              <a:rPr lang="it-IT" sz="2000" dirty="0"/>
              <a:t>(</a:t>
            </a:r>
            <a:r>
              <a:rPr lang="en-US" sz="2000" dirty="0"/>
              <a:t>30.41N, 88.40W</a:t>
            </a:r>
            <a:r>
              <a:rPr lang="it-IT" sz="2000" dirty="0"/>
              <a:t>) </a:t>
            </a:r>
          </a:p>
          <a:p>
            <a:pPr marL="214313" indent="-214313">
              <a:spcAft>
                <a:spcPts val="2700"/>
              </a:spcAft>
              <a:buFont typeface="Arial" panose="020B0604020202020204" pitchFamily="34" charset="0"/>
              <a:buChar char="•"/>
            </a:pPr>
            <a:r>
              <a:rPr lang="en-US" sz="2000" dirty="0"/>
              <a:t>A rural site in the northern coast of Gulf of Mexico.</a:t>
            </a:r>
            <a:endParaRPr lang="it-IT" sz="2000" dirty="0"/>
          </a:p>
        </p:txBody>
      </p:sp>
      <p:sp>
        <p:nvSpPr>
          <p:cNvPr id="14" name="Slide Number Placeholder 13">
            <a:extLst>
              <a:ext uri="{FF2B5EF4-FFF2-40B4-BE49-F238E27FC236}">
                <a16:creationId xmlns:a16="http://schemas.microsoft.com/office/drawing/2014/main" id="{78E38F1B-4945-4E4E-B824-183C4539D081}"/>
              </a:ext>
            </a:extLst>
          </p:cNvPr>
          <p:cNvSpPr>
            <a:spLocks noGrp="1"/>
          </p:cNvSpPr>
          <p:nvPr>
            <p:ph type="sldNum" sz="quarter" idx="12"/>
          </p:nvPr>
        </p:nvSpPr>
        <p:spPr/>
        <p:txBody>
          <a:bodyPr/>
          <a:lstStyle/>
          <a:p>
            <a:fld id="{A781716A-6267-49B3-A8FE-942ADBAB9FF9}" type="slidenum">
              <a:rPr lang="en-US" smtClean="0"/>
              <a:t>3</a:t>
            </a:fld>
            <a:endParaRPr lang="en-US" dirty="0"/>
          </a:p>
        </p:txBody>
      </p:sp>
      <p:pic>
        <p:nvPicPr>
          <p:cNvPr id="16" name="Picture 15">
            <a:extLst>
              <a:ext uri="{FF2B5EF4-FFF2-40B4-BE49-F238E27FC236}">
                <a16:creationId xmlns:a16="http://schemas.microsoft.com/office/drawing/2014/main" id="{622F11B3-CFF3-488C-8838-7BA7778F0E4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319" y="1250811"/>
            <a:ext cx="4283479" cy="4618830"/>
          </a:xfrm>
          <a:prstGeom prst="rect">
            <a:avLst/>
          </a:prstGeom>
          <a:noFill/>
          <a:ln>
            <a:noFill/>
          </a:ln>
        </p:spPr>
      </p:pic>
    </p:spTree>
    <p:extLst>
      <p:ext uri="{BB962C8B-B14F-4D97-AF65-F5344CB8AC3E}">
        <p14:creationId xmlns:p14="http://schemas.microsoft.com/office/powerpoint/2010/main" val="203170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6"/>
          <p:cNvSpPr txBox="1">
            <a:spLocks noChangeArrowheads="1"/>
          </p:cNvSpPr>
          <p:nvPr/>
        </p:nvSpPr>
        <p:spPr bwMode="auto">
          <a:xfrm>
            <a:off x="2628180" y="136524"/>
            <a:ext cx="6050023" cy="39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Aft>
                <a:spcPct val="20000"/>
              </a:spcAft>
            </a:pPr>
            <a:r>
              <a:rPr lang="en-US" sz="2800" b="1" dirty="0">
                <a:solidFill>
                  <a:srgbClr val="0000CC"/>
                </a:solidFill>
              </a:rPr>
              <a:t>Measurements</a:t>
            </a:r>
          </a:p>
          <a:p>
            <a:pPr marL="342900" indent="-342900" eaLnBrk="1" hangingPunct="1">
              <a:spcAft>
                <a:spcPts val="1800"/>
              </a:spcAft>
              <a:buFont typeface="Arial" panose="020B0604020202020204" pitchFamily="34" charset="0"/>
              <a:buChar char="•"/>
            </a:pPr>
            <a:endParaRPr lang="en-US" sz="1800" dirty="0">
              <a:solidFill>
                <a:srgbClr val="FF0000"/>
              </a:solidFill>
            </a:endParaRPr>
          </a:p>
          <a:p>
            <a:pPr marL="342900" indent="-342900" eaLnBrk="1" hangingPunct="1">
              <a:spcAft>
                <a:spcPts val="1800"/>
              </a:spcAft>
              <a:buFont typeface="Arial" panose="020B0604020202020204" pitchFamily="34" charset="0"/>
              <a:buChar char="•"/>
            </a:pPr>
            <a:r>
              <a:rPr lang="en-US" sz="1800" dirty="0"/>
              <a:t>Period: 2007 </a:t>
            </a:r>
            <a:r>
              <a:rPr lang="en-US" sz="1800"/>
              <a:t>–  2018 </a:t>
            </a:r>
            <a:r>
              <a:rPr lang="en-US" sz="1800" dirty="0"/>
              <a:t>(still on-going)</a:t>
            </a:r>
          </a:p>
          <a:p>
            <a:pPr marL="342900" indent="-342900" eaLnBrk="1" hangingPunct="1">
              <a:spcAft>
                <a:spcPts val="1800"/>
              </a:spcAft>
              <a:buFont typeface="Arial" panose="020B0604020202020204" pitchFamily="34" charset="0"/>
              <a:buChar char="•"/>
            </a:pPr>
            <a:r>
              <a:rPr lang="en-US" sz="1800" dirty="0"/>
              <a:t>Two collocated </a:t>
            </a:r>
            <a:r>
              <a:rPr lang="en-US" sz="1800" dirty="0" err="1"/>
              <a:t>Tekran</a:t>
            </a:r>
            <a:r>
              <a:rPr lang="en-US" sz="1800" dirty="0"/>
              <a:t> Hg speciation systems for  GEM/GOM/PBM</a:t>
            </a:r>
          </a:p>
          <a:p>
            <a:pPr marL="342900" indent="-342900" eaLnBrk="1" hangingPunct="1">
              <a:spcAft>
                <a:spcPts val="1800"/>
              </a:spcAft>
              <a:buFont typeface="Arial" panose="020B0604020202020204" pitchFamily="34" charset="0"/>
              <a:buChar char="•"/>
            </a:pPr>
            <a:r>
              <a:rPr lang="en-US" sz="1800" dirty="0"/>
              <a:t>Trace gas: O</a:t>
            </a:r>
            <a:r>
              <a:rPr lang="en-US" sz="1800" baseline="-25000" dirty="0"/>
              <a:t>3</a:t>
            </a:r>
            <a:r>
              <a:rPr lang="en-US" sz="1800" dirty="0"/>
              <a:t>, SO</a:t>
            </a:r>
            <a:r>
              <a:rPr lang="en-US" sz="1800" baseline="-25000" dirty="0"/>
              <a:t>2</a:t>
            </a:r>
            <a:r>
              <a:rPr lang="en-US" sz="1800" dirty="0"/>
              <a:t>, CO, NO, </a:t>
            </a:r>
            <a:r>
              <a:rPr lang="en-US" sz="1800" dirty="0" err="1"/>
              <a:t>NO</a:t>
            </a:r>
            <a:r>
              <a:rPr lang="en-US" sz="1800" baseline="-25000" dirty="0" err="1"/>
              <a:t>y</a:t>
            </a:r>
            <a:r>
              <a:rPr lang="en-US" sz="1800" dirty="0"/>
              <a:t>, and black carbon</a:t>
            </a:r>
          </a:p>
          <a:p>
            <a:pPr marL="342900" indent="-342900" eaLnBrk="1" hangingPunct="1">
              <a:spcAft>
                <a:spcPts val="1800"/>
              </a:spcAft>
              <a:buFont typeface="Arial" panose="020B0604020202020204" pitchFamily="34" charset="0"/>
              <a:buChar char="•"/>
            </a:pPr>
            <a:r>
              <a:rPr lang="en-US" sz="1800" dirty="0"/>
              <a:t>Met: wind, T, P, RH, precipitation, and solar radiation</a:t>
            </a:r>
          </a:p>
          <a:p>
            <a:pPr marL="342900" indent="-342900" eaLnBrk="1" hangingPunct="1">
              <a:spcAft>
                <a:spcPts val="1800"/>
              </a:spcAft>
              <a:buFont typeface="Arial" panose="020B0604020202020204" pitchFamily="34" charset="0"/>
              <a:buChar char="•"/>
            </a:pPr>
            <a:r>
              <a:rPr lang="en-US" sz="1800" dirty="0"/>
              <a:t> Weekly NADP/NTN measurements (major ions in precipitation) and MDN (mercury wet deposition).</a:t>
            </a:r>
          </a:p>
        </p:txBody>
      </p:sp>
      <p:pic>
        <p:nvPicPr>
          <p:cNvPr id="1027" name="Picture 11">
            <a:extLst>
              <a:ext uri="{FF2B5EF4-FFF2-40B4-BE49-F238E27FC236}">
                <a16:creationId xmlns:a16="http://schemas.microsoft.com/office/drawing/2014/main" id="{2624061F-9D35-495E-B3CB-910BFF6B14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92" y="204400"/>
            <a:ext cx="1581676" cy="18707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0">
            <a:extLst>
              <a:ext uri="{FF2B5EF4-FFF2-40B4-BE49-F238E27FC236}">
                <a16:creationId xmlns:a16="http://schemas.microsoft.com/office/drawing/2014/main" id="{A20A7E80-5840-45D6-8741-7B6DD8A50B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25" b="-725"/>
          <a:stretch>
            <a:fillRect/>
          </a:stretch>
        </p:blipFill>
        <p:spPr bwMode="auto">
          <a:xfrm>
            <a:off x="225060" y="2193367"/>
            <a:ext cx="2483305" cy="239534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descr="Picture of the view from the Grand Bay NERR mercury measurement tower.">
            <a:extLst>
              <a:ext uri="{FF2B5EF4-FFF2-40B4-BE49-F238E27FC236}">
                <a16:creationId xmlns:a16="http://schemas.microsoft.com/office/drawing/2014/main" id="{3FC70D5E-E1CA-4139-B3C9-9A4A45FDB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2567" y="4699160"/>
            <a:ext cx="2491390" cy="18624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80B0AC68-F2EF-449A-A8E7-AB0055A8B324}"/>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4" name="Rectangle 5">
            <a:extLst>
              <a:ext uri="{FF2B5EF4-FFF2-40B4-BE49-F238E27FC236}">
                <a16:creationId xmlns:a16="http://schemas.microsoft.com/office/drawing/2014/main" id="{598DB814-2D03-4BCF-8AA3-D31ACF41F2D8}"/>
              </a:ext>
            </a:extLst>
          </p:cNvPr>
          <p:cNvSpPr>
            <a:spLocks noChangeArrowheads="1"/>
          </p:cNvSpPr>
          <p:nvPr/>
        </p:nvSpPr>
        <p:spPr bwMode="auto">
          <a:xfrm>
            <a:off x="1" y="537052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 name="Slide Number Placeholder 4">
            <a:extLst>
              <a:ext uri="{FF2B5EF4-FFF2-40B4-BE49-F238E27FC236}">
                <a16:creationId xmlns:a16="http://schemas.microsoft.com/office/drawing/2014/main" id="{4CB339A3-6156-469B-85CE-8197E629E1CA}"/>
              </a:ext>
            </a:extLst>
          </p:cNvPr>
          <p:cNvSpPr>
            <a:spLocks noGrp="1"/>
          </p:cNvSpPr>
          <p:nvPr>
            <p:ph type="sldNum" sz="quarter" idx="12"/>
          </p:nvPr>
        </p:nvSpPr>
        <p:spPr/>
        <p:txBody>
          <a:bodyPr/>
          <a:lstStyle/>
          <a:p>
            <a:fld id="{A781716A-6267-49B3-A8FE-942ADBAB9FF9}" type="slidenum">
              <a:rPr lang="en-US" smtClean="0"/>
              <a:t>4</a:t>
            </a:fld>
            <a:endParaRPr lang="en-US"/>
          </a:p>
        </p:txBody>
      </p:sp>
      <p:pic>
        <p:nvPicPr>
          <p:cNvPr id="10" name="Picture 13" descr="A picture containing sky, outdoor, ground, building&#10;&#10;Description automatically generated">
            <a:extLst>
              <a:ext uri="{FF2B5EF4-FFF2-40B4-BE49-F238E27FC236}">
                <a16:creationId xmlns:a16="http://schemas.microsoft.com/office/drawing/2014/main" id="{A4445541-10A8-4744-8CD0-9A71C5E46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060" y="4704764"/>
            <a:ext cx="2483305" cy="186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130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52"/>
          <p:cNvSpPr txBox="1">
            <a:spLocks noChangeArrowheads="1"/>
          </p:cNvSpPr>
          <p:nvPr/>
        </p:nvSpPr>
        <p:spPr bwMode="auto">
          <a:xfrm>
            <a:off x="1273215" y="100746"/>
            <a:ext cx="6643869"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800" b="1" dirty="0">
                <a:solidFill>
                  <a:srgbClr val="0000CC"/>
                </a:solidFill>
              </a:rPr>
              <a:t>Statistics of Hour Hg Measurements</a:t>
            </a:r>
          </a:p>
        </p:txBody>
      </p:sp>
      <p:sp>
        <p:nvSpPr>
          <p:cNvPr id="2" name="Slide Number Placeholder 1">
            <a:extLst>
              <a:ext uri="{FF2B5EF4-FFF2-40B4-BE49-F238E27FC236}">
                <a16:creationId xmlns:a16="http://schemas.microsoft.com/office/drawing/2014/main" id="{902ABDC1-6339-4B53-B105-FE4F21857AA8}"/>
              </a:ext>
            </a:extLst>
          </p:cNvPr>
          <p:cNvSpPr>
            <a:spLocks noGrp="1"/>
          </p:cNvSpPr>
          <p:nvPr>
            <p:ph type="sldNum" sz="quarter" idx="12"/>
          </p:nvPr>
        </p:nvSpPr>
        <p:spPr/>
        <p:txBody>
          <a:bodyPr/>
          <a:lstStyle/>
          <a:p>
            <a:fld id="{A781716A-6267-49B3-A8FE-942ADBAB9FF9}" type="slidenum">
              <a:rPr lang="en-US" smtClean="0"/>
              <a:t>5</a:t>
            </a:fld>
            <a:endParaRPr lang="en-US"/>
          </a:p>
        </p:txBody>
      </p:sp>
      <p:pic>
        <p:nvPicPr>
          <p:cNvPr id="4" name="Picture 3">
            <a:extLst>
              <a:ext uri="{FF2B5EF4-FFF2-40B4-BE49-F238E27FC236}">
                <a16:creationId xmlns:a16="http://schemas.microsoft.com/office/drawing/2014/main" id="{AB46EDF0-E733-4E8F-AAA7-11E482023C15}"/>
              </a:ext>
            </a:extLst>
          </p:cNvPr>
          <p:cNvPicPr>
            <a:picLocks noChangeAspect="1"/>
          </p:cNvPicPr>
          <p:nvPr/>
        </p:nvPicPr>
        <p:blipFill>
          <a:blip r:embed="rId3"/>
          <a:stretch>
            <a:fillRect/>
          </a:stretch>
        </p:blipFill>
        <p:spPr>
          <a:xfrm>
            <a:off x="433345" y="653269"/>
            <a:ext cx="7949270" cy="3825688"/>
          </a:xfrm>
          <a:prstGeom prst="rect">
            <a:avLst/>
          </a:prstGeom>
        </p:spPr>
      </p:pic>
      <p:pic>
        <p:nvPicPr>
          <p:cNvPr id="11" name="Picture 4">
            <a:extLst>
              <a:ext uri="{FF2B5EF4-FFF2-40B4-BE49-F238E27FC236}">
                <a16:creationId xmlns:a16="http://schemas.microsoft.com/office/drawing/2014/main" id="{CB4EC1E7-36BC-4D8A-B370-D8D6C3E00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45" y="4353345"/>
            <a:ext cx="2743200" cy="24102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BB70227E-07C9-4F4A-BA0D-2D0A10C82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365706"/>
            <a:ext cx="2743200" cy="2410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86DC912-D914-4A00-890E-756C8F04F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455" y="4311188"/>
            <a:ext cx="2743200" cy="241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93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52"/>
          <p:cNvSpPr txBox="1">
            <a:spLocks noChangeArrowheads="1"/>
          </p:cNvSpPr>
          <p:nvPr/>
        </p:nvSpPr>
        <p:spPr bwMode="auto">
          <a:xfrm>
            <a:off x="2179594" y="218423"/>
            <a:ext cx="4087856"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ts val="450"/>
              </a:spcBef>
            </a:pPr>
            <a:r>
              <a:rPr lang="en-US" sz="2800" b="1" dirty="0">
                <a:solidFill>
                  <a:srgbClr val="0000CC"/>
                </a:solidFill>
              </a:rPr>
              <a:t>Inter-annual Variations</a:t>
            </a:r>
          </a:p>
        </p:txBody>
      </p:sp>
      <p:sp>
        <p:nvSpPr>
          <p:cNvPr id="7" name="Rectangle 6"/>
          <p:cNvSpPr/>
          <p:nvPr/>
        </p:nvSpPr>
        <p:spPr>
          <a:xfrm>
            <a:off x="6457950" y="978980"/>
            <a:ext cx="2403339" cy="5701561"/>
          </a:xfrm>
          <a:prstGeom prst="rect">
            <a:avLst/>
          </a:prstGeom>
        </p:spPr>
        <p:txBody>
          <a:bodyPr wrap="square">
            <a:spAutoFit/>
          </a:bodyPr>
          <a:lstStyle/>
          <a:p>
            <a:pPr>
              <a:spcBef>
                <a:spcPct val="50000"/>
              </a:spcBef>
              <a:buFont typeface="Arial" charset="0"/>
              <a:buChar char="•"/>
            </a:pPr>
            <a:r>
              <a:rPr lang="en-US" sz="1350" dirty="0"/>
              <a:t> A slight decreasing in GEM</a:t>
            </a:r>
            <a:r>
              <a:rPr lang="en-US" sz="1350"/>
              <a:t>:     -0.5</a:t>
            </a:r>
            <a:r>
              <a:rPr lang="en-US" sz="1350" dirty="0"/>
              <a:t>% yr</a:t>
            </a:r>
            <a:r>
              <a:rPr lang="en-US" sz="1350" baseline="30000" dirty="0"/>
              <a:t>-1 </a:t>
            </a:r>
            <a:r>
              <a:rPr lang="en-US" sz="1350"/>
              <a:t>(</a:t>
            </a:r>
            <a:r>
              <a:rPr lang="en-US" sz="1350" i="1"/>
              <a:t>p</a:t>
            </a:r>
            <a:r>
              <a:rPr lang="en-US" sz="1350" i="1" dirty="0"/>
              <a:t>&lt;</a:t>
            </a:r>
            <a:r>
              <a:rPr lang="en-US" sz="1350"/>
              <a:t>0.01</a:t>
            </a:r>
            <a:r>
              <a:rPr lang="en-US" sz="1350" dirty="0"/>
              <a:t>).</a:t>
            </a:r>
          </a:p>
          <a:p>
            <a:pPr>
              <a:spcBef>
                <a:spcPct val="50000"/>
              </a:spcBef>
            </a:pPr>
            <a:endParaRPr lang="en-US" sz="1350"/>
          </a:p>
          <a:p>
            <a:pPr>
              <a:spcBef>
                <a:spcPct val="50000"/>
              </a:spcBef>
            </a:pPr>
            <a:endParaRPr lang="en-US" sz="1350"/>
          </a:p>
          <a:p>
            <a:pPr>
              <a:spcBef>
                <a:spcPct val="50000"/>
              </a:spcBef>
            </a:pPr>
            <a:endParaRPr lang="en-US" sz="1350" dirty="0"/>
          </a:p>
          <a:p>
            <a:pPr>
              <a:spcBef>
                <a:spcPct val="50000"/>
              </a:spcBef>
              <a:buFont typeface="Arial" charset="0"/>
              <a:buChar char="•"/>
            </a:pPr>
            <a:r>
              <a:rPr lang="en-US" sz="1350" dirty="0"/>
              <a:t> </a:t>
            </a:r>
            <a:r>
              <a:rPr lang="en-US" sz="1350"/>
              <a:t>A significant decrease in GOM: -7.1% yr</a:t>
            </a:r>
            <a:r>
              <a:rPr lang="en-US" sz="1350" baseline="30000"/>
              <a:t>-1</a:t>
            </a:r>
            <a:r>
              <a:rPr lang="en-US" sz="1350"/>
              <a:t> </a:t>
            </a:r>
            <a:r>
              <a:rPr lang="en-US" sz="1350" dirty="0"/>
              <a:t>(</a:t>
            </a:r>
            <a:r>
              <a:rPr lang="en-US" sz="1350" i="1" dirty="0"/>
              <a:t>p&lt;</a:t>
            </a:r>
            <a:r>
              <a:rPr lang="en-US" sz="1350" dirty="0"/>
              <a:t>0.01).</a:t>
            </a:r>
          </a:p>
          <a:p>
            <a:pPr>
              <a:spcBef>
                <a:spcPct val="50000"/>
              </a:spcBef>
              <a:buFont typeface="Arial" charset="0"/>
              <a:buChar char="•"/>
            </a:pPr>
            <a:endParaRPr lang="en-US" sz="1350"/>
          </a:p>
          <a:p>
            <a:pPr>
              <a:spcBef>
                <a:spcPct val="50000"/>
              </a:spcBef>
              <a:buFont typeface="Arial" charset="0"/>
              <a:buChar char="•"/>
            </a:pPr>
            <a:endParaRPr lang="en-US" sz="1350"/>
          </a:p>
          <a:p>
            <a:pPr>
              <a:spcBef>
                <a:spcPct val="50000"/>
              </a:spcBef>
              <a:buFont typeface="Arial" charset="0"/>
              <a:buChar char="•"/>
            </a:pPr>
            <a:endParaRPr lang="en-US" sz="1350" dirty="0"/>
          </a:p>
          <a:p>
            <a:pPr>
              <a:spcBef>
                <a:spcPct val="50000"/>
              </a:spcBef>
              <a:buFont typeface="Arial" charset="0"/>
              <a:buChar char="•"/>
            </a:pPr>
            <a:r>
              <a:rPr lang="en-US" sz="1350" dirty="0"/>
              <a:t> A slight increasing </a:t>
            </a:r>
            <a:r>
              <a:rPr lang="en-US" sz="1350"/>
              <a:t>in PB: +3.5% yr</a:t>
            </a:r>
            <a:r>
              <a:rPr lang="en-US" sz="1350" baseline="30000"/>
              <a:t>-1</a:t>
            </a:r>
            <a:r>
              <a:rPr lang="en-US" sz="1350"/>
              <a:t> </a:t>
            </a:r>
            <a:r>
              <a:rPr lang="en-US" sz="1350" dirty="0"/>
              <a:t>(</a:t>
            </a:r>
            <a:r>
              <a:rPr lang="en-US" sz="1350" i="1" dirty="0"/>
              <a:t>p</a:t>
            </a:r>
            <a:r>
              <a:rPr lang="en-US" sz="1350" dirty="0"/>
              <a:t>&gt;0.01)</a:t>
            </a:r>
          </a:p>
          <a:p>
            <a:pPr>
              <a:spcBef>
                <a:spcPct val="50000"/>
              </a:spcBef>
              <a:buFont typeface="Arial" charset="0"/>
              <a:buChar char="•"/>
            </a:pPr>
            <a:endParaRPr lang="en-US" sz="1350" dirty="0"/>
          </a:p>
          <a:p>
            <a:pPr>
              <a:spcBef>
                <a:spcPct val="50000"/>
              </a:spcBef>
              <a:buFont typeface="Arial" charset="0"/>
              <a:buChar char="•"/>
            </a:pPr>
            <a:r>
              <a:rPr lang="en-US" sz="1350" dirty="0"/>
              <a:t> High GEM/GOM/PBM events were observed occasionally.</a:t>
            </a:r>
          </a:p>
          <a:p>
            <a:pPr>
              <a:spcBef>
                <a:spcPct val="50000"/>
              </a:spcBef>
              <a:buFont typeface="Arial" charset="0"/>
              <a:buChar char="•"/>
            </a:pPr>
            <a:endParaRPr lang="en-US" sz="1350" dirty="0"/>
          </a:p>
          <a:p>
            <a:pPr>
              <a:spcBef>
                <a:spcPct val="50000"/>
              </a:spcBef>
              <a:buFont typeface="Arial" charset="0"/>
              <a:buChar char="•"/>
            </a:pPr>
            <a:endParaRPr lang="en-US" sz="1350" dirty="0"/>
          </a:p>
          <a:p>
            <a:pPr>
              <a:spcBef>
                <a:spcPct val="50000"/>
              </a:spcBef>
              <a:buFont typeface="Arial" charset="0"/>
              <a:buChar char="•"/>
            </a:pPr>
            <a:r>
              <a:rPr lang="en-US" sz="1350" dirty="0"/>
              <a:t> A slight increasing for Hg </a:t>
            </a:r>
            <a:r>
              <a:rPr lang="en-US" sz="1350"/>
              <a:t>wet deposition: +3.5% yr</a:t>
            </a:r>
            <a:r>
              <a:rPr lang="en-US" sz="1350" baseline="30000"/>
              <a:t>-1</a:t>
            </a:r>
            <a:r>
              <a:rPr lang="en-US" sz="1350"/>
              <a:t> </a:t>
            </a:r>
            <a:r>
              <a:rPr lang="en-US" sz="1350" dirty="0"/>
              <a:t>(</a:t>
            </a:r>
            <a:r>
              <a:rPr lang="en-US" sz="1350" i="1" dirty="0"/>
              <a:t>p</a:t>
            </a:r>
            <a:r>
              <a:rPr lang="en-US" sz="1350" dirty="0"/>
              <a:t>&gt;0.01).</a:t>
            </a:r>
          </a:p>
          <a:p>
            <a:pPr>
              <a:spcBef>
                <a:spcPct val="50000"/>
              </a:spcBef>
              <a:buFont typeface="Arial" charset="0"/>
              <a:buChar char="•"/>
            </a:pPr>
            <a:endParaRPr lang="en-US" sz="1350" dirty="0"/>
          </a:p>
        </p:txBody>
      </p:sp>
      <p:sp>
        <p:nvSpPr>
          <p:cNvPr id="4" name="Slide Number Placeholder 3">
            <a:extLst>
              <a:ext uri="{FF2B5EF4-FFF2-40B4-BE49-F238E27FC236}">
                <a16:creationId xmlns:a16="http://schemas.microsoft.com/office/drawing/2014/main" id="{175C4597-7E61-43E1-95FA-AB89BBF023C2}"/>
              </a:ext>
            </a:extLst>
          </p:cNvPr>
          <p:cNvSpPr>
            <a:spLocks noGrp="1"/>
          </p:cNvSpPr>
          <p:nvPr>
            <p:ph type="sldNum" sz="quarter" idx="12"/>
          </p:nvPr>
        </p:nvSpPr>
        <p:spPr/>
        <p:txBody>
          <a:bodyPr/>
          <a:lstStyle/>
          <a:p>
            <a:fld id="{A781716A-6267-49B3-A8FE-942ADBAB9FF9}" type="slidenum">
              <a:rPr lang="en-US" smtClean="0"/>
              <a:t>6</a:t>
            </a:fld>
            <a:endParaRPr lang="en-US"/>
          </a:p>
        </p:txBody>
      </p:sp>
      <p:pic>
        <p:nvPicPr>
          <p:cNvPr id="6" name="Picture 16">
            <a:extLst>
              <a:ext uri="{FF2B5EF4-FFF2-40B4-BE49-F238E27FC236}">
                <a16:creationId xmlns:a16="http://schemas.microsoft.com/office/drawing/2014/main" id="{01C0F350-94B1-4973-9DB5-42C496E71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20242"/>
            <a:ext cx="6305550" cy="620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14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52"/>
          <p:cNvSpPr txBox="1">
            <a:spLocks noChangeArrowheads="1"/>
          </p:cNvSpPr>
          <p:nvPr/>
        </p:nvSpPr>
        <p:spPr bwMode="auto">
          <a:xfrm>
            <a:off x="2619221" y="101827"/>
            <a:ext cx="4867429"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800" b="1" dirty="0">
                <a:solidFill>
                  <a:srgbClr val="0000CC"/>
                </a:solidFill>
              </a:rPr>
              <a:t>Seasonal Variations</a:t>
            </a:r>
          </a:p>
        </p:txBody>
      </p:sp>
      <p:sp>
        <p:nvSpPr>
          <p:cNvPr id="4" name="TextBox 3"/>
          <p:cNvSpPr txBox="1"/>
          <p:nvPr/>
        </p:nvSpPr>
        <p:spPr>
          <a:xfrm>
            <a:off x="6219671" y="1148591"/>
            <a:ext cx="2780548" cy="5286062"/>
          </a:xfrm>
          <a:prstGeom prst="rect">
            <a:avLst/>
          </a:prstGeom>
          <a:noFill/>
          <a:ln w="12700">
            <a:noFill/>
          </a:ln>
        </p:spPr>
        <p:txBody>
          <a:bodyPr wrap="square" rtlCol="0">
            <a:spAutoFit/>
          </a:bodyPr>
          <a:lstStyle/>
          <a:p>
            <a:r>
              <a:rPr lang="en-US" sz="1350" dirty="0"/>
              <a:t>GEM: higher in spring/winter, lower in fall.</a:t>
            </a:r>
          </a:p>
          <a:p>
            <a:endParaRPr lang="en-US" sz="1350"/>
          </a:p>
          <a:p>
            <a:endParaRPr lang="en-US" sz="1350"/>
          </a:p>
          <a:p>
            <a:endParaRPr lang="en-US" sz="1350" dirty="0"/>
          </a:p>
          <a:p>
            <a:endParaRPr lang="en-US" sz="1350" dirty="0"/>
          </a:p>
          <a:p>
            <a:endParaRPr lang="en-US" sz="1350" dirty="0"/>
          </a:p>
          <a:p>
            <a:r>
              <a:rPr lang="en-US" sz="1350" dirty="0"/>
              <a:t>GOM: higher in spring/fall, lower in summer/winter</a:t>
            </a:r>
          </a:p>
          <a:p>
            <a:endParaRPr lang="en-US" sz="1350" dirty="0"/>
          </a:p>
          <a:p>
            <a:endParaRPr lang="en-US" sz="1350" dirty="0"/>
          </a:p>
          <a:p>
            <a:endParaRPr lang="en-US" sz="1350"/>
          </a:p>
          <a:p>
            <a:endParaRPr lang="en-US" sz="1350"/>
          </a:p>
          <a:p>
            <a:endParaRPr lang="en-US" sz="1350" dirty="0"/>
          </a:p>
          <a:p>
            <a:endParaRPr lang="en-US" sz="1350" dirty="0"/>
          </a:p>
          <a:p>
            <a:r>
              <a:rPr lang="en-US" sz="1350" dirty="0"/>
              <a:t>PBM: higher in spring /winter, lower in summer.</a:t>
            </a:r>
          </a:p>
          <a:p>
            <a:endParaRPr lang="en-US" sz="1350" dirty="0"/>
          </a:p>
          <a:p>
            <a:endParaRPr lang="en-US" sz="1350"/>
          </a:p>
          <a:p>
            <a:endParaRPr lang="en-US" sz="1350" dirty="0"/>
          </a:p>
          <a:p>
            <a:endParaRPr lang="en-US" sz="1350" dirty="0"/>
          </a:p>
          <a:p>
            <a:r>
              <a:rPr lang="en-US" sz="1350" dirty="0"/>
              <a:t>Hg wet deposition: higher in spring /summer (wet season), lower in fall/winter (dry season).</a:t>
            </a:r>
          </a:p>
          <a:p>
            <a:endParaRPr lang="en-US" sz="1350" dirty="0"/>
          </a:p>
        </p:txBody>
      </p:sp>
      <p:sp>
        <p:nvSpPr>
          <p:cNvPr id="2" name="Slide Number Placeholder 1">
            <a:extLst>
              <a:ext uri="{FF2B5EF4-FFF2-40B4-BE49-F238E27FC236}">
                <a16:creationId xmlns:a16="http://schemas.microsoft.com/office/drawing/2014/main" id="{E8D1651A-D050-41AC-A072-7F6F78B6A85D}"/>
              </a:ext>
            </a:extLst>
          </p:cNvPr>
          <p:cNvSpPr>
            <a:spLocks noGrp="1"/>
          </p:cNvSpPr>
          <p:nvPr>
            <p:ph type="sldNum" sz="quarter" idx="12"/>
          </p:nvPr>
        </p:nvSpPr>
        <p:spPr/>
        <p:txBody>
          <a:bodyPr/>
          <a:lstStyle/>
          <a:p>
            <a:fld id="{A781716A-6267-49B3-A8FE-942ADBAB9FF9}" type="slidenum">
              <a:rPr lang="en-US" smtClean="0"/>
              <a:t>7</a:t>
            </a:fld>
            <a:endParaRPr lang="en-US"/>
          </a:p>
        </p:txBody>
      </p:sp>
      <p:pic>
        <p:nvPicPr>
          <p:cNvPr id="7" name="Picture 6">
            <a:extLst>
              <a:ext uri="{FF2B5EF4-FFF2-40B4-BE49-F238E27FC236}">
                <a16:creationId xmlns:a16="http://schemas.microsoft.com/office/drawing/2014/main" id="{E8AF323D-42FD-48A6-8DD4-8952D6EB9D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4498" y="603646"/>
            <a:ext cx="6314169" cy="6254354"/>
          </a:xfrm>
          <a:prstGeom prst="rect">
            <a:avLst/>
          </a:prstGeom>
          <a:noFill/>
          <a:ln>
            <a:noFill/>
          </a:ln>
        </p:spPr>
      </p:pic>
      <p:sp>
        <p:nvSpPr>
          <p:cNvPr id="3" name="Oval 2">
            <a:extLst>
              <a:ext uri="{FF2B5EF4-FFF2-40B4-BE49-F238E27FC236}">
                <a16:creationId xmlns:a16="http://schemas.microsoft.com/office/drawing/2014/main" id="{4BD3B296-F1C8-4215-BD0B-47F1F1D0B20B}"/>
              </a:ext>
            </a:extLst>
          </p:cNvPr>
          <p:cNvSpPr/>
          <p:nvPr/>
        </p:nvSpPr>
        <p:spPr>
          <a:xfrm>
            <a:off x="952500" y="5133975"/>
            <a:ext cx="85725" cy="76200"/>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20A72F2-0A94-4ED8-B2FE-DF8A8C3A079E}"/>
              </a:ext>
            </a:extLst>
          </p:cNvPr>
          <p:cNvCxnSpPr>
            <a:cxnSpLocks/>
          </p:cNvCxnSpPr>
          <p:nvPr/>
        </p:nvCxnSpPr>
        <p:spPr>
          <a:xfrm>
            <a:off x="838200" y="5172075"/>
            <a:ext cx="323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ACE026-4A79-4BFE-AFD4-1AB6EE8ABC6A}"/>
              </a:ext>
            </a:extLst>
          </p:cNvPr>
          <p:cNvSpPr txBox="1"/>
          <p:nvPr/>
        </p:nvSpPr>
        <p:spPr>
          <a:xfrm>
            <a:off x="1143000" y="5029199"/>
            <a:ext cx="2296123" cy="276999"/>
          </a:xfrm>
          <a:prstGeom prst="rect">
            <a:avLst/>
          </a:prstGeom>
          <a:noFill/>
        </p:spPr>
        <p:txBody>
          <a:bodyPr wrap="square" rtlCol="0">
            <a:spAutoFit/>
          </a:bodyPr>
          <a:lstStyle/>
          <a:p>
            <a:r>
              <a:rPr lang="en-US" sz="1200"/>
              <a:t>Monthly precipitation (mmx5)</a:t>
            </a:r>
          </a:p>
        </p:txBody>
      </p:sp>
    </p:spTree>
    <p:extLst>
      <p:ext uri="{BB962C8B-B14F-4D97-AF65-F5344CB8AC3E}">
        <p14:creationId xmlns:p14="http://schemas.microsoft.com/office/powerpoint/2010/main" val="232179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52"/>
          <p:cNvSpPr txBox="1">
            <a:spLocks noChangeArrowheads="1"/>
          </p:cNvSpPr>
          <p:nvPr/>
        </p:nvSpPr>
        <p:spPr bwMode="auto">
          <a:xfrm>
            <a:off x="3017402" y="254997"/>
            <a:ext cx="3676623"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algn="ctr" eaLnBrk="1" hangingPunct="1">
              <a:spcBef>
                <a:spcPct val="50000"/>
              </a:spcBef>
            </a:pPr>
            <a:r>
              <a:rPr lang="en-US" sz="2800" b="1" dirty="0">
                <a:solidFill>
                  <a:srgbClr val="0000CC"/>
                </a:solidFill>
              </a:rPr>
              <a:t>Diurnal Variations</a:t>
            </a:r>
          </a:p>
        </p:txBody>
      </p:sp>
      <p:sp>
        <p:nvSpPr>
          <p:cNvPr id="3" name="Rectangle 2">
            <a:extLst>
              <a:ext uri="{FF2B5EF4-FFF2-40B4-BE49-F238E27FC236}">
                <a16:creationId xmlns:a16="http://schemas.microsoft.com/office/drawing/2014/main" id="{E0C40F6A-8A8D-4EA3-AB93-61F49EC2BAD6}"/>
              </a:ext>
            </a:extLst>
          </p:cNvPr>
          <p:cNvSpPr/>
          <p:nvPr/>
        </p:nvSpPr>
        <p:spPr>
          <a:xfrm>
            <a:off x="821532" y="5211593"/>
            <a:ext cx="957263" cy="2071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350" dirty="0">
                <a:solidFill>
                  <a:schemeClr val="tx1"/>
                </a:solidFill>
              </a:rPr>
              <a:t>   </a:t>
            </a:r>
            <a:r>
              <a:rPr lang="en-US" sz="1350" dirty="0">
                <a:solidFill>
                  <a:srgbClr val="31AA06"/>
                </a:solidFill>
              </a:rPr>
              <a:t>mean</a:t>
            </a:r>
          </a:p>
        </p:txBody>
      </p:sp>
      <p:cxnSp>
        <p:nvCxnSpPr>
          <p:cNvPr id="7" name="Straight Connector 6">
            <a:extLst>
              <a:ext uri="{FF2B5EF4-FFF2-40B4-BE49-F238E27FC236}">
                <a16:creationId xmlns:a16="http://schemas.microsoft.com/office/drawing/2014/main" id="{83FF915A-0FB1-488E-B292-CE39A04AB071}"/>
              </a:ext>
            </a:extLst>
          </p:cNvPr>
          <p:cNvCxnSpPr>
            <a:cxnSpLocks/>
          </p:cNvCxnSpPr>
          <p:nvPr/>
        </p:nvCxnSpPr>
        <p:spPr>
          <a:xfrm flipV="1">
            <a:off x="877944" y="5323922"/>
            <a:ext cx="366056" cy="1664"/>
          </a:xfrm>
          <a:prstGeom prst="line">
            <a:avLst/>
          </a:prstGeom>
          <a:ln w="15875">
            <a:solidFill>
              <a:srgbClr val="31AA06"/>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4D82079-E5DA-4122-9D10-839AF144FF5E}"/>
              </a:ext>
            </a:extLst>
          </p:cNvPr>
          <p:cNvSpPr/>
          <p:nvPr/>
        </p:nvSpPr>
        <p:spPr>
          <a:xfrm>
            <a:off x="1031658" y="4770916"/>
            <a:ext cx="50252" cy="44465"/>
          </a:xfrm>
          <a:prstGeom prst="ellipse">
            <a:avLst/>
          </a:prstGeom>
          <a:solidFill>
            <a:srgbClr val="31AA06"/>
          </a:solidFill>
          <a:ln>
            <a:solidFill>
              <a:srgbClr val="31A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lide Number Placeholder 1">
            <a:extLst>
              <a:ext uri="{FF2B5EF4-FFF2-40B4-BE49-F238E27FC236}">
                <a16:creationId xmlns:a16="http://schemas.microsoft.com/office/drawing/2014/main" id="{4F3C560E-6A58-44EA-8A83-26030A0AB4D6}"/>
              </a:ext>
            </a:extLst>
          </p:cNvPr>
          <p:cNvSpPr>
            <a:spLocks noGrp="1"/>
          </p:cNvSpPr>
          <p:nvPr>
            <p:ph type="sldNum" sz="quarter" idx="12"/>
          </p:nvPr>
        </p:nvSpPr>
        <p:spPr>
          <a:xfrm>
            <a:off x="6469525" y="6275328"/>
            <a:ext cx="2057400" cy="365125"/>
          </a:xfrm>
        </p:spPr>
        <p:txBody>
          <a:bodyPr/>
          <a:lstStyle/>
          <a:p>
            <a:fld id="{A781716A-6267-49B3-A8FE-942ADBAB9FF9}" type="slidenum">
              <a:rPr lang="en-US" smtClean="0"/>
              <a:t>8</a:t>
            </a:fld>
            <a:endParaRPr lang="en-US" dirty="0"/>
          </a:p>
        </p:txBody>
      </p:sp>
      <p:pic>
        <p:nvPicPr>
          <p:cNvPr id="9" name="Picture 8">
            <a:extLst>
              <a:ext uri="{FF2B5EF4-FFF2-40B4-BE49-F238E27FC236}">
                <a16:creationId xmlns:a16="http://schemas.microsoft.com/office/drawing/2014/main" id="{B110BA16-8A59-414D-8392-C6F51C7E6DC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891694"/>
            <a:ext cx="8991600" cy="5576431"/>
          </a:xfrm>
          <a:prstGeom prst="rect">
            <a:avLst/>
          </a:prstGeom>
          <a:noFill/>
          <a:ln>
            <a:noFill/>
          </a:ln>
        </p:spPr>
      </p:pic>
    </p:spTree>
    <p:extLst>
      <p:ext uri="{BB962C8B-B14F-4D97-AF65-F5344CB8AC3E}">
        <p14:creationId xmlns:p14="http://schemas.microsoft.com/office/powerpoint/2010/main" val="117628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52"/>
          <p:cNvSpPr txBox="1">
            <a:spLocks noChangeArrowheads="1"/>
          </p:cNvSpPr>
          <p:nvPr/>
        </p:nvSpPr>
        <p:spPr bwMode="auto">
          <a:xfrm>
            <a:off x="314325" y="317659"/>
            <a:ext cx="8515349" cy="5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247" tIns="35123" rIns="70247" bIns="35123">
            <a:spAutoFit/>
          </a:bodyPr>
          <a:lstStyle>
            <a:lvl1pPr defTabSz="4414838" eaLnBrk="0" hangingPunct="0">
              <a:defRPr sz="8600">
                <a:solidFill>
                  <a:schemeClr val="tx1"/>
                </a:solidFill>
                <a:latin typeface="Arial" charset="0"/>
              </a:defRPr>
            </a:lvl1pPr>
            <a:lvl2pPr marL="742950" indent="-285750" defTabSz="4414838" eaLnBrk="0" hangingPunct="0">
              <a:defRPr sz="8600">
                <a:solidFill>
                  <a:schemeClr val="tx1"/>
                </a:solidFill>
                <a:latin typeface="Arial" charset="0"/>
              </a:defRPr>
            </a:lvl2pPr>
            <a:lvl3pPr marL="1143000" indent="-228600" defTabSz="4414838" eaLnBrk="0" hangingPunct="0">
              <a:defRPr sz="8600">
                <a:solidFill>
                  <a:schemeClr val="tx1"/>
                </a:solidFill>
                <a:latin typeface="Arial" charset="0"/>
              </a:defRPr>
            </a:lvl3pPr>
            <a:lvl4pPr marL="1600200" indent="-228600" defTabSz="4414838" eaLnBrk="0" hangingPunct="0">
              <a:defRPr sz="8600">
                <a:solidFill>
                  <a:schemeClr val="tx1"/>
                </a:solidFill>
                <a:latin typeface="Arial" charset="0"/>
              </a:defRPr>
            </a:lvl4pPr>
            <a:lvl5pPr marL="2057400" indent="-228600" defTabSz="4414838" eaLnBrk="0" hangingPunct="0">
              <a:defRPr sz="8600">
                <a:solidFill>
                  <a:schemeClr val="tx1"/>
                </a:solidFill>
                <a:latin typeface="Arial" charset="0"/>
              </a:defRPr>
            </a:lvl5pPr>
            <a:lvl6pPr marL="2514600" indent="-228600" defTabSz="4414838" eaLnBrk="0" fontAlgn="base" hangingPunct="0">
              <a:spcBef>
                <a:spcPct val="0"/>
              </a:spcBef>
              <a:spcAft>
                <a:spcPct val="0"/>
              </a:spcAft>
              <a:defRPr sz="8600">
                <a:solidFill>
                  <a:schemeClr val="tx1"/>
                </a:solidFill>
                <a:latin typeface="Arial" charset="0"/>
              </a:defRPr>
            </a:lvl6pPr>
            <a:lvl7pPr marL="2971800" indent="-228600" defTabSz="4414838" eaLnBrk="0" fontAlgn="base" hangingPunct="0">
              <a:spcBef>
                <a:spcPct val="0"/>
              </a:spcBef>
              <a:spcAft>
                <a:spcPct val="0"/>
              </a:spcAft>
              <a:defRPr sz="8600">
                <a:solidFill>
                  <a:schemeClr val="tx1"/>
                </a:solidFill>
                <a:latin typeface="Arial" charset="0"/>
              </a:defRPr>
            </a:lvl7pPr>
            <a:lvl8pPr marL="3429000" indent="-228600" defTabSz="4414838" eaLnBrk="0" fontAlgn="base" hangingPunct="0">
              <a:spcBef>
                <a:spcPct val="0"/>
              </a:spcBef>
              <a:spcAft>
                <a:spcPct val="0"/>
              </a:spcAft>
              <a:defRPr sz="8600">
                <a:solidFill>
                  <a:schemeClr val="tx1"/>
                </a:solidFill>
                <a:latin typeface="Arial" charset="0"/>
              </a:defRPr>
            </a:lvl8pPr>
            <a:lvl9pPr marL="3886200" indent="-228600" defTabSz="4414838" eaLnBrk="0" fontAlgn="base" hangingPunct="0">
              <a:spcBef>
                <a:spcPct val="0"/>
              </a:spcBef>
              <a:spcAft>
                <a:spcPct val="0"/>
              </a:spcAft>
              <a:defRPr sz="8600">
                <a:solidFill>
                  <a:schemeClr val="tx1"/>
                </a:solidFill>
                <a:latin typeface="Arial" charset="0"/>
              </a:defRPr>
            </a:lvl9pPr>
          </a:lstStyle>
          <a:p>
            <a:pPr eaLnBrk="1" hangingPunct="1">
              <a:spcBef>
                <a:spcPct val="50000"/>
              </a:spcBef>
            </a:pPr>
            <a:r>
              <a:rPr lang="en-US" sz="2800" b="1" dirty="0">
                <a:solidFill>
                  <a:srgbClr val="0000CC"/>
                </a:solidFill>
              </a:rPr>
              <a:t>Correlations of GOM/PBM with O</a:t>
            </a:r>
            <a:r>
              <a:rPr lang="en-US" sz="2800" b="1" baseline="-25000" dirty="0">
                <a:solidFill>
                  <a:srgbClr val="0000CC"/>
                </a:solidFill>
              </a:rPr>
              <a:t>3</a:t>
            </a:r>
            <a:r>
              <a:rPr lang="en-US" sz="2800" b="1" dirty="0">
                <a:solidFill>
                  <a:srgbClr val="0000CC"/>
                </a:solidFill>
              </a:rPr>
              <a:t> and Humidity</a:t>
            </a:r>
          </a:p>
        </p:txBody>
      </p:sp>
      <p:sp>
        <p:nvSpPr>
          <p:cNvPr id="15" name="TextBox 14">
            <a:extLst>
              <a:ext uri="{FF2B5EF4-FFF2-40B4-BE49-F238E27FC236}">
                <a16:creationId xmlns:a16="http://schemas.microsoft.com/office/drawing/2014/main" id="{46F487B0-55FA-40D6-BFF3-0502BF62AFA3}"/>
              </a:ext>
            </a:extLst>
          </p:cNvPr>
          <p:cNvSpPr txBox="1"/>
          <p:nvPr/>
        </p:nvSpPr>
        <p:spPr>
          <a:xfrm>
            <a:off x="212035" y="4917496"/>
            <a:ext cx="4082173" cy="1438855"/>
          </a:xfrm>
          <a:prstGeom prst="rect">
            <a:avLst/>
          </a:prstGeom>
          <a:noFill/>
          <a:ln>
            <a:solidFill>
              <a:schemeClr val="tx1"/>
            </a:solidFill>
          </a:ln>
        </p:spPr>
        <p:txBody>
          <a:bodyPr wrap="square" rtlCol="0">
            <a:spAutoFit/>
          </a:bodyPr>
          <a:lstStyle/>
          <a:p>
            <a:pPr marL="257175" indent="-257175">
              <a:spcAft>
                <a:spcPts val="900"/>
              </a:spcAft>
              <a:buFont typeface="Arial" panose="020B0604020202020204" pitchFamily="34" charset="0"/>
              <a:buChar char="•"/>
            </a:pPr>
            <a:r>
              <a:rPr lang="en-US" sz="2000" dirty="0"/>
              <a:t>Generally positive correlation btw GOM &amp; ozone</a:t>
            </a:r>
          </a:p>
          <a:p>
            <a:pPr marL="257175" indent="-257175">
              <a:spcAft>
                <a:spcPts val="900"/>
              </a:spcAft>
              <a:buFont typeface="Arial" panose="020B0604020202020204" pitchFamily="34" charset="0"/>
              <a:buChar char="•"/>
            </a:pPr>
            <a:r>
              <a:rPr lang="en-US" sz="2000" dirty="0"/>
              <a:t>Humidity can affect [GOM] at high [O</a:t>
            </a:r>
            <a:r>
              <a:rPr lang="en-US" sz="2000" baseline="-25000" dirty="0"/>
              <a:t>3</a:t>
            </a:r>
            <a:r>
              <a:rPr lang="en-US" sz="2000" dirty="0"/>
              <a:t>] </a:t>
            </a:r>
          </a:p>
        </p:txBody>
      </p:sp>
      <p:pic>
        <p:nvPicPr>
          <p:cNvPr id="12" name="Picture 11">
            <a:extLst>
              <a:ext uri="{FF2B5EF4-FFF2-40B4-BE49-F238E27FC236}">
                <a16:creationId xmlns:a16="http://schemas.microsoft.com/office/drawing/2014/main" id="{15A9B005-ABA8-408E-BBF0-902FF2E7E751}"/>
              </a:ext>
            </a:extLst>
          </p:cNvPr>
          <p:cNvPicPr>
            <a:picLocks noChangeAspect="1"/>
          </p:cNvPicPr>
          <p:nvPr/>
        </p:nvPicPr>
        <p:blipFill>
          <a:blip r:embed="rId3"/>
          <a:stretch>
            <a:fillRect/>
          </a:stretch>
        </p:blipFill>
        <p:spPr>
          <a:xfrm>
            <a:off x="-2" y="1117541"/>
            <a:ext cx="4867728" cy="3657600"/>
          </a:xfrm>
          <a:prstGeom prst="rect">
            <a:avLst/>
          </a:prstGeom>
        </p:spPr>
      </p:pic>
      <p:sp>
        <p:nvSpPr>
          <p:cNvPr id="17" name="TextBox 16">
            <a:extLst>
              <a:ext uri="{FF2B5EF4-FFF2-40B4-BE49-F238E27FC236}">
                <a16:creationId xmlns:a16="http://schemas.microsoft.com/office/drawing/2014/main" id="{C5083E7B-0891-49B4-85D8-4D478096C87C}"/>
              </a:ext>
            </a:extLst>
          </p:cNvPr>
          <p:cNvSpPr txBox="1"/>
          <p:nvPr/>
        </p:nvSpPr>
        <p:spPr>
          <a:xfrm>
            <a:off x="4573382" y="4817244"/>
            <a:ext cx="4501168" cy="1131079"/>
          </a:xfrm>
          <a:prstGeom prst="rect">
            <a:avLst/>
          </a:prstGeom>
          <a:noFill/>
          <a:ln>
            <a:solidFill>
              <a:schemeClr val="tx1"/>
            </a:solidFill>
          </a:ln>
        </p:spPr>
        <p:txBody>
          <a:bodyPr wrap="square" rtlCol="0">
            <a:spAutoFit/>
          </a:bodyPr>
          <a:lstStyle/>
          <a:p>
            <a:pPr marL="257175" indent="-257175">
              <a:spcAft>
                <a:spcPts val="900"/>
              </a:spcAft>
              <a:buFont typeface="Arial" panose="020B0604020202020204" pitchFamily="34" charset="0"/>
              <a:buChar char="•"/>
            </a:pPr>
            <a:r>
              <a:rPr lang="en-US" sz="2000" dirty="0"/>
              <a:t>Generally positive correlation btw PBM &amp; ozone.</a:t>
            </a:r>
          </a:p>
          <a:p>
            <a:pPr marL="257175" indent="-257175">
              <a:spcAft>
                <a:spcPts val="900"/>
              </a:spcAft>
              <a:buFont typeface="Arial" panose="020B0604020202020204" pitchFamily="34" charset="0"/>
              <a:buChar char="•"/>
            </a:pPr>
            <a:r>
              <a:rPr lang="en-US" sz="2000" dirty="0"/>
              <a:t>Humidity can affect [PBM] at high [O</a:t>
            </a:r>
            <a:r>
              <a:rPr lang="en-US" sz="2000" baseline="-25000" dirty="0"/>
              <a:t>3</a:t>
            </a:r>
            <a:r>
              <a:rPr lang="en-US" sz="2000" dirty="0"/>
              <a:t>]. </a:t>
            </a:r>
          </a:p>
        </p:txBody>
      </p:sp>
      <p:sp>
        <p:nvSpPr>
          <p:cNvPr id="2" name="Slide Number Placeholder 1">
            <a:extLst>
              <a:ext uri="{FF2B5EF4-FFF2-40B4-BE49-F238E27FC236}">
                <a16:creationId xmlns:a16="http://schemas.microsoft.com/office/drawing/2014/main" id="{2933FCB8-E011-4AB2-9F7D-366E61CE34C6}"/>
              </a:ext>
            </a:extLst>
          </p:cNvPr>
          <p:cNvSpPr>
            <a:spLocks noGrp="1"/>
          </p:cNvSpPr>
          <p:nvPr>
            <p:ph type="sldNum" sz="quarter" idx="12"/>
          </p:nvPr>
        </p:nvSpPr>
        <p:spPr/>
        <p:txBody>
          <a:bodyPr/>
          <a:lstStyle/>
          <a:p>
            <a:fld id="{A781716A-6267-49B3-A8FE-942ADBAB9FF9}" type="slidenum">
              <a:rPr lang="en-US" smtClean="0"/>
              <a:t>9</a:t>
            </a:fld>
            <a:endParaRPr lang="en-US"/>
          </a:p>
        </p:txBody>
      </p:sp>
      <p:pic>
        <p:nvPicPr>
          <p:cNvPr id="3" name="Picture 2">
            <a:extLst>
              <a:ext uri="{FF2B5EF4-FFF2-40B4-BE49-F238E27FC236}">
                <a16:creationId xmlns:a16="http://schemas.microsoft.com/office/drawing/2014/main" id="{FE83AD8E-5E1A-47CB-A7B5-409B4D30430B}"/>
              </a:ext>
            </a:extLst>
          </p:cNvPr>
          <p:cNvPicPr>
            <a:picLocks noChangeAspect="1"/>
          </p:cNvPicPr>
          <p:nvPr/>
        </p:nvPicPr>
        <p:blipFill>
          <a:blip r:embed="rId4"/>
          <a:stretch>
            <a:fillRect/>
          </a:stretch>
        </p:blipFill>
        <p:spPr>
          <a:xfrm>
            <a:off x="4427105" y="1170211"/>
            <a:ext cx="6119090" cy="4542103"/>
          </a:xfrm>
          <a:prstGeom prst="rect">
            <a:avLst/>
          </a:prstGeom>
        </p:spPr>
      </p:pic>
    </p:spTree>
    <p:extLst>
      <p:ext uri="{BB962C8B-B14F-4D97-AF65-F5344CB8AC3E}">
        <p14:creationId xmlns:p14="http://schemas.microsoft.com/office/powerpoint/2010/main" val="14875411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45881</TotalTime>
  <Words>2386</Words>
  <Application>Microsoft Office PowerPoint</Application>
  <PresentationFormat>On-screen Show (4:3)</PresentationFormat>
  <Paragraphs>193</Paragraphs>
  <Slides>25</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Long-term Observations of Atmospheric Speciated Mercury at a Coastal Site in the Northern Gulf of Mexico during 2007–2018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Long-term Monitoring of Mercury Speciation at a Coastal Site in the Northern Gulf of Mexico</dc:title>
  <dc:creator>Xinrong Ren</dc:creator>
  <cp:lastModifiedBy>Xinrong Ren</cp:lastModifiedBy>
  <cp:revision>136</cp:revision>
  <dcterms:created xsi:type="dcterms:W3CDTF">2017-06-07T15:02:34Z</dcterms:created>
  <dcterms:modified xsi:type="dcterms:W3CDTF">2020-05-06T14:04:12Z</dcterms:modified>
</cp:coreProperties>
</file>