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0" r:id="rId6"/>
    <p:sldId id="259" r:id="rId7"/>
    <p:sldId id="262" r:id="rId8"/>
    <p:sldId id="263" r:id="rId9"/>
    <p:sldId id="264" r:id="rId10"/>
    <p:sldId id="266" r:id="rId11"/>
    <p:sldId id="267"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D54DA2-5057-44C6-8196-7E368749BF6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82144D9D-D6F2-48C2-B0DE-43B1A0CA6E0D}">
      <dgm:prSet/>
      <dgm:spPr/>
      <dgm:t>
        <a:bodyPr/>
        <a:lstStyle/>
        <a:p>
          <a:pPr rtl="0"/>
          <a:r>
            <a:rPr lang="en-US" smtClean="0"/>
            <a:t>Shrub plants play important roles in both forest and shrubland ecosystems,</a:t>
          </a:r>
          <a:r>
            <a:rPr lang="zh-CN" smtClean="0"/>
            <a:t> </a:t>
          </a:r>
          <a:r>
            <a:rPr lang="en-US" smtClean="0"/>
            <a:t>but</a:t>
          </a:r>
          <a:r>
            <a:rPr lang="zh-CN" smtClean="0"/>
            <a:t> </a:t>
          </a:r>
          <a:r>
            <a:rPr lang="en-US" smtClean="0"/>
            <a:t>traits</a:t>
          </a:r>
          <a:r>
            <a:rPr lang="zh-CN" smtClean="0"/>
            <a:t> </a:t>
          </a:r>
          <a:r>
            <a:rPr lang="en-US" smtClean="0"/>
            <a:t>of</a:t>
          </a:r>
          <a:r>
            <a:rPr lang="zh-CN" smtClean="0"/>
            <a:t> </a:t>
          </a:r>
          <a:r>
            <a:rPr lang="en-US" smtClean="0"/>
            <a:t>shrub</a:t>
          </a:r>
          <a:r>
            <a:rPr lang="zh-CN" smtClean="0"/>
            <a:t> </a:t>
          </a:r>
          <a:r>
            <a:rPr lang="en-US" smtClean="0"/>
            <a:t>species</a:t>
          </a:r>
          <a:r>
            <a:rPr lang="zh-CN" smtClean="0"/>
            <a:t> </a:t>
          </a:r>
          <a:r>
            <a:rPr lang="en-US" smtClean="0"/>
            <a:t>have</a:t>
          </a:r>
          <a:r>
            <a:rPr lang="zh-CN" smtClean="0"/>
            <a:t> </a:t>
          </a:r>
          <a:r>
            <a:rPr lang="en-US" smtClean="0"/>
            <a:t>been</a:t>
          </a:r>
          <a:r>
            <a:rPr lang="zh-CN" smtClean="0"/>
            <a:t> </a:t>
          </a:r>
          <a:r>
            <a:rPr lang="en-US" smtClean="0"/>
            <a:t>less</a:t>
          </a:r>
          <a:r>
            <a:rPr lang="zh-CN" smtClean="0"/>
            <a:t> </a:t>
          </a:r>
          <a:r>
            <a:rPr lang="en-US" smtClean="0"/>
            <a:t>investigated.</a:t>
          </a:r>
          <a:endParaRPr lang="zh-CN"/>
        </a:p>
      </dgm:t>
    </dgm:pt>
    <dgm:pt modelId="{29D2284B-A9EE-4D86-8739-FC5821242A2B}" type="parTrans" cxnId="{04CEDC7D-853D-49A1-96F0-CAFF3C81303B}">
      <dgm:prSet/>
      <dgm:spPr/>
      <dgm:t>
        <a:bodyPr/>
        <a:lstStyle/>
        <a:p>
          <a:endParaRPr lang="zh-CN" altLang="en-US"/>
        </a:p>
      </dgm:t>
    </dgm:pt>
    <dgm:pt modelId="{0E6F5082-D6FA-40E9-97C2-6F3021A75C11}" type="sibTrans" cxnId="{04CEDC7D-853D-49A1-96F0-CAFF3C81303B}">
      <dgm:prSet/>
      <dgm:spPr/>
      <dgm:t>
        <a:bodyPr/>
        <a:lstStyle/>
        <a:p>
          <a:endParaRPr lang="zh-CN" altLang="en-US"/>
        </a:p>
      </dgm:t>
    </dgm:pt>
    <dgm:pt modelId="{39341620-2D17-4986-81A5-E9A5CA43CA0C}">
      <dgm:prSet/>
      <dgm:spPr/>
      <dgm:t>
        <a:bodyPr/>
        <a:lstStyle/>
        <a:p>
          <a:pPr rtl="0"/>
          <a:r>
            <a:rPr lang="en-US" dirty="0" smtClean="0"/>
            <a:t>This study aims to explore the adaptation strategies of shrubs in different habitats by analyzing the differences of </a:t>
          </a:r>
          <a:r>
            <a:rPr lang="en-US" altLang="zh-CN" dirty="0" smtClean="0"/>
            <a:t>shrub</a:t>
          </a:r>
          <a:r>
            <a:rPr lang="zh-CN" altLang="en-US" dirty="0" smtClean="0"/>
            <a:t> </a:t>
          </a:r>
          <a:r>
            <a:rPr lang="en-US" smtClean="0"/>
            <a:t>functional traits </a:t>
          </a:r>
          <a:r>
            <a:rPr lang="en-US" dirty="0" smtClean="0"/>
            <a:t>in understory of forest communities and in two </a:t>
          </a:r>
          <a:r>
            <a:rPr lang="en-US" dirty="0" err="1" smtClean="0"/>
            <a:t>shrublands</a:t>
          </a:r>
          <a:r>
            <a:rPr lang="en-US" dirty="0" smtClean="0"/>
            <a:t>.</a:t>
          </a:r>
          <a:endParaRPr lang="zh-CN" dirty="0"/>
        </a:p>
      </dgm:t>
    </dgm:pt>
    <dgm:pt modelId="{FC4C37AA-060F-49AE-A2BF-3C0EE3F553C9}" type="parTrans" cxnId="{5DF1E41A-CCC0-4801-A81C-050826170A80}">
      <dgm:prSet/>
      <dgm:spPr/>
      <dgm:t>
        <a:bodyPr/>
        <a:lstStyle/>
        <a:p>
          <a:endParaRPr lang="zh-CN" altLang="en-US"/>
        </a:p>
      </dgm:t>
    </dgm:pt>
    <dgm:pt modelId="{D99A7C72-27C2-4F5F-8AE9-64BE55B89E1F}" type="sibTrans" cxnId="{5DF1E41A-CCC0-4801-A81C-050826170A80}">
      <dgm:prSet/>
      <dgm:spPr/>
      <dgm:t>
        <a:bodyPr/>
        <a:lstStyle/>
        <a:p>
          <a:endParaRPr lang="zh-CN" altLang="en-US"/>
        </a:p>
      </dgm:t>
    </dgm:pt>
    <dgm:pt modelId="{F63B8D2A-8E9E-45C5-8C10-BE442FD27FD3}" type="pres">
      <dgm:prSet presAssocID="{55D54DA2-5057-44C6-8196-7E368749BF68}" presName="linear" presStyleCnt="0">
        <dgm:presLayoutVars>
          <dgm:animLvl val="lvl"/>
          <dgm:resizeHandles val="exact"/>
        </dgm:presLayoutVars>
      </dgm:prSet>
      <dgm:spPr/>
      <dgm:t>
        <a:bodyPr/>
        <a:lstStyle/>
        <a:p>
          <a:endParaRPr lang="zh-CN" altLang="en-US"/>
        </a:p>
      </dgm:t>
    </dgm:pt>
    <dgm:pt modelId="{1545B5DB-EB1F-4028-8293-EE12DB40C44E}" type="pres">
      <dgm:prSet presAssocID="{82144D9D-D6F2-48C2-B0DE-43B1A0CA6E0D}" presName="parentText" presStyleLbl="node1" presStyleIdx="0" presStyleCnt="2">
        <dgm:presLayoutVars>
          <dgm:chMax val="0"/>
          <dgm:bulletEnabled val="1"/>
        </dgm:presLayoutVars>
      </dgm:prSet>
      <dgm:spPr/>
      <dgm:t>
        <a:bodyPr/>
        <a:lstStyle/>
        <a:p>
          <a:endParaRPr lang="zh-CN" altLang="en-US"/>
        </a:p>
      </dgm:t>
    </dgm:pt>
    <dgm:pt modelId="{92351BFC-5B1C-4529-91D2-9BD8B2560F3E}" type="pres">
      <dgm:prSet presAssocID="{0E6F5082-D6FA-40E9-97C2-6F3021A75C11}" presName="spacer" presStyleCnt="0"/>
      <dgm:spPr/>
    </dgm:pt>
    <dgm:pt modelId="{5B61406D-1650-48CA-83A9-534A97045DE8}" type="pres">
      <dgm:prSet presAssocID="{39341620-2D17-4986-81A5-E9A5CA43CA0C}" presName="parentText" presStyleLbl="node1" presStyleIdx="1" presStyleCnt="2">
        <dgm:presLayoutVars>
          <dgm:chMax val="0"/>
          <dgm:bulletEnabled val="1"/>
        </dgm:presLayoutVars>
      </dgm:prSet>
      <dgm:spPr/>
      <dgm:t>
        <a:bodyPr/>
        <a:lstStyle/>
        <a:p>
          <a:endParaRPr lang="zh-CN" altLang="en-US"/>
        </a:p>
      </dgm:t>
    </dgm:pt>
  </dgm:ptLst>
  <dgm:cxnLst>
    <dgm:cxn modelId="{04CEDC7D-853D-49A1-96F0-CAFF3C81303B}" srcId="{55D54DA2-5057-44C6-8196-7E368749BF68}" destId="{82144D9D-D6F2-48C2-B0DE-43B1A0CA6E0D}" srcOrd="0" destOrd="0" parTransId="{29D2284B-A9EE-4D86-8739-FC5821242A2B}" sibTransId="{0E6F5082-D6FA-40E9-97C2-6F3021A75C11}"/>
    <dgm:cxn modelId="{5DF1E41A-CCC0-4801-A81C-050826170A80}" srcId="{55D54DA2-5057-44C6-8196-7E368749BF68}" destId="{39341620-2D17-4986-81A5-E9A5CA43CA0C}" srcOrd="1" destOrd="0" parTransId="{FC4C37AA-060F-49AE-A2BF-3C0EE3F553C9}" sibTransId="{D99A7C72-27C2-4F5F-8AE9-64BE55B89E1F}"/>
    <dgm:cxn modelId="{36DFAD5A-00BD-4ACA-9FAF-3DA7EA95D9BA}" type="presOf" srcId="{82144D9D-D6F2-48C2-B0DE-43B1A0CA6E0D}" destId="{1545B5DB-EB1F-4028-8293-EE12DB40C44E}" srcOrd="0" destOrd="0" presId="urn:microsoft.com/office/officeart/2005/8/layout/vList2"/>
    <dgm:cxn modelId="{923BB50B-BD71-49CA-9155-8B296A40A9A2}" type="presOf" srcId="{39341620-2D17-4986-81A5-E9A5CA43CA0C}" destId="{5B61406D-1650-48CA-83A9-534A97045DE8}" srcOrd="0" destOrd="0" presId="urn:microsoft.com/office/officeart/2005/8/layout/vList2"/>
    <dgm:cxn modelId="{F593C483-6A8F-48EE-893E-D26959161F16}" type="presOf" srcId="{55D54DA2-5057-44C6-8196-7E368749BF68}" destId="{F63B8D2A-8E9E-45C5-8C10-BE442FD27FD3}" srcOrd="0" destOrd="0" presId="urn:microsoft.com/office/officeart/2005/8/layout/vList2"/>
    <dgm:cxn modelId="{881DC6F7-037C-427F-A3CA-5608ED9D209A}" type="presParOf" srcId="{F63B8D2A-8E9E-45C5-8C10-BE442FD27FD3}" destId="{1545B5DB-EB1F-4028-8293-EE12DB40C44E}" srcOrd="0" destOrd="0" presId="urn:microsoft.com/office/officeart/2005/8/layout/vList2"/>
    <dgm:cxn modelId="{34A410E4-81E7-44D7-85AD-E4396015F6C1}" type="presParOf" srcId="{F63B8D2A-8E9E-45C5-8C10-BE442FD27FD3}" destId="{92351BFC-5B1C-4529-91D2-9BD8B2560F3E}" srcOrd="1" destOrd="0" presId="urn:microsoft.com/office/officeart/2005/8/layout/vList2"/>
    <dgm:cxn modelId="{1C3FF8AE-A796-4BE8-88FB-7B1C47E63719}" type="presParOf" srcId="{F63B8D2A-8E9E-45C5-8C10-BE442FD27FD3}" destId="{5B61406D-1650-48CA-83A9-534A97045DE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30D7AA-43B8-4E7D-9ED3-A18821A3DC03}" type="doc">
      <dgm:prSet loTypeId="urn:microsoft.com/office/officeart/2005/8/layout/hierarchy3" loCatId="hierarchy" qsTypeId="urn:microsoft.com/office/officeart/2005/8/quickstyle/simple1" qsCatId="simple" csTypeId="urn:microsoft.com/office/officeart/2005/8/colors/accent1_2" csCatId="accent1"/>
      <dgm:spPr/>
      <dgm:t>
        <a:bodyPr/>
        <a:lstStyle/>
        <a:p>
          <a:endParaRPr lang="zh-CN" altLang="en-US"/>
        </a:p>
      </dgm:t>
    </dgm:pt>
    <dgm:pt modelId="{5216C472-D7E5-4460-95C2-602DFD0D1BC9}">
      <dgm:prSet custT="1"/>
      <dgm:spPr/>
      <dgm:t>
        <a:bodyPr/>
        <a:lstStyle/>
        <a:p>
          <a:pPr rtl="0"/>
          <a:r>
            <a:rPr lang="en-US" sz="2000" smtClean="0"/>
            <a:t>Subtropical</a:t>
          </a:r>
          <a:r>
            <a:rPr lang="zh-CN" sz="2000" smtClean="0"/>
            <a:t> </a:t>
          </a:r>
          <a:r>
            <a:rPr lang="en-US" sz="2000" smtClean="0"/>
            <a:t>evergreen</a:t>
          </a:r>
          <a:r>
            <a:rPr lang="zh-CN" sz="2000" smtClean="0"/>
            <a:t> </a:t>
          </a:r>
          <a:r>
            <a:rPr lang="en-US" sz="2000" smtClean="0"/>
            <a:t>broadleaved</a:t>
          </a:r>
          <a:r>
            <a:rPr lang="zh-CN" sz="2000" smtClean="0"/>
            <a:t> </a:t>
          </a:r>
          <a:r>
            <a:rPr lang="en-US" sz="2000" smtClean="0"/>
            <a:t>forest</a:t>
          </a:r>
          <a:r>
            <a:rPr lang="zh-CN" sz="2000" smtClean="0"/>
            <a:t> </a:t>
          </a:r>
          <a:r>
            <a:rPr lang="en-US" sz="2000" smtClean="0"/>
            <a:t>region</a:t>
          </a:r>
          <a:endParaRPr lang="zh-CN" sz="2000"/>
        </a:p>
      </dgm:t>
    </dgm:pt>
    <dgm:pt modelId="{999CE49A-32FA-4265-87D4-003B369C9808}" type="parTrans" cxnId="{5531E7DC-16EF-45F7-9B4C-1D9A09037053}">
      <dgm:prSet/>
      <dgm:spPr/>
      <dgm:t>
        <a:bodyPr/>
        <a:lstStyle/>
        <a:p>
          <a:endParaRPr lang="zh-CN" altLang="en-US" sz="2000"/>
        </a:p>
      </dgm:t>
    </dgm:pt>
    <dgm:pt modelId="{77B1FEF4-4137-4466-AF5A-7F12F111504B}" type="sibTrans" cxnId="{5531E7DC-16EF-45F7-9B4C-1D9A09037053}">
      <dgm:prSet/>
      <dgm:spPr/>
      <dgm:t>
        <a:bodyPr/>
        <a:lstStyle/>
        <a:p>
          <a:endParaRPr lang="zh-CN" altLang="en-US" sz="2000"/>
        </a:p>
      </dgm:t>
    </dgm:pt>
    <dgm:pt modelId="{4163D01F-D754-4F8D-BC46-69EA8F4665C5}">
      <dgm:prSet custT="1"/>
      <dgm:spPr/>
      <dgm:t>
        <a:bodyPr/>
        <a:lstStyle/>
        <a:p>
          <a:pPr rtl="0"/>
          <a:r>
            <a:rPr lang="en-US" sz="2000" smtClean="0"/>
            <a:t>Beishan Mountain of Jinhua, Zhejiang Province,</a:t>
          </a:r>
          <a:r>
            <a:rPr lang="zh-CN" sz="2000" smtClean="0"/>
            <a:t> </a:t>
          </a:r>
          <a:r>
            <a:rPr lang="en-US" sz="2000" smtClean="0"/>
            <a:t>East</a:t>
          </a:r>
          <a:r>
            <a:rPr lang="zh-CN" sz="2000" smtClean="0"/>
            <a:t> </a:t>
          </a:r>
          <a:r>
            <a:rPr lang="en-US" sz="2000" smtClean="0"/>
            <a:t>China</a:t>
          </a:r>
          <a:endParaRPr lang="zh-CN" sz="2000"/>
        </a:p>
      </dgm:t>
    </dgm:pt>
    <dgm:pt modelId="{1BAABB52-24B5-4D42-BC95-D080A7888243}" type="parTrans" cxnId="{1B351080-6D5D-44B5-AD5B-B952019C4816}">
      <dgm:prSet/>
      <dgm:spPr/>
      <dgm:t>
        <a:bodyPr/>
        <a:lstStyle/>
        <a:p>
          <a:endParaRPr lang="zh-CN" altLang="en-US" sz="2000"/>
        </a:p>
      </dgm:t>
    </dgm:pt>
    <dgm:pt modelId="{02C9D9C8-F4F8-4F8A-81BC-CE69BCE35BD9}" type="sibTrans" cxnId="{1B351080-6D5D-44B5-AD5B-B952019C4816}">
      <dgm:prSet/>
      <dgm:spPr/>
      <dgm:t>
        <a:bodyPr/>
        <a:lstStyle/>
        <a:p>
          <a:endParaRPr lang="zh-CN" altLang="en-US" sz="2000"/>
        </a:p>
      </dgm:t>
    </dgm:pt>
    <dgm:pt modelId="{05AD92DB-0F46-4EED-A329-12F955EC9092}">
      <dgm:prSet custT="1"/>
      <dgm:spPr/>
      <dgm:t>
        <a:bodyPr/>
        <a:lstStyle/>
        <a:p>
          <a:pPr rtl="0"/>
          <a:r>
            <a:rPr lang="en-US" sz="2000" smtClean="0"/>
            <a:t>24 plots distributed in three habitats: forest shrub layers, secondary shrubland and primary shrubland</a:t>
          </a:r>
          <a:endParaRPr lang="zh-CN" sz="2000"/>
        </a:p>
      </dgm:t>
    </dgm:pt>
    <dgm:pt modelId="{ACB4CA96-FC84-4378-BC92-4DDE6D95608E}" type="parTrans" cxnId="{E9553EAA-7A91-4D70-BF26-E77D0AA1856B}">
      <dgm:prSet/>
      <dgm:spPr/>
      <dgm:t>
        <a:bodyPr/>
        <a:lstStyle/>
        <a:p>
          <a:endParaRPr lang="zh-CN" altLang="en-US" sz="2000"/>
        </a:p>
      </dgm:t>
    </dgm:pt>
    <dgm:pt modelId="{96D3D903-6166-45BE-8624-515718B20DA5}" type="sibTrans" cxnId="{E9553EAA-7A91-4D70-BF26-E77D0AA1856B}">
      <dgm:prSet/>
      <dgm:spPr/>
      <dgm:t>
        <a:bodyPr/>
        <a:lstStyle/>
        <a:p>
          <a:endParaRPr lang="zh-CN" altLang="en-US" sz="2000"/>
        </a:p>
      </dgm:t>
    </dgm:pt>
    <dgm:pt modelId="{B99C0005-4AB3-4BA9-AE6E-8DDC6831FB8B}" type="pres">
      <dgm:prSet presAssocID="{4830D7AA-43B8-4E7D-9ED3-A18821A3DC03}" presName="diagram" presStyleCnt="0">
        <dgm:presLayoutVars>
          <dgm:chPref val="1"/>
          <dgm:dir/>
          <dgm:animOne val="branch"/>
          <dgm:animLvl val="lvl"/>
          <dgm:resizeHandles/>
        </dgm:presLayoutVars>
      </dgm:prSet>
      <dgm:spPr/>
      <dgm:t>
        <a:bodyPr/>
        <a:lstStyle/>
        <a:p>
          <a:endParaRPr lang="zh-CN" altLang="en-US"/>
        </a:p>
      </dgm:t>
    </dgm:pt>
    <dgm:pt modelId="{C8186641-03BF-42A6-AD93-3747882FB817}" type="pres">
      <dgm:prSet presAssocID="{5216C472-D7E5-4460-95C2-602DFD0D1BC9}" presName="root" presStyleCnt="0"/>
      <dgm:spPr/>
    </dgm:pt>
    <dgm:pt modelId="{7D5A22FF-92B0-49B0-A20E-CFC901ABE086}" type="pres">
      <dgm:prSet presAssocID="{5216C472-D7E5-4460-95C2-602DFD0D1BC9}" presName="rootComposite" presStyleCnt="0"/>
      <dgm:spPr/>
    </dgm:pt>
    <dgm:pt modelId="{4B4111F8-D9FD-481F-8D3A-4227D348ACC3}" type="pres">
      <dgm:prSet presAssocID="{5216C472-D7E5-4460-95C2-602DFD0D1BC9}" presName="rootText" presStyleLbl="node1" presStyleIdx="0" presStyleCnt="3"/>
      <dgm:spPr/>
      <dgm:t>
        <a:bodyPr/>
        <a:lstStyle/>
        <a:p>
          <a:endParaRPr lang="zh-CN" altLang="en-US"/>
        </a:p>
      </dgm:t>
    </dgm:pt>
    <dgm:pt modelId="{31270B3A-B8B5-4B3C-98F5-A813BCA661E2}" type="pres">
      <dgm:prSet presAssocID="{5216C472-D7E5-4460-95C2-602DFD0D1BC9}" presName="rootConnector" presStyleLbl="node1" presStyleIdx="0" presStyleCnt="3"/>
      <dgm:spPr/>
      <dgm:t>
        <a:bodyPr/>
        <a:lstStyle/>
        <a:p>
          <a:endParaRPr lang="zh-CN" altLang="en-US"/>
        </a:p>
      </dgm:t>
    </dgm:pt>
    <dgm:pt modelId="{5227B084-D232-47F2-B394-E7EE92E0A595}" type="pres">
      <dgm:prSet presAssocID="{5216C472-D7E5-4460-95C2-602DFD0D1BC9}" presName="childShape" presStyleCnt="0"/>
      <dgm:spPr/>
    </dgm:pt>
    <dgm:pt modelId="{12CA0A45-897E-4D2F-AD9B-5DC60C20E385}" type="pres">
      <dgm:prSet presAssocID="{4163D01F-D754-4F8D-BC46-69EA8F4665C5}" presName="root" presStyleCnt="0"/>
      <dgm:spPr/>
    </dgm:pt>
    <dgm:pt modelId="{18F494CE-6EA6-4B10-9313-7FDCE71D62A2}" type="pres">
      <dgm:prSet presAssocID="{4163D01F-D754-4F8D-BC46-69EA8F4665C5}" presName="rootComposite" presStyleCnt="0"/>
      <dgm:spPr/>
    </dgm:pt>
    <dgm:pt modelId="{C6F8733B-046D-4A22-8D8C-71D96618F64B}" type="pres">
      <dgm:prSet presAssocID="{4163D01F-D754-4F8D-BC46-69EA8F4665C5}" presName="rootText" presStyleLbl="node1" presStyleIdx="1" presStyleCnt="3"/>
      <dgm:spPr/>
      <dgm:t>
        <a:bodyPr/>
        <a:lstStyle/>
        <a:p>
          <a:endParaRPr lang="zh-CN" altLang="en-US"/>
        </a:p>
      </dgm:t>
    </dgm:pt>
    <dgm:pt modelId="{E1989B75-6D88-4824-8434-EC37DC9510D4}" type="pres">
      <dgm:prSet presAssocID="{4163D01F-D754-4F8D-BC46-69EA8F4665C5}" presName="rootConnector" presStyleLbl="node1" presStyleIdx="1" presStyleCnt="3"/>
      <dgm:spPr/>
      <dgm:t>
        <a:bodyPr/>
        <a:lstStyle/>
        <a:p>
          <a:endParaRPr lang="zh-CN" altLang="en-US"/>
        </a:p>
      </dgm:t>
    </dgm:pt>
    <dgm:pt modelId="{ECAFE995-9FB0-4D02-8D5C-143B63AB9983}" type="pres">
      <dgm:prSet presAssocID="{4163D01F-D754-4F8D-BC46-69EA8F4665C5}" presName="childShape" presStyleCnt="0"/>
      <dgm:spPr/>
    </dgm:pt>
    <dgm:pt modelId="{B0C0A3F3-144C-4654-A2CD-A73ED45576BC}" type="pres">
      <dgm:prSet presAssocID="{05AD92DB-0F46-4EED-A329-12F955EC9092}" presName="root" presStyleCnt="0"/>
      <dgm:spPr/>
    </dgm:pt>
    <dgm:pt modelId="{3F5EBC0D-519C-4C0A-B4FB-973D71E8D7EA}" type="pres">
      <dgm:prSet presAssocID="{05AD92DB-0F46-4EED-A329-12F955EC9092}" presName="rootComposite" presStyleCnt="0"/>
      <dgm:spPr/>
    </dgm:pt>
    <dgm:pt modelId="{665C4724-0F80-4875-9127-F2D487385E17}" type="pres">
      <dgm:prSet presAssocID="{05AD92DB-0F46-4EED-A329-12F955EC9092}" presName="rootText" presStyleLbl="node1" presStyleIdx="2" presStyleCnt="3"/>
      <dgm:spPr/>
      <dgm:t>
        <a:bodyPr/>
        <a:lstStyle/>
        <a:p>
          <a:endParaRPr lang="zh-CN" altLang="en-US"/>
        </a:p>
      </dgm:t>
    </dgm:pt>
    <dgm:pt modelId="{D9D446F6-12ED-4053-A83E-A2B4DDD16D29}" type="pres">
      <dgm:prSet presAssocID="{05AD92DB-0F46-4EED-A329-12F955EC9092}" presName="rootConnector" presStyleLbl="node1" presStyleIdx="2" presStyleCnt="3"/>
      <dgm:spPr/>
      <dgm:t>
        <a:bodyPr/>
        <a:lstStyle/>
        <a:p>
          <a:endParaRPr lang="zh-CN" altLang="en-US"/>
        </a:p>
      </dgm:t>
    </dgm:pt>
    <dgm:pt modelId="{2D654B06-02A3-4F8A-B42B-5232CB1CB739}" type="pres">
      <dgm:prSet presAssocID="{05AD92DB-0F46-4EED-A329-12F955EC9092}" presName="childShape" presStyleCnt="0"/>
      <dgm:spPr/>
    </dgm:pt>
  </dgm:ptLst>
  <dgm:cxnLst>
    <dgm:cxn modelId="{F97444CD-EFF0-45FF-9B11-03BEE661C028}" type="presOf" srcId="{4163D01F-D754-4F8D-BC46-69EA8F4665C5}" destId="{C6F8733B-046D-4A22-8D8C-71D96618F64B}" srcOrd="0" destOrd="0" presId="urn:microsoft.com/office/officeart/2005/8/layout/hierarchy3"/>
    <dgm:cxn modelId="{5531E7DC-16EF-45F7-9B4C-1D9A09037053}" srcId="{4830D7AA-43B8-4E7D-9ED3-A18821A3DC03}" destId="{5216C472-D7E5-4460-95C2-602DFD0D1BC9}" srcOrd="0" destOrd="0" parTransId="{999CE49A-32FA-4265-87D4-003B369C9808}" sibTransId="{77B1FEF4-4137-4466-AF5A-7F12F111504B}"/>
    <dgm:cxn modelId="{1B351080-6D5D-44B5-AD5B-B952019C4816}" srcId="{4830D7AA-43B8-4E7D-9ED3-A18821A3DC03}" destId="{4163D01F-D754-4F8D-BC46-69EA8F4665C5}" srcOrd="1" destOrd="0" parTransId="{1BAABB52-24B5-4D42-BC95-D080A7888243}" sibTransId="{02C9D9C8-F4F8-4F8A-81BC-CE69BCE35BD9}"/>
    <dgm:cxn modelId="{7607612E-B43F-4D4B-B23B-294A544614A2}" type="presOf" srcId="{4830D7AA-43B8-4E7D-9ED3-A18821A3DC03}" destId="{B99C0005-4AB3-4BA9-AE6E-8DDC6831FB8B}" srcOrd="0" destOrd="0" presId="urn:microsoft.com/office/officeart/2005/8/layout/hierarchy3"/>
    <dgm:cxn modelId="{6415455D-D3E9-46FE-A5D8-EF9C27AE0D1A}" type="presOf" srcId="{5216C472-D7E5-4460-95C2-602DFD0D1BC9}" destId="{31270B3A-B8B5-4B3C-98F5-A813BCA661E2}" srcOrd="1" destOrd="0" presId="urn:microsoft.com/office/officeart/2005/8/layout/hierarchy3"/>
    <dgm:cxn modelId="{FA62B22E-CE9E-4ABB-8132-3389BEE605F0}" type="presOf" srcId="{5216C472-D7E5-4460-95C2-602DFD0D1BC9}" destId="{4B4111F8-D9FD-481F-8D3A-4227D348ACC3}" srcOrd="0" destOrd="0" presId="urn:microsoft.com/office/officeart/2005/8/layout/hierarchy3"/>
    <dgm:cxn modelId="{E9553EAA-7A91-4D70-BF26-E77D0AA1856B}" srcId="{4830D7AA-43B8-4E7D-9ED3-A18821A3DC03}" destId="{05AD92DB-0F46-4EED-A329-12F955EC9092}" srcOrd="2" destOrd="0" parTransId="{ACB4CA96-FC84-4378-BC92-4DDE6D95608E}" sibTransId="{96D3D903-6166-45BE-8624-515718B20DA5}"/>
    <dgm:cxn modelId="{6C9B9AC6-B193-41EC-A924-7BA40B170F80}" type="presOf" srcId="{05AD92DB-0F46-4EED-A329-12F955EC9092}" destId="{D9D446F6-12ED-4053-A83E-A2B4DDD16D29}" srcOrd="1" destOrd="0" presId="urn:microsoft.com/office/officeart/2005/8/layout/hierarchy3"/>
    <dgm:cxn modelId="{F84A6C86-99AB-4A8F-AE70-A4E514B37152}" type="presOf" srcId="{05AD92DB-0F46-4EED-A329-12F955EC9092}" destId="{665C4724-0F80-4875-9127-F2D487385E17}" srcOrd="0" destOrd="0" presId="urn:microsoft.com/office/officeart/2005/8/layout/hierarchy3"/>
    <dgm:cxn modelId="{5A348DBE-C029-4709-A1E8-D7FFCA497D4D}" type="presOf" srcId="{4163D01F-D754-4F8D-BC46-69EA8F4665C5}" destId="{E1989B75-6D88-4824-8434-EC37DC9510D4}" srcOrd="1" destOrd="0" presId="urn:microsoft.com/office/officeart/2005/8/layout/hierarchy3"/>
    <dgm:cxn modelId="{328F837F-6B28-4A4A-9E85-D05C19A83083}" type="presParOf" srcId="{B99C0005-4AB3-4BA9-AE6E-8DDC6831FB8B}" destId="{C8186641-03BF-42A6-AD93-3747882FB817}" srcOrd="0" destOrd="0" presId="urn:microsoft.com/office/officeart/2005/8/layout/hierarchy3"/>
    <dgm:cxn modelId="{71950C81-B30C-49E1-9635-24B6C86BA05E}" type="presParOf" srcId="{C8186641-03BF-42A6-AD93-3747882FB817}" destId="{7D5A22FF-92B0-49B0-A20E-CFC901ABE086}" srcOrd="0" destOrd="0" presId="urn:microsoft.com/office/officeart/2005/8/layout/hierarchy3"/>
    <dgm:cxn modelId="{C6D98CD5-6739-4451-A0CF-44F9EEFC4F27}" type="presParOf" srcId="{7D5A22FF-92B0-49B0-A20E-CFC901ABE086}" destId="{4B4111F8-D9FD-481F-8D3A-4227D348ACC3}" srcOrd="0" destOrd="0" presId="urn:microsoft.com/office/officeart/2005/8/layout/hierarchy3"/>
    <dgm:cxn modelId="{121AA645-E696-4A7C-9B1E-48CB727EA7EF}" type="presParOf" srcId="{7D5A22FF-92B0-49B0-A20E-CFC901ABE086}" destId="{31270B3A-B8B5-4B3C-98F5-A813BCA661E2}" srcOrd="1" destOrd="0" presId="urn:microsoft.com/office/officeart/2005/8/layout/hierarchy3"/>
    <dgm:cxn modelId="{F7922D7B-C5D0-4F0D-9848-0D301ECA35D1}" type="presParOf" srcId="{C8186641-03BF-42A6-AD93-3747882FB817}" destId="{5227B084-D232-47F2-B394-E7EE92E0A595}" srcOrd="1" destOrd="0" presId="urn:microsoft.com/office/officeart/2005/8/layout/hierarchy3"/>
    <dgm:cxn modelId="{2DF5CB9F-6FD6-4F71-B4E8-B19FFB05D090}" type="presParOf" srcId="{B99C0005-4AB3-4BA9-AE6E-8DDC6831FB8B}" destId="{12CA0A45-897E-4D2F-AD9B-5DC60C20E385}" srcOrd="1" destOrd="0" presId="urn:microsoft.com/office/officeart/2005/8/layout/hierarchy3"/>
    <dgm:cxn modelId="{D55E837E-F58A-4C7C-9A4F-8A8322E61D9A}" type="presParOf" srcId="{12CA0A45-897E-4D2F-AD9B-5DC60C20E385}" destId="{18F494CE-6EA6-4B10-9313-7FDCE71D62A2}" srcOrd="0" destOrd="0" presId="urn:microsoft.com/office/officeart/2005/8/layout/hierarchy3"/>
    <dgm:cxn modelId="{61DDCC14-8F59-4CD0-A0C7-23F2ADC48F43}" type="presParOf" srcId="{18F494CE-6EA6-4B10-9313-7FDCE71D62A2}" destId="{C6F8733B-046D-4A22-8D8C-71D96618F64B}" srcOrd="0" destOrd="0" presId="urn:microsoft.com/office/officeart/2005/8/layout/hierarchy3"/>
    <dgm:cxn modelId="{D32680C1-7819-4389-97ED-6A40AC56F6AC}" type="presParOf" srcId="{18F494CE-6EA6-4B10-9313-7FDCE71D62A2}" destId="{E1989B75-6D88-4824-8434-EC37DC9510D4}" srcOrd="1" destOrd="0" presId="urn:microsoft.com/office/officeart/2005/8/layout/hierarchy3"/>
    <dgm:cxn modelId="{E1A60619-0E59-417C-946A-58E9F45F4B9C}" type="presParOf" srcId="{12CA0A45-897E-4D2F-AD9B-5DC60C20E385}" destId="{ECAFE995-9FB0-4D02-8D5C-143B63AB9983}" srcOrd="1" destOrd="0" presId="urn:microsoft.com/office/officeart/2005/8/layout/hierarchy3"/>
    <dgm:cxn modelId="{CED29076-65D6-423F-89C3-EAD9DA03A973}" type="presParOf" srcId="{B99C0005-4AB3-4BA9-AE6E-8DDC6831FB8B}" destId="{B0C0A3F3-144C-4654-A2CD-A73ED45576BC}" srcOrd="2" destOrd="0" presId="urn:microsoft.com/office/officeart/2005/8/layout/hierarchy3"/>
    <dgm:cxn modelId="{5E014FC1-A752-4B23-B09F-F62C99324D2E}" type="presParOf" srcId="{B0C0A3F3-144C-4654-A2CD-A73ED45576BC}" destId="{3F5EBC0D-519C-4C0A-B4FB-973D71E8D7EA}" srcOrd="0" destOrd="0" presId="urn:microsoft.com/office/officeart/2005/8/layout/hierarchy3"/>
    <dgm:cxn modelId="{2FAC9F2E-03D8-4278-9894-287369B906BB}" type="presParOf" srcId="{3F5EBC0D-519C-4C0A-B4FB-973D71E8D7EA}" destId="{665C4724-0F80-4875-9127-F2D487385E17}" srcOrd="0" destOrd="0" presId="urn:microsoft.com/office/officeart/2005/8/layout/hierarchy3"/>
    <dgm:cxn modelId="{38C260B5-2CD5-4352-B919-F76E50F4B1C3}" type="presParOf" srcId="{3F5EBC0D-519C-4C0A-B4FB-973D71E8D7EA}" destId="{D9D446F6-12ED-4053-A83E-A2B4DDD16D29}" srcOrd="1" destOrd="0" presId="urn:microsoft.com/office/officeart/2005/8/layout/hierarchy3"/>
    <dgm:cxn modelId="{2B9A61B5-3686-43F4-987A-BBA6213AF164}" type="presParOf" srcId="{B0C0A3F3-144C-4654-A2CD-A73ED45576BC}" destId="{2D654B06-02A3-4F8A-B42B-5232CB1CB73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B1E94A-047C-4FF1-AE3B-6803DC04D7B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zh-CN" altLang="en-US"/>
        </a:p>
      </dgm:t>
    </dgm:pt>
    <dgm:pt modelId="{402884CF-EDBF-4877-92FE-614CB1B8F2F8}">
      <dgm:prSet custT="1"/>
      <dgm:spPr/>
      <dgm:t>
        <a:bodyPr/>
        <a:lstStyle/>
        <a:p>
          <a:pPr rtl="0"/>
          <a:r>
            <a:rPr lang="en-US" sz="2400" smtClean="0"/>
            <a:t>20</a:t>
          </a:r>
          <a:r>
            <a:rPr lang="zh-CN" sz="2400" smtClean="0"/>
            <a:t> </a:t>
          </a:r>
          <a:r>
            <a:rPr lang="en-US" sz="2400" smtClean="0"/>
            <a:t>dominant shrub plants</a:t>
          </a:r>
          <a:endParaRPr lang="zh-CN" sz="2400"/>
        </a:p>
      </dgm:t>
    </dgm:pt>
    <dgm:pt modelId="{E3905660-9F41-410D-81CE-A222729E1FCE}" type="parTrans" cxnId="{87BA39F5-D13C-4001-96A3-27160B92B963}">
      <dgm:prSet/>
      <dgm:spPr/>
      <dgm:t>
        <a:bodyPr/>
        <a:lstStyle/>
        <a:p>
          <a:endParaRPr lang="zh-CN" altLang="en-US"/>
        </a:p>
      </dgm:t>
    </dgm:pt>
    <dgm:pt modelId="{F7A869FF-2F68-4A93-8313-2BAAF2B108E1}" type="sibTrans" cxnId="{87BA39F5-D13C-4001-96A3-27160B92B963}">
      <dgm:prSet/>
      <dgm:spPr/>
      <dgm:t>
        <a:bodyPr/>
        <a:lstStyle/>
        <a:p>
          <a:endParaRPr lang="zh-CN" altLang="en-US"/>
        </a:p>
      </dgm:t>
    </dgm:pt>
    <dgm:pt modelId="{62FB3B3D-E8AC-48AB-B5B5-F75DC577CD59}">
      <dgm:prSet/>
      <dgm:spPr/>
      <dgm:t>
        <a:bodyPr/>
        <a:lstStyle/>
        <a:p>
          <a:pPr rtl="0"/>
          <a:r>
            <a:rPr lang="en-US" sz="2200" dirty="0" smtClean="0"/>
            <a:t>9 functional traits of leaves and twigs</a:t>
          </a:r>
          <a:endParaRPr lang="zh-CN" sz="2200" dirty="0"/>
        </a:p>
      </dgm:t>
    </dgm:pt>
    <dgm:pt modelId="{1ED61A18-3DC5-4907-9B43-DEC32A0336AB}" type="parTrans" cxnId="{4EFBC0C9-1AAB-490A-8E32-47B7491A14CA}">
      <dgm:prSet/>
      <dgm:spPr/>
      <dgm:t>
        <a:bodyPr/>
        <a:lstStyle/>
        <a:p>
          <a:endParaRPr lang="zh-CN" altLang="en-US"/>
        </a:p>
      </dgm:t>
    </dgm:pt>
    <dgm:pt modelId="{6B57F8D7-F31B-4B72-AEB8-FC55F9A4A73E}" type="sibTrans" cxnId="{4EFBC0C9-1AAB-490A-8E32-47B7491A14CA}">
      <dgm:prSet/>
      <dgm:spPr/>
      <dgm:t>
        <a:bodyPr/>
        <a:lstStyle/>
        <a:p>
          <a:endParaRPr lang="zh-CN" altLang="en-US"/>
        </a:p>
      </dgm:t>
    </dgm:pt>
    <dgm:pt modelId="{B4ED2415-B75A-4E13-858F-DA0645454D97}">
      <dgm:prSet custT="1"/>
      <dgm:spPr/>
      <dgm:t>
        <a:bodyPr/>
        <a:lstStyle/>
        <a:p>
          <a:pPr rtl="0"/>
          <a:r>
            <a:rPr lang="en-US" sz="1800" dirty="0" smtClean="0"/>
            <a:t>Leaf area (LA)</a:t>
          </a:r>
          <a:endParaRPr lang="zh-CN" sz="1800" dirty="0"/>
        </a:p>
      </dgm:t>
    </dgm:pt>
    <dgm:pt modelId="{A5B773C4-9B9F-4E18-8E14-C0E29E350563}" type="parTrans" cxnId="{302AF1DE-0DC1-485A-9F3C-508809674A34}">
      <dgm:prSet/>
      <dgm:spPr/>
      <dgm:t>
        <a:bodyPr/>
        <a:lstStyle/>
        <a:p>
          <a:endParaRPr lang="zh-CN" altLang="en-US"/>
        </a:p>
      </dgm:t>
    </dgm:pt>
    <dgm:pt modelId="{38A15A66-C776-4830-9B1E-93FD8438ED36}" type="sibTrans" cxnId="{302AF1DE-0DC1-485A-9F3C-508809674A34}">
      <dgm:prSet/>
      <dgm:spPr/>
      <dgm:t>
        <a:bodyPr/>
        <a:lstStyle/>
        <a:p>
          <a:endParaRPr lang="zh-CN" altLang="en-US"/>
        </a:p>
      </dgm:t>
    </dgm:pt>
    <dgm:pt modelId="{B8A2A5BD-7312-4496-9700-83397A2B3E1D}">
      <dgm:prSet custT="1"/>
      <dgm:spPr/>
      <dgm:t>
        <a:bodyPr/>
        <a:lstStyle/>
        <a:p>
          <a:pPr rtl="0"/>
          <a:r>
            <a:rPr lang="en-US" sz="1800" dirty="0" smtClean="0"/>
            <a:t>Leaf thickness (LT)</a:t>
          </a:r>
          <a:endParaRPr lang="zh-CN" sz="1800" dirty="0"/>
        </a:p>
      </dgm:t>
    </dgm:pt>
    <dgm:pt modelId="{2D045865-545A-468F-9397-E6916AF3563B}" type="parTrans" cxnId="{689F24A4-3FF0-4F74-B346-0CC3DBDD3D67}">
      <dgm:prSet/>
      <dgm:spPr/>
      <dgm:t>
        <a:bodyPr/>
        <a:lstStyle/>
        <a:p>
          <a:endParaRPr lang="zh-CN" altLang="en-US"/>
        </a:p>
      </dgm:t>
    </dgm:pt>
    <dgm:pt modelId="{25E612A2-593D-4859-B688-55CF4E6F8034}" type="sibTrans" cxnId="{689F24A4-3FF0-4F74-B346-0CC3DBDD3D67}">
      <dgm:prSet/>
      <dgm:spPr/>
      <dgm:t>
        <a:bodyPr/>
        <a:lstStyle/>
        <a:p>
          <a:endParaRPr lang="zh-CN" altLang="en-US"/>
        </a:p>
      </dgm:t>
    </dgm:pt>
    <dgm:pt modelId="{A61DCC93-1AA9-44C0-AE14-2566B6049D8B}">
      <dgm:prSet custT="1"/>
      <dgm:spPr/>
      <dgm:t>
        <a:bodyPr/>
        <a:lstStyle/>
        <a:p>
          <a:pPr rtl="0"/>
          <a:r>
            <a:rPr lang="en-US" sz="1800" dirty="0" smtClean="0"/>
            <a:t>Leaf tissue density (LTD)</a:t>
          </a:r>
          <a:endParaRPr lang="zh-CN" sz="1800" dirty="0"/>
        </a:p>
      </dgm:t>
    </dgm:pt>
    <dgm:pt modelId="{370DD951-F70F-46B9-954A-608309236906}" type="parTrans" cxnId="{541B72F0-0914-4643-8958-0F9C9165E793}">
      <dgm:prSet/>
      <dgm:spPr/>
      <dgm:t>
        <a:bodyPr/>
        <a:lstStyle/>
        <a:p>
          <a:endParaRPr lang="zh-CN" altLang="en-US"/>
        </a:p>
      </dgm:t>
    </dgm:pt>
    <dgm:pt modelId="{3C42AFD0-36FD-47C6-87CA-CFE5F547CEEF}" type="sibTrans" cxnId="{541B72F0-0914-4643-8958-0F9C9165E793}">
      <dgm:prSet/>
      <dgm:spPr/>
      <dgm:t>
        <a:bodyPr/>
        <a:lstStyle/>
        <a:p>
          <a:endParaRPr lang="zh-CN" altLang="en-US"/>
        </a:p>
      </dgm:t>
    </dgm:pt>
    <dgm:pt modelId="{DC028812-D4F0-4158-AEF5-3680AF5D6D3A}">
      <dgm:prSet custT="1"/>
      <dgm:spPr/>
      <dgm:t>
        <a:bodyPr/>
        <a:lstStyle/>
        <a:p>
          <a:pPr rtl="0"/>
          <a:r>
            <a:rPr lang="en-US" sz="1800" dirty="0" smtClean="0"/>
            <a:t>Specific leaf area (SLA)</a:t>
          </a:r>
          <a:endParaRPr lang="zh-CN" sz="1800" dirty="0"/>
        </a:p>
      </dgm:t>
    </dgm:pt>
    <dgm:pt modelId="{92487E65-46CB-4365-9BC7-750AF4DDF236}" type="parTrans" cxnId="{762C8796-93A9-41A7-8E61-6FAACC9BCDBF}">
      <dgm:prSet/>
      <dgm:spPr/>
      <dgm:t>
        <a:bodyPr/>
        <a:lstStyle/>
        <a:p>
          <a:endParaRPr lang="zh-CN" altLang="en-US"/>
        </a:p>
      </dgm:t>
    </dgm:pt>
    <dgm:pt modelId="{94ABB9D9-4870-430F-8F4D-CA96226C90E0}" type="sibTrans" cxnId="{762C8796-93A9-41A7-8E61-6FAACC9BCDBF}">
      <dgm:prSet/>
      <dgm:spPr/>
      <dgm:t>
        <a:bodyPr/>
        <a:lstStyle/>
        <a:p>
          <a:endParaRPr lang="zh-CN" altLang="en-US"/>
        </a:p>
      </dgm:t>
    </dgm:pt>
    <dgm:pt modelId="{8576A703-F241-484A-BEC9-ABD6383BA008}">
      <dgm:prSet custT="1"/>
      <dgm:spPr/>
      <dgm:t>
        <a:bodyPr/>
        <a:lstStyle/>
        <a:p>
          <a:pPr rtl="0"/>
          <a:r>
            <a:rPr lang="en-US" sz="1800" dirty="0" smtClean="0"/>
            <a:t>Leaf dry-matter content (LDMC)</a:t>
          </a:r>
          <a:endParaRPr lang="zh-CN" sz="1800" dirty="0"/>
        </a:p>
      </dgm:t>
    </dgm:pt>
    <dgm:pt modelId="{C1BD87BB-4BAC-4B8B-A16A-198808FD7F00}" type="parTrans" cxnId="{93F8EC50-3665-41C8-AE92-729FB2EA0C00}">
      <dgm:prSet/>
      <dgm:spPr/>
      <dgm:t>
        <a:bodyPr/>
        <a:lstStyle/>
        <a:p>
          <a:endParaRPr lang="zh-CN" altLang="en-US"/>
        </a:p>
      </dgm:t>
    </dgm:pt>
    <dgm:pt modelId="{5DA98F5F-AF6B-4A49-AEF1-62F200CA4BD9}" type="sibTrans" cxnId="{93F8EC50-3665-41C8-AE92-729FB2EA0C00}">
      <dgm:prSet/>
      <dgm:spPr/>
      <dgm:t>
        <a:bodyPr/>
        <a:lstStyle/>
        <a:p>
          <a:endParaRPr lang="zh-CN" altLang="en-US"/>
        </a:p>
      </dgm:t>
    </dgm:pt>
    <dgm:pt modelId="{C1C44EF2-1B4E-4BCF-BA45-494C86FC8804}">
      <dgm:prSet custT="1"/>
      <dgm:spPr/>
      <dgm:t>
        <a:bodyPr/>
        <a:lstStyle/>
        <a:p>
          <a:pPr rtl="0"/>
          <a:r>
            <a:rPr lang="en-US" sz="1800" dirty="0" smtClean="0"/>
            <a:t>Twig diameter (TD)</a:t>
          </a:r>
          <a:endParaRPr lang="zh-CN" sz="1800" dirty="0"/>
        </a:p>
      </dgm:t>
    </dgm:pt>
    <dgm:pt modelId="{AD0A3208-A8AE-426E-BB94-7F614676B25C}" type="parTrans" cxnId="{CF51C633-357C-46F8-8A5B-BC819677AD9A}">
      <dgm:prSet/>
      <dgm:spPr/>
      <dgm:t>
        <a:bodyPr/>
        <a:lstStyle/>
        <a:p>
          <a:endParaRPr lang="zh-CN" altLang="en-US"/>
        </a:p>
      </dgm:t>
    </dgm:pt>
    <dgm:pt modelId="{3D80C372-360C-4463-AF5E-A8DEF6793074}" type="sibTrans" cxnId="{CF51C633-357C-46F8-8A5B-BC819677AD9A}">
      <dgm:prSet/>
      <dgm:spPr/>
      <dgm:t>
        <a:bodyPr/>
        <a:lstStyle/>
        <a:p>
          <a:endParaRPr lang="zh-CN" altLang="en-US"/>
        </a:p>
      </dgm:t>
    </dgm:pt>
    <dgm:pt modelId="{6C673311-0AF6-4DEA-8D65-268E0850DE51}">
      <dgm:prSet custT="1"/>
      <dgm:spPr/>
      <dgm:t>
        <a:bodyPr/>
        <a:lstStyle/>
        <a:p>
          <a:pPr rtl="0"/>
          <a:r>
            <a:rPr lang="en-US" sz="1800" dirty="0" smtClean="0"/>
            <a:t>Twig bark thickness (TBT)</a:t>
          </a:r>
          <a:endParaRPr lang="zh-CN" sz="1800" dirty="0"/>
        </a:p>
      </dgm:t>
    </dgm:pt>
    <dgm:pt modelId="{8E729BF0-5DAF-4AA1-9420-7B2CE315BCDD}" type="parTrans" cxnId="{12E25884-D60A-42FC-9CE4-0A34ADB5022A}">
      <dgm:prSet/>
      <dgm:spPr/>
      <dgm:t>
        <a:bodyPr/>
        <a:lstStyle/>
        <a:p>
          <a:endParaRPr lang="zh-CN" altLang="en-US"/>
        </a:p>
      </dgm:t>
    </dgm:pt>
    <dgm:pt modelId="{4B81DBA1-0072-4AC2-82D8-5F7AB0E20ED2}" type="sibTrans" cxnId="{12E25884-D60A-42FC-9CE4-0A34ADB5022A}">
      <dgm:prSet/>
      <dgm:spPr/>
      <dgm:t>
        <a:bodyPr/>
        <a:lstStyle/>
        <a:p>
          <a:endParaRPr lang="zh-CN" altLang="en-US"/>
        </a:p>
      </dgm:t>
    </dgm:pt>
    <dgm:pt modelId="{CD739D9F-0A5F-4181-8249-2E30ADA9FAC2}">
      <dgm:prSet custT="1"/>
      <dgm:spPr/>
      <dgm:t>
        <a:bodyPr/>
        <a:lstStyle/>
        <a:p>
          <a:pPr rtl="0"/>
          <a:r>
            <a:rPr lang="en-US" sz="1800" smtClean="0"/>
            <a:t>Twig tissue density (TTD)</a:t>
          </a:r>
          <a:endParaRPr lang="zh-CN" sz="1800"/>
        </a:p>
      </dgm:t>
    </dgm:pt>
    <dgm:pt modelId="{CFB6BA6E-3166-416D-A6AF-D4A1E82E5BDC}" type="parTrans" cxnId="{BA46B234-3579-4869-9155-95F6427F098D}">
      <dgm:prSet/>
      <dgm:spPr/>
      <dgm:t>
        <a:bodyPr/>
        <a:lstStyle/>
        <a:p>
          <a:endParaRPr lang="zh-CN" altLang="en-US"/>
        </a:p>
      </dgm:t>
    </dgm:pt>
    <dgm:pt modelId="{46E3EF8C-0206-4687-B8DB-35D41A6C3FDA}" type="sibTrans" cxnId="{BA46B234-3579-4869-9155-95F6427F098D}">
      <dgm:prSet/>
      <dgm:spPr/>
      <dgm:t>
        <a:bodyPr/>
        <a:lstStyle/>
        <a:p>
          <a:endParaRPr lang="zh-CN" altLang="en-US"/>
        </a:p>
      </dgm:t>
    </dgm:pt>
    <dgm:pt modelId="{6A769D18-F0E8-4BD8-9A36-81595402977D}">
      <dgm:prSet custT="1"/>
      <dgm:spPr/>
      <dgm:t>
        <a:bodyPr/>
        <a:lstStyle/>
        <a:p>
          <a:pPr rtl="0"/>
          <a:r>
            <a:rPr lang="en-US" sz="1800" dirty="0" smtClean="0"/>
            <a:t>Twig dry-matter content (TDMC)</a:t>
          </a:r>
          <a:endParaRPr lang="zh-CN" sz="1800" dirty="0"/>
        </a:p>
      </dgm:t>
    </dgm:pt>
    <dgm:pt modelId="{F8851625-FABD-4C89-8CC0-0B2E13C57168}" type="parTrans" cxnId="{8A357F0A-EB41-4A19-8C66-DB98418AC274}">
      <dgm:prSet/>
      <dgm:spPr/>
      <dgm:t>
        <a:bodyPr/>
        <a:lstStyle/>
        <a:p>
          <a:endParaRPr lang="zh-CN" altLang="en-US"/>
        </a:p>
      </dgm:t>
    </dgm:pt>
    <dgm:pt modelId="{0AF43FA9-8809-48F3-8DE1-F282F4697050}" type="sibTrans" cxnId="{8A357F0A-EB41-4A19-8C66-DB98418AC274}">
      <dgm:prSet/>
      <dgm:spPr/>
      <dgm:t>
        <a:bodyPr/>
        <a:lstStyle/>
        <a:p>
          <a:endParaRPr lang="zh-CN" altLang="en-US"/>
        </a:p>
      </dgm:t>
    </dgm:pt>
    <dgm:pt modelId="{C69A337A-DEE3-4245-BAB9-D4744B5EF8A9}" type="pres">
      <dgm:prSet presAssocID="{3AB1E94A-047C-4FF1-AE3B-6803DC04D7BC}" presName="cycle" presStyleCnt="0">
        <dgm:presLayoutVars>
          <dgm:dir/>
          <dgm:resizeHandles val="exact"/>
        </dgm:presLayoutVars>
      </dgm:prSet>
      <dgm:spPr/>
      <dgm:t>
        <a:bodyPr/>
        <a:lstStyle/>
        <a:p>
          <a:endParaRPr lang="zh-CN" altLang="en-US"/>
        </a:p>
      </dgm:t>
    </dgm:pt>
    <dgm:pt modelId="{251DA572-0F9E-420A-B5AE-108DFC16B3BF}" type="pres">
      <dgm:prSet presAssocID="{402884CF-EDBF-4877-92FE-614CB1B8F2F8}" presName="node" presStyleLbl="node1" presStyleIdx="0" presStyleCnt="2">
        <dgm:presLayoutVars>
          <dgm:bulletEnabled val="1"/>
        </dgm:presLayoutVars>
      </dgm:prSet>
      <dgm:spPr/>
      <dgm:t>
        <a:bodyPr/>
        <a:lstStyle/>
        <a:p>
          <a:endParaRPr lang="zh-CN" altLang="en-US"/>
        </a:p>
      </dgm:t>
    </dgm:pt>
    <dgm:pt modelId="{CFC715B5-F968-4D7E-881E-0617A37FF3AD}" type="pres">
      <dgm:prSet presAssocID="{F7A869FF-2F68-4A93-8313-2BAAF2B108E1}" presName="sibTrans" presStyleLbl="sibTrans2D1" presStyleIdx="0" presStyleCnt="2" custLinFactNeighborX="-1421" custLinFactNeighborY="19051"/>
      <dgm:spPr/>
      <dgm:t>
        <a:bodyPr/>
        <a:lstStyle/>
        <a:p>
          <a:endParaRPr lang="zh-CN" altLang="en-US"/>
        </a:p>
      </dgm:t>
    </dgm:pt>
    <dgm:pt modelId="{98056B01-4EC0-404D-99E4-B8AA051F42CA}" type="pres">
      <dgm:prSet presAssocID="{F7A869FF-2F68-4A93-8313-2BAAF2B108E1}" presName="connectorText" presStyleLbl="sibTrans2D1" presStyleIdx="0" presStyleCnt="2"/>
      <dgm:spPr/>
      <dgm:t>
        <a:bodyPr/>
        <a:lstStyle/>
        <a:p>
          <a:endParaRPr lang="zh-CN" altLang="en-US"/>
        </a:p>
      </dgm:t>
    </dgm:pt>
    <dgm:pt modelId="{19F6856E-56CE-4832-92F0-9E86F7AF79B0}" type="pres">
      <dgm:prSet presAssocID="{62FB3B3D-E8AC-48AB-B5B5-F75DC577CD59}" presName="node" presStyleLbl="node1" presStyleIdx="1" presStyleCnt="2" custScaleX="150298">
        <dgm:presLayoutVars>
          <dgm:bulletEnabled val="1"/>
        </dgm:presLayoutVars>
      </dgm:prSet>
      <dgm:spPr/>
      <dgm:t>
        <a:bodyPr/>
        <a:lstStyle/>
        <a:p>
          <a:endParaRPr lang="zh-CN" altLang="en-US"/>
        </a:p>
      </dgm:t>
    </dgm:pt>
    <dgm:pt modelId="{7852E918-590D-4B66-803F-832FDC44B5B5}" type="pres">
      <dgm:prSet presAssocID="{6B57F8D7-F31B-4B72-AEB8-FC55F9A4A73E}" presName="sibTrans" presStyleLbl="sibTrans2D1" presStyleIdx="1" presStyleCnt="2" custLinFactNeighborX="-6392" custLinFactNeighborY="-54497"/>
      <dgm:spPr/>
      <dgm:t>
        <a:bodyPr/>
        <a:lstStyle/>
        <a:p>
          <a:endParaRPr lang="zh-CN" altLang="en-US"/>
        </a:p>
      </dgm:t>
    </dgm:pt>
    <dgm:pt modelId="{A363A9BF-5B7C-497E-B9D2-CBCB946F282F}" type="pres">
      <dgm:prSet presAssocID="{6B57F8D7-F31B-4B72-AEB8-FC55F9A4A73E}" presName="connectorText" presStyleLbl="sibTrans2D1" presStyleIdx="1" presStyleCnt="2"/>
      <dgm:spPr/>
      <dgm:t>
        <a:bodyPr/>
        <a:lstStyle/>
        <a:p>
          <a:endParaRPr lang="zh-CN" altLang="en-US"/>
        </a:p>
      </dgm:t>
    </dgm:pt>
  </dgm:ptLst>
  <dgm:cxnLst>
    <dgm:cxn modelId="{CF51C633-357C-46F8-8A5B-BC819677AD9A}" srcId="{62FB3B3D-E8AC-48AB-B5B5-F75DC577CD59}" destId="{C1C44EF2-1B4E-4BCF-BA45-494C86FC8804}" srcOrd="5" destOrd="0" parTransId="{AD0A3208-A8AE-426E-BB94-7F614676B25C}" sibTransId="{3D80C372-360C-4463-AF5E-A8DEF6793074}"/>
    <dgm:cxn modelId="{0C1B8E11-8760-4E96-9D91-1D530A73BB31}" type="presOf" srcId="{6B57F8D7-F31B-4B72-AEB8-FC55F9A4A73E}" destId="{A363A9BF-5B7C-497E-B9D2-CBCB946F282F}" srcOrd="1" destOrd="0" presId="urn:microsoft.com/office/officeart/2005/8/layout/cycle2"/>
    <dgm:cxn modelId="{3C7AD77C-DC4D-4888-9458-1553FC493436}" type="presOf" srcId="{8576A703-F241-484A-BEC9-ABD6383BA008}" destId="{19F6856E-56CE-4832-92F0-9E86F7AF79B0}" srcOrd="0" destOrd="5" presId="urn:microsoft.com/office/officeart/2005/8/layout/cycle2"/>
    <dgm:cxn modelId="{541B72F0-0914-4643-8958-0F9C9165E793}" srcId="{62FB3B3D-E8AC-48AB-B5B5-F75DC577CD59}" destId="{A61DCC93-1AA9-44C0-AE14-2566B6049D8B}" srcOrd="2" destOrd="0" parTransId="{370DD951-F70F-46B9-954A-608309236906}" sibTransId="{3C42AFD0-36FD-47C6-87CA-CFE5F547CEEF}"/>
    <dgm:cxn modelId="{87BA39F5-D13C-4001-96A3-27160B92B963}" srcId="{3AB1E94A-047C-4FF1-AE3B-6803DC04D7BC}" destId="{402884CF-EDBF-4877-92FE-614CB1B8F2F8}" srcOrd="0" destOrd="0" parTransId="{E3905660-9F41-410D-81CE-A222729E1FCE}" sibTransId="{F7A869FF-2F68-4A93-8313-2BAAF2B108E1}"/>
    <dgm:cxn modelId="{25565484-2508-4AEF-84B0-0E5B0CC6FBA6}" type="presOf" srcId="{6C673311-0AF6-4DEA-8D65-268E0850DE51}" destId="{19F6856E-56CE-4832-92F0-9E86F7AF79B0}" srcOrd="0" destOrd="7" presId="urn:microsoft.com/office/officeart/2005/8/layout/cycle2"/>
    <dgm:cxn modelId="{762C8796-93A9-41A7-8E61-6FAACC9BCDBF}" srcId="{62FB3B3D-E8AC-48AB-B5B5-F75DC577CD59}" destId="{DC028812-D4F0-4158-AEF5-3680AF5D6D3A}" srcOrd="3" destOrd="0" parTransId="{92487E65-46CB-4365-9BC7-750AF4DDF236}" sibTransId="{94ABB9D9-4870-430F-8F4D-CA96226C90E0}"/>
    <dgm:cxn modelId="{BEC2233F-D486-4DA3-AEA0-36895341C287}" type="presOf" srcId="{B8A2A5BD-7312-4496-9700-83397A2B3E1D}" destId="{19F6856E-56CE-4832-92F0-9E86F7AF79B0}" srcOrd="0" destOrd="2" presId="urn:microsoft.com/office/officeart/2005/8/layout/cycle2"/>
    <dgm:cxn modelId="{4EFBC0C9-1AAB-490A-8E32-47B7491A14CA}" srcId="{3AB1E94A-047C-4FF1-AE3B-6803DC04D7BC}" destId="{62FB3B3D-E8AC-48AB-B5B5-F75DC577CD59}" srcOrd="1" destOrd="0" parTransId="{1ED61A18-3DC5-4907-9B43-DEC32A0336AB}" sibTransId="{6B57F8D7-F31B-4B72-AEB8-FC55F9A4A73E}"/>
    <dgm:cxn modelId="{8A357F0A-EB41-4A19-8C66-DB98418AC274}" srcId="{62FB3B3D-E8AC-48AB-B5B5-F75DC577CD59}" destId="{6A769D18-F0E8-4BD8-9A36-81595402977D}" srcOrd="8" destOrd="0" parTransId="{F8851625-FABD-4C89-8CC0-0B2E13C57168}" sibTransId="{0AF43FA9-8809-48F3-8DE1-F282F4697050}"/>
    <dgm:cxn modelId="{689F24A4-3FF0-4F74-B346-0CC3DBDD3D67}" srcId="{62FB3B3D-E8AC-48AB-B5B5-F75DC577CD59}" destId="{B8A2A5BD-7312-4496-9700-83397A2B3E1D}" srcOrd="1" destOrd="0" parTransId="{2D045865-545A-468F-9397-E6916AF3563B}" sibTransId="{25E612A2-593D-4859-B688-55CF4E6F8034}"/>
    <dgm:cxn modelId="{93F8EC50-3665-41C8-AE92-729FB2EA0C00}" srcId="{62FB3B3D-E8AC-48AB-B5B5-F75DC577CD59}" destId="{8576A703-F241-484A-BEC9-ABD6383BA008}" srcOrd="4" destOrd="0" parTransId="{C1BD87BB-4BAC-4B8B-A16A-198808FD7F00}" sibTransId="{5DA98F5F-AF6B-4A49-AEF1-62F200CA4BD9}"/>
    <dgm:cxn modelId="{54899033-A8E4-4E8C-BEAB-FA9257052326}" type="presOf" srcId="{CD739D9F-0A5F-4181-8249-2E30ADA9FAC2}" destId="{19F6856E-56CE-4832-92F0-9E86F7AF79B0}" srcOrd="0" destOrd="8" presId="urn:microsoft.com/office/officeart/2005/8/layout/cycle2"/>
    <dgm:cxn modelId="{FF3CD96F-57D4-4276-ACE3-FF412974B5E8}" type="presOf" srcId="{3AB1E94A-047C-4FF1-AE3B-6803DC04D7BC}" destId="{C69A337A-DEE3-4245-BAB9-D4744B5EF8A9}" srcOrd="0" destOrd="0" presId="urn:microsoft.com/office/officeart/2005/8/layout/cycle2"/>
    <dgm:cxn modelId="{12E25884-D60A-42FC-9CE4-0A34ADB5022A}" srcId="{62FB3B3D-E8AC-48AB-B5B5-F75DC577CD59}" destId="{6C673311-0AF6-4DEA-8D65-268E0850DE51}" srcOrd="6" destOrd="0" parTransId="{8E729BF0-5DAF-4AA1-9420-7B2CE315BCDD}" sibTransId="{4B81DBA1-0072-4AC2-82D8-5F7AB0E20ED2}"/>
    <dgm:cxn modelId="{BDC0FECF-545A-4241-B96A-2E1440C5218D}" type="presOf" srcId="{F7A869FF-2F68-4A93-8313-2BAAF2B108E1}" destId="{98056B01-4EC0-404D-99E4-B8AA051F42CA}" srcOrd="1" destOrd="0" presId="urn:microsoft.com/office/officeart/2005/8/layout/cycle2"/>
    <dgm:cxn modelId="{F0487C3D-FBE7-49A6-B10C-41BA19A0E4DA}" type="presOf" srcId="{DC028812-D4F0-4158-AEF5-3680AF5D6D3A}" destId="{19F6856E-56CE-4832-92F0-9E86F7AF79B0}" srcOrd="0" destOrd="4" presId="urn:microsoft.com/office/officeart/2005/8/layout/cycle2"/>
    <dgm:cxn modelId="{91A2B5AE-637C-4521-8D53-FCD3441FB883}" type="presOf" srcId="{F7A869FF-2F68-4A93-8313-2BAAF2B108E1}" destId="{CFC715B5-F968-4D7E-881E-0617A37FF3AD}" srcOrd="0" destOrd="0" presId="urn:microsoft.com/office/officeart/2005/8/layout/cycle2"/>
    <dgm:cxn modelId="{D922B3BA-05A0-4021-B93D-CDCAC5EE2920}" type="presOf" srcId="{6A769D18-F0E8-4BD8-9A36-81595402977D}" destId="{19F6856E-56CE-4832-92F0-9E86F7AF79B0}" srcOrd="0" destOrd="9" presId="urn:microsoft.com/office/officeart/2005/8/layout/cycle2"/>
    <dgm:cxn modelId="{71AC1752-0DD6-4A39-8BF0-B845CCF23D14}" type="presOf" srcId="{62FB3B3D-E8AC-48AB-B5B5-F75DC577CD59}" destId="{19F6856E-56CE-4832-92F0-9E86F7AF79B0}" srcOrd="0" destOrd="0" presId="urn:microsoft.com/office/officeart/2005/8/layout/cycle2"/>
    <dgm:cxn modelId="{BA46B234-3579-4869-9155-95F6427F098D}" srcId="{62FB3B3D-E8AC-48AB-B5B5-F75DC577CD59}" destId="{CD739D9F-0A5F-4181-8249-2E30ADA9FAC2}" srcOrd="7" destOrd="0" parTransId="{CFB6BA6E-3166-416D-A6AF-D4A1E82E5BDC}" sibTransId="{46E3EF8C-0206-4687-B8DB-35D41A6C3FDA}"/>
    <dgm:cxn modelId="{DFD24F6B-E9BD-477D-8726-F35407358FC5}" type="presOf" srcId="{402884CF-EDBF-4877-92FE-614CB1B8F2F8}" destId="{251DA572-0F9E-420A-B5AE-108DFC16B3BF}" srcOrd="0" destOrd="0" presId="urn:microsoft.com/office/officeart/2005/8/layout/cycle2"/>
    <dgm:cxn modelId="{8CC1157E-0EDC-4BF9-ABF4-A45887A26F5C}" type="presOf" srcId="{B4ED2415-B75A-4E13-858F-DA0645454D97}" destId="{19F6856E-56CE-4832-92F0-9E86F7AF79B0}" srcOrd="0" destOrd="1" presId="urn:microsoft.com/office/officeart/2005/8/layout/cycle2"/>
    <dgm:cxn modelId="{CF828698-B3F2-4633-A34C-064C5B8F6540}" type="presOf" srcId="{C1C44EF2-1B4E-4BCF-BA45-494C86FC8804}" destId="{19F6856E-56CE-4832-92F0-9E86F7AF79B0}" srcOrd="0" destOrd="6" presId="urn:microsoft.com/office/officeart/2005/8/layout/cycle2"/>
    <dgm:cxn modelId="{302AF1DE-0DC1-485A-9F3C-508809674A34}" srcId="{62FB3B3D-E8AC-48AB-B5B5-F75DC577CD59}" destId="{B4ED2415-B75A-4E13-858F-DA0645454D97}" srcOrd="0" destOrd="0" parTransId="{A5B773C4-9B9F-4E18-8E14-C0E29E350563}" sibTransId="{38A15A66-C776-4830-9B1E-93FD8438ED36}"/>
    <dgm:cxn modelId="{17FA7842-5701-48A7-8A20-05CF65C7B9AC}" type="presOf" srcId="{A61DCC93-1AA9-44C0-AE14-2566B6049D8B}" destId="{19F6856E-56CE-4832-92F0-9E86F7AF79B0}" srcOrd="0" destOrd="3" presId="urn:microsoft.com/office/officeart/2005/8/layout/cycle2"/>
    <dgm:cxn modelId="{6F447E07-6B51-4FE1-90F8-9DB302C6A851}" type="presOf" srcId="{6B57F8D7-F31B-4B72-AEB8-FC55F9A4A73E}" destId="{7852E918-590D-4B66-803F-832FDC44B5B5}" srcOrd="0" destOrd="0" presId="urn:microsoft.com/office/officeart/2005/8/layout/cycle2"/>
    <dgm:cxn modelId="{38EE12F6-3AB4-42EC-8FF3-E760E217430F}" type="presParOf" srcId="{C69A337A-DEE3-4245-BAB9-D4744B5EF8A9}" destId="{251DA572-0F9E-420A-B5AE-108DFC16B3BF}" srcOrd="0" destOrd="0" presId="urn:microsoft.com/office/officeart/2005/8/layout/cycle2"/>
    <dgm:cxn modelId="{63D15D90-501B-4734-AD0A-10984F76B08E}" type="presParOf" srcId="{C69A337A-DEE3-4245-BAB9-D4744B5EF8A9}" destId="{CFC715B5-F968-4D7E-881E-0617A37FF3AD}" srcOrd="1" destOrd="0" presId="urn:microsoft.com/office/officeart/2005/8/layout/cycle2"/>
    <dgm:cxn modelId="{450A8EB7-D176-4EB9-9969-1E90F072728A}" type="presParOf" srcId="{CFC715B5-F968-4D7E-881E-0617A37FF3AD}" destId="{98056B01-4EC0-404D-99E4-B8AA051F42CA}" srcOrd="0" destOrd="0" presId="urn:microsoft.com/office/officeart/2005/8/layout/cycle2"/>
    <dgm:cxn modelId="{6059AB1B-B508-42E4-B253-4EF1F11EC035}" type="presParOf" srcId="{C69A337A-DEE3-4245-BAB9-D4744B5EF8A9}" destId="{19F6856E-56CE-4832-92F0-9E86F7AF79B0}" srcOrd="2" destOrd="0" presId="urn:microsoft.com/office/officeart/2005/8/layout/cycle2"/>
    <dgm:cxn modelId="{C4748B06-C0EF-48CA-A21D-66713215D170}" type="presParOf" srcId="{C69A337A-DEE3-4245-BAB9-D4744B5EF8A9}" destId="{7852E918-590D-4B66-803F-832FDC44B5B5}" srcOrd="3" destOrd="0" presId="urn:microsoft.com/office/officeart/2005/8/layout/cycle2"/>
    <dgm:cxn modelId="{4C911971-BBF9-4E0D-AA53-49AD7FF58057}" type="presParOf" srcId="{7852E918-590D-4B66-803F-832FDC44B5B5}" destId="{A363A9BF-5B7C-497E-B9D2-CBCB946F282F}"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90756A-A55A-4F61-AECF-27B081462FA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0D2E6FB8-5E61-44D0-B8D9-774508757170}">
      <dgm:prSet/>
      <dgm:spPr/>
      <dgm:t>
        <a:bodyPr/>
        <a:lstStyle/>
        <a:p>
          <a:pPr rtl="0"/>
          <a:r>
            <a:rPr lang="en-US" dirty="0" smtClean="0"/>
            <a:t>There are differences of nine plant traits for shrubs grown in three different habitats. The understory shrubs have larger LA and SLA, smaller LDMC, LTD and TTD, while shrubs in secondary </a:t>
          </a:r>
          <a:r>
            <a:rPr lang="en-US" dirty="0" err="1" smtClean="0"/>
            <a:t>shrubland</a:t>
          </a:r>
          <a:r>
            <a:rPr lang="en-US" dirty="0" smtClean="0"/>
            <a:t> have larger LT and LTD, smaller SLA and TDMC compared with shrubs from the primary </a:t>
          </a:r>
          <a:r>
            <a:rPr lang="en-US" dirty="0" err="1" smtClean="0"/>
            <a:t>shrubland</a:t>
          </a:r>
          <a:r>
            <a:rPr lang="en-US" dirty="0" smtClean="0"/>
            <a:t>. </a:t>
          </a:r>
          <a:endParaRPr lang="zh-CN" dirty="0"/>
        </a:p>
      </dgm:t>
    </dgm:pt>
    <dgm:pt modelId="{6690E25C-270F-4503-A4E3-827E37C3304D}" type="parTrans" cxnId="{E3560EEC-23FD-49E0-90B9-F87A269B375A}">
      <dgm:prSet/>
      <dgm:spPr/>
      <dgm:t>
        <a:bodyPr/>
        <a:lstStyle/>
        <a:p>
          <a:endParaRPr lang="zh-CN" altLang="en-US"/>
        </a:p>
      </dgm:t>
    </dgm:pt>
    <dgm:pt modelId="{64DB62C4-C669-4601-8906-B164EBC81BBF}" type="sibTrans" cxnId="{E3560EEC-23FD-49E0-90B9-F87A269B375A}">
      <dgm:prSet/>
      <dgm:spPr/>
      <dgm:t>
        <a:bodyPr/>
        <a:lstStyle/>
        <a:p>
          <a:endParaRPr lang="zh-CN" altLang="en-US"/>
        </a:p>
      </dgm:t>
    </dgm:pt>
    <dgm:pt modelId="{A0702558-DDBA-4B7E-AF22-08A5E15D8A53}" type="pres">
      <dgm:prSet presAssocID="{C990756A-A55A-4F61-AECF-27B081462FA5}" presName="linear" presStyleCnt="0">
        <dgm:presLayoutVars>
          <dgm:animLvl val="lvl"/>
          <dgm:resizeHandles val="exact"/>
        </dgm:presLayoutVars>
      </dgm:prSet>
      <dgm:spPr/>
      <dgm:t>
        <a:bodyPr/>
        <a:lstStyle/>
        <a:p>
          <a:endParaRPr lang="zh-CN" altLang="en-US"/>
        </a:p>
      </dgm:t>
    </dgm:pt>
    <dgm:pt modelId="{BDD16F90-CD07-4672-9E6D-8ED66BFB8392}" type="pres">
      <dgm:prSet presAssocID="{0D2E6FB8-5E61-44D0-B8D9-774508757170}" presName="parentText" presStyleLbl="node1" presStyleIdx="0" presStyleCnt="1">
        <dgm:presLayoutVars>
          <dgm:chMax val="0"/>
          <dgm:bulletEnabled val="1"/>
        </dgm:presLayoutVars>
      </dgm:prSet>
      <dgm:spPr/>
      <dgm:t>
        <a:bodyPr/>
        <a:lstStyle/>
        <a:p>
          <a:endParaRPr lang="zh-CN" altLang="en-US"/>
        </a:p>
      </dgm:t>
    </dgm:pt>
  </dgm:ptLst>
  <dgm:cxnLst>
    <dgm:cxn modelId="{171A5059-6976-4F99-9DCE-CE3E0AD2C28C}" type="presOf" srcId="{0D2E6FB8-5E61-44D0-B8D9-774508757170}" destId="{BDD16F90-CD07-4672-9E6D-8ED66BFB8392}" srcOrd="0" destOrd="0" presId="urn:microsoft.com/office/officeart/2005/8/layout/vList2"/>
    <dgm:cxn modelId="{54522A86-4D74-4AD5-A40A-14CC019E253C}" type="presOf" srcId="{C990756A-A55A-4F61-AECF-27B081462FA5}" destId="{A0702558-DDBA-4B7E-AF22-08A5E15D8A53}" srcOrd="0" destOrd="0" presId="urn:microsoft.com/office/officeart/2005/8/layout/vList2"/>
    <dgm:cxn modelId="{E3560EEC-23FD-49E0-90B9-F87A269B375A}" srcId="{C990756A-A55A-4F61-AECF-27B081462FA5}" destId="{0D2E6FB8-5E61-44D0-B8D9-774508757170}" srcOrd="0" destOrd="0" parTransId="{6690E25C-270F-4503-A4E3-827E37C3304D}" sibTransId="{64DB62C4-C669-4601-8906-B164EBC81BBF}"/>
    <dgm:cxn modelId="{8B9E1E7C-46E4-4C5F-8CA2-922CAA5F1080}" type="presParOf" srcId="{A0702558-DDBA-4B7E-AF22-08A5E15D8A53}" destId="{BDD16F90-CD07-4672-9E6D-8ED66BFB839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323CCC-AB41-462E-88FD-A1FE0BF3724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zh-CN" altLang="en-US"/>
        </a:p>
      </dgm:t>
    </dgm:pt>
    <dgm:pt modelId="{692DB62A-F149-4956-BCA0-08D64009B9A3}">
      <dgm:prSet custT="1"/>
      <dgm:spPr/>
      <dgm:t>
        <a:bodyPr/>
        <a:lstStyle/>
        <a:p>
          <a:pPr rtl="0"/>
          <a:r>
            <a:rPr lang="en-US" sz="2400" dirty="0" smtClean="0"/>
            <a:t>The inter- and intra-specific variation coefficients of SLA, TD, TTD, and TDMC in understory shrubs are the largest, while the inter- and intra-specific variation coefficients of SLA, LDMC, TDMC, and TTD in secondary </a:t>
          </a:r>
          <a:r>
            <a:rPr lang="en-US" sz="2400" dirty="0" err="1" smtClean="0"/>
            <a:t>shrubland</a:t>
          </a:r>
          <a:r>
            <a:rPr lang="en-US" sz="2400" dirty="0" smtClean="0"/>
            <a:t> are the smallest. </a:t>
          </a:r>
          <a:endParaRPr lang="zh-CN" sz="2400" dirty="0"/>
        </a:p>
      </dgm:t>
    </dgm:pt>
    <dgm:pt modelId="{3C71441E-C62F-4B6F-A5C6-828EAED40295}" type="parTrans" cxnId="{0AED8BFD-96C9-4F39-9C45-0F578FCF2116}">
      <dgm:prSet/>
      <dgm:spPr/>
      <dgm:t>
        <a:bodyPr/>
        <a:lstStyle/>
        <a:p>
          <a:endParaRPr lang="zh-CN" altLang="en-US" sz="2400"/>
        </a:p>
      </dgm:t>
    </dgm:pt>
    <dgm:pt modelId="{7BE2EC41-3B89-4438-9B8C-C85137CD50D9}" type="sibTrans" cxnId="{0AED8BFD-96C9-4F39-9C45-0F578FCF2116}">
      <dgm:prSet/>
      <dgm:spPr/>
      <dgm:t>
        <a:bodyPr/>
        <a:lstStyle/>
        <a:p>
          <a:endParaRPr lang="zh-CN" altLang="en-US" sz="2400"/>
        </a:p>
      </dgm:t>
    </dgm:pt>
    <dgm:pt modelId="{D41F4D2D-8122-4E0B-A108-16FC95E6F43C}" type="pres">
      <dgm:prSet presAssocID="{FF323CCC-AB41-462E-88FD-A1FE0BF37247}" presName="cycle" presStyleCnt="0">
        <dgm:presLayoutVars>
          <dgm:dir/>
          <dgm:resizeHandles val="exact"/>
        </dgm:presLayoutVars>
      </dgm:prSet>
      <dgm:spPr/>
      <dgm:t>
        <a:bodyPr/>
        <a:lstStyle/>
        <a:p>
          <a:endParaRPr lang="zh-CN" altLang="en-US"/>
        </a:p>
      </dgm:t>
    </dgm:pt>
    <dgm:pt modelId="{6B829FA5-148C-4655-9294-F3BDCADA45EA}" type="pres">
      <dgm:prSet presAssocID="{692DB62A-F149-4956-BCA0-08D64009B9A3}" presName="node" presStyleLbl="node1" presStyleIdx="0" presStyleCnt="1" custScaleX="116430">
        <dgm:presLayoutVars>
          <dgm:bulletEnabled val="1"/>
        </dgm:presLayoutVars>
      </dgm:prSet>
      <dgm:spPr/>
      <dgm:t>
        <a:bodyPr/>
        <a:lstStyle/>
        <a:p>
          <a:endParaRPr lang="zh-CN" altLang="en-US"/>
        </a:p>
      </dgm:t>
    </dgm:pt>
  </dgm:ptLst>
  <dgm:cxnLst>
    <dgm:cxn modelId="{844EED2D-11EB-4FA9-9B44-73BC1AF56B4D}" type="presOf" srcId="{692DB62A-F149-4956-BCA0-08D64009B9A3}" destId="{6B829FA5-148C-4655-9294-F3BDCADA45EA}" srcOrd="0" destOrd="0" presId="urn:microsoft.com/office/officeart/2005/8/layout/cycle2"/>
    <dgm:cxn modelId="{7601D159-682E-4046-9562-D5589CEF7221}" type="presOf" srcId="{FF323CCC-AB41-462E-88FD-A1FE0BF37247}" destId="{D41F4D2D-8122-4E0B-A108-16FC95E6F43C}" srcOrd="0" destOrd="0" presId="urn:microsoft.com/office/officeart/2005/8/layout/cycle2"/>
    <dgm:cxn modelId="{0AED8BFD-96C9-4F39-9C45-0F578FCF2116}" srcId="{FF323CCC-AB41-462E-88FD-A1FE0BF37247}" destId="{692DB62A-F149-4956-BCA0-08D64009B9A3}" srcOrd="0" destOrd="0" parTransId="{3C71441E-C62F-4B6F-A5C6-828EAED40295}" sibTransId="{7BE2EC41-3B89-4438-9B8C-C85137CD50D9}"/>
    <dgm:cxn modelId="{46D56BD9-A602-4AE0-BFC3-3ACB99508FB1}" type="presParOf" srcId="{D41F4D2D-8122-4E0B-A108-16FC95E6F43C}" destId="{6B829FA5-148C-4655-9294-F3BDCADA45E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B4D142-0E39-4E31-895B-4B0FFF283A93}"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zh-CN" altLang="en-US"/>
        </a:p>
      </dgm:t>
    </dgm:pt>
    <dgm:pt modelId="{58E66FB7-4033-4DC1-A33D-49BCD162A5BA}">
      <dgm:prSet custT="1"/>
      <dgm:spPr/>
      <dgm:t>
        <a:bodyPr/>
        <a:lstStyle/>
        <a:p>
          <a:pPr rtl="0"/>
          <a:r>
            <a:rPr lang="en-US" sz="2400" dirty="0" smtClean="0"/>
            <a:t>Among different life forms, the understory evergreen shrubs have significant higher LT, LTD, and LDMC than deciduous shrubs, while deciduous shrubs have significant higher SLA than evergreen shrubs. The differences of LT and SLA between evergreen and deciduous shrubs of primary </a:t>
          </a:r>
          <a:r>
            <a:rPr lang="en-US" sz="2400" dirty="0" err="1" smtClean="0"/>
            <a:t>shrubland</a:t>
          </a:r>
          <a:r>
            <a:rPr lang="en-US" sz="2400" dirty="0" smtClean="0"/>
            <a:t> are the same as those of understory shrubs, but the differences of LTD and LDMC between evergreen and deciduous shrubs have the opposite trend. </a:t>
          </a:r>
          <a:endParaRPr lang="zh-CN" sz="2400" dirty="0"/>
        </a:p>
      </dgm:t>
    </dgm:pt>
    <dgm:pt modelId="{1EEB003C-28BD-4DB9-BF83-C02CAE766B19}" type="parTrans" cxnId="{710F5D3B-A388-4920-A6C0-B81D1A947189}">
      <dgm:prSet/>
      <dgm:spPr/>
      <dgm:t>
        <a:bodyPr/>
        <a:lstStyle/>
        <a:p>
          <a:endParaRPr lang="zh-CN" altLang="en-US" sz="2400"/>
        </a:p>
      </dgm:t>
    </dgm:pt>
    <dgm:pt modelId="{CC24ED49-5B29-41D1-9551-055D6138A1C7}" type="sibTrans" cxnId="{710F5D3B-A388-4920-A6C0-B81D1A947189}">
      <dgm:prSet/>
      <dgm:spPr/>
      <dgm:t>
        <a:bodyPr/>
        <a:lstStyle/>
        <a:p>
          <a:endParaRPr lang="zh-CN" altLang="en-US" sz="2400"/>
        </a:p>
      </dgm:t>
    </dgm:pt>
    <dgm:pt modelId="{D02F3186-CFDB-46DA-A589-C6246610448F}" type="pres">
      <dgm:prSet presAssocID="{C7B4D142-0E39-4E31-895B-4B0FFF283A93}" presName="hierChild1" presStyleCnt="0">
        <dgm:presLayoutVars>
          <dgm:orgChart val="1"/>
          <dgm:chPref val="1"/>
          <dgm:dir/>
          <dgm:animOne val="branch"/>
          <dgm:animLvl val="lvl"/>
          <dgm:resizeHandles/>
        </dgm:presLayoutVars>
      </dgm:prSet>
      <dgm:spPr/>
      <dgm:t>
        <a:bodyPr/>
        <a:lstStyle/>
        <a:p>
          <a:endParaRPr lang="zh-CN" altLang="en-US"/>
        </a:p>
      </dgm:t>
    </dgm:pt>
    <dgm:pt modelId="{62891678-AD92-46AB-8A10-203BD50EFB3E}" type="pres">
      <dgm:prSet presAssocID="{58E66FB7-4033-4DC1-A33D-49BCD162A5BA}" presName="hierRoot1" presStyleCnt="0">
        <dgm:presLayoutVars>
          <dgm:hierBranch val="init"/>
        </dgm:presLayoutVars>
      </dgm:prSet>
      <dgm:spPr/>
    </dgm:pt>
    <dgm:pt modelId="{DE995716-7187-4F69-ABF0-37CF5B31AE9E}" type="pres">
      <dgm:prSet presAssocID="{58E66FB7-4033-4DC1-A33D-49BCD162A5BA}" presName="rootComposite1" presStyleCnt="0"/>
      <dgm:spPr/>
    </dgm:pt>
    <dgm:pt modelId="{E764F1F2-B7FF-462D-A12A-8C0E760E6CCF}" type="pres">
      <dgm:prSet presAssocID="{58E66FB7-4033-4DC1-A33D-49BCD162A5BA}" presName="rootText1" presStyleLbl="node0" presStyleIdx="0" presStyleCnt="1" custScaleY="121564">
        <dgm:presLayoutVars>
          <dgm:chPref val="3"/>
        </dgm:presLayoutVars>
      </dgm:prSet>
      <dgm:spPr/>
      <dgm:t>
        <a:bodyPr/>
        <a:lstStyle/>
        <a:p>
          <a:endParaRPr lang="zh-CN" altLang="en-US"/>
        </a:p>
      </dgm:t>
    </dgm:pt>
    <dgm:pt modelId="{A4BA6047-92E0-4F45-8685-A12771425778}" type="pres">
      <dgm:prSet presAssocID="{58E66FB7-4033-4DC1-A33D-49BCD162A5BA}" presName="rootConnector1" presStyleLbl="node1" presStyleIdx="0" presStyleCnt="0"/>
      <dgm:spPr/>
      <dgm:t>
        <a:bodyPr/>
        <a:lstStyle/>
        <a:p>
          <a:endParaRPr lang="zh-CN" altLang="en-US"/>
        </a:p>
      </dgm:t>
    </dgm:pt>
    <dgm:pt modelId="{9B7BF7A5-FF54-4620-B970-60FAA51E8A75}" type="pres">
      <dgm:prSet presAssocID="{58E66FB7-4033-4DC1-A33D-49BCD162A5BA}" presName="hierChild2" presStyleCnt="0"/>
      <dgm:spPr/>
    </dgm:pt>
    <dgm:pt modelId="{D1B018C7-6EB6-488E-B911-9090203FD32F}" type="pres">
      <dgm:prSet presAssocID="{58E66FB7-4033-4DC1-A33D-49BCD162A5BA}" presName="hierChild3" presStyleCnt="0"/>
      <dgm:spPr/>
    </dgm:pt>
  </dgm:ptLst>
  <dgm:cxnLst>
    <dgm:cxn modelId="{710F5D3B-A388-4920-A6C0-B81D1A947189}" srcId="{C7B4D142-0E39-4E31-895B-4B0FFF283A93}" destId="{58E66FB7-4033-4DC1-A33D-49BCD162A5BA}" srcOrd="0" destOrd="0" parTransId="{1EEB003C-28BD-4DB9-BF83-C02CAE766B19}" sibTransId="{CC24ED49-5B29-41D1-9551-055D6138A1C7}"/>
    <dgm:cxn modelId="{D19F72DD-A8D2-42DD-A5E9-474339F59C2E}" type="presOf" srcId="{58E66FB7-4033-4DC1-A33D-49BCD162A5BA}" destId="{A4BA6047-92E0-4F45-8685-A12771425778}" srcOrd="1" destOrd="0" presId="urn:microsoft.com/office/officeart/2005/8/layout/orgChart1"/>
    <dgm:cxn modelId="{F80B604B-F3D0-47EE-A4DE-3FA86C9ACE39}" type="presOf" srcId="{C7B4D142-0E39-4E31-895B-4B0FFF283A93}" destId="{D02F3186-CFDB-46DA-A589-C6246610448F}" srcOrd="0" destOrd="0" presId="urn:microsoft.com/office/officeart/2005/8/layout/orgChart1"/>
    <dgm:cxn modelId="{99644053-FB38-41EA-B866-D6955E0292CA}" type="presOf" srcId="{58E66FB7-4033-4DC1-A33D-49BCD162A5BA}" destId="{E764F1F2-B7FF-462D-A12A-8C0E760E6CCF}" srcOrd="0" destOrd="0" presId="urn:microsoft.com/office/officeart/2005/8/layout/orgChart1"/>
    <dgm:cxn modelId="{DD6BC278-B7CC-4EDE-AB39-46E0E76EB14A}" type="presParOf" srcId="{D02F3186-CFDB-46DA-A589-C6246610448F}" destId="{62891678-AD92-46AB-8A10-203BD50EFB3E}" srcOrd="0" destOrd="0" presId="urn:microsoft.com/office/officeart/2005/8/layout/orgChart1"/>
    <dgm:cxn modelId="{D38FB487-D9BD-4B88-90B0-421A5E1A2363}" type="presParOf" srcId="{62891678-AD92-46AB-8A10-203BD50EFB3E}" destId="{DE995716-7187-4F69-ABF0-37CF5B31AE9E}" srcOrd="0" destOrd="0" presId="urn:microsoft.com/office/officeart/2005/8/layout/orgChart1"/>
    <dgm:cxn modelId="{7166E013-DF23-4160-97FE-BA7E6CB43DAF}" type="presParOf" srcId="{DE995716-7187-4F69-ABF0-37CF5B31AE9E}" destId="{E764F1F2-B7FF-462D-A12A-8C0E760E6CCF}" srcOrd="0" destOrd="0" presId="urn:microsoft.com/office/officeart/2005/8/layout/orgChart1"/>
    <dgm:cxn modelId="{3743F8C8-2C31-46FE-B81D-406BE369B5A1}" type="presParOf" srcId="{DE995716-7187-4F69-ABF0-37CF5B31AE9E}" destId="{A4BA6047-92E0-4F45-8685-A12771425778}" srcOrd="1" destOrd="0" presId="urn:microsoft.com/office/officeart/2005/8/layout/orgChart1"/>
    <dgm:cxn modelId="{2C8F762E-3741-4EE8-AB14-106248DAAE3E}" type="presParOf" srcId="{62891678-AD92-46AB-8A10-203BD50EFB3E}" destId="{9B7BF7A5-FF54-4620-B970-60FAA51E8A75}" srcOrd="1" destOrd="0" presId="urn:microsoft.com/office/officeart/2005/8/layout/orgChart1"/>
    <dgm:cxn modelId="{00DAB5D7-A1DA-4C2D-AF70-371748C31F01}" type="presParOf" srcId="{62891678-AD92-46AB-8A10-203BD50EFB3E}" destId="{D1B018C7-6EB6-488E-B911-9090203FD32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636ED6-0BAF-46C7-AB4B-A1FCA1D78B2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zh-CN" altLang="en-US"/>
        </a:p>
      </dgm:t>
    </dgm:pt>
    <dgm:pt modelId="{BB5E4433-18E6-4C51-86D0-2E2DD0396EDE}">
      <dgm:prSet custT="1"/>
      <dgm:spPr/>
      <dgm:t>
        <a:bodyPr/>
        <a:lstStyle/>
        <a:p>
          <a:pPr rtl="0"/>
          <a:r>
            <a:rPr lang="en-US" sz="2200" smtClean="0"/>
            <a:t>The main source affecting shrub traits are species and the interaction between species and habitat. </a:t>
          </a:r>
          <a:endParaRPr lang="zh-CN" sz="2200"/>
        </a:p>
      </dgm:t>
    </dgm:pt>
    <dgm:pt modelId="{97B48BF2-3E46-43E5-972E-05C43E26C143}" type="parTrans" cxnId="{F713A8A8-29E5-4AF1-99D0-89006968A3DE}">
      <dgm:prSet/>
      <dgm:spPr/>
      <dgm:t>
        <a:bodyPr/>
        <a:lstStyle/>
        <a:p>
          <a:endParaRPr lang="zh-CN" altLang="en-US" sz="1600"/>
        </a:p>
      </dgm:t>
    </dgm:pt>
    <dgm:pt modelId="{3566A0DF-8934-408B-90B5-4609291284A9}" type="sibTrans" cxnId="{F713A8A8-29E5-4AF1-99D0-89006968A3DE}">
      <dgm:prSet/>
      <dgm:spPr/>
      <dgm:t>
        <a:bodyPr/>
        <a:lstStyle/>
        <a:p>
          <a:endParaRPr lang="zh-CN" altLang="en-US" sz="1600"/>
        </a:p>
      </dgm:t>
    </dgm:pt>
    <dgm:pt modelId="{3714625C-C960-4B83-868E-59B5AB6286DF}" type="pres">
      <dgm:prSet presAssocID="{75636ED6-0BAF-46C7-AB4B-A1FCA1D78B25}" presName="Name0" presStyleCnt="0">
        <dgm:presLayoutVars>
          <dgm:dir/>
          <dgm:resizeHandles val="exact"/>
        </dgm:presLayoutVars>
      </dgm:prSet>
      <dgm:spPr/>
      <dgm:t>
        <a:bodyPr/>
        <a:lstStyle/>
        <a:p>
          <a:endParaRPr lang="zh-CN" altLang="en-US"/>
        </a:p>
      </dgm:t>
    </dgm:pt>
    <dgm:pt modelId="{8220ED3F-886D-42DC-BE24-96320DC45518}" type="pres">
      <dgm:prSet presAssocID="{BB5E4433-18E6-4C51-86D0-2E2DD0396EDE}" presName="node" presStyleLbl="node1" presStyleIdx="0" presStyleCnt="1" custScaleX="100196">
        <dgm:presLayoutVars>
          <dgm:bulletEnabled val="1"/>
        </dgm:presLayoutVars>
      </dgm:prSet>
      <dgm:spPr/>
      <dgm:t>
        <a:bodyPr/>
        <a:lstStyle/>
        <a:p>
          <a:endParaRPr lang="zh-CN" altLang="en-US"/>
        </a:p>
      </dgm:t>
    </dgm:pt>
  </dgm:ptLst>
  <dgm:cxnLst>
    <dgm:cxn modelId="{CC730976-B35C-47D6-A4F1-70AB04F0C3F2}" type="presOf" srcId="{75636ED6-0BAF-46C7-AB4B-A1FCA1D78B25}" destId="{3714625C-C960-4B83-868E-59B5AB6286DF}" srcOrd="0" destOrd="0" presId="urn:microsoft.com/office/officeart/2005/8/layout/process1"/>
    <dgm:cxn modelId="{81EFD60A-E6EF-4580-BDF0-5C6C212B938A}" type="presOf" srcId="{BB5E4433-18E6-4C51-86D0-2E2DD0396EDE}" destId="{8220ED3F-886D-42DC-BE24-96320DC45518}" srcOrd="0" destOrd="0" presId="urn:microsoft.com/office/officeart/2005/8/layout/process1"/>
    <dgm:cxn modelId="{F713A8A8-29E5-4AF1-99D0-89006968A3DE}" srcId="{75636ED6-0BAF-46C7-AB4B-A1FCA1D78B25}" destId="{BB5E4433-18E6-4C51-86D0-2E2DD0396EDE}" srcOrd="0" destOrd="0" parTransId="{97B48BF2-3E46-43E5-972E-05C43E26C143}" sibTransId="{3566A0DF-8934-408B-90B5-4609291284A9}"/>
    <dgm:cxn modelId="{0C43B3D7-2504-4916-AE45-0ABF3FAEFC47}" type="presParOf" srcId="{3714625C-C960-4B83-868E-59B5AB6286DF}" destId="{8220ED3F-886D-42DC-BE24-96320DC45518}"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5CC236-E639-478D-AF96-AE21A6112694}"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zh-CN" altLang="en-US"/>
        </a:p>
      </dgm:t>
    </dgm:pt>
    <dgm:pt modelId="{579A0565-25D0-4318-94DD-D9E95A4FE521}">
      <dgm:prSet custT="1"/>
      <dgm:spPr/>
      <dgm:t>
        <a:bodyPr/>
        <a:lstStyle/>
        <a:p>
          <a:pPr algn="ctr" rtl="0"/>
          <a:r>
            <a:rPr lang="en-US" sz="2000" dirty="0" smtClean="0"/>
            <a:t>Compared to shrubs from </a:t>
          </a:r>
          <a:r>
            <a:rPr lang="en-US" sz="2000" dirty="0" err="1" smtClean="0"/>
            <a:t>shrublands</a:t>
          </a:r>
          <a:r>
            <a:rPr lang="en-US" sz="2000" dirty="0" smtClean="0"/>
            <a:t>, understory shrubs in forest communities form a series of trait combinations that are larger LA and SLA, smaller LTD, TTD and LDMC to grow faster to adapt to the understory environment with less light and stronger competition. This is a quick investment-return (resource acquisitive) strategy. </a:t>
          </a:r>
          <a:endParaRPr lang="zh-CN" sz="2000" dirty="0"/>
        </a:p>
      </dgm:t>
    </dgm:pt>
    <dgm:pt modelId="{1BF28A67-CEFD-477F-9091-4DE2A9629FE7}" type="parTrans" cxnId="{286945B9-3EC8-4E2E-9291-3659F256384A}">
      <dgm:prSet/>
      <dgm:spPr/>
      <dgm:t>
        <a:bodyPr/>
        <a:lstStyle/>
        <a:p>
          <a:endParaRPr lang="zh-CN" altLang="en-US"/>
        </a:p>
      </dgm:t>
    </dgm:pt>
    <dgm:pt modelId="{7AF20636-8CD7-40C0-8A33-639858D4ED72}" type="sibTrans" cxnId="{286945B9-3EC8-4E2E-9291-3659F256384A}">
      <dgm:prSet/>
      <dgm:spPr/>
      <dgm:t>
        <a:bodyPr/>
        <a:lstStyle/>
        <a:p>
          <a:endParaRPr lang="zh-CN" altLang="en-US"/>
        </a:p>
      </dgm:t>
    </dgm:pt>
    <dgm:pt modelId="{EB2776BB-9923-49FD-8ECD-83532ED2E9F9}">
      <dgm:prSet custT="1"/>
      <dgm:spPr/>
      <dgm:t>
        <a:bodyPr/>
        <a:lstStyle/>
        <a:p>
          <a:pPr rtl="0"/>
          <a:r>
            <a:rPr lang="en-US" sz="2000" dirty="0" smtClean="0"/>
            <a:t>Secondary </a:t>
          </a:r>
          <a:r>
            <a:rPr lang="en-US" sz="2000" dirty="0" err="1" smtClean="0"/>
            <a:t>shrubland</a:t>
          </a:r>
          <a:r>
            <a:rPr lang="en-US" sz="2000" dirty="0" smtClean="0"/>
            <a:t> and primary </a:t>
          </a:r>
          <a:r>
            <a:rPr lang="en-US" sz="2000" dirty="0" err="1" smtClean="0"/>
            <a:t>shrubland</a:t>
          </a:r>
          <a:r>
            <a:rPr lang="en-US" sz="2000" dirty="0" smtClean="0"/>
            <a:t> have a series of shrub trait combinations that are larger LT, LTD LDMC and TTD, smaller LA, SLA to store more nutrients and grow slower. This is a slow investment-return (resource conservative) strategy. </a:t>
          </a:r>
          <a:endParaRPr lang="zh-CN" sz="2000" dirty="0"/>
        </a:p>
      </dgm:t>
    </dgm:pt>
    <dgm:pt modelId="{59731D45-5545-4FD2-BD39-A18DA900F6D1}" type="parTrans" cxnId="{BF925050-EDE9-4D94-8DDA-94070B761A05}">
      <dgm:prSet/>
      <dgm:spPr/>
      <dgm:t>
        <a:bodyPr/>
        <a:lstStyle/>
        <a:p>
          <a:endParaRPr lang="zh-CN" altLang="en-US"/>
        </a:p>
      </dgm:t>
    </dgm:pt>
    <dgm:pt modelId="{623F905F-CD3A-48EF-90A2-6761D36913C1}" type="sibTrans" cxnId="{BF925050-EDE9-4D94-8DDA-94070B761A05}">
      <dgm:prSet/>
      <dgm:spPr/>
      <dgm:t>
        <a:bodyPr/>
        <a:lstStyle/>
        <a:p>
          <a:endParaRPr lang="zh-CN" altLang="en-US"/>
        </a:p>
      </dgm:t>
    </dgm:pt>
    <dgm:pt modelId="{9CD332FF-C551-450D-BE2C-CA9F30B3C41B}">
      <dgm:prSet custT="1"/>
      <dgm:spPr/>
      <dgm:t>
        <a:bodyPr/>
        <a:lstStyle/>
        <a:p>
          <a:pPr rtl="0"/>
          <a:r>
            <a:rPr lang="en-US" sz="2000" dirty="0" smtClean="0"/>
            <a:t>Different combinations of shrub functional traits and their various life strategies can provide guidance to the ecological restoration of degraded vegetation in the subtropical region of China.</a:t>
          </a:r>
          <a:endParaRPr lang="zh-CN" sz="2000" dirty="0"/>
        </a:p>
      </dgm:t>
    </dgm:pt>
    <dgm:pt modelId="{B1F8150A-E754-47C0-8B38-28E7E1F6D4A5}" type="parTrans" cxnId="{6329949C-D226-4BF2-8A95-D215B1A44C5E}">
      <dgm:prSet/>
      <dgm:spPr/>
      <dgm:t>
        <a:bodyPr/>
        <a:lstStyle/>
        <a:p>
          <a:endParaRPr lang="zh-CN" altLang="en-US"/>
        </a:p>
      </dgm:t>
    </dgm:pt>
    <dgm:pt modelId="{F3E9710F-75CC-4AB4-92EA-82C7B65EDABE}" type="sibTrans" cxnId="{6329949C-D226-4BF2-8A95-D215B1A44C5E}">
      <dgm:prSet/>
      <dgm:spPr/>
      <dgm:t>
        <a:bodyPr/>
        <a:lstStyle/>
        <a:p>
          <a:endParaRPr lang="zh-CN" altLang="en-US"/>
        </a:p>
      </dgm:t>
    </dgm:pt>
    <dgm:pt modelId="{3BB9EE21-A708-47AF-9588-EFC8E262452F}" type="pres">
      <dgm:prSet presAssocID="{9E5CC236-E639-478D-AF96-AE21A6112694}" presName="compositeShape" presStyleCnt="0">
        <dgm:presLayoutVars>
          <dgm:dir/>
          <dgm:resizeHandles/>
        </dgm:presLayoutVars>
      </dgm:prSet>
      <dgm:spPr/>
      <dgm:t>
        <a:bodyPr/>
        <a:lstStyle/>
        <a:p>
          <a:endParaRPr lang="zh-CN" altLang="en-US"/>
        </a:p>
      </dgm:t>
    </dgm:pt>
    <dgm:pt modelId="{DD523C3C-0406-4AFE-8204-D305EFDAA932}" type="pres">
      <dgm:prSet presAssocID="{9E5CC236-E639-478D-AF96-AE21A6112694}" presName="pyramid" presStyleLbl="node1" presStyleIdx="0" presStyleCnt="1" custLinFactNeighborX="-40878"/>
      <dgm:spPr/>
    </dgm:pt>
    <dgm:pt modelId="{274040A4-457C-4169-A461-1F88C33D865E}" type="pres">
      <dgm:prSet presAssocID="{9E5CC236-E639-478D-AF96-AE21A6112694}" presName="theList" presStyleCnt="0"/>
      <dgm:spPr/>
    </dgm:pt>
    <dgm:pt modelId="{65BD0761-29F4-4E5E-845B-9558F4075B5C}" type="pres">
      <dgm:prSet presAssocID="{579A0565-25D0-4318-94DD-D9E95A4FE521}" presName="aNode" presStyleLbl="fgAcc1" presStyleIdx="0" presStyleCnt="3" custScaleX="226035" custScaleY="285379" custLinFactY="53809" custLinFactNeighborX="17700" custLinFactNeighborY="100000">
        <dgm:presLayoutVars>
          <dgm:bulletEnabled val="1"/>
        </dgm:presLayoutVars>
      </dgm:prSet>
      <dgm:spPr/>
      <dgm:t>
        <a:bodyPr/>
        <a:lstStyle/>
        <a:p>
          <a:endParaRPr lang="zh-CN" altLang="en-US"/>
        </a:p>
      </dgm:t>
    </dgm:pt>
    <dgm:pt modelId="{89AF537C-51A2-48DF-85A7-AB829651E118}" type="pres">
      <dgm:prSet presAssocID="{579A0565-25D0-4318-94DD-D9E95A4FE521}" presName="aSpace" presStyleCnt="0"/>
      <dgm:spPr/>
    </dgm:pt>
    <dgm:pt modelId="{E2D8AEF5-E776-43BF-8EAB-13C8FD5372AD}" type="pres">
      <dgm:prSet presAssocID="{EB2776BB-9923-49FD-8ECD-83532ED2E9F9}" presName="aNode" presStyleLbl="fgAcc1" presStyleIdx="1" presStyleCnt="3" custScaleX="226544" custScaleY="172481" custLinFactY="65779" custLinFactNeighborX="17700" custLinFactNeighborY="100000">
        <dgm:presLayoutVars>
          <dgm:bulletEnabled val="1"/>
        </dgm:presLayoutVars>
      </dgm:prSet>
      <dgm:spPr/>
      <dgm:t>
        <a:bodyPr/>
        <a:lstStyle/>
        <a:p>
          <a:endParaRPr lang="zh-CN" altLang="en-US"/>
        </a:p>
      </dgm:t>
    </dgm:pt>
    <dgm:pt modelId="{EB06F18A-A2ED-42DD-B5AB-15260B9644C6}" type="pres">
      <dgm:prSet presAssocID="{EB2776BB-9923-49FD-8ECD-83532ED2E9F9}" presName="aSpace" presStyleCnt="0"/>
      <dgm:spPr/>
    </dgm:pt>
    <dgm:pt modelId="{10511388-8F03-4C4A-A8AF-D3FBFE0E7834}" type="pres">
      <dgm:prSet presAssocID="{9CD332FF-C551-450D-BE2C-CA9F30B3C41B}" presName="aNode" presStyleLbl="fgAcc1" presStyleIdx="2" presStyleCnt="3" custScaleX="229521" custScaleY="185379" custLinFactY="70567" custLinFactNeighborX="17700" custLinFactNeighborY="100000">
        <dgm:presLayoutVars>
          <dgm:bulletEnabled val="1"/>
        </dgm:presLayoutVars>
      </dgm:prSet>
      <dgm:spPr/>
      <dgm:t>
        <a:bodyPr/>
        <a:lstStyle/>
        <a:p>
          <a:endParaRPr lang="zh-CN" altLang="en-US"/>
        </a:p>
      </dgm:t>
    </dgm:pt>
    <dgm:pt modelId="{E3841BD0-6AFF-46E2-A96C-DB28100D4BCF}" type="pres">
      <dgm:prSet presAssocID="{9CD332FF-C551-450D-BE2C-CA9F30B3C41B}" presName="aSpace" presStyleCnt="0"/>
      <dgm:spPr/>
    </dgm:pt>
  </dgm:ptLst>
  <dgm:cxnLst>
    <dgm:cxn modelId="{BDC8411A-FB17-407C-A4DE-DFA3003D6BEC}" type="presOf" srcId="{579A0565-25D0-4318-94DD-D9E95A4FE521}" destId="{65BD0761-29F4-4E5E-845B-9558F4075B5C}" srcOrd="0" destOrd="0" presId="urn:microsoft.com/office/officeart/2005/8/layout/pyramid2"/>
    <dgm:cxn modelId="{6329949C-D226-4BF2-8A95-D215B1A44C5E}" srcId="{9E5CC236-E639-478D-AF96-AE21A6112694}" destId="{9CD332FF-C551-450D-BE2C-CA9F30B3C41B}" srcOrd="2" destOrd="0" parTransId="{B1F8150A-E754-47C0-8B38-28E7E1F6D4A5}" sibTransId="{F3E9710F-75CC-4AB4-92EA-82C7B65EDABE}"/>
    <dgm:cxn modelId="{BF925050-EDE9-4D94-8DDA-94070B761A05}" srcId="{9E5CC236-E639-478D-AF96-AE21A6112694}" destId="{EB2776BB-9923-49FD-8ECD-83532ED2E9F9}" srcOrd="1" destOrd="0" parTransId="{59731D45-5545-4FD2-BD39-A18DA900F6D1}" sibTransId="{623F905F-CD3A-48EF-90A2-6761D36913C1}"/>
    <dgm:cxn modelId="{86D9075F-3167-4F95-963C-182D6A3CB965}" type="presOf" srcId="{9E5CC236-E639-478D-AF96-AE21A6112694}" destId="{3BB9EE21-A708-47AF-9588-EFC8E262452F}" srcOrd="0" destOrd="0" presId="urn:microsoft.com/office/officeart/2005/8/layout/pyramid2"/>
    <dgm:cxn modelId="{286945B9-3EC8-4E2E-9291-3659F256384A}" srcId="{9E5CC236-E639-478D-AF96-AE21A6112694}" destId="{579A0565-25D0-4318-94DD-D9E95A4FE521}" srcOrd="0" destOrd="0" parTransId="{1BF28A67-CEFD-477F-9091-4DE2A9629FE7}" sibTransId="{7AF20636-8CD7-40C0-8A33-639858D4ED72}"/>
    <dgm:cxn modelId="{0A8EEE46-F1D5-425C-BA1D-BEBCEBE7CDA3}" type="presOf" srcId="{9CD332FF-C551-450D-BE2C-CA9F30B3C41B}" destId="{10511388-8F03-4C4A-A8AF-D3FBFE0E7834}" srcOrd="0" destOrd="0" presId="urn:microsoft.com/office/officeart/2005/8/layout/pyramid2"/>
    <dgm:cxn modelId="{17F07919-F2BE-4B7C-9983-26C70851A0D1}" type="presOf" srcId="{EB2776BB-9923-49FD-8ECD-83532ED2E9F9}" destId="{E2D8AEF5-E776-43BF-8EAB-13C8FD5372AD}" srcOrd="0" destOrd="0" presId="urn:microsoft.com/office/officeart/2005/8/layout/pyramid2"/>
    <dgm:cxn modelId="{DF2EB57A-F5FB-4AA7-9760-2C1002CE81B3}" type="presParOf" srcId="{3BB9EE21-A708-47AF-9588-EFC8E262452F}" destId="{DD523C3C-0406-4AFE-8204-D305EFDAA932}" srcOrd="0" destOrd="0" presId="urn:microsoft.com/office/officeart/2005/8/layout/pyramid2"/>
    <dgm:cxn modelId="{EDEDD69D-09BD-455B-816A-6F296E3BEEC2}" type="presParOf" srcId="{3BB9EE21-A708-47AF-9588-EFC8E262452F}" destId="{274040A4-457C-4169-A461-1F88C33D865E}" srcOrd="1" destOrd="0" presId="urn:microsoft.com/office/officeart/2005/8/layout/pyramid2"/>
    <dgm:cxn modelId="{2FCFF413-E738-411B-9E8F-D9224F205E8A}" type="presParOf" srcId="{274040A4-457C-4169-A461-1F88C33D865E}" destId="{65BD0761-29F4-4E5E-845B-9558F4075B5C}" srcOrd="0" destOrd="0" presId="urn:microsoft.com/office/officeart/2005/8/layout/pyramid2"/>
    <dgm:cxn modelId="{29D15DA1-8175-4215-A016-0A34BA4E1AD7}" type="presParOf" srcId="{274040A4-457C-4169-A461-1F88C33D865E}" destId="{89AF537C-51A2-48DF-85A7-AB829651E118}" srcOrd="1" destOrd="0" presId="urn:microsoft.com/office/officeart/2005/8/layout/pyramid2"/>
    <dgm:cxn modelId="{BE9C6D6E-7C38-4C87-A460-8BBD23126ADF}" type="presParOf" srcId="{274040A4-457C-4169-A461-1F88C33D865E}" destId="{E2D8AEF5-E776-43BF-8EAB-13C8FD5372AD}" srcOrd="2" destOrd="0" presId="urn:microsoft.com/office/officeart/2005/8/layout/pyramid2"/>
    <dgm:cxn modelId="{2F5BA08D-A53B-4DD7-8DDD-A8178E44501D}" type="presParOf" srcId="{274040A4-457C-4169-A461-1F88C33D865E}" destId="{EB06F18A-A2ED-42DD-B5AB-15260B9644C6}" srcOrd="3" destOrd="0" presId="urn:microsoft.com/office/officeart/2005/8/layout/pyramid2"/>
    <dgm:cxn modelId="{2E6A5EC6-85C9-4543-9A9C-96C9B435EA31}" type="presParOf" srcId="{274040A4-457C-4169-A461-1F88C33D865E}" destId="{10511388-8F03-4C4A-A8AF-D3FBFE0E7834}" srcOrd="4" destOrd="0" presId="urn:microsoft.com/office/officeart/2005/8/layout/pyramid2"/>
    <dgm:cxn modelId="{4F0B6AD2-BE7D-467E-A31E-325EC125D9F0}" type="presParOf" srcId="{274040A4-457C-4169-A461-1F88C33D865E}" destId="{E3841BD0-6AFF-46E2-A96C-DB28100D4BCF}"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ECED6FD-3646-49C1-A5BC-D91F2A2BE0A0}" type="datetimeFigureOut">
              <a:rPr lang="zh-CN" altLang="en-US" smtClean="0"/>
              <a:t>2020/5/2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560DE0-004F-4D49-8286-DAA237B95D30}" type="slidenum">
              <a:rPr lang="zh-CN" altLang="en-US" smtClean="0"/>
              <a:t>‹#›</a:t>
            </a:fld>
            <a:endParaRPr lang="zh-CN" altLang="en-US"/>
          </a:p>
        </p:txBody>
      </p:sp>
    </p:spTree>
    <p:extLst>
      <p:ext uri="{BB962C8B-B14F-4D97-AF65-F5344CB8AC3E}">
        <p14:creationId xmlns:p14="http://schemas.microsoft.com/office/powerpoint/2010/main" val="2947881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ECED6FD-3646-49C1-A5BC-D91F2A2BE0A0}" type="datetimeFigureOut">
              <a:rPr lang="zh-CN" altLang="en-US" smtClean="0"/>
              <a:t>2020/5/2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560DE0-004F-4D49-8286-DAA237B95D30}" type="slidenum">
              <a:rPr lang="zh-CN" altLang="en-US" smtClean="0"/>
              <a:t>‹#›</a:t>
            </a:fld>
            <a:endParaRPr lang="zh-CN" altLang="en-US"/>
          </a:p>
        </p:txBody>
      </p:sp>
    </p:spTree>
    <p:extLst>
      <p:ext uri="{BB962C8B-B14F-4D97-AF65-F5344CB8AC3E}">
        <p14:creationId xmlns:p14="http://schemas.microsoft.com/office/powerpoint/2010/main" val="389804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ECED6FD-3646-49C1-A5BC-D91F2A2BE0A0}" type="datetimeFigureOut">
              <a:rPr lang="zh-CN" altLang="en-US" smtClean="0"/>
              <a:t>2020/5/2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560DE0-004F-4D49-8286-DAA237B95D30}" type="slidenum">
              <a:rPr lang="zh-CN" altLang="en-US" smtClean="0"/>
              <a:t>‹#›</a:t>
            </a:fld>
            <a:endParaRPr lang="zh-CN" altLang="en-US"/>
          </a:p>
        </p:txBody>
      </p:sp>
    </p:spTree>
    <p:extLst>
      <p:ext uri="{BB962C8B-B14F-4D97-AF65-F5344CB8AC3E}">
        <p14:creationId xmlns:p14="http://schemas.microsoft.com/office/powerpoint/2010/main" val="62275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ECED6FD-3646-49C1-A5BC-D91F2A2BE0A0}" type="datetimeFigureOut">
              <a:rPr lang="zh-CN" altLang="en-US" smtClean="0"/>
              <a:t>2020/5/2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560DE0-004F-4D49-8286-DAA237B95D30}" type="slidenum">
              <a:rPr lang="zh-CN" altLang="en-US" smtClean="0"/>
              <a:t>‹#›</a:t>
            </a:fld>
            <a:endParaRPr lang="zh-CN" altLang="en-US"/>
          </a:p>
        </p:txBody>
      </p:sp>
    </p:spTree>
    <p:extLst>
      <p:ext uri="{BB962C8B-B14F-4D97-AF65-F5344CB8AC3E}">
        <p14:creationId xmlns:p14="http://schemas.microsoft.com/office/powerpoint/2010/main" val="406217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ECED6FD-3646-49C1-A5BC-D91F2A2BE0A0}" type="datetimeFigureOut">
              <a:rPr lang="zh-CN" altLang="en-US" smtClean="0"/>
              <a:t>2020/5/2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560DE0-004F-4D49-8286-DAA237B95D30}" type="slidenum">
              <a:rPr lang="zh-CN" altLang="en-US" smtClean="0"/>
              <a:t>‹#›</a:t>
            </a:fld>
            <a:endParaRPr lang="zh-CN" altLang="en-US"/>
          </a:p>
        </p:txBody>
      </p:sp>
    </p:spTree>
    <p:extLst>
      <p:ext uri="{BB962C8B-B14F-4D97-AF65-F5344CB8AC3E}">
        <p14:creationId xmlns:p14="http://schemas.microsoft.com/office/powerpoint/2010/main" val="4114510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ECED6FD-3646-49C1-A5BC-D91F2A2BE0A0}" type="datetimeFigureOut">
              <a:rPr lang="zh-CN" altLang="en-US" smtClean="0"/>
              <a:t>2020/5/2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4560DE0-004F-4D49-8286-DAA237B95D30}" type="slidenum">
              <a:rPr lang="zh-CN" altLang="en-US" smtClean="0"/>
              <a:t>‹#›</a:t>
            </a:fld>
            <a:endParaRPr lang="zh-CN" altLang="en-US"/>
          </a:p>
        </p:txBody>
      </p:sp>
    </p:spTree>
    <p:extLst>
      <p:ext uri="{BB962C8B-B14F-4D97-AF65-F5344CB8AC3E}">
        <p14:creationId xmlns:p14="http://schemas.microsoft.com/office/powerpoint/2010/main" val="1716147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ECED6FD-3646-49C1-A5BC-D91F2A2BE0A0}" type="datetimeFigureOut">
              <a:rPr lang="zh-CN" altLang="en-US" smtClean="0"/>
              <a:t>2020/5/2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4560DE0-004F-4D49-8286-DAA237B95D30}" type="slidenum">
              <a:rPr lang="zh-CN" altLang="en-US" smtClean="0"/>
              <a:t>‹#›</a:t>
            </a:fld>
            <a:endParaRPr lang="zh-CN" altLang="en-US"/>
          </a:p>
        </p:txBody>
      </p:sp>
    </p:spTree>
    <p:extLst>
      <p:ext uri="{BB962C8B-B14F-4D97-AF65-F5344CB8AC3E}">
        <p14:creationId xmlns:p14="http://schemas.microsoft.com/office/powerpoint/2010/main" val="425809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ECED6FD-3646-49C1-A5BC-D91F2A2BE0A0}" type="datetimeFigureOut">
              <a:rPr lang="zh-CN" altLang="en-US" smtClean="0"/>
              <a:t>2020/5/2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4560DE0-004F-4D49-8286-DAA237B95D30}" type="slidenum">
              <a:rPr lang="zh-CN" altLang="en-US" smtClean="0"/>
              <a:t>‹#›</a:t>
            </a:fld>
            <a:endParaRPr lang="zh-CN" altLang="en-US"/>
          </a:p>
        </p:txBody>
      </p:sp>
    </p:spTree>
    <p:extLst>
      <p:ext uri="{BB962C8B-B14F-4D97-AF65-F5344CB8AC3E}">
        <p14:creationId xmlns:p14="http://schemas.microsoft.com/office/powerpoint/2010/main" val="4079070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ECED6FD-3646-49C1-A5BC-D91F2A2BE0A0}" type="datetimeFigureOut">
              <a:rPr lang="zh-CN" altLang="en-US" smtClean="0"/>
              <a:t>2020/5/2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4560DE0-004F-4D49-8286-DAA237B95D30}" type="slidenum">
              <a:rPr lang="zh-CN" altLang="en-US" smtClean="0"/>
              <a:t>‹#›</a:t>
            </a:fld>
            <a:endParaRPr lang="zh-CN" altLang="en-US"/>
          </a:p>
        </p:txBody>
      </p:sp>
    </p:spTree>
    <p:extLst>
      <p:ext uri="{BB962C8B-B14F-4D97-AF65-F5344CB8AC3E}">
        <p14:creationId xmlns:p14="http://schemas.microsoft.com/office/powerpoint/2010/main" val="3759748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ECED6FD-3646-49C1-A5BC-D91F2A2BE0A0}" type="datetimeFigureOut">
              <a:rPr lang="zh-CN" altLang="en-US" smtClean="0"/>
              <a:t>2020/5/2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4560DE0-004F-4D49-8286-DAA237B95D30}" type="slidenum">
              <a:rPr lang="zh-CN" altLang="en-US" smtClean="0"/>
              <a:t>‹#›</a:t>
            </a:fld>
            <a:endParaRPr lang="zh-CN" altLang="en-US"/>
          </a:p>
        </p:txBody>
      </p:sp>
    </p:spTree>
    <p:extLst>
      <p:ext uri="{BB962C8B-B14F-4D97-AF65-F5344CB8AC3E}">
        <p14:creationId xmlns:p14="http://schemas.microsoft.com/office/powerpoint/2010/main" val="3425429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ECED6FD-3646-49C1-A5BC-D91F2A2BE0A0}" type="datetimeFigureOut">
              <a:rPr lang="zh-CN" altLang="en-US" smtClean="0"/>
              <a:t>2020/5/2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4560DE0-004F-4D49-8286-DAA237B95D30}" type="slidenum">
              <a:rPr lang="zh-CN" altLang="en-US" smtClean="0"/>
              <a:t>‹#›</a:t>
            </a:fld>
            <a:endParaRPr lang="zh-CN" altLang="en-US"/>
          </a:p>
        </p:txBody>
      </p:sp>
    </p:spTree>
    <p:extLst>
      <p:ext uri="{BB962C8B-B14F-4D97-AF65-F5344CB8AC3E}">
        <p14:creationId xmlns:p14="http://schemas.microsoft.com/office/powerpoint/2010/main" val="312473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ED6FD-3646-49C1-A5BC-D91F2A2BE0A0}" type="datetimeFigureOut">
              <a:rPr lang="zh-CN" altLang="en-US" smtClean="0"/>
              <a:t>2020/5/2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60DE0-004F-4D49-8286-DAA237B95D30}" type="slidenum">
              <a:rPr lang="zh-CN" altLang="en-US" smtClean="0"/>
              <a:t>‹#›</a:t>
            </a:fld>
            <a:endParaRPr lang="zh-CN" altLang="en-US"/>
          </a:p>
        </p:txBody>
      </p:sp>
    </p:spTree>
    <p:extLst>
      <p:ext uri="{BB962C8B-B14F-4D97-AF65-F5344CB8AC3E}">
        <p14:creationId xmlns:p14="http://schemas.microsoft.com/office/powerpoint/2010/main" val="3121559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2.xml"/><Relationship Id="rId7" Type="http://schemas.openxmlformats.org/officeDocument/2006/relationships/image" Target="../media/image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77159" y="1954923"/>
            <a:ext cx="9716814" cy="1870349"/>
          </a:xfrm>
        </p:spPr>
        <p:txBody>
          <a:bodyPr>
            <a:normAutofit/>
          </a:bodyPr>
          <a:lstStyle/>
          <a:p>
            <a:r>
              <a:rPr lang="en-US" altLang="zh-CN" sz="4800" b="1" dirty="0" smtClean="0">
                <a:latin typeface="+mn-lt"/>
              </a:rPr>
              <a:t>Shrub traits of forest and </a:t>
            </a:r>
            <a:r>
              <a:rPr lang="en-US" altLang="zh-CN" sz="4800" b="1" dirty="0" err="1" smtClean="0">
                <a:latin typeface="+mn-lt"/>
              </a:rPr>
              <a:t>shrubland</a:t>
            </a:r>
            <a:r>
              <a:rPr lang="en-US" altLang="zh-CN" sz="4800" b="1" dirty="0" smtClean="0">
                <a:latin typeface="+mn-lt"/>
              </a:rPr>
              <a:t> reveal different life strategies</a:t>
            </a:r>
            <a:endParaRPr lang="zh-CN" altLang="en-US" sz="4800" b="1" dirty="0">
              <a:latin typeface="+mn-lt"/>
            </a:endParaRPr>
          </a:p>
        </p:txBody>
      </p:sp>
      <p:sp>
        <p:nvSpPr>
          <p:cNvPr id="3" name="副标题 2"/>
          <p:cNvSpPr>
            <a:spLocks noGrp="1"/>
          </p:cNvSpPr>
          <p:nvPr>
            <p:ph type="subTitle" idx="1"/>
          </p:nvPr>
        </p:nvSpPr>
        <p:spPr>
          <a:xfrm>
            <a:off x="2863367" y="4903074"/>
            <a:ext cx="6344398" cy="1666853"/>
          </a:xfrm>
          <a:solidFill>
            <a:schemeClr val="accent1">
              <a:lumMod val="20000"/>
              <a:lumOff val="80000"/>
            </a:schemeClr>
          </a:solidFill>
          <a:ln>
            <a:noFill/>
          </a:ln>
        </p:spPr>
        <p:txBody>
          <a:bodyPr>
            <a:noAutofit/>
          </a:bodyPr>
          <a:lstStyle/>
          <a:p>
            <a:pPr>
              <a:lnSpc>
                <a:spcPct val="100000"/>
              </a:lnSpc>
              <a:spcBef>
                <a:spcPts val="0"/>
              </a:spcBef>
            </a:pPr>
            <a:r>
              <a:rPr lang="en-US" altLang="zh-CN" b="1" dirty="0" smtClean="0">
                <a:solidFill>
                  <a:srgbClr val="006600"/>
                </a:solidFill>
              </a:rPr>
              <a:t>Jian Ni, </a:t>
            </a:r>
            <a:r>
              <a:rPr lang="en-US" altLang="zh-CN" b="1" dirty="0" err="1" smtClean="0">
                <a:solidFill>
                  <a:srgbClr val="006600"/>
                </a:solidFill>
              </a:rPr>
              <a:t>Jiayu</a:t>
            </a:r>
            <a:r>
              <a:rPr lang="en-US" altLang="zh-CN" b="1" dirty="0" smtClean="0">
                <a:solidFill>
                  <a:srgbClr val="006600"/>
                </a:solidFill>
              </a:rPr>
              <a:t> Cao, </a:t>
            </a:r>
            <a:r>
              <a:rPr lang="en-US" altLang="zh-CN" b="1" dirty="0" err="1" smtClean="0">
                <a:solidFill>
                  <a:srgbClr val="006600"/>
                </a:solidFill>
              </a:rPr>
              <a:t>Quan</a:t>
            </a:r>
            <a:r>
              <a:rPr lang="en-US" altLang="zh-CN" b="1" dirty="0" smtClean="0">
                <a:solidFill>
                  <a:srgbClr val="006600"/>
                </a:solidFill>
              </a:rPr>
              <a:t> Yuan</a:t>
            </a:r>
          </a:p>
          <a:p>
            <a:pPr>
              <a:lnSpc>
                <a:spcPct val="100000"/>
              </a:lnSpc>
              <a:spcBef>
                <a:spcPts val="0"/>
              </a:spcBef>
            </a:pPr>
            <a:r>
              <a:rPr lang="en-US" altLang="zh-CN" b="1" dirty="0" smtClean="0">
                <a:solidFill>
                  <a:srgbClr val="006600"/>
                </a:solidFill>
              </a:rPr>
              <a:t>College of Chemistry and Life Sciences</a:t>
            </a:r>
          </a:p>
          <a:p>
            <a:pPr>
              <a:lnSpc>
                <a:spcPct val="100000"/>
              </a:lnSpc>
              <a:spcBef>
                <a:spcPts val="0"/>
              </a:spcBef>
            </a:pPr>
            <a:r>
              <a:rPr lang="en-US" altLang="zh-CN" b="1" dirty="0" smtClean="0">
                <a:solidFill>
                  <a:srgbClr val="006600"/>
                </a:solidFill>
              </a:rPr>
              <a:t>Zhejiang Normal University, </a:t>
            </a:r>
            <a:r>
              <a:rPr lang="en-US" altLang="zh-CN" b="1" dirty="0" err="1" smtClean="0">
                <a:solidFill>
                  <a:srgbClr val="006600"/>
                </a:solidFill>
              </a:rPr>
              <a:t>Jinhua</a:t>
            </a:r>
            <a:r>
              <a:rPr lang="en-US" altLang="zh-CN" b="1" dirty="0" smtClean="0">
                <a:solidFill>
                  <a:srgbClr val="006600"/>
                </a:solidFill>
              </a:rPr>
              <a:t>, China</a:t>
            </a:r>
          </a:p>
          <a:p>
            <a:pPr>
              <a:lnSpc>
                <a:spcPct val="100000"/>
              </a:lnSpc>
              <a:spcBef>
                <a:spcPts val="0"/>
              </a:spcBef>
            </a:pPr>
            <a:r>
              <a:rPr lang="en-US" altLang="zh-CN" b="1" dirty="0" smtClean="0">
                <a:solidFill>
                  <a:srgbClr val="006600"/>
                </a:solidFill>
              </a:rPr>
              <a:t>Email:</a:t>
            </a:r>
            <a:r>
              <a:rPr lang="zh-CN" altLang="en-US" b="1" dirty="0" smtClean="0">
                <a:solidFill>
                  <a:srgbClr val="006600"/>
                </a:solidFill>
              </a:rPr>
              <a:t> </a:t>
            </a:r>
            <a:r>
              <a:rPr lang="en-US" altLang="zh-CN" b="1" dirty="0" smtClean="0">
                <a:solidFill>
                  <a:srgbClr val="006600"/>
                </a:solidFill>
              </a:rPr>
              <a:t>nijian@zjnu.edu.cn</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6005" y="326562"/>
            <a:ext cx="4559122" cy="1205813"/>
          </a:xfrm>
          <a:prstGeom prst="rect">
            <a:avLst/>
          </a:prstGeom>
          <a:solidFill>
            <a:schemeClr val="accent1">
              <a:lumMod val="20000"/>
              <a:lumOff val="80000"/>
            </a:schemeClr>
          </a:solidFill>
          <a:ln>
            <a:noFill/>
          </a:ln>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9449" y="6140485"/>
            <a:ext cx="1227411" cy="429442"/>
          </a:xfrm>
          <a:prstGeom prst="rect">
            <a:avLst/>
          </a:prstGeom>
        </p:spPr>
      </p:pic>
    </p:spTree>
    <p:extLst>
      <p:ext uri="{BB962C8B-B14F-4D97-AF65-F5344CB8AC3E}">
        <p14:creationId xmlns:p14="http://schemas.microsoft.com/office/powerpoint/2010/main" val="1923020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latin typeface="+mn-lt"/>
              </a:rPr>
              <a:t>Conclusions</a:t>
            </a:r>
            <a:endParaRPr lang="zh-CN" altLang="en-US" b="1" dirty="0">
              <a:latin typeface="+mn-lt"/>
            </a:endParaRPr>
          </a:p>
        </p:txBody>
      </p:sp>
      <p:graphicFrame>
        <p:nvGraphicFramePr>
          <p:cNvPr id="5" name="内容占位符 4"/>
          <p:cNvGraphicFramePr>
            <a:graphicFrameLocks noGrp="1"/>
          </p:cNvGraphicFramePr>
          <p:nvPr>
            <p:ph idx="1"/>
            <p:extLst>
              <p:ext uri="{D42A27DB-BD31-4B8C-83A1-F6EECF244321}">
                <p14:modId xmlns:p14="http://schemas.microsoft.com/office/powerpoint/2010/main" val="3551747447"/>
              </p:ext>
            </p:extLst>
          </p:nvPr>
        </p:nvGraphicFramePr>
        <p:xfrm>
          <a:off x="838200" y="1387366"/>
          <a:ext cx="11033234" cy="5344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0442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3"/>
          <p:cNvSpPr txBox="1">
            <a:spLocks noChangeArrowheads="1"/>
          </p:cNvSpPr>
          <p:nvPr/>
        </p:nvSpPr>
        <p:spPr>
          <a:xfrm>
            <a:off x="488731" y="6047521"/>
            <a:ext cx="2597388" cy="8104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altLang="zh-CN" sz="6000" b="1" dirty="0" smtClean="0">
                <a:solidFill>
                  <a:srgbClr val="FF6600"/>
                </a:solidFill>
                <a:latin typeface="Harlow Solid Italic" panose="04030604020F02020D02" pitchFamily="82" charset="0"/>
                <a:ea typeface="黑体" panose="02010609060101010101" pitchFamily="49" charset="-122"/>
              </a:rPr>
              <a:t>Thanks</a:t>
            </a:r>
            <a:endParaRPr lang="zh-CN" altLang="en-US" sz="6000" b="1" dirty="0">
              <a:solidFill>
                <a:srgbClr val="FF6600"/>
              </a:solidFill>
              <a:latin typeface="Harlow Solid Italic" panose="04030604020F02020D02" pitchFamily="82" charset="0"/>
              <a:ea typeface="黑体" panose="02010609060101010101" pitchFamily="49" charset="-122"/>
            </a:endParaRPr>
          </a:p>
        </p:txBody>
      </p:sp>
    </p:spTree>
    <p:extLst>
      <p:ext uri="{BB962C8B-B14F-4D97-AF65-F5344CB8AC3E}">
        <p14:creationId xmlns:p14="http://schemas.microsoft.com/office/powerpoint/2010/main" val="2916858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latin typeface="+mn-lt"/>
              </a:rPr>
              <a:t>Aims</a:t>
            </a:r>
            <a:endParaRPr lang="zh-CN" altLang="en-US" b="1" dirty="0">
              <a:latin typeface="+mn-lt"/>
            </a:endParaRPr>
          </a:p>
        </p:txBody>
      </p:sp>
      <p:graphicFrame>
        <p:nvGraphicFramePr>
          <p:cNvPr id="4" name="内容占位符 3"/>
          <p:cNvGraphicFramePr>
            <a:graphicFrameLocks noGrp="1"/>
          </p:cNvGraphicFramePr>
          <p:nvPr>
            <p:ph idx="1"/>
            <p:extLst>
              <p:ext uri="{D42A27DB-BD31-4B8C-83A1-F6EECF244321}">
                <p14:modId xmlns:p14="http://schemas.microsoft.com/office/powerpoint/2010/main" val="39516523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5508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latin typeface="+mn-lt"/>
              </a:rPr>
              <a:t>Study</a:t>
            </a:r>
            <a:r>
              <a:rPr lang="zh-CN" altLang="en-US" b="1" dirty="0" smtClean="0">
                <a:latin typeface="+mn-lt"/>
              </a:rPr>
              <a:t> </a:t>
            </a:r>
            <a:r>
              <a:rPr lang="en-US" altLang="zh-CN" b="1" dirty="0" smtClean="0">
                <a:latin typeface="+mn-lt"/>
              </a:rPr>
              <a:t>area</a:t>
            </a:r>
            <a:endParaRPr lang="zh-CN" altLang="en-US" b="1" dirty="0">
              <a:latin typeface="+mn-lt"/>
            </a:endParaRPr>
          </a:p>
        </p:txBody>
      </p:sp>
      <p:graphicFrame>
        <p:nvGraphicFramePr>
          <p:cNvPr id="14" name="内容占位符 13"/>
          <p:cNvGraphicFramePr>
            <a:graphicFrameLocks noGrp="1"/>
          </p:cNvGraphicFramePr>
          <p:nvPr>
            <p:ph idx="1"/>
            <p:extLst>
              <p:ext uri="{D42A27DB-BD31-4B8C-83A1-F6EECF244321}">
                <p14:modId xmlns:p14="http://schemas.microsoft.com/office/powerpoint/2010/main" val="405151667"/>
              </p:ext>
            </p:extLst>
          </p:nvPr>
        </p:nvGraphicFramePr>
        <p:xfrm>
          <a:off x="838200" y="1620678"/>
          <a:ext cx="10515600" cy="1935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图片 5"/>
          <p:cNvPicPr>
            <a:picLocks noChangeAspect="1"/>
          </p:cNvPicPr>
          <p:nvPr/>
        </p:nvPicPr>
        <p:blipFill rotWithShape="1">
          <a:blip r:embed="rId7" cstate="print">
            <a:extLst>
              <a:ext uri="{28A0092B-C50C-407E-A947-70E740481C1C}">
                <a14:useLocalDpi xmlns:a14="http://schemas.microsoft.com/office/drawing/2010/main" val="0"/>
              </a:ext>
            </a:extLst>
          </a:blip>
          <a:srcRect l="7181" t="3479" r="5905" b="6873"/>
          <a:stretch/>
        </p:blipFill>
        <p:spPr>
          <a:xfrm>
            <a:off x="838199" y="3760631"/>
            <a:ext cx="4308837" cy="3000543"/>
          </a:xfrm>
          <a:prstGeom prst="rect">
            <a:avLst/>
          </a:prstGeom>
          <a:ln w="28575">
            <a:solidFill>
              <a:schemeClr val="accent1">
                <a:lumMod val="75000"/>
              </a:schemeClr>
            </a:solidFill>
          </a:ln>
        </p:spPr>
      </p:pic>
      <p:sp>
        <p:nvSpPr>
          <p:cNvPr id="8" name="十字星 7"/>
          <p:cNvSpPr/>
          <p:nvPr/>
        </p:nvSpPr>
        <p:spPr>
          <a:xfrm>
            <a:off x="3664927" y="5830574"/>
            <a:ext cx="309079" cy="249550"/>
          </a:xfrm>
          <a:prstGeom prst="star4">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ln>
                <a:solidFill>
                  <a:srgbClr val="FF0000"/>
                </a:solidFill>
              </a:ln>
              <a:solidFill>
                <a:srgbClr val="FF0000"/>
              </a:solidFill>
            </a:endParaRPr>
          </a:p>
        </p:txBody>
      </p:sp>
      <p:pic>
        <p:nvPicPr>
          <p:cNvPr id="11" name="图片 10" descr="IMG_20190604_153158"/>
          <p:cNvPicPr/>
          <p:nvPr/>
        </p:nvPicPr>
        <p:blipFill>
          <a:blip r:embed="rId8"/>
          <a:stretch>
            <a:fillRect/>
          </a:stretch>
        </p:blipFill>
        <p:spPr>
          <a:xfrm>
            <a:off x="5481818" y="3646499"/>
            <a:ext cx="6006137" cy="3114675"/>
          </a:xfrm>
          <a:prstGeom prst="rect">
            <a:avLst/>
          </a:prstGeom>
        </p:spPr>
      </p:pic>
    </p:spTree>
    <p:extLst>
      <p:ext uri="{BB962C8B-B14F-4D97-AF65-F5344CB8AC3E}">
        <p14:creationId xmlns:p14="http://schemas.microsoft.com/office/powerpoint/2010/main" val="2174978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IMG_20191025_105754"/>
          <p:cNvPicPr/>
          <p:nvPr/>
        </p:nvPicPr>
        <p:blipFill>
          <a:blip r:embed="rId2"/>
          <a:stretch>
            <a:fillRect/>
          </a:stretch>
        </p:blipFill>
        <p:spPr>
          <a:xfrm>
            <a:off x="4312345" y="4162089"/>
            <a:ext cx="3713051" cy="2434107"/>
          </a:xfrm>
          <a:prstGeom prst="rect">
            <a:avLst/>
          </a:prstGeom>
        </p:spPr>
      </p:pic>
      <p:sp>
        <p:nvSpPr>
          <p:cNvPr id="2" name="标题 1"/>
          <p:cNvSpPr>
            <a:spLocks noGrp="1"/>
          </p:cNvSpPr>
          <p:nvPr>
            <p:ph type="title"/>
          </p:nvPr>
        </p:nvSpPr>
        <p:spPr/>
        <p:txBody>
          <a:bodyPr/>
          <a:lstStyle/>
          <a:p>
            <a:r>
              <a:rPr lang="en-US" altLang="zh-CN" b="1" dirty="0" smtClean="0">
                <a:latin typeface="+mn-lt"/>
              </a:rPr>
              <a:t>Study</a:t>
            </a:r>
            <a:r>
              <a:rPr lang="zh-CN" altLang="en-US" b="1" dirty="0" smtClean="0">
                <a:latin typeface="+mn-lt"/>
              </a:rPr>
              <a:t> </a:t>
            </a:r>
            <a:r>
              <a:rPr lang="en-US" altLang="zh-CN" b="1" dirty="0" smtClean="0">
                <a:latin typeface="+mn-lt"/>
              </a:rPr>
              <a:t>area</a:t>
            </a:r>
            <a:endParaRPr lang="zh-CN" altLang="en-US" b="1" dirty="0">
              <a:latin typeface="+mn-lt"/>
            </a:endParaRPr>
          </a:p>
        </p:txBody>
      </p:sp>
      <p:pic>
        <p:nvPicPr>
          <p:cNvPr id="12" name="图片 11" descr="IMG_20190529_105447"/>
          <p:cNvPicPr/>
          <p:nvPr/>
        </p:nvPicPr>
        <p:blipFill>
          <a:blip r:embed="rId3"/>
          <a:stretch>
            <a:fillRect/>
          </a:stretch>
        </p:blipFill>
        <p:spPr>
          <a:xfrm>
            <a:off x="8168649" y="1615374"/>
            <a:ext cx="3641276" cy="2408115"/>
          </a:xfrm>
          <a:prstGeom prst="rect">
            <a:avLst/>
          </a:prstGeom>
        </p:spPr>
      </p:pic>
      <p:pic>
        <p:nvPicPr>
          <p:cNvPr id="13" name="图片 12" descr="IMG_20190604_140942"/>
          <p:cNvPicPr/>
          <p:nvPr/>
        </p:nvPicPr>
        <p:blipFill>
          <a:blip r:embed="rId4"/>
          <a:stretch>
            <a:fillRect/>
          </a:stretch>
        </p:blipFill>
        <p:spPr>
          <a:xfrm>
            <a:off x="364712" y="1615375"/>
            <a:ext cx="3769406" cy="2408115"/>
          </a:xfrm>
          <a:prstGeom prst="rect">
            <a:avLst/>
          </a:prstGeom>
        </p:spPr>
      </p:pic>
      <p:sp>
        <p:nvSpPr>
          <p:cNvPr id="7" name="文本框 6"/>
          <p:cNvSpPr txBox="1"/>
          <p:nvPr/>
        </p:nvSpPr>
        <p:spPr>
          <a:xfrm>
            <a:off x="364714" y="1615375"/>
            <a:ext cx="1462067" cy="369332"/>
          </a:xfrm>
          <a:prstGeom prst="rect">
            <a:avLst/>
          </a:prstGeom>
          <a:noFill/>
        </p:spPr>
        <p:txBody>
          <a:bodyPr wrap="none" rtlCol="0">
            <a:spAutoFit/>
          </a:bodyPr>
          <a:lstStyle/>
          <a:p>
            <a:r>
              <a:rPr lang="en-US" altLang="zh-CN" dirty="0" smtClean="0"/>
              <a:t>Conifer</a:t>
            </a:r>
            <a:r>
              <a:rPr lang="zh-CN" altLang="en-US" dirty="0" smtClean="0"/>
              <a:t> </a:t>
            </a:r>
            <a:r>
              <a:rPr lang="en-US" altLang="zh-CN" dirty="0" smtClean="0"/>
              <a:t>forest</a:t>
            </a:r>
            <a:endParaRPr lang="zh-CN" altLang="en-US" dirty="0"/>
          </a:p>
        </p:txBody>
      </p:sp>
      <p:sp>
        <p:nvSpPr>
          <p:cNvPr id="9" name="文本框 8"/>
          <p:cNvSpPr txBox="1"/>
          <p:nvPr/>
        </p:nvSpPr>
        <p:spPr>
          <a:xfrm>
            <a:off x="8231184" y="1614288"/>
            <a:ext cx="1912255" cy="369332"/>
          </a:xfrm>
          <a:prstGeom prst="rect">
            <a:avLst/>
          </a:prstGeom>
          <a:noFill/>
        </p:spPr>
        <p:txBody>
          <a:bodyPr wrap="none" rtlCol="0">
            <a:spAutoFit/>
          </a:bodyPr>
          <a:lstStyle/>
          <a:p>
            <a:r>
              <a:rPr lang="en-US" altLang="zh-CN" dirty="0" smtClean="0"/>
              <a:t>Primary</a:t>
            </a:r>
            <a:r>
              <a:rPr lang="zh-CN" altLang="en-US" dirty="0" smtClean="0"/>
              <a:t> </a:t>
            </a:r>
            <a:r>
              <a:rPr lang="en-US" altLang="zh-CN" dirty="0" err="1" smtClean="0"/>
              <a:t>shrubland</a:t>
            </a:r>
            <a:endParaRPr lang="zh-CN" altLang="en-US" dirty="0"/>
          </a:p>
        </p:txBody>
      </p:sp>
      <p:pic>
        <p:nvPicPr>
          <p:cNvPr id="14" name="图片 13" descr="IMG_20190320_114930"/>
          <p:cNvPicPr/>
          <p:nvPr/>
        </p:nvPicPr>
        <p:blipFill>
          <a:blip r:embed="rId5"/>
          <a:stretch>
            <a:fillRect/>
          </a:stretch>
        </p:blipFill>
        <p:spPr>
          <a:xfrm>
            <a:off x="364713" y="4162089"/>
            <a:ext cx="3769406" cy="2434107"/>
          </a:xfrm>
          <a:prstGeom prst="rect">
            <a:avLst/>
          </a:prstGeom>
        </p:spPr>
      </p:pic>
      <p:sp>
        <p:nvSpPr>
          <p:cNvPr id="10" name="文本框 9"/>
          <p:cNvSpPr txBox="1"/>
          <p:nvPr/>
        </p:nvSpPr>
        <p:spPr>
          <a:xfrm>
            <a:off x="364712" y="4208255"/>
            <a:ext cx="2762886" cy="646331"/>
          </a:xfrm>
          <a:prstGeom prst="rect">
            <a:avLst/>
          </a:prstGeom>
          <a:noFill/>
        </p:spPr>
        <p:txBody>
          <a:bodyPr wrap="square" rtlCol="0">
            <a:spAutoFit/>
          </a:bodyPr>
          <a:lstStyle/>
          <a:p>
            <a:r>
              <a:rPr lang="en-US" altLang="zh-CN" dirty="0" smtClean="0"/>
              <a:t>Evergreen</a:t>
            </a:r>
            <a:r>
              <a:rPr lang="zh-CN" altLang="en-US" dirty="0" smtClean="0"/>
              <a:t> </a:t>
            </a:r>
            <a:r>
              <a:rPr lang="en-US" altLang="zh-CN" dirty="0" smtClean="0"/>
              <a:t>and</a:t>
            </a:r>
            <a:r>
              <a:rPr lang="zh-CN" altLang="en-US" dirty="0" smtClean="0"/>
              <a:t> </a:t>
            </a:r>
            <a:r>
              <a:rPr lang="en-US" altLang="zh-CN" dirty="0" smtClean="0"/>
              <a:t>deciduous</a:t>
            </a:r>
            <a:r>
              <a:rPr lang="zh-CN" altLang="en-US" dirty="0" smtClean="0"/>
              <a:t> </a:t>
            </a:r>
            <a:r>
              <a:rPr lang="en-US" altLang="zh-CN" dirty="0" smtClean="0"/>
              <a:t>broadleaved</a:t>
            </a:r>
            <a:r>
              <a:rPr lang="zh-CN" altLang="en-US" dirty="0" smtClean="0"/>
              <a:t> </a:t>
            </a:r>
            <a:r>
              <a:rPr lang="en-US" altLang="zh-CN" dirty="0" smtClean="0"/>
              <a:t>mixed</a:t>
            </a:r>
            <a:r>
              <a:rPr lang="zh-CN" altLang="en-US" dirty="0" smtClean="0"/>
              <a:t> </a:t>
            </a:r>
            <a:r>
              <a:rPr lang="en-US" altLang="zh-CN" dirty="0" smtClean="0"/>
              <a:t>forest</a:t>
            </a:r>
            <a:endParaRPr lang="zh-CN" altLang="en-US" dirty="0"/>
          </a:p>
        </p:txBody>
      </p:sp>
      <p:pic>
        <p:nvPicPr>
          <p:cNvPr id="15" name="图片 14" descr="IMG_20190529_105303"/>
          <p:cNvPicPr/>
          <p:nvPr/>
        </p:nvPicPr>
        <p:blipFill>
          <a:blip r:embed="rId6"/>
          <a:stretch>
            <a:fillRect/>
          </a:stretch>
        </p:blipFill>
        <p:spPr>
          <a:xfrm>
            <a:off x="4312345" y="1600049"/>
            <a:ext cx="3713051" cy="2423441"/>
          </a:xfrm>
          <a:prstGeom prst="rect">
            <a:avLst/>
          </a:prstGeom>
        </p:spPr>
      </p:pic>
      <p:sp>
        <p:nvSpPr>
          <p:cNvPr id="16" name="文本框 15"/>
          <p:cNvSpPr txBox="1"/>
          <p:nvPr/>
        </p:nvSpPr>
        <p:spPr>
          <a:xfrm>
            <a:off x="4312345" y="1629998"/>
            <a:ext cx="2994346" cy="369332"/>
          </a:xfrm>
          <a:prstGeom prst="rect">
            <a:avLst/>
          </a:prstGeom>
          <a:noFill/>
        </p:spPr>
        <p:txBody>
          <a:bodyPr wrap="none" rtlCol="0">
            <a:spAutoFit/>
          </a:bodyPr>
          <a:lstStyle/>
          <a:p>
            <a:r>
              <a:rPr lang="en-US" altLang="zh-CN" dirty="0" smtClean="0"/>
              <a:t>Evergreen</a:t>
            </a:r>
            <a:r>
              <a:rPr lang="zh-CN" altLang="en-US" dirty="0" smtClean="0"/>
              <a:t> </a:t>
            </a:r>
            <a:r>
              <a:rPr lang="en-US" altLang="zh-CN" dirty="0" smtClean="0"/>
              <a:t>broadleaved</a:t>
            </a:r>
            <a:r>
              <a:rPr lang="zh-CN" altLang="en-US" dirty="0" smtClean="0"/>
              <a:t> </a:t>
            </a:r>
            <a:r>
              <a:rPr lang="en-US" altLang="zh-CN" dirty="0" smtClean="0"/>
              <a:t>forest</a:t>
            </a:r>
            <a:endParaRPr lang="zh-CN" altLang="en-US" dirty="0"/>
          </a:p>
        </p:txBody>
      </p:sp>
      <p:sp>
        <p:nvSpPr>
          <p:cNvPr id="17" name="文本框 16"/>
          <p:cNvSpPr txBox="1"/>
          <p:nvPr/>
        </p:nvSpPr>
        <p:spPr>
          <a:xfrm>
            <a:off x="4289422" y="4225275"/>
            <a:ext cx="3040191" cy="369332"/>
          </a:xfrm>
          <a:prstGeom prst="rect">
            <a:avLst/>
          </a:prstGeom>
          <a:noFill/>
        </p:spPr>
        <p:txBody>
          <a:bodyPr wrap="none" rtlCol="0">
            <a:spAutoFit/>
          </a:bodyPr>
          <a:lstStyle/>
          <a:p>
            <a:r>
              <a:rPr lang="en-US" altLang="zh-CN" dirty="0" smtClean="0"/>
              <a:t>Deciduous</a:t>
            </a:r>
            <a:r>
              <a:rPr lang="zh-CN" altLang="en-US" dirty="0" smtClean="0"/>
              <a:t> </a:t>
            </a:r>
            <a:r>
              <a:rPr lang="en-US" altLang="zh-CN" dirty="0" smtClean="0"/>
              <a:t>broadleaved</a:t>
            </a:r>
            <a:r>
              <a:rPr lang="zh-CN" altLang="en-US" dirty="0" smtClean="0"/>
              <a:t> </a:t>
            </a:r>
            <a:r>
              <a:rPr lang="en-US" altLang="zh-CN" dirty="0" smtClean="0"/>
              <a:t>forest</a:t>
            </a:r>
            <a:endParaRPr lang="zh-CN" altLang="en-US" dirty="0"/>
          </a:p>
        </p:txBody>
      </p:sp>
      <p:pic>
        <p:nvPicPr>
          <p:cNvPr id="20" name="图片 19"/>
          <p:cNvPicPr>
            <a:picLocks noChangeAspect="1"/>
          </p:cNvPicPr>
          <p:nvPr/>
        </p:nvPicPr>
        <p:blipFill rotWithShape="1">
          <a:blip r:embed="rId7" cstate="print">
            <a:extLst>
              <a:ext uri="{28A0092B-C50C-407E-A947-70E740481C1C}">
                <a14:useLocalDpi xmlns:a14="http://schemas.microsoft.com/office/drawing/2010/main" val="0"/>
              </a:ext>
            </a:extLst>
          </a:blip>
          <a:srcRect t="17840" b="5352"/>
          <a:stretch/>
        </p:blipFill>
        <p:spPr>
          <a:xfrm>
            <a:off x="8168650" y="4162089"/>
            <a:ext cx="3641276" cy="2434107"/>
          </a:xfrm>
          <a:prstGeom prst="rect">
            <a:avLst/>
          </a:prstGeom>
        </p:spPr>
      </p:pic>
      <p:sp>
        <p:nvSpPr>
          <p:cNvPr id="21" name="文本框 20"/>
          <p:cNvSpPr txBox="1"/>
          <p:nvPr/>
        </p:nvSpPr>
        <p:spPr>
          <a:xfrm>
            <a:off x="8231184" y="4162089"/>
            <a:ext cx="2158796" cy="369332"/>
          </a:xfrm>
          <a:prstGeom prst="rect">
            <a:avLst/>
          </a:prstGeom>
          <a:noFill/>
        </p:spPr>
        <p:txBody>
          <a:bodyPr wrap="none" rtlCol="0">
            <a:spAutoFit/>
          </a:bodyPr>
          <a:lstStyle/>
          <a:p>
            <a:r>
              <a:rPr lang="en-US" altLang="zh-CN" dirty="0" smtClean="0"/>
              <a:t>Secondary</a:t>
            </a:r>
            <a:r>
              <a:rPr lang="zh-CN" altLang="en-US" dirty="0" smtClean="0"/>
              <a:t> </a:t>
            </a:r>
            <a:r>
              <a:rPr lang="en-US" altLang="zh-CN" dirty="0" err="1" smtClean="0"/>
              <a:t>shrubland</a:t>
            </a:r>
            <a:endParaRPr lang="zh-CN" altLang="en-US" dirty="0"/>
          </a:p>
        </p:txBody>
      </p:sp>
    </p:spTree>
    <p:extLst>
      <p:ext uri="{BB962C8B-B14F-4D97-AF65-F5344CB8AC3E}">
        <p14:creationId xmlns:p14="http://schemas.microsoft.com/office/powerpoint/2010/main" val="2911124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latin typeface="+mn-lt"/>
              </a:rPr>
              <a:t>Methods</a:t>
            </a:r>
            <a:endParaRPr lang="zh-CN" altLang="en-US" b="1" dirty="0">
              <a:latin typeface="+mn-lt"/>
            </a:endParaRPr>
          </a:p>
        </p:txBody>
      </p:sp>
      <p:graphicFrame>
        <p:nvGraphicFramePr>
          <p:cNvPr id="6" name="内容占位符 5"/>
          <p:cNvGraphicFramePr>
            <a:graphicFrameLocks noGrp="1"/>
          </p:cNvGraphicFramePr>
          <p:nvPr>
            <p:ph idx="1"/>
            <p:extLst>
              <p:ext uri="{D42A27DB-BD31-4B8C-83A1-F6EECF244321}">
                <p14:modId xmlns:p14="http://schemas.microsoft.com/office/powerpoint/2010/main" val="1971778894"/>
              </p:ext>
            </p:extLst>
          </p:nvPr>
        </p:nvGraphicFramePr>
        <p:xfrm>
          <a:off x="838200" y="1825625"/>
          <a:ext cx="10515600" cy="4600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8093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latin typeface="+mn-lt"/>
              </a:rPr>
              <a:t>Important findings</a:t>
            </a:r>
            <a:endParaRPr lang="zh-CN" altLang="en-US" b="1" dirty="0">
              <a:latin typeface="+mn-lt"/>
            </a:endParaRPr>
          </a:p>
        </p:txBody>
      </p:sp>
      <p:graphicFrame>
        <p:nvGraphicFramePr>
          <p:cNvPr id="10" name="内容占位符 9"/>
          <p:cNvGraphicFramePr>
            <a:graphicFrameLocks noGrp="1"/>
          </p:cNvGraphicFramePr>
          <p:nvPr>
            <p:ph idx="1"/>
            <p:extLst>
              <p:ext uri="{D42A27DB-BD31-4B8C-83A1-F6EECF244321}">
                <p14:modId xmlns:p14="http://schemas.microsoft.com/office/powerpoint/2010/main" val="2790445148"/>
              </p:ext>
            </p:extLst>
          </p:nvPr>
        </p:nvGraphicFramePr>
        <p:xfrm>
          <a:off x="838200" y="1825625"/>
          <a:ext cx="4884683"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图片 7"/>
          <p:cNvPicPr>
            <a:picLocks noChangeAspect="1"/>
          </p:cNvPicPr>
          <p:nvPr/>
        </p:nvPicPr>
        <p:blipFill>
          <a:blip r:embed="rId7"/>
          <a:stretch>
            <a:fillRect/>
          </a:stretch>
        </p:blipFill>
        <p:spPr>
          <a:xfrm>
            <a:off x="6731876" y="822659"/>
            <a:ext cx="5219048" cy="4390476"/>
          </a:xfrm>
          <a:prstGeom prst="rect">
            <a:avLst/>
          </a:prstGeom>
        </p:spPr>
      </p:pic>
      <p:sp>
        <p:nvSpPr>
          <p:cNvPr id="9" name="矩形 8"/>
          <p:cNvSpPr/>
          <p:nvPr/>
        </p:nvSpPr>
        <p:spPr>
          <a:xfrm>
            <a:off x="6731876" y="5213135"/>
            <a:ext cx="5219048" cy="1323439"/>
          </a:xfrm>
          <a:prstGeom prst="rect">
            <a:avLst/>
          </a:prstGeom>
        </p:spPr>
        <p:txBody>
          <a:bodyPr wrap="square">
            <a:spAutoFit/>
          </a:bodyPr>
          <a:lstStyle/>
          <a:p>
            <a:r>
              <a:rPr lang="en-US" altLang="zh-CN" sz="1600" dirty="0" smtClean="0"/>
              <a:t>Shrub functional traits (mean ± SE) under three different habitats in </a:t>
            </a:r>
            <a:r>
              <a:rPr lang="en-US" altLang="zh-CN" sz="1600" dirty="0" err="1" smtClean="0"/>
              <a:t>Beishan</a:t>
            </a:r>
            <a:r>
              <a:rPr lang="en-US" altLang="zh-CN" sz="1600" dirty="0" smtClean="0"/>
              <a:t> Mountain of </a:t>
            </a:r>
            <a:r>
              <a:rPr lang="en-US" altLang="zh-CN" sz="1600" dirty="0" err="1" smtClean="0"/>
              <a:t>Jinhua</a:t>
            </a:r>
            <a:r>
              <a:rPr lang="en-US" altLang="zh-CN" sz="1600" dirty="0" smtClean="0"/>
              <a:t>, Zhejiang Province. Different lowercase letters indicate significant differences</a:t>
            </a:r>
            <a:r>
              <a:rPr lang="en-US" altLang="zh-CN" sz="1600" dirty="0"/>
              <a:t>.</a:t>
            </a:r>
            <a:r>
              <a:rPr lang="en-US" altLang="zh-CN" sz="1600" dirty="0" smtClean="0"/>
              <a:t> Three different habitats: 1, Understory shrub layer; 2, Primary </a:t>
            </a:r>
            <a:r>
              <a:rPr lang="en-US" altLang="zh-CN" sz="1600" dirty="0" err="1" smtClean="0"/>
              <a:t>shrubland</a:t>
            </a:r>
            <a:r>
              <a:rPr lang="en-US" altLang="zh-CN" sz="1600" dirty="0" smtClean="0"/>
              <a:t>; 3, Secondary </a:t>
            </a:r>
            <a:r>
              <a:rPr lang="en-US" altLang="zh-CN" sz="1600" dirty="0" err="1" smtClean="0"/>
              <a:t>shrubland</a:t>
            </a:r>
            <a:r>
              <a:rPr lang="en-US" altLang="zh-CN" sz="1600" dirty="0" smtClean="0"/>
              <a:t>.</a:t>
            </a:r>
            <a:endParaRPr lang="zh-CN" altLang="en-US" sz="1600" dirty="0"/>
          </a:p>
        </p:txBody>
      </p:sp>
    </p:spTree>
    <p:extLst>
      <p:ext uri="{BB962C8B-B14F-4D97-AF65-F5344CB8AC3E}">
        <p14:creationId xmlns:p14="http://schemas.microsoft.com/office/powerpoint/2010/main" val="710279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latin typeface="+mn-lt"/>
              </a:rPr>
              <a:t>Important findings</a:t>
            </a:r>
            <a:endParaRPr lang="zh-CN" altLang="en-US" b="1" dirty="0">
              <a:latin typeface="+mn-lt"/>
            </a:endParaRPr>
          </a:p>
        </p:txBody>
      </p:sp>
      <p:graphicFrame>
        <p:nvGraphicFramePr>
          <p:cNvPr id="6" name="内容占位符 5"/>
          <p:cNvGraphicFramePr>
            <a:graphicFrameLocks noGrp="1"/>
          </p:cNvGraphicFramePr>
          <p:nvPr>
            <p:ph idx="1"/>
            <p:extLst>
              <p:ext uri="{D42A27DB-BD31-4B8C-83A1-F6EECF244321}">
                <p14:modId xmlns:p14="http://schemas.microsoft.com/office/powerpoint/2010/main" val="502312371"/>
              </p:ext>
            </p:extLst>
          </p:nvPr>
        </p:nvGraphicFramePr>
        <p:xfrm>
          <a:off x="599090" y="1690688"/>
          <a:ext cx="5882834" cy="4647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图片 3"/>
          <p:cNvPicPr>
            <a:picLocks noChangeAspect="1"/>
          </p:cNvPicPr>
          <p:nvPr/>
        </p:nvPicPr>
        <p:blipFill>
          <a:blip r:embed="rId7"/>
          <a:stretch>
            <a:fillRect/>
          </a:stretch>
        </p:blipFill>
        <p:spPr>
          <a:xfrm>
            <a:off x="6481924" y="699976"/>
            <a:ext cx="5219048" cy="4580952"/>
          </a:xfrm>
          <a:prstGeom prst="rect">
            <a:avLst/>
          </a:prstGeom>
        </p:spPr>
      </p:pic>
      <p:sp>
        <p:nvSpPr>
          <p:cNvPr id="5" name="矩形 4"/>
          <p:cNvSpPr/>
          <p:nvPr/>
        </p:nvSpPr>
        <p:spPr>
          <a:xfrm>
            <a:off x="6481924" y="5280928"/>
            <a:ext cx="5547166" cy="1323439"/>
          </a:xfrm>
          <a:prstGeom prst="rect">
            <a:avLst/>
          </a:prstGeom>
        </p:spPr>
        <p:txBody>
          <a:bodyPr wrap="square">
            <a:spAutoFit/>
          </a:bodyPr>
          <a:lstStyle/>
          <a:p>
            <a:r>
              <a:rPr lang="en-US" altLang="zh-CN" sz="1600" dirty="0" smtClean="0"/>
              <a:t>Interspecific and intraspecific coefficients of variation of shrub functional traits under three different habitats in </a:t>
            </a:r>
            <a:r>
              <a:rPr lang="en-US" altLang="zh-CN" sz="1600" dirty="0" err="1" smtClean="0"/>
              <a:t>Beishan</a:t>
            </a:r>
            <a:r>
              <a:rPr lang="en-US" altLang="zh-CN" sz="1600" dirty="0" smtClean="0"/>
              <a:t> Mountain of </a:t>
            </a:r>
            <a:r>
              <a:rPr lang="en-US" altLang="zh-CN" sz="1600" dirty="0" err="1" smtClean="0"/>
              <a:t>Jinhua</a:t>
            </a:r>
            <a:r>
              <a:rPr lang="en-US" altLang="zh-CN" sz="1600" dirty="0" smtClean="0"/>
              <a:t>, Zhejiang Province. </a:t>
            </a:r>
            <a:r>
              <a:rPr lang="en-US" altLang="zh-CN" sz="1600" dirty="0"/>
              <a:t>T</a:t>
            </a:r>
            <a:r>
              <a:rPr lang="en-US" altLang="zh-CN" sz="1600" dirty="0" smtClean="0"/>
              <a:t>hree different habitats: 1, Understory shrub layer; 2, Primary </a:t>
            </a:r>
            <a:r>
              <a:rPr lang="en-US" altLang="zh-CN" sz="1600" dirty="0" err="1" smtClean="0"/>
              <a:t>shrubland</a:t>
            </a:r>
            <a:r>
              <a:rPr lang="en-US" altLang="zh-CN" sz="1600" dirty="0" smtClean="0"/>
              <a:t>; 3, Secondary </a:t>
            </a:r>
            <a:r>
              <a:rPr lang="en-US" altLang="zh-CN" sz="1600" dirty="0" err="1" smtClean="0"/>
              <a:t>shrubland</a:t>
            </a:r>
            <a:r>
              <a:rPr lang="en-US" altLang="zh-CN" sz="1600" dirty="0" smtClean="0"/>
              <a:t>.</a:t>
            </a:r>
            <a:endParaRPr lang="zh-CN" altLang="en-US" sz="1600" dirty="0"/>
          </a:p>
        </p:txBody>
      </p:sp>
    </p:spTree>
    <p:extLst>
      <p:ext uri="{BB962C8B-B14F-4D97-AF65-F5344CB8AC3E}">
        <p14:creationId xmlns:p14="http://schemas.microsoft.com/office/powerpoint/2010/main" val="4232699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latin typeface="+mn-lt"/>
              </a:rPr>
              <a:t>Important findings</a:t>
            </a:r>
            <a:endParaRPr lang="zh-CN" altLang="en-US" b="1" dirty="0">
              <a:latin typeface="+mn-lt"/>
            </a:endParaRPr>
          </a:p>
        </p:txBody>
      </p:sp>
      <p:graphicFrame>
        <p:nvGraphicFramePr>
          <p:cNvPr id="6" name="内容占位符 5"/>
          <p:cNvGraphicFramePr>
            <a:graphicFrameLocks noGrp="1"/>
          </p:cNvGraphicFramePr>
          <p:nvPr>
            <p:ph idx="1"/>
            <p:extLst>
              <p:ext uri="{D42A27DB-BD31-4B8C-83A1-F6EECF244321}">
                <p14:modId xmlns:p14="http://schemas.microsoft.com/office/powerpoint/2010/main" val="4064901625"/>
              </p:ext>
            </p:extLst>
          </p:nvPr>
        </p:nvGraphicFramePr>
        <p:xfrm>
          <a:off x="283780" y="1825625"/>
          <a:ext cx="616431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图片 3"/>
          <p:cNvPicPr>
            <a:picLocks noChangeAspect="1"/>
          </p:cNvPicPr>
          <p:nvPr/>
        </p:nvPicPr>
        <p:blipFill>
          <a:blip r:embed="rId7"/>
          <a:stretch>
            <a:fillRect/>
          </a:stretch>
        </p:blipFill>
        <p:spPr>
          <a:xfrm>
            <a:off x="6589986" y="815886"/>
            <a:ext cx="5219048" cy="4580952"/>
          </a:xfrm>
          <a:prstGeom prst="rect">
            <a:avLst/>
          </a:prstGeom>
        </p:spPr>
      </p:pic>
      <p:sp>
        <p:nvSpPr>
          <p:cNvPr id="5" name="矩形 4"/>
          <p:cNvSpPr/>
          <p:nvPr/>
        </p:nvSpPr>
        <p:spPr>
          <a:xfrm>
            <a:off x="6589986" y="5396838"/>
            <a:ext cx="5454869" cy="1323439"/>
          </a:xfrm>
          <a:prstGeom prst="rect">
            <a:avLst/>
          </a:prstGeom>
        </p:spPr>
        <p:txBody>
          <a:bodyPr wrap="square">
            <a:spAutoFit/>
          </a:bodyPr>
          <a:lstStyle/>
          <a:p>
            <a:r>
              <a:rPr lang="en-US" altLang="zh-CN" sz="1600" dirty="0" smtClean="0"/>
              <a:t>Shrub functional traits (mean ± SE) of different life forms under three different habitats in </a:t>
            </a:r>
            <a:r>
              <a:rPr lang="en-US" altLang="zh-CN" sz="1600" dirty="0" err="1" smtClean="0"/>
              <a:t>Beishan</a:t>
            </a:r>
            <a:r>
              <a:rPr lang="en-US" altLang="zh-CN" sz="1600" dirty="0" smtClean="0"/>
              <a:t> Mountain of </a:t>
            </a:r>
            <a:r>
              <a:rPr lang="en-US" altLang="zh-CN" sz="1600" dirty="0" err="1" smtClean="0"/>
              <a:t>Jinhua</a:t>
            </a:r>
            <a:r>
              <a:rPr lang="en-US" altLang="zh-CN" sz="1600" dirty="0" smtClean="0"/>
              <a:t>, Zhejiang Province. Different lowercase letters indicate significant differences. </a:t>
            </a:r>
            <a:r>
              <a:rPr lang="en-US" altLang="zh-CN" sz="1600" dirty="0"/>
              <a:t>T</a:t>
            </a:r>
            <a:r>
              <a:rPr lang="en-US" altLang="zh-CN" sz="1600" dirty="0" smtClean="0"/>
              <a:t>hree different habitats: 1, Understory shrub layer; 2, Primary </a:t>
            </a:r>
            <a:r>
              <a:rPr lang="en-US" altLang="zh-CN" sz="1600" dirty="0" err="1" smtClean="0"/>
              <a:t>shrubland</a:t>
            </a:r>
            <a:r>
              <a:rPr lang="en-US" altLang="zh-CN" sz="1600" dirty="0" smtClean="0"/>
              <a:t>; 3, Secondary </a:t>
            </a:r>
            <a:r>
              <a:rPr lang="en-US" altLang="zh-CN" sz="1600" dirty="0" err="1" smtClean="0"/>
              <a:t>shrubland</a:t>
            </a:r>
            <a:r>
              <a:rPr lang="en-US" altLang="zh-CN" sz="1600" dirty="0" smtClean="0"/>
              <a:t>.</a:t>
            </a:r>
            <a:endParaRPr lang="zh-CN" altLang="en-US" sz="1600" dirty="0"/>
          </a:p>
        </p:txBody>
      </p:sp>
    </p:spTree>
    <p:extLst>
      <p:ext uri="{BB962C8B-B14F-4D97-AF65-F5344CB8AC3E}">
        <p14:creationId xmlns:p14="http://schemas.microsoft.com/office/powerpoint/2010/main" val="2898959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latin typeface="+mn-lt"/>
              </a:rPr>
              <a:t>Important findings</a:t>
            </a:r>
            <a:endParaRPr lang="zh-CN" altLang="en-US" b="1" dirty="0">
              <a:latin typeface="+mn-lt"/>
            </a:endParaRPr>
          </a:p>
        </p:txBody>
      </p:sp>
      <p:graphicFrame>
        <p:nvGraphicFramePr>
          <p:cNvPr id="8" name="内容占位符 7"/>
          <p:cNvGraphicFramePr>
            <a:graphicFrameLocks noGrp="1"/>
          </p:cNvGraphicFramePr>
          <p:nvPr>
            <p:ph idx="1"/>
            <p:extLst>
              <p:ext uri="{D42A27DB-BD31-4B8C-83A1-F6EECF244321}">
                <p14:modId xmlns:p14="http://schemas.microsoft.com/office/powerpoint/2010/main" val="2888676410"/>
              </p:ext>
            </p:extLst>
          </p:nvPr>
        </p:nvGraphicFramePr>
        <p:xfrm>
          <a:off x="378373" y="1690688"/>
          <a:ext cx="11508828" cy="658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表格 3"/>
          <p:cNvGraphicFramePr>
            <a:graphicFrameLocks noGrp="1"/>
          </p:cNvGraphicFramePr>
          <p:nvPr>
            <p:extLst>
              <p:ext uri="{D42A27DB-BD31-4B8C-83A1-F6EECF244321}">
                <p14:modId xmlns:p14="http://schemas.microsoft.com/office/powerpoint/2010/main" val="2724544841"/>
              </p:ext>
            </p:extLst>
          </p:nvPr>
        </p:nvGraphicFramePr>
        <p:xfrm>
          <a:off x="600984" y="2470316"/>
          <a:ext cx="10941271" cy="4079907"/>
        </p:xfrm>
        <a:graphic>
          <a:graphicData uri="http://schemas.openxmlformats.org/drawingml/2006/table">
            <a:tbl>
              <a:tblPr firstRow="1" firstCol="1" bandRow="1">
                <a:tableStyleId>{5C22544A-7EE6-4342-B048-85BDC9FD1C3A}</a:tableStyleId>
              </a:tblPr>
              <a:tblGrid>
                <a:gridCol w="805280"/>
                <a:gridCol w="822783"/>
                <a:gridCol w="752760"/>
                <a:gridCol w="700240"/>
                <a:gridCol w="828788"/>
                <a:gridCol w="571696"/>
                <a:gridCol w="612711"/>
                <a:gridCol w="717747"/>
                <a:gridCol w="577699"/>
                <a:gridCol w="647723"/>
                <a:gridCol w="805278"/>
                <a:gridCol w="560192"/>
                <a:gridCol w="682736"/>
                <a:gridCol w="717747"/>
                <a:gridCol w="560192"/>
                <a:gridCol w="577699"/>
              </a:tblGrid>
              <a:tr h="288170">
                <a:tc rowSpan="2">
                  <a:txBody>
                    <a:bodyPr/>
                    <a:lstStyle/>
                    <a:p>
                      <a:pPr algn="l">
                        <a:spcAft>
                          <a:spcPts val="0"/>
                        </a:spcAft>
                      </a:pPr>
                      <a:r>
                        <a:rPr lang="en-US" sz="1600" kern="100" dirty="0" smtClean="0">
                          <a:effectLst/>
                        </a:rPr>
                        <a:t>Traits</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gridSpan="3">
                  <a:txBody>
                    <a:bodyPr/>
                    <a:lstStyle/>
                    <a:p>
                      <a:pPr algn="ctr">
                        <a:spcAft>
                          <a:spcPts val="0"/>
                        </a:spcAft>
                      </a:pPr>
                      <a:r>
                        <a:rPr lang="en-US" sz="1600" kern="100" dirty="0" smtClean="0">
                          <a:effectLst/>
                        </a:rPr>
                        <a:t>Species</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hMerge="1">
                  <a:txBody>
                    <a:bodyPr/>
                    <a:lstStyle/>
                    <a:p>
                      <a:endParaRPr lang="zh-CN" altLang="en-US"/>
                    </a:p>
                  </a:txBody>
                  <a:tcPr/>
                </a:tc>
                <a:tc hMerge="1">
                  <a:txBody>
                    <a:bodyPr/>
                    <a:lstStyle/>
                    <a:p>
                      <a:endParaRPr lang="zh-CN" altLang="en-US"/>
                    </a:p>
                  </a:txBody>
                  <a:tcPr/>
                </a:tc>
                <a:tc gridSpan="3">
                  <a:txBody>
                    <a:bodyPr/>
                    <a:lstStyle/>
                    <a:p>
                      <a:pPr algn="ctr">
                        <a:spcAft>
                          <a:spcPts val="0"/>
                        </a:spcAft>
                      </a:pPr>
                      <a:r>
                        <a:rPr lang="en-US" sz="1600" kern="100" dirty="0" smtClean="0">
                          <a:effectLst/>
                        </a:rPr>
                        <a:t>Life form</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hMerge="1">
                  <a:txBody>
                    <a:bodyPr/>
                    <a:lstStyle/>
                    <a:p>
                      <a:endParaRPr lang="zh-CN" altLang="en-US"/>
                    </a:p>
                  </a:txBody>
                  <a:tcPr/>
                </a:tc>
                <a:tc hMerge="1">
                  <a:txBody>
                    <a:bodyPr/>
                    <a:lstStyle/>
                    <a:p>
                      <a:endParaRPr lang="zh-CN" altLang="en-US"/>
                    </a:p>
                  </a:txBody>
                  <a:tcPr/>
                </a:tc>
                <a:tc gridSpan="3">
                  <a:txBody>
                    <a:bodyPr/>
                    <a:lstStyle/>
                    <a:p>
                      <a:pPr algn="ctr">
                        <a:spcAft>
                          <a:spcPts val="0"/>
                        </a:spcAft>
                      </a:pPr>
                      <a:r>
                        <a:rPr lang="en-US" sz="1600" kern="100" dirty="0" smtClean="0">
                          <a:effectLst/>
                        </a:rPr>
                        <a:t>Habitat</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hMerge="1">
                  <a:txBody>
                    <a:bodyPr/>
                    <a:lstStyle/>
                    <a:p>
                      <a:endParaRPr lang="zh-CN" altLang="en-US"/>
                    </a:p>
                  </a:txBody>
                  <a:tcPr/>
                </a:tc>
                <a:tc hMerge="1">
                  <a:txBody>
                    <a:bodyPr/>
                    <a:lstStyle/>
                    <a:p>
                      <a:endParaRPr lang="zh-CN" altLang="en-US"/>
                    </a:p>
                  </a:txBody>
                  <a:tcPr/>
                </a:tc>
                <a:tc gridSpan="3">
                  <a:txBody>
                    <a:bodyPr/>
                    <a:lstStyle/>
                    <a:p>
                      <a:pPr algn="ctr">
                        <a:spcAft>
                          <a:spcPts val="0"/>
                        </a:spcAft>
                      </a:pPr>
                      <a:r>
                        <a:rPr lang="en-US" sz="1600" kern="100" dirty="0" smtClean="0">
                          <a:effectLst/>
                        </a:rPr>
                        <a:t>Life form </a:t>
                      </a:r>
                      <a:r>
                        <a:rPr lang="en-US" sz="1600" kern="100" dirty="0">
                          <a:effectLst/>
                        </a:rPr>
                        <a:t>× </a:t>
                      </a:r>
                      <a:r>
                        <a:rPr lang="en-US" sz="1600" kern="100" dirty="0" smtClean="0">
                          <a:effectLst/>
                        </a:rPr>
                        <a:t>Habitat</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hMerge="1">
                  <a:txBody>
                    <a:bodyPr/>
                    <a:lstStyle/>
                    <a:p>
                      <a:endParaRPr lang="zh-CN" altLang="en-US"/>
                    </a:p>
                  </a:txBody>
                  <a:tcPr/>
                </a:tc>
                <a:tc hMerge="1">
                  <a:txBody>
                    <a:bodyPr/>
                    <a:lstStyle/>
                    <a:p>
                      <a:endParaRPr lang="zh-CN" altLang="en-US"/>
                    </a:p>
                  </a:txBody>
                  <a:tcPr/>
                </a:tc>
                <a:tc gridSpan="3">
                  <a:txBody>
                    <a:bodyPr/>
                    <a:lstStyle/>
                    <a:p>
                      <a:pPr marL="0" algn="ctr" defTabSz="914400" rtl="0" eaLnBrk="1" latinLnBrk="0" hangingPunct="1">
                        <a:spcAft>
                          <a:spcPts val="0"/>
                        </a:spcAft>
                      </a:pPr>
                      <a:r>
                        <a:rPr lang="en-US" sz="1600" b="1" kern="100" dirty="0" smtClean="0">
                          <a:solidFill>
                            <a:schemeClr val="lt1"/>
                          </a:solidFill>
                          <a:effectLst/>
                          <a:latin typeface="+mn-lt"/>
                          <a:ea typeface="+mn-ea"/>
                          <a:cs typeface="+mn-cs"/>
                        </a:rPr>
                        <a:t>Species </a:t>
                      </a:r>
                      <a:r>
                        <a:rPr lang="en-US" sz="1600" b="1" kern="100" dirty="0">
                          <a:solidFill>
                            <a:schemeClr val="lt1"/>
                          </a:solidFill>
                          <a:effectLst/>
                          <a:latin typeface="+mn-lt"/>
                          <a:ea typeface="+mn-ea"/>
                          <a:cs typeface="+mn-cs"/>
                        </a:rPr>
                        <a:t>× </a:t>
                      </a:r>
                      <a:r>
                        <a:rPr lang="en-US" sz="1600" b="1" kern="100" dirty="0" smtClean="0">
                          <a:solidFill>
                            <a:schemeClr val="lt1"/>
                          </a:solidFill>
                          <a:effectLst/>
                          <a:latin typeface="+mn-lt"/>
                          <a:ea typeface="+mn-ea"/>
                          <a:cs typeface="+mn-cs"/>
                        </a:rPr>
                        <a:t>Habitat</a:t>
                      </a:r>
                      <a:endParaRPr lang="zh-CN" sz="1600" b="1" kern="100" dirty="0">
                        <a:solidFill>
                          <a:schemeClr val="lt1"/>
                        </a:solidFill>
                        <a:effectLst/>
                        <a:latin typeface="+mn-lt"/>
                        <a:ea typeface="+mn-ea"/>
                        <a:cs typeface="+mn-cs"/>
                      </a:endParaRPr>
                    </a:p>
                  </a:txBody>
                  <a:tcPr marL="65270" marR="65270" marT="0" marB="0" anchor="ctr" anchorCtr="1"/>
                </a:tc>
                <a:tc hMerge="1">
                  <a:txBody>
                    <a:bodyPr/>
                    <a:lstStyle/>
                    <a:p>
                      <a:endParaRPr lang="zh-CN" altLang="en-US"/>
                    </a:p>
                  </a:txBody>
                  <a:tcPr/>
                </a:tc>
                <a:tc hMerge="1">
                  <a:txBody>
                    <a:bodyPr/>
                    <a:lstStyle/>
                    <a:p>
                      <a:endParaRPr lang="zh-CN" altLang="en-US"/>
                    </a:p>
                  </a:txBody>
                  <a:tcPr/>
                </a:tc>
              </a:tr>
              <a:tr h="301971">
                <a:tc vMerge="1">
                  <a:txBody>
                    <a:bodyPr/>
                    <a:lstStyle/>
                    <a:p>
                      <a:endParaRPr lang="zh-CN" altLang="en-US"/>
                    </a:p>
                  </a:txBody>
                  <a:tcPr/>
                </a:tc>
                <a:tc>
                  <a:txBody>
                    <a:bodyPr/>
                    <a:lstStyle/>
                    <a:p>
                      <a:pPr algn="ctr">
                        <a:spcAft>
                          <a:spcPts val="0"/>
                        </a:spcAft>
                      </a:pPr>
                      <a:r>
                        <a:rPr lang="en-US" sz="1600" kern="100" dirty="0">
                          <a:effectLst/>
                        </a:rPr>
                        <a:t>F</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dirty="0">
                          <a:effectLst/>
                        </a:rPr>
                        <a:t>Sig</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dirty="0">
                          <a:effectLst/>
                        </a:rPr>
                        <a:t>R</a:t>
                      </a:r>
                      <a:r>
                        <a:rPr lang="en-US" sz="1600" kern="100" baseline="30000" dirty="0">
                          <a:effectLst/>
                        </a:rPr>
                        <a:t>2</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F</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Sig</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R</a:t>
                      </a:r>
                      <a:r>
                        <a:rPr lang="en-US" sz="1600" kern="100" baseline="30000">
                          <a:effectLst/>
                        </a:rPr>
                        <a:t>2</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F</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Sig</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R</a:t>
                      </a:r>
                      <a:r>
                        <a:rPr lang="en-US" sz="1600" kern="100" baseline="30000">
                          <a:effectLst/>
                        </a:rPr>
                        <a:t>2</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F</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Sig</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R</a:t>
                      </a:r>
                      <a:r>
                        <a:rPr lang="en-US" sz="1600" kern="100" baseline="30000">
                          <a:effectLst/>
                        </a:rPr>
                        <a:t>2</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F</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Sig</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R</a:t>
                      </a:r>
                      <a:r>
                        <a:rPr lang="en-US" sz="1600" kern="100" baseline="30000">
                          <a:effectLst/>
                        </a:rPr>
                        <a:t>2</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r>
              <a:tr h="384228">
                <a:tc>
                  <a:txBody>
                    <a:bodyPr/>
                    <a:lstStyle/>
                    <a:p>
                      <a:pPr algn="l">
                        <a:spcAft>
                          <a:spcPts val="0"/>
                        </a:spcAft>
                      </a:pPr>
                      <a:r>
                        <a:rPr lang="en-US" sz="1600" kern="100" dirty="0" smtClean="0">
                          <a:effectLst/>
                        </a:rPr>
                        <a:t>LA</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145.24</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dirty="0">
                          <a:effectLst/>
                        </a:rPr>
                        <a:t>***</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0.79</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dirty="0">
                          <a:effectLst/>
                        </a:rPr>
                        <a:t>20.51</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dirty="0">
                          <a:effectLst/>
                        </a:rPr>
                        <a:t>***</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dirty="0">
                          <a:effectLst/>
                        </a:rPr>
                        <a:t>0.02</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dirty="0">
                          <a:effectLst/>
                        </a:rPr>
                        <a:t>16.09</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dirty="0">
                          <a:effectLst/>
                        </a:rPr>
                        <a:t>***</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0.03</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20.13</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0.02</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0.47</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0.78</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r>
              <a:tr h="384228">
                <a:tc>
                  <a:txBody>
                    <a:bodyPr/>
                    <a:lstStyle/>
                    <a:p>
                      <a:pPr algn="l">
                        <a:spcAft>
                          <a:spcPts val="0"/>
                        </a:spcAft>
                      </a:pPr>
                      <a:r>
                        <a:rPr lang="en-US" sz="1600" kern="100" dirty="0" smtClean="0">
                          <a:effectLst/>
                        </a:rPr>
                        <a:t>LT</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82.01</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0.68</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187.76</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0.16</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1.14</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dirty="0">
                          <a:effectLst/>
                        </a:rPr>
                        <a:t>ns</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dirty="0">
                          <a:effectLst/>
                        </a:rPr>
                        <a:t>0.00</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9.19</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0.01</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3.16</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0.69</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r>
              <a:tr h="384228">
                <a:tc>
                  <a:txBody>
                    <a:bodyPr/>
                    <a:lstStyle/>
                    <a:p>
                      <a:pPr algn="l">
                        <a:spcAft>
                          <a:spcPts val="0"/>
                        </a:spcAft>
                      </a:pPr>
                      <a:r>
                        <a:rPr lang="en-US" sz="1600" kern="100" dirty="0" smtClean="0">
                          <a:effectLst/>
                        </a:rPr>
                        <a:t>LTD</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31.03</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dirty="0">
                          <a:effectLst/>
                        </a:rPr>
                        <a:t>0.44</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dirty="0">
                          <a:effectLst/>
                        </a:rPr>
                        <a:t>0.14</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ns</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0.00</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79.49</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dirty="0">
                          <a:effectLst/>
                        </a:rPr>
                        <a:t>0.17</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dirty="0">
                          <a:effectLst/>
                        </a:rPr>
                        <a:t>15.35</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0.02</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3.83</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0.53</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r>
              <a:tr h="384228">
                <a:tc>
                  <a:txBody>
                    <a:bodyPr/>
                    <a:lstStyle/>
                    <a:p>
                      <a:pPr algn="l">
                        <a:spcAft>
                          <a:spcPts val="0"/>
                        </a:spcAft>
                      </a:pPr>
                      <a:r>
                        <a:rPr lang="en-US" sz="1600" kern="100" dirty="0" smtClean="0">
                          <a:effectLst/>
                        </a:rPr>
                        <a:t>SLA</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140.51</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0.78</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dirty="0">
                          <a:effectLst/>
                        </a:rPr>
                        <a:t>290.78</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0.17</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38.24</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0.04</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dirty="0">
                          <a:effectLst/>
                        </a:rPr>
                        <a:t>1.65</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ns</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0.00</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2.05</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0.80</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r>
              <a:tr h="384228">
                <a:tc>
                  <a:txBody>
                    <a:bodyPr/>
                    <a:lstStyle/>
                    <a:p>
                      <a:pPr algn="l">
                        <a:spcAft>
                          <a:spcPts val="0"/>
                        </a:spcAft>
                      </a:pPr>
                      <a:r>
                        <a:rPr lang="en-US" sz="1600" kern="100" dirty="0" smtClean="0">
                          <a:effectLst/>
                        </a:rPr>
                        <a:t>LDMC</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99.58</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0.72</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dirty="0">
                          <a:effectLst/>
                        </a:rPr>
                        <a:t>0.84</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dirty="0">
                          <a:effectLst/>
                        </a:rPr>
                        <a:t>ns</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0.00</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33.02</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0.08</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dirty="0">
                          <a:effectLst/>
                        </a:rPr>
                        <a:t>12.28</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dirty="0">
                          <a:effectLst/>
                        </a:rPr>
                        <a:t>***</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0.01</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6.56</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0.76</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r>
              <a:tr h="384228">
                <a:tc>
                  <a:txBody>
                    <a:bodyPr/>
                    <a:lstStyle/>
                    <a:p>
                      <a:pPr algn="l">
                        <a:spcAft>
                          <a:spcPts val="0"/>
                        </a:spcAft>
                      </a:pPr>
                      <a:r>
                        <a:rPr lang="en-US" sz="1600" kern="100" dirty="0" smtClean="0">
                          <a:effectLst/>
                        </a:rPr>
                        <a:t>TD</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21.82</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0.36</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11.48</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dirty="0">
                          <a:effectLst/>
                        </a:rPr>
                        <a:t>**</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dirty="0">
                          <a:effectLst/>
                        </a:rPr>
                        <a:t>0.01</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7.16</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0.02</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12.68</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dirty="0">
                          <a:effectLst/>
                        </a:rPr>
                        <a:t>***</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dirty="0">
                          <a:effectLst/>
                        </a:rPr>
                        <a:t>0.01</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0.76</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0.35</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r>
              <a:tr h="384228">
                <a:tc>
                  <a:txBody>
                    <a:bodyPr/>
                    <a:lstStyle/>
                    <a:p>
                      <a:pPr algn="l">
                        <a:spcAft>
                          <a:spcPts val="0"/>
                        </a:spcAft>
                      </a:pPr>
                      <a:r>
                        <a:rPr lang="en-US" sz="1600" kern="100" dirty="0" smtClean="0">
                          <a:effectLst/>
                        </a:rPr>
                        <a:t>TBT</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60.72</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0.61</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0.08</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ns</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dirty="0">
                          <a:effectLst/>
                        </a:rPr>
                        <a:t>0.00</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dirty="0">
                          <a:effectLst/>
                        </a:rPr>
                        <a:t>15.89</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0.04</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0.50</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ns</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dirty="0">
                          <a:effectLst/>
                        </a:rPr>
                        <a:t>0.00</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dirty="0">
                          <a:effectLst/>
                        </a:rPr>
                        <a:t>6.04</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0.65</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r>
              <a:tr h="415942">
                <a:tc>
                  <a:txBody>
                    <a:bodyPr/>
                    <a:lstStyle/>
                    <a:p>
                      <a:pPr algn="l">
                        <a:spcAft>
                          <a:spcPts val="0"/>
                        </a:spcAft>
                      </a:pPr>
                      <a:r>
                        <a:rPr lang="en-US" sz="1600" kern="100" dirty="0" smtClean="0">
                          <a:effectLst/>
                        </a:rPr>
                        <a:t>TTD</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43.07</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0.53</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3.28</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ns</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0.00</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dirty="0">
                          <a:effectLst/>
                        </a:rPr>
                        <a:t>11.31</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dirty="0">
                          <a:effectLst/>
                        </a:rPr>
                        <a:t>***</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0.03</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3.24</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ns</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0.00</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dirty="0">
                          <a:effectLst/>
                        </a:rPr>
                        <a:t>3.28</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dirty="0">
                          <a:effectLst/>
                        </a:rPr>
                        <a:t>***</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dirty="0">
                          <a:effectLst/>
                        </a:rPr>
                        <a:t>0.53</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r>
              <a:tr h="384228">
                <a:tc>
                  <a:txBody>
                    <a:bodyPr/>
                    <a:lstStyle/>
                    <a:p>
                      <a:pPr algn="l">
                        <a:spcAft>
                          <a:spcPts val="0"/>
                        </a:spcAft>
                      </a:pPr>
                      <a:r>
                        <a:rPr lang="en-US" sz="1600" kern="100" dirty="0" smtClean="0">
                          <a:effectLst/>
                        </a:rPr>
                        <a:t>TDMC</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39.70</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0.51</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3.23</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ns</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0.00</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a:effectLst/>
                        </a:rPr>
                        <a:t>21.48</a:t>
                      </a:r>
                      <a:endParaRPr lang="zh-CN" sz="1600" kern="10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dirty="0">
                          <a:effectLst/>
                        </a:rPr>
                        <a:t>***</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dirty="0">
                          <a:effectLst/>
                        </a:rPr>
                        <a:t>0.05</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dirty="0">
                          <a:effectLst/>
                        </a:rPr>
                        <a:t>1.70</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dirty="0">
                          <a:effectLst/>
                        </a:rPr>
                        <a:t>ns</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dirty="0">
                          <a:effectLst/>
                        </a:rPr>
                        <a:t>0.00</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dirty="0">
                          <a:effectLst/>
                        </a:rPr>
                        <a:t>2.46</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dirty="0">
                          <a:effectLst/>
                        </a:rPr>
                        <a:t>*</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c>
                  <a:txBody>
                    <a:bodyPr/>
                    <a:lstStyle/>
                    <a:p>
                      <a:pPr algn="ctr">
                        <a:spcAft>
                          <a:spcPts val="0"/>
                        </a:spcAft>
                      </a:pPr>
                      <a:r>
                        <a:rPr lang="en-US" sz="1600" kern="100" dirty="0">
                          <a:effectLst/>
                        </a:rPr>
                        <a:t>0.50</a:t>
                      </a:r>
                      <a:endParaRPr lang="zh-CN" sz="1600" kern="100" dirty="0">
                        <a:effectLst/>
                        <a:latin typeface="等线"/>
                        <a:ea typeface="宋体" panose="02010600030101010101" pitchFamily="2" charset="-122"/>
                        <a:cs typeface="Times New Roman" panose="02020603050405020304" pitchFamily="18" charset="0"/>
                      </a:endParaRPr>
                    </a:p>
                  </a:txBody>
                  <a:tcPr marL="65270" marR="65270" marT="0" marB="0" anchor="ctr" anchorCtr="1"/>
                </a:tc>
              </a:tr>
            </a:tbl>
          </a:graphicData>
        </a:graphic>
      </p:graphicFrame>
      <p:sp>
        <p:nvSpPr>
          <p:cNvPr id="6" name="矩形 5"/>
          <p:cNvSpPr/>
          <p:nvPr/>
        </p:nvSpPr>
        <p:spPr>
          <a:xfrm>
            <a:off x="7890293" y="6550223"/>
            <a:ext cx="3651962" cy="307777"/>
          </a:xfrm>
          <a:prstGeom prst="rect">
            <a:avLst/>
          </a:prstGeom>
        </p:spPr>
        <p:txBody>
          <a:bodyPr wrap="none">
            <a:spAutoFit/>
          </a:bodyPr>
          <a:lstStyle/>
          <a:p>
            <a:r>
              <a:rPr lang="en-US" altLang="zh-CN" sz="1400" dirty="0" smtClean="0"/>
              <a:t>*** p&lt;0.000</a:t>
            </a:r>
            <a:r>
              <a:rPr lang="zh-CN" altLang="en-US" sz="1400" dirty="0" smtClean="0"/>
              <a:t>；**</a:t>
            </a:r>
            <a:r>
              <a:rPr lang="en-US" altLang="zh-CN" sz="1400" dirty="0" smtClean="0"/>
              <a:t>p&lt;0.01</a:t>
            </a:r>
            <a:r>
              <a:rPr lang="zh-CN" altLang="en-US" sz="1400" dirty="0" smtClean="0"/>
              <a:t>；* </a:t>
            </a:r>
            <a:r>
              <a:rPr lang="en-US" altLang="zh-CN" sz="1400" dirty="0" smtClean="0"/>
              <a:t>p&lt;0.05</a:t>
            </a:r>
            <a:r>
              <a:rPr lang="zh-CN" altLang="en-US" sz="1400" dirty="0" smtClean="0"/>
              <a:t>；</a:t>
            </a:r>
            <a:r>
              <a:rPr lang="en-US" altLang="zh-CN" sz="1400" dirty="0" smtClean="0"/>
              <a:t>ns p&gt;0.05</a:t>
            </a:r>
            <a:endParaRPr lang="zh-CN" altLang="en-US" sz="1400" dirty="0"/>
          </a:p>
        </p:txBody>
      </p:sp>
    </p:spTree>
    <p:extLst>
      <p:ext uri="{BB962C8B-B14F-4D97-AF65-F5344CB8AC3E}">
        <p14:creationId xmlns:p14="http://schemas.microsoft.com/office/powerpoint/2010/main" val="1396616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857</Words>
  <Application>Microsoft Office PowerPoint</Application>
  <PresentationFormat>宽屏</PresentationFormat>
  <Paragraphs>213</Paragraphs>
  <Slides>11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11</vt:i4>
      </vt:variant>
    </vt:vector>
  </HeadingPairs>
  <TitlesOfParts>
    <vt:vector size="20" baseType="lpstr">
      <vt:lpstr>等线</vt:lpstr>
      <vt:lpstr>黑体</vt:lpstr>
      <vt:lpstr>宋体</vt:lpstr>
      <vt:lpstr>Arial</vt:lpstr>
      <vt:lpstr>Calibri</vt:lpstr>
      <vt:lpstr>Calibri Light</vt:lpstr>
      <vt:lpstr>Harlow Solid Italic</vt:lpstr>
      <vt:lpstr>Times New Roman</vt:lpstr>
      <vt:lpstr>Office 主题</vt:lpstr>
      <vt:lpstr>Shrub traits of forest and shrubland reveal different life strategies</vt:lpstr>
      <vt:lpstr>Aims</vt:lpstr>
      <vt:lpstr>Study area</vt:lpstr>
      <vt:lpstr>Study area</vt:lpstr>
      <vt:lpstr>Methods</vt:lpstr>
      <vt:lpstr>Important findings</vt:lpstr>
      <vt:lpstr>Important findings</vt:lpstr>
      <vt:lpstr>Important findings</vt:lpstr>
      <vt:lpstr>Important findings</vt:lpstr>
      <vt:lpstr>Conclusions</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Shrub traits of forest and shrubland reveal different growth strategies</dc:title>
  <dc:creator>Ni</dc:creator>
  <cp:lastModifiedBy>Ni</cp:lastModifiedBy>
  <cp:revision>24</cp:revision>
  <dcterms:created xsi:type="dcterms:W3CDTF">2020-05-02T00:41:15Z</dcterms:created>
  <dcterms:modified xsi:type="dcterms:W3CDTF">2020-05-02T02:50:41Z</dcterms:modified>
</cp:coreProperties>
</file>