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avi" ContentType="video/x-msvide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5" r:id="rId11"/>
    <p:sldId id="266" r:id="rId12"/>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87968" autoAdjust="0"/>
  </p:normalViewPr>
  <p:slideViewPr>
    <p:cSldViewPr snapToGrid="0">
      <p:cViewPr varScale="1">
        <p:scale>
          <a:sx n="113" d="100"/>
          <a:sy n="113" d="100"/>
        </p:scale>
        <p:origin x="25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72AB0E-E82C-4F61-A782-10CB048E99C8}" type="datetimeFigureOut">
              <a:rPr lang="ru-RU" smtClean="0"/>
              <a:t>03.05.2020</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BEBFBB-937E-4A1C-A10D-A4D64E85832E}" type="slidenum">
              <a:rPr lang="ru-RU" smtClean="0"/>
              <a:t>‹#›</a:t>
            </a:fld>
            <a:endParaRPr lang="ru-RU"/>
          </a:p>
        </p:txBody>
      </p:sp>
    </p:spTree>
    <p:extLst>
      <p:ext uri="{BB962C8B-B14F-4D97-AF65-F5344CB8AC3E}">
        <p14:creationId xmlns:p14="http://schemas.microsoft.com/office/powerpoint/2010/main" val="1999822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7BEBFBB-937E-4A1C-A10D-A4D64E85832E}" type="slidenum">
              <a:rPr lang="ru-RU" smtClean="0"/>
              <a:t>3</a:t>
            </a:fld>
            <a:endParaRPr lang="ru-RU"/>
          </a:p>
        </p:txBody>
      </p:sp>
    </p:spTree>
    <p:extLst>
      <p:ext uri="{BB962C8B-B14F-4D97-AF65-F5344CB8AC3E}">
        <p14:creationId xmlns:p14="http://schemas.microsoft.com/office/powerpoint/2010/main" val="1522590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Скорость</a:t>
            </a:r>
            <a:r>
              <a:rPr lang="ru-RU" baseline="0" dirty="0" smtClean="0"/>
              <a:t> звука в воздухе (331м/с или 1191км/ч), до 100км-5мин,</a:t>
            </a:r>
            <a:endParaRPr lang="en-US" baseline="0" dirty="0" smtClean="0"/>
          </a:p>
          <a:p>
            <a:r>
              <a:rPr lang="ru-RU" baseline="0" dirty="0" smtClean="0"/>
              <a:t>Скорость волны 13680 км/ч</a:t>
            </a:r>
            <a:endParaRPr lang="en-US" baseline="0" dirty="0" smtClean="0"/>
          </a:p>
          <a:p>
            <a:endParaRPr lang="en-US" baseline="0" dirty="0" smtClean="0"/>
          </a:p>
          <a:p>
            <a:r>
              <a:rPr lang="en-US" baseline="0" dirty="0" smtClean="0"/>
              <a:t>457 </a:t>
            </a:r>
            <a:r>
              <a:rPr lang="ru-RU" baseline="0" dirty="0" smtClean="0"/>
              <a:t>минута </a:t>
            </a:r>
            <a:r>
              <a:rPr lang="en-US" baseline="0" dirty="0" smtClean="0"/>
              <a:t>–</a:t>
            </a:r>
            <a:r>
              <a:rPr lang="ru-RU" baseline="0" dirty="0" smtClean="0"/>
              <a:t> начало регистрации </a:t>
            </a:r>
            <a:r>
              <a:rPr lang="ru-RU" baseline="0" dirty="0" err="1" smtClean="0"/>
              <a:t>Сейсмо</a:t>
            </a:r>
            <a:r>
              <a:rPr lang="ru-RU" baseline="0" dirty="0" smtClean="0"/>
              <a:t> волны</a:t>
            </a:r>
            <a:r>
              <a:rPr lang="en-US" baseline="0" dirty="0" smtClean="0"/>
              <a:t> </a:t>
            </a:r>
            <a:endParaRPr lang="ru-RU" baseline="0" dirty="0" smtClean="0"/>
          </a:p>
          <a:p>
            <a:r>
              <a:rPr lang="ru-RU" baseline="0" dirty="0" smtClean="0"/>
              <a:t>462 – маленький пик на данных ВЛФ, что соответствует 5 минутам – времени за которое акустическая волна достигает 100 км (высоты Е-области)</a:t>
            </a:r>
          </a:p>
          <a:p>
            <a:endParaRPr lang="ru-RU" dirty="0"/>
          </a:p>
        </p:txBody>
      </p:sp>
      <p:sp>
        <p:nvSpPr>
          <p:cNvPr id="4" name="Номер слайда 3"/>
          <p:cNvSpPr>
            <a:spLocks noGrp="1"/>
          </p:cNvSpPr>
          <p:nvPr>
            <p:ph type="sldNum" sz="quarter" idx="10"/>
          </p:nvPr>
        </p:nvSpPr>
        <p:spPr/>
        <p:txBody>
          <a:bodyPr/>
          <a:lstStyle/>
          <a:p>
            <a:fld id="{57BEBFBB-937E-4A1C-A10D-A4D64E85832E}" type="slidenum">
              <a:rPr lang="ru-RU" smtClean="0"/>
              <a:t>10</a:t>
            </a:fld>
            <a:endParaRPr lang="ru-RU"/>
          </a:p>
        </p:txBody>
      </p:sp>
    </p:spTree>
    <p:extLst>
      <p:ext uri="{BB962C8B-B14F-4D97-AF65-F5344CB8AC3E}">
        <p14:creationId xmlns:p14="http://schemas.microsoft.com/office/powerpoint/2010/main" val="2199526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299B2F3D-505B-44E4-83A8-45D398052B44}" type="datetimeFigureOut">
              <a:rPr lang="ru-RU" smtClean="0"/>
              <a:t>03.05.2020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A42928E-C685-42B3-A044-47108021A7F9}" type="slidenum">
              <a:rPr lang="ru-RU" smtClean="0"/>
              <a:t>‹#›</a:t>
            </a:fld>
            <a:endParaRPr lang="ru-RU"/>
          </a:p>
        </p:txBody>
      </p:sp>
    </p:spTree>
    <p:extLst>
      <p:ext uri="{BB962C8B-B14F-4D97-AF65-F5344CB8AC3E}">
        <p14:creationId xmlns:p14="http://schemas.microsoft.com/office/powerpoint/2010/main" val="602967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99B2F3D-505B-44E4-83A8-45D398052B44}" type="datetimeFigureOut">
              <a:rPr lang="ru-RU" smtClean="0"/>
              <a:t>03.05.2020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A42928E-C685-42B3-A044-47108021A7F9}" type="slidenum">
              <a:rPr lang="ru-RU" smtClean="0"/>
              <a:t>‹#›</a:t>
            </a:fld>
            <a:endParaRPr lang="ru-RU"/>
          </a:p>
        </p:txBody>
      </p:sp>
    </p:spTree>
    <p:extLst>
      <p:ext uri="{BB962C8B-B14F-4D97-AF65-F5344CB8AC3E}">
        <p14:creationId xmlns:p14="http://schemas.microsoft.com/office/powerpoint/2010/main" val="3890103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99B2F3D-505B-44E4-83A8-45D398052B44}" type="datetimeFigureOut">
              <a:rPr lang="ru-RU" smtClean="0"/>
              <a:t>03.05.2020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A42928E-C685-42B3-A044-47108021A7F9}" type="slidenum">
              <a:rPr lang="ru-RU" smtClean="0"/>
              <a:t>‹#›</a:t>
            </a:fld>
            <a:endParaRPr lang="ru-RU"/>
          </a:p>
        </p:txBody>
      </p:sp>
    </p:spTree>
    <p:extLst>
      <p:ext uri="{BB962C8B-B14F-4D97-AF65-F5344CB8AC3E}">
        <p14:creationId xmlns:p14="http://schemas.microsoft.com/office/powerpoint/2010/main" val="2078390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99B2F3D-505B-44E4-83A8-45D398052B44}" type="datetimeFigureOut">
              <a:rPr lang="ru-RU" smtClean="0"/>
              <a:t>03.05.2020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A42928E-C685-42B3-A044-47108021A7F9}" type="slidenum">
              <a:rPr lang="ru-RU" smtClean="0"/>
              <a:t>‹#›</a:t>
            </a:fld>
            <a:endParaRPr lang="ru-RU"/>
          </a:p>
        </p:txBody>
      </p:sp>
    </p:spTree>
    <p:extLst>
      <p:ext uri="{BB962C8B-B14F-4D97-AF65-F5344CB8AC3E}">
        <p14:creationId xmlns:p14="http://schemas.microsoft.com/office/powerpoint/2010/main" val="2934995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299B2F3D-505B-44E4-83A8-45D398052B44}" type="datetimeFigureOut">
              <a:rPr lang="ru-RU" smtClean="0"/>
              <a:t>03.05.2020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A42928E-C685-42B3-A044-47108021A7F9}" type="slidenum">
              <a:rPr lang="ru-RU" smtClean="0"/>
              <a:t>‹#›</a:t>
            </a:fld>
            <a:endParaRPr lang="ru-RU"/>
          </a:p>
        </p:txBody>
      </p:sp>
    </p:spTree>
    <p:extLst>
      <p:ext uri="{BB962C8B-B14F-4D97-AF65-F5344CB8AC3E}">
        <p14:creationId xmlns:p14="http://schemas.microsoft.com/office/powerpoint/2010/main" val="3091526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299B2F3D-505B-44E4-83A8-45D398052B44}" type="datetimeFigureOut">
              <a:rPr lang="ru-RU" smtClean="0"/>
              <a:t>03.05.2020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A42928E-C685-42B3-A044-47108021A7F9}" type="slidenum">
              <a:rPr lang="ru-RU" smtClean="0"/>
              <a:t>‹#›</a:t>
            </a:fld>
            <a:endParaRPr lang="ru-RU"/>
          </a:p>
        </p:txBody>
      </p:sp>
    </p:spTree>
    <p:extLst>
      <p:ext uri="{BB962C8B-B14F-4D97-AF65-F5344CB8AC3E}">
        <p14:creationId xmlns:p14="http://schemas.microsoft.com/office/powerpoint/2010/main" val="3117810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299B2F3D-505B-44E4-83A8-45D398052B44}" type="datetimeFigureOut">
              <a:rPr lang="ru-RU" smtClean="0"/>
              <a:t>03.05.2020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EA42928E-C685-42B3-A044-47108021A7F9}" type="slidenum">
              <a:rPr lang="ru-RU" smtClean="0"/>
              <a:t>‹#›</a:t>
            </a:fld>
            <a:endParaRPr lang="ru-RU"/>
          </a:p>
        </p:txBody>
      </p:sp>
    </p:spTree>
    <p:extLst>
      <p:ext uri="{BB962C8B-B14F-4D97-AF65-F5344CB8AC3E}">
        <p14:creationId xmlns:p14="http://schemas.microsoft.com/office/powerpoint/2010/main" val="2233673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299B2F3D-505B-44E4-83A8-45D398052B44}" type="datetimeFigureOut">
              <a:rPr lang="ru-RU" smtClean="0"/>
              <a:t>03.05.2020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EA42928E-C685-42B3-A044-47108021A7F9}" type="slidenum">
              <a:rPr lang="ru-RU" smtClean="0"/>
              <a:t>‹#›</a:t>
            </a:fld>
            <a:endParaRPr lang="ru-RU"/>
          </a:p>
        </p:txBody>
      </p:sp>
    </p:spTree>
    <p:extLst>
      <p:ext uri="{BB962C8B-B14F-4D97-AF65-F5344CB8AC3E}">
        <p14:creationId xmlns:p14="http://schemas.microsoft.com/office/powerpoint/2010/main" val="1268411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99B2F3D-505B-44E4-83A8-45D398052B44}" type="datetimeFigureOut">
              <a:rPr lang="ru-RU" smtClean="0"/>
              <a:t>03.05.2020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EA42928E-C685-42B3-A044-47108021A7F9}" type="slidenum">
              <a:rPr lang="ru-RU" smtClean="0"/>
              <a:t>‹#›</a:t>
            </a:fld>
            <a:endParaRPr lang="ru-RU"/>
          </a:p>
        </p:txBody>
      </p:sp>
    </p:spTree>
    <p:extLst>
      <p:ext uri="{BB962C8B-B14F-4D97-AF65-F5344CB8AC3E}">
        <p14:creationId xmlns:p14="http://schemas.microsoft.com/office/powerpoint/2010/main" val="716202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299B2F3D-505B-44E4-83A8-45D398052B44}" type="datetimeFigureOut">
              <a:rPr lang="ru-RU" smtClean="0"/>
              <a:t>03.05.2020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A42928E-C685-42B3-A044-47108021A7F9}" type="slidenum">
              <a:rPr lang="ru-RU" smtClean="0"/>
              <a:t>‹#›</a:t>
            </a:fld>
            <a:endParaRPr lang="ru-RU"/>
          </a:p>
        </p:txBody>
      </p:sp>
    </p:spTree>
    <p:extLst>
      <p:ext uri="{BB962C8B-B14F-4D97-AF65-F5344CB8AC3E}">
        <p14:creationId xmlns:p14="http://schemas.microsoft.com/office/powerpoint/2010/main" val="42038955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299B2F3D-505B-44E4-83A8-45D398052B44}" type="datetimeFigureOut">
              <a:rPr lang="ru-RU" smtClean="0"/>
              <a:t>03.05.2020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A42928E-C685-42B3-A044-47108021A7F9}" type="slidenum">
              <a:rPr lang="ru-RU" smtClean="0"/>
              <a:t>‹#›</a:t>
            </a:fld>
            <a:endParaRPr lang="ru-RU"/>
          </a:p>
        </p:txBody>
      </p:sp>
    </p:spTree>
    <p:extLst>
      <p:ext uri="{BB962C8B-B14F-4D97-AF65-F5344CB8AC3E}">
        <p14:creationId xmlns:p14="http://schemas.microsoft.com/office/powerpoint/2010/main" val="33224055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9B2F3D-505B-44E4-83A8-45D398052B44}" type="datetimeFigureOut">
              <a:rPr lang="ru-RU" smtClean="0"/>
              <a:t>03.05.2020</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42928E-C685-42B3-A044-47108021A7F9}" type="slidenum">
              <a:rPr lang="ru-RU" smtClean="0"/>
              <a:t>‹#›</a:t>
            </a:fld>
            <a:endParaRPr lang="ru-RU"/>
          </a:p>
        </p:txBody>
      </p:sp>
    </p:spTree>
    <p:extLst>
      <p:ext uri="{BB962C8B-B14F-4D97-AF65-F5344CB8AC3E}">
        <p14:creationId xmlns:p14="http://schemas.microsoft.com/office/powerpoint/2010/main" val="33294649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07308" y="535459"/>
            <a:ext cx="10956324" cy="2974504"/>
          </a:xfrm>
        </p:spPr>
        <p:txBody>
          <a:bodyPr>
            <a:normAutofit/>
          </a:bodyPr>
          <a:lstStyle/>
          <a:p>
            <a:r>
              <a:rPr lang="en-US" sz="3600" b="1" dirty="0"/>
              <a:t>The response of VLF signals to the passage of an atmospheric/</a:t>
            </a:r>
            <a:r>
              <a:rPr lang="en-US" sz="3600" b="1" dirty="0" err="1"/>
              <a:t>ionospheric</a:t>
            </a:r>
            <a:r>
              <a:rPr lang="en-US" sz="3600" b="1" dirty="0"/>
              <a:t> seismic wave after an earthquake in Chile</a:t>
            </a:r>
            <a:br>
              <a:rPr lang="en-US" sz="3600" b="1" dirty="0"/>
            </a:br>
            <a:endParaRPr lang="ru-RU" sz="3600" b="1" dirty="0"/>
          </a:p>
        </p:txBody>
      </p:sp>
      <p:sp>
        <p:nvSpPr>
          <p:cNvPr id="3" name="Подзаголовок 2"/>
          <p:cNvSpPr>
            <a:spLocks noGrp="1"/>
          </p:cNvSpPr>
          <p:nvPr>
            <p:ph type="subTitle" idx="1"/>
          </p:nvPr>
        </p:nvSpPr>
        <p:spPr>
          <a:xfrm>
            <a:off x="1524000" y="3451654"/>
            <a:ext cx="9144000" cy="2825578"/>
          </a:xfrm>
        </p:spPr>
        <p:txBody>
          <a:bodyPr>
            <a:normAutofit fontScale="85000" lnSpcReduction="10000"/>
          </a:bodyPr>
          <a:lstStyle/>
          <a:p>
            <a:r>
              <a:rPr lang="en-US" dirty="0" err="1" smtClean="0"/>
              <a:t>Kamil</a:t>
            </a:r>
            <a:r>
              <a:rPr lang="en-US" dirty="0" smtClean="0"/>
              <a:t> </a:t>
            </a:r>
            <a:r>
              <a:rPr lang="en-US" dirty="0" err="1" smtClean="0"/>
              <a:t>Yusupov</a:t>
            </a:r>
            <a:r>
              <a:rPr lang="en-US" dirty="0" smtClean="0"/>
              <a:t>, </a:t>
            </a:r>
            <a:r>
              <a:rPr lang="en-US" dirty="0" err="1" smtClean="0"/>
              <a:t>Rozhnoi</a:t>
            </a:r>
            <a:r>
              <a:rPr lang="en-US" dirty="0" smtClean="0"/>
              <a:t> Alexander, </a:t>
            </a:r>
            <a:r>
              <a:rPr lang="en-US" dirty="0" err="1" smtClean="0"/>
              <a:t>Solovieva</a:t>
            </a:r>
            <a:r>
              <a:rPr lang="en-US" dirty="0" smtClean="0"/>
              <a:t> Maria, </a:t>
            </a:r>
            <a:r>
              <a:rPr lang="en-US" dirty="0" err="1" smtClean="0"/>
              <a:t>Shalimov</a:t>
            </a:r>
            <a:r>
              <a:rPr lang="en-US" dirty="0" smtClean="0"/>
              <a:t> Sergey, </a:t>
            </a:r>
            <a:r>
              <a:rPr lang="en-US" dirty="0" err="1" smtClean="0"/>
              <a:t>Fedun</a:t>
            </a:r>
            <a:r>
              <a:rPr lang="en-US" dirty="0" smtClean="0"/>
              <a:t> Viktor, Mathews John, </a:t>
            </a:r>
            <a:r>
              <a:rPr lang="en-US" dirty="0" err="1" smtClean="0"/>
              <a:t>Sherstyukov</a:t>
            </a:r>
            <a:r>
              <a:rPr lang="en-US" dirty="0" smtClean="0"/>
              <a:t> </a:t>
            </a:r>
            <a:r>
              <a:rPr lang="en-US" dirty="0" err="1" smtClean="0"/>
              <a:t>Ruslan</a:t>
            </a:r>
            <a:r>
              <a:rPr lang="en-US" dirty="0" smtClean="0"/>
              <a:t>, </a:t>
            </a:r>
            <a:r>
              <a:rPr lang="en-US" dirty="0" err="1" smtClean="0"/>
              <a:t>Safiullin</a:t>
            </a:r>
            <a:r>
              <a:rPr lang="en-US" dirty="0" smtClean="0"/>
              <a:t> </a:t>
            </a:r>
            <a:r>
              <a:rPr lang="en-US" dirty="0" err="1" smtClean="0"/>
              <a:t>Anvar</a:t>
            </a:r>
            <a:r>
              <a:rPr lang="en-US" dirty="0" smtClean="0"/>
              <a:t>, and Maruyama Takashi</a:t>
            </a:r>
          </a:p>
          <a:p>
            <a:r>
              <a:rPr lang="en-US" dirty="0" smtClean="0"/>
              <a:t>Kazan Federal University, Kazan, Russian Federation (kamil.usupov@kpfu.ru)</a:t>
            </a:r>
          </a:p>
          <a:p>
            <a:r>
              <a:rPr lang="en-US" dirty="0" smtClean="0"/>
              <a:t>Schmidt Institute of Physics of the Earth, Russian Academy of Sciences, Moscow, Russia</a:t>
            </a:r>
          </a:p>
          <a:p>
            <a:r>
              <a:rPr lang="en-US" dirty="0" smtClean="0"/>
              <a:t>University of Sheffield, Sheffield, UK</a:t>
            </a:r>
          </a:p>
          <a:p>
            <a:r>
              <a:rPr lang="en-US" dirty="0" smtClean="0"/>
              <a:t>Pennsylvania State University, University Park, USA</a:t>
            </a:r>
          </a:p>
          <a:p>
            <a:r>
              <a:rPr lang="en-US" dirty="0" smtClean="0"/>
              <a:t>National Institute of Information and Communications Technology, Tokyo, Japan</a:t>
            </a:r>
            <a:endParaRPr lang="ru-RU" dirty="0"/>
          </a:p>
        </p:txBody>
      </p:sp>
      <p:sp>
        <p:nvSpPr>
          <p:cNvPr id="5" name="Прямоугольник 4"/>
          <p:cNvSpPr/>
          <p:nvPr/>
        </p:nvSpPr>
        <p:spPr>
          <a:xfrm>
            <a:off x="8810338" y="82378"/>
            <a:ext cx="3381662" cy="369332"/>
          </a:xfrm>
          <a:prstGeom prst="rect">
            <a:avLst/>
          </a:prstGeom>
        </p:spPr>
        <p:txBody>
          <a:bodyPr wrap="square">
            <a:spAutoFit/>
          </a:bodyPr>
          <a:lstStyle/>
          <a:p>
            <a:r>
              <a:rPr lang="en-US" b="0" i="0" dirty="0" smtClean="0">
                <a:effectLst/>
                <a:latin typeface="Open Sans"/>
              </a:rPr>
              <a:t>EGU2020-1240 Session </a:t>
            </a:r>
            <a:r>
              <a:rPr lang="en-US" dirty="0"/>
              <a:t>NH4.5</a:t>
            </a:r>
            <a:endParaRPr lang="ru-RU" dirty="0"/>
          </a:p>
        </p:txBody>
      </p:sp>
    </p:spTree>
    <p:extLst>
      <p:ext uri="{BB962C8B-B14F-4D97-AF65-F5344CB8AC3E}">
        <p14:creationId xmlns:p14="http://schemas.microsoft.com/office/powerpoint/2010/main" val="24760772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968066" y="322792"/>
            <a:ext cx="4478867" cy="1252007"/>
          </a:xfrm>
        </p:spPr>
        <p:txBody>
          <a:bodyPr>
            <a:normAutofit fontScale="90000"/>
          </a:bodyPr>
          <a:lstStyle/>
          <a:p>
            <a:r>
              <a:rPr lang="en-US" dirty="0" smtClean="0"/>
              <a:t>Ionogram MCS &amp; VLF-data</a:t>
            </a:r>
            <a:endParaRPr lang="ru-RU" dirty="0"/>
          </a:p>
        </p:txBody>
      </p:sp>
      <p:pic>
        <p:nvPicPr>
          <p:cNvPr id="7" name="Объект 6"/>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9574" r="48352"/>
          <a:stretch/>
        </p:blipFill>
        <p:spPr>
          <a:xfrm>
            <a:off x="677334" y="123825"/>
            <a:ext cx="4953000" cy="6646300"/>
          </a:xfrm>
          <a:ln w="38100">
            <a:solidFill>
              <a:schemeClr val="tx1"/>
            </a:solidFill>
          </a:ln>
        </p:spPr>
      </p:pic>
      <p:sp>
        <p:nvSpPr>
          <p:cNvPr id="8" name="Прямоугольник 7"/>
          <p:cNvSpPr/>
          <p:nvPr/>
        </p:nvSpPr>
        <p:spPr>
          <a:xfrm>
            <a:off x="1837267" y="1355709"/>
            <a:ext cx="1794933" cy="118533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9" name="Рисунок 8"/>
          <p:cNvPicPr>
            <a:picLocks noChangeAspect="1"/>
          </p:cNvPicPr>
          <p:nvPr/>
        </p:nvPicPr>
        <p:blipFill>
          <a:blip r:embed="rId4"/>
          <a:stretch>
            <a:fillRect/>
          </a:stretch>
        </p:blipFill>
        <p:spPr>
          <a:xfrm>
            <a:off x="6968066" y="1948375"/>
            <a:ext cx="3943350" cy="1857375"/>
          </a:xfrm>
          <a:prstGeom prst="rect">
            <a:avLst/>
          </a:prstGeom>
        </p:spPr>
      </p:pic>
    </p:spTree>
    <p:extLst>
      <p:ext uri="{BB962C8B-B14F-4D97-AF65-F5344CB8AC3E}">
        <p14:creationId xmlns:p14="http://schemas.microsoft.com/office/powerpoint/2010/main" val="26619530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701675"/>
          </a:xfrm>
        </p:spPr>
        <p:txBody>
          <a:bodyPr/>
          <a:lstStyle/>
          <a:p>
            <a:r>
              <a:rPr lang="en-US" dirty="0"/>
              <a:t>Conclusions</a:t>
            </a:r>
            <a:endParaRPr lang="ru-RU" dirty="0"/>
          </a:p>
        </p:txBody>
      </p:sp>
      <p:sp>
        <p:nvSpPr>
          <p:cNvPr id="3" name="Объект 2"/>
          <p:cNvSpPr>
            <a:spLocks noGrp="1"/>
          </p:cNvSpPr>
          <p:nvPr>
            <p:ph idx="1"/>
          </p:nvPr>
        </p:nvSpPr>
        <p:spPr/>
        <p:txBody>
          <a:bodyPr/>
          <a:lstStyle/>
          <a:p>
            <a:r>
              <a:rPr lang="en-US" dirty="0" smtClean="0"/>
              <a:t>The MCS signatures in Ionograms </a:t>
            </a:r>
            <a:r>
              <a:rPr lang="en-US" dirty="0" smtClean="0"/>
              <a:t>was </a:t>
            </a:r>
            <a:r>
              <a:rPr lang="en-US" dirty="0"/>
              <a:t>detected after an earthquake in </a:t>
            </a:r>
            <a:r>
              <a:rPr lang="en-US" dirty="0" smtClean="0"/>
              <a:t>Chile</a:t>
            </a:r>
          </a:p>
          <a:p>
            <a:r>
              <a:rPr lang="en-US" dirty="0" smtClean="0"/>
              <a:t>H-map is clearly shows such events</a:t>
            </a:r>
            <a:endParaRPr lang="en-US" dirty="0" smtClean="0"/>
          </a:p>
          <a:p>
            <a:r>
              <a:rPr lang="en-US" dirty="0"/>
              <a:t>During this event VLF-signals amplitude oscillations are shown</a:t>
            </a:r>
            <a:endParaRPr lang="en-US" dirty="0" smtClean="0"/>
          </a:p>
          <a:p>
            <a:endParaRPr lang="en-US" dirty="0" smtClean="0"/>
          </a:p>
          <a:p>
            <a:endParaRPr lang="en-US" dirty="0"/>
          </a:p>
          <a:p>
            <a:endParaRPr lang="en-US" dirty="0" smtClean="0"/>
          </a:p>
          <a:p>
            <a:pPr marL="0" indent="0">
              <a:buNone/>
            </a:pPr>
            <a:r>
              <a:rPr lang="en-US" dirty="0" smtClean="0"/>
              <a:t>Thank you</a:t>
            </a:r>
            <a:endParaRPr lang="ru-RU" dirty="0"/>
          </a:p>
        </p:txBody>
      </p:sp>
    </p:spTree>
    <p:extLst>
      <p:ext uri="{BB962C8B-B14F-4D97-AF65-F5344CB8AC3E}">
        <p14:creationId xmlns:p14="http://schemas.microsoft.com/office/powerpoint/2010/main" val="30005807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smtClean="0"/>
              <a:t>Equipment and research objectives</a:t>
            </a:r>
            <a:r>
              <a:rPr lang="ru-RU" b="1" dirty="0" smtClean="0"/>
              <a:t/>
            </a:r>
            <a:br>
              <a:rPr lang="ru-RU" b="1" dirty="0" smtClean="0"/>
            </a:br>
            <a:endParaRPr lang="ru-RU" b="1" dirty="0"/>
          </a:p>
        </p:txBody>
      </p:sp>
      <p:sp>
        <p:nvSpPr>
          <p:cNvPr id="4" name="Заголовок 1"/>
          <p:cNvSpPr txBox="1">
            <a:spLocks/>
          </p:cNvSpPr>
          <p:nvPr/>
        </p:nvSpPr>
        <p:spPr bwMode="auto">
          <a:xfrm>
            <a:off x="5501872" y="1049833"/>
            <a:ext cx="5667057" cy="500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ormAutofit fontScale="97500"/>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defRPr/>
            </a:pPr>
            <a:r>
              <a:rPr lang="en-US" sz="2000" b="1" dirty="0" smtClean="0"/>
              <a:t>“CYCLON” IONOSONDE CONTROLLER</a:t>
            </a:r>
            <a:endParaRPr lang="ru-RU" sz="2000" dirty="0"/>
          </a:p>
        </p:txBody>
      </p:sp>
      <p:sp>
        <p:nvSpPr>
          <p:cNvPr id="5" name="Объект 2"/>
          <p:cNvSpPr txBox="1">
            <a:spLocks/>
          </p:cNvSpPr>
          <p:nvPr/>
        </p:nvSpPr>
        <p:spPr bwMode="auto">
          <a:xfrm>
            <a:off x="5501872" y="1627058"/>
            <a:ext cx="5936550" cy="4207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fontScale="62500" lnSpcReduction="20000"/>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en-US" dirty="0" err="1" smtClean="0"/>
              <a:t>Ionozond</a:t>
            </a:r>
            <a:r>
              <a:rPr lang="en-US" dirty="0" smtClean="0"/>
              <a:t> Cyclone is classical digital pulse </a:t>
            </a:r>
            <a:r>
              <a:rPr lang="en-US" dirty="0" err="1" smtClean="0"/>
              <a:t>monostat</a:t>
            </a:r>
            <a:r>
              <a:rPr lang="en-US" dirty="0" smtClean="0"/>
              <a:t> (reception and radiation from one point)  radar with sweeping frequency in a range of 1-10 MHz and with registration of a phase (phase recording). Azimuthal angles and angles of an elevation aren't registered.</a:t>
            </a:r>
          </a:p>
          <a:p>
            <a:pPr algn="just">
              <a:defRPr/>
            </a:pPr>
            <a:r>
              <a:rPr lang="en-US" dirty="0" smtClean="0"/>
              <a:t>In 2008-2010, he was upgraded to study fast processes in the ionosphere (scale ~ 1min). </a:t>
            </a:r>
          </a:p>
          <a:p>
            <a:pPr algn="just">
              <a:defRPr/>
            </a:pPr>
            <a:r>
              <a:rPr lang="en-US" dirty="0" smtClean="0"/>
              <a:t>Since February 2010 it works in a minute mode constantly (except for intervals of equipment failure)</a:t>
            </a:r>
          </a:p>
          <a:p>
            <a:pPr algn="just">
              <a:defRPr/>
            </a:pPr>
            <a:r>
              <a:rPr lang="en-US" dirty="0" smtClean="0"/>
              <a:t>Technical characteristics in particular, accuracy of tuning of frequency is provided with DDS chips and the highly stable reference generator with GPS synchronization, and also with schemes of  frequencies distribution with PLL.</a:t>
            </a:r>
          </a:p>
          <a:p>
            <a:pPr>
              <a:defRPr/>
            </a:pPr>
            <a:endParaRPr lang="ru-RU" dirty="0"/>
          </a:p>
        </p:txBody>
      </p:sp>
      <p:pic>
        <p:nvPicPr>
          <p:cNvPr id="6" name="Рисунок 4" descr="схема Циклон на шине pci.BM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5671" y="1473586"/>
            <a:ext cx="5040822" cy="3699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40970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smtClean="0"/>
              <a:t>Equipment and research objectives</a:t>
            </a:r>
            <a:r>
              <a:rPr lang="ru-RU" b="1" dirty="0" smtClean="0"/>
              <a:t/>
            </a:r>
            <a:br>
              <a:rPr lang="ru-RU" b="1" dirty="0" smtClean="0"/>
            </a:br>
            <a:endParaRPr lang="ru-RU" dirty="0"/>
          </a:p>
        </p:txBody>
      </p:sp>
      <p:sp>
        <p:nvSpPr>
          <p:cNvPr id="4" name="Заголовок 1"/>
          <p:cNvSpPr txBox="1">
            <a:spLocks/>
          </p:cNvSpPr>
          <p:nvPr/>
        </p:nvSpPr>
        <p:spPr bwMode="auto">
          <a:xfrm>
            <a:off x="5680894" y="1190199"/>
            <a:ext cx="5667057" cy="500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ormAutofit fontScale="97500"/>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defRPr/>
            </a:pPr>
            <a:r>
              <a:rPr lang="en-US" sz="2000" b="1" dirty="0" smtClean="0"/>
              <a:t>VLF-network, Moscow station</a:t>
            </a:r>
            <a:endParaRPr lang="ru-RU" sz="2000" dirty="0"/>
          </a:p>
        </p:txBody>
      </p:sp>
      <p:pic>
        <p:nvPicPr>
          <p:cNvPr id="2052" name="Picture 4" descr="http://vlf-data.ifz.ru/images/p027_1_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9580" y="1888397"/>
            <a:ext cx="3191116" cy="4224080"/>
          </a:xfrm>
          <a:prstGeom prst="rect">
            <a:avLst/>
          </a:prstGeom>
          <a:noFill/>
          <a:extLst>
            <a:ext uri="{909E8E84-426E-40DD-AFC4-6F175D3DCCD1}">
              <a14:hiddenFill xmlns:a14="http://schemas.microsoft.com/office/drawing/2010/main">
                <a:solidFill>
                  <a:srgbClr val="FFFFFF"/>
                </a:solidFill>
              </a14:hiddenFill>
            </a:ext>
          </a:extLst>
        </p:spPr>
      </p:pic>
      <p:pic>
        <p:nvPicPr>
          <p:cNvPr id="5" name="Объект 4"/>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b="20137"/>
          <a:stretch/>
        </p:blipFill>
        <p:spPr>
          <a:xfrm>
            <a:off x="405590" y="1884965"/>
            <a:ext cx="6850343" cy="4227512"/>
          </a:xfrm>
        </p:spPr>
      </p:pic>
    </p:spTree>
    <p:extLst>
      <p:ext uri="{BB962C8B-B14F-4D97-AF65-F5344CB8AC3E}">
        <p14:creationId xmlns:p14="http://schemas.microsoft.com/office/powerpoint/2010/main" val="1058611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2"/>
          <p:cNvSpPr>
            <a:spLocks noGrp="1"/>
          </p:cNvSpPr>
          <p:nvPr>
            <p:ph idx="1"/>
          </p:nvPr>
        </p:nvSpPr>
        <p:spPr>
          <a:xfrm>
            <a:off x="1773238" y="3984625"/>
            <a:ext cx="8229600" cy="2087563"/>
          </a:xfrm>
        </p:spPr>
        <p:txBody>
          <a:bodyPr/>
          <a:lstStyle/>
          <a:p>
            <a:pPr marL="0" indent="0">
              <a:buFontTx/>
              <a:buNone/>
            </a:pPr>
            <a:r>
              <a:rPr lang="en-US" altLang="ru-RU" sz="2400" dirty="0" smtClean="0">
                <a:latin typeface="Times New Roman" panose="02020603050405020304" pitchFamily="18" charset="0"/>
                <a:cs typeface="Times New Roman" panose="02020603050405020304" pitchFamily="18" charset="0"/>
              </a:rPr>
              <a:t>Takashi Maruyama, Takuya </a:t>
            </a:r>
            <a:r>
              <a:rPr lang="en-US" altLang="ru-RU" sz="2400" dirty="0" err="1" smtClean="0">
                <a:latin typeface="Times New Roman" panose="02020603050405020304" pitchFamily="18" charset="0"/>
                <a:cs typeface="Times New Roman" panose="02020603050405020304" pitchFamily="18" charset="0"/>
              </a:rPr>
              <a:t>Tsugawa</a:t>
            </a:r>
            <a:r>
              <a:rPr lang="en-US" altLang="ru-RU" sz="2400" dirty="0" smtClean="0">
                <a:latin typeface="Times New Roman" panose="02020603050405020304" pitchFamily="18" charset="0"/>
                <a:cs typeface="Times New Roman" panose="02020603050405020304" pitchFamily="18" charset="0"/>
              </a:rPr>
              <a:t>, </a:t>
            </a:r>
            <a:r>
              <a:rPr lang="en-US" altLang="ru-RU" sz="2400" dirty="0" err="1" smtClean="0">
                <a:latin typeface="Times New Roman" panose="02020603050405020304" pitchFamily="18" charset="0"/>
                <a:cs typeface="Times New Roman" panose="02020603050405020304" pitchFamily="18" charset="0"/>
              </a:rPr>
              <a:t>Hisao</a:t>
            </a:r>
            <a:r>
              <a:rPr lang="en-US" altLang="ru-RU" sz="2400" dirty="0" smtClean="0">
                <a:latin typeface="Times New Roman" panose="02020603050405020304" pitchFamily="18" charset="0"/>
                <a:cs typeface="Times New Roman" panose="02020603050405020304" pitchFamily="18" charset="0"/>
              </a:rPr>
              <a:t> Kato, </a:t>
            </a:r>
            <a:r>
              <a:rPr lang="en-US" altLang="ru-RU" sz="2400" dirty="0" err="1" smtClean="0">
                <a:latin typeface="Times New Roman" panose="02020603050405020304" pitchFamily="18" charset="0"/>
                <a:cs typeface="Times New Roman" panose="02020603050405020304" pitchFamily="18" charset="0"/>
              </a:rPr>
              <a:t>Akinori</a:t>
            </a:r>
            <a:r>
              <a:rPr lang="en-US" altLang="ru-RU" sz="2400" dirty="0" smtClean="0">
                <a:latin typeface="Times New Roman" panose="02020603050405020304" pitchFamily="18" charset="0"/>
                <a:cs typeface="Times New Roman" panose="02020603050405020304" pitchFamily="18" charset="0"/>
              </a:rPr>
              <a:t> Saito, Yuichi Otsuka, and </a:t>
            </a:r>
            <a:r>
              <a:rPr lang="en-US" altLang="ru-RU" sz="2400" dirty="0" err="1" smtClean="0">
                <a:latin typeface="Times New Roman" panose="02020603050405020304" pitchFamily="18" charset="0"/>
                <a:cs typeface="Times New Roman" panose="02020603050405020304" pitchFamily="18" charset="0"/>
              </a:rPr>
              <a:t>Michi</a:t>
            </a:r>
            <a:r>
              <a:rPr lang="en-US" altLang="ru-RU" sz="2400" dirty="0" smtClean="0">
                <a:latin typeface="Times New Roman" panose="02020603050405020304" pitchFamily="18" charset="0"/>
                <a:cs typeface="Times New Roman" panose="02020603050405020304" pitchFamily="18" charset="0"/>
              </a:rPr>
              <a:t> </a:t>
            </a:r>
            <a:r>
              <a:rPr lang="en-US" altLang="ru-RU" sz="2400" dirty="0" err="1" smtClean="0">
                <a:latin typeface="Times New Roman" panose="02020603050405020304" pitchFamily="18" charset="0"/>
                <a:cs typeface="Times New Roman" panose="02020603050405020304" pitchFamily="18" charset="0"/>
              </a:rPr>
              <a:t>Nishioka</a:t>
            </a:r>
            <a:r>
              <a:rPr lang="en-US" altLang="ru-RU" sz="2400" dirty="0" smtClean="0">
                <a:latin typeface="Times New Roman" panose="02020603050405020304" pitchFamily="18" charset="0"/>
                <a:cs typeface="Times New Roman" panose="02020603050405020304" pitchFamily="18" charset="0"/>
              </a:rPr>
              <a:t>. </a:t>
            </a:r>
            <a:r>
              <a:rPr lang="en-US" altLang="ru-RU" sz="2400" dirty="0" err="1" smtClean="0">
                <a:latin typeface="Times New Roman" panose="02020603050405020304" pitchFamily="18" charset="0"/>
                <a:cs typeface="Times New Roman" panose="02020603050405020304" pitchFamily="18" charset="0"/>
              </a:rPr>
              <a:t>Ionospheric</a:t>
            </a:r>
            <a:r>
              <a:rPr lang="en-US" altLang="ru-RU" sz="2400" dirty="0" smtClean="0">
                <a:latin typeface="Times New Roman" panose="02020603050405020304" pitchFamily="18" charset="0"/>
                <a:cs typeface="Times New Roman" panose="02020603050405020304" pitchFamily="18" charset="0"/>
              </a:rPr>
              <a:t> multiple stratifications and irregularities induced by the 2011 off the Pacific coast of Tohoku Earthquake. // </a:t>
            </a:r>
            <a:r>
              <a:rPr lang="en-US" altLang="ru-RU" sz="2400" i="1" dirty="0" smtClean="0">
                <a:latin typeface="Times New Roman" panose="02020603050405020304" pitchFamily="18" charset="0"/>
                <a:cs typeface="Times New Roman" panose="02020603050405020304" pitchFamily="18" charset="0"/>
              </a:rPr>
              <a:t>Earth Planets Space</a:t>
            </a:r>
            <a:r>
              <a:rPr lang="en-US" altLang="ru-RU" sz="2400" dirty="0" smtClean="0">
                <a:latin typeface="Times New Roman" panose="02020603050405020304" pitchFamily="18" charset="0"/>
                <a:cs typeface="Times New Roman" panose="02020603050405020304" pitchFamily="18" charset="0"/>
              </a:rPr>
              <a:t>, 63, 869–873, 2011</a:t>
            </a:r>
            <a:endParaRPr lang="ru-RU" altLang="ru-RU" sz="2400" dirty="0" smtClean="0">
              <a:latin typeface="Times New Roman" panose="02020603050405020304" pitchFamily="18" charset="0"/>
              <a:cs typeface="Times New Roman" panose="02020603050405020304" pitchFamily="18" charset="0"/>
            </a:endParaRPr>
          </a:p>
        </p:txBody>
      </p:sp>
      <p:grpSp>
        <p:nvGrpSpPr>
          <p:cNvPr id="5" name="Группа 5"/>
          <p:cNvGrpSpPr>
            <a:grpSpLocks/>
          </p:cNvGrpSpPr>
          <p:nvPr/>
        </p:nvGrpSpPr>
        <p:grpSpPr bwMode="auto">
          <a:xfrm>
            <a:off x="1495425" y="325438"/>
            <a:ext cx="8785225" cy="3529012"/>
            <a:chOff x="179512" y="1628799"/>
            <a:chExt cx="8216652" cy="2292906"/>
          </a:xfrm>
        </p:grpSpPr>
        <p:pic>
          <p:nvPicPr>
            <p:cNvPr id="6" name="Рисунок 3"/>
            <p:cNvPicPr>
              <a:picLocks noChangeAspect="1"/>
            </p:cNvPicPr>
            <p:nvPr/>
          </p:nvPicPr>
          <p:blipFill>
            <a:blip r:embed="rId2">
              <a:extLst>
                <a:ext uri="{28A0092B-C50C-407E-A947-70E740481C1C}">
                  <a14:useLocalDpi xmlns:a14="http://schemas.microsoft.com/office/drawing/2010/main" val="0"/>
                </a:ext>
              </a:extLst>
            </a:blip>
            <a:srcRect t="47905"/>
            <a:stretch>
              <a:fillRect/>
            </a:stretch>
          </p:blipFill>
          <p:spPr bwMode="auto">
            <a:xfrm>
              <a:off x="179512" y="1628800"/>
              <a:ext cx="4108326" cy="2292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4"/>
            <p:cNvPicPr>
              <a:picLocks noChangeAspect="1"/>
            </p:cNvPicPr>
            <p:nvPr/>
          </p:nvPicPr>
          <p:blipFill>
            <a:blip r:embed="rId2">
              <a:extLst>
                <a:ext uri="{28A0092B-C50C-407E-A947-70E740481C1C}">
                  <a14:useLocalDpi xmlns:a14="http://schemas.microsoft.com/office/drawing/2010/main" val="0"/>
                </a:ext>
              </a:extLst>
            </a:blip>
            <a:srcRect b="51662"/>
            <a:stretch>
              <a:fillRect/>
            </a:stretch>
          </p:blipFill>
          <p:spPr bwMode="auto">
            <a:xfrm>
              <a:off x="4287838" y="1628799"/>
              <a:ext cx="4108326" cy="2292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517500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smtClean="0"/>
              <a:t>Ionogram examples with MCS</a:t>
            </a:r>
            <a:endParaRPr lang="ru-RU" b="1" dirty="0"/>
          </a:p>
        </p:txBody>
      </p:sp>
      <p:pic>
        <p:nvPicPr>
          <p:cNvPr id="4" name="Объект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0605" y="2332511"/>
            <a:ext cx="5893295" cy="2950690"/>
          </a:xfrm>
        </p:spPr>
      </p:pic>
      <p:pic>
        <p:nvPicPr>
          <p:cNvPr id="5" name="iono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963900" y="2332511"/>
            <a:ext cx="5601081" cy="2804382"/>
          </a:xfrm>
          <a:prstGeom prst="rect">
            <a:avLst/>
          </a:prstGeom>
        </p:spPr>
      </p:pic>
    </p:spTree>
    <p:extLst>
      <p:ext uri="{BB962C8B-B14F-4D97-AF65-F5344CB8AC3E}">
        <p14:creationId xmlns:p14="http://schemas.microsoft.com/office/powerpoint/2010/main" val="3241452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744008"/>
          </a:xfrm>
        </p:spPr>
        <p:txBody>
          <a:bodyPr/>
          <a:lstStyle/>
          <a:p>
            <a:r>
              <a:rPr lang="en-US" b="1" dirty="0" smtClean="0"/>
              <a:t>Ionogram data processing</a:t>
            </a:r>
            <a:endParaRPr lang="ru-RU" b="1"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5737" y="1109133"/>
            <a:ext cx="10628063" cy="5740039"/>
          </a:xfrm>
          <a:prstGeom prst="rect">
            <a:avLst/>
          </a:prstGeom>
        </p:spPr>
      </p:pic>
    </p:spTree>
    <p:extLst>
      <p:ext uri="{BB962C8B-B14F-4D97-AF65-F5344CB8AC3E}">
        <p14:creationId xmlns:p14="http://schemas.microsoft.com/office/powerpoint/2010/main" val="11019459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617008"/>
          </a:xfrm>
        </p:spPr>
        <p:txBody>
          <a:bodyPr>
            <a:normAutofit fontScale="90000"/>
          </a:bodyPr>
          <a:lstStyle/>
          <a:p>
            <a:r>
              <a:rPr lang="en-US" b="1" dirty="0" smtClean="0"/>
              <a:t>A-maps</a:t>
            </a:r>
            <a:endParaRPr lang="ru-RU" b="1"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33736" y="1253067"/>
            <a:ext cx="11306758" cy="4707466"/>
          </a:xfrm>
        </p:spPr>
      </p:pic>
    </p:spTree>
    <p:extLst>
      <p:ext uri="{BB962C8B-B14F-4D97-AF65-F5344CB8AC3E}">
        <p14:creationId xmlns:p14="http://schemas.microsoft.com/office/powerpoint/2010/main" val="18881283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4394" y="60326"/>
            <a:ext cx="10515600" cy="642408"/>
          </a:xfrm>
        </p:spPr>
        <p:txBody>
          <a:bodyPr>
            <a:normAutofit fontScale="90000"/>
          </a:bodyPr>
          <a:lstStyle/>
          <a:p>
            <a:r>
              <a:rPr lang="en-US" b="1" dirty="0" smtClean="0"/>
              <a:t>MCS in H-map</a:t>
            </a:r>
            <a:endParaRPr lang="ru-RU" b="1"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27453" y="614891"/>
            <a:ext cx="10411525" cy="5879041"/>
          </a:xfrm>
        </p:spPr>
      </p:pic>
    </p:spTree>
    <p:extLst>
      <p:ext uri="{BB962C8B-B14F-4D97-AF65-F5344CB8AC3E}">
        <p14:creationId xmlns:p14="http://schemas.microsoft.com/office/powerpoint/2010/main" val="7118347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8866" y="161925"/>
            <a:ext cx="10515600" cy="803275"/>
          </a:xfrm>
        </p:spPr>
        <p:txBody>
          <a:bodyPr/>
          <a:lstStyle/>
          <a:p>
            <a:r>
              <a:rPr lang="en-US" dirty="0" smtClean="0"/>
              <a:t>Rayleigh wave propagation</a:t>
            </a:r>
            <a:endParaRPr lang="ru-RU" dirty="0"/>
          </a:p>
        </p:txBody>
      </p:sp>
      <p:pic>
        <p:nvPicPr>
          <p:cNvPr id="4" name="Объект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20821"/>
          <a:stretch/>
        </p:blipFill>
        <p:spPr>
          <a:xfrm>
            <a:off x="926694" y="835025"/>
            <a:ext cx="9276639" cy="5675842"/>
          </a:xfrm>
        </p:spPr>
      </p:pic>
    </p:spTree>
    <p:extLst>
      <p:ext uri="{BB962C8B-B14F-4D97-AF65-F5344CB8AC3E}">
        <p14:creationId xmlns:p14="http://schemas.microsoft.com/office/powerpoint/2010/main" val="4144318346"/>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1669</TotalTime>
  <Words>377</Words>
  <Application>Microsoft Office PowerPoint</Application>
  <PresentationFormat>Широкоэкранный</PresentationFormat>
  <Paragraphs>38</Paragraphs>
  <Slides>11</Slides>
  <Notes>2</Notes>
  <HiddenSlides>0</HiddenSlides>
  <MMClips>1</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11</vt:i4>
      </vt:variant>
    </vt:vector>
  </HeadingPairs>
  <TitlesOfParts>
    <vt:vector size="17" baseType="lpstr">
      <vt:lpstr>Arial</vt:lpstr>
      <vt:lpstr>Calibri</vt:lpstr>
      <vt:lpstr>Calibri Light</vt:lpstr>
      <vt:lpstr>Open Sans</vt:lpstr>
      <vt:lpstr>Times New Roman</vt:lpstr>
      <vt:lpstr>Тема Office</vt:lpstr>
      <vt:lpstr>The response of VLF signals to the passage of an atmospheric/ionospheric seismic wave after an earthquake in Chile </vt:lpstr>
      <vt:lpstr>Equipment and research objectives </vt:lpstr>
      <vt:lpstr>Equipment and research objectives </vt:lpstr>
      <vt:lpstr>Презентация PowerPoint</vt:lpstr>
      <vt:lpstr>Ionogram examples with MCS</vt:lpstr>
      <vt:lpstr>Ionogram data processing</vt:lpstr>
      <vt:lpstr>A-maps</vt:lpstr>
      <vt:lpstr>MCS in H-map</vt:lpstr>
      <vt:lpstr>Rayleigh wave propagation</vt:lpstr>
      <vt:lpstr>Ionogram MCS &amp; VLF-data</vt:lpstr>
      <vt:lpstr>Conclusions</vt:lpstr>
    </vt:vector>
  </TitlesOfParts>
  <Company>SPecialiST RePack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User1</dc:creator>
  <cp:lastModifiedBy>User1</cp:lastModifiedBy>
  <cp:revision>29</cp:revision>
  <dcterms:created xsi:type="dcterms:W3CDTF">2020-04-25T07:30:23Z</dcterms:created>
  <dcterms:modified xsi:type="dcterms:W3CDTF">2020-05-03T17:49:19Z</dcterms:modified>
</cp:coreProperties>
</file>