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62"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5" d="100"/>
          <a:sy n="85" d="100"/>
        </p:scale>
        <p:origin x="59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D3ECC-C93B-4A20-9461-2551A13DBAE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405980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D3ECC-C93B-4A20-9461-2551A13DBAE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206113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D3ECC-C93B-4A20-9461-2551A13DBAE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401844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D3ECC-C93B-4A20-9461-2551A13DBAE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353810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D3ECC-C93B-4A20-9461-2551A13DBAE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417312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D3ECC-C93B-4A20-9461-2551A13DBAE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188722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D3ECC-C93B-4A20-9461-2551A13DBAE4}"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194377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D3ECC-C93B-4A20-9461-2551A13DBAE4}"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244598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D3ECC-C93B-4A20-9461-2551A13DBAE4}"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370273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CD3ECC-C93B-4A20-9461-2551A13DBAE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29718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CD3ECC-C93B-4A20-9461-2551A13DBAE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3BB9-0EC8-4ECC-BE5C-A0CEE014CAB7}" type="slidenum">
              <a:rPr lang="en-US" smtClean="0"/>
              <a:t>‹#›</a:t>
            </a:fld>
            <a:endParaRPr lang="en-US"/>
          </a:p>
        </p:txBody>
      </p:sp>
    </p:spTree>
    <p:extLst>
      <p:ext uri="{BB962C8B-B14F-4D97-AF65-F5344CB8AC3E}">
        <p14:creationId xmlns:p14="http://schemas.microsoft.com/office/powerpoint/2010/main" val="306615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D3ECC-C93B-4A20-9461-2551A13DBAE4}" type="datetimeFigureOut">
              <a:rPr lang="en-US" smtClean="0"/>
              <a:t>5/3/2020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73BB9-0EC8-4ECC-BE5C-A0CEE014CAB7}" type="slidenum">
              <a:rPr lang="en-US" smtClean="0"/>
              <a:t>‹#›</a:t>
            </a:fld>
            <a:endParaRPr lang="en-US"/>
          </a:p>
        </p:txBody>
      </p:sp>
    </p:spTree>
    <p:extLst>
      <p:ext uri="{BB962C8B-B14F-4D97-AF65-F5344CB8AC3E}">
        <p14:creationId xmlns:p14="http://schemas.microsoft.com/office/powerpoint/2010/main" val="216368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a Surface from Boat Stock Footage Video (100% Royalty-free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80060" cy="68620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62635" y="1500312"/>
            <a:ext cx="9386047" cy="2387600"/>
          </a:xfrm>
        </p:spPr>
        <p:txBody>
          <a:bodyPr>
            <a:noAutofit/>
          </a:bodyPr>
          <a:lstStyle/>
          <a:p>
            <a:r>
              <a:rPr lang="en-US" b="1" dirty="0"/>
              <a:t>Driving mechanisms of </a:t>
            </a:r>
            <a:r>
              <a:rPr lang="en-US" b="1" dirty="0" smtClean="0"/>
              <a:t/>
            </a:r>
            <a:br>
              <a:rPr lang="en-US" b="1" dirty="0" smtClean="0"/>
            </a:br>
            <a:r>
              <a:rPr lang="en-US" b="1" dirty="0" smtClean="0"/>
              <a:t>sea-level </a:t>
            </a:r>
            <a:r>
              <a:rPr lang="en-US" b="1" dirty="0"/>
              <a:t>variability in the </a:t>
            </a:r>
            <a:r>
              <a:rPr lang="en-US" b="1" dirty="0" smtClean="0"/>
              <a:t/>
            </a:r>
            <a:br>
              <a:rPr lang="en-US" b="1" dirty="0" smtClean="0"/>
            </a:br>
            <a:r>
              <a:rPr lang="en-US" b="1" dirty="0" smtClean="0"/>
              <a:t>U.S</a:t>
            </a:r>
            <a:r>
              <a:rPr lang="en-US" b="1" dirty="0"/>
              <a:t>. mid-Atlantic during the last millennium</a:t>
            </a:r>
          </a:p>
        </p:txBody>
      </p:sp>
      <p:sp>
        <p:nvSpPr>
          <p:cNvPr id="3" name="Subtitle 2"/>
          <p:cNvSpPr>
            <a:spLocks noGrp="1"/>
          </p:cNvSpPr>
          <p:nvPr>
            <p:ph type="subTitle" idx="1"/>
          </p:nvPr>
        </p:nvSpPr>
        <p:spPr>
          <a:xfrm>
            <a:off x="1523999" y="4547078"/>
            <a:ext cx="9144000" cy="1655762"/>
          </a:xfrm>
        </p:spPr>
        <p:txBody>
          <a:bodyPr/>
          <a:lstStyle/>
          <a:p>
            <a:r>
              <a:rPr lang="en-US" b="1" dirty="0"/>
              <a:t>Jennifer Walker</a:t>
            </a:r>
            <a:r>
              <a:rPr lang="en-US" dirty="0"/>
              <a:t>, Robert Kopp, Nicole Khan, Timothy Shaw, Niamh Cahill, Don Barber, Matt Brain, Jennifer Clear, Reide Corbett</a:t>
            </a:r>
            <a:r>
              <a:rPr lang="en-US" dirty="0" smtClean="0"/>
              <a:t>, </a:t>
            </a:r>
            <a:r>
              <a:rPr lang="en-US" dirty="0"/>
              <a:t>Benjamin Horton</a:t>
            </a:r>
          </a:p>
        </p:txBody>
      </p:sp>
      <p:sp>
        <p:nvSpPr>
          <p:cNvPr id="4" name="Rectangle 3"/>
          <p:cNvSpPr/>
          <p:nvPr/>
        </p:nvSpPr>
        <p:spPr>
          <a:xfrm>
            <a:off x="9447014" y="6202840"/>
            <a:ext cx="2733046" cy="584775"/>
          </a:xfrm>
          <a:prstGeom prst="rect">
            <a:avLst/>
          </a:prstGeom>
        </p:spPr>
        <p:txBody>
          <a:bodyPr wrap="square">
            <a:spAutoFit/>
          </a:bodyPr>
          <a:lstStyle/>
          <a:p>
            <a:pPr algn="ctr"/>
            <a:r>
              <a:rPr lang="en-US" sz="1600" dirty="0">
                <a:solidFill>
                  <a:schemeClr val="accent2">
                    <a:lumMod val="50000"/>
                  </a:schemeClr>
                </a:solidFill>
                <a:latin typeface="Adobe Caslon Pro Bold" panose="0205070206050A020403" pitchFamily="18" charset="0"/>
              </a:rPr>
              <a:t>David and Arleen McGlade Foundation, Inc</a:t>
            </a:r>
            <a:r>
              <a:rPr lang="en-US" sz="1600" dirty="0" smtClean="0">
                <a:solidFill>
                  <a:schemeClr val="accent2">
                    <a:lumMod val="50000"/>
                  </a:schemeClr>
                </a:solidFill>
                <a:latin typeface="Adobe Caslon Pro Bold" panose="0205070206050A020403" pitchFamily="18" charset="0"/>
              </a:rPr>
              <a:t>.</a:t>
            </a:r>
            <a:endParaRPr lang="en-US" sz="1600" b="1" dirty="0"/>
          </a:p>
        </p:txBody>
      </p:sp>
      <p:pic>
        <p:nvPicPr>
          <p:cNvPr id="5" name="Picture 2" descr="Image result for rutgers eoas"/>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2128" y="6132081"/>
            <a:ext cx="1991471" cy="648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8000" contrast="9000"/>
                    </a14:imgEffect>
                  </a14:imgLayer>
                </a14:imgProps>
              </a:ext>
              <a:ext uri="{28A0092B-C50C-407E-A947-70E740481C1C}">
                <a14:useLocalDpi xmlns:a14="http://schemas.microsoft.com/office/drawing/2010/main" val="0"/>
              </a:ext>
            </a:extLst>
          </a:blip>
          <a:srcRect b="15312"/>
          <a:stretch/>
        </p:blipFill>
        <p:spPr>
          <a:xfrm>
            <a:off x="7854967" y="6042934"/>
            <a:ext cx="1278147" cy="709000"/>
          </a:xfrm>
          <a:prstGeom prst="rect">
            <a:avLst/>
          </a:prstGeom>
        </p:spPr>
      </p:pic>
      <p:pic>
        <p:nvPicPr>
          <p:cNvPr id="7" name="Picture 6"/>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57922" y="6030061"/>
            <a:ext cx="1727629" cy="694658"/>
          </a:xfrm>
          <a:prstGeom prst="rect">
            <a:avLst/>
          </a:prstGeom>
        </p:spPr>
      </p:pic>
      <p:pic>
        <p:nvPicPr>
          <p:cNvPr id="8" name="Picture 4" descr="https://attachment.outlook.office.net/owa/t.a.shaw@outlook.com/service.svc/s/GetFileAttachment?id=AQMkADAwATY3ZmYAZS05ZGE1LTlhZWQtMDACLTAwCgBGAAADrv%2BP%2BLIzPkqOJTpmdYy3RQcA3gBmxk%2BDzUylo0p5OnYelQABQXCqNAAAAN4AZsZPg81MpaNKeTp2HpUAAUFws14AAAABEgAQAEbVSA3gUtpOilWC58k8gSE%3D&amp;X-OWA-CANARY=r1-3mJyXk0uymHqoGtOBI8BQbIBz89QYxG2uznGMfbO2GmfcXh70XKyb2ZuhO9Hh-ovwpdtYDEk.&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I1OTgyLTI2NDQ4NzYwMTNcIixcInB1aWRcIjpcIjE4Mjk1ODE0MDM1NjA2ODVcIixcIm9pZFwiOlwiMDAwNjdmZmUtOWRhNS05YWV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NDUxNjIwMywibmJmIjoxNTA0NTE1NjAzfQ.lhLmfLcCz10E4B8EFur4hq7aUOzRh84kI4cYWTyGi5OwnJ8oqwDatgFd_I_fqf9PhmYkzaa25pLLqSFI6hV8p0aWJ081cw6xtfxfvlkooNBoGKNGO1KrkXRsY9IbDhaSbajSjopN01riFV99sqAjL-7oJqpI-2GDUHN69JHmX6G7j5uXfxEMUwl8sySioCfAvboQVZedW9WXmuLXYOt7JCcbISpbEDOM-EfzH8OE5ffMN9pFZ5CKaN4RB8VCFq2JB3PTYWipNiMvTkbVZQ_EqpLN8_sfFs5E6Go00AP5qy_ERwy0NiGe5LN2fC-uOQpOG0h-rmf0pDN179ZlJK01qA&amp;owa=outlook.live.com&amp;isc=1&amp;isImagePreview=True"/>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870360" y="6142671"/>
            <a:ext cx="1571182" cy="565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contentmanager.copernicus.org/69861/601/ss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1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48"/>
            <a:ext cx="10515600" cy="1325563"/>
          </a:xfrm>
        </p:spPr>
        <p:txBody>
          <a:bodyPr>
            <a:normAutofit fontScale="90000"/>
          </a:bodyPr>
          <a:lstStyle/>
          <a:p>
            <a:pPr marL="0" indent="0" algn="ctr"/>
            <a:r>
              <a:rPr lang="en-US" dirty="0" smtClean="0"/>
              <a:t>Last millennium relative sea-level (RSL) changes along the U.S. Atlantic coast are spatially variable </a:t>
            </a:r>
          </a:p>
        </p:txBody>
      </p:sp>
      <p:sp>
        <p:nvSpPr>
          <p:cNvPr id="3" name="Content Placeholder 2"/>
          <p:cNvSpPr>
            <a:spLocks noGrp="1"/>
          </p:cNvSpPr>
          <p:nvPr>
            <p:ph idx="1"/>
          </p:nvPr>
        </p:nvSpPr>
        <p:spPr>
          <a:xfrm>
            <a:off x="618564" y="1360752"/>
            <a:ext cx="10954871" cy="944468"/>
          </a:xfrm>
        </p:spPr>
        <p:txBody>
          <a:bodyPr>
            <a:normAutofit/>
          </a:bodyPr>
          <a:lstStyle/>
          <a:p>
            <a:pPr marL="0" indent="0" algn="ctr">
              <a:buNone/>
            </a:pPr>
            <a:r>
              <a:rPr lang="en-US" sz="2000" dirty="0" smtClean="0"/>
              <a:t>Glacial </a:t>
            </a:r>
            <a:r>
              <a:rPr lang="en-US" sz="2000" dirty="0"/>
              <a:t>isostatic adjustment (GIA) has been a significant driving factor in RSL rise during the last millennium, producing maximum rates of vertical land motion in the mid-Atlantic region due to its proximity to the margin of the former Laurentide Ice </a:t>
            </a:r>
            <a:r>
              <a:rPr lang="en-US" sz="2000" dirty="0" smtClean="0"/>
              <a:t>Sheet</a:t>
            </a:r>
            <a:endParaRPr lang="en-US" sz="2000" dirty="0"/>
          </a:p>
        </p:txBody>
      </p:sp>
      <p:sp>
        <p:nvSpPr>
          <p:cNvPr id="4" name="Rectangle 3"/>
          <p:cNvSpPr/>
          <p:nvPr/>
        </p:nvSpPr>
        <p:spPr>
          <a:xfrm>
            <a:off x="946470" y="6270564"/>
            <a:ext cx="10497672" cy="400110"/>
          </a:xfrm>
          <a:prstGeom prst="rect">
            <a:avLst/>
          </a:prstGeom>
        </p:spPr>
        <p:txBody>
          <a:bodyPr wrap="square">
            <a:spAutoFit/>
          </a:bodyPr>
          <a:lstStyle/>
          <a:p>
            <a:r>
              <a:rPr lang="en-US" sz="2000" dirty="0" smtClean="0"/>
              <a:t>There is uncertainty surrounding the influence of other regional and local processes on RSL changes</a:t>
            </a:r>
            <a:endParaRPr lang="en-US" sz="2000" dirty="0"/>
          </a:p>
        </p:txBody>
      </p:sp>
      <p:pic>
        <p:nvPicPr>
          <p:cNvPr id="5" name="Picture 4"/>
          <p:cNvPicPr>
            <a:picLocks noChangeAspect="1"/>
          </p:cNvPicPr>
          <p:nvPr/>
        </p:nvPicPr>
        <p:blipFill rotWithShape="1">
          <a:blip r:embed="rId2"/>
          <a:srcRect l="25940" t="18618" r="47970" b="11491"/>
          <a:stretch/>
        </p:blipFill>
        <p:spPr>
          <a:xfrm>
            <a:off x="6435407" y="2341767"/>
            <a:ext cx="2500345" cy="3767680"/>
          </a:xfrm>
          <a:prstGeom prst="rect">
            <a:avLst/>
          </a:prstGeom>
        </p:spPr>
      </p:pic>
      <p:pic>
        <p:nvPicPr>
          <p:cNvPr id="6" name="Picture 5"/>
          <p:cNvPicPr>
            <a:picLocks noChangeAspect="1"/>
          </p:cNvPicPr>
          <p:nvPr/>
        </p:nvPicPr>
        <p:blipFill rotWithShape="1">
          <a:blip r:embed="rId2"/>
          <a:srcRect l="56000" t="64757" r="26895" b="16775"/>
          <a:stretch/>
        </p:blipFill>
        <p:spPr>
          <a:xfrm>
            <a:off x="8973673" y="3484862"/>
            <a:ext cx="2093258" cy="1271298"/>
          </a:xfrm>
          <a:prstGeom prst="rect">
            <a:avLst/>
          </a:prstGeom>
        </p:spPr>
      </p:pic>
      <p:pic>
        <p:nvPicPr>
          <p:cNvPr id="7" name="Picture 6"/>
          <p:cNvPicPr>
            <a:picLocks noChangeAspect="1"/>
          </p:cNvPicPr>
          <p:nvPr/>
        </p:nvPicPr>
        <p:blipFill rotWithShape="1">
          <a:blip r:embed="rId3"/>
          <a:srcRect l="22732" t="16666" r="32913" b="11968"/>
          <a:stretch/>
        </p:blipFill>
        <p:spPr>
          <a:xfrm>
            <a:off x="2032334" y="2341767"/>
            <a:ext cx="4162972" cy="3767680"/>
          </a:xfrm>
          <a:prstGeom prst="rect">
            <a:avLst/>
          </a:prstGeom>
        </p:spPr>
      </p:pic>
      <p:sp>
        <p:nvSpPr>
          <p:cNvPr id="8" name="TextBox 7"/>
          <p:cNvSpPr txBox="1"/>
          <p:nvPr/>
        </p:nvSpPr>
        <p:spPr>
          <a:xfrm>
            <a:off x="8860138" y="5878615"/>
            <a:ext cx="2206793" cy="230832"/>
          </a:xfrm>
          <a:prstGeom prst="rect">
            <a:avLst/>
          </a:prstGeom>
          <a:noFill/>
        </p:spPr>
        <p:txBody>
          <a:bodyPr wrap="square" rtlCol="0">
            <a:spAutoFit/>
          </a:bodyPr>
          <a:lstStyle/>
          <a:p>
            <a:r>
              <a:rPr lang="en-US" sz="900" dirty="0"/>
              <a:t>Engelhart and Horton (2012)</a:t>
            </a:r>
          </a:p>
        </p:txBody>
      </p:sp>
      <p:pic>
        <p:nvPicPr>
          <p:cNvPr id="9" name="Picture 2" descr="https://contentmanager.copernicus.org/69861/601/s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0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94846" y="3955126"/>
            <a:ext cx="5273735" cy="2834260"/>
          </a:xfrm>
          <a:prstGeom prst="rect">
            <a:avLst/>
          </a:prstGeom>
        </p:spPr>
      </p:pic>
      <p:pic>
        <p:nvPicPr>
          <p:cNvPr id="5" name="Picture 4"/>
          <p:cNvPicPr>
            <a:picLocks noChangeAspect="1"/>
          </p:cNvPicPr>
          <p:nvPr/>
        </p:nvPicPr>
        <p:blipFill rotWithShape="1">
          <a:blip r:embed="rId3"/>
          <a:srcRect l="255"/>
          <a:stretch/>
        </p:blipFill>
        <p:spPr>
          <a:xfrm>
            <a:off x="6805052" y="811876"/>
            <a:ext cx="5260600" cy="2820539"/>
          </a:xfrm>
          <a:prstGeom prst="rect">
            <a:avLst/>
          </a:prstGeom>
        </p:spPr>
      </p:pic>
      <p:pic>
        <p:nvPicPr>
          <p:cNvPr id="7" name="Picture 6"/>
          <p:cNvPicPr>
            <a:picLocks noChangeAspect="1"/>
          </p:cNvPicPr>
          <p:nvPr/>
        </p:nvPicPr>
        <p:blipFill>
          <a:blip r:embed="rId4"/>
          <a:stretch>
            <a:fillRect/>
          </a:stretch>
        </p:blipFill>
        <p:spPr>
          <a:xfrm>
            <a:off x="325808" y="872425"/>
            <a:ext cx="3552831" cy="2950509"/>
          </a:xfrm>
          <a:prstGeom prst="rect">
            <a:avLst/>
          </a:prstGeom>
        </p:spPr>
      </p:pic>
      <p:sp>
        <p:nvSpPr>
          <p:cNvPr id="8" name="Rectangle 7"/>
          <p:cNvSpPr/>
          <p:nvPr/>
        </p:nvSpPr>
        <p:spPr>
          <a:xfrm>
            <a:off x="8946778" y="3955126"/>
            <a:ext cx="3190842" cy="2585323"/>
          </a:xfrm>
          <a:prstGeom prst="rect">
            <a:avLst/>
          </a:prstGeom>
        </p:spPr>
        <p:txBody>
          <a:bodyPr wrap="square">
            <a:spAutoFit/>
          </a:bodyPr>
          <a:lstStyle/>
          <a:p>
            <a:pPr algn="ctr"/>
            <a:r>
              <a:rPr lang="en-US" dirty="0" smtClean="0"/>
              <a:t>RSL in northern New Jersey continuously rose over the last 1000 years at a rate of 1.2 ± 0.2 mm/yr (2σ) from 1000 to 1700 CE before increasing to 1.3 ± 0.7 mm/yr from 1700-1800 CE to 1.8 ± 0.6 mm/yr from 1800-1900 CE to 3.0 ± 0.6 mm/yr from 1900-2000 CE. </a:t>
            </a:r>
          </a:p>
        </p:txBody>
      </p:sp>
      <p:sp>
        <p:nvSpPr>
          <p:cNvPr id="9" name="Content Placeholder 2"/>
          <p:cNvSpPr>
            <a:spLocks noGrp="1"/>
          </p:cNvSpPr>
          <p:nvPr>
            <p:ph idx="1"/>
          </p:nvPr>
        </p:nvSpPr>
        <p:spPr>
          <a:xfrm>
            <a:off x="121024" y="179672"/>
            <a:ext cx="11905129" cy="705929"/>
          </a:xfrm>
        </p:spPr>
        <p:txBody>
          <a:bodyPr>
            <a:noAutofit/>
          </a:bodyPr>
          <a:lstStyle/>
          <a:p>
            <a:pPr marL="0" indent="0" algn="ctr">
              <a:buNone/>
            </a:pPr>
            <a:r>
              <a:rPr lang="en-US" sz="2000" b="1" dirty="0" smtClean="0"/>
              <a:t>We examined </a:t>
            </a:r>
            <a:r>
              <a:rPr lang="en-US" sz="2000" b="1" dirty="0"/>
              <a:t>the high spatial density of high-resolution RSL records along a ~200 km stretch of coastline from New York City to southern New Jersey to distinguish between local, regional, and global scale </a:t>
            </a:r>
            <a:r>
              <a:rPr lang="en-US" sz="2000" b="1" dirty="0" smtClean="0"/>
              <a:t>drivers </a:t>
            </a:r>
          </a:p>
        </p:txBody>
      </p:sp>
      <p:sp>
        <p:nvSpPr>
          <p:cNvPr id="10" name="Rectangle 9"/>
          <p:cNvSpPr/>
          <p:nvPr/>
        </p:nvSpPr>
        <p:spPr>
          <a:xfrm>
            <a:off x="325808" y="3866998"/>
            <a:ext cx="3300415" cy="2862322"/>
          </a:xfrm>
          <a:prstGeom prst="rect">
            <a:avLst/>
          </a:prstGeom>
        </p:spPr>
        <p:txBody>
          <a:bodyPr wrap="square">
            <a:spAutoFit/>
          </a:bodyPr>
          <a:lstStyle/>
          <a:p>
            <a:pPr algn="ctr"/>
            <a:r>
              <a:rPr lang="en-US" dirty="0" smtClean="0"/>
              <a:t>We used a spatiotemporal empirical hierarchical model to estimate past RSL and rates of RSL change and their associated uncertainties in the context of broader regional changes by decomposing the records into global, regional linear, regional non-linear, and local components.</a:t>
            </a:r>
            <a:endParaRPr lang="en-US" dirty="0"/>
          </a:p>
        </p:txBody>
      </p:sp>
      <p:sp>
        <p:nvSpPr>
          <p:cNvPr id="11" name="Rectangle 10"/>
          <p:cNvSpPr/>
          <p:nvPr/>
        </p:nvSpPr>
        <p:spPr>
          <a:xfrm>
            <a:off x="3985651" y="945138"/>
            <a:ext cx="2819401" cy="2862322"/>
          </a:xfrm>
          <a:prstGeom prst="rect">
            <a:avLst/>
          </a:prstGeom>
        </p:spPr>
        <p:txBody>
          <a:bodyPr wrap="square">
            <a:spAutoFit/>
          </a:bodyPr>
          <a:lstStyle/>
          <a:p>
            <a:pPr algn="ctr"/>
            <a:r>
              <a:rPr lang="en-US" dirty="0" smtClean="0"/>
              <a:t>We produced a new high-resolution (decimeter vertical, decadal temporal) RSL record of the last millennium in northern New Jersey and integrated it into an updated global database of instrumental and proxy sea-level records of the Common Era. </a:t>
            </a:r>
          </a:p>
        </p:txBody>
      </p:sp>
      <p:pic>
        <p:nvPicPr>
          <p:cNvPr id="12" name="Picture 2" descr="https://contentmanager.copernicus.org/69861/601/ss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5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093" y="1041881"/>
            <a:ext cx="7745507" cy="5802038"/>
          </a:xfrm>
          <a:prstGeom prst="rect">
            <a:avLst/>
          </a:prstGeom>
        </p:spPr>
      </p:pic>
      <p:sp>
        <p:nvSpPr>
          <p:cNvPr id="6" name="Rectangle 5"/>
          <p:cNvSpPr/>
          <p:nvPr/>
        </p:nvSpPr>
        <p:spPr>
          <a:xfrm>
            <a:off x="8308042" y="3313838"/>
            <a:ext cx="3429000" cy="2862322"/>
          </a:xfrm>
          <a:prstGeom prst="rect">
            <a:avLst/>
          </a:prstGeom>
        </p:spPr>
        <p:txBody>
          <a:bodyPr wrap="square">
            <a:spAutoFit/>
          </a:bodyPr>
          <a:lstStyle/>
          <a:p>
            <a:pPr algn="ctr"/>
            <a:r>
              <a:rPr lang="en-US" dirty="0" smtClean="0"/>
              <a:t>Most of the RSL rise during the past 1000 years is attributed to regional-scale linear processes that we interpret primarily as GIA. The linear component of the RSL records exhibits a north to south gradient, with a greater contribution of RSL rise in southern New Jersey and a smaller contribution in New York City. </a:t>
            </a:r>
            <a:endParaRPr lang="en-US" dirty="0"/>
          </a:p>
        </p:txBody>
      </p:sp>
      <p:sp>
        <p:nvSpPr>
          <p:cNvPr id="7" name="Rectangle 6"/>
          <p:cNvSpPr/>
          <p:nvPr/>
        </p:nvSpPr>
        <p:spPr>
          <a:xfrm>
            <a:off x="8308042" y="1462662"/>
            <a:ext cx="3429000" cy="1477328"/>
          </a:xfrm>
          <a:prstGeom prst="rect">
            <a:avLst/>
          </a:prstGeom>
        </p:spPr>
        <p:txBody>
          <a:bodyPr wrap="square">
            <a:spAutoFit/>
          </a:bodyPr>
          <a:lstStyle/>
          <a:p>
            <a:pPr algn="ctr"/>
            <a:r>
              <a:rPr lang="en-US" dirty="0" smtClean="0"/>
              <a:t>We used the spatiotemporal model to decompose the records into global, regional linear, regional non-linear, and local components</a:t>
            </a:r>
            <a:endParaRPr lang="en-US" dirty="0"/>
          </a:p>
        </p:txBody>
      </p:sp>
      <p:sp>
        <p:nvSpPr>
          <p:cNvPr id="8" name="Title 1"/>
          <p:cNvSpPr>
            <a:spLocks noGrp="1"/>
          </p:cNvSpPr>
          <p:nvPr>
            <p:ph type="title"/>
          </p:nvPr>
        </p:nvSpPr>
        <p:spPr>
          <a:xfrm>
            <a:off x="838200" y="0"/>
            <a:ext cx="10515600" cy="1325563"/>
          </a:xfrm>
        </p:spPr>
        <p:txBody>
          <a:bodyPr/>
          <a:lstStyle/>
          <a:p>
            <a:pPr algn="ctr"/>
            <a:r>
              <a:rPr lang="en-US" dirty="0" smtClean="0"/>
              <a:t>RSL Records and Linear Contribution</a:t>
            </a:r>
            <a:endParaRPr lang="en-US" dirty="0"/>
          </a:p>
        </p:txBody>
      </p:sp>
      <p:pic>
        <p:nvPicPr>
          <p:cNvPr id="9" name="Picture 2" descr="https://contentmanager.copernicus.org/69861/601/s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5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Global Contribution</a:t>
            </a:r>
            <a:endParaRPr lang="en-US" dirty="0"/>
          </a:p>
        </p:txBody>
      </p:sp>
      <p:pic>
        <p:nvPicPr>
          <p:cNvPr id="7" name="Picture 6"/>
          <p:cNvPicPr>
            <a:picLocks noChangeAspect="1"/>
          </p:cNvPicPr>
          <p:nvPr/>
        </p:nvPicPr>
        <p:blipFill>
          <a:blip r:embed="rId2"/>
          <a:stretch>
            <a:fillRect/>
          </a:stretch>
        </p:blipFill>
        <p:spPr>
          <a:xfrm>
            <a:off x="2136429" y="1091966"/>
            <a:ext cx="7783017" cy="4344831"/>
          </a:xfrm>
          <a:prstGeom prst="rect">
            <a:avLst/>
          </a:prstGeom>
        </p:spPr>
      </p:pic>
      <p:sp>
        <p:nvSpPr>
          <p:cNvPr id="8" name="Rectangle 7"/>
          <p:cNvSpPr/>
          <p:nvPr/>
        </p:nvSpPr>
        <p:spPr>
          <a:xfrm>
            <a:off x="730625" y="5553251"/>
            <a:ext cx="10874188" cy="1200329"/>
          </a:xfrm>
          <a:prstGeom prst="rect">
            <a:avLst/>
          </a:prstGeom>
        </p:spPr>
        <p:txBody>
          <a:bodyPr wrap="square">
            <a:spAutoFit/>
          </a:bodyPr>
          <a:lstStyle/>
          <a:p>
            <a:pPr algn="ctr"/>
            <a:r>
              <a:rPr lang="en-GB" dirty="0">
                <a:ea typeface="Calibri" panose="020F0502020204030204" pitchFamily="34" charset="0"/>
              </a:rPr>
              <a:t>Global </a:t>
            </a:r>
            <a:r>
              <a:rPr lang="en-GB" dirty="0" smtClean="0">
                <a:ea typeface="Calibri" panose="020F0502020204030204" pitchFamily="34" charset="0"/>
              </a:rPr>
              <a:t>sea-level </a:t>
            </a:r>
            <a:r>
              <a:rPr lang="en-GB" dirty="0">
                <a:ea typeface="Calibri" panose="020F0502020204030204" pitchFamily="34" charset="0"/>
              </a:rPr>
              <a:t>gradually rose from 0 CE to 500 CE at a rate of 0.1 ± 0.2 mm/yr (1σ), but then gradually fell from 500 CE to 1300 to CE at a rate of -0.1 ± 0.2 mm/yr. GSL then rose from 1300 CE to 1600 CE at a rate of 0.1 ± 0.2 mm/yr and fell from 1600 CE to 1800 CE at a rate of -0.1 ± 0.2 mm/yr. </a:t>
            </a:r>
            <a:r>
              <a:rPr lang="en-GB" dirty="0" smtClean="0">
                <a:ea typeface="Calibri" panose="020F0502020204030204" pitchFamily="34" charset="0"/>
              </a:rPr>
              <a:t>GSL </a:t>
            </a:r>
            <a:r>
              <a:rPr lang="en-GB" dirty="0">
                <a:ea typeface="Calibri" panose="020F0502020204030204" pitchFamily="34" charset="0"/>
              </a:rPr>
              <a:t>has continued to rise since 1800 CE, reaching a rate of 1.3 ± 0.1 mm/yr in the 20</a:t>
            </a:r>
            <a:r>
              <a:rPr lang="en-GB" baseline="30000" dirty="0">
                <a:ea typeface="Calibri" panose="020F0502020204030204" pitchFamily="34" charset="0"/>
              </a:rPr>
              <a:t>th</a:t>
            </a:r>
            <a:r>
              <a:rPr lang="en-GB" dirty="0">
                <a:ea typeface="Calibri" panose="020F0502020204030204" pitchFamily="34" charset="0"/>
              </a:rPr>
              <a:t> </a:t>
            </a:r>
            <a:r>
              <a:rPr lang="en-GB" dirty="0" smtClean="0">
                <a:ea typeface="Calibri" panose="020F0502020204030204" pitchFamily="34" charset="0"/>
              </a:rPr>
              <a:t>century. </a:t>
            </a:r>
            <a:endParaRPr lang="en-US" dirty="0"/>
          </a:p>
        </p:txBody>
      </p:sp>
      <p:pic>
        <p:nvPicPr>
          <p:cNvPr id="5" name="Picture 2" descr="https://contentmanager.copernicus.org/69861/601/s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3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7" y="0"/>
            <a:ext cx="10515600" cy="1325563"/>
          </a:xfrm>
        </p:spPr>
        <p:txBody>
          <a:bodyPr/>
          <a:lstStyle/>
          <a:p>
            <a:pPr algn="ctr"/>
            <a:r>
              <a:rPr lang="en-US" dirty="0" smtClean="0"/>
              <a:t>Regional Non-Linear Contribution</a:t>
            </a:r>
            <a:endParaRPr lang="en-US" dirty="0"/>
          </a:p>
        </p:txBody>
      </p:sp>
      <p:pic>
        <p:nvPicPr>
          <p:cNvPr id="4" name="Picture 3"/>
          <p:cNvPicPr/>
          <p:nvPr/>
        </p:nvPicPr>
        <p:blipFill rotWithShape="1">
          <a:blip r:embed="rId2"/>
          <a:srcRect t="16559" b="18709"/>
          <a:stretch/>
        </p:blipFill>
        <p:spPr>
          <a:xfrm>
            <a:off x="85166" y="1062317"/>
            <a:ext cx="6871446" cy="5410200"/>
          </a:xfrm>
          <a:prstGeom prst="rect">
            <a:avLst/>
          </a:prstGeom>
        </p:spPr>
      </p:pic>
      <p:sp>
        <p:nvSpPr>
          <p:cNvPr id="5" name="Rectangle 4"/>
          <p:cNvSpPr/>
          <p:nvPr/>
        </p:nvSpPr>
        <p:spPr>
          <a:xfrm>
            <a:off x="7117976" y="1920757"/>
            <a:ext cx="4796117" cy="3693319"/>
          </a:xfrm>
          <a:prstGeom prst="rect">
            <a:avLst/>
          </a:prstGeom>
        </p:spPr>
        <p:txBody>
          <a:bodyPr wrap="square">
            <a:spAutoFit/>
          </a:bodyPr>
          <a:lstStyle/>
          <a:p>
            <a:pPr algn="ctr"/>
            <a:r>
              <a:rPr lang="en-US" dirty="0" smtClean="0"/>
              <a:t>The regional-scale non-linear contribution from the records have a magnitude &lt;15 cm and are spatially uniform because they fall within the same regional scale determined by the spatiotemporal model. The rate of the regional non-linear component fluctuated between -0.2 and 0.2 mm/yr until the late 19th century when it increased to a rate of 0.4 ± 0.2 mm/yr in the late 20th century. These trends are likely explained by a combination of physical processes, including the evolving mass of the Greenland Ice Sheet, steric effects, or ocean mass changes from atmospheric circulation and ocean currents. </a:t>
            </a:r>
          </a:p>
        </p:txBody>
      </p:sp>
      <p:pic>
        <p:nvPicPr>
          <p:cNvPr id="6" name="Picture 2" descr="https://contentmanager.copernicus.org/69861/601/s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Local Contribution</a:t>
            </a:r>
            <a:endParaRPr lang="en-US" dirty="0"/>
          </a:p>
        </p:txBody>
      </p:sp>
      <p:pic>
        <p:nvPicPr>
          <p:cNvPr id="4" name="Picture 3"/>
          <p:cNvPicPr/>
          <p:nvPr/>
        </p:nvPicPr>
        <p:blipFill rotWithShape="1">
          <a:blip r:embed="rId2"/>
          <a:srcRect t="16679" b="19472"/>
          <a:stretch/>
        </p:blipFill>
        <p:spPr>
          <a:xfrm>
            <a:off x="152400" y="1089211"/>
            <a:ext cx="7046259" cy="5356413"/>
          </a:xfrm>
          <a:prstGeom prst="rect">
            <a:avLst/>
          </a:prstGeom>
        </p:spPr>
      </p:pic>
      <p:sp>
        <p:nvSpPr>
          <p:cNvPr id="5" name="Rectangle 4"/>
          <p:cNvSpPr/>
          <p:nvPr/>
        </p:nvSpPr>
        <p:spPr>
          <a:xfrm>
            <a:off x="7507940" y="2474755"/>
            <a:ext cx="4258235" cy="2308324"/>
          </a:xfrm>
          <a:prstGeom prst="rect">
            <a:avLst/>
          </a:prstGeom>
        </p:spPr>
        <p:txBody>
          <a:bodyPr wrap="square">
            <a:spAutoFit/>
          </a:bodyPr>
          <a:lstStyle/>
          <a:p>
            <a:pPr algn="ctr"/>
            <a:r>
              <a:rPr lang="en-US" dirty="0" smtClean="0"/>
              <a:t>The local-scale contribution is &lt;10 cm at all sites, but varies in magnitudes and rates of change spatially and temporally among sites. Rates fluctuate between </a:t>
            </a:r>
            <a:r>
              <a:rPr lang="en-GB" dirty="0" smtClean="0"/>
              <a:t>-0.3 and 0.3 mm/yr. These trends may be due to </a:t>
            </a:r>
            <a:r>
              <a:rPr lang="en-US" dirty="0" smtClean="0"/>
              <a:t>sediment compaction or tidal range change, as well as</a:t>
            </a:r>
            <a:r>
              <a:rPr lang="en-GB" dirty="0" smtClean="0"/>
              <a:t> </a:t>
            </a:r>
            <a:r>
              <a:rPr lang="en-GB" dirty="0"/>
              <a:t>anthropogenic groundwater withdrawal in the last </a:t>
            </a:r>
            <a:r>
              <a:rPr lang="en-GB" dirty="0" smtClean="0"/>
              <a:t>century.</a:t>
            </a:r>
            <a:endParaRPr lang="en-US" dirty="0"/>
          </a:p>
        </p:txBody>
      </p:sp>
      <p:pic>
        <p:nvPicPr>
          <p:cNvPr id="6" name="Picture 2" descr="https://contentmanager.copernicus.org/69861/601/s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8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We </a:t>
            </a:r>
            <a:r>
              <a:rPr lang="en-GB" dirty="0"/>
              <a:t>produced a new high-resolution RSL record from northern New </a:t>
            </a:r>
            <a:r>
              <a:rPr lang="en-GB" dirty="0" smtClean="0"/>
              <a:t>Jersey, </a:t>
            </a:r>
            <a:r>
              <a:rPr lang="en-GB" dirty="0"/>
              <a:t>where RSL rose at a rate of 1.4 ± 0.2 mm/yr (2σ) over the Common </a:t>
            </a:r>
            <a:r>
              <a:rPr lang="en-GB" dirty="0" smtClean="0"/>
              <a:t>Era</a:t>
            </a:r>
          </a:p>
          <a:p>
            <a:r>
              <a:rPr lang="en-GB" dirty="0" smtClean="0"/>
              <a:t>RSL records from New York City to southern New Jersey are </a:t>
            </a:r>
            <a:r>
              <a:rPr lang="en-GB" dirty="0"/>
              <a:t>dominated by regional-scale linear processes due to the effects of GIA, with the fastest rates of rise in southern New Jersey of 1.6 ± 0.02 </a:t>
            </a:r>
            <a:r>
              <a:rPr lang="en-GB" dirty="0" smtClean="0"/>
              <a:t>mm/yr</a:t>
            </a:r>
          </a:p>
          <a:p>
            <a:r>
              <a:rPr lang="en-GB" dirty="0" smtClean="0"/>
              <a:t>Regional </a:t>
            </a:r>
            <a:r>
              <a:rPr lang="en-GB" dirty="0"/>
              <a:t>non-linear changes from atmosphere/ocean dynamics and gravitational/rotational/deformational effects of land-ice change are spatially uniform among the sites, contributing between -</a:t>
            </a:r>
            <a:r>
              <a:rPr lang="en-GB" dirty="0" smtClean="0"/>
              <a:t>0.2 </a:t>
            </a:r>
            <a:r>
              <a:rPr lang="en-GB" dirty="0"/>
              <a:t>and </a:t>
            </a:r>
            <a:r>
              <a:rPr lang="en-GB" dirty="0" smtClean="0"/>
              <a:t>0.4 </a:t>
            </a:r>
            <a:r>
              <a:rPr lang="en-GB" dirty="0"/>
              <a:t>mm/yr at each </a:t>
            </a:r>
            <a:r>
              <a:rPr lang="en-GB" dirty="0" smtClean="0"/>
              <a:t>site</a:t>
            </a:r>
          </a:p>
          <a:p>
            <a:r>
              <a:rPr lang="en-GB" dirty="0" smtClean="0"/>
              <a:t>The </a:t>
            </a:r>
            <a:r>
              <a:rPr lang="en-GB" dirty="0"/>
              <a:t>local signal, </a:t>
            </a:r>
            <a:r>
              <a:rPr lang="en-GB" dirty="0" smtClean="0"/>
              <a:t>due </a:t>
            </a:r>
            <a:r>
              <a:rPr lang="en-GB" dirty="0"/>
              <a:t>to tidal range changes and anthropogenic groundwater withdrawal in the last century, vary spatially and temporally among sites between -0.3 and 0.3 </a:t>
            </a:r>
            <a:r>
              <a:rPr lang="en-GB" dirty="0" smtClean="0"/>
              <a:t>mm/yr</a:t>
            </a:r>
          </a:p>
          <a:p>
            <a:r>
              <a:rPr lang="en-GB" dirty="0" smtClean="0"/>
              <a:t>This </a:t>
            </a:r>
            <a:r>
              <a:rPr lang="en-GB" dirty="0"/>
              <a:t>method could be applied to </a:t>
            </a:r>
            <a:r>
              <a:rPr lang="en-GB" dirty="0" smtClean="0"/>
              <a:t>additional </a:t>
            </a:r>
            <a:r>
              <a:rPr lang="en-GB" dirty="0"/>
              <a:t>sites </a:t>
            </a:r>
            <a:r>
              <a:rPr lang="en-GB" dirty="0" smtClean="0"/>
              <a:t>by utilizing </a:t>
            </a:r>
            <a:r>
              <a:rPr lang="en-GB" dirty="0"/>
              <a:t>the distinct spatial scales of driving </a:t>
            </a:r>
            <a:r>
              <a:rPr lang="en-GB" dirty="0" smtClean="0"/>
              <a:t>processes to estimate </a:t>
            </a:r>
            <a:r>
              <a:rPr lang="en-GB" dirty="0"/>
              <a:t>the causes of sea-level change through </a:t>
            </a:r>
            <a:r>
              <a:rPr lang="en-GB" dirty="0" smtClean="0"/>
              <a:t>time in further </a:t>
            </a:r>
            <a:r>
              <a:rPr lang="en-GB" dirty="0" smtClean="0"/>
              <a:t>detail</a:t>
            </a:r>
            <a:endParaRPr lang="en-US" dirty="0"/>
          </a:p>
        </p:txBody>
      </p:sp>
      <p:pic>
        <p:nvPicPr>
          <p:cNvPr id="4" name="Picture 2" descr="https://contentmanager.copernicus.org/69861/601/s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0021" y="6633882"/>
            <a:ext cx="620039" cy="2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21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806</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Adobe Caslon Pro Bold</vt:lpstr>
      <vt:lpstr>Arial</vt:lpstr>
      <vt:lpstr>Calibri</vt:lpstr>
      <vt:lpstr>Calibri Light</vt:lpstr>
      <vt:lpstr>Office Theme</vt:lpstr>
      <vt:lpstr>Driving mechanisms of  sea-level variability in the  U.S. mid-Atlantic during the last millennium</vt:lpstr>
      <vt:lpstr>Last millennium relative sea-level (RSL) changes along the U.S. Atlantic coast are spatially variable </vt:lpstr>
      <vt:lpstr>PowerPoint Presentation</vt:lpstr>
      <vt:lpstr>RSL Records and Linear Contribution</vt:lpstr>
      <vt:lpstr>Global Contribution</vt:lpstr>
      <vt:lpstr>Regional Non-Linear Contribution</vt:lpstr>
      <vt:lpstr>Local Contribution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Walker</dc:creator>
  <cp:lastModifiedBy>Jennifer Walker</cp:lastModifiedBy>
  <cp:revision>28</cp:revision>
  <dcterms:created xsi:type="dcterms:W3CDTF">2020-05-01T13:57:31Z</dcterms:created>
  <dcterms:modified xsi:type="dcterms:W3CDTF">2020-05-03T13:39:21Z</dcterms:modified>
</cp:coreProperties>
</file>