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5" r:id="rId1"/>
  </p:sldMasterIdLst>
  <p:notesMasterIdLst>
    <p:notesMasterId r:id="rId15"/>
  </p:notesMasterIdLst>
  <p:handoutMasterIdLst>
    <p:handoutMasterId r:id="rId16"/>
  </p:handoutMasterIdLst>
  <p:sldIdLst>
    <p:sldId id="308" r:id="rId2"/>
    <p:sldId id="306" r:id="rId3"/>
    <p:sldId id="260" r:id="rId4"/>
    <p:sldId id="290" r:id="rId5"/>
    <p:sldId id="294" r:id="rId6"/>
    <p:sldId id="262" r:id="rId7"/>
    <p:sldId id="263" r:id="rId8"/>
    <p:sldId id="297" r:id="rId9"/>
    <p:sldId id="273" r:id="rId10"/>
    <p:sldId id="264" r:id="rId11"/>
    <p:sldId id="276" r:id="rId12"/>
    <p:sldId id="278" r:id="rId13"/>
    <p:sldId id="295"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9E12"/>
    <a:srgbClr val="FFD11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224" autoAdjust="0"/>
    <p:restoredTop sz="64346" autoAdjust="0"/>
  </p:normalViewPr>
  <p:slideViewPr>
    <p:cSldViewPr snapToGrid="0" snapToObjects="1">
      <p:cViewPr>
        <p:scale>
          <a:sx n="103" d="100"/>
          <a:sy n="103" d="100"/>
        </p:scale>
        <p:origin x="-1368" y="1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30F2140-F6EA-B943-95AF-7F0510D0FCA7}" type="datetimeFigureOut">
              <a:rPr lang="en-US" smtClean="0"/>
              <a:t>4/29/2020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7954FB4-DE9E-394B-8C52-B3B3656F7507}" type="slidenum">
              <a:rPr lang="en-US" smtClean="0"/>
              <a:t>‹#›</a:t>
            </a:fld>
            <a:endParaRPr lang="en-US"/>
          </a:p>
        </p:txBody>
      </p:sp>
    </p:spTree>
    <p:extLst>
      <p:ext uri="{BB962C8B-B14F-4D97-AF65-F5344CB8AC3E}">
        <p14:creationId xmlns:p14="http://schemas.microsoft.com/office/powerpoint/2010/main" val="31614929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5E5BAC-1B2D-9C4C-B0CE-CC2CDA7F2C91}" type="datetimeFigureOut">
              <a:rPr lang="en-US" smtClean="0"/>
              <a:t>4/29/2020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0AE8B-DE62-6D43-9089-BD58E8B73B96}" type="slidenum">
              <a:rPr lang="en-US" smtClean="0"/>
              <a:t>‹#›</a:t>
            </a:fld>
            <a:endParaRPr lang="en-US"/>
          </a:p>
        </p:txBody>
      </p:sp>
    </p:spTree>
    <p:extLst>
      <p:ext uri="{BB962C8B-B14F-4D97-AF65-F5344CB8AC3E}">
        <p14:creationId xmlns:p14="http://schemas.microsoft.com/office/powerpoint/2010/main" val="192874435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This just an abstract or summary: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a eutrophic bay of Lake Ontario, plankton accumulate and metabolize phosphorus polymers</a:t>
            </a:r>
          </a:p>
          <a:p>
            <a:r>
              <a:rPr lang="en-CA" sz="1200" kern="1200" dirty="0">
                <a:solidFill>
                  <a:schemeClr val="tx1"/>
                </a:solidFill>
                <a:effectLst/>
                <a:latin typeface="+mn-lt"/>
                <a:ea typeface="+mn-ea"/>
                <a:cs typeface="+mn-cs"/>
              </a:rPr>
              <a:t>polyphosphate to cope with phosphorus limitation. Planktonic cells accumulate </a:t>
            </a:r>
            <a:r>
              <a:rPr lang="en-CA" sz="1200" kern="1200" dirty="0" err="1">
                <a:solidFill>
                  <a:schemeClr val="tx1"/>
                </a:solidFill>
                <a:effectLst/>
                <a:latin typeface="+mn-lt"/>
                <a:ea typeface="+mn-ea"/>
                <a:cs typeface="+mn-cs"/>
              </a:rPr>
              <a:t>polyP</a:t>
            </a:r>
            <a:r>
              <a:rPr lang="en-CA" sz="1200" kern="1200" dirty="0">
                <a:solidFill>
                  <a:schemeClr val="tx1"/>
                </a:solidFill>
                <a:effectLst/>
                <a:latin typeface="+mn-lt"/>
                <a:ea typeface="+mn-ea"/>
                <a:cs typeface="+mn-cs"/>
              </a:rPr>
              <a:t> as storage under high</a:t>
            </a:r>
          </a:p>
          <a:p>
            <a:r>
              <a:rPr lang="en-CA" sz="1200" kern="1200" dirty="0">
                <a:solidFill>
                  <a:schemeClr val="tx1"/>
                </a:solidFill>
                <a:effectLst/>
                <a:latin typeface="+mn-lt"/>
                <a:ea typeface="+mn-ea"/>
                <a:cs typeface="+mn-cs"/>
              </a:rPr>
              <a:t>phosphorus conditions to overcome future phosphorus stresses. </a:t>
            </a:r>
          </a:p>
          <a:p>
            <a:endParaRPr lang="en-CA" sz="1200" kern="1200" dirty="0">
              <a:solidFill>
                <a:schemeClr val="tx1"/>
              </a:solidFill>
              <a:effectLst/>
              <a:latin typeface="+mn-lt"/>
              <a:ea typeface="+mn-ea"/>
              <a:cs typeface="+mn-cs"/>
            </a:endParaRPr>
          </a:p>
          <a:p>
            <a:r>
              <a:rPr lang="en-CA" sz="1200" kern="1200" dirty="0" err="1">
                <a:solidFill>
                  <a:schemeClr val="tx1"/>
                </a:solidFill>
                <a:effectLst/>
                <a:latin typeface="+mn-lt"/>
                <a:ea typeface="+mn-ea"/>
                <a:cs typeface="+mn-cs"/>
              </a:rPr>
              <a:t>PolyP</a:t>
            </a:r>
            <a:r>
              <a:rPr lang="en-CA" sz="1200" kern="1200" dirty="0">
                <a:solidFill>
                  <a:schemeClr val="tx1"/>
                </a:solidFill>
                <a:effectLst/>
                <a:latin typeface="+mn-lt"/>
                <a:ea typeface="+mn-ea"/>
                <a:cs typeface="+mn-cs"/>
              </a:rPr>
              <a:t> enrichment also alleviates phosphorus limitation, because </a:t>
            </a:r>
            <a:r>
              <a:rPr lang="en-CA" sz="1200" kern="1200" dirty="0" err="1">
                <a:solidFill>
                  <a:schemeClr val="tx1"/>
                </a:solidFill>
                <a:effectLst/>
                <a:latin typeface="+mn-lt"/>
                <a:ea typeface="+mn-ea"/>
                <a:cs typeface="+mn-cs"/>
              </a:rPr>
              <a:t>polyP</a:t>
            </a:r>
            <a:r>
              <a:rPr lang="en-CA" sz="1200" kern="1200" dirty="0">
                <a:solidFill>
                  <a:schemeClr val="tx1"/>
                </a:solidFill>
                <a:effectLst/>
                <a:latin typeface="+mn-lt"/>
                <a:ea typeface="+mn-ea"/>
                <a:cs typeface="+mn-cs"/>
              </a:rPr>
              <a:t> is more readily recycled than other phosphorus compounds thus retain bioavailable phosphorus in the system.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Notably, small-size picoplankton, which are minor contributors to primary productivity, are responsible for the strategic </a:t>
            </a:r>
            <a:r>
              <a:rPr lang="en-CA" sz="1200" kern="1200" dirty="0" err="1">
                <a:solidFill>
                  <a:schemeClr val="tx1"/>
                </a:solidFill>
                <a:effectLst/>
                <a:latin typeface="+mn-lt"/>
                <a:ea typeface="+mn-ea"/>
                <a:cs typeface="+mn-cs"/>
              </a:rPr>
              <a:t>polyP</a:t>
            </a:r>
            <a:r>
              <a:rPr lang="en-CA" sz="1200" kern="1200" dirty="0">
                <a:solidFill>
                  <a:schemeClr val="tx1"/>
                </a:solidFill>
                <a:effectLst/>
                <a:latin typeface="+mn-lt"/>
                <a:ea typeface="+mn-ea"/>
                <a:cs typeface="+mn-cs"/>
              </a:rPr>
              <a:t> metabolisms. By storing and liberating </a:t>
            </a:r>
            <a:r>
              <a:rPr lang="en-CA" sz="1200" kern="1200" dirty="0" err="1">
                <a:solidFill>
                  <a:schemeClr val="tx1"/>
                </a:solidFill>
                <a:effectLst/>
                <a:latin typeface="+mn-lt"/>
                <a:ea typeface="+mn-ea"/>
                <a:cs typeface="+mn-cs"/>
              </a:rPr>
              <a:t>polyP</a:t>
            </a:r>
            <a:r>
              <a:rPr lang="en-CA" sz="1200" kern="1200" dirty="0">
                <a:solidFill>
                  <a:schemeClr val="tx1"/>
                </a:solidFill>
                <a:effectLst/>
                <a:latin typeface="+mn-lt"/>
                <a:ea typeface="+mn-ea"/>
                <a:cs typeface="+mn-cs"/>
              </a:rPr>
              <a:t>, picoplankton serve as phosphorus bank to support the primary productivity, predominantly that of the bloom-forming algae.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These findings advance our knowledge beyond previously observed </a:t>
            </a:r>
            <a:r>
              <a:rPr lang="en-CA" sz="1200" kern="1200" dirty="0" err="1">
                <a:solidFill>
                  <a:schemeClr val="tx1"/>
                </a:solidFill>
                <a:effectLst/>
                <a:latin typeface="+mn-lt"/>
                <a:ea typeface="+mn-ea"/>
                <a:cs typeface="+mn-cs"/>
              </a:rPr>
              <a:t>polyP</a:t>
            </a:r>
            <a:r>
              <a:rPr lang="en-CA" sz="1200" kern="1200" dirty="0">
                <a:solidFill>
                  <a:schemeClr val="tx1"/>
                </a:solidFill>
                <a:effectLst/>
                <a:latin typeface="+mn-lt"/>
                <a:ea typeface="+mn-ea"/>
                <a:cs typeface="+mn-cs"/>
              </a:rPr>
              <a:t> mechanisms. The diverse </a:t>
            </a:r>
            <a:r>
              <a:rPr lang="en-CA" sz="1200" kern="1200" dirty="0" err="1">
                <a:solidFill>
                  <a:schemeClr val="tx1"/>
                </a:solidFill>
                <a:effectLst/>
                <a:latin typeface="+mn-lt"/>
                <a:ea typeface="+mn-ea"/>
                <a:cs typeface="+mn-cs"/>
              </a:rPr>
              <a:t>polyP</a:t>
            </a:r>
            <a:r>
              <a:rPr lang="en-CA" sz="1200" kern="1200" dirty="0">
                <a:solidFill>
                  <a:schemeClr val="tx1"/>
                </a:solidFill>
                <a:effectLst/>
                <a:latin typeface="+mn-lt"/>
                <a:ea typeface="+mn-ea"/>
                <a:cs typeface="+mn-cs"/>
              </a:rPr>
              <a:t> mechanisms enable efficient P recycling and support P demands of various planktonic communities. The mechanisms may have strengthened the phosphorus-carbon coupling, and have implications for similar systems such as many freshwater inland lakes and coastal eutrophic systems experiencing strong dynamics in nutrient availability.</a:t>
            </a:r>
          </a:p>
          <a:p>
            <a:endParaRPr lang="en-US" dirty="0"/>
          </a:p>
        </p:txBody>
      </p:sp>
      <p:sp>
        <p:nvSpPr>
          <p:cNvPr id="4" name="Slide Number Placeholder 3"/>
          <p:cNvSpPr>
            <a:spLocks noGrp="1"/>
          </p:cNvSpPr>
          <p:nvPr>
            <p:ph type="sldNum" sz="quarter" idx="10"/>
          </p:nvPr>
        </p:nvSpPr>
        <p:spPr/>
        <p:txBody>
          <a:bodyPr/>
          <a:lstStyle/>
          <a:p>
            <a:fld id="{26A0AE8B-DE62-6D43-9089-BD58E8B73B96}" type="slidenum">
              <a:rPr lang="en-US" smtClean="0"/>
              <a:t>1</a:t>
            </a:fld>
            <a:endParaRPr lang="en-US"/>
          </a:p>
        </p:txBody>
      </p:sp>
    </p:spTree>
    <p:extLst>
      <p:ext uri="{BB962C8B-B14F-4D97-AF65-F5344CB8AC3E}">
        <p14:creationId xmlns:p14="http://schemas.microsoft.com/office/powerpoint/2010/main" val="2843302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also very interesting are</a:t>
            </a:r>
            <a:r>
              <a:rPr lang="en-US" baseline="0" dirty="0"/>
              <a:t> the depths profiles. </a:t>
            </a:r>
          </a:p>
          <a:p>
            <a:r>
              <a:rPr lang="en-US" dirty="0"/>
              <a:t>Here I am showing</a:t>
            </a:r>
            <a:r>
              <a:rPr lang="en-US" baseline="0" dirty="0"/>
              <a:t> you one snapshot of vertical profiles. </a:t>
            </a:r>
          </a:p>
          <a:p>
            <a:r>
              <a:rPr lang="en-US" baseline="0" dirty="0"/>
              <a:t>We have profiles for the whole seasons but this a typical one in late summer. </a:t>
            </a:r>
          </a:p>
          <a:p>
            <a:r>
              <a:rPr lang="en-US" baseline="0" dirty="0"/>
              <a:t>1 The thermocline at this time of the year was about 10 m, </a:t>
            </a:r>
            <a:r>
              <a:rPr lang="en-US" baseline="0" dirty="0" err="1"/>
              <a:t>Chl</a:t>
            </a:r>
            <a:r>
              <a:rPr lang="en-US" baseline="0" dirty="0"/>
              <a:t>-a decrease with depth, so as TPP and PolyP, which means that a portion of </a:t>
            </a:r>
            <a:r>
              <a:rPr lang="en-US" b="1" baseline="0" dirty="0"/>
              <a:t>the polyP accumulated in the surface water is lost, or recycled into SRP in the water column. </a:t>
            </a:r>
          </a:p>
          <a:p>
            <a:r>
              <a:rPr lang="en-US" baseline="0" dirty="0"/>
              <a:t>We calculated how much of TPP is lost and how much of the polyP is recycled within the water column, </a:t>
            </a:r>
          </a:p>
          <a:p>
            <a:r>
              <a:rPr lang="en-US" baseline="0" dirty="0"/>
              <a:t>and we got 20-70% percent at the deep site and 10-60% percent at the shallow site; </a:t>
            </a:r>
          </a:p>
          <a:p>
            <a:r>
              <a:rPr lang="en-US" baseline="0" dirty="0"/>
              <a:t>And it looks like polyP was preferentially lost, which is suggest by the higher recycling efficiency, and decreasing ratios of polyP:TPP with depths. </a:t>
            </a:r>
            <a:endParaRPr lang="en-US" dirty="0"/>
          </a:p>
        </p:txBody>
      </p:sp>
      <p:sp>
        <p:nvSpPr>
          <p:cNvPr id="4" name="Slide Number Placeholder 3"/>
          <p:cNvSpPr>
            <a:spLocks noGrp="1"/>
          </p:cNvSpPr>
          <p:nvPr>
            <p:ph type="sldNum" sz="quarter" idx="10"/>
          </p:nvPr>
        </p:nvSpPr>
        <p:spPr/>
        <p:txBody>
          <a:bodyPr/>
          <a:lstStyle/>
          <a:p>
            <a:fld id="{26A0AE8B-DE62-6D43-9089-BD58E8B73B96}" type="slidenum">
              <a:rPr lang="en-US" smtClean="0"/>
              <a:t>10</a:t>
            </a:fld>
            <a:endParaRPr lang="en-US"/>
          </a:p>
        </p:txBody>
      </p:sp>
    </p:spTree>
    <p:extLst>
      <p:ext uri="{BB962C8B-B14F-4D97-AF65-F5344CB8AC3E}">
        <p14:creationId xmlns:p14="http://schemas.microsoft.com/office/powerpoint/2010/main" val="2189389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a:t>
            </a:r>
            <a:r>
              <a:rPr lang="en-US" baseline="0" dirty="0"/>
              <a:t>a question earlier what are the contributors of this polyP accumulations. </a:t>
            </a:r>
          </a:p>
          <a:p>
            <a:r>
              <a:rPr lang="en-US" baseline="0" dirty="0"/>
              <a:t>Are they the blooming algae? Or what kind of community? </a:t>
            </a:r>
          </a:p>
          <a:p>
            <a:r>
              <a:rPr lang="en-US" baseline="0" dirty="0"/>
              <a:t>We separated the particles into two size ranges and put them in the same plot. </a:t>
            </a:r>
          </a:p>
          <a:p>
            <a:r>
              <a:rPr lang="en-US" baseline="0" dirty="0"/>
              <a:t>It is quite exciting to see that the smaller size </a:t>
            </a:r>
            <a:r>
              <a:rPr lang="en-US" baseline="0" dirty="0" err="1"/>
              <a:t>picoplanktons</a:t>
            </a:r>
            <a:r>
              <a:rPr lang="en-US" baseline="0" dirty="0"/>
              <a:t> are playing a larger role; </a:t>
            </a:r>
          </a:p>
          <a:p>
            <a:r>
              <a:rPr lang="en-US" baseline="0" dirty="0"/>
              <a:t>they are more sensitive to P levels, in terms of </a:t>
            </a:r>
            <a:r>
              <a:rPr lang="en-US" b="1" baseline="0" dirty="0"/>
              <a:t>luxury uptake and deficiency responses. </a:t>
            </a:r>
            <a:endParaRPr lang="en-US" b="1" dirty="0"/>
          </a:p>
        </p:txBody>
      </p:sp>
      <p:sp>
        <p:nvSpPr>
          <p:cNvPr id="4" name="Slide Number Placeholder 3"/>
          <p:cNvSpPr>
            <a:spLocks noGrp="1"/>
          </p:cNvSpPr>
          <p:nvPr>
            <p:ph type="sldNum" sz="quarter" idx="10"/>
          </p:nvPr>
        </p:nvSpPr>
        <p:spPr/>
        <p:txBody>
          <a:bodyPr/>
          <a:lstStyle/>
          <a:p>
            <a:fld id="{26A0AE8B-DE62-6D43-9089-BD58E8B73B96}" type="slidenum">
              <a:rPr lang="en-US" smtClean="0"/>
              <a:t>11</a:t>
            </a:fld>
            <a:endParaRPr lang="en-US"/>
          </a:p>
        </p:txBody>
      </p:sp>
    </p:spTree>
    <p:extLst>
      <p:ext uri="{BB962C8B-B14F-4D97-AF65-F5344CB8AC3E}">
        <p14:creationId xmlns:p14="http://schemas.microsoft.com/office/powerpoint/2010/main" val="3438049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 see the slide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Helvetica"/>
                <a:cs typeface="Helvetica"/>
              </a:rPr>
              <a:t>Polyphosphate contributes significantly to the total particular phosphorus pool in the water column of Hamilton </a:t>
            </a:r>
            <a:r>
              <a:rPr lang="en-US" dirty="0" err="1">
                <a:latin typeface="Helvetica"/>
                <a:cs typeface="Helvetica"/>
              </a:rPr>
              <a:t>Harbour</a:t>
            </a:r>
            <a:r>
              <a:rPr lang="en-US" dirty="0">
                <a:latin typeface="Helvetica"/>
                <a:cs typeface="Helvetica"/>
              </a:rPr>
              <a:t> (10% - 50%)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Helvetica"/>
                <a:cs typeface="Helvetica"/>
              </a:rPr>
              <a:t>Polyphosphate is preferentially recycled during settling of particles: </a:t>
            </a:r>
          </a:p>
          <a:p>
            <a:r>
              <a:rPr lang="en-US" dirty="0">
                <a:solidFill>
                  <a:srgbClr val="000000"/>
                </a:solidFill>
                <a:latin typeface="Helvetica"/>
                <a:cs typeface="Helvetica"/>
              </a:rPr>
              <a:t>	25% - 70% (nearshore) and 50% - 90% (offshore) </a:t>
            </a:r>
            <a:r>
              <a:rPr lang="en-US" dirty="0">
                <a:latin typeface="Helvetica"/>
                <a:cs typeface="Helvetica"/>
              </a:rPr>
              <a:t>of </a:t>
            </a:r>
            <a:r>
              <a:rPr lang="en-US" dirty="0" err="1">
                <a:latin typeface="Helvetica"/>
                <a:cs typeface="Helvetica"/>
              </a:rPr>
              <a:t>polyP</a:t>
            </a:r>
            <a:r>
              <a:rPr lang="en-US" dirty="0">
                <a:latin typeface="Helvetica"/>
                <a:cs typeface="Helvetica"/>
              </a:rPr>
              <a:t> is recycled within the water column.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Helvetica"/>
                <a:cs typeface="Helvetica"/>
              </a:rPr>
              <a:t>The strategic </a:t>
            </a:r>
            <a:r>
              <a:rPr lang="en-US" dirty="0" err="1">
                <a:latin typeface="Helvetica"/>
                <a:cs typeface="Helvetica"/>
              </a:rPr>
              <a:t>polyP</a:t>
            </a:r>
            <a:r>
              <a:rPr lang="en-US" dirty="0">
                <a:latin typeface="Helvetica"/>
                <a:cs typeface="Helvetica"/>
              </a:rPr>
              <a:t> metabolisms are predominately carried out by picoplankton. They support growth of blooming algae and cyanobacteria by rapid P turnover and recycling of </a:t>
            </a:r>
            <a:r>
              <a:rPr lang="en-US" dirty="0" err="1">
                <a:latin typeface="Helvetica"/>
                <a:cs typeface="Helvetica"/>
              </a:rPr>
              <a:t>polyP</a:t>
            </a:r>
            <a:r>
              <a:rPr lang="en-CA" dirty="0">
                <a:latin typeface="Helvetica"/>
                <a:cs typeface="Helvetica"/>
              </a:rPr>
              <a:t> </a:t>
            </a:r>
            <a:endParaRPr lang="en-US" dirty="0">
              <a:latin typeface="Helvetica"/>
              <a:cs typeface="Helvetic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Helvetica"/>
                <a:cs typeface="Helvetica"/>
              </a:rPr>
              <a:t>Picoplankton is more sensitive to the P levels in terms of P deficiency responses and P luxury uptake</a:t>
            </a:r>
          </a:p>
          <a:p>
            <a:endParaRPr lang="en-US" dirty="0"/>
          </a:p>
        </p:txBody>
      </p:sp>
      <p:sp>
        <p:nvSpPr>
          <p:cNvPr id="4" name="Slide Number Placeholder 3"/>
          <p:cNvSpPr>
            <a:spLocks noGrp="1"/>
          </p:cNvSpPr>
          <p:nvPr>
            <p:ph type="sldNum" sz="quarter" idx="10"/>
          </p:nvPr>
        </p:nvSpPr>
        <p:spPr/>
        <p:txBody>
          <a:bodyPr/>
          <a:lstStyle/>
          <a:p>
            <a:fld id="{26A0AE8B-DE62-6D43-9089-BD58E8B73B96}" type="slidenum">
              <a:rPr lang="en-US" smtClean="0"/>
              <a:t>12</a:t>
            </a:fld>
            <a:endParaRPr lang="en-US"/>
          </a:p>
        </p:txBody>
      </p:sp>
    </p:spTree>
    <p:extLst>
      <p:ext uri="{BB962C8B-B14F-4D97-AF65-F5344CB8AC3E}">
        <p14:creationId xmlns:p14="http://schemas.microsoft.com/office/powerpoint/2010/main" val="42441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talk starts:</a:t>
            </a:r>
          </a:p>
          <a:p>
            <a:r>
              <a:rPr lang="en-US" dirty="0"/>
              <a:t>I</a:t>
            </a:r>
            <a:r>
              <a:rPr lang="en-US" baseline="0" dirty="0"/>
              <a:t> will be talking about some of the results that we got lately on one of the so-called phosphorus hidden biogeochemical cycle. Before I start I would like to thank Marianne Racine, and Alex Morrissey at the CCIW at Environment and Climate change Canada for help with sample collections, and our undergrad student </a:t>
            </a:r>
            <a:r>
              <a:rPr lang="en-US" baseline="0" dirty="0" err="1"/>
              <a:t>Dushara</a:t>
            </a:r>
            <a:r>
              <a:rPr lang="en-US" baseline="0" dirty="0"/>
              <a:t> for assistance in sample processing. </a:t>
            </a:r>
            <a:endParaRPr lang="en-US" dirty="0"/>
          </a:p>
        </p:txBody>
      </p:sp>
      <p:sp>
        <p:nvSpPr>
          <p:cNvPr id="4" name="Slide Number Placeholder 3"/>
          <p:cNvSpPr>
            <a:spLocks noGrp="1"/>
          </p:cNvSpPr>
          <p:nvPr>
            <p:ph type="sldNum" sz="quarter" idx="10"/>
          </p:nvPr>
        </p:nvSpPr>
        <p:spPr/>
        <p:txBody>
          <a:bodyPr/>
          <a:lstStyle/>
          <a:p>
            <a:fld id="{26A0AE8B-DE62-6D43-9089-BD58E8B73B96}" type="slidenum">
              <a:rPr lang="en-US" smtClean="0"/>
              <a:t>2</a:t>
            </a:fld>
            <a:endParaRPr lang="en-US"/>
          </a:p>
        </p:txBody>
      </p:sp>
    </p:spTree>
    <p:extLst>
      <p:ext uri="{BB962C8B-B14F-4D97-AF65-F5344CB8AC3E}">
        <p14:creationId xmlns:p14="http://schemas.microsoft.com/office/powerpoint/2010/main" val="919075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PolyP</a:t>
            </a:r>
            <a:r>
              <a:rPr lang="en-US" baseline="0" dirty="0"/>
              <a:t> is a long chain polymer of 3 to thousands of phosphate units. It has been found in cells of many living organisms, including the primary producers in aquatic systems, like algae and cyanobacteria.  It is typically found as electron dense material under transmission electron microscope. On the right are some examples of polyP found in cyanobacteria that we cultured in our lab. </a:t>
            </a:r>
          </a:p>
          <a:p>
            <a:endParaRPr lang="en-US" baseline="0" dirty="0"/>
          </a:p>
          <a:p>
            <a:r>
              <a:rPr lang="en-US" baseline="0" dirty="0"/>
              <a:t>One of the interesting microbial processes that involve polyP is the luxury uptake of phosphate under conditions with high P, which supports accumulations of polyP in the cells; These polyP serve as a storage. When the P concentrations are too low, the accumulated polyP serve as P reserve which can be broken down to provide phosphate that is needed to support other metabolism or to build biomass. Once the cell die, polyP could be decomposed and release PO4 into the surrounding waters. </a:t>
            </a:r>
          </a:p>
          <a:p>
            <a:endParaRPr lang="en-US" baseline="0" dirty="0"/>
          </a:p>
          <a:p>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Overplus</a:t>
            </a:r>
            <a:r>
              <a:rPr lang="en-US" sz="1200" b="0" i="0" u="none" strike="noStrike" kern="1200" baseline="0" dirty="0">
                <a:solidFill>
                  <a:schemeClr val="tx1"/>
                </a:solidFill>
                <a:latin typeface="+mn-lt"/>
                <a:ea typeface="+mn-ea"/>
                <a:cs typeface="+mn-cs"/>
              </a:rPr>
              <a:t> uptake has been well documented, but the role of </a:t>
            </a:r>
            <a:r>
              <a:rPr lang="en-US" sz="1200" b="0" i="0" u="none" strike="noStrike" kern="1200" baseline="0" dirty="0" err="1">
                <a:solidFill>
                  <a:schemeClr val="tx1"/>
                </a:solidFill>
                <a:latin typeface="+mn-lt"/>
                <a:ea typeface="+mn-ea"/>
                <a:cs typeface="+mn-cs"/>
              </a:rPr>
              <a:t>polyP</a:t>
            </a:r>
            <a:r>
              <a:rPr lang="en-US" sz="1200" b="0" i="0" u="none" strike="noStrike" kern="1200" baseline="0" dirty="0">
                <a:solidFill>
                  <a:schemeClr val="tx1"/>
                </a:solidFill>
                <a:latin typeface="+mn-lt"/>
                <a:ea typeface="+mn-ea"/>
                <a:cs typeface="+mn-cs"/>
              </a:rPr>
              <a:t> in the response to P stress is not fully understood.</a:t>
            </a:r>
            <a:endParaRPr lang="en-US" dirty="0"/>
          </a:p>
        </p:txBody>
      </p:sp>
      <p:sp>
        <p:nvSpPr>
          <p:cNvPr id="4" name="Slide Number Placeholder 3"/>
          <p:cNvSpPr>
            <a:spLocks noGrp="1"/>
          </p:cNvSpPr>
          <p:nvPr>
            <p:ph type="sldNum" sz="quarter" idx="10"/>
          </p:nvPr>
        </p:nvSpPr>
        <p:spPr/>
        <p:txBody>
          <a:bodyPr/>
          <a:lstStyle/>
          <a:p>
            <a:fld id="{919F8466-301C-2841-ADE1-4F40834B3DED}" type="slidenum">
              <a:rPr lang="en-US" smtClean="0"/>
              <a:t>3</a:t>
            </a:fld>
            <a:endParaRPr lang="en-US"/>
          </a:p>
        </p:txBody>
      </p:sp>
    </p:spTree>
    <p:extLst>
      <p:ext uri="{BB962C8B-B14F-4D97-AF65-F5344CB8AC3E}">
        <p14:creationId xmlns:p14="http://schemas.microsoft.com/office/powerpoint/2010/main" val="3165685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very recent </a:t>
            </a:r>
            <a:r>
              <a:rPr lang="en-US" dirty="0" err="1"/>
              <a:t>pP</a:t>
            </a:r>
            <a:r>
              <a:rPr lang="en-US" dirty="0"/>
              <a:t> has been intensive</a:t>
            </a:r>
            <a:r>
              <a:rPr lang="en-US" baseline="0" dirty="0"/>
              <a:t> studied in marine systems, where a so-called hidden cycle of </a:t>
            </a:r>
            <a:r>
              <a:rPr lang="en-US" baseline="0" dirty="0" err="1"/>
              <a:t>PolyP</a:t>
            </a:r>
            <a:r>
              <a:rPr lang="en-US" baseline="0" dirty="0"/>
              <a:t> has been discovered and </a:t>
            </a:r>
            <a:r>
              <a:rPr lang="en-US" dirty="0" err="1"/>
              <a:t>PolyP</a:t>
            </a:r>
            <a:r>
              <a:rPr lang="en-US" dirty="0"/>
              <a:t> has been shown to be important for the biogeochemical</a:t>
            </a:r>
            <a:r>
              <a:rPr lang="en-US" baseline="0" dirty="0"/>
              <a:t> </a:t>
            </a:r>
            <a:r>
              <a:rPr lang="en-US" dirty="0"/>
              <a:t>cycling of P. </a:t>
            </a:r>
            <a:r>
              <a:rPr lang="en-US" dirty="0" err="1"/>
              <a:t>PolyP</a:t>
            </a:r>
            <a:r>
              <a:rPr lang="en-US" baseline="0" dirty="0"/>
              <a:t> can contribute as much as 10% to the </a:t>
            </a:r>
            <a:r>
              <a:rPr lang="en-US" baseline="0" dirty="0" err="1"/>
              <a:t>totalP</a:t>
            </a:r>
            <a:r>
              <a:rPr lang="en-US" baseline="0" dirty="0"/>
              <a:t>, in oligotrophic conditions, However besides recent studies </a:t>
            </a:r>
            <a:r>
              <a:rPr lang="en-US" baseline="0" dirty="0" err="1"/>
              <a:t>pP</a:t>
            </a:r>
            <a:r>
              <a:rPr lang="en-US" baseline="0" dirty="0"/>
              <a:t> has been rarely measured in ocean. I</a:t>
            </a:r>
            <a:r>
              <a:rPr lang="en-US" dirty="0"/>
              <a:t>ntriguingly, previous studies reached apparently contradictory conclusions as to the biogeochemical</a:t>
            </a:r>
            <a:r>
              <a:rPr lang="en-US" baseline="0" dirty="0"/>
              <a:t> </a:t>
            </a:r>
            <a:r>
              <a:rPr lang="en-US" dirty="0"/>
              <a:t>fate of </a:t>
            </a:r>
            <a:r>
              <a:rPr lang="en-US" dirty="0" err="1"/>
              <a:t>polyP</a:t>
            </a:r>
            <a:r>
              <a:rPr lang="en-US" dirty="0"/>
              <a:t>. </a:t>
            </a:r>
          </a:p>
          <a:p>
            <a:endParaRPr lang="en-US" dirty="0"/>
          </a:p>
        </p:txBody>
      </p:sp>
      <p:sp>
        <p:nvSpPr>
          <p:cNvPr id="4" name="Slide Number Placeholder 3"/>
          <p:cNvSpPr>
            <a:spLocks noGrp="1"/>
          </p:cNvSpPr>
          <p:nvPr>
            <p:ph type="sldNum" sz="quarter" idx="10"/>
          </p:nvPr>
        </p:nvSpPr>
        <p:spPr/>
        <p:txBody>
          <a:bodyPr/>
          <a:lstStyle/>
          <a:p>
            <a:fld id="{26A0AE8B-DE62-6D43-9089-BD58E8B73B96}" type="slidenum">
              <a:rPr lang="en-US" smtClean="0"/>
              <a:t>4</a:t>
            </a:fld>
            <a:endParaRPr lang="en-US"/>
          </a:p>
        </p:txBody>
      </p:sp>
    </p:spTree>
    <p:extLst>
      <p:ext uri="{BB962C8B-B14F-4D97-AF65-F5344CB8AC3E}">
        <p14:creationId xmlns:p14="http://schemas.microsoft.com/office/powerpoint/2010/main" val="4081702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a:t>
            </a:r>
            <a:r>
              <a:rPr lang="en-US" baseline="0" dirty="0"/>
              <a:t>the findings of the pioneer study by Martin et al 2014 are very </a:t>
            </a:r>
            <a:r>
              <a:rPr lang="en-US" baseline="0" dirty="0" err="1"/>
              <a:t>suprising</a:t>
            </a:r>
            <a:r>
              <a:rPr lang="en-US" baseline="0" dirty="0"/>
              <a:t> and quite opposite what we thought about </a:t>
            </a:r>
            <a:r>
              <a:rPr lang="en-US" baseline="0" dirty="0" err="1"/>
              <a:t>polyP</a:t>
            </a:r>
            <a:r>
              <a:rPr lang="en-US" baseline="0" dirty="0"/>
              <a:t> accumulation as a luxury uptake.</a:t>
            </a:r>
          </a:p>
          <a:p>
            <a:r>
              <a:rPr lang="en-US" baseline="0" dirty="0"/>
              <a:t>They found an opposite trend, a low </a:t>
            </a:r>
            <a:r>
              <a:rPr lang="en-US" baseline="0" dirty="0" err="1"/>
              <a:t>polyP</a:t>
            </a:r>
            <a:r>
              <a:rPr lang="en-US" baseline="0" dirty="0"/>
              <a:t> accumulation at high P level  and an intensive accumulation of polyP under very low P conditions, which they called a P deficiency response. </a:t>
            </a:r>
          </a:p>
          <a:p>
            <a:r>
              <a:rPr lang="en-US" baseline="0" dirty="0"/>
              <a:t>However such trend was not found in the North Pacific ocean two years later by another study. They found was preferentially lost – or recycling – of polyP through the water column at the low P site but not at the high P site. </a:t>
            </a:r>
          </a:p>
          <a:p>
            <a:r>
              <a:rPr lang="en-US" baseline="0" dirty="0"/>
              <a:t>However, this can not explain what was found years later in the tropical Indian Ocean where P is relatively high (at least not the limiting nutrient) and preferentially recycling was observed. SO there are many inconsistences which trigger lots of discussions. </a:t>
            </a:r>
          </a:p>
        </p:txBody>
      </p:sp>
      <p:sp>
        <p:nvSpPr>
          <p:cNvPr id="4" name="Slide Number Placeholder 3"/>
          <p:cNvSpPr>
            <a:spLocks noGrp="1"/>
          </p:cNvSpPr>
          <p:nvPr>
            <p:ph type="sldNum" sz="quarter" idx="10"/>
          </p:nvPr>
        </p:nvSpPr>
        <p:spPr/>
        <p:txBody>
          <a:bodyPr/>
          <a:lstStyle/>
          <a:p>
            <a:fld id="{26A0AE8B-DE62-6D43-9089-BD58E8B73B96}" type="slidenum">
              <a:rPr lang="en-US" smtClean="0"/>
              <a:t>5</a:t>
            </a:fld>
            <a:endParaRPr lang="en-US"/>
          </a:p>
        </p:txBody>
      </p:sp>
    </p:spTree>
    <p:extLst>
      <p:ext uri="{BB962C8B-B14F-4D97-AF65-F5344CB8AC3E}">
        <p14:creationId xmlns:p14="http://schemas.microsoft.com/office/powerpoint/2010/main" val="2227667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addition to the inconsistences found in marine environments, there are many questions and k</a:t>
            </a:r>
            <a:r>
              <a:rPr lang="en-US" dirty="0"/>
              <a:t>nowledge</a:t>
            </a:r>
            <a:r>
              <a:rPr lang="en-US" baseline="0" dirty="0"/>
              <a:t> gaps</a:t>
            </a:r>
          </a:p>
          <a:p>
            <a:pPr marL="228600" indent="-228600">
              <a:buAutoNum type="arabicParenR"/>
            </a:pPr>
            <a:r>
              <a:rPr lang="en-US" baseline="0" dirty="0"/>
              <a:t>For instance there is no such investigation in freshwater environments, which might have very different community structure and nutrients levels compared to oceans</a:t>
            </a:r>
          </a:p>
          <a:p>
            <a:r>
              <a:rPr lang="en-US" baseline="0" dirty="0"/>
              <a:t>It is also unclear</a:t>
            </a:r>
          </a:p>
          <a:p>
            <a:r>
              <a:rPr lang="en-US" baseline="0" dirty="0"/>
              <a:t>2) </a:t>
            </a:r>
            <a:r>
              <a:rPr lang="en-US" baseline="0" dirty="0" err="1"/>
              <a:t>PolyP</a:t>
            </a:r>
            <a:r>
              <a:rPr lang="en-US" baseline="0" dirty="0"/>
              <a:t> storage mechanisms in eutrophic systems are not known. The question is whether in eutrophic systems we expect to see P luxury as oppose to P deficiency responses in low P waters. </a:t>
            </a:r>
          </a:p>
          <a:p>
            <a:r>
              <a:rPr lang="en-US" baseline="0" dirty="0"/>
              <a:t>3) If the polyP is responding to P level, a nature question to ask is that in some highly dynamic systems, do we expect to see strong seasonal variability in the </a:t>
            </a:r>
            <a:r>
              <a:rPr lang="en-US" baseline="0" dirty="0" err="1"/>
              <a:t>polyP</a:t>
            </a:r>
            <a:r>
              <a:rPr lang="en-US" baseline="0" dirty="0"/>
              <a:t>,? </a:t>
            </a:r>
          </a:p>
          <a:p>
            <a:r>
              <a:rPr lang="en-US" baseline="0" dirty="0"/>
              <a:t>4) It is believed that the differences in polyP Conc. was not due to community shifts – but do we know if there is any variability among different species in terms of polyP accumulation </a:t>
            </a:r>
            <a:endParaRPr lang="en-US" dirty="0"/>
          </a:p>
        </p:txBody>
      </p:sp>
      <p:sp>
        <p:nvSpPr>
          <p:cNvPr id="4" name="Slide Number Placeholder 3"/>
          <p:cNvSpPr>
            <a:spLocks noGrp="1"/>
          </p:cNvSpPr>
          <p:nvPr>
            <p:ph type="sldNum" sz="quarter" idx="10"/>
          </p:nvPr>
        </p:nvSpPr>
        <p:spPr/>
        <p:txBody>
          <a:bodyPr/>
          <a:lstStyle/>
          <a:p>
            <a:fld id="{26A0AE8B-DE62-6D43-9089-BD58E8B73B96}" type="slidenum">
              <a:rPr lang="en-US" smtClean="0"/>
              <a:t>6</a:t>
            </a:fld>
            <a:endParaRPr lang="en-US"/>
          </a:p>
        </p:txBody>
      </p:sp>
    </p:spTree>
    <p:extLst>
      <p:ext uri="{BB962C8B-B14F-4D97-AF65-F5344CB8AC3E}">
        <p14:creationId xmlns:p14="http://schemas.microsoft.com/office/powerpoint/2010/main" val="365766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study site is located in the Laurentian Great</a:t>
            </a:r>
            <a:r>
              <a:rPr lang="en-US" baseline="0" dirty="0"/>
              <a:t> Lakes on Hamilton,  Bay of Lake Ontario, which is one of the most polluted water body, </a:t>
            </a:r>
            <a:r>
              <a:rPr lang="en-US" sz="1200" b="0" i="0" u="none" strike="noStrike" kern="1200" baseline="0" dirty="0">
                <a:solidFill>
                  <a:schemeClr val="tx1"/>
                </a:solidFill>
                <a:latin typeface="+mn-lt"/>
                <a:ea typeface="+mn-ea"/>
                <a:cs typeface="+mn-cs"/>
              </a:rPr>
              <a:t>On the southern shores, a deep-water port supports Canada’s iron and steel industries, in the past the loading to the bay was unregulated, while now days the bay received the treated loading from four waste water treatment plants.</a:t>
            </a:r>
          </a:p>
          <a:p>
            <a:r>
              <a:rPr lang="en-US" sz="1200" b="0" i="0" u="none" strike="noStrike" kern="1200" baseline="0" dirty="0">
                <a:solidFill>
                  <a:schemeClr val="tx1"/>
                </a:solidFill>
                <a:latin typeface="+mn-lt"/>
                <a:ea typeface="+mn-ea"/>
                <a:cs typeface="+mn-cs"/>
              </a:rPr>
              <a:t>Remedial Action Plans or Rap efforts for </a:t>
            </a:r>
            <a:r>
              <a:rPr lang="en-US" sz="1200" b="0" i="0" u="none" strike="noStrike" kern="1200" baseline="0" dirty="0" err="1">
                <a:solidFill>
                  <a:schemeClr val="tx1"/>
                </a:solidFill>
                <a:latin typeface="+mn-lt"/>
                <a:ea typeface="+mn-ea"/>
                <a:cs typeface="+mn-cs"/>
              </a:rPr>
              <a:t>Hamilon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Harbour</a:t>
            </a:r>
            <a:r>
              <a:rPr lang="en-US" sz="1200" b="0" i="0" u="none" strike="noStrike" kern="1200" baseline="0" dirty="0">
                <a:solidFill>
                  <a:schemeClr val="tx1"/>
                </a:solidFill>
                <a:latin typeface="+mn-lt"/>
                <a:ea typeface="+mn-ea"/>
                <a:cs typeface="+mn-cs"/>
              </a:rPr>
              <a:t> have focused on lowering TP concentration in the water</a:t>
            </a:r>
          </a:p>
          <a:p>
            <a:r>
              <a:rPr lang="en-US" sz="1200" b="0" i="0" u="none" strike="noStrike" kern="1200" baseline="0" dirty="0">
                <a:solidFill>
                  <a:schemeClr val="tx1"/>
                </a:solidFill>
                <a:latin typeface="+mn-lt"/>
                <a:ea typeface="+mn-ea"/>
                <a:cs typeface="+mn-cs"/>
              </a:rPr>
              <a:t>column to &lt;17 μg/L, including both particulate and inorganic/soluble forms of phosphorus. </a:t>
            </a:r>
          </a:p>
          <a:p>
            <a:r>
              <a:rPr lang="en-US" sz="1200" b="0" i="0" u="none" strike="noStrike" kern="1200" baseline="0" dirty="0">
                <a:solidFill>
                  <a:schemeClr val="tx1"/>
                </a:solidFill>
                <a:latin typeface="+mn-lt"/>
                <a:ea typeface="+mn-ea"/>
                <a:cs typeface="+mn-cs"/>
              </a:rPr>
              <a:t>However, the blooms occur still and we can not predict them. </a:t>
            </a:r>
          </a:p>
          <a:p>
            <a:r>
              <a:rPr lang="en-US" baseline="0" dirty="0"/>
              <a:t>We sampled two study sites, one on shore and one offshore biweekly from July to November</a:t>
            </a:r>
          </a:p>
        </p:txBody>
      </p:sp>
      <p:sp>
        <p:nvSpPr>
          <p:cNvPr id="4" name="Slide Number Placeholder 3"/>
          <p:cNvSpPr>
            <a:spLocks noGrp="1"/>
          </p:cNvSpPr>
          <p:nvPr>
            <p:ph type="sldNum" sz="quarter" idx="10"/>
          </p:nvPr>
        </p:nvSpPr>
        <p:spPr/>
        <p:txBody>
          <a:bodyPr/>
          <a:lstStyle/>
          <a:p>
            <a:fld id="{26A0AE8B-DE62-6D43-9089-BD58E8B73B96}" type="slidenum">
              <a:rPr lang="en-US" smtClean="0"/>
              <a:t>7</a:t>
            </a:fld>
            <a:endParaRPr lang="en-US"/>
          </a:p>
        </p:txBody>
      </p:sp>
    </p:spTree>
    <p:extLst>
      <p:ext uri="{BB962C8B-B14F-4D97-AF65-F5344CB8AC3E}">
        <p14:creationId xmlns:p14="http://schemas.microsoft.com/office/powerpoint/2010/main" val="101668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Water sample were collected at multiple depths from the surface to the bottom. </a:t>
            </a:r>
          </a:p>
          <a:p>
            <a:r>
              <a:rPr lang="en-US" baseline="0" dirty="0"/>
              <a:t>We used filters of difference sizes to distinguish larger sizes particles which are &gt;2 um, from smaller 0.2 – 2um, which we think is mostly the </a:t>
            </a:r>
            <a:r>
              <a:rPr lang="en-US" baseline="0" dirty="0" err="1"/>
              <a:t>picoplanktons</a:t>
            </a:r>
            <a:r>
              <a:rPr lang="en-US" baseline="0" dirty="0"/>
              <a:t>. We analyzed the samples for total particular P(TPP), soluble reactive phosphorus (SRP) in the waters passed through the filters, chlorophyll-a, and polyP in the particles. </a:t>
            </a:r>
          </a:p>
          <a:p>
            <a:r>
              <a:rPr lang="en-US" baseline="0" dirty="0"/>
              <a:t>We also performed some laboratory </a:t>
            </a:r>
            <a:r>
              <a:rPr lang="en-US" baseline="0" dirty="0" err="1"/>
              <a:t>experients</a:t>
            </a:r>
            <a:r>
              <a:rPr lang="en-US" baseline="0" dirty="0"/>
              <a:t> with there strains of picoplankton under different conditions of P</a:t>
            </a:r>
            <a:endParaRPr lang="en-US" dirty="0"/>
          </a:p>
        </p:txBody>
      </p:sp>
      <p:sp>
        <p:nvSpPr>
          <p:cNvPr id="4" name="Slide Number Placeholder 3"/>
          <p:cNvSpPr>
            <a:spLocks noGrp="1"/>
          </p:cNvSpPr>
          <p:nvPr>
            <p:ph type="sldNum" sz="quarter" idx="10"/>
          </p:nvPr>
        </p:nvSpPr>
        <p:spPr/>
        <p:txBody>
          <a:bodyPr/>
          <a:lstStyle/>
          <a:p>
            <a:fld id="{26A0AE8B-DE62-6D43-9089-BD58E8B73B96}" type="slidenum">
              <a:rPr lang="en-US" smtClean="0"/>
              <a:t>8</a:t>
            </a:fld>
            <a:endParaRPr lang="en-US"/>
          </a:p>
        </p:txBody>
      </p:sp>
    </p:spTree>
    <p:extLst>
      <p:ext uri="{BB962C8B-B14F-4D97-AF65-F5344CB8AC3E}">
        <p14:creationId xmlns:p14="http://schemas.microsoft.com/office/powerpoint/2010/main" val="101668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see the seasonal changes</a:t>
            </a:r>
            <a:r>
              <a:rPr lang="en-US" baseline="0" dirty="0"/>
              <a:t> in TTP, SRP, </a:t>
            </a:r>
            <a:r>
              <a:rPr lang="en-US" baseline="0" dirty="0" err="1"/>
              <a:t>chla</a:t>
            </a:r>
            <a:r>
              <a:rPr lang="en-US" baseline="0" dirty="0"/>
              <a:t> and Polyp.</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To</a:t>
            </a:r>
            <a:r>
              <a:rPr lang="en-US" baseline="0" dirty="0"/>
              <a:t> look at the seasonality, we plot the results from the surface water as functions of time.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top panel is temperature in black and </a:t>
            </a:r>
            <a:r>
              <a:rPr lang="en-US" baseline="0" dirty="0" err="1"/>
              <a:t>chl</a:t>
            </a:r>
            <a:r>
              <a:rPr lang="en-US" baseline="0" dirty="0"/>
              <a:t>-a in green, which were high summer and decrease in winter. SRP, the blue markers, were low in summer, and increased in the winter because of the lost of stratification and the mixing of waters brings the nutrients from the deep water into the surface water.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2. TPP and </a:t>
            </a:r>
            <a:r>
              <a:rPr lang="en-US" baseline="0" dirty="0" err="1"/>
              <a:t>polyP</a:t>
            </a:r>
            <a:r>
              <a:rPr lang="en-US" baseline="0" dirty="0"/>
              <a:t>, which are shown in the middle panel, followed similar trend as </a:t>
            </a:r>
            <a:r>
              <a:rPr lang="en-US" baseline="0" dirty="0" err="1"/>
              <a:t>chl</a:t>
            </a:r>
            <a:r>
              <a:rPr lang="en-US" baseline="0" dirty="0"/>
              <a:t>-a.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3. But when normalized </a:t>
            </a:r>
            <a:r>
              <a:rPr lang="en-US" baseline="0" dirty="0" err="1"/>
              <a:t>polyP</a:t>
            </a:r>
            <a:r>
              <a:rPr lang="en-US" baseline="0" dirty="0"/>
              <a:t> to TPP, or to </a:t>
            </a:r>
            <a:r>
              <a:rPr lang="en-US" baseline="0" dirty="0" err="1"/>
              <a:t>chl</a:t>
            </a:r>
            <a:r>
              <a:rPr lang="en-US" baseline="0" dirty="0"/>
              <a:t>-a, we found some interesting pattern at the panel 3.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There is a peak of </a:t>
            </a:r>
            <a:r>
              <a:rPr lang="en-US" baseline="0" dirty="0" err="1"/>
              <a:t>polyP</a:t>
            </a:r>
            <a:r>
              <a:rPr lang="en-US" baseline="0" dirty="0"/>
              <a:t> in August, and another peak in winter. The peak in winter is indicative of  P luxury uptake, because SRP concentrations were quit high in the winter. But this cannot explain the peak in summer. As SRP was very low in the summer, this might </a:t>
            </a:r>
            <a:r>
              <a:rPr lang="en-US" b="1" baseline="0" dirty="0"/>
              <a:t>suggest P deficiency responses that are similar to the oligotrophic marine systems. </a:t>
            </a:r>
          </a:p>
          <a:p>
            <a:endParaRPr lang="en-US" dirty="0"/>
          </a:p>
        </p:txBody>
      </p:sp>
      <p:sp>
        <p:nvSpPr>
          <p:cNvPr id="4" name="Slide Number Placeholder 3"/>
          <p:cNvSpPr>
            <a:spLocks noGrp="1"/>
          </p:cNvSpPr>
          <p:nvPr>
            <p:ph type="sldNum" sz="quarter" idx="10"/>
          </p:nvPr>
        </p:nvSpPr>
        <p:spPr/>
        <p:txBody>
          <a:bodyPr/>
          <a:lstStyle/>
          <a:p>
            <a:fld id="{26A0AE8B-DE62-6D43-9089-BD58E8B73B96}" type="slidenum">
              <a:rPr lang="en-US" smtClean="0"/>
              <a:t>9</a:t>
            </a:fld>
            <a:endParaRPr lang="en-US"/>
          </a:p>
        </p:txBody>
      </p:sp>
    </p:spTree>
    <p:extLst>
      <p:ext uri="{BB962C8B-B14F-4D97-AF65-F5344CB8AC3E}">
        <p14:creationId xmlns:p14="http://schemas.microsoft.com/office/powerpoint/2010/main" val="2189389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486873" y="411480"/>
            <a:ext cx="8170254" cy="6035040"/>
            <a:chOff x="486873" y="411480"/>
            <a:chExt cx="8170254" cy="6035040"/>
          </a:xfrm>
        </p:grpSpPr>
        <p:sp>
          <p:nvSpPr>
            <p:cNvPr id="8" name="Rectangle 7"/>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5" name="Straight Connector 14"/>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en-CA"/>
              <a:t>Click to edit Master title style</a:t>
            </a:r>
            <a:endParaRPr dirty="0"/>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dirty="0"/>
          </a:p>
        </p:txBody>
      </p:sp>
      <p:sp>
        <p:nvSpPr>
          <p:cNvPr id="4" name="Date Placeholder 3"/>
          <p:cNvSpPr>
            <a:spLocks noGrp="1"/>
          </p:cNvSpPr>
          <p:nvPr>
            <p:ph type="dt" sz="half" idx="10"/>
          </p:nvPr>
        </p:nvSpPr>
        <p:spPr>
          <a:xfrm>
            <a:off x="573741" y="6122894"/>
            <a:ext cx="2133600" cy="259317"/>
          </a:xfrm>
        </p:spPr>
        <p:txBody>
          <a:bodyPr/>
          <a:lstStyle/>
          <a:p>
            <a:fld id="{1D6F2878-9F76-CA40-BB85-51E81B02D77E}" type="datetime1">
              <a:rPr lang="en-CA" smtClean="0"/>
              <a:t>2020-04-29</a:t>
            </a:fld>
            <a:endParaRPr lang="en-US"/>
          </a:p>
        </p:txBody>
      </p:sp>
      <p:sp>
        <p:nvSpPr>
          <p:cNvPr id="5" name="Footer Placeholder 4"/>
          <p:cNvSpPr>
            <a:spLocks noGrp="1"/>
          </p:cNvSpPr>
          <p:nvPr>
            <p:ph type="ftr" sz="quarter" idx="11"/>
          </p:nvPr>
        </p:nvSpPr>
        <p:spPr>
          <a:xfrm>
            <a:off x="5638800" y="6122894"/>
            <a:ext cx="2895600" cy="257810"/>
          </a:xfrm>
        </p:spPr>
        <p:txBody>
          <a:bodyPr/>
          <a:lstStyle/>
          <a:p>
            <a:endParaRPr lang="en-US"/>
          </a:p>
        </p:txBody>
      </p:sp>
      <p:sp>
        <p:nvSpPr>
          <p:cNvPr id="6" name="Slide Number Placeholder 5"/>
          <p:cNvSpPr>
            <a:spLocks noGrp="1"/>
          </p:cNvSpPr>
          <p:nvPr>
            <p:ph type="sldNum" sz="quarter" idx="12"/>
          </p:nvPr>
        </p:nvSpPr>
        <p:spPr>
          <a:xfrm>
            <a:off x="4191000" y="6122894"/>
            <a:ext cx="762000" cy="271463"/>
          </a:xfrm>
        </p:spPr>
        <p:txBody>
          <a:bodyPr/>
          <a:lstStyle/>
          <a:p>
            <a:fld id="{0CFEC368-1D7A-4F81-ABF6-AE0E36BAF64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54793"/>
    </mc:Choice>
    <mc:Fallback xmlns="">
      <p:transition spd="slow" advTm="54793"/>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8" name="Group 7"/>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grpSp>
            <p:nvGrpSpPr>
              <p:cNvPr id="27" name="Group 26"/>
              <p:cNvGrpSpPr/>
              <p:nvPr/>
            </p:nvGrpSpPr>
            <p:grpSpPr>
              <a:xfrm>
                <a:off x="182880" y="173699"/>
                <a:ext cx="8778240" cy="6510602"/>
                <a:chOff x="182880" y="173699"/>
                <a:chExt cx="8778240" cy="6510602"/>
              </a:xfrm>
            </p:grpSpPr>
            <p:sp>
              <p:nvSpPr>
                <p:cNvPr id="29" name="Rectangle 2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10"/>
                <p:cNvGrpSpPr/>
                <p:nvPr/>
              </p:nvGrpSpPr>
              <p:grpSpPr>
                <a:xfrm>
                  <a:off x="256032" y="237744"/>
                  <a:ext cx="8622792" cy="6364224"/>
                  <a:chOff x="247157" y="247430"/>
                  <a:chExt cx="8622792" cy="6364224"/>
                </a:xfrm>
              </p:grpSpPr>
              <p:sp>
                <p:nvSpPr>
                  <p:cNvPr id="31" name="Rectangle 30"/>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2" name="Straight Connector 31"/>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8" name="Rectangle 27"/>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en-CA"/>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40742660-9B69-3342-85B1-6C2B3B173FC1}" type="datetime1">
              <a:rPr lang="en-CA" smtClean="0"/>
              <a:t>2020-04-29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480D5-9B19-354B-9248-5834A8A90E29}" type="slidenum">
              <a:rPr lang="en-US" smtClean="0"/>
              <a:t>‹#›</a:t>
            </a:fld>
            <a:endParaRPr lang="en-US"/>
          </a:p>
        </p:txBody>
      </p:sp>
      <p:sp>
        <p:nvSpPr>
          <p:cNvPr id="17" name="Picture Placeholder 16"/>
          <p:cNvSpPr>
            <a:spLocks noGrp="1"/>
          </p:cNvSpPr>
          <p:nvPr>
            <p:ph type="pic" sz="quarter" idx="13"/>
          </p:nvPr>
        </p:nvSpPr>
        <p:spPr>
          <a:xfrm>
            <a:off x="352892" y="310123"/>
            <a:ext cx="3398837" cy="1204912"/>
          </a:xfrm>
        </p:spPr>
        <p:txBody>
          <a:bodyPr>
            <a:normAutofit/>
          </a:bodyPr>
          <a:lstStyle>
            <a:lvl1pPr>
              <a:buNone/>
              <a:defRPr sz="1800"/>
            </a:lvl1pPr>
          </a:lstStyle>
          <a:p>
            <a:r>
              <a:rPr lang="en-CA"/>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spd="slow" p14:dur="2000" advTm="54793"/>
    </mc:Choice>
    <mc:Fallback xmlns="">
      <p:transition spd="slow" advTm="54793"/>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5" name="Group 14"/>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8" name="Rectangle 17"/>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1" name="Straight Connector 2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7" name="Rectangle 16"/>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en-CA"/>
              <a:t>Click to edit Master title style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a:p>
        </p:txBody>
      </p:sp>
      <p:sp>
        <p:nvSpPr>
          <p:cNvPr id="4" name="Text Placeholder 3"/>
          <p:cNvSpPr>
            <a:spLocks noGrp="1"/>
          </p:cNvSpPr>
          <p:nvPr>
            <p:ph type="body" sz="half" idx="2"/>
          </p:nvPr>
        </p:nvSpPr>
        <p:spPr>
          <a:xfrm>
            <a:off x="530352" y="2670048"/>
            <a:ext cx="3008376" cy="3401568"/>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CA"/>
              <a:t>Click to edit Master text styles</a:t>
            </a:r>
          </a:p>
        </p:txBody>
      </p:sp>
      <p:sp>
        <p:nvSpPr>
          <p:cNvPr id="5" name="Date Placeholder 4"/>
          <p:cNvSpPr>
            <a:spLocks noGrp="1"/>
          </p:cNvSpPr>
          <p:nvPr>
            <p:ph type="dt" sz="half" idx="10"/>
          </p:nvPr>
        </p:nvSpPr>
        <p:spPr/>
        <p:txBody>
          <a:bodyPr/>
          <a:lstStyle/>
          <a:p>
            <a:fld id="{289B1BD8-9111-9F49-B12C-DAA8DA7B5F07}" type="datetime1">
              <a:rPr lang="en-CA" smtClean="0"/>
              <a:t>2020-04-29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480D5-9B19-354B-9248-5834A8A90E2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54793"/>
    </mc:Choice>
    <mc:Fallback xmlns="">
      <p:transition spd="slow" advTm="54793"/>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17" name="Group 16"/>
            <p:cNvGrpSpPr/>
            <p:nvPr/>
          </p:nvGrpSpPr>
          <p:grpSpPr>
            <a:xfrm>
              <a:off x="182880" y="173699"/>
              <a:ext cx="8778240" cy="6510602"/>
              <a:chOff x="182880" y="173699"/>
              <a:chExt cx="8778240" cy="6510602"/>
            </a:xfrm>
          </p:grpSpPr>
          <p:sp>
            <p:nvSpPr>
              <p:cNvPr id="19" name="Rectangle 18"/>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3" name="Straight Connector 22"/>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en-CA"/>
              <a:t>Click to edit Master title style</a:t>
            </a:r>
            <a:endParaRPr dirty="0"/>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a:p>
        </p:txBody>
      </p:sp>
      <p:sp>
        <p:nvSpPr>
          <p:cNvPr id="4" name="Text Placeholder 3"/>
          <p:cNvSpPr>
            <a:spLocks noGrp="1"/>
          </p:cNvSpPr>
          <p:nvPr>
            <p:ph type="body" sz="half" idx="2"/>
          </p:nvPr>
        </p:nvSpPr>
        <p:spPr>
          <a:xfrm>
            <a:off x="530351" y="5271247"/>
            <a:ext cx="8021977" cy="1013011"/>
          </a:xfrm>
        </p:spPr>
        <p:txBody>
          <a:bodyPr vert="horz" lIns="91440" tIns="45720" rIns="91440" bIns="45720" rtlCol="0">
            <a:normAutofit/>
          </a:bodyPr>
          <a:lstStyle>
            <a:lvl1pPr marL="0" indent="0">
              <a:spcBef>
                <a:spcPts val="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CA"/>
              <a:t>Click to edit Master text styles</a:t>
            </a:r>
          </a:p>
        </p:txBody>
      </p:sp>
      <p:sp>
        <p:nvSpPr>
          <p:cNvPr id="5" name="Date Placeholder 4"/>
          <p:cNvSpPr>
            <a:spLocks noGrp="1"/>
          </p:cNvSpPr>
          <p:nvPr>
            <p:ph type="dt" sz="half" idx="10"/>
          </p:nvPr>
        </p:nvSpPr>
        <p:spPr/>
        <p:txBody>
          <a:bodyPr/>
          <a:lstStyle/>
          <a:p>
            <a:fld id="{40742660-9B69-3342-85B1-6C2B3B173FC1}" type="datetime1">
              <a:rPr lang="en-CA" smtClean="0"/>
              <a:t>2020-04-29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480D5-9B19-354B-9248-5834A8A90E2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54793"/>
    </mc:Choice>
    <mc:Fallback xmlns="">
      <p:transition spd="slow" advTm="54793"/>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3" name="Group 12"/>
          <p:cNvGrpSpPr/>
          <p:nvPr/>
        </p:nvGrpSpPr>
        <p:grpSpPr>
          <a:xfrm>
            <a:off x="182880" y="173699"/>
            <a:ext cx="8778240" cy="6510602"/>
            <a:chOff x="182880" y="173699"/>
            <a:chExt cx="8778240" cy="6510602"/>
          </a:xfrm>
        </p:grpSpPr>
        <p:sp>
          <p:nvSpPr>
            <p:cNvPr id="14" name="Rectangle 13"/>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0"/>
            <p:cNvGrpSpPr/>
            <p:nvPr/>
          </p:nvGrpSpPr>
          <p:grpSpPr>
            <a:xfrm>
              <a:off x="256032" y="237744"/>
              <a:ext cx="8622792" cy="6364224"/>
              <a:chOff x="247157" y="247430"/>
              <a:chExt cx="8622792" cy="6364224"/>
            </a:xfrm>
          </p:grpSpPr>
          <p:sp>
            <p:nvSpPr>
              <p:cNvPr id="16" name="Rectangle 15"/>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7" name="Straight Connector 16"/>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8" name="Rectangle 17"/>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CA"/>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fld id="{305B14B1-AAF4-E447-AAA5-642EE117F60C}" type="datetime1">
              <a:rPr lang="en-CA" smtClean="0"/>
              <a:t>2020-04-29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480D5-9B19-354B-9248-5834A8A90E2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54793"/>
    </mc:Choice>
    <mc:Fallback xmlns="">
      <p:transition spd="slow" advTm="54793"/>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grpSp>
          <p:nvGrpSpPr>
            <p:cNvPr id="14" name="Group 13"/>
            <p:cNvGrpSpPr/>
            <p:nvPr/>
          </p:nvGrpSpPr>
          <p:grpSpPr>
            <a:xfrm>
              <a:off x="182880" y="173699"/>
              <a:ext cx="8778240" cy="6510602"/>
              <a:chOff x="182880" y="173699"/>
              <a:chExt cx="8778240" cy="6510602"/>
            </a:xfrm>
          </p:grpSpPr>
          <p:sp>
            <p:nvSpPr>
              <p:cNvPr id="15" name="Rectangle 14"/>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9" name="Straight Connector 18"/>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en-CA"/>
              <a:t>Click to edit Master title style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fld id="{2EBB9E5C-C390-7440-8416-6CBCAB37E92E}" type="datetime1">
              <a:rPr lang="en-CA" smtClean="0"/>
              <a:t>2020-04-29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480D5-9B19-354B-9248-5834A8A90E2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54793"/>
    </mc:Choice>
    <mc:Fallback xmlns="">
      <p:transition spd="slow" advTm="54793"/>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idx="1"/>
          </p:nvPr>
        </p:nvSpPr>
        <p:spPr/>
        <p:txBody>
          <a:bodyPr/>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fld id="{1A81D515-CFAD-3F4D-82DB-A90EDCF2230F}" type="datetime1">
              <a:rPr lang="en-CA" smtClean="0"/>
              <a:t>2020-04-29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480D5-9B19-354B-9248-5834A8A90E2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54793"/>
    </mc:Choice>
    <mc:Fallback xmlns="">
      <p:transition spd="slow" advTm="54793"/>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grpSp>
        <p:nvGrpSpPr>
          <p:cNvPr id="10" name="Group 9"/>
          <p:cNvGrpSpPr/>
          <p:nvPr/>
        </p:nvGrpSpPr>
        <p:grpSpPr>
          <a:xfrm>
            <a:off x="486873" y="411480"/>
            <a:ext cx="8170254" cy="6035040"/>
            <a:chOff x="486873" y="411480"/>
            <a:chExt cx="8170254" cy="6035040"/>
          </a:xfrm>
        </p:grpSpPr>
        <p:sp>
          <p:nvSpPr>
            <p:cNvPr id="12" name="Rectangle 11"/>
            <p:cNvSpPr/>
            <p:nvPr/>
          </p:nvSpPr>
          <p:spPr>
            <a:xfrm>
              <a:off x="486873" y="411480"/>
              <a:ext cx="8170254" cy="6035040"/>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562842" y="6133646"/>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ctrTitle"/>
          </p:nvPr>
        </p:nvSpPr>
        <p:spPr>
          <a:xfrm>
            <a:off x="900113" y="3442447"/>
            <a:ext cx="7345362" cy="1532965"/>
          </a:xfrm>
        </p:spPr>
        <p:txBody>
          <a:bodyPr anchor="b" anchorCtr="0">
            <a:normAutofit/>
          </a:bodyPr>
          <a:lstStyle>
            <a:lvl1pPr>
              <a:defRPr sz="5400"/>
            </a:lvl1pPr>
          </a:lstStyle>
          <a:p>
            <a:r>
              <a:rPr lang="en-CA"/>
              <a:t>Click to edit Master title style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dirty="0"/>
          </a:p>
        </p:txBody>
      </p:sp>
      <p:sp>
        <p:nvSpPr>
          <p:cNvPr id="4" name="Date Placeholder 3"/>
          <p:cNvSpPr>
            <a:spLocks noGrp="1"/>
          </p:cNvSpPr>
          <p:nvPr>
            <p:ph type="dt" sz="half" idx="10"/>
          </p:nvPr>
        </p:nvSpPr>
        <p:spPr>
          <a:xfrm>
            <a:off x="569259" y="6122894"/>
            <a:ext cx="2133600" cy="259317"/>
          </a:xfrm>
        </p:spPr>
        <p:txBody>
          <a:bodyPr/>
          <a:lstStyle/>
          <a:p>
            <a:fld id="{40742660-9B69-3342-85B1-6C2B3B173FC1}" type="datetime1">
              <a:rPr lang="en-CA" smtClean="0"/>
              <a:t>2020-04-29</a:t>
            </a:fld>
            <a:endParaRPr lang="en-US"/>
          </a:p>
        </p:txBody>
      </p:sp>
      <p:sp>
        <p:nvSpPr>
          <p:cNvPr id="5" name="Footer Placeholder 4"/>
          <p:cNvSpPr>
            <a:spLocks noGrp="1"/>
          </p:cNvSpPr>
          <p:nvPr>
            <p:ph type="ftr" sz="quarter" idx="11"/>
          </p:nvPr>
        </p:nvSpPr>
        <p:spPr>
          <a:xfrm>
            <a:off x="5638800" y="6124401"/>
            <a:ext cx="2895600" cy="257810"/>
          </a:xfrm>
        </p:spPr>
        <p:txBody>
          <a:bodyPr/>
          <a:lstStyle/>
          <a:p>
            <a:endParaRPr lang="en-US"/>
          </a:p>
        </p:txBody>
      </p:sp>
      <p:sp>
        <p:nvSpPr>
          <p:cNvPr id="14" name="Picture Placeholder 13"/>
          <p:cNvSpPr>
            <a:spLocks noGrp="1"/>
          </p:cNvSpPr>
          <p:nvPr>
            <p:ph type="pic" sz="quarter" idx="12"/>
          </p:nvPr>
        </p:nvSpPr>
        <p:spPr>
          <a:xfrm>
            <a:off x="636493" y="533400"/>
            <a:ext cx="7836408" cy="2828925"/>
          </a:xfrm>
        </p:spPr>
        <p:txBody>
          <a:bodyPr>
            <a:normAutofit/>
          </a:bodyPr>
          <a:lstStyle>
            <a:lvl1pPr>
              <a:buNone/>
              <a:defRPr sz="2000"/>
            </a:lvl1pPr>
          </a:lstStyle>
          <a:p>
            <a:r>
              <a:rPr lang="en-CA"/>
              <a:t>Drag picture to placeholder or click icon to add</a:t>
            </a:r>
            <a:endParaRPr/>
          </a:p>
        </p:txBody>
      </p:sp>
    </p:spTree>
  </p:cSld>
  <p:clrMapOvr>
    <a:masterClrMapping/>
  </p:clrMapOvr>
  <mc:AlternateContent xmlns:mc="http://schemas.openxmlformats.org/markup-compatibility/2006" xmlns:p14="http://schemas.microsoft.com/office/powerpoint/2010/main">
    <mc:Choice Requires="p14">
      <p:transition spd="slow" p14:dur="2000" advTm="54793"/>
    </mc:Choice>
    <mc:Fallback xmlns="">
      <p:transition spd="slow" advTm="54793"/>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9" name="Group 8"/>
          <p:cNvGrpSpPr/>
          <p:nvPr/>
        </p:nvGrpSpPr>
        <p:grpSpPr>
          <a:xfrm>
            <a:off x="182880" y="173699"/>
            <a:ext cx="8778240" cy="6510602"/>
            <a:chOff x="182880" y="173699"/>
            <a:chExt cx="8778240" cy="6510602"/>
          </a:xfrm>
        </p:grpSpPr>
        <p:sp>
          <p:nvSpPr>
            <p:cNvPr id="12" name="Rectangle 11"/>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8" name="Straight Connector 27"/>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solidFill>
                  <a:schemeClr val="tx1">
                    <a:lumMod val="75000"/>
                    <a:lumOff val="25000"/>
                  </a:schemeClr>
                </a:solidFill>
              </a:defRPr>
            </a:lvl1pPr>
          </a:lstStyle>
          <a:p>
            <a:r>
              <a:rPr lang="en-CA"/>
              <a:t>Click to edit Master title style</a:t>
            </a:r>
            <a:endParaRPr dirty="0"/>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8EE31131-F870-6A4B-BA3A-195009A2621B}" type="datetime1">
              <a:rPr lang="en-CA" smtClean="0"/>
              <a:t>2020-04-29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2480D5-9B19-354B-9248-5834A8A90E2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54793"/>
    </mc:Choice>
    <mc:Fallback xmlns="">
      <p:transition spd="slow" advTm="54793"/>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20" name="Group 19"/>
          <p:cNvGrpSpPr/>
          <p:nvPr/>
        </p:nvGrpSpPr>
        <p:grpSpPr>
          <a:xfrm>
            <a:off x="182880" y="173699"/>
            <a:ext cx="8778240" cy="6510602"/>
            <a:chOff x="182880" y="173699"/>
            <a:chExt cx="8778240" cy="6510602"/>
          </a:xfrm>
        </p:grpSpPr>
        <p:sp>
          <p:nvSpPr>
            <p:cNvPr id="21" name="Rectangle 2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4" name="Straight Connector 2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a:p>
        </p:txBody>
      </p:sp>
      <p:sp>
        <p:nvSpPr>
          <p:cNvPr id="5" name="Date Placeholder 4"/>
          <p:cNvSpPr>
            <a:spLocks noGrp="1"/>
          </p:cNvSpPr>
          <p:nvPr>
            <p:ph type="dt" sz="half" idx="10"/>
          </p:nvPr>
        </p:nvSpPr>
        <p:spPr/>
        <p:txBody>
          <a:bodyPr/>
          <a:lstStyle/>
          <a:p>
            <a:fld id="{425A1301-ECB7-4E47-B031-CE6116D735DA}" type="datetime1">
              <a:rPr lang="en-CA" smtClean="0"/>
              <a:t>2020-04-29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480D5-9B19-354B-9248-5834A8A90E2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54793"/>
    </mc:Choice>
    <mc:Fallback xmlns="">
      <p:transition spd="slow" advTm="54793"/>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grpSp>
          <p:nvGrpSpPr>
            <p:cNvPr id="26" name="Group 25"/>
            <p:cNvGrpSpPr/>
            <p:nvPr/>
          </p:nvGrpSpPr>
          <p:grpSpPr>
            <a:xfrm>
              <a:off x="182880" y="173699"/>
              <a:ext cx="8778240" cy="6510602"/>
              <a:chOff x="182880" y="173699"/>
              <a:chExt cx="8778240" cy="6510602"/>
            </a:xfrm>
          </p:grpSpPr>
          <p:sp>
            <p:nvSpPr>
              <p:cNvPr id="27" name="Rectangle 2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8" name="Group 10"/>
              <p:cNvGrpSpPr/>
              <p:nvPr/>
            </p:nvGrpSpPr>
            <p:grpSpPr>
              <a:xfrm>
                <a:off x="256032" y="237744"/>
                <a:ext cx="8622792" cy="6364224"/>
                <a:chOff x="247157" y="247430"/>
                <a:chExt cx="8622792" cy="6364224"/>
              </a:xfrm>
            </p:grpSpPr>
            <p:sp>
              <p:nvSpPr>
                <p:cNvPr id="29" name="Rectangle 2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1" name="Straight Connector 30"/>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2" name="Rectangle 31"/>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cxnSp>
          <p:nvCxnSpPr>
            <p:cNvPr id="23" name="Straight Connector 22"/>
            <p:cNvCxnSpPr/>
            <p:nvPr/>
          </p:nvCxnSpPr>
          <p:spPr>
            <a:xfrm rot="16200000" flipH="1">
              <a:off x="2217480" y="4026438"/>
              <a:ext cx="4711326" cy="2286"/>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 name="Title 1"/>
          <p:cNvSpPr>
            <a:spLocks noGrp="1"/>
          </p:cNvSpPr>
          <p:nvPr>
            <p:ph type="title"/>
          </p:nvPr>
        </p:nvSpPr>
        <p:spPr/>
        <p:txBody>
          <a:bodyPr/>
          <a:lstStyle>
            <a:lvl1pPr>
              <a:defRPr/>
            </a:lvl1pPr>
          </a:lstStyle>
          <a:p>
            <a:r>
              <a:rPr lang="en-CA"/>
              <a:t>Click to edit Master title style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7" name="Date Placeholder 6"/>
          <p:cNvSpPr>
            <a:spLocks noGrp="1"/>
          </p:cNvSpPr>
          <p:nvPr>
            <p:ph type="dt" sz="half" idx="10"/>
          </p:nvPr>
        </p:nvSpPr>
        <p:spPr/>
        <p:txBody>
          <a:bodyPr/>
          <a:lstStyle/>
          <a:p>
            <a:fld id="{626EA883-6012-804A-BB86-F23D68333E48}" type="datetime1">
              <a:rPr lang="en-CA" smtClean="0"/>
              <a:t>2020-04-29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2480D5-9B19-354B-9248-5834A8A90E2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54793"/>
    </mc:Choice>
    <mc:Fallback xmlns="">
      <p:transition spd="slow" advTm="54793"/>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2" name="Group 11"/>
          <p:cNvGrpSpPr/>
          <p:nvPr/>
        </p:nvGrpSpPr>
        <p:grpSpPr>
          <a:xfrm>
            <a:off x="182880" y="173699"/>
            <a:ext cx="8778240" cy="6510602"/>
            <a:chOff x="182880" y="173699"/>
            <a:chExt cx="8778240" cy="6510602"/>
          </a:xfrm>
        </p:grpSpPr>
        <p:sp>
          <p:nvSpPr>
            <p:cNvPr id="13" name="Rectangle 12"/>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0"/>
            <p:cNvGrpSpPr/>
            <p:nvPr/>
          </p:nvGrpSpPr>
          <p:grpSpPr>
            <a:xfrm>
              <a:off x="256032" y="237744"/>
              <a:ext cx="8622792" cy="6364224"/>
              <a:chOff x="247157" y="247430"/>
              <a:chExt cx="8622792" cy="6364224"/>
            </a:xfrm>
          </p:grpSpPr>
          <p:sp>
            <p:nvSpPr>
              <p:cNvPr id="15" name="Rectangle 14"/>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6" name="Straight Connector 15"/>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247157" y="1612392"/>
                <a:ext cx="8622792"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CA"/>
              <a:t>Click to edit Master title style</a:t>
            </a:r>
            <a:endParaRPr/>
          </a:p>
        </p:txBody>
      </p:sp>
      <p:sp>
        <p:nvSpPr>
          <p:cNvPr id="3" name="Date Placeholder 2"/>
          <p:cNvSpPr>
            <a:spLocks noGrp="1"/>
          </p:cNvSpPr>
          <p:nvPr>
            <p:ph type="dt" sz="half" idx="10"/>
          </p:nvPr>
        </p:nvSpPr>
        <p:spPr/>
        <p:txBody>
          <a:bodyPr/>
          <a:lstStyle/>
          <a:p>
            <a:fld id="{13FEDAA9-6194-624D-9468-802E7B02FC40}" type="datetime1">
              <a:rPr lang="en-CA" smtClean="0"/>
              <a:t>2020-04-29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2480D5-9B19-354B-9248-5834A8A90E2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54793"/>
    </mc:Choice>
    <mc:Fallback xmlns="">
      <p:transition spd="slow" advTm="54793"/>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10" name="Group 9"/>
          <p:cNvGrpSpPr/>
          <p:nvPr/>
        </p:nvGrpSpPr>
        <p:grpSpPr>
          <a:xfrm>
            <a:off x="182880" y="173699"/>
            <a:ext cx="8778240" cy="6510602"/>
            <a:chOff x="182880" y="173699"/>
            <a:chExt cx="8778240" cy="6510602"/>
          </a:xfrm>
        </p:grpSpPr>
        <p:sp>
          <p:nvSpPr>
            <p:cNvPr id="11" name="Rectangle 10"/>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0"/>
            <p:cNvGrpSpPr/>
            <p:nvPr/>
          </p:nvGrpSpPr>
          <p:grpSpPr>
            <a:xfrm>
              <a:off x="256032" y="237744"/>
              <a:ext cx="8622792" cy="6364224"/>
              <a:chOff x="247157" y="247430"/>
              <a:chExt cx="8622792" cy="6364224"/>
            </a:xfrm>
          </p:grpSpPr>
          <p:sp>
            <p:nvSpPr>
              <p:cNvPr id="13" name="Rectangle 12"/>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4" name="Straight Connector 13"/>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fld id="{148C0237-E6B1-2F4D-995E-3CEA5BDEFCC5}" type="datetime1">
              <a:rPr lang="en-CA" smtClean="0"/>
              <a:t>2020-04-29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2480D5-9B19-354B-9248-5834A8A90E2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54793"/>
    </mc:Choice>
    <mc:Fallback xmlns="">
      <p:transition spd="slow" advTm="54793"/>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182880" y="173699"/>
            <a:ext cx="8778240" cy="6510602"/>
            <a:chOff x="182880" y="173699"/>
            <a:chExt cx="8778240" cy="6510602"/>
          </a:xfrm>
        </p:grpSpPr>
        <p:grpSp>
          <p:nvGrpSpPr>
            <p:cNvPr id="16" name="Group 15"/>
            <p:cNvGrpSpPr/>
            <p:nvPr/>
          </p:nvGrpSpPr>
          <p:grpSpPr>
            <a:xfrm>
              <a:off x="182880" y="173699"/>
              <a:ext cx="8778240" cy="6510602"/>
              <a:chOff x="182880" y="173699"/>
              <a:chExt cx="8778240" cy="6510602"/>
            </a:xfrm>
          </p:grpSpPr>
          <p:sp>
            <p:nvSpPr>
              <p:cNvPr id="17" name="Rectangle 16"/>
              <p:cNvSpPr/>
              <p:nvPr/>
            </p:nvSpPr>
            <p:spPr>
              <a:xfrm>
                <a:off x="182880" y="173699"/>
                <a:ext cx="8778240" cy="6510602"/>
              </a:xfrm>
              <a:prstGeom prst="rect">
                <a:avLst/>
              </a:prstGeom>
              <a:solidFill>
                <a:schemeClr val="bg1">
                  <a:lumMod val="95000"/>
                </a:schemeClr>
              </a:solidFill>
              <a:ln w="12700">
                <a:noFill/>
              </a:ln>
              <a:effectLst>
                <a:outerShdw blurRad="63500" sx="101000" sy="101000" algn="ctr" rotWithShape="0">
                  <a:prstClr val="black">
                    <a:alpha val="40000"/>
                  </a:prstClr>
                </a:outerShdw>
              </a:effectLst>
              <a:scene3d>
                <a:camera prst="perspectiveFront" fov="4800000"/>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en-CA"/>
              <a:t>Click to edit Master title style</a:t>
            </a:r>
            <a:endParaRPr dirty="0"/>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Text Placeholder 3"/>
          <p:cNvSpPr>
            <a:spLocks noGrp="1"/>
          </p:cNvSpPr>
          <p:nvPr>
            <p:ph type="body" sz="half" idx="2"/>
          </p:nvPr>
        </p:nvSpPr>
        <p:spPr>
          <a:xfrm>
            <a:off x="530225" y="2147888"/>
            <a:ext cx="3008313" cy="3262313"/>
          </a:xfrm>
        </p:spPr>
        <p:txBody>
          <a:bodyPr vert="horz" lIns="91440" tIns="45720" rIns="91440" bIns="45720" rtlCol="0">
            <a:normAutofit/>
          </a:bodyPr>
          <a:lstStyle>
            <a:lvl1pPr marL="0" indent="0">
              <a:lnSpc>
                <a:spcPct val="120000"/>
              </a:lnSpc>
              <a:spcBef>
                <a:spcPts val="600"/>
              </a:spcBef>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en-CA"/>
              <a:t>Click to edit Master text styles</a:t>
            </a:r>
          </a:p>
        </p:txBody>
      </p:sp>
      <p:sp>
        <p:nvSpPr>
          <p:cNvPr id="5" name="Date Placeholder 4"/>
          <p:cNvSpPr>
            <a:spLocks noGrp="1"/>
          </p:cNvSpPr>
          <p:nvPr>
            <p:ph type="dt" sz="half" idx="10"/>
          </p:nvPr>
        </p:nvSpPr>
        <p:spPr/>
        <p:txBody>
          <a:bodyPr/>
          <a:lstStyle/>
          <a:p>
            <a:fld id="{B7E67273-B90C-B249-B3B8-635BDE02CD21}" type="datetime1">
              <a:rPr lang="en-CA" smtClean="0"/>
              <a:t>2020-04-29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2480D5-9B19-354B-9248-5834A8A90E29}"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54793"/>
    </mc:Choice>
    <mc:Fallback xmlns="">
      <p:transition spd="slow" advTm="54793"/>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440" tIns="45720" rIns="91440" bIns="45720" rtlCol="0" anchor="ctr">
            <a:normAutofit/>
          </a:bodyPr>
          <a:lstStyle/>
          <a:p>
            <a:r>
              <a:rPr lang="en-CA"/>
              <a:t>Click to edit Master title style</a:t>
            </a:r>
            <a:endParaRPr dirty="0"/>
          </a:p>
        </p:txBody>
      </p:sp>
      <p:sp>
        <p:nvSpPr>
          <p:cNvPr id="3" name="Text Placeholder 2"/>
          <p:cNvSpPr>
            <a:spLocks noGrp="1"/>
          </p:cNvSpPr>
          <p:nvPr>
            <p:ph type="body" idx="1"/>
          </p:nvPr>
        </p:nvSpPr>
        <p:spPr>
          <a:xfrm>
            <a:off x="900112" y="2133601"/>
            <a:ext cx="7345363" cy="3931920"/>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2"/>
          </p:nvPr>
        </p:nvSpPr>
        <p:spPr>
          <a:xfrm>
            <a:off x="243840" y="6371591"/>
            <a:ext cx="21336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fld id="{40742660-9B69-3342-85B1-6C2B3B173FC1}" type="datetime1">
              <a:rPr lang="en-CA" smtClean="0"/>
              <a:t>2020-04-29</a:t>
            </a:fld>
            <a:endParaRPr lang="en-US"/>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endParaRPr lang="en-US"/>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fld id="{5D2480D5-9B19-354B-9248-5834A8A90E2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Lst>
  <mc:AlternateContent xmlns:mc="http://schemas.openxmlformats.org/markup-compatibility/2006" xmlns:p14="http://schemas.microsoft.com/office/powerpoint/2010/main">
    <mc:Choice Requires="p14">
      <p:transition spd="slow" p14:dur="2000" advTm="54793"/>
    </mc:Choice>
    <mc:Fallback xmlns="">
      <p:transition spd="slow" advTm="54793"/>
    </mc:Fallback>
  </mc:AlternateContent>
  <p:hf sldNum="0" hdr="0" ftr="0" dt="0"/>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1485900"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6pPr>
      <a:lvl7pPr marL="1712913"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7pPr>
      <a:lvl8pPr marL="1947863" indent="-228600"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tx1">
              <a:lumMod val="75000"/>
              <a:lumOff val="25000"/>
            </a:schemeClr>
          </a:solidFill>
          <a:latin typeface="+mn-lt"/>
          <a:ea typeface="+mn-ea"/>
          <a:cs typeface="+mn-cs"/>
        </a:defRPr>
      </a:lvl8pPr>
      <a:lvl9pPr marL="2174875" indent="-228600" algn="l" defTabSz="914400" rtl="0" eaLnBrk="1" latinLnBrk="0" hangingPunct="1">
        <a:spcBef>
          <a:spcPct val="20000"/>
        </a:spcBef>
        <a:buClr>
          <a:schemeClr val="tx1">
            <a:lumMod val="75000"/>
            <a:lumOff val="25000"/>
          </a:schemeClr>
        </a:buClr>
        <a:buFont typeface="Arial" pitchFamily="34" charset="0"/>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audio" Target="../media/media10.m4a"/><Relationship Id="rId7" Type="http://schemas.openxmlformats.org/officeDocument/2006/relationships/oleObject" Target="../embeddings/oleObject1.bin"/><Relationship Id="rId2" Type="http://schemas.microsoft.com/office/2007/relationships/media" Target="../media/media10.m4a"/><Relationship Id="rId1" Type="http://schemas.openxmlformats.org/officeDocument/2006/relationships/vmlDrawing" Target="../drawings/vmlDrawing1.vml"/><Relationship Id="rId6" Type="http://schemas.openxmlformats.org/officeDocument/2006/relationships/image" Target="../media/image19.tiff"/><Relationship Id="rId5" Type="http://schemas.openxmlformats.org/officeDocument/2006/relationships/notesSlide" Target="../notesSlides/notesSlide10.xml"/><Relationship Id="rId4" Type="http://schemas.openxmlformats.org/officeDocument/2006/relationships/slideLayout" Target="../slideLayouts/slideLayout8.xml"/><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20.tif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tiff"/><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8.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8.xml"/><Relationship Id="rId7" Type="http://schemas.openxmlformats.org/officeDocument/2006/relationships/image" Target="../media/image14.tif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tiff"/><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7.tif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863" y="218429"/>
            <a:ext cx="8665036" cy="830997"/>
          </a:xfrm>
          <a:prstGeom prst="rect">
            <a:avLst/>
          </a:prstGeom>
          <a:solidFill>
            <a:schemeClr val="accent1">
              <a:lumMod val="20000"/>
              <a:lumOff val="80000"/>
            </a:schemeClr>
          </a:solidFill>
        </p:spPr>
        <p:txBody>
          <a:bodyPr wrap="square" rtlCol="0">
            <a:spAutoFit/>
          </a:bodyPr>
          <a:lstStyle/>
          <a:p>
            <a:pPr algn="ctr"/>
            <a:r>
              <a:rPr lang="en-US" sz="2400" b="1" dirty="0">
                <a:solidFill>
                  <a:srgbClr val="000000"/>
                </a:solidFill>
                <a:latin typeface="Helvetica"/>
                <a:cs typeface="Helvetica"/>
              </a:rPr>
              <a:t> Recycling of polyphosphate (</a:t>
            </a:r>
            <a:r>
              <a:rPr lang="en-US" sz="2400" b="1" dirty="0" err="1">
                <a:solidFill>
                  <a:srgbClr val="000000"/>
                </a:solidFill>
                <a:latin typeface="Helvetica"/>
                <a:cs typeface="Helvetica"/>
              </a:rPr>
              <a:t>polyP</a:t>
            </a:r>
            <a:r>
              <a:rPr lang="en-US" sz="2400" b="1" dirty="0">
                <a:solidFill>
                  <a:srgbClr val="000000"/>
                </a:solidFill>
                <a:latin typeface="Helvetica"/>
                <a:cs typeface="Helvetica"/>
              </a:rPr>
              <a:t>) accumulated in picoplankton in coastal Lake Ontario</a:t>
            </a:r>
          </a:p>
        </p:txBody>
      </p:sp>
      <p:sp>
        <p:nvSpPr>
          <p:cNvPr id="5" name="TextBox 4"/>
          <p:cNvSpPr txBox="1"/>
          <p:nvPr/>
        </p:nvSpPr>
        <p:spPr>
          <a:xfrm>
            <a:off x="1940705" y="1108420"/>
            <a:ext cx="4646592" cy="276999"/>
          </a:xfrm>
          <a:prstGeom prst="rect">
            <a:avLst/>
          </a:prstGeom>
          <a:noFill/>
        </p:spPr>
        <p:txBody>
          <a:bodyPr wrap="none" rtlCol="0">
            <a:spAutoFit/>
          </a:bodyPr>
          <a:lstStyle/>
          <a:p>
            <a:pPr algn="ctr"/>
            <a:r>
              <a:rPr lang="en-US" sz="1200" b="1" dirty="0">
                <a:solidFill>
                  <a:srgbClr val="000090"/>
                </a:solidFill>
                <a:latin typeface="Helvetica"/>
                <a:cs typeface="Helvetica"/>
              </a:rPr>
              <a:t>Maria Dittrich</a:t>
            </a:r>
            <a:r>
              <a:rPr lang="en-US" sz="1200" b="1" baseline="30000" dirty="0">
                <a:solidFill>
                  <a:srgbClr val="000090"/>
                </a:solidFill>
                <a:latin typeface="Helvetica"/>
                <a:cs typeface="Helvetica"/>
              </a:rPr>
              <a:t>1</a:t>
            </a:r>
            <a:r>
              <a:rPr lang="en-US" sz="1200" b="1" dirty="0">
                <a:solidFill>
                  <a:srgbClr val="000090"/>
                </a:solidFill>
                <a:latin typeface="Helvetica"/>
                <a:cs typeface="Helvetica"/>
              </a:rPr>
              <a:t>, Jiying Li</a:t>
            </a:r>
            <a:r>
              <a:rPr lang="en-US" sz="1200" b="1" baseline="30000" dirty="0">
                <a:solidFill>
                  <a:srgbClr val="000090"/>
                </a:solidFill>
                <a:latin typeface="Helvetica"/>
                <a:cs typeface="Helvetica"/>
              </a:rPr>
              <a:t>1.2</a:t>
            </a:r>
            <a:r>
              <a:rPr lang="en-US" sz="1200" b="1" dirty="0">
                <a:solidFill>
                  <a:srgbClr val="000090"/>
                </a:solidFill>
                <a:latin typeface="Helvetica"/>
                <a:cs typeface="Helvetica"/>
              </a:rPr>
              <a:t>, Diane Prouchart</a:t>
            </a:r>
            <a:r>
              <a:rPr lang="en-US" sz="1200" b="1" baseline="30000" dirty="0">
                <a:solidFill>
                  <a:srgbClr val="000090"/>
                </a:solidFill>
                <a:latin typeface="Helvetica"/>
                <a:cs typeface="Helvetica"/>
              </a:rPr>
              <a:t>1</a:t>
            </a:r>
            <a:r>
              <a:rPr lang="en-US" sz="1200" b="1" dirty="0">
                <a:solidFill>
                  <a:srgbClr val="000090"/>
                </a:solidFill>
                <a:latin typeface="Helvetica"/>
                <a:cs typeface="Helvetica"/>
              </a:rPr>
              <a:t>, Arthur Zastepa</a:t>
            </a:r>
            <a:r>
              <a:rPr lang="en-US" sz="1200" b="1" baseline="30000" dirty="0">
                <a:solidFill>
                  <a:srgbClr val="000090"/>
                </a:solidFill>
                <a:latin typeface="Helvetica"/>
                <a:cs typeface="Helvetica"/>
              </a:rPr>
              <a:t>3</a:t>
            </a:r>
          </a:p>
        </p:txBody>
      </p:sp>
      <p:sp>
        <p:nvSpPr>
          <p:cNvPr id="6" name="TextBox 5"/>
          <p:cNvSpPr txBox="1"/>
          <p:nvPr/>
        </p:nvSpPr>
        <p:spPr>
          <a:xfrm>
            <a:off x="287268" y="1385419"/>
            <a:ext cx="8559631" cy="400110"/>
          </a:xfrm>
          <a:prstGeom prst="rect">
            <a:avLst/>
          </a:prstGeom>
          <a:noFill/>
        </p:spPr>
        <p:txBody>
          <a:bodyPr wrap="square" rtlCol="0">
            <a:spAutoFit/>
          </a:bodyPr>
          <a:lstStyle/>
          <a:p>
            <a:pPr algn="ctr">
              <a:spcBef>
                <a:spcPts val="600"/>
              </a:spcBef>
            </a:pPr>
            <a:r>
              <a:rPr lang="en-US" sz="1000" baseline="30000" dirty="0">
                <a:latin typeface="Helvetica"/>
                <a:cs typeface="Helvetica"/>
              </a:rPr>
              <a:t>1</a:t>
            </a:r>
            <a:r>
              <a:rPr lang="en-US" sz="1000" dirty="0">
                <a:latin typeface="Helvetica"/>
                <a:cs typeface="Helvetica"/>
              </a:rPr>
              <a:t>Department of Physical and Environmental Sciences, University of Toronto Scarborough </a:t>
            </a:r>
            <a:r>
              <a:rPr lang="en-US" sz="1000" baseline="30000" dirty="0">
                <a:latin typeface="Helvetica"/>
                <a:cs typeface="Helvetica"/>
              </a:rPr>
              <a:t>2</a:t>
            </a:r>
            <a:r>
              <a:rPr lang="en-US" sz="1000" dirty="0">
                <a:latin typeface="Helvetica"/>
                <a:cs typeface="Helvetica"/>
              </a:rPr>
              <a:t>University of Duluth, Minnesota, USA </a:t>
            </a:r>
            <a:r>
              <a:rPr lang="en-US" sz="1000" baseline="30000" dirty="0">
                <a:latin typeface="Helvetica"/>
                <a:cs typeface="Helvetica"/>
              </a:rPr>
              <a:t>3</a:t>
            </a:r>
            <a:r>
              <a:rPr lang="en-US" sz="1000" dirty="0">
                <a:latin typeface="Helvetica"/>
                <a:cs typeface="Helvetica"/>
              </a:rPr>
              <a:t>Canada Centre for Inland Waters, Environmental and Climate Change Canada</a:t>
            </a:r>
          </a:p>
        </p:txBody>
      </p:sp>
      <p:sp>
        <p:nvSpPr>
          <p:cNvPr id="12" name="TextBox 11">
            <a:extLst>
              <a:ext uri="{FF2B5EF4-FFF2-40B4-BE49-F238E27FC236}">
                <a16:creationId xmlns:a16="http://schemas.microsoft.com/office/drawing/2014/main" id="{D43503EF-BD58-184A-AC1E-212BA5E59184}"/>
              </a:ext>
            </a:extLst>
          </p:cNvPr>
          <p:cNvSpPr txBox="1"/>
          <p:nvPr/>
        </p:nvSpPr>
        <p:spPr>
          <a:xfrm>
            <a:off x="5346736" y="4781871"/>
            <a:ext cx="3500163" cy="923330"/>
          </a:xfrm>
          <a:prstGeom prst="rect">
            <a:avLst/>
          </a:prstGeom>
          <a:noFill/>
          <a:ln>
            <a:solidFill>
              <a:srgbClr val="FFFFFF"/>
            </a:solidFill>
          </a:ln>
        </p:spPr>
        <p:txBody>
          <a:bodyPr wrap="square" rtlCol="0">
            <a:spAutoFit/>
          </a:bodyPr>
          <a:lstStyle/>
          <a:p>
            <a:pPr marL="285750" indent="-285750">
              <a:buFont typeface="Arial"/>
              <a:buChar char="•"/>
            </a:pPr>
            <a:r>
              <a:rPr lang="en-US" b="1" u="sng" dirty="0" err="1">
                <a:latin typeface="Helvetica"/>
                <a:cs typeface="Helvetica"/>
              </a:rPr>
              <a:t>PolyP</a:t>
            </a:r>
            <a:r>
              <a:rPr lang="en-US" b="1" u="sng" dirty="0">
                <a:latin typeface="Helvetica"/>
                <a:cs typeface="Helvetica"/>
              </a:rPr>
              <a:t> is  recycled </a:t>
            </a:r>
            <a:r>
              <a:rPr lang="en-US" dirty="0">
                <a:latin typeface="Helvetica"/>
                <a:cs typeface="Helvetica"/>
              </a:rPr>
              <a:t>during settling of particles:  </a:t>
            </a:r>
            <a:r>
              <a:rPr lang="en-US" dirty="0">
                <a:solidFill>
                  <a:srgbClr val="000000"/>
                </a:solidFill>
                <a:latin typeface="Helvetica"/>
                <a:cs typeface="Helvetica"/>
              </a:rPr>
              <a:t>up to 90%  </a:t>
            </a:r>
            <a:r>
              <a:rPr lang="en-US" dirty="0">
                <a:latin typeface="Helvetica"/>
                <a:cs typeface="Helvetica"/>
              </a:rPr>
              <a:t>within the water column</a:t>
            </a:r>
          </a:p>
        </p:txBody>
      </p:sp>
      <p:sp>
        <p:nvSpPr>
          <p:cNvPr id="13" name="TextBox 12">
            <a:extLst>
              <a:ext uri="{FF2B5EF4-FFF2-40B4-BE49-F238E27FC236}">
                <a16:creationId xmlns:a16="http://schemas.microsoft.com/office/drawing/2014/main" id="{8F461433-0A1F-1A47-AF54-8C710EB205D0}"/>
              </a:ext>
            </a:extLst>
          </p:cNvPr>
          <p:cNvSpPr txBox="1"/>
          <p:nvPr/>
        </p:nvSpPr>
        <p:spPr>
          <a:xfrm>
            <a:off x="5314902" y="2086617"/>
            <a:ext cx="3531997" cy="1200329"/>
          </a:xfrm>
          <a:prstGeom prst="rect">
            <a:avLst/>
          </a:prstGeom>
          <a:solidFill>
            <a:srgbClr val="FFFFFF"/>
          </a:solidFill>
          <a:ln>
            <a:solidFill>
              <a:srgbClr val="FFFFFF"/>
            </a:solidFill>
          </a:ln>
        </p:spPr>
        <p:txBody>
          <a:bodyPr wrap="square" rtlCol="0">
            <a:spAutoFit/>
          </a:bodyPr>
          <a:lstStyle/>
          <a:p>
            <a:pPr marL="285750" indent="-285750">
              <a:buFont typeface="Arial"/>
              <a:buChar char="•"/>
            </a:pPr>
            <a:r>
              <a:rPr lang="en-US" dirty="0">
                <a:solidFill>
                  <a:srgbClr val="FF0000"/>
                </a:solidFill>
                <a:latin typeface="Helvetica"/>
                <a:cs typeface="Helvetica"/>
              </a:rPr>
              <a:t>Intracellular </a:t>
            </a:r>
            <a:r>
              <a:rPr lang="en-US" dirty="0" err="1">
                <a:solidFill>
                  <a:srgbClr val="FF0000"/>
                </a:solidFill>
                <a:latin typeface="Helvetica"/>
                <a:cs typeface="Helvetica"/>
              </a:rPr>
              <a:t>polyP</a:t>
            </a:r>
            <a:r>
              <a:rPr lang="en-US" dirty="0">
                <a:solidFill>
                  <a:srgbClr val="FF0000"/>
                </a:solidFill>
                <a:latin typeface="Helvetica"/>
                <a:cs typeface="Helvetica"/>
              </a:rPr>
              <a:t> </a:t>
            </a:r>
            <a:r>
              <a:rPr lang="en-US" dirty="0">
                <a:latin typeface="Helvetica"/>
                <a:cs typeface="Helvetica"/>
              </a:rPr>
              <a:t>can contributes up to 50%  to the total particular phosphorus (PP) in the water column</a:t>
            </a:r>
          </a:p>
        </p:txBody>
      </p:sp>
      <p:sp>
        <p:nvSpPr>
          <p:cNvPr id="14" name="TextBox 13">
            <a:extLst>
              <a:ext uri="{FF2B5EF4-FFF2-40B4-BE49-F238E27FC236}">
                <a16:creationId xmlns:a16="http://schemas.microsoft.com/office/drawing/2014/main" id="{C4052523-63EF-924C-94C2-78CF2D457F56}"/>
              </a:ext>
            </a:extLst>
          </p:cNvPr>
          <p:cNvSpPr txBox="1"/>
          <p:nvPr/>
        </p:nvSpPr>
        <p:spPr>
          <a:xfrm>
            <a:off x="3631423" y="1714166"/>
            <a:ext cx="1265155" cy="369332"/>
          </a:xfrm>
          <a:prstGeom prst="rect">
            <a:avLst/>
          </a:prstGeom>
          <a:noFill/>
        </p:spPr>
        <p:txBody>
          <a:bodyPr wrap="none" rtlCol="0">
            <a:spAutoFit/>
          </a:bodyPr>
          <a:lstStyle/>
          <a:p>
            <a:r>
              <a:rPr lang="en-CA" b="1" dirty="0"/>
              <a:t>Summary  </a:t>
            </a:r>
          </a:p>
        </p:txBody>
      </p:sp>
      <p:sp>
        <p:nvSpPr>
          <p:cNvPr id="8" name="Rectangle 7">
            <a:extLst>
              <a:ext uri="{FF2B5EF4-FFF2-40B4-BE49-F238E27FC236}">
                <a16:creationId xmlns:a16="http://schemas.microsoft.com/office/drawing/2014/main" id="{1FA762EE-97A0-4248-A7AE-FFD896701389}"/>
              </a:ext>
            </a:extLst>
          </p:cNvPr>
          <p:cNvSpPr/>
          <p:nvPr/>
        </p:nvSpPr>
        <p:spPr>
          <a:xfrm>
            <a:off x="270933" y="6262442"/>
            <a:ext cx="8559631" cy="400110"/>
          </a:xfrm>
          <a:prstGeom prst="rect">
            <a:avLst/>
          </a:prstGeom>
          <a:solidFill>
            <a:schemeClr val="bg1"/>
          </a:solidFill>
        </p:spPr>
        <p:txBody>
          <a:bodyPr wrap="square">
            <a:spAutoFit/>
          </a:bodyPr>
          <a:lstStyle/>
          <a:p>
            <a:r>
              <a:rPr lang="fr-FR" sz="1000" dirty="0"/>
              <a:t>Li, J., </a:t>
            </a:r>
            <a:r>
              <a:rPr lang="fr-FR" sz="1000" dirty="0" err="1"/>
              <a:t>Plouchart</a:t>
            </a:r>
            <a:r>
              <a:rPr lang="fr-FR" sz="1000" dirty="0"/>
              <a:t>,  D., </a:t>
            </a:r>
            <a:r>
              <a:rPr lang="fr-FR" sz="1000" dirty="0" err="1"/>
              <a:t>Zastepa</a:t>
            </a:r>
            <a:r>
              <a:rPr lang="fr-FR" sz="1000" dirty="0"/>
              <a:t>,  A., Dittrich, M., 2019. </a:t>
            </a:r>
            <a:r>
              <a:rPr lang="en-CA" sz="1000" dirty="0"/>
              <a:t>Polyphosphate dynamics in picoplankton enhance turnover of phosphorus in a eutrophic bay of Lake Ontario, Scientific Reports, 9, 19563</a:t>
            </a:r>
          </a:p>
        </p:txBody>
      </p:sp>
      <p:sp>
        <p:nvSpPr>
          <p:cNvPr id="10" name="TextBox 9">
            <a:extLst>
              <a:ext uri="{FF2B5EF4-FFF2-40B4-BE49-F238E27FC236}">
                <a16:creationId xmlns:a16="http://schemas.microsoft.com/office/drawing/2014/main" id="{0A8487D5-26AB-AC4B-9F70-105BAEA95509}"/>
              </a:ext>
            </a:extLst>
          </p:cNvPr>
          <p:cNvSpPr txBox="1"/>
          <p:nvPr/>
        </p:nvSpPr>
        <p:spPr>
          <a:xfrm>
            <a:off x="5499872" y="3532962"/>
            <a:ext cx="3644127" cy="923330"/>
          </a:xfrm>
          <a:prstGeom prst="rect">
            <a:avLst/>
          </a:prstGeom>
          <a:noFill/>
          <a:ln>
            <a:solidFill>
              <a:srgbClr val="FFFFFF"/>
            </a:solidFill>
          </a:ln>
        </p:spPr>
        <p:txBody>
          <a:bodyPr wrap="square" rtlCol="0">
            <a:spAutoFit/>
          </a:bodyPr>
          <a:lstStyle/>
          <a:p>
            <a:pPr marL="285750" indent="-285750">
              <a:buFont typeface="Arial"/>
              <a:buChar char="•"/>
            </a:pPr>
            <a:r>
              <a:rPr lang="en-US" b="1" dirty="0" err="1">
                <a:solidFill>
                  <a:srgbClr val="00B050"/>
                </a:solidFill>
                <a:latin typeface="Helvetica"/>
                <a:cs typeface="Helvetica"/>
              </a:rPr>
              <a:t>Picoplankton</a:t>
            </a:r>
            <a:r>
              <a:rPr lang="en-US" b="1" dirty="0">
                <a:solidFill>
                  <a:srgbClr val="00B050"/>
                </a:solidFill>
                <a:latin typeface="Helvetica"/>
                <a:cs typeface="Helvetica"/>
              </a:rPr>
              <a:t> </a:t>
            </a:r>
            <a:r>
              <a:rPr lang="en-US" dirty="0">
                <a:latin typeface="Helvetica"/>
                <a:cs typeface="Helvetica"/>
              </a:rPr>
              <a:t> are  dominant organisms for intracellular </a:t>
            </a:r>
            <a:r>
              <a:rPr lang="en-US" dirty="0" err="1">
                <a:latin typeface="Helvetica"/>
                <a:cs typeface="Helvetica"/>
              </a:rPr>
              <a:t>polyP</a:t>
            </a:r>
            <a:r>
              <a:rPr lang="en-US" dirty="0">
                <a:latin typeface="Helvetica"/>
                <a:cs typeface="Helvetica"/>
              </a:rPr>
              <a:t> storage</a:t>
            </a:r>
          </a:p>
        </p:txBody>
      </p:sp>
      <p:pic>
        <p:nvPicPr>
          <p:cNvPr id="9" name="Picture 8">
            <a:extLst>
              <a:ext uri="{FF2B5EF4-FFF2-40B4-BE49-F238E27FC236}">
                <a16:creationId xmlns:a16="http://schemas.microsoft.com/office/drawing/2014/main" id="{49CB2B8D-97B9-F94D-B485-118860BC2250}"/>
              </a:ext>
            </a:extLst>
          </p:cNvPr>
          <p:cNvPicPr>
            <a:picLocks noChangeAspect="1"/>
          </p:cNvPicPr>
          <p:nvPr/>
        </p:nvPicPr>
        <p:blipFill>
          <a:blip r:embed="rId5"/>
          <a:stretch>
            <a:fillRect/>
          </a:stretch>
        </p:blipFill>
        <p:spPr>
          <a:xfrm>
            <a:off x="4206265" y="3043183"/>
            <a:ext cx="508000" cy="38100"/>
          </a:xfrm>
          <a:prstGeom prst="rect">
            <a:avLst/>
          </a:prstGeom>
        </p:spPr>
      </p:pic>
      <p:pic>
        <p:nvPicPr>
          <p:cNvPr id="18" name="Picture 17">
            <a:extLst>
              <a:ext uri="{FF2B5EF4-FFF2-40B4-BE49-F238E27FC236}">
                <a16:creationId xmlns:a16="http://schemas.microsoft.com/office/drawing/2014/main" id="{6F515C26-1696-0545-BF85-F5539CDABA5A}"/>
              </a:ext>
            </a:extLst>
          </p:cNvPr>
          <p:cNvPicPr>
            <a:picLocks noChangeAspect="1"/>
          </p:cNvPicPr>
          <p:nvPr/>
        </p:nvPicPr>
        <p:blipFill>
          <a:blip r:embed="rId6"/>
          <a:stretch>
            <a:fillRect/>
          </a:stretch>
        </p:blipFill>
        <p:spPr>
          <a:xfrm>
            <a:off x="2803213" y="2525510"/>
            <a:ext cx="2759843" cy="1539143"/>
          </a:xfrm>
          <a:prstGeom prst="rect">
            <a:avLst/>
          </a:prstGeom>
        </p:spPr>
      </p:pic>
      <p:pic>
        <p:nvPicPr>
          <p:cNvPr id="21" name="Picture 20">
            <a:extLst>
              <a:ext uri="{FF2B5EF4-FFF2-40B4-BE49-F238E27FC236}">
                <a16:creationId xmlns:a16="http://schemas.microsoft.com/office/drawing/2014/main" id="{FF5C8E98-4AE9-2E4C-8F9E-CFCB41C6A8EF}"/>
              </a:ext>
            </a:extLst>
          </p:cNvPr>
          <p:cNvPicPr>
            <a:picLocks noChangeAspect="1"/>
          </p:cNvPicPr>
          <p:nvPr/>
        </p:nvPicPr>
        <p:blipFill>
          <a:blip r:embed="rId7"/>
          <a:stretch>
            <a:fillRect/>
          </a:stretch>
        </p:blipFill>
        <p:spPr>
          <a:xfrm>
            <a:off x="524945" y="2537569"/>
            <a:ext cx="1524000" cy="1866900"/>
          </a:xfrm>
          <a:prstGeom prst="rect">
            <a:avLst/>
          </a:prstGeom>
        </p:spPr>
      </p:pic>
      <p:cxnSp>
        <p:nvCxnSpPr>
          <p:cNvPr id="20" name="Curved Connector 19">
            <a:extLst>
              <a:ext uri="{FF2B5EF4-FFF2-40B4-BE49-F238E27FC236}">
                <a16:creationId xmlns:a16="http://schemas.microsoft.com/office/drawing/2014/main" id="{DBF72C57-32F1-9448-9148-987FF710B484}"/>
              </a:ext>
            </a:extLst>
          </p:cNvPr>
          <p:cNvCxnSpPr>
            <a:cxnSpLocks/>
          </p:cNvCxnSpPr>
          <p:nvPr/>
        </p:nvCxnSpPr>
        <p:spPr>
          <a:xfrm rot="10800000" flipV="1">
            <a:off x="1828971" y="3100256"/>
            <a:ext cx="1205733" cy="64361"/>
          </a:xfrm>
          <a:prstGeom prst="curved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Curved Connector 35">
            <a:extLst>
              <a:ext uri="{FF2B5EF4-FFF2-40B4-BE49-F238E27FC236}">
                <a16:creationId xmlns:a16="http://schemas.microsoft.com/office/drawing/2014/main" id="{C3284C3A-370E-6F4A-856C-52B060E82AE9}"/>
              </a:ext>
            </a:extLst>
          </p:cNvPr>
          <p:cNvCxnSpPr>
            <a:cxnSpLocks/>
          </p:cNvCxnSpPr>
          <p:nvPr/>
        </p:nvCxnSpPr>
        <p:spPr>
          <a:xfrm rot="10800000">
            <a:off x="1313932" y="3504323"/>
            <a:ext cx="2912987" cy="188913"/>
          </a:xfrm>
          <a:prstGeom prst="curved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F6C82F87-316C-C241-8C89-A87B04BE7F72}"/>
              </a:ext>
            </a:extLst>
          </p:cNvPr>
          <p:cNvSpPr txBox="1"/>
          <p:nvPr/>
        </p:nvSpPr>
        <p:spPr>
          <a:xfrm>
            <a:off x="592171" y="4437228"/>
            <a:ext cx="4739951" cy="646331"/>
          </a:xfrm>
          <a:prstGeom prst="rect">
            <a:avLst/>
          </a:prstGeom>
          <a:noFill/>
        </p:spPr>
        <p:txBody>
          <a:bodyPr wrap="square" rtlCol="0">
            <a:spAutoFit/>
          </a:bodyPr>
          <a:lstStyle/>
          <a:p>
            <a:r>
              <a:rPr lang="en-CA" b="1" dirty="0"/>
              <a:t>Deficiency response</a:t>
            </a:r>
          </a:p>
          <a:p>
            <a:r>
              <a:rPr lang="en-CA" b="1" dirty="0" err="1"/>
              <a:t>PolyP</a:t>
            </a:r>
            <a:r>
              <a:rPr lang="en-CA" b="1" dirty="0"/>
              <a:t> recycling/accumulation/degradation</a:t>
            </a:r>
          </a:p>
        </p:txBody>
      </p:sp>
      <p:sp>
        <p:nvSpPr>
          <p:cNvPr id="46" name="Rectangle 45">
            <a:extLst>
              <a:ext uri="{FF2B5EF4-FFF2-40B4-BE49-F238E27FC236}">
                <a16:creationId xmlns:a16="http://schemas.microsoft.com/office/drawing/2014/main" id="{7769DF61-0A06-A34F-A7EB-AE9C87B65795}"/>
              </a:ext>
            </a:extLst>
          </p:cNvPr>
          <p:cNvSpPr/>
          <p:nvPr/>
        </p:nvSpPr>
        <p:spPr>
          <a:xfrm>
            <a:off x="524945" y="2525510"/>
            <a:ext cx="296149" cy="3483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7" name="TextBox 46">
            <a:extLst>
              <a:ext uri="{FF2B5EF4-FFF2-40B4-BE49-F238E27FC236}">
                <a16:creationId xmlns:a16="http://schemas.microsoft.com/office/drawing/2014/main" id="{EBDD5486-2D12-614D-BC9C-7A9A863FDCC5}"/>
              </a:ext>
            </a:extLst>
          </p:cNvPr>
          <p:cNvSpPr txBox="1"/>
          <p:nvPr/>
        </p:nvSpPr>
        <p:spPr>
          <a:xfrm>
            <a:off x="3301917" y="2167507"/>
            <a:ext cx="851195" cy="369332"/>
          </a:xfrm>
          <a:prstGeom prst="rect">
            <a:avLst/>
          </a:prstGeom>
          <a:noFill/>
        </p:spPr>
        <p:txBody>
          <a:bodyPr wrap="none" rtlCol="0">
            <a:spAutoFit/>
          </a:bodyPr>
          <a:lstStyle/>
          <a:p>
            <a:r>
              <a:rPr lang="en-CA" b="1" dirty="0"/>
              <a:t>Low P</a:t>
            </a: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25798416"/>
      </p:ext>
    </p:extLst>
  </p:cSld>
  <p:clrMapOvr>
    <a:masterClrMapping/>
  </p:clrMapOvr>
  <mc:AlternateContent xmlns:mc="http://schemas.openxmlformats.org/markup-compatibility/2006" xmlns:p14="http://schemas.microsoft.com/office/powerpoint/2010/main">
    <mc:Choice Requires="p14">
      <p:transition spd="slow" p14:dur="2000" advTm="52143"/>
    </mc:Choice>
    <mc:Fallback xmlns="">
      <p:transition xmlns:p14="http://schemas.microsoft.com/office/powerpoint/2010/main" spd="slow" advTm="52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tical distributions.tif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4996" y="419100"/>
            <a:ext cx="7587003" cy="4449290"/>
          </a:xfrm>
          <a:prstGeom prst="rect">
            <a:avLst/>
          </a:prstGeom>
        </p:spPr>
      </p:pic>
      <p:sp>
        <p:nvSpPr>
          <p:cNvPr id="22" name="TextBox 21"/>
          <p:cNvSpPr txBox="1"/>
          <p:nvPr/>
        </p:nvSpPr>
        <p:spPr>
          <a:xfrm>
            <a:off x="132251" y="3266268"/>
            <a:ext cx="641121" cy="338554"/>
          </a:xfrm>
          <a:prstGeom prst="rect">
            <a:avLst/>
          </a:prstGeom>
          <a:noFill/>
        </p:spPr>
        <p:txBody>
          <a:bodyPr wrap="none" rtlCol="0">
            <a:spAutoFit/>
          </a:bodyPr>
          <a:lstStyle/>
          <a:p>
            <a:r>
              <a:rPr lang="en-US" sz="1600" b="1" dirty="0">
                <a:solidFill>
                  <a:srgbClr val="000000"/>
                </a:solidFill>
                <a:latin typeface="Helvetica"/>
                <a:cs typeface="Helvetica"/>
              </a:rPr>
              <a:t>1001</a:t>
            </a:r>
          </a:p>
        </p:txBody>
      </p:sp>
      <p:graphicFrame>
        <p:nvGraphicFramePr>
          <p:cNvPr id="7" name="Object 6"/>
          <p:cNvGraphicFramePr>
            <a:graphicFrameLocks noChangeAspect="1"/>
          </p:cNvGraphicFramePr>
          <p:nvPr>
            <p:extLst>
              <p:ext uri="{D42A27DB-BD31-4B8C-83A1-F6EECF244321}">
                <p14:modId xmlns:p14="http://schemas.microsoft.com/office/powerpoint/2010/main" val="702611180"/>
              </p:ext>
            </p:extLst>
          </p:nvPr>
        </p:nvGraphicFramePr>
        <p:xfrm>
          <a:off x="1192669" y="5012540"/>
          <a:ext cx="2236331" cy="575767"/>
        </p:xfrm>
        <a:graphic>
          <a:graphicData uri="http://schemas.openxmlformats.org/presentationml/2006/ole">
            <mc:AlternateContent xmlns:mc="http://schemas.openxmlformats.org/markup-compatibility/2006">
              <mc:Choice xmlns:v="urn:schemas-microsoft-com:vml" Requires="v">
                <p:oleObj spid="_x0000_s36865" name="Equation" r:id="rId7" imgW="1676400" imgH="431800" progId="Equation.3">
                  <p:embed/>
                </p:oleObj>
              </mc:Choice>
              <mc:Fallback>
                <p:oleObj name="Equation" r:id="rId7" imgW="1676400" imgH="431800" progId="Equation.3">
                  <p:embed/>
                  <p:pic>
                    <p:nvPicPr>
                      <p:cNvPr id="7" name="Object 6"/>
                      <p:cNvPicPr/>
                      <p:nvPr/>
                    </p:nvPicPr>
                    <p:blipFill>
                      <a:blip r:embed="rId8"/>
                      <a:stretch>
                        <a:fillRect/>
                      </a:stretch>
                    </p:blipFill>
                    <p:spPr>
                      <a:xfrm>
                        <a:off x="1192669" y="5012540"/>
                        <a:ext cx="2236331" cy="575767"/>
                      </a:xfrm>
                      <a:prstGeom prst="rect">
                        <a:avLst/>
                      </a:prstGeom>
                    </p:spPr>
                  </p:pic>
                </p:oleObj>
              </mc:Fallback>
            </mc:AlternateContent>
          </a:graphicData>
        </a:graphic>
      </p:graphicFrame>
      <p:sp>
        <p:nvSpPr>
          <p:cNvPr id="9" name="TextBox 8"/>
          <p:cNvSpPr txBox="1"/>
          <p:nvPr/>
        </p:nvSpPr>
        <p:spPr>
          <a:xfrm>
            <a:off x="5792818" y="4158733"/>
            <a:ext cx="778503" cy="307777"/>
          </a:xfrm>
          <a:prstGeom prst="rect">
            <a:avLst/>
          </a:prstGeom>
          <a:noFill/>
        </p:spPr>
        <p:txBody>
          <a:bodyPr wrap="none" rtlCol="0">
            <a:spAutoFit/>
          </a:bodyPr>
          <a:lstStyle/>
          <a:p>
            <a:r>
              <a:rPr lang="en-US" sz="1400" dirty="0">
                <a:solidFill>
                  <a:srgbClr val="FF0000"/>
                </a:solidFill>
                <a:latin typeface="Helvetica"/>
                <a:cs typeface="Helvetica"/>
              </a:rPr>
              <a:t>R=89%</a:t>
            </a:r>
          </a:p>
        </p:txBody>
      </p:sp>
      <p:sp>
        <p:nvSpPr>
          <p:cNvPr id="24" name="TextBox 23"/>
          <p:cNvSpPr txBox="1"/>
          <p:nvPr/>
        </p:nvSpPr>
        <p:spPr>
          <a:xfrm>
            <a:off x="6067769" y="2034852"/>
            <a:ext cx="778503" cy="307777"/>
          </a:xfrm>
          <a:prstGeom prst="rect">
            <a:avLst/>
          </a:prstGeom>
          <a:noFill/>
        </p:spPr>
        <p:txBody>
          <a:bodyPr wrap="none" rtlCol="0">
            <a:spAutoFit/>
          </a:bodyPr>
          <a:lstStyle/>
          <a:p>
            <a:r>
              <a:rPr lang="en-US" sz="1400" dirty="0">
                <a:solidFill>
                  <a:srgbClr val="FF0000"/>
                </a:solidFill>
                <a:latin typeface="Helvetica"/>
                <a:cs typeface="Helvetica"/>
              </a:rPr>
              <a:t>R=55%</a:t>
            </a:r>
          </a:p>
        </p:txBody>
      </p:sp>
      <p:sp>
        <p:nvSpPr>
          <p:cNvPr id="25" name="TextBox 24"/>
          <p:cNvSpPr txBox="1"/>
          <p:nvPr/>
        </p:nvSpPr>
        <p:spPr>
          <a:xfrm>
            <a:off x="4171665" y="1880964"/>
            <a:ext cx="778503" cy="307777"/>
          </a:xfrm>
          <a:prstGeom prst="rect">
            <a:avLst/>
          </a:prstGeom>
          <a:noFill/>
        </p:spPr>
        <p:txBody>
          <a:bodyPr wrap="none" rtlCol="0">
            <a:spAutoFit/>
          </a:bodyPr>
          <a:lstStyle/>
          <a:p>
            <a:r>
              <a:rPr lang="en-US" sz="1400" dirty="0">
                <a:latin typeface="Helvetica"/>
                <a:cs typeface="Helvetica"/>
              </a:rPr>
              <a:t>R=10%</a:t>
            </a:r>
          </a:p>
        </p:txBody>
      </p:sp>
      <p:sp>
        <p:nvSpPr>
          <p:cNvPr id="26" name="TextBox 25"/>
          <p:cNvSpPr txBox="1"/>
          <p:nvPr/>
        </p:nvSpPr>
        <p:spPr>
          <a:xfrm>
            <a:off x="4560917" y="4312621"/>
            <a:ext cx="778503" cy="307777"/>
          </a:xfrm>
          <a:prstGeom prst="rect">
            <a:avLst/>
          </a:prstGeom>
          <a:noFill/>
        </p:spPr>
        <p:txBody>
          <a:bodyPr wrap="none" rtlCol="0">
            <a:spAutoFit/>
          </a:bodyPr>
          <a:lstStyle/>
          <a:p>
            <a:r>
              <a:rPr lang="en-US" sz="1400" dirty="0">
                <a:solidFill>
                  <a:srgbClr val="000000"/>
                </a:solidFill>
                <a:latin typeface="Helvetica"/>
                <a:cs typeface="Helvetica"/>
              </a:rPr>
              <a:t>R=68%</a:t>
            </a:r>
          </a:p>
        </p:txBody>
      </p:sp>
      <p:sp>
        <p:nvSpPr>
          <p:cNvPr id="4" name="Rectangle 3"/>
          <p:cNvSpPr/>
          <p:nvPr/>
        </p:nvSpPr>
        <p:spPr>
          <a:xfrm>
            <a:off x="476251" y="238125"/>
            <a:ext cx="8175624" cy="21944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067769" y="4943342"/>
            <a:ext cx="2771918" cy="338554"/>
          </a:xfrm>
          <a:prstGeom prst="rect">
            <a:avLst/>
          </a:prstGeom>
          <a:solidFill>
            <a:schemeClr val="bg2">
              <a:lumMod val="20000"/>
              <a:lumOff val="80000"/>
            </a:schemeClr>
          </a:solidFill>
        </p:spPr>
        <p:txBody>
          <a:bodyPr wrap="square" rtlCol="0">
            <a:spAutoFit/>
          </a:bodyPr>
          <a:lstStyle/>
          <a:p>
            <a:r>
              <a:rPr lang="en-US" sz="1600" b="1" dirty="0">
                <a:solidFill>
                  <a:srgbClr val="000000"/>
                </a:solidFill>
                <a:latin typeface="Helvetica"/>
                <a:cs typeface="Helvetica"/>
              </a:rPr>
              <a:t>August 1, 2017</a:t>
            </a:r>
          </a:p>
        </p:txBody>
      </p:sp>
      <p:sp>
        <p:nvSpPr>
          <p:cNvPr id="23" name="TextBox 22"/>
          <p:cNvSpPr txBox="1"/>
          <p:nvPr/>
        </p:nvSpPr>
        <p:spPr>
          <a:xfrm>
            <a:off x="43351" y="466727"/>
            <a:ext cx="9144000" cy="523220"/>
          </a:xfrm>
          <a:prstGeom prst="rect">
            <a:avLst/>
          </a:prstGeom>
          <a:solidFill>
            <a:schemeClr val="accent1">
              <a:lumMod val="20000"/>
              <a:lumOff val="80000"/>
            </a:schemeClr>
          </a:solidFill>
        </p:spPr>
        <p:txBody>
          <a:bodyPr wrap="square" rtlCol="0">
            <a:spAutoFit/>
          </a:bodyPr>
          <a:lstStyle/>
          <a:p>
            <a:pPr algn="ctr"/>
            <a:r>
              <a:rPr lang="en-US" sz="2800" b="1" dirty="0">
                <a:solidFill>
                  <a:srgbClr val="000000"/>
                </a:solidFill>
                <a:latin typeface="Helvetica"/>
                <a:cs typeface="Helvetica"/>
              </a:rPr>
              <a:t>Recycling of </a:t>
            </a:r>
            <a:r>
              <a:rPr lang="en-US" sz="2800" b="1" dirty="0" err="1">
                <a:solidFill>
                  <a:srgbClr val="000000"/>
                </a:solidFill>
                <a:latin typeface="Helvetica"/>
                <a:cs typeface="Helvetica"/>
              </a:rPr>
              <a:t>polyP</a:t>
            </a:r>
            <a:r>
              <a:rPr lang="en-US" sz="2800" b="1" dirty="0">
                <a:solidFill>
                  <a:srgbClr val="000000"/>
                </a:solidFill>
                <a:latin typeface="Helvetica"/>
                <a:cs typeface="Helvetica"/>
              </a:rPr>
              <a:t> in water column</a:t>
            </a:r>
          </a:p>
        </p:txBody>
      </p:sp>
      <p:grpSp>
        <p:nvGrpSpPr>
          <p:cNvPr id="8" name="Group 7"/>
          <p:cNvGrpSpPr/>
          <p:nvPr/>
        </p:nvGrpSpPr>
        <p:grpSpPr>
          <a:xfrm>
            <a:off x="1028700" y="2141671"/>
            <a:ext cx="6980402" cy="338554"/>
            <a:chOff x="1028700" y="2357571"/>
            <a:chExt cx="6980402" cy="338554"/>
          </a:xfrm>
        </p:grpSpPr>
        <p:sp>
          <p:nvSpPr>
            <p:cNvPr id="6" name="TextBox 5"/>
            <p:cNvSpPr txBox="1"/>
            <p:nvPr/>
          </p:nvSpPr>
          <p:spPr>
            <a:xfrm>
              <a:off x="1028700" y="2357571"/>
              <a:ext cx="1436912" cy="338554"/>
            </a:xfrm>
            <a:prstGeom prst="rect">
              <a:avLst/>
            </a:prstGeom>
            <a:noFill/>
          </p:spPr>
          <p:txBody>
            <a:bodyPr wrap="none" rtlCol="0">
              <a:spAutoFit/>
            </a:bodyPr>
            <a:lstStyle/>
            <a:p>
              <a:r>
                <a:rPr lang="en-US" sz="1600" b="1" dirty="0"/>
                <a:t>T(C) O</a:t>
              </a:r>
              <a:r>
                <a:rPr lang="en-US" sz="1600" b="1" baseline="-25000" dirty="0"/>
                <a:t>2</a:t>
              </a:r>
              <a:r>
                <a:rPr lang="en-US" sz="1600" b="1" dirty="0"/>
                <a:t> (mg /L)</a:t>
              </a:r>
            </a:p>
          </p:txBody>
        </p:sp>
        <p:sp>
          <p:nvSpPr>
            <p:cNvPr id="17" name="TextBox 16"/>
            <p:cNvSpPr txBox="1"/>
            <p:nvPr/>
          </p:nvSpPr>
          <p:spPr>
            <a:xfrm>
              <a:off x="2634541" y="2357571"/>
              <a:ext cx="1220807" cy="338554"/>
            </a:xfrm>
            <a:prstGeom prst="rect">
              <a:avLst/>
            </a:prstGeom>
            <a:noFill/>
          </p:spPr>
          <p:txBody>
            <a:bodyPr wrap="none" rtlCol="0">
              <a:spAutoFit/>
            </a:bodyPr>
            <a:lstStyle/>
            <a:p>
              <a:r>
                <a:rPr lang="en-US" sz="1600" b="1" dirty="0" err="1"/>
                <a:t>Chl</a:t>
              </a:r>
              <a:r>
                <a:rPr lang="en-US" sz="1600" b="1" dirty="0"/>
                <a:t>-a (</a:t>
              </a:r>
              <a:r>
                <a:rPr lang="en-US" sz="1600" b="1" dirty="0" err="1"/>
                <a:t>ug</a:t>
              </a:r>
              <a:r>
                <a:rPr lang="en-US" sz="1600" b="1" dirty="0"/>
                <a:t> /L)</a:t>
              </a:r>
            </a:p>
          </p:txBody>
        </p:sp>
        <p:sp>
          <p:nvSpPr>
            <p:cNvPr id="18" name="TextBox 17"/>
            <p:cNvSpPr txBox="1"/>
            <p:nvPr/>
          </p:nvSpPr>
          <p:spPr>
            <a:xfrm>
              <a:off x="4081132" y="2357571"/>
              <a:ext cx="1283925" cy="338554"/>
            </a:xfrm>
            <a:prstGeom prst="rect">
              <a:avLst/>
            </a:prstGeom>
            <a:noFill/>
          </p:spPr>
          <p:txBody>
            <a:bodyPr wrap="none" rtlCol="0">
              <a:spAutoFit/>
            </a:bodyPr>
            <a:lstStyle/>
            <a:p>
              <a:r>
                <a:rPr lang="en-US" sz="1600" b="1" dirty="0"/>
                <a:t>TTP(</a:t>
              </a:r>
              <a:r>
                <a:rPr lang="en-US" sz="1600" b="1" dirty="0" err="1"/>
                <a:t>umol</a:t>
              </a:r>
              <a:r>
                <a:rPr lang="en-US" sz="1600" b="1" dirty="0"/>
                <a:t> /L)</a:t>
              </a:r>
            </a:p>
          </p:txBody>
        </p:sp>
        <p:sp>
          <p:nvSpPr>
            <p:cNvPr id="19" name="TextBox 18"/>
            <p:cNvSpPr txBox="1"/>
            <p:nvPr/>
          </p:nvSpPr>
          <p:spPr>
            <a:xfrm>
              <a:off x="5468764" y="2357571"/>
              <a:ext cx="1447832" cy="338554"/>
            </a:xfrm>
            <a:prstGeom prst="rect">
              <a:avLst/>
            </a:prstGeom>
            <a:noFill/>
          </p:spPr>
          <p:txBody>
            <a:bodyPr wrap="none" rtlCol="0">
              <a:spAutoFit/>
            </a:bodyPr>
            <a:lstStyle/>
            <a:p>
              <a:r>
                <a:rPr lang="en-US" sz="1600" b="1" dirty="0" err="1"/>
                <a:t>PolyP</a:t>
              </a:r>
              <a:r>
                <a:rPr lang="en-US" sz="1600" b="1" dirty="0"/>
                <a:t>(</a:t>
              </a:r>
              <a:r>
                <a:rPr lang="en-US" sz="1600" b="1" dirty="0" err="1"/>
                <a:t>umol</a:t>
              </a:r>
              <a:r>
                <a:rPr lang="en-US" sz="1600" b="1" dirty="0"/>
                <a:t> /L)</a:t>
              </a:r>
            </a:p>
          </p:txBody>
        </p:sp>
        <p:sp>
          <p:nvSpPr>
            <p:cNvPr id="20" name="TextBox 19"/>
            <p:cNvSpPr txBox="1"/>
            <p:nvPr/>
          </p:nvSpPr>
          <p:spPr>
            <a:xfrm>
              <a:off x="6979153" y="2357571"/>
              <a:ext cx="1029949" cy="338554"/>
            </a:xfrm>
            <a:prstGeom prst="rect">
              <a:avLst/>
            </a:prstGeom>
            <a:noFill/>
          </p:spPr>
          <p:txBody>
            <a:bodyPr wrap="none" rtlCol="0">
              <a:spAutoFit/>
            </a:bodyPr>
            <a:lstStyle/>
            <a:p>
              <a:r>
                <a:rPr lang="en-US" sz="1600" b="1" dirty="0" err="1"/>
                <a:t>PolyP:TTP</a:t>
              </a:r>
              <a:endParaRPr lang="en-US" sz="1600" b="1" dirty="0"/>
            </a:p>
          </p:txBody>
        </p:sp>
      </p:grpSp>
      <p:sp>
        <p:nvSpPr>
          <p:cNvPr id="10" name="TextBox 9"/>
          <p:cNvSpPr txBox="1"/>
          <p:nvPr/>
        </p:nvSpPr>
        <p:spPr>
          <a:xfrm>
            <a:off x="558801" y="1098169"/>
            <a:ext cx="8093073" cy="923330"/>
          </a:xfrm>
          <a:prstGeom prst="rect">
            <a:avLst/>
          </a:prstGeom>
          <a:noFill/>
          <a:ln>
            <a:solidFill>
              <a:schemeClr val="bg1"/>
            </a:solidFill>
          </a:ln>
        </p:spPr>
        <p:txBody>
          <a:bodyPr wrap="square" rtlCol="0">
            <a:spAutoFit/>
          </a:bodyPr>
          <a:lstStyle/>
          <a:p>
            <a:pPr marL="285750" indent="-285750">
              <a:buFont typeface="Arial"/>
              <a:buChar char="•"/>
            </a:pPr>
            <a:r>
              <a:rPr lang="en-US" b="1" dirty="0">
                <a:latin typeface="Helvetica"/>
                <a:cs typeface="Helvetica"/>
              </a:rPr>
              <a:t>At site 1001, </a:t>
            </a:r>
            <a:r>
              <a:rPr lang="en-US" b="1" dirty="0">
                <a:solidFill>
                  <a:srgbClr val="000000"/>
                </a:solidFill>
                <a:latin typeface="Helvetica"/>
                <a:cs typeface="Helvetica"/>
              </a:rPr>
              <a:t>1</a:t>
            </a:r>
            <a:r>
              <a:rPr lang="en-US" altLang="zh-CN" b="1" dirty="0">
                <a:solidFill>
                  <a:srgbClr val="000000"/>
                </a:solidFill>
                <a:latin typeface="Helvetica"/>
                <a:cs typeface="Helvetica"/>
              </a:rPr>
              <a:t>7</a:t>
            </a:r>
            <a:r>
              <a:rPr lang="en-US" b="1" dirty="0">
                <a:solidFill>
                  <a:srgbClr val="000000"/>
                </a:solidFill>
                <a:latin typeface="Helvetica"/>
                <a:cs typeface="Helvetica"/>
              </a:rPr>
              <a:t>% - </a:t>
            </a:r>
            <a:r>
              <a:rPr lang="en-US" altLang="zh-CN" b="1" dirty="0">
                <a:solidFill>
                  <a:srgbClr val="000000"/>
                </a:solidFill>
                <a:latin typeface="Helvetica"/>
                <a:cs typeface="Helvetica"/>
              </a:rPr>
              <a:t>72</a:t>
            </a:r>
            <a:r>
              <a:rPr lang="en-US" b="1" dirty="0">
                <a:solidFill>
                  <a:srgbClr val="000000"/>
                </a:solidFill>
                <a:latin typeface="Helvetica"/>
                <a:cs typeface="Helvetica"/>
              </a:rPr>
              <a:t>% of TPP and </a:t>
            </a:r>
            <a:r>
              <a:rPr lang="en-US" b="1" dirty="0">
                <a:latin typeface="Helvetica"/>
                <a:cs typeface="Helvetica"/>
              </a:rPr>
              <a:t>50% - 90% of </a:t>
            </a:r>
            <a:r>
              <a:rPr lang="en-US" b="1" dirty="0" err="1">
                <a:latin typeface="Helvetica"/>
                <a:cs typeface="Helvetica"/>
              </a:rPr>
              <a:t>polyP</a:t>
            </a:r>
            <a:r>
              <a:rPr lang="en-US" b="1" dirty="0">
                <a:latin typeface="Helvetica"/>
                <a:cs typeface="Helvetica"/>
              </a:rPr>
              <a:t> recycled</a:t>
            </a:r>
          </a:p>
          <a:p>
            <a:pPr marL="285750" indent="-285750">
              <a:buFont typeface="Arial"/>
              <a:buChar char="•"/>
            </a:pPr>
            <a:endParaRPr lang="en-US" b="1" dirty="0">
              <a:latin typeface="Helvetica"/>
              <a:cs typeface="Helvetica"/>
            </a:endParaRPr>
          </a:p>
          <a:p>
            <a:pPr marL="285750" indent="-285750">
              <a:buFont typeface="Arial"/>
              <a:buChar char="•"/>
            </a:pPr>
            <a:r>
              <a:rPr lang="en-US" b="1" dirty="0" err="1">
                <a:latin typeface="Helvetica"/>
                <a:cs typeface="Helvetica"/>
              </a:rPr>
              <a:t>PolyP</a:t>
            </a:r>
            <a:r>
              <a:rPr lang="en-US" b="1" dirty="0">
                <a:latin typeface="Helvetica"/>
                <a:cs typeface="Helvetica"/>
              </a:rPr>
              <a:t> was preferentially recycled</a:t>
            </a:r>
          </a:p>
        </p:txBody>
      </p:sp>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34728052"/>
      </p:ext>
    </p:extLst>
  </p:cSld>
  <p:clrMapOvr>
    <a:masterClrMapping/>
  </p:clrMapOvr>
  <mc:AlternateContent xmlns:mc="http://schemas.openxmlformats.org/markup-compatibility/2006" xmlns:p14="http://schemas.microsoft.com/office/powerpoint/2010/main">
    <mc:Choice Requires="p14">
      <p:transition spd="slow" p14:dur="2000" advTm="90552"/>
    </mc:Choice>
    <mc:Fallback xmlns="">
      <p:transition xmlns:p14="http://schemas.microsoft.com/office/powerpoint/2010/main" spd="slow" advTm="90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93800"/>
            <a:ext cx="9144000" cy="954107"/>
          </a:xfrm>
          <a:prstGeom prst="rect">
            <a:avLst/>
          </a:prstGeom>
          <a:solidFill>
            <a:schemeClr val="accent1">
              <a:lumMod val="20000"/>
              <a:lumOff val="80000"/>
            </a:schemeClr>
          </a:solidFill>
        </p:spPr>
        <p:txBody>
          <a:bodyPr wrap="square" rtlCol="0">
            <a:spAutoFit/>
          </a:bodyPr>
          <a:lstStyle/>
          <a:p>
            <a:pPr algn="ctr"/>
            <a:r>
              <a:rPr lang="en-US" sz="2800" b="1" dirty="0">
                <a:solidFill>
                  <a:srgbClr val="000000"/>
                </a:solidFill>
                <a:latin typeface="Helvetica"/>
                <a:cs typeface="Helvetica"/>
              </a:rPr>
              <a:t>Small-sized picoplankton responses </a:t>
            </a:r>
          </a:p>
          <a:p>
            <a:pPr algn="ctr"/>
            <a:r>
              <a:rPr lang="en-US" sz="2800" b="1" dirty="0">
                <a:solidFill>
                  <a:srgbClr val="000000"/>
                </a:solidFill>
                <a:latin typeface="Helvetica"/>
                <a:cs typeface="Helvetica"/>
              </a:rPr>
              <a:t>strongly to SRP variability</a:t>
            </a:r>
          </a:p>
        </p:txBody>
      </p:sp>
      <p:sp>
        <p:nvSpPr>
          <p:cNvPr id="7" name="Oval 6"/>
          <p:cNvSpPr/>
          <p:nvPr/>
        </p:nvSpPr>
        <p:spPr>
          <a:xfrm>
            <a:off x="2074744" y="5571064"/>
            <a:ext cx="169333" cy="186267"/>
          </a:xfrm>
          <a:prstGeom prst="ellipse">
            <a:avLst/>
          </a:prstGeom>
          <a:solidFill>
            <a:srgbClr val="CCFFCC"/>
          </a:solidFill>
          <a:ln w="127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2074744" y="5977467"/>
            <a:ext cx="169333" cy="186267"/>
          </a:xfrm>
          <a:prstGeom prst="ellipse">
            <a:avLst/>
          </a:prstGeom>
          <a:noFill/>
          <a:ln w="127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125546" y="5633716"/>
            <a:ext cx="59267" cy="45719"/>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354143" y="5582919"/>
            <a:ext cx="169333" cy="186267"/>
          </a:xfrm>
          <a:prstGeom prst="ellipse">
            <a:avLst/>
          </a:prstGeom>
          <a:solidFill>
            <a:schemeClr val="bg2">
              <a:lumMod val="90000"/>
            </a:schemeClr>
          </a:solidFill>
          <a:ln w="12700">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354143" y="5980855"/>
            <a:ext cx="169333" cy="186267"/>
          </a:xfrm>
          <a:prstGeom prst="ellipse">
            <a:avLst/>
          </a:prstGeom>
          <a:solidFill>
            <a:schemeClr val="bg1"/>
          </a:solidFill>
          <a:ln w="12700">
            <a:solidFill>
              <a:srgbClr val="FFD11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420819" y="5650652"/>
            <a:ext cx="59267" cy="55881"/>
          </a:xfrm>
          <a:prstGeom prst="ellipse">
            <a:avLst/>
          </a:prstGeom>
          <a:solidFill>
            <a:srgbClr val="FFD115"/>
          </a:solidFill>
          <a:ln>
            <a:solidFill>
              <a:srgbClr val="FFD11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642009" y="5469368"/>
            <a:ext cx="4017972" cy="369332"/>
          </a:xfrm>
          <a:prstGeom prst="rect">
            <a:avLst/>
          </a:prstGeom>
          <a:noFill/>
        </p:spPr>
        <p:txBody>
          <a:bodyPr wrap="none" rtlCol="0">
            <a:spAutoFit/>
          </a:bodyPr>
          <a:lstStyle/>
          <a:p>
            <a:r>
              <a:rPr lang="en-US" dirty="0"/>
              <a:t>Total including picoplankton (0.2 – 2 um)</a:t>
            </a:r>
          </a:p>
        </p:txBody>
      </p:sp>
      <p:sp>
        <p:nvSpPr>
          <p:cNvPr id="14" name="TextBox 13"/>
          <p:cNvSpPr txBox="1"/>
          <p:nvPr/>
        </p:nvSpPr>
        <p:spPr>
          <a:xfrm>
            <a:off x="2642009" y="5909635"/>
            <a:ext cx="3248718" cy="369332"/>
          </a:xfrm>
          <a:prstGeom prst="rect">
            <a:avLst/>
          </a:prstGeom>
          <a:noFill/>
        </p:spPr>
        <p:txBody>
          <a:bodyPr wrap="none" rtlCol="0">
            <a:spAutoFit/>
          </a:bodyPr>
          <a:lstStyle/>
          <a:p>
            <a:r>
              <a:rPr lang="en-US" dirty="0"/>
              <a:t>Only larger size particles (&gt;2 um)</a:t>
            </a:r>
          </a:p>
        </p:txBody>
      </p:sp>
      <p:pic>
        <p:nvPicPr>
          <p:cNvPr id="3" name="Picture 2" descr="polyPvsTPP_SRP_sizes.tif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7060" y="1553599"/>
            <a:ext cx="4209898" cy="3589934"/>
          </a:xfrm>
          <a:prstGeom prst="rect">
            <a:avLst/>
          </a:prstGeom>
        </p:spPr>
      </p:pic>
      <p:sp>
        <p:nvSpPr>
          <p:cNvPr id="5" name="Rectangle 4"/>
          <p:cNvSpPr/>
          <p:nvPr/>
        </p:nvSpPr>
        <p:spPr>
          <a:xfrm>
            <a:off x="4699000" y="1887063"/>
            <a:ext cx="4270375" cy="1631216"/>
          </a:xfrm>
          <a:prstGeom prst="rect">
            <a:avLst/>
          </a:prstGeom>
        </p:spPr>
        <p:txBody>
          <a:bodyPr wrap="square">
            <a:spAutoFit/>
          </a:bodyPr>
          <a:lstStyle/>
          <a:p>
            <a:r>
              <a:rPr lang="en-US" sz="2000" dirty="0"/>
              <a:t>Picoplankton is playing a key role</a:t>
            </a:r>
          </a:p>
          <a:p>
            <a:endParaRPr lang="en-US" sz="2000" dirty="0"/>
          </a:p>
          <a:p>
            <a:r>
              <a:rPr lang="en-US" sz="2000" dirty="0" err="1"/>
              <a:t>Picoplancton</a:t>
            </a:r>
            <a:r>
              <a:rPr lang="en-US" sz="2000" dirty="0"/>
              <a:t> is more sensitive to P levels for luxury uptake and </a:t>
            </a:r>
            <a:r>
              <a:rPr lang="en-US" sz="2000" b="1" dirty="0"/>
              <a:t>deficiency responses than large cells. </a:t>
            </a:r>
          </a:p>
        </p:txBody>
      </p:sp>
      <p:sp>
        <p:nvSpPr>
          <p:cNvPr id="6" name="Rectangle 5"/>
          <p:cNvSpPr/>
          <p:nvPr/>
        </p:nvSpPr>
        <p:spPr>
          <a:xfrm>
            <a:off x="1831122" y="5433900"/>
            <a:ext cx="487243" cy="809599"/>
          </a:xfrm>
          <a:prstGeom prst="rect">
            <a:avLst/>
          </a:prstGeom>
          <a:solidFill>
            <a:schemeClr val="bg2">
              <a:lumMod val="20000"/>
              <a:lumOff val="80000"/>
            </a:schemeClr>
          </a:solidFill>
          <a:ln>
            <a:solidFill>
              <a:srgbClr val="F1EEF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Lightning Bolt 14"/>
          <p:cNvSpPr/>
          <p:nvPr/>
        </p:nvSpPr>
        <p:spPr>
          <a:xfrm flipH="1">
            <a:off x="1270000" y="1841500"/>
            <a:ext cx="457200" cy="685800"/>
          </a:xfrm>
          <a:prstGeom prst="lightningBolt">
            <a:avLst/>
          </a:prstGeom>
          <a:solidFill>
            <a:srgbClr val="FF0000"/>
          </a:solidFill>
          <a:ln>
            <a:solidFill>
              <a:srgbClr val="FF0000">
                <a:alpha val="7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Lightning Bolt 15"/>
          <p:cNvSpPr/>
          <p:nvPr/>
        </p:nvSpPr>
        <p:spPr>
          <a:xfrm flipH="1">
            <a:off x="3238500" y="2184400"/>
            <a:ext cx="457200" cy="685800"/>
          </a:xfrm>
          <a:prstGeom prst="lightningBolt">
            <a:avLst/>
          </a:prstGeom>
          <a:solidFill>
            <a:srgbClr val="FF0000"/>
          </a:solidFill>
          <a:ln>
            <a:solidFill>
              <a:srgbClr val="FF0000">
                <a:alpha val="7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Bracket 16"/>
          <p:cNvSpPr/>
          <p:nvPr/>
        </p:nvSpPr>
        <p:spPr>
          <a:xfrm>
            <a:off x="3200400" y="2997200"/>
            <a:ext cx="266700" cy="927100"/>
          </a:xfrm>
          <a:prstGeom prst="rightBracket">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Right Bracket 17"/>
          <p:cNvSpPr/>
          <p:nvPr/>
        </p:nvSpPr>
        <p:spPr>
          <a:xfrm>
            <a:off x="1136650" y="1887062"/>
            <a:ext cx="266700" cy="1783237"/>
          </a:xfrm>
          <a:prstGeom prst="rightBracket">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Oval 19"/>
          <p:cNvSpPr/>
          <p:nvPr/>
        </p:nvSpPr>
        <p:spPr>
          <a:xfrm>
            <a:off x="2328095" y="5571064"/>
            <a:ext cx="195382" cy="186267"/>
          </a:xfrm>
          <a:prstGeom prst="ellipse">
            <a:avLst/>
          </a:prstGeom>
          <a:solidFill>
            <a:schemeClr val="bg1"/>
          </a:solidFill>
          <a:ln w="28575" cmpd="sng">
            <a:solidFill>
              <a:srgbClr val="C09E1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365375" y="5603875"/>
            <a:ext cx="111125" cy="111125"/>
          </a:xfrm>
          <a:prstGeom prst="ellipse">
            <a:avLst/>
          </a:prstGeom>
          <a:solidFill>
            <a:srgbClr val="C09E12"/>
          </a:solidFill>
          <a:ln>
            <a:solidFill>
              <a:srgbClr val="FFD115">
                <a:alpha val="7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Sound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84246702"/>
      </p:ext>
    </p:extLst>
  </p:cSld>
  <p:clrMapOvr>
    <a:masterClrMapping/>
  </p:clrMapOvr>
  <mc:AlternateContent xmlns:mc="http://schemas.openxmlformats.org/markup-compatibility/2006" xmlns:p14="http://schemas.microsoft.com/office/powerpoint/2010/main">
    <mc:Choice Requires="p14">
      <p:transition spd="slow" p14:dur="2000" advTm="78320"/>
    </mc:Choice>
    <mc:Fallback xmlns="">
      <p:transition xmlns:p14="http://schemas.microsoft.com/office/powerpoint/2010/main" spd="slow" advTm="78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5300" y="2740819"/>
            <a:ext cx="7988300" cy="923330"/>
          </a:xfrm>
          <a:prstGeom prst="rect">
            <a:avLst/>
          </a:prstGeom>
          <a:solidFill>
            <a:srgbClr val="FFFFFF"/>
          </a:solidFill>
          <a:ln>
            <a:solidFill>
              <a:srgbClr val="FFFFFF"/>
            </a:solidFill>
          </a:ln>
        </p:spPr>
        <p:txBody>
          <a:bodyPr wrap="square" rtlCol="0">
            <a:spAutoFit/>
          </a:bodyPr>
          <a:lstStyle/>
          <a:p>
            <a:pPr marL="285750" indent="-285750">
              <a:buFont typeface="Arial"/>
              <a:buChar char="•"/>
            </a:pPr>
            <a:r>
              <a:rPr lang="en-US" dirty="0">
                <a:latin typeface="Helvetica"/>
                <a:cs typeface="Helvetica"/>
              </a:rPr>
              <a:t>The strategic </a:t>
            </a:r>
            <a:r>
              <a:rPr lang="en-US" dirty="0" err="1">
                <a:latin typeface="Helvetica"/>
                <a:cs typeface="Helvetica"/>
              </a:rPr>
              <a:t>polyP</a:t>
            </a:r>
            <a:r>
              <a:rPr lang="en-US" dirty="0">
                <a:latin typeface="Helvetica"/>
                <a:cs typeface="Helvetica"/>
              </a:rPr>
              <a:t> metabolisms are predominately carried out by picoplankton. They support growth of blooming algae and cyanobacteria by rapid P turnover and recycling of </a:t>
            </a:r>
            <a:r>
              <a:rPr lang="en-US" dirty="0" err="1">
                <a:latin typeface="Helvetica"/>
                <a:cs typeface="Helvetica"/>
              </a:rPr>
              <a:t>polyP</a:t>
            </a:r>
            <a:r>
              <a:rPr lang="en-CA" dirty="0">
                <a:latin typeface="Helvetica"/>
                <a:cs typeface="Helvetica"/>
              </a:rPr>
              <a:t> </a:t>
            </a:r>
            <a:endParaRPr lang="en-US" dirty="0">
              <a:latin typeface="Helvetica"/>
              <a:cs typeface="Helvetica"/>
            </a:endParaRPr>
          </a:p>
        </p:txBody>
      </p:sp>
      <p:sp>
        <p:nvSpPr>
          <p:cNvPr id="4" name="TextBox 3"/>
          <p:cNvSpPr txBox="1"/>
          <p:nvPr/>
        </p:nvSpPr>
        <p:spPr>
          <a:xfrm>
            <a:off x="0" y="293800"/>
            <a:ext cx="9144000" cy="523220"/>
          </a:xfrm>
          <a:prstGeom prst="rect">
            <a:avLst/>
          </a:prstGeom>
          <a:solidFill>
            <a:schemeClr val="accent1">
              <a:lumMod val="20000"/>
              <a:lumOff val="80000"/>
            </a:schemeClr>
          </a:solidFill>
        </p:spPr>
        <p:txBody>
          <a:bodyPr wrap="square" rtlCol="0">
            <a:spAutoFit/>
          </a:bodyPr>
          <a:lstStyle/>
          <a:p>
            <a:pPr algn="ctr"/>
            <a:r>
              <a:rPr lang="en-US" sz="2800" b="1" dirty="0">
                <a:latin typeface="Arial"/>
                <a:cs typeface="Arial"/>
              </a:rPr>
              <a:t>Summary</a:t>
            </a:r>
          </a:p>
        </p:txBody>
      </p:sp>
      <p:sp>
        <p:nvSpPr>
          <p:cNvPr id="5" name="TextBox 4"/>
          <p:cNvSpPr txBox="1"/>
          <p:nvPr/>
        </p:nvSpPr>
        <p:spPr>
          <a:xfrm>
            <a:off x="482600" y="3760589"/>
            <a:ext cx="7988300" cy="646331"/>
          </a:xfrm>
          <a:prstGeom prst="rect">
            <a:avLst/>
          </a:prstGeom>
          <a:solidFill>
            <a:srgbClr val="FFFFFF"/>
          </a:solidFill>
          <a:ln>
            <a:solidFill>
              <a:srgbClr val="FFFFFF"/>
            </a:solidFill>
          </a:ln>
        </p:spPr>
        <p:txBody>
          <a:bodyPr wrap="square" rtlCol="0">
            <a:spAutoFit/>
          </a:bodyPr>
          <a:lstStyle/>
          <a:p>
            <a:pPr marL="285750" indent="-285750">
              <a:buFont typeface="Arial"/>
              <a:buChar char="•"/>
            </a:pPr>
            <a:r>
              <a:rPr lang="en-US" dirty="0">
                <a:latin typeface="Helvetica"/>
                <a:cs typeface="Helvetica"/>
              </a:rPr>
              <a:t>Picoplankton is more sensitive to the P levels in terms of P deficiency responses and P luxury uptake</a:t>
            </a:r>
          </a:p>
        </p:txBody>
      </p:sp>
      <p:sp>
        <p:nvSpPr>
          <p:cNvPr id="6" name="TextBox 5"/>
          <p:cNvSpPr txBox="1"/>
          <p:nvPr/>
        </p:nvSpPr>
        <p:spPr>
          <a:xfrm>
            <a:off x="495300" y="1801614"/>
            <a:ext cx="7988300" cy="923330"/>
          </a:xfrm>
          <a:prstGeom prst="rect">
            <a:avLst/>
          </a:prstGeom>
          <a:solidFill>
            <a:srgbClr val="FFFFFF"/>
          </a:solidFill>
          <a:ln>
            <a:solidFill>
              <a:srgbClr val="FFFFFF"/>
            </a:solidFill>
          </a:ln>
        </p:spPr>
        <p:txBody>
          <a:bodyPr wrap="square" rtlCol="0">
            <a:spAutoFit/>
          </a:bodyPr>
          <a:lstStyle/>
          <a:p>
            <a:pPr marL="285750" indent="-285750">
              <a:buFont typeface="Arial"/>
              <a:buChar char="•"/>
            </a:pPr>
            <a:r>
              <a:rPr lang="en-US" dirty="0">
                <a:latin typeface="Helvetica"/>
                <a:cs typeface="Helvetica"/>
              </a:rPr>
              <a:t>Polyphosphate is preferentially recycled during settling of particles: </a:t>
            </a:r>
          </a:p>
          <a:p>
            <a:r>
              <a:rPr lang="en-US" dirty="0">
                <a:solidFill>
                  <a:srgbClr val="000000"/>
                </a:solidFill>
                <a:latin typeface="Helvetica"/>
                <a:cs typeface="Helvetica"/>
              </a:rPr>
              <a:t>	25% - 70% (</a:t>
            </a:r>
            <a:r>
              <a:rPr lang="en-US" dirty="0" err="1">
                <a:solidFill>
                  <a:srgbClr val="000000"/>
                </a:solidFill>
                <a:latin typeface="Helvetica"/>
                <a:cs typeface="Helvetica"/>
              </a:rPr>
              <a:t>nearshore</a:t>
            </a:r>
            <a:r>
              <a:rPr lang="en-US" dirty="0">
                <a:solidFill>
                  <a:srgbClr val="000000"/>
                </a:solidFill>
                <a:latin typeface="Helvetica"/>
                <a:cs typeface="Helvetica"/>
              </a:rPr>
              <a:t>) and 50% - 90% (offshore) </a:t>
            </a:r>
            <a:r>
              <a:rPr lang="en-US" dirty="0">
                <a:latin typeface="Helvetica"/>
                <a:cs typeface="Helvetica"/>
              </a:rPr>
              <a:t>of polyP is recycled 	within the water column.</a:t>
            </a:r>
          </a:p>
        </p:txBody>
      </p:sp>
      <p:sp>
        <p:nvSpPr>
          <p:cNvPr id="8" name="TextBox 7"/>
          <p:cNvSpPr txBox="1"/>
          <p:nvPr/>
        </p:nvSpPr>
        <p:spPr>
          <a:xfrm>
            <a:off x="495300" y="1049318"/>
            <a:ext cx="7988300" cy="646331"/>
          </a:xfrm>
          <a:prstGeom prst="rect">
            <a:avLst/>
          </a:prstGeom>
          <a:solidFill>
            <a:srgbClr val="FFFFFF"/>
          </a:solidFill>
          <a:ln>
            <a:solidFill>
              <a:srgbClr val="FFFFFF"/>
            </a:solidFill>
          </a:ln>
        </p:spPr>
        <p:txBody>
          <a:bodyPr wrap="square" rtlCol="0">
            <a:spAutoFit/>
          </a:bodyPr>
          <a:lstStyle/>
          <a:p>
            <a:pPr marL="285750" indent="-285750">
              <a:buFont typeface="Arial"/>
              <a:buChar char="•"/>
            </a:pPr>
            <a:r>
              <a:rPr lang="en-US" dirty="0">
                <a:latin typeface="Helvetica"/>
                <a:cs typeface="Helvetica"/>
              </a:rPr>
              <a:t>Polyphosphate contributes significantly to the total particular phosphorus pool in the water column of Hamilton </a:t>
            </a:r>
            <a:r>
              <a:rPr lang="en-US" dirty="0" err="1">
                <a:latin typeface="Helvetica"/>
                <a:cs typeface="Helvetica"/>
              </a:rPr>
              <a:t>Harbour</a:t>
            </a:r>
            <a:r>
              <a:rPr lang="en-US" dirty="0">
                <a:latin typeface="Helvetica"/>
                <a:cs typeface="Helvetica"/>
              </a:rPr>
              <a:t> (10% - 50%) </a:t>
            </a:r>
          </a:p>
        </p:txBody>
      </p:sp>
      <p:pic>
        <p:nvPicPr>
          <p:cNvPr id="9" name="Picture 8"/>
          <p:cNvPicPr>
            <a:picLocks noChangeAspect="1"/>
          </p:cNvPicPr>
          <p:nvPr/>
        </p:nvPicPr>
        <p:blipFill>
          <a:blip r:embed="rId5" cstate="print">
            <a:grayscl/>
            <a:extLst>
              <a:ext uri="{28A0092B-C50C-407E-A947-70E740481C1C}">
                <a14:useLocalDpi xmlns:a14="http://schemas.microsoft.com/office/drawing/2010/main"/>
              </a:ext>
            </a:extLst>
          </a:blip>
          <a:stretch>
            <a:fillRect/>
          </a:stretch>
        </p:blipFill>
        <p:spPr>
          <a:xfrm>
            <a:off x="-1254946" y="4449968"/>
            <a:ext cx="5808094" cy="3650387"/>
          </a:xfrm>
          <a:prstGeom prst="rect">
            <a:avLst/>
          </a:prstGeom>
        </p:spPr>
      </p:pic>
      <p:sp>
        <p:nvSpPr>
          <p:cNvPr id="14" name="Sun 13"/>
          <p:cNvSpPr/>
          <p:nvPr/>
        </p:nvSpPr>
        <p:spPr>
          <a:xfrm>
            <a:off x="2921000" y="5448300"/>
            <a:ext cx="152400" cy="177800"/>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un 15"/>
          <p:cNvSpPr/>
          <p:nvPr/>
        </p:nvSpPr>
        <p:spPr>
          <a:xfrm flipH="1">
            <a:off x="2260600" y="5461000"/>
            <a:ext cx="152400" cy="161498"/>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un 16"/>
          <p:cNvSpPr/>
          <p:nvPr/>
        </p:nvSpPr>
        <p:spPr>
          <a:xfrm flipH="1">
            <a:off x="2197100" y="5121702"/>
            <a:ext cx="152400" cy="161498"/>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un 17"/>
          <p:cNvSpPr/>
          <p:nvPr/>
        </p:nvSpPr>
        <p:spPr>
          <a:xfrm flipH="1">
            <a:off x="2540000" y="5299502"/>
            <a:ext cx="152400" cy="161498"/>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Fig 1 STEM images.tif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24500" y="4549975"/>
            <a:ext cx="3140991" cy="4077442"/>
          </a:xfrm>
          <a:prstGeom prst="rect">
            <a:avLst/>
          </a:prstGeom>
        </p:spPr>
      </p:pic>
      <p:cxnSp>
        <p:nvCxnSpPr>
          <p:cNvPr id="23" name="Straight Connector 22"/>
          <p:cNvCxnSpPr/>
          <p:nvPr/>
        </p:nvCxnSpPr>
        <p:spPr>
          <a:xfrm flipV="1">
            <a:off x="2968625" y="4613475"/>
            <a:ext cx="2603500" cy="834825"/>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endCxn id="21" idx="1"/>
          </p:cNvCxnSpPr>
          <p:nvPr/>
        </p:nvCxnSpPr>
        <p:spPr>
          <a:xfrm>
            <a:off x="2921000" y="5626100"/>
            <a:ext cx="2603500" cy="96259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04437592"/>
      </p:ext>
    </p:extLst>
  </p:cSld>
  <p:clrMapOvr>
    <a:masterClrMapping/>
  </p:clrMapOvr>
  <mc:AlternateContent xmlns:mc="http://schemas.openxmlformats.org/markup-compatibility/2006" xmlns:p14="http://schemas.microsoft.com/office/powerpoint/2010/main">
    <mc:Choice Requires="p14">
      <p:transition spd="slow" p14:dur="2000" advTm="65074"/>
    </mc:Choice>
    <mc:Fallback xmlns="">
      <p:transition xmlns:p14="http://schemas.microsoft.com/office/powerpoint/2010/main" spd="slow" advTm="65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1649101" y="2256178"/>
            <a:ext cx="5808094" cy="3650387"/>
          </a:xfrm>
          <a:prstGeom prst="rect">
            <a:avLst/>
          </a:prstGeom>
        </p:spPr>
      </p:pic>
      <p:sp>
        <p:nvSpPr>
          <p:cNvPr id="4" name="TextBox 3"/>
          <p:cNvSpPr txBox="1"/>
          <p:nvPr/>
        </p:nvSpPr>
        <p:spPr>
          <a:xfrm>
            <a:off x="3309349" y="3105712"/>
            <a:ext cx="3207848" cy="1323439"/>
          </a:xfrm>
          <a:prstGeom prst="rect">
            <a:avLst/>
          </a:prstGeom>
          <a:noFill/>
        </p:spPr>
        <p:txBody>
          <a:bodyPr wrap="square" rtlCol="0">
            <a:spAutoFit/>
          </a:bodyPr>
          <a:lstStyle/>
          <a:p>
            <a:pPr algn="ctr"/>
            <a:r>
              <a:rPr lang="en-US" sz="8000" dirty="0">
                <a:solidFill>
                  <a:srgbClr val="FFFF00"/>
                </a:solidFill>
              </a:rPr>
              <a:t>?</a:t>
            </a:r>
          </a:p>
        </p:txBody>
      </p:sp>
      <p:sp>
        <p:nvSpPr>
          <p:cNvPr id="5" name="Sun 4"/>
          <p:cNvSpPr/>
          <p:nvPr/>
        </p:nvSpPr>
        <p:spPr>
          <a:xfrm>
            <a:off x="5825047" y="3254510"/>
            <a:ext cx="152400" cy="177800"/>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un 5"/>
          <p:cNvSpPr/>
          <p:nvPr/>
        </p:nvSpPr>
        <p:spPr>
          <a:xfrm flipH="1">
            <a:off x="5164647" y="3267210"/>
            <a:ext cx="152400" cy="161498"/>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un 6"/>
          <p:cNvSpPr/>
          <p:nvPr/>
        </p:nvSpPr>
        <p:spPr>
          <a:xfrm flipH="1">
            <a:off x="5101147" y="2927912"/>
            <a:ext cx="152400" cy="161498"/>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n 7"/>
          <p:cNvSpPr/>
          <p:nvPr/>
        </p:nvSpPr>
        <p:spPr>
          <a:xfrm flipH="1">
            <a:off x="5444047" y="3105712"/>
            <a:ext cx="152400" cy="161498"/>
          </a:xfrm>
          <a:prstGeom prst="su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573717" y="932569"/>
            <a:ext cx="2327530" cy="646331"/>
          </a:xfrm>
          <a:prstGeom prst="rect">
            <a:avLst/>
          </a:prstGeom>
          <a:noFill/>
        </p:spPr>
        <p:txBody>
          <a:bodyPr wrap="none" rtlCol="0">
            <a:spAutoFit/>
          </a:bodyPr>
          <a:lstStyle/>
          <a:p>
            <a:r>
              <a:rPr lang="en-US" sz="3600" b="1" dirty="0"/>
              <a:t>Thank you</a:t>
            </a:r>
          </a:p>
        </p:txBody>
      </p:sp>
      <p:pic>
        <p:nvPicPr>
          <p:cNvPr id="10" name="Sou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17562666"/>
      </p:ext>
    </p:extLst>
  </p:cSld>
  <p:clrMapOvr>
    <a:masterClrMapping/>
  </p:clrMapOvr>
  <mc:AlternateContent xmlns:mc="http://schemas.openxmlformats.org/markup-compatibility/2006" xmlns:p14="http://schemas.microsoft.com/office/powerpoint/2010/main">
    <mc:Choice Requires="p14">
      <p:transition spd="slow" p14:dur="2000" advTm="5460"/>
    </mc:Choice>
    <mc:Fallback xmlns="">
      <p:transition xmlns:p14="http://schemas.microsoft.com/office/powerpoint/2010/main" spd="slow" advTm="5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0933" y="1233210"/>
            <a:ext cx="8568267" cy="1323439"/>
          </a:xfrm>
          <a:prstGeom prst="rect">
            <a:avLst/>
          </a:prstGeom>
          <a:solidFill>
            <a:schemeClr val="accent1">
              <a:lumMod val="20000"/>
              <a:lumOff val="80000"/>
            </a:schemeClr>
          </a:solidFill>
        </p:spPr>
        <p:txBody>
          <a:bodyPr wrap="square" rtlCol="0">
            <a:spAutoFit/>
          </a:bodyPr>
          <a:lstStyle/>
          <a:p>
            <a:pPr algn="ctr"/>
            <a:r>
              <a:rPr lang="en-US" sz="2800" b="1" dirty="0">
                <a:solidFill>
                  <a:srgbClr val="000000"/>
                </a:solidFill>
                <a:latin typeface="Helvetica"/>
                <a:cs typeface="Helvetica"/>
              </a:rPr>
              <a:t> </a:t>
            </a:r>
            <a:r>
              <a:rPr lang="en-US" sz="2600" b="1" dirty="0">
                <a:solidFill>
                  <a:srgbClr val="000000"/>
                </a:solidFill>
                <a:latin typeface="Helvetica"/>
                <a:cs typeface="Helvetica"/>
              </a:rPr>
              <a:t>Recycling of polyphosphate accumulated in picoplankton in coastal</a:t>
            </a:r>
          </a:p>
          <a:p>
            <a:pPr algn="ctr"/>
            <a:r>
              <a:rPr lang="en-US" sz="2600" b="1" dirty="0">
                <a:solidFill>
                  <a:srgbClr val="000000"/>
                </a:solidFill>
                <a:latin typeface="Helvetica"/>
                <a:cs typeface="Helvetica"/>
              </a:rPr>
              <a:t>Lake Ontario</a:t>
            </a:r>
          </a:p>
        </p:txBody>
      </p:sp>
      <p:sp>
        <p:nvSpPr>
          <p:cNvPr id="5" name="TextBox 4"/>
          <p:cNvSpPr txBox="1"/>
          <p:nvPr/>
        </p:nvSpPr>
        <p:spPr>
          <a:xfrm>
            <a:off x="1544732" y="2723035"/>
            <a:ext cx="6129115" cy="338554"/>
          </a:xfrm>
          <a:prstGeom prst="rect">
            <a:avLst/>
          </a:prstGeom>
          <a:noFill/>
        </p:spPr>
        <p:txBody>
          <a:bodyPr wrap="none" rtlCol="0">
            <a:spAutoFit/>
          </a:bodyPr>
          <a:lstStyle/>
          <a:p>
            <a:pPr algn="ctr"/>
            <a:r>
              <a:rPr lang="en-US" sz="1600" b="1" dirty="0">
                <a:solidFill>
                  <a:srgbClr val="000090"/>
                </a:solidFill>
                <a:latin typeface="Helvetica"/>
                <a:cs typeface="Helvetica"/>
              </a:rPr>
              <a:t>Maria Dittrich</a:t>
            </a:r>
            <a:r>
              <a:rPr lang="en-US" sz="1600" b="1" baseline="30000" dirty="0">
                <a:solidFill>
                  <a:srgbClr val="000090"/>
                </a:solidFill>
                <a:latin typeface="Helvetica"/>
                <a:cs typeface="Helvetica"/>
              </a:rPr>
              <a:t>1</a:t>
            </a:r>
            <a:r>
              <a:rPr lang="en-US" sz="1600" b="1" dirty="0">
                <a:solidFill>
                  <a:srgbClr val="000090"/>
                </a:solidFill>
                <a:latin typeface="Helvetica"/>
                <a:cs typeface="Helvetica"/>
              </a:rPr>
              <a:t>, Jiying Li</a:t>
            </a:r>
            <a:r>
              <a:rPr lang="en-US" sz="1600" b="1" baseline="30000" dirty="0">
                <a:solidFill>
                  <a:srgbClr val="000090"/>
                </a:solidFill>
                <a:latin typeface="Helvetica"/>
                <a:cs typeface="Helvetica"/>
              </a:rPr>
              <a:t>1.2</a:t>
            </a:r>
            <a:r>
              <a:rPr lang="en-US" sz="1600" b="1" dirty="0">
                <a:solidFill>
                  <a:srgbClr val="000090"/>
                </a:solidFill>
                <a:latin typeface="Helvetica"/>
                <a:cs typeface="Helvetica"/>
              </a:rPr>
              <a:t>, Diane Prouchart</a:t>
            </a:r>
            <a:r>
              <a:rPr lang="en-US" sz="1600" b="1" baseline="30000" dirty="0">
                <a:solidFill>
                  <a:srgbClr val="000090"/>
                </a:solidFill>
                <a:latin typeface="Helvetica"/>
                <a:cs typeface="Helvetica"/>
              </a:rPr>
              <a:t>1</a:t>
            </a:r>
            <a:r>
              <a:rPr lang="en-US" sz="1600" b="1" dirty="0">
                <a:solidFill>
                  <a:srgbClr val="000090"/>
                </a:solidFill>
                <a:latin typeface="Helvetica"/>
                <a:cs typeface="Helvetica"/>
              </a:rPr>
              <a:t>, Arthur Zastepa</a:t>
            </a:r>
            <a:r>
              <a:rPr lang="en-US" sz="1600" b="1" baseline="30000" dirty="0">
                <a:solidFill>
                  <a:srgbClr val="000090"/>
                </a:solidFill>
                <a:latin typeface="Helvetica"/>
                <a:cs typeface="Helvetica"/>
              </a:rPr>
              <a:t>2</a:t>
            </a:r>
          </a:p>
        </p:txBody>
      </p:sp>
      <p:sp>
        <p:nvSpPr>
          <p:cNvPr id="6" name="TextBox 5"/>
          <p:cNvSpPr txBox="1"/>
          <p:nvPr/>
        </p:nvSpPr>
        <p:spPr>
          <a:xfrm>
            <a:off x="1009142" y="3363439"/>
            <a:ext cx="7224478" cy="892552"/>
          </a:xfrm>
          <a:prstGeom prst="rect">
            <a:avLst/>
          </a:prstGeom>
          <a:noFill/>
        </p:spPr>
        <p:txBody>
          <a:bodyPr wrap="none" rtlCol="0">
            <a:spAutoFit/>
          </a:bodyPr>
          <a:lstStyle/>
          <a:p>
            <a:pPr algn="ctr">
              <a:spcBef>
                <a:spcPts val="600"/>
              </a:spcBef>
            </a:pPr>
            <a:r>
              <a:rPr lang="en-US" sz="1400" baseline="30000" dirty="0">
                <a:latin typeface="Helvetica"/>
                <a:cs typeface="Helvetica"/>
              </a:rPr>
              <a:t>1</a:t>
            </a:r>
            <a:r>
              <a:rPr lang="en-US" sz="1400" dirty="0">
                <a:latin typeface="Helvetica"/>
                <a:cs typeface="Helvetica"/>
              </a:rPr>
              <a:t>Department of Physical and Environmental Sciences, University of Toronto Scarborough</a:t>
            </a:r>
          </a:p>
          <a:p>
            <a:pPr algn="ctr">
              <a:spcBef>
                <a:spcPts val="600"/>
              </a:spcBef>
            </a:pPr>
            <a:r>
              <a:rPr lang="en-US" sz="1400" baseline="30000" dirty="0">
                <a:latin typeface="Helvetica"/>
                <a:cs typeface="Helvetica"/>
              </a:rPr>
              <a:t>2</a:t>
            </a:r>
            <a:r>
              <a:rPr lang="en-US" sz="1400" dirty="0">
                <a:latin typeface="Helvetica"/>
                <a:cs typeface="Helvetica"/>
              </a:rPr>
              <a:t>University of Duluth, Minnesota, USA</a:t>
            </a:r>
          </a:p>
          <a:p>
            <a:pPr algn="ctr">
              <a:spcBef>
                <a:spcPts val="600"/>
              </a:spcBef>
            </a:pPr>
            <a:r>
              <a:rPr lang="en-US" sz="1400" baseline="30000" dirty="0">
                <a:latin typeface="Helvetica"/>
                <a:cs typeface="Helvetica"/>
              </a:rPr>
              <a:t>3</a:t>
            </a:r>
            <a:r>
              <a:rPr lang="en-US" sz="1400" dirty="0">
                <a:latin typeface="Helvetica"/>
                <a:cs typeface="Helvetica"/>
              </a:rPr>
              <a:t>Canada Centre for Inland Waters, Environmental and Climate Change Canada</a:t>
            </a:r>
          </a:p>
        </p:txBody>
      </p:sp>
      <p:pic>
        <p:nvPicPr>
          <p:cNvPr id="2" name="Picture 1" descr="8a61be0f27f30dca207385a47ab7265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0933" y="252361"/>
            <a:ext cx="1549230" cy="678999"/>
          </a:xfrm>
          <a:prstGeom prst="rect">
            <a:avLst/>
          </a:prstGeom>
        </p:spPr>
      </p:pic>
      <p:sp>
        <p:nvSpPr>
          <p:cNvPr id="7" name="TextBox 6"/>
          <p:cNvSpPr txBox="1"/>
          <p:nvPr/>
        </p:nvSpPr>
        <p:spPr>
          <a:xfrm>
            <a:off x="3846127" y="4557841"/>
            <a:ext cx="4993073" cy="1446550"/>
          </a:xfrm>
          <a:prstGeom prst="rect">
            <a:avLst/>
          </a:prstGeom>
          <a:noFill/>
        </p:spPr>
        <p:txBody>
          <a:bodyPr wrap="square" rtlCol="0">
            <a:spAutoFit/>
          </a:bodyPr>
          <a:lstStyle/>
          <a:p>
            <a:r>
              <a:rPr lang="en-US" sz="1600" b="1" dirty="0">
                <a:latin typeface="Helvetica"/>
                <a:cs typeface="Helvetica"/>
              </a:rPr>
              <a:t>Acknowledgement</a:t>
            </a:r>
          </a:p>
          <a:p>
            <a:endParaRPr lang="en-US" b="1" dirty="0">
              <a:latin typeface="Helvetica"/>
              <a:cs typeface="Helvetica"/>
            </a:endParaRPr>
          </a:p>
          <a:p>
            <a:r>
              <a:rPr lang="en-US" sz="1200" dirty="0">
                <a:latin typeface="Helvetica"/>
                <a:cs typeface="Helvetica"/>
              </a:rPr>
              <a:t>Environment and Climate Change Canada </a:t>
            </a:r>
            <a:endParaRPr lang="en-US" sz="1200" b="1" dirty="0">
              <a:latin typeface="Helvetica"/>
              <a:cs typeface="Helvetica"/>
            </a:endParaRPr>
          </a:p>
          <a:p>
            <a:r>
              <a:rPr lang="en-US" sz="1200" dirty="0">
                <a:latin typeface="Helvetica"/>
                <a:cs typeface="Helvetica"/>
              </a:rPr>
              <a:t>Marianne Racine, Alex Morrissey at the CCIW</a:t>
            </a:r>
          </a:p>
          <a:p>
            <a:r>
              <a:rPr lang="en-US" sz="1200" dirty="0" err="1">
                <a:latin typeface="Helvetica"/>
                <a:cs typeface="Helvetica"/>
              </a:rPr>
              <a:t>Dushara</a:t>
            </a:r>
            <a:r>
              <a:rPr lang="en-US" sz="1200" dirty="0">
                <a:latin typeface="Helvetica"/>
                <a:cs typeface="Helvetica"/>
              </a:rPr>
              <a:t> </a:t>
            </a:r>
            <a:r>
              <a:rPr lang="en-US" sz="1200" dirty="0" err="1">
                <a:latin typeface="Helvetica"/>
                <a:cs typeface="Helvetica"/>
              </a:rPr>
              <a:t>Ragavachari</a:t>
            </a:r>
            <a:r>
              <a:rPr lang="en-US" sz="1200" dirty="0">
                <a:latin typeface="Helvetica"/>
                <a:cs typeface="Helvetica"/>
              </a:rPr>
              <a:t> at the UTSC</a:t>
            </a:r>
          </a:p>
          <a:p>
            <a:endParaRPr lang="en-US" dirty="0">
              <a:solidFill>
                <a:srgbClr val="000090"/>
              </a:solidFill>
            </a:endParaRPr>
          </a:p>
        </p:txBody>
      </p:sp>
      <p:sp>
        <p:nvSpPr>
          <p:cNvPr id="12" name="Rectangle 11">
            <a:extLst>
              <a:ext uri="{FF2B5EF4-FFF2-40B4-BE49-F238E27FC236}">
                <a16:creationId xmlns:a16="http://schemas.microsoft.com/office/drawing/2014/main" id="{9DD29A03-5C80-3647-A7A6-D06A2D675B61}"/>
              </a:ext>
            </a:extLst>
          </p:cNvPr>
          <p:cNvSpPr/>
          <p:nvPr/>
        </p:nvSpPr>
        <p:spPr>
          <a:xfrm>
            <a:off x="270933" y="6262442"/>
            <a:ext cx="8559631" cy="400110"/>
          </a:xfrm>
          <a:prstGeom prst="rect">
            <a:avLst/>
          </a:prstGeom>
          <a:solidFill>
            <a:schemeClr val="bg1"/>
          </a:solidFill>
        </p:spPr>
        <p:txBody>
          <a:bodyPr wrap="square">
            <a:spAutoFit/>
          </a:bodyPr>
          <a:lstStyle/>
          <a:p>
            <a:r>
              <a:rPr lang="fr-FR" sz="1000" dirty="0"/>
              <a:t>Li, J., </a:t>
            </a:r>
            <a:r>
              <a:rPr lang="fr-FR" sz="1000" dirty="0" err="1"/>
              <a:t>Plouchart</a:t>
            </a:r>
            <a:r>
              <a:rPr lang="fr-FR" sz="1000" dirty="0"/>
              <a:t>,  D., </a:t>
            </a:r>
            <a:r>
              <a:rPr lang="fr-FR" sz="1000" dirty="0" err="1"/>
              <a:t>Zastepa</a:t>
            </a:r>
            <a:r>
              <a:rPr lang="fr-FR" sz="1000" dirty="0"/>
              <a:t>,  A., Dittrich, M., 2019. </a:t>
            </a:r>
            <a:r>
              <a:rPr lang="en-CA" sz="1000" dirty="0"/>
              <a:t>Polyphosphate dynamics in picoplankton enhance turnover of phosphorus in a eutrophic bay of Lake Ontario, Scientific Reports, 9, 19563</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71662247"/>
      </p:ext>
    </p:extLst>
  </p:cSld>
  <p:clrMapOvr>
    <a:masterClrMapping/>
  </p:clrMapOvr>
  <mc:AlternateContent xmlns:mc="http://schemas.openxmlformats.org/markup-compatibility/2006" xmlns:p14="http://schemas.microsoft.com/office/powerpoint/2010/main">
    <mc:Choice Requires="p14">
      <p:transition spd="slow" p14:dur="2000" advTm="22168"/>
    </mc:Choice>
    <mc:Fallback xmlns="">
      <p:transition xmlns:p14="http://schemas.microsoft.com/office/powerpoint/2010/main" spd="slow" advTm="22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14325" y="1259945"/>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altLang="zh-CN"/>
          </a:p>
          <a:p>
            <a:pPr marL="0" indent="0">
              <a:buFont typeface="Arial"/>
              <a:buNone/>
            </a:pPr>
            <a:endParaRPr lang="en-US" dirty="0"/>
          </a:p>
        </p:txBody>
      </p:sp>
      <p:pic>
        <p:nvPicPr>
          <p:cNvPr id="3" name="Picture 2" descr="Screen Shot 2015-02-04 at 3.39.39 P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00431" y="877673"/>
            <a:ext cx="5402977" cy="1336563"/>
          </a:xfrm>
          <a:prstGeom prst="rect">
            <a:avLst/>
          </a:prstGeom>
        </p:spPr>
      </p:pic>
      <p:sp>
        <p:nvSpPr>
          <p:cNvPr id="8" name="TextBox 7"/>
          <p:cNvSpPr txBox="1"/>
          <p:nvPr/>
        </p:nvSpPr>
        <p:spPr>
          <a:xfrm>
            <a:off x="171431" y="293800"/>
            <a:ext cx="8615888" cy="523220"/>
          </a:xfrm>
          <a:prstGeom prst="rect">
            <a:avLst/>
          </a:prstGeom>
          <a:solidFill>
            <a:schemeClr val="accent1">
              <a:lumMod val="20000"/>
              <a:lumOff val="80000"/>
            </a:schemeClr>
          </a:solidFill>
        </p:spPr>
        <p:txBody>
          <a:bodyPr wrap="square" rtlCol="0">
            <a:spAutoFit/>
          </a:bodyPr>
          <a:lstStyle/>
          <a:p>
            <a:pPr algn="ctr"/>
            <a:r>
              <a:rPr lang="en-US" sz="2800" b="1" dirty="0">
                <a:latin typeface="Arial"/>
                <a:cs typeface="Arial"/>
              </a:rPr>
              <a:t>Polyphosphate (PolyP)</a:t>
            </a:r>
          </a:p>
        </p:txBody>
      </p:sp>
      <p:pic>
        <p:nvPicPr>
          <p:cNvPr id="16" name="Picture 15" descr="polyP equations-2.tif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6532" y="3511027"/>
            <a:ext cx="4800593" cy="2359688"/>
          </a:xfrm>
          <a:prstGeom prst="rect">
            <a:avLst/>
          </a:prstGeom>
        </p:spPr>
      </p:pic>
      <p:sp>
        <p:nvSpPr>
          <p:cNvPr id="5" name="Rectangle 4"/>
          <p:cNvSpPr/>
          <p:nvPr/>
        </p:nvSpPr>
        <p:spPr>
          <a:xfrm>
            <a:off x="4467224" y="2350533"/>
            <a:ext cx="4267200" cy="646331"/>
          </a:xfrm>
          <a:prstGeom prst="rect">
            <a:avLst/>
          </a:prstGeom>
        </p:spPr>
        <p:txBody>
          <a:bodyPr wrap="square">
            <a:spAutoFit/>
          </a:bodyPr>
          <a:lstStyle/>
          <a:p>
            <a:pPr algn="ctr"/>
            <a:r>
              <a:rPr lang="en-US" b="1" dirty="0" err="1"/>
              <a:t>PolyP</a:t>
            </a:r>
            <a:r>
              <a:rPr lang="en-US" b="1" dirty="0"/>
              <a:t> is a long chain polymer of 3 to thousands of phosphate units. </a:t>
            </a:r>
          </a:p>
        </p:txBody>
      </p:sp>
      <p:sp>
        <p:nvSpPr>
          <p:cNvPr id="17" name="TextBox 16"/>
          <p:cNvSpPr txBox="1"/>
          <p:nvPr/>
        </p:nvSpPr>
        <p:spPr>
          <a:xfrm>
            <a:off x="4711700" y="3719022"/>
            <a:ext cx="3848793" cy="369332"/>
          </a:xfrm>
          <a:prstGeom prst="rect">
            <a:avLst/>
          </a:prstGeom>
          <a:solidFill>
            <a:srgbClr val="FFD115"/>
          </a:solidFill>
        </p:spPr>
        <p:txBody>
          <a:bodyPr wrap="none" rtlCol="0">
            <a:spAutoFit/>
          </a:bodyPr>
          <a:lstStyle/>
          <a:p>
            <a:r>
              <a:rPr lang="en-US" b="1" dirty="0">
                <a:latin typeface="Helvetica"/>
                <a:cs typeface="Helvetica"/>
              </a:rPr>
              <a:t>PolyP accumulation under high P</a:t>
            </a:r>
          </a:p>
        </p:txBody>
      </p:sp>
      <p:sp>
        <p:nvSpPr>
          <p:cNvPr id="21" name="TextBox 20"/>
          <p:cNvSpPr txBox="1"/>
          <p:nvPr/>
        </p:nvSpPr>
        <p:spPr>
          <a:xfrm>
            <a:off x="4764594" y="5476385"/>
            <a:ext cx="4022724" cy="369332"/>
          </a:xfrm>
          <a:prstGeom prst="rect">
            <a:avLst/>
          </a:prstGeom>
          <a:solidFill>
            <a:schemeClr val="tx2">
              <a:lumMod val="20000"/>
              <a:lumOff val="80000"/>
            </a:schemeClr>
          </a:solidFill>
        </p:spPr>
        <p:txBody>
          <a:bodyPr wrap="square" rtlCol="0">
            <a:spAutoFit/>
          </a:bodyPr>
          <a:lstStyle/>
          <a:p>
            <a:r>
              <a:rPr lang="en-US" b="1" dirty="0">
                <a:latin typeface="Helvetica"/>
                <a:cs typeface="Helvetica"/>
              </a:rPr>
              <a:t>PolyP as P reserve under P stress</a:t>
            </a:r>
          </a:p>
        </p:txBody>
      </p:sp>
      <p:sp>
        <p:nvSpPr>
          <p:cNvPr id="26" name="TextBox 25"/>
          <p:cNvSpPr txBox="1"/>
          <p:nvPr/>
        </p:nvSpPr>
        <p:spPr>
          <a:xfrm>
            <a:off x="4717480" y="4475303"/>
            <a:ext cx="4303206" cy="646331"/>
          </a:xfrm>
          <a:prstGeom prst="rect">
            <a:avLst/>
          </a:prstGeom>
          <a:noFill/>
        </p:spPr>
        <p:txBody>
          <a:bodyPr wrap="square" rtlCol="0">
            <a:spAutoFit/>
          </a:bodyPr>
          <a:lstStyle/>
          <a:p>
            <a:r>
              <a:rPr lang="en-US" b="1" dirty="0">
                <a:latin typeface="Helvetica"/>
                <a:cs typeface="Helvetica"/>
              </a:rPr>
              <a:t>Recycling of polyP during </a:t>
            </a:r>
          </a:p>
          <a:p>
            <a:r>
              <a:rPr lang="en-US" b="1" dirty="0">
                <a:latin typeface="Helvetica"/>
                <a:cs typeface="Helvetica"/>
              </a:rPr>
              <a:t>				cell decomposition </a:t>
            </a:r>
          </a:p>
        </p:txBody>
      </p:sp>
      <p:sp>
        <p:nvSpPr>
          <p:cNvPr id="12" name="TextBox 11"/>
          <p:cNvSpPr txBox="1"/>
          <p:nvPr/>
        </p:nvSpPr>
        <p:spPr>
          <a:xfrm>
            <a:off x="4743293" y="4088354"/>
            <a:ext cx="1558627" cy="369332"/>
          </a:xfrm>
          <a:prstGeom prst="rect">
            <a:avLst/>
          </a:prstGeom>
          <a:solidFill>
            <a:schemeClr val="tx1">
              <a:lumMod val="95000"/>
              <a:lumOff val="5000"/>
            </a:schemeClr>
          </a:solidFill>
          <a:ln>
            <a:noFill/>
          </a:ln>
        </p:spPr>
        <p:txBody>
          <a:bodyPr wrap="none" rtlCol="0">
            <a:spAutoFit/>
          </a:bodyPr>
          <a:lstStyle/>
          <a:p>
            <a:r>
              <a:rPr lang="en-US" i="1" dirty="0">
                <a:solidFill>
                  <a:srgbClr val="FFD115"/>
                </a:solidFill>
              </a:rPr>
              <a:t>Luxury uptake</a:t>
            </a:r>
          </a:p>
        </p:txBody>
      </p:sp>
      <p:sp>
        <p:nvSpPr>
          <p:cNvPr id="13" name="Rectangle 12"/>
          <p:cNvSpPr/>
          <p:nvPr/>
        </p:nvSpPr>
        <p:spPr>
          <a:xfrm>
            <a:off x="4743293" y="5845717"/>
            <a:ext cx="2125790" cy="369332"/>
          </a:xfrm>
          <a:prstGeom prst="rect">
            <a:avLst/>
          </a:prstGeom>
          <a:solidFill>
            <a:schemeClr val="tx2">
              <a:lumMod val="20000"/>
              <a:lumOff val="80000"/>
            </a:schemeClr>
          </a:solidFill>
        </p:spPr>
        <p:txBody>
          <a:bodyPr wrap="none">
            <a:spAutoFit/>
          </a:bodyPr>
          <a:lstStyle/>
          <a:p>
            <a:r>
              <a:rPr lang="en-US" b="1" i="1" dirty="0"/>
              <a:t>Deficiency response</a:t>
            </a:r>
          </a:p>
        </p:txBody>
      </p:sp>
      <p:pic>
        <p:nvPicPr>
          <p:cNvPr id="27" name="Picture 26"/>
          <p:cNvPicPr>
            <a:picLocks noChangeAspect="1"/>
          </p:cNvPicPr>
          <p:nvPr/>
        </p:nvPicPr>
        <p:blipFill>
          <a:blip r:embed="rId7"/>
          <a:stretch>
            <a:fillRect/>
          </a:stretch>
        </p:blipFill>
        <p:spPr>
          <a:xfrm>
            <a:off x="127000" y="994820"/>
            <a:ext cx="3515806" cy="1762201"/>
          </a:xfrm>
          <a:prstGeom prst="rect">
            <a:avLst/>
          </a:prstGeom>
        </p:spPr>
      </p:pic>
      <p:sp>
        <p:nvSpPr>
          <p:cNvPr id="28" name="Rectangle 27"/>
          <p:cNvSpPr/>
          <p:nvPr/>
        </p:nvSpPr>
        <p:spPr>
          <a:xfrm>
            <a:off x="171431" y="2757021"/>
            <a:ext cx="3556000" cy="461665"/>
          </a:xfrm>
          <a:prstGeom prst="rect">
            <a:avLst/>
          </a:prstGeom>
        </p:spPr>
        <p:txBody>
          <a:bodyPr wrap="square">
            <a:spAutoFit/>
          </a:bodyPr>
          <a:lstStyle/>
          <a:p>
            <a:r>
              <a:rPr lang="en-US" sz="1200" dirty="0"/>
              <a:t>STEM- EDXS analyses of </a:t>
            </a:r>
            <a:r>
              <a:rPr lang="en-US" sz="1200" dirty="0" err="1"/>
              <a:t>Gloeomargarita</a:t>
            </a:r>
            <a:r>
              <a:rPr lang="en-US" sz="1200" dirty="0"/>
              <a:t> </a:t>
            </a:r>
            <a:r>
              <a:rPr lang="en-US" sz="1200" dirty="0" err="1"/>
              <a:t>lithophora</a:t>
            </a:r>
            <a:r>
              <a:rPr lang="en-US" sz="1200" dirty="0"/>
              <a:t> cells, Cam et al. 2017,  </a:t>
            </a:r>
            <a:r>
              <a:rPr lang="en-US" sz="1200" dirty="0" err="1"/>
              <a:t>Geobiology</a:t>
            </a:r>
            <a:endParaRPr lang="en-US" sz="1200" dirty="0"/>
          </a:p>
        </p:txBody>
      </p:sp>
      <p:sp>
        <p:nvSpPr>
          <p:cNvPr id="19" name="Oval 18"/>
          <p:cNvSpPr/>
          <p:nvPr/>
        </p:nvSpPr>
        <p:spPr>
          <a:xfrm>
            <a:off x="3099847" y="4044968"/>
            <a:ext cx="277306" cy="213771"/>
          </a:xfrm>
          <a:prstGeom prst="ellipse">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3156997" y="3752868"/>
            <a:ext cx="277306" cy="213771"/>
          </a:xfrm>
          <a:prstGeom prst="ellipse">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Lightning Bolt 29"/>
          <p:cNvSpPr/>
          <p:nvPr/>
        </p:nvSpPr>
        <p:spPr>
          <a:xfrm flipH="1">
            <a:off x="8595230" y="4832463"/>
            <a:ext cx="542925" cy="768841"/>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515806" y="4001582"/>
            <a:ext cx="277306" cy="213771"/>
          </a:xfrm>
          <a:prstGeom prst="ellipse">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04810035"/>
      </p:ext>
    </p:extLst>
  </p:cSld>
  <p:clrMapOvr>
    <a:masterClrMapping/>
  </p:clrMapOvr>
  <mc:AlternateContent xmlns:mc="http://schemas.openxmlformats.org/markup-compatibility/2006" xmlns:p14="http://schemas.microsoft.com/office/powerpoint/2010/main">
    <mc:Choice Requires="p14">
      <p:transition spd="slow" p14:dur="2000" advTm="87146"/>
    </mc:Choice>
    <mc:Fallback xmlns="">
      <p:transition xmlns:p14="http://schemas.microsoft.com/office/powerpoint/2010/main" spd="slow" advTm="87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93676" y="2093029"/>
            <a:ext cx="8662458" cy="2097971"/>
          </a:xfrm>
          <a:prstGeom prst="rect">
            <a:avLst/>
          </a:prstGeom>
          <a:solidFill>
            <a:schemeClr val="accent1">
              <a:lumMod val="20000"/>
              <a:lumOff val="80000"/>
            </a:schemeClr>
          </a:solidFill>
          <a:ln>
            <a:solidFill>
              <a:schemeClr val="accent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0" y="555410"/>
            <a:ext cx="9144000" cy="523220"/>
          </a:xfrm>
          <a:prstGeom prst="rect">
            <a:avLst/>
          </a:prstGeom>
          <a:solidFill>
            <a:schemeClr val="accent1">
              <a:lumMod val="20000"/>
              <a:lumOff val="80000"/>
            </a:schemeClr>
          </a:solidFill>
        </p:spPr>
        <p:txBody>
          <a:bodyPr wrap="square" rtlCol="0">
            <a:spAutoFit/>
          </a:bodyPr>
          <a:lstStyle/>
          <a:p>
            <a:pPr algn="ctr"/>
            <a:r>
              <a:rPr lang="en-US" sz="2800" b="1" dirty="0" err="1">
                <a:latin typeface="Arial"/>
                <a:cs typeface="Arial"/>
              </a:rPr>
              <a:t>PolyP</a:t>
            </a:r>
            <a:r>
              <a:rPr lang="en-US" sz="2800" b="1" dirty="0">
                <a:latin typeface="Arial"/>
                <a:cs typeface="Arial"/>
              </a:rPr>
              <a:t> studies in marine environments</a:t>
            </a:r>
          </a:p>
        </p:txBody>
      </p:sp>
      <p:sp>
        <p:nvSpPr>
          <p:cNvPr id="4" name="TextBox 3"/>
          <p:cNvSpPr txBox="1"/>
          <p:nvPr/>
        </p:nvSpPr>
        <p:spPr>
          <a:xfrm>
            <a:off x="142874" y="2093029"/>
            <a:ext cx="9001125" cy="400110"/>
          </a:xfrm>
          <a:prstGeom prst="rect">
            <a:avLst/>
          </a:prstGeom>
          <a:noFill/>
          <a:ln>
            <a:noFill/>
          </a:ln>
        </p:spPr>
        <p:txBody>
          <a:bodyPr wrap="square" rtlCol="0">
            <a:spAutoFit/>
          </a:bodyPr>
          <a:lstStyle/>
          <a:p>
            <a:r>
              <a:rPr lang="en-US" sz="2000" b="1" dirty="0" err="1"/>
              <a:t>PolyP</a:t>
            </a:r>
            <a:r>
              <a:rPr lang="en-US" sz="2000" b="1" dirty="0"/>
              <a:t> is a significant </a:t>
            </a:r>
            <a:r>
              <a:rPr lang="en-US" sz="2000" b="1"/>
              <a:t>fraction of </a:t>
            </a:r>
            <a:r>
              <a:rPr lang="en-US" sz="2000" b="1" dirty="0"/>
              <a:t>the total P,  also in P-replete conditions</a:t>
            </a:r>
          </a:p>
        </p:txBody>
      </p:sp>
      <p:sp>
        <p:nvSpPr>
          <p:cNvPr id="5" name="Rectangle 4"/>
          <p:cNvSpPr/>
          <p:nvPr/>
        </p:nvSpPr>
        <p:spPr>
          <a:xfrm>
            <a:off x="206375" y="3493155"/>
            <a:ext cx="8937625" cy="707886"/>
          </a:xfrm>
          <a:prstGeom prst="rect">
            <a:avLst/>
          </a:prstGeom>
          <a:noFill/>
          <a:ln>
            <a:noFill/>
          </a:ln>
        </p:spPr>
        <p:txBody>
          <a:bodyPr wrap="square">
            <a:spAutoFit/>
          </a:bodyPr>
          <a:lstStyle/>
          <a:p>
            <a:r>
              <a:rPr lang="en-US" sz="2000" b="1" dirty="0"/>
              <a:t>Besides recently, </a:t>
            </a:r>
            <a:r>
              <a:rPr lang="en-US" sz="2000" b="1" dirty="0" err="1"/>
              <a:t>polyP</a:t>
            </a:r>
            <a:r>
              <a:rPr lang="en-US" sz="2000" b="1" dirty="0"/>
              <a:t> has rarely been measured and almost no data in freshwater systems  -&gt; limited understanding</a:t>
            </a:r>
          </a:p>
        </p:txBody>
      </p:sp>
      <p:sp>
        <p:nvSpPr>
          <p:cNvPr id="6" name="TextBox 5"/>
          <p:cNvSpPr txBox="1"/>
          <p:nvPr/>
        </p:nvSpPr>
        <p:spPr>
          <a:xfrm>
            <a:off x="444500" y="5118858"/>
            <a:ext cx="2226791" cy="338554"/>
          </a:xfrm>
          <a:prstGeom prst="rect">
            <a:avLst/>
          </a:prstGeom>
          <a:solidFill>
            <a:srgbClr val="FFFFFF"/>
          </a:solidFill>
          <a:ln>
            <a:solidFill>
              <a:srgbClr val="FFFFFF"/>
            </a:solidFill>
          </a:ln>
        </p:spPr>
        <p:txBody>
          <a:bodyPr wrap="none" rtlCol="0">
            <a:spAutoFit/>
          </a:bodyPr>
          <a:lstStyle/>
          <a:p>
            <a:r>
              <a:rPr lang="en-US" sz="1600" b="1" dirty="0"/>
              <a:t>Martin et al., 2018, L&amp;O</a:t>
            </a:r>
          </a:p>
        </p:txBody>
      </p:sp>
      <p:sp>
        <p:nvSpPr>
          <p:cNvPr id="8" name="Rectangle 7"/>
          <p:cNvSpPr/>
          <p:nvPr/>
        </p:nvSpPr>
        <p:spPr>
          <a:xfrm>
            <a:off x="193675" y="2801005"/>
            <a:ext cx="8950325" cy="400110"/>
          </a:xfrm>
          <a:prstGeom prst="rect">
            <a:avLst/>
          </a:prstGeom>
          <a:noFill/>
          <a:ln>
            <a:noFill/>
          </a:ln>
        </p:spPr>
        <p:txBody>
          <a:bodyPr wrap="square">
            <a:spAutoFit/>
          </a:bodyPr>
          <a:lstStyle/>
          <a:p>
            <a:r>
              <a:rPr lang="en-US" sz="2000" b="1" dirty="0"/>
              <a:t>There are contradictory results about the biogeochemical fate of </a:t>
            </a:r>
            <a:r>
              <a:rPr lang="en-US" sz="2000" b="1" dirty="0" err="1"/>
              <a:t>polyP</a:t>
            </a:r>
            <a:r>
              <a:rPr lang="en-US" sz="2000" b="1" dirty="0"/>
              <a:t> </a:t>
            </a:r>
          </a:p>
        </p:txBody>
      </p:sp>
      <p:sp>
        <p:nvSpPr>
          <p:cNvPr id="10" name="TextBox 9"/>
          <p:cNvSpPr txBox="1"/>
          <p:nvPr/>
        </p:nvSpPr>
        <p:spPr>
          <a:xfrm>
            <a:off x="444500" y="5446657"/>
            <a:ext cx="2005677" cy="338554"/>
          </a:xfrm>
          <a:prstGeom prst="rect">
            <a:avLst/>
          </a:prstGeom>
          <a:solidFill>
            <a:srgbClr val="FFFFFF"/>
          </a:solidFill>
          <a:ln>
            <a:solidFill>
              <a:srgbClr val="FFFFFF"/>
            </a:solidFill>
          </a:ln>
        </p:spPr>
        <p:txBody>
          <a:bodyPr wrap="none" rtlCol="0">
            <a:spAutoFit/>
          </a:bodyPr>
          <a:lstStyle/>
          <a:p>
            <a:r>
              <a:rPr lang="en-US" sz="1600" b="1" dirty="0"/>
              <a:t>Diaz et al., 2016, L&amp;O</a:t>
            </a:r>
          </a:p>
        </p:txBody>
      </p:sp>
      <p:sp>
        <p:nvSpPr>
          <p:cNvPr id="11" name="TextBox 10"/>
          <p:cNvSpPr txBox="1"/>
          <p:nvPr/>
        </p:nvSpPr>
        <p:spPr>
          <a:xfrm>
            <a:off x="444500" y="5759295"/>
            <a:ext cx="2274982" cy="338554"/>
          </a:xfrm>
          <a:prstGeom prst="rect">
            <a:avLst/>
          </a:prstGeom>
          <a:solidFill>
            <a:srgbClr val="FFFFFF"/>
          </a:solidFill>
          <a:ln>
            <a:solidFill>
              <a:srgbClr val="FFFFFF"/>
            </a:solidFill>
          </a:ln>
        </p:spPr>
        <p:txBody>
          <a:bodyPr wrap="none" rtlCol="0">
            <a:spAutoFit/>
          </a:bodyPr>
          <a:lstStyle/>
          <a:p>
            <a:r>
              <a:rPr lang="en-US" sz="1600" b="1" dirty="0"/>
              <a:t>Martin et al. 2014, PNAS</a:t>
            </a: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35271448"/>
      </p:ext>
    </p:extLst>
  </p:cSld>
  <p:clrMapOvr>
    <a:masterClrMapping/>
  </p:clrMapOvr>
  <mc:AlternateContent xmlns:mc="http://schemas.openxmlformats.org/markup-compatibility/2006" xmlns:p14="http://schemas.microsoft.com/office/powerpoint/2010/main">
    <mc:Choice Requires="p14">
      <p:transition spd="slow" p14:dur="2000" advTm="51063"/>
    </mc:Choice>
    <mc:Fallback xmlns="">
      <p:transition xmlns:p14="http://schemas.microsoft.com/office/powerpoint/2010/main" spd="slow" advTm="51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Martin_et_al-2018-Limnology_and_Oceanography.tif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32520" y="4836058"/>
            <a:ext cx="2464275" cy="1289702"/>
          </a:xfrm>
          <a:prstGeom prst="rect">
            <a:avLst/>
          </a:prstGeom>
        </p:spPr>
      </p:pic>
      <p:sp>
        <p:nvSpPr>
          <p:cNvPr id="4" name="TextBox 3"/>
          <p:cNvSpPr txBox="1"/>
          <p:nvPr/>
        </p:nvSpPr>
        <p:spPr>
          <a:xfrm>
            <a:off x="1798006" y="1032916"/>
            <a:ext cx="1969247" cy="307777"/>
          </a:xfrm>
          <a:prstGeom prst="rect">
            <a:avLst/>
          </a:prstGeom>
          <a:noFill/>
        </p:spPr>
        <p:txBody>
          <a:bodyPr wrap="none" rtlCol="0">
            <a:spAutoFit/>
          </a:bodyPr>
          <a:lstStyle/>
          <a:p>
            <a:r>
              <a:rPr lang="en-US" sz="1400" dirty="0"/>
              <a:t>Martin et al. PNAS, 2014</a:t>
            </a:r>
          </a:p>
        </p:txBody>
      </p:sp>
      <p:sp>
        <p:nvSpPr>
          <p:cNvPr id="11" name="TextBox 10"/>
          <p:cNvSpPr txBox="1"/>
          <p:nvPr/>
        </p:nvSpPr>
        <p:spPr>
          <a:xfrm>
            <a:off x="0" y="396144"/>
            <a:ext cx="9144000" cy="523220"/>
          </a:xfrm>
          <a:prstGeom prst="rect">
            <a:avLst/>
          </a:prstGeom>
          <a:solidFill>
            <a:schemeClr val="accent1">
              <a:lumMod val="20000"/>
              <a:lumOff val="80000"/>
            </a:schemeClr>
          </a:solidFill>
        </p:spPr>
        <p:txBody>
          <a:bodyPr wrap="square" rtlCol="0">
            <a:spAutoFit/>
          </a:bodyPr>
          <a:lstStyle/>
          <a:p>
            <a:pPr algn="ctr"/>
            <a:r>
              <a:rPr lang="en-US" sz="2800" b="1" dirty="0">
                <a:latin typeface="Arial"/>
                <a:cs typeface="Arial"/>
              </a:rPr>
              <a:t>Recent findings on </a:t>
            </a:r>
            <a:r>
              <a:rPr lang="en-US" sz="2800" b="1" dirty="0" err="1">
                <a:latin typeface="Arial"/>
                <a:cs typeface="Arial"/>
              </a:rPr>
              <a:t>PolyP</a:t>
            </a:r>
            <a:r>
              <a:rPr lang="en-US" sz="2800" b="1" dirty="0">
                <a:latin typeface="Arial"/>
                <a:cs typeface="Arial"/>
              </a:rPr>
              <a:t> in marine environments</a:t>
            </a:r>
          </a:p>
        </p:txBody>
      </p:sp>
      <p:pic>
        <p:nvPicPr>
          <p:cNvPr id="3" name="Picture 2" descr="Martin et al 2014 PolyP.tiff"/>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899606" y="1275210"/>
            <a:ext cx="4736144" cy="2459736"/>
          </a:xfrm>
          <a:prstGeom prst="rect">
            <a:avLst/>
          </a:prstGeom>
        </p:spPr>
      </p:pic>
      <p:sp>
        <p:nvSpPr>
          <p:cNvPr id="6" name="Rectangle 5"/>
          <p:cNvSpPr/>
          <p:nvPr/>
        </p:nvSpPr>
        <p:spPr>
          <a:xfrm>
            <a:off x="6419850" y="2196106"/>
            <a:ext cx="215900" cy="1003300"/>
          </a:xfrm>
          <a:prstGeom prst="rect">
            <a:avLst/>
          </a:prstGeom>
          <a:noFill/>
          <a:ln w="381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368972" y="2196106"/>
            <a:ext cx="215900" cy="1003300"/>
          </a:xfrm>
          <a:prstGeom prst="rect">
            <a:avLst/>
          </a:prstGeom>
          <a:noFill/>
          <a:ln w="38100">
            <a:solidFill>
              <a:srgbClr val="0000FF"/>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947072" y="3021606"/>
            <a:ext cx="215900" cy="203200"/>
          </a:xfrm>
          <a:prstGeom prst="rect">
            <a:avLst/>
          </a:prstGeom>
          <a:noFill/>
          <a:ln w="38100">
            <a:solidFill>
              <a:srgbClr val="0000FF"/>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862963" y="3021606"/>
            <a:ext cx="215900" cy="203200"/>
          </a:xfrm>
          <a:prstGeom prst="rect">
            <a:avLst/>
          </a:prstGeom>
          <a:noFill/>
          <a:ln w="381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982258" y="3694706"/>
            <a:ext cx="2456096" cy="338554"/>
          </a:xfrm>
          <a:prstGeom prst="rect">
            <a:avLst/>
          </a:prstGeom>
          <a:noFill/>
        </p:spPr>
        <p:txBody>
          <a:bodyPr wrap="none" rtlCol="0">
            <a:spAutoFit/>
          </a:bodyPr>
          <a:lstStyle/>
          <a:p>
            <a:r>
              <a:rPr lang="en-US" sz="1600" dirty="0">
                <a:solidFill>
                  <a:srgbClr val="0000FF"/>
                </a:solidFill>
                <a:latin typeface="Helvetica"/>
                <a:cs typeface="Helvetica"/>
              </a:rPr>
              <a:t>High</a:t>
            </a:r>
            <a:r>
              <a:rPr lang="zh-CN" altLang="en-US" sz="1600" dirty="0">
                <a:solidFill>
                  <a:srgbClr val="0000FF"/>
                </a:solidFill>
                <a:latin typeface="Helvetica"/>
                <a:cs typeface="Helvetica"/>
              </a:rPr>
              <a:t> </a:t>
            </a:r>
            <a:r>
              <a:rPr lang="en-US" altLang="zh-CN" sz="1600" dirty="0">
                <a:solidFill>
                  <a:srgbClr val="0000FF"/>
                </a:solidFill>
                <a:latin typeface="Helvetica"/>
                <a:cs typeface="Helvetica"/>
              </a:rPr>
              <a:t>SRP</a:t>
            </a:r>
            <a:r>
              <a:rPr lang="en-US" altLang="zh-CN" sz="1200" dirty="0">
                <a:solidFill>
                  <a:srgbClr val="0000FF"/>
                </a:solidFill>
                <a:latin typeface="Helvetica"/>
                <a:cs typeface="Helvetica"/>
              </a:rPr>
              <a:t>(soluble reactive P)</a:t>
            </a:r>
            <a:endParaRPr lang="en-US" sz="1200" dirty="0">
              <a:solidFill>
                <a:srgbClr val="0000FF"/>
              </a:solidFill>
              <a:latin typeface="Helvetica"/>
              <a:cs typeface="Helvetica"/>
            </a:endParaRPr>
          </a:p>
        </p:txBody>
      </p:sp>
      <p:sp>
        <p:nvSpPr>
          <p:cNvPr id="19" name="TextBox 18"/>
          <p:cNvSpPr txBox="1"/>
          <p:nvPr/>
        </p:nvSpPr>
        <p:spPr>
          <a:xfrm>
            <a:off x="5157680" y="3694706"/>
            <a:ext cx="1039968" cy="338554"/>
          </a:xfrm>
          <a:prstGeom prst="rect">
            <a:avLst/>
          </a:prstGeom>
          <a:noFill/>
        </p:spPr>
        <p:txBody>
          <a:bodyPr wrap="none" rtlCol="0">
            <a:spAutoFit/>
          </a:bodyPr>
          <a:lstStyle/>
          <a:p>
            <a:r>
              <a:rPr lang="en-US" altLang="zh-CN" sz="1600" dirty="0">
                <a:solidFill>
                  <a:srgbClr val="0000FF"/>
                </a:solidFill>
                <a:latin typeface="Helvetica"/>
                <a:cs typeface="Helvetica"/>
              </a:rPr>
              <a:t>Low</a:t>
            </a:r>
            <a:r>
              <a:rPr lang="zh-CN" altLang="en-US" sz="1600" dirty="0">
                <a:solidFill>
                  <a:srgbClr val="0000FF"/>
                </a:solidFill>
                <a:latin typeface="Helvetica"/>
                <a:cs typeface="Helvetica"/>
              </a:rPr>
              <a:t> </a:t>
            </a:r>
            <a:r>
              <a:rPr lang="en-US" altLang="zh-CN" sz="1600" dirty="0">
                <a:solidFill>
                  <a:srgbClr val="0000FF"/>
                </a:solidFill>
                <a:latin typeface="Helvetica"/>
                <a:cs typeface="Helvetica"/>
              </a:rPr>
              <a:t>SRP</a:t>
            </a:r>
            <a:endParaRPr lang="en-US" sz="1600" dirty="0">
              <a:solidFill>
                <a:srgbClr val="0000FF"/>
              </a:solidFill>
              <a:latin typeface="Helvetica"/>
              <a:cs typeface="Helvetica"/>
            </a:endParaRPr>
          </a:p>
        </p:txBody>
      </p:sp>
      <p:sp>
        <p:nvSpPr>
          <p:cNvPr id="20" name="TextBox 19"/>
          <p:cNvSpPr txBox="1"/>
          <p:nvPr/>
        </p:nvSpPr>
        <p:spPr>
          <a:xfrm>
            <a:off x="2325158" y="4019072"/>
            <a:ext cx="1587394" cy="338554"/>
          </a:xfrm>
          <a:prstGeom prst="rect">
            <a:avLst/>
          </a:prstGeom>
          <a:noFill/>
        </p:spPr>
        <p:txBody>
          <a:bodyPr wrap="none" rtlCol="0">
            <a:spAutoFit/>
          </a:bodyPr>
          <a:lstStyle/>
          <a:p>
            <a:r>
              <a:rPr lang="en-US" sz="1600" dirty="0">
                <a:solidFill>
                  <a:srgbClr val="FF0000"/>
                </a:solidFill>
                <a:latin typeface="Helvetica"/>
                <a:cs typeface="Helvetica"/>
              </a:rPr>
              <a:t>Low polyP:TPP</a:t>
            </a:r>
          </a:p>
        </p:txBody>
      </p:sp>
      <p:sp>
        <p:nvSpPr>
          <p:cNvPr id="21" name="TextBox 20"/>
          <p:cNvSpPr txBox="1"/>
          <p:nvPr/>
        </p:nvSpPr>
        <p:spPr>
          <a:xfrm>
            <a:off x="4929080" y="4007404"/>
            <a:ext cx="1632979" cy="338554"/>
          </a:xfrm>
          <a:prstGeom prst="rect">
            <a:avLst/>
          </a:prstGeom>
          <a:noFill/>
        </p:spPr>
        <p:txBody>
          <a:bodyPr wrap="none" rtlCol="0">
            <a:spAutoFit/>
          </a:bodyPr>
          <a:lstStyle/>
          <a:p>
            <a:r>
              <a:rPr lang="en-US" sz="1600" dirty="0">
                <a:solidFill>
                  <a:srgbClr val="FF0000"/>
                </a:solidFill>
                <a:latin typeface="Helvetica"/>
                <a:cs typeface="Helvetica"/>
              </a:rPr>
              <a:t>High polyP:TPP</a:t>
            </a:r>
          </a:p>
        </p:txBody>
      </p:sp>
      <p:sp>
        <p:nvSpPr>
          <p:cNvPr id="25" name="TextBox 24"/>
          <p:cNvSpPr txBox="1"/>
          <p:nvPr/>
        </p:nvSpPr>
        <p:spPr>
          <a:xfrm>
            <a:off x="5806038" y="6362545"/>
            <a:ext cx="1443524" cy="307777"/>
          </a:xfrm>
          <a:prstGeom prst="rect">
            <a:avLst/>
          </a:prstGeom>
          <a:noFill/>
        </p:spPr>
        <p:txBody>
          <a:bodyPr wrap="none" rtlCol="0">
            <a:spAutoFit/>
          </a:bodyPr>
          <a:lstStyle/>
          <a:p>
            <a:r>
              <a:rPr lang="en-US" sz="1400" dirty="0"/>
              <a:t>Martin et al 2018</a:t>
            </a:r>
          </a:p>
        </p:txBody>
      </p:sp>
      <p:sp>
        <p:nvSpPr>
          <p:cNvPr id="26" name="TextBox 25"/>
          <p:cNvSpPr txBox="1"/>
          <p:nvPr/>
        </p:nvSpPr>
        <p:spPr>
          <a:xfrm>
            <a:off x="6264511" y="4421731"/>
            <a:ext cx="2184512" cy="338554"/>
          </a:xfrm>
          <a:prstGeom prst="rect">
            <a:avLst/>
          </a:prstGeom>
          <a:noFill/>
        </p:spPr>
        <p:txBody>
          <a:bodyPr wrap="none" rtlCol="0">
            <a:spAutoFit/>
          </a:bodyPr>
          <a:lstStyle/>
          <a:p>
            <a:r>
              <a:rPr lang="en-US" sz="1600" dirty="0">
                <a:latin typeface="Helvetica"/>
                <a:cs typeface="Helvetica"/>
              </a:rPr>
              <a:t>Tropical Indian Ocean</a:t>
            </a:r>
          </a:p>
        </p:txBody>
      </p:sp>
      <p:pic>
        <p:nvPicPr>
          <p:cNvPr id="24" name="Picture 23" descr="Martin et al 2014 PolyP.tiff"/>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81660" y="4632202"/>
            <a:ext cx="4736144" cy="1271016"/>
          </a:xfrm>
          <a:prstGeom prst="rect">
            <a:avLst/>
          </a:prstGeom>
        </p:spPr>
      </p:pic>
      <p:sp>
        <p:nvSpPr>
          <p:cNvPr id="5" name="Rectangle 4">
            <a:extLst>
              <a:ext uri="{FF2B5EF4-FFF2-40B4-BE49-F238E27FC236}">
                <a16:creationId xmlns:a16="http://schemas.microsoft.com/office/drawing/2014/main" id="{AC67D1E5-9D6B-5642-A3A7-774D0E743AF9}"/>
              </a:ext>
            </a:extLst>
          </p:cNvPr>
          <p:cNvSpPr/>
          <p:nvPr/>
        </p:nvSpPr>
        <p:spPr>
          <a:xfrm>
            <a:off x="570077" y="6278743"/>
            <a:ext cx="1927131" cy="307777"/>
          </a:xfrm>
          <a:prstGeom prst="rect">
            <a:avLst/>
          </a:prstGeom>
        </p:spPr>
        <p:txBody>
          <a:bodyPr wrap="none">
            <a:spAutoFit/>
          </a:bodyPr>
          <a:lstStyle/>
          <a:p>
            <a:r>
              <a:rPr lang="en-US" sz="1400" dirty="0"/>
              <a:t>Diaz et al., 2016, L&amp;O</a:t>
            </a:r>
          </a:p>
        </p:txBody>
      </p:sp>
      <p:sp>
        <p:nvSpPr>
          <p:cNvPr id="22" name="TextBox 21">
            <a:extLst>
              <a:ext uri="{FF2B5EF4-FFF2-40B4-BE49-F238E27FC236}">
                <a16:creationId xmlns:a16="http://schemas.microsoft.com/office/drawing/2014/main" id="{B11C9853-26A5-504E-A111-EB3D145C5157}"/>
              </a:ext>
            </a:extLst>
          </p:cNvPr>
          <p:cNvSpPr txBox="1"/>
          <p:nvPr/>
        </p:nvSpPr>
        <p:spPr>
          <a:xfrm>
            <a:off x="3671520" y="6048719"/>
            <a:ext cx="1039968" cy="338554"/>
          </a:xfrm>
          <a:prstGeom prst="rect">
            <a:avLst/>
          </a:prstGeom>
          <a:noFill/>
        </p:spPr>
        <p:txBody>
          <a:bodyPr wrap="none" rtlCol="0">
            <a:spAutoFit/>
          </a:bodyPr>
          <a:lstStyle/>
          <a:p>
            <a:r>
              <a:rPr lang="en-US" altLang="zh-CN" sz="1600" dirty="0">
                <a:solidFill>
                  <a:srgbClr val="0000FF"/>
                </a:solidFill>
                <a:latin typeface="Helvetica"/>
                <a:cs typeface="Helvetica"/>
              </a:rPr>
              <a:t>Low</a:t>
            </a:r>
            <a:r>
              <a:rPr lang="zh-CN" altLang="en-US" sz="1600" dirty="0">
                <a:solidFill>
                  <a:srgbClr val="0000FF"/>
                </a:solidFill>
                <a:latin typeface="Helvetica"/>
                <a:cs typeface="Helvetica"/>
              </a:rPr>
              <a:t> </a:t>
            </a:r>
            <a:r>
              <a:rPr lang="en-US" altLang="zh-CN" sz="1600" dirty="0">
                <a:solidFill>
                  <a:srgbClr val="0000FF"/>
                </a:solidFill>
                <a:latin typeface="Helvetica"/>
                <a:cs typeface="Helvetica"/>
              </a:rPr>
              <a:t>SRP</a:t>
            </a:r>
            <a:endParaRPr lang="en-US" sz="1600" dirty="0">
              <a:solidFill>
                <a:srgbClr val="0000FF"/>
              </a:solidFill>
              <a:latin typeface="Helvetica"/>
              <a:cs typeface="Helvetica"/>
            </a:endParaRPr>
          </a:p>
        </p:txBody>
      </p:sp>
      <p:sp>
        <p:nvSpPr>
          <p:cNvPr id="23" name="TextBox 22">
            <a:extLst>
              <a:ext uri="{FF2B5EF4-FFF2-40B4-BE49-F238E27FC236}">
                <a16:creationId xmlns:a16="http://schemas.microsoft.com/office/drawing/2014/main" id="{68170B77-8AD9-3441-A686-41CC8D799BC5}"/>
              </a:ext>
            </a:extLst>
          </p:cNvPr>
          <p:cNvSpPr txBox="1"/>
          <p:nvPr/>
        </p:nvSpPr>
        <p:spPr>
          <a:xfrm>
            <a:off x="787973" y="6008517"/>
            <a:ext cx="1082348" cy="338554"/>
          </a:xfrm>
          <a:prstGeom prst="rect">
            <a:avLst/>
          </a:prstGeom>
          <a:noFill/>
        </p:spPr>
        <p:txBody>
          <a:bodyPr wrap="none" rtlCol="0">
            <a:spAutoFit/>
          </a:bodyPr>
          <a:lstStyle/>
          <a:p>
            <a:r>
              <a:rPr lang="en-US" sz="1600" dirty="0">
                <a:solidFill>
                  <a:srgbClr val="0000FF"/>
                </a:solidFill>
                <a:latin typeface="Helvetica"/>
                <a:cs typeface="Helvetica"/>
              </a:rPr>
              <a:t>High</a:t>
            </a:r>
            <a:r>
              <a:rPr lang="zh-CN" altLang="en-US" sz="1600" dirty="0">
                <a:solidFill>
                  <a:srgbClr val="0000FF"/>
                </a:solidFill>
                <a:latin typeface="Helvetica"/>
                <a:cs typeface="Helvetica"/>
              </a:rPr>
              <a:t> </a:t>
            </a:r>
            <a:r>
              <a:rPr lang="en-US" altLang="zh-CN" sz="1600" dirty="0">
                <a:solidFill>
                  <a:srgbClr val="0000FF"/>
                </a:solidFill>
                <a:latin typeface="Helvetica"/>
                <a:cs typeface="Helvetica"/>
              </a:rPr>
              <a:t>SRP</a:t>
            </a:r>
            <a:endParaRPr lang="en-US" sz="1200" dirty="0">
              <a:solidFill>
                <a:srgbClr val="0000FF"/>
              </a:solidFill>
              <a:latin typeface="Helvetica"/>
              <a:cs typeface="Helvetica"/>
            </a:endParaRPr>
          </a:p>
        </p:txBody>
      </p:sp>
      <p:sp>
        <p:nvSpPr>
          <p:cNvPr id="27" name="TextBox 26">
            <a:extLst>
              <a:ext uri="{FF2B5EF4-FFF2-40B4-BE49-F238E27FC236}">
                <a16:creationId xmlns:a16="http://schemas.microsoft.com/office/drawing/2014/main" id="{37411EFD-BB68-B146-ABBB-BF534C0A4A27}"/>
              </a:ext>
            </a:extLst>
          </p:cNvPr>
          <p:cNvSpPr txBox="1"/>
          <p:nvPr/>
        </p:nvSpPr>
        <p:spPr>
          <a:xfrm>
            <a:off x="7014447" y="6070388"/>
            <a:ext cx="1082348" cy="338554"/>
          </a:xfrm>
          <a:prstGeom prst="rect">
            <a:avLst/>
          </a:prstGeom>
          <a:noFill/>
        </p:spPr>
        <p:txBody>
          <a:bodyPr wrap="none" rtlCol="0">
            <a:spAutoFit/>
          </a:bodyPr>
          <a:lstStyle/>
          <a:p>
            <a:r>
              <a:rPr lang="en-US" sz="1600" dirty="0">
                <a:solidFill>
                  <a:srgbClr val="0000FF"/>
                </a:solidFill>
                <a:latin typeface="Helvetica"/>
                <a:cs typeface="Helvetica"/>
              </a:rPr>
              <a:t>High</a:t>
            </a:r>
            <a:r>
              <a:rPr lang="zh-CN" altLang="en-US" sz="1600" dirty="0">
                <a:solidFill>
                  <a:srgbClr val="0000FF"/>
                </a:solidFill>
                <a:latin typeface="Helvetica"/>
                <a:cs typeface="Helvetica"/>
              </a:rPr>
              <a:t> </a:t>
            </a:r>
            <a:r>
              <a:rPr lang="en-US" altLang="zh-CN" sz="1600" dirty="0">
                <a:solidFill>
                  <a:srgbClr val="0000FF"/>
                </a:solidFill>
                <a:latin typeface="Helvetica"/>
                <a:cs typeface="Helvetica"/>
              </a:rPr>
              <a:t>SRP</a:t>
            </a:r>
            <a:endParaRPr lang="en-US" sz="1200" dirty="0">
              <a:solidFill>
                <a:srgbClr val="0000FF"/>
              </a:solidFill>
              <a:latin typeface="Helvetica"/>
              <a:cs typeface="Helvetica"/>
            </a:endParaRP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5341629"/>
      </p:ext>
    </p:extLst>
  </p:cSld>
  <p:clrMapOvr>
    <a:masterClrMapping/>
  </p:clrMapOvr>
  <mc:AlternateContent xmlns:mc="http://schemas.openxmlformats.org/markup-compatibility/2006" xmlns:p14="http://schemas.microsoft.com/office/powerpoint/2010/main">
    <mc:Choice Requires="p14">
      <p:transition spd="slow" p14:dur="2000" advTm="89688"/>
    </mc:Choice>
    <mc:Fallback xmlns="">
      <p:transition xmlns:p14="http://schemas.microsoft.com/office/powerpoint/2010/main" spd="slow" advTm="89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08100"/>
            <a:ext cx="9144000" cy="523220"/>
          </a:xfrm>
          <a:prstGeom prst="rect">
            <a:avLst/>
          </a:prstGeom>
          <a:solidFill>
            <a:schemeClr val="accent1">
              <a:lumMod val="20000"/>
              <a:lumOff val="80000"/>
            </a:schemeClr>
          </a:solidFill>
        </p:spPr>
        <p:txBody>
          <a:bodyPr wrap="square" rtlCol="0">
            <a:spAutoFit/>
          </a:bodyPr>
          <a:lstStyle/>
          <a:p>
            <a:pPr algn="ctr"/>
            <a:r>
              <a:rPr lang="en-US" sz="2800" b="1" dirty="0">
                <a:latin typeface="Arial"/>
                <a:cs typeface="Arial"/>
              </a:rPr>
              <a:t>Most likely </a:t>
            </a:r>
            <a:r>
              <a:rPr lang="en-US" sz="2800" b="1" dirty="0" err="1">
                <a:latin typeface="Arial"/>
                <a:cs typeface="Arial"/>
              </a:rPr>
              <a:t>PolyP</a:t>
            </a:r>
            <a:r>
              <a:rPr lang="en-US" sz="2800" b="1" dirty="0">
                <a:latin typeface="Arial"/>
                <a:cs typeface="Arial"/>
              </a:rPr>
              <a:t> is important in freshwater, but… </a:t>
            </a:r>
          </a:p>
        </p:txBody>
      </p:sp>
      <p:sp>
        <p:nvSpPr>
          <p:cNvPr id="3" name="TextBox 2"/>
          <p:cNvSpPr txBox="1"/>
          <p:nvPr/>
        </p:nvSpPr>
        <p:spPr>
          <a:xfrm>
            <a:off x="271462" y="1474868"/>
            <a:ext cx="8601075" cy="461665"/>
          </a:xfrm>
          <a:prstGeom prst="rect">
            <a:avLst/>
          </a:prstGeom>
          <a:noFill/>
        </p:spPr>
        <p:txBody>
          <a:bodyPr wrap="square" rtlCol="0">
            <a:spAutoFit/>
          </a:bodyPr>
          <a:lstStyle/>
          <a:p>
            <a:r>
              <a:rPr lang="en-US" sz="2400" dirty="0">
                <a:latin typeface="Helvetica"/>
                <a:cs typeface="Helvetica"/>
              </a:rPr>
              <a:t>no studies on a </a:t>
            </a:r>
            <a:r>
              <a:rPr lang="en-US" sz="2400" dirty="0" err="1">
                <a:latin typeface="Helvetica"/>
                <a:cs typeface="Helvetica"/>
              </a:rPr>
              <a:t>PolyP</a:t>
            </a:r>
            <a:r>
              <a:rPr lang="en-US" sz="2400" dirty="0">
                <a:latin typeface="Helvetica"/>
                <a:cs typeface="Helvetica"/>
              </a:rPr>
              <a:t> fate in lakes</a:t>
            </a:r>
          </a:p>
        </p:txBody>
      </p:sp>
      <p:sp>
        <p:nvSpPr>
          <p:cNvPr id="7" name="Rectangle 6"/>
          <p:cNvSpPr/>
          <p:nvPr/>
        </p:nvSpPr>
        <p:spPr>
          <a:xfrm>
            <a:off x="342900" y="2480082"/>
            <a:ext cx="8458200" cy="2308324"/>
          </a:xfrm>
          <a:prstGeom prst="rect">
            <a:avLst/>
          </a:prstGeom>
          <a:solidFill>
            <a:schemeClr val="accent1">
              <a:lumMod val="20000"/>
              <a:lumOff val="80000"/>
            </a:schemeClr>
          </a:solidFill>
        </p:spPr>
        <p:txBody>
          <a:bodyPr wrap="square">
            <a:spAutoFit/>
          </a:bodyPr>
          <a:lstStyle/>
          <a:p>
            <a:r>
              <a:rPr lang="en-US" dirty="0">
                <a:latin typeface="Helvetica"/>
                <a:cs typeface="Helvetica"/>
              </a:rPr>
              <a:t>So it is still unclear:</a:t>
            </a:r>
          </a:p>
          <a:p>
            <a:endParaRPr lang="en-US" dirty="0">
              <a:latin typeface="Helvetica"/>
              <a:cs typeface="Helvetica"/>
            </a:endParaRPr>
          </a:p>
          <a:p>
            <a:pPr marL="285750" indent="-285750">
              <a:buFontTx/>
              <a:buChar char="•"/>
            </a:pPr>
            <a:r>
              <a:rPr lang="en-US" dirty="0">
                <a:latin typeface="Helvetica"/>
                <a:cs typeface="Helvetica"/>
              </a:rPr>
              <a:t>what is </a:t>
            </a:r>
            <a:r>
              <a:rPr lang="en-US" dirty="0" err="1">
                <a:latin typeface="Helvetica"/>
                <a:cs typeface="Helvetica"/>
              </a:rPr>
              <a:t>polyP</a:t>
            </a:r>
            <a:r>
              <a:rPr lang="en-US" dirty="0">
                <a:latin typeface="Helvetica"/>
                <a:cs typeface="Helvetica"/>
              </a:rPr>
              <a:t> accumulation mechanism in eutrophic freshwater systems</a:t>
            </a:r>
          </a:p>
          <a:p>
            <a:r>
              <a:rPr lang="en-US" dirty="0">
                <a:latin typeface="Helvetica"/>
                <a:cs typeface="Helvetica"/>
              </a:rPr>
              <a:t>   </a:t>
            </a:r>
            <a:r>
              <a:rPr lang="en-US" sz="1600" i="1" dirty="0">
                <a:latin typeface="Helvetica"/>
                <a:cs typeface="Helvetica"/>
              </a:rPr>
              <a:t>e.g., luxury uptake under high P levels or P deficiency responses under low P conditions</a:t>
            </a:r>
          </a:p>
          <a:p>
            <a:endParaRPr lang="en-US" i="1" dirty="0">
              <a:latin typeface="Helvetica"/>
              <a:cs typeface="Helvetica"/>
            </a:endParaRPr>
          </a:p>
          <a:p>
            <a:pPr marL="285750" indent="-285750">
              <a:buFontTx/>
              <a:buChar char="•"/>
            </a:pPr>
            <a:r>
              <a:rPr lang="en-US" dirty="0">
                <a:latin typeface="Helvetica"/>
                <a:cs typeface="Helvetica"/>
              </a:rPr>
              <a:t>is there seasonal variability responding to environmental conditions</a:t>
            </a:r>
          </a:p>
          <a:p>
            <a:pPr marL="285750" indent="-285750">
              <a:buFontTx/>
              <a:buChar char="•"/>
            </a:pPr>
            <a:endParaRPr lang="en-US" dirty="0">
              <a:latin typeface="Helvetica"/>
              <a:cs typeface="Helvetica"/>
            </a:endParaRPr>
          </a:p>
          <a:p>
            <a:pPr marL="285750" indent="-285750">
              <a:buFontTx/>
              <a:buChar char="•"/>
            </a:pPr>
            <a:r>
              <a:rPr lang="en-US" dirty="0">
                <a:latin typeface="Helvetica"/>
                <a:cs typeface="Helvetica"/>
              </a:rPr>
              <a:t>is any preference of </a:t>
            </a:r>
            <a:r>
              <a:rPr lang="en-US" dirty="0" err="1">
                <a:latin typeface="Helvetica"/>
                <a:cs typeface="Helvetica"/>
              </a:rPr>
              <a:t>polyP</a:t>
            </a:r>
            <a:r>
              <a:rPr lang="en-US" dirty="0">
                <a:latin typeface="Helvetica"/>
                <a:cs typeface="Helvetica"/>
              </a:rPr>
              <a:t> accumulation in different communities </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30724546"/>
      </p:ext>
    </p:extLst>
  </p:cSld>
  <p:clrMapOvr>
    <a:masterClrMapping/>
  </p:clrMapOvr>
  <mc:AlternateContent xmlns:mc="http://schemas.openxmlformats.org/markup-compatibility/2006" xmlns:p14="http://schemas.microsoft.com/office/powerpoint/2010/main">
    <mc:Choice Requires="p14">
      <p:transition spd="slow" p14:dur="2000" advTm="79546"/>
    </mc:Choice>
    <mc:Fallback xmlns="">
      <p:transition xmlns:p14="http://schemas.microsoft.com/office/powerpoint/2010/main" spd="slow" advTm="79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4950" y="914825"/>
            <a:ext cx="3680560" cy="4005999"/>
          </a:xfrm>
          <a:prstGeom prst="rect">
            <a:avLst/>
          </a:prstGeom>
        </p:spPr>
      </p:pic>
      <p:pic>
        <p:nvPicPr>
          <p:cNvPr id="6" name="Picture 5" descr="Fig S1 HH Map_2.tif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4693" y="3219450"/>
            <a:ext cx="4470808" cy="3073400"/>
          </a:xfrm>
          <a:prstGeom prst="rect">
            <a:avLst/>
          </a:prstGeom>
        </p:spPr>
      </p:pic>
      <p:sp>
        <p:nvSpPr>
          <p:cNvPr id="4" name="TextBox 3"/>
          <p:cNvSpPr txBox="1"/>
          <p:nvPr/>
        </p:nvSpPr>
        <p:spPr>
          <a:xfrm>
            <a:off x="0" y="357300"/>
            <a:ext cx="9144000" cy="523220"/>
          </a:xfrm>
          <a:prstGeom prst="rect">
            <a:avLst/>
          </a:prstGeom>
          <a:solidFill>
            <a:schemeClr val="accent1">
              <a:lumMod val="20000"/>
              <a:lumOff val="80000"/>
            </a:schemeClr>
          </a:solidFill>
        </p:spPr>
        <p:txBody>
          <a:bodyPr wrap="square" rtlCol="0">
            <a:spAutoFit/>
          </a:bodyPr>
          <a:lstStyle/>
          <a:p>
            <a:pPr algn="ctr"/>
            <a:r>
              <a:rPr lang="en-US" sz="2800" b="1" dirty="0">
                <a:latin typeface="Arial"/>
                <a:cs typeface="Arial"/>
              </a:rPr>
              <a:t>Lake Ontario: Hamilton </a:t>
            </a:r>
            <a:r>
              <a:rPr lang="en-US" sz="2800" b="1" dirty="0" err="1">
                <a:latin typeface="Arial"/>
                <a:cs typeface="Arial"/>
              </a:rPr>
              <a:t>Harbour</a:t>
            </a:r>
            <a:endParaRPr lang="en-US" sz="2800" b="1" dirty="0">
              <a:latin typeface="Arial"/>
              <a:cs typeface="Arial"/>
            </a:endParaRPr>
          </a:p>
        </p:txBody>
      </p:sp>
      <p:sp>
        <p:nvSpPr>
          <p:cNvPr id="5" name="TextBox 4"/>
          <p:cNvSpPr txBox="1"/>
          <p:nvPr/>
        </p:nvSpPr>
        <p:spPr>
          <a:xfrm>
            <a:off x="0" y="4319020"/>
            <a:ext cx="2789364" cy="369332"/>
          </a:xfrm>
          <a:prstGeom prst="rect">
            <a:avLst/>
          </a:prstGeom>
          <a:solidFill>
            <a:schemeClr val="bg1"/>
          </a:solidFill>
        </p:spPr>
        <p:txBody>
          <a:bodyPr wrap="square" rtlCol="0">
            <a:spAutoFit/>
          </a:bodyPr>
          <a:lstStyle/>
          <a:p>
            <a:pPr algn="ctr"/>
            <a:r>
              <a:rPr lang="en-US" b="1" dirty="0">
                <a:solidFill>
                  <a:srgbClr val="000090"/>
                </a:solidFill>
                <a:latin typeface="Helvetica"/>
                <a:cs typeface="Helvetica"/>
              </a:rPr>
              <a:t>Hamilton </a:t>
            </a:r>
            <a:r>
              <a:rPr lang="en-US" b="1" dirty="0" err="1">
                <a:solidFill>
                  <a:srgbClr val="000090"/>
                </a:solidFill>
                <a:latin typeface="Helvetica"/>
                <a:cs typeface="Helvetica"/>
              </a:rPr>
              <a:t>Harbour</a:t>
            </a:r>
            <a:endParaRPr lang="en-US" b="1" dirty="0">
              <a:solidFill>
                <a:srgbClr val="000090"/>
              </a:solidFill>
              <a:latin typeface="Helvetica"/>
              <a:cs typeface="Helvetica"/>
            </a:endParaRPr>
          </a:p>
        </p:txBody>
      </p:sp>
      <p:cxnSp>
        <p:nvCxnSpPr>
          <p:cNvPr id="10" name="Straight Connector 9"/>
          <p:cNvCxnSpPr/>
          <p:nvPr/>
        </p:nvCxnSpPr>
        <p:spPr>
          <a:xfrm flipH="1">
            <a:off x="164693" y="2627378"/>
            <a:ext cx="2395664" cy="66988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2922309" y="2703578"/>
            <a:ext cx="1" cy="515872"/>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635501" y="1179698"/>
            <a:ext cx="4127499" cy="3970318"/>
          </a:xfrm>
          <a:prstGeom prst="rect">
            <a:avLst/>
          </a:prstGeom>
          <a:noFill/>
        </p:spPr>
        <p:txBody>
          <a:bodyPr wrap="square" rtlCol="0">
            <a:spAutoFit/>
          </a:bodyPr>
          <a:lstStyle/>
          <a:p>
            <a:pPr marL="285750" indent="-285750">
              <a:buFont typeface="Wingdings" pitchFamily="2" charset="2"/>
              <a:buChar char="§"/>
            </a:pPr>
            <a:r>
              <a:rPr lang="en-US" dirty="0"/>
              <a:t>The Bay is 8 km long and 5 km wide, max. water depth is 24 m. Connection to Lake Ontario through the Burlington Canal 9.5 m deep </a:t>
            </a:r>
          </a:p>
          <a:p>
            <a:pPr marL="285750" indent="-285750">
              <a:buFont typeface="Wingdings" pitchFamily="2" charset="2"/>
              <a:buChar char="§"/>
            </a:pPr>
            <a:endParaRPr lang="en-US" dirty="0"/>
          </a:p>
          <a:p>
            <a:pPr marL="285750" indent="-285750">
              <a:buFont typeface="Wingdings" pitchFamily="2" charset="2"/>
              <a:buChar char="§"/>
            </a:pPr>
            <a:r>
              <a:rPr lang="en-US" dirty="0"/>
              <a:t>Great efforts on the reduction of external TP (50% from 1987 to 1997), but unchanged phytoplankton biomass (</a:t>
            </a:r>
            <a:r>
              <a:rPr lang="en-US" dirty="0" err="1"/>
              <a:t>Hiriant</a:t>
            </a:r>
            <a:r>
              <a:rPr lang="en-US" dirty="0"/>
              <a:t>-Baer et al., 2016) </a:t>
            </a:r>
          </a:p>
          <a:p>
            <a:pPr marL="285750" indent="-285750">
              <a:buFont typeface="Wingdings" pitchFamily="2" charset="2"/>
              <a:buChar char="§"/>
            </a:pPr>
            <a:endParaRPr lang="en-US" dirty="0"/>
          </a:p>
          <a:p>
            <a:pPr marL="285750" indent="-285750">
              <a:buFont typeface="Wingdings" pitchFamily="2" charset="2"/>
              <a:buChar char="§"/>
            </a:pPr>
            <a:r>
              <a:rPr lang="en-US" dirty="0"/>
              <a:t>Harmful cyanobacterial bloom occurs during late summer </a:t>
            </a:r>
          </a:p>
          <a:p>
            <a:endParaRPr lang="en-US" dirty="0"/>
          </a:p>
          <a:p>
            <a:endParaRPr lang="en-US" dirty="0"/>
          </a:p>
        </p:txBody>
      </p:sp>
      <p:sp>
        <p:nvSpPr>
          <p:cNvPr id="12" name="TextBox 11"/>
          <p:cNvSpPr txBox="1"/>
          <p:nvPr/>
        </p:nvSpPr>
        <p:spPr>
          <a:xfrm>
            <a:off x="2917827" y="3580356"/>
            <a:ext cx="1717675" cy="369332"/>
          </a:xfrm>
          <a:prstGeom prst="rect">
            <a:avLst/>
          </a:prstGeom>
          <a:solidFill>
            <a:schemeClr val="bg1"/>
          </a:solidFill>
        </p:spPr>
        <p:txBody>
          <a:bodyPr wrap="square" rtlCol="0">
            <a:spAutoFit/>
          </a:bodyPr>
          <a:lstStyle/>
          <a:p>
            <a:r>
              <a:rPr lang="en-US" b="1" dirty="0">
                <a:solidFill>
                  <a:srgbClr val="000090"/>
                </a:solidFill>
                <a:latin typeface="Helvetica"/>
                <a:cs typeface="Helvetica"/>
              </a:rPr>
              <a:t>Lake Ontario</a:t>
            </a:r>
          </a:p>
        </p:txBody>
      </p:sp>
      <p:sp>
        <p:nvSpPr>
          <p:cNvPr id="3" name="Rectangle 2">
            <a:extLst>
              <a:ext uri="{FF2B5EF4-FFF2-40B4-BE49-F238E27FC236}">
                <a16:creationId xmlns:a16="http://schemas.microsoft.com/office/drawing/2014/main" id="{9309BE55-FB58-F846-B6BC-EFBB98A26C67}"/>
              </a:ext>
            </a:extLst>
          </p:cNvPr>
          <p:cNvSpPr/>
          <p:nvPr/>
        </p:nvSpPr>
        <p:spPr>
          <a:xfrm>
            <a:off x="4635500" y="4857044"/>
            <a:ext cx="4127500" cy="1077218"/>
          </a:xfrm>
          <a:prstGeom prst="rect">
            <a:avLst/>
          </a:prstGeom>
        </p:spPr>
        <p:txBody>
          <a:bodyPr wrap="square">
            <a:spAutoFit/>
          </a:bodyPr>
          <a:lstStyle/>
          <a:p>
            <a:pPr marL="285750" indent="-285750">
              <a:spcAft>
                <a:spcPts val="600"/>
              </a:spcAft>
              <a:buFont typeface="Wingdings" pitchFamily="2" charset="2"/>
              <a:buChar char="§"/>
            </a:pPr>
            <a:r>
              <a:rPr lang="en-US" sz="1600" dirty="0">
                <a:cs typeface="Helvetica"/>
              </a:rPr>
              <a:t>Weekly/biweekly from July to November, 2017 Sites 9031 (nearshore) and 1001 (offshore) Water samples from 3-4 depths, including surface (1 m) and bottom </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63055995"/>
      </p:ext>
    </p:extLst>
  </p:cSld>
  <p:clrMapOvr>
    <a:masterClrMapping/>
  </p:clrMapOvr>
  <mc:AlternateContent xmlns:mc="http://schemas.openxmlformats.org/markup-compatibility/2006" xmlns:p14="http://schemas.microsoft.com/office/powerpoint/2010/main">
    <mc:Choice Requires="p14">
      <p:transition spd="slow" p14:dur="2000" advTm="76279"/>
    </mc:Choice>
    <mc:Fallback xmlns="">
      <p:transition xmlns:p14="http://schemas.microsoft.com/office/powerpoint/2010/main" spd="slow" advTm="76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8625" y="2374577"/>
            <a:ext cx="7820025" cy="2693045"/>
          </a:xfrm>
          <a:prstGeom prst="rect">
            <a:avLst/>
          </a:prstGeom>
          <a:noFill/>
        </p:spPr>
        <p:txBody>
          <a:bodyPr wrap="square" rtlCol="0">
            <a:spAutoFit/>
          </a:bodyPr>
          <a:lstStyle/>
          <a:p>
            <a:pPr>
              <a:spcAft>
                <a:spcPts val="600"/>
              </a:spcAft>
            </a:pPr>
            <a:r>
              <a:rPr lang="en-US" b="1" dirty="0">
                <a:solidFill>
                  <a:srgbClr val="000090"/>
                </a:solidFill>
                <a:latin typeface="Helvetica"/>
                <a:cs typeface="Helvetica"/>
              </a:rPr>
              <a:t>Sample processing: </a:t>
            </a:r>
          </a:p>
          <a:p>
            <a:pPr marL="285750" indent="-285750">
              <a:spcAft>
                <a:spcPts val="600"/>
              </a:spcAft>
              <a:buFontTx/>
              <a:buChar char="•"/>
            </a:pPr>
            <a:r>
              <a:rPr lang="en-US" sz="1400" dirty="0">
                <a:latin typeface="Helvetica"/>
                <a:cs typeface="Helvetica"/>
              </a:rPr>
              <a:t>Filtration of 250 mL to 1 L samples on 0.2 um (GTTP) and 2.0 um (TTTP) polycarbonate membrane filters </a:t>
            </a:r>
          </a:p>
          <a:p>
            <a:pPr marL="285750" indent="-285750">
              <a:spcAft>
                <a:spcPts val="600"/>
              </a:spcAft>
              <a:buFontTx/>
              <a:buChar char="•"/>
            </a:pPr>
            <a:r>
              <a:rPr lang="en-US" sz="1400" dirty="0">
                <a:latin typeface="Helvetica"/>
                <a:cs typeface="Helvetica"/>
              </a:rPr>
              <a:t>Filters stored frozen at -80 C prior to analyses </a:t>
            </a:r>
          </a:p>
          <a:p>
            <a:pPr>
              <a:spcAft>
                <a:spcPts val="600"/>
              </a:spcAft>
            </a:pPr>
            <a:r>
              <a:rPr lang="en-US" b="1" dirty="0">
                <a:solidFill>
                  <a:srgbClr val="000090"/>
                </a:solidFill>
                <a:latin typeface="Helvetica"/>
                <a:cs typeface="Helvetica"/>
              </a:rPr>
              <a:t>Analyses: </a:t>
            </a:r>
          </a:p>
          <a:p>
            <a:pPr marL="285750" indent="-285750">
              <a:spcAft>
                <a:spcPts val="600"/>
              </a:spcAft>
              <a:buFontTx/>
              <a:buChar char="•"/>
            </a:pPr>
            <a:r>
              <a:rPr lang="en-US" sz="1400" dirty="0">
                <a:latin typeface="Helvetica"/>
                <a:cs typeface="Helvetica"/>
              </a:rPr>
              <a:t>Total particular P (TPP), Soluble reactive phosphorus (SRP)</a:t>
            </a:r>
          </a:p>
          <a:p>
            <a:pPr marL="285750" indent="-285750">
              <a:spcAft>
                <a:spcPts val="600"/>
              </a:spcAft>
              <a:buFontTx/>
              <a:buChar char="•"/>
            </a:pPr>
            <a:r>
              <a:rPr lang="en-US" sz="1400" dirty="0">
                <a:latin typeface="Helvetica"/>
                <a:cs typeface="Helvetica"/>
              </a:rPr>
              <a:t>Chlorophyll-a: </a:t>
            </a:r>
            <a:r>
              <a:rPr lang="en-US" sz="1400" dirty="0" err="1">
                <a:latin typeface="Helvetica"/>
                <a:cs typeface="Helvetica"/>
              </a:rPr>
              <a:t>fluoremetry</a:t>
            </a:r>
            <a:r>
              <a:rPr lang="en-US" sz="1400" dirty="0">
                <a:latin typeface="Helvetica"/>
                <a:cs typeface="Helvetica"/>
              </a:rPr>
              <a:t> </a:t>
            </a:r>
          </a:p>
          <a:p>
            <a:pPr marL="285750" indent="-285750">
              <a:spcAft>
                <a:spcPts val="600"/>
              </a:spcAft>
              <a:buFontTx/>
              <a:buChar char="•"/>
            </a:pPr>
            <a:r>
              <a:rPr lang="en-US" sz="1400" dirty="0">
                <a:latin typeface="Helvetica"/>
                <a:cs typeface="Helvetica"/>
              </a:rPr>
              <a:t>Particulate </a:t>
            </a:r>
            <a:r>
              <a:rPr lang="en-US" sz="1400" dirty="0" err="1">
                <a:latin typeface="Helvetica"/>
                <a:cs typeface="Helvetica"/>
              </a:rPr>
              <a:t>polyP</a:t>
            </a:r>
            <a:r>
              <a:rPr lang="en-US" sz="1400" dirty="0">
                <a:latin typeface="Helvetica"/>
                <a:cs typeface="Helvetica"/>
              </a:rPr>
              <a:t> (</a:t>
            </a:r>
            <a:r>
              <a:rPr lang="en-US" sz="1400" dirty="0" err="1">
                <a:latin typeface="Helvetica"/>
                <a:cs typeface="Helvetica"/>
              </a:rPr>
              <a:t>PolyP</a:t>
            </a:r>
            <a:r>
              <a:rPr lang="en-US" sz="1400" dirty="0">
                <a:latin typeface="Helvetica"/>
                <a:cs typeface="Helvetica"/>
              </a:rPr>
              <a:t>): DAPI fluorescence method</a:t>
            </a:r>
          </a:p>
          <a:p>
            <a:pPr marL="285750" indent="-285750">
              <a:spcAft>
                <a:spcPts val="600"/>
              </a:spcAft>
              <a:buFontTx/>
              <a:buChar char="•"/>
            </a:pPr>
            <a:r>
              <a:rPr lang="en-US" sz="1400" dirty="0">
                <a:latin typeface="Helvetica"/>
                <a:cs typeface="Helvetica"/>
              </a:rPr>
              <a:t>DNA extractions</a:t>
            </a:r>
          </a:p>
        </p:txBody>
      </p:sp>
      <p:sp>
        <p:nvSpPr>
          <p:cNvPr id="4" name="TextBox 3"/>
          <p:cNvSpPr txBox="1"/>
          <p:nvPr/>
        </p:nvSpPr>
        <p:spPr>
          <a:xfrm>
            <a:off x="228599" y="273646"/>
            <a:ext cx="8518526" cy="523220"/>
          </a:xfrm>
          <a:prstGeom prst="rect">
            <a:avLst/>
          </a:prstGeom>
          <a:solidFill>
            <a:schemeClr val="accent1">
              <a:lumMod val="20000"/>
              <a:lumOff val="80000"/>
            </a:schemeClr>
          </a:solidFill>
        </p:spPr>
        <p:txBody>
          <a:bodyPr wrap="square" rtlCol="0">
            <a:spAutoFit/>
          </a:bodyPr>
          <a:lstStyle/>
          <a:p>
            <a:pPr algn="ctr"/>
            <a:r>
              <a:rPr lang="en-US" sz="2800" b="1" dirty="0">
                <a:latin typeface="Arial"/>
                <a:cs typeface="Arial"/>
              </a:rPr>
              <a:t>Study Site and Methods</a:t>
            </a:r>
          </a:p>
        </p:txBody>
      </p:sp>
      <p:sp>
        <p:nvSpPr>
          <p:cNvPr id="7" name="Rectangle 6"/>
          <p:cNvSpPr/>
          <p:nvPr/>
        </p:nvSpPr>
        <p:spPr>
          <a:xfrm>
            <a:off x="625393" y="835407"/>
            <a:ext cx="7407357" cy="1461939"/>
          </a:xfrm>
          <a:prstGeom prst="rect">
            <a:avLst/>
          </a:prstGeom>
        </p:spPr>
        <p:txBody>
          <a:bodyPr wrap="square">
            <a:spAutoFit/>
          </a:bodyPr>
          <a:lstStyle/>
          <a:p>
            <a:pPr>
              <a:spcAft>
                <a:spcPts val="600"/>
              </a:spcAft>
            </a:pPr>
            <a:r>
              <a:rPr lang="en-US" b="1" dirty="0">
                <a:solidFill>
                  <a:srgbClr val="000090"/>
                </a:solidFill>
                <a:latin typeface="Helvetica"/>
                <a:cs typeface="Helvetica"/>
              </a:rPr>
              <a:t>Sampling</a:t>
            </a:r>
          </a:p>
          <a:p>
            <a:pPr marL="285750" indent="-285750">
              <a:spcAft>
                <a:spcPts val="600"/>
              </a:spcAft>
              <a:buFontTx/>
              <a:buChar char="•"/>
            </a:pPr>
            <a:r>
              <a:rPr lang="en-US" sz="1400" dirty="0">
                <a:latin typeface="Helvetica"/>
                <a:cs typeface="Helvetica"/>
              </a:rPr>
              <a:t>Weekly/biweekly from July to November, 2017</a:t>
            </a:r>
          </a:p>
          <a:p>
            <a:pPr marL="285750" indent="-285750">
              <a:spcAft>
                <a:spcPts val="600"/>
              </a:spcAft>
              <a:buFontTx/>
              <a:buChar char="•"/>
            </a:pPr>
            <a:r>
              <a:rPr lang="en-US" sz="1400" dirty="0">
                <a:latin typeface="Helvetica"/>
                <a:cs typeface="Helvetica"/>
              </a:rPr>
              <a:t>Sites 9031 (</a:t>
            </a:r>
            <a:r>
              <a:rPr lang="en-US" sz="1400" dirty="0" err="1">
                <a:latin typeface="Helvetica"/>
                <a:cs typeface="Helvetica"/>
              </a:rPr>
              <a:t>nearshore</a:t>
            </a:r>
            <a:r>
              <a:rPr lang="en-US" sz="1400" dirty="0">
                <a:latin typeface="Helvetica"/>
                <a:cs typeface="Helvetica"/>
              </a:rPr>
              <a:t>) and 1001 (offshore)</a:t>
            </a:r>
          </a:p>
          <a:p>
            <a:pPr marL="285750" indent="-285750">
              <a:spcAft>
                <a:spcPts val="600"/>
              </a:spcAft>
              <a:buFontTx/>
              <a:buChar char="•"/>
            </a:pPr>
            <a:r>
              <a:rPr lang="en-US" sz="1400" dirty="0">
                <a:latin typeface="Helvetica"/>
                <a:cs typeface="Helvetica"/>
              </a:rPr>
              <a:t>Water samples from 3-4 depths, including surface (1 m) and bottom (10 m at site 9031; 19 m at site 1001)</a:t>
            </a:r>
          </a:p>
        </p:txBody>
      </p:sp>
      <p:sp>
        <p:nvSpPr>
          <p:cNvPr id="8" name="Rectangle 7"/>
          <p:cNvSpPr/>
          <p:nvPr/>
        </p:nvSpPr>
        <p:spPr>
          <a:xfrm>
            <a:off x="579358" y="5124967"/>
            <a:ext cx="7427991" cy="1169551"/>
          </a:xfrm>
          <a:prstGeom prst="rect">
            <a:avLst/>
          </a:prstGeom>
        </p:spPr>
        <p:txBody>
          <a:bodyPr wrap="square">
            <a:spAutoFit/>
          </a:bodyPr>
          <a:lstStyle/>
          <a:p>
            <a:pPr>
              <a:spcAft>
                <a:spcPts val="600"/>
              </a:spcAft>
            </a:pPr>
            <a:r>
              <a:rPr lang="en-US" b="1" dirty="0">
                <a:solidFill>
                  <a:srgbClr val="000090"/>
                </a:solidFill>
                <a:latin typeface="Helvetica"/>
                <a:cs typeface="Helvetica"/>
              </a:rPr>
              <a:t>Laboratory experiments: </a:t>
            </a:r>
          </a:p>
          <a:p>
            <a:pPr marL="285750" indent="-285750">
              <a:spcAft>
                <a:spcPts val="600"/>
              </a:spcAft>
              <a:buFontTx/>
              <a:buChar char="•"/>
            </a:pPr>
            <a:r>
              <a:rPr lang="en-US" sz="1400" dirty="0">
                <a:latin typeface="Helvetica"/>
                <a:cs typeface="Helvetica"/>
              </a:rPr>
              <a:t>Three strains of </a:t>
            </a:r>
            <a:r>
              <a:rPr lang="en-US" sz="1400" dirty="0" err="1">
                <a:latin typeface="Helvetica"/>
                <a:cs typeface="Helvetica"/>
              </a:rPr>
              <a:t>picocyanobacteria</a:t>
            </a:r>
            <a:r>
              <a:rPr lang="en-US" sz="1400" dirty="0">
                <a:latin typeface="Helvetica"/>
                <a:cs typeface="Helvetica"/>
              </a:rPr>
              <a:t>,: P replete vs. P deplete, P upshift vs. P downshift </a:t>
            </a:r>
          </a:p>
          <a:p>
            <a:pPr marL="285750" indent="-285750">
              <a:spcAft>
                <a:spcPts val="600"/>
              </a:spcAft>
              <a:buFontTx/>
              <a:buChar char="•"/>
            </a:pPr>
            <a:r>
              <a:rPr lang="en-US" sz="1400" dirty="0">
                <a:latin typeface="Helvetica"/>
                <a:cs typeface="Helvetica"/>
              </a:rPr>
              <a:t>Monitoring cell growth, phosphate uptake, total cellular phosphorus, and alkaline phosphatase activity </a:t>
            </a:r>
          </a:p>
        </p:txBody>
      </p:sp>
      <p:cxnSp>
        <p:nvCxnSpPr>
          <p:cNvPr id="10" name="Straight Connector 9"/>
          <p:cNvCxnSpPr/>
          <p:nvPr/>
        </p:nvCxnSpPr>
        <p:spPr>
          <a:xfrm flipH="1">
            <a:off x="0" y="2962319"/>
            <a:ext cx="2395664" cy="66988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358900" y="3114719"/>
            <a:ext cx="1511300" cy="606381"/>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30146442"/>
      </p:ext>
    </p:extLst>
  </p:cSld>
  <p:clrMapOvr>
    <a:masterClrMapping/>
  </p:clrMapOvr>
  <mc:AlternateContent xmlns:mc="http://schemas.openxmlformats.org/markup-compatibility/2006" xmlns:p14="http://schemas.microsoft.com/office/powerpoint/2010/main">
    <mc:Choice Requires="p14">
      <p:transition spd="slow" p14:dur="2000" advTm="38236"/>
    </mc:Choice>
    <mc:Fallback xmlns="">
      <p:transition xmlns:p14="http://schemas.microsoft.com/office/powerpoint/2010/main" spd="slow" advTm="38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0" y="293800"/>
            <a:ext cx="9144000" cy="523220"/>
          </a:xfrm>
          <a:prstGeom prst="rect">
            <a:avLst/>
          </a:prstGeom>
          <a:solidFill>
            <a:schemeClr val="accent1">
              <a:lumMod val="20000"/>
              <a:lumOff val="80000"/>
            </a:schemeClr>
          </a:solidFill>
        </p:spPr>
        <p:txBody>
          <a:bodyPr wrap="square" rtlCol="0">
            <a:spAutoFit/>
          </a:bodyPr>
          <a:lstStyle/>
          <a:p>
            <a:pPr algn="ctr"/>
            <a:r>
              <a:rPr lang="en-US" sz="2800" b="1" dirty="0">
                <a:solidFill>
                  <a:srgbClr val="000000"/>
                </a:solidFill>
                <a:latin typeface="Helvetica"/>
                <a:cs typeface="Helvetica"/>
              </a:rPr>
              <a:t>Seasonal variability of </a:t>
            </a:r>
            <a:r>
              <a:rPr lang="en-US" sz="2800" b="1" dirty="0" err="1">
                <a:solidFill>
                  <a:srgbClr val="000000"/>
                </a:solidFill>
                <a:latin typeface="Helvetica"/>
                <a:cs typeface="Helvetica"/>
              </a:rPr>
              <a:t>polyP</a:t>
            </a:r>
            <a:endParaRPr lang="en-US" sz="2800" b="1" dirty="0">
              <a:solidFill>
                <a:srgbClr val="000000"/>
              </a:solidFill>
              <a:latin typeface="Helvetica"/>
              <a:cs typeface="Helvetica"/>
            </a:endParaRPr>
          </a:p>
        </p:txBody>
      </p:sp>
      <p:sp>
        <p:nvSpPr>
          <p:cNvPr id="26" name="TextBox 25"/>
          <p:cNvSpPr txBox="1"/>
          <p:nvPr/>
        </p:nvSpPr>
        <p:spPr>
          <a:xfrm>
            <a:off x="317637" y="817020"/>
            <a:ext cx="1998063" cy="338554"/>
          </a:xfrm>
          <a:prstGeom prst="rect">
            <a:avLst/>
          </a:prstGeom>
          <a:noFill/>
        </p:spPr>
        <p:txBody>
          <a:bodyPr wrap="none" rtlCol="0">
            <a:spAutoFit/>
          </a:bodyPr>
          <a:lstStyle/>
          <a:p>
            <a:r>
              <a:rPr lang="en-US" sz="1600" b="1" dirty="0">
                <a:solidFill>
                  <a:srgbClr val="000000"/>
                </a:solidFill>
                <a:latin typeface="Helvetica"/>
                <a:cs typeface="Helvetica"/>
              </a:rPr>
              <a:t>Site 1001 (surface)</a:t>
            </a:r>
          </a:p>
        </p:txBody>
      </p:sp>
      <p:pic>
        <p:nvPicPr>
          <p:cNvPr id="2" name="Picture 1" descr="Seasonal variability_1001.tif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16669" y="2005635"/>
            <a:ext cx="6656832" cy="4358030"/>
          </a:xfrm>
          <a:prstGeom prst="rect">
            <a:avLst/>
          </a:prstGeom>
        </p:spPr>
      </p:pic>
      <p:sp>
        <p:nvSpPr>
          <p:cNvPr id="3" name="Donut 2"/>
          <p:cNvSpPr/>
          <p:nvPr/>
        </p:nvSpPr>
        <p:spPr>
          <a:xfrm>
            <a:off x="2184400" y="4908550"/>
            <a:ext cx="1397000" cy="1358900"/>
          </a:xfrm>
          <a:prstGeom prst="donut">
            <a:avLst>
              <a:gd name="adj" fmla="val 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a:off x="4876800" y="2381250"/>
            <a:ext cx="1219200" cy="1104900"/>
          </a:xfrm>
          <a:prstGeom prst="donut">
            <a:avLst>
              <a:gd name="adj" fmla="val 0"/>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2315700" y="2381250"/>
            <a:ext cx="1219200" cy="1104900"/>
          </a:xfrm>
          <a:prstGeom prst="donut">
            <a:avLst>
              <a:gd name="adj" fmla="val 0"/>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4838700" y="4768850"/>
            <a:ext cx="1473200" cy="1346200"/>
          </a:xfrm>
          <a:prstGeom prst="donut">
            <a:avLst>
              <a:gd name="adj" fmla="val 49"/>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ectangle 3"/>
          <p:cNvSpPr/>
          <p:nvPr/>
        </p:nvSpPr>
        <p:spPr>
          <a:xfrm>
            <a:off x="317636" y="1140185"/>
            <a:ext cx="8572363" cy="923330"/>
          </a:xfrm>
          <a:prstGeom prst="rect">
            <a:avLst/>
          </a:prstGeom>
        </p:spPr>
        <p:txBody>
          <a:bodyPr wrap="square">
            <a:spAutoFit/>
          </a:bodyPr>
          <a:lstStyle/>
          <a:p>
            <a:pPr>
              <a:defRPr/>
            </a:pPr>
            <a:r>
              <a:rPr lang="en-US" dirty="0"/>
              <a:t>Low SRP in summer: P deficiency responses that are similar to the oligotrophic marine systems.</a:t>
            </a:r>
          </a:p>
          <a:p>
            <a:pPr>
              <a:defRPr/>
            </a:pPr>
            <a:r>
              <a:rPr lang="en-US" dirty="0"/>
              <a:t>High SRP in winter: </a:t>
            </a:r>
            <a:r>
              <a:rPr lang="en-US" dirty="0" err="1"/>
              <a:t>PolyP</a:t>
            </a:r>
            <a:r>
              <a:rPr lang="en-US" dirty="0"/>
              <a:t> peak is indicative of  P luxury uptake </a:t>
            </a:r>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15987777"/>
      </p:ext>
    </p:extLst>
  </p:cSld>
  <p:clrMapOvr>
    <a:masterClrMapping/>
  </p:clrMapOvr>
  <mc:AlternateContent xmlns:mc="http://schemas.openxmlformats.org/markup-compatibility/2006" xmlns:p14="http://schemas.microsoft.com/office/powerpoint/2010/main">
    <mc:Choice Requires="p14">
      <p:transition spd="slow" p14:dur="2000" advTm="105066"/>
    </mc:Choice>
    <mc:Fallback xmlns="">
      <p:transition xmlns:p14="http://schemas.microsoft.com/office/powerpoint/2010/main" spd="slow" advTm="105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apital">
  <a:themeElements>
    <a:clrScheme name="Capital">
      <a:dk1>
        <a:srgbClr val="000000"/>
      </a:dk1>
      <a:lt1>
        <a:srgbClr val="FFFFFF"/>
      </a:lt1>
      <a:dk2>
        <a:srgbClr val="6F6D5D"/>
      </a:dk2>
      <a:lt2>
        <a:srgbClr val="7C8F97"/>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42337</TotalTime>
  <Words>2647</Words>
  <Application>Microsoft Office PowerPoint</Application>
  <PresentationFormat>On-screen Show (4:3)</PresentationFormat>
  <Paragraphs>195</Paragraphs>
  <Slides>13</Slides>
  <Notes>12</Notes>
  <HiddenSlides>0</HiddenSlides>
  <MMClips>13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Capital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Jeff</dc:creator>
  <cp:keywords/>
  <dc:description/>
  <cp:lastModifiedBy>Jeff Crabb</cp:lastModifiedBy>
  <cp:revision>423</cp:revision>
  <cp:lastPrinted>2020-04-28T22:15:23Z</cp:lastPrinted>
  <dcterms:created xsi:type="dcterms:W3CDTF">2018-04-10T23:30:15Z</dcterms:created>
  <dcterms:modified xsi:type="dcterms:W3CDTF">2020-04-29T13:48:30Z</dcterms:modified>
  <cp:category/>
</cp:coreProperties>
</file>