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0" r:id="rId6"/>
    <p:sldId id="266" r:id="rId7"/>
    <p:sldId id="265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o Hiroaki" initials="KH" lastIdx="7" clrIdx="0">
    <p:extLst>
      <p:ext uri="{19B8F6BF-5375-455C-9EA6-DF929625EA0E}">
        <p15:presenceInfo xmlns:p15="http://schemas.microsoft.com/office/powerpoint/2012/main" userId="f043f8d46fb58a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60" autoAdjust="0"/>
    <p:restoredTop sz="94660"/>
  </p:normalViewPr>
  <p:slideViewPr>
    <p:cSldViewPr snapToGrid="0">
      <p:cViewPr>
        <p:scale>
          <a:sx n="47" d="100"/>
          <a:sy n="47" d="100"/>
        </p:scale>
        <p:origin x="142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D9DD9-267B-459C-9D03-49770E4D0F06}" type="datetimeFigureOut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3BBA0-89FA-4534-8C7D-28238B5988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41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BBA0-89FA-4534-8C7D-28238B5988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7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567-BD36-4EF0-9DEF-20E214B3BF0D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50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0C8E-C54A-4A6D-AE76-C0CD0EF19B29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7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5527-5704-4331-8A30-11575A3BED0D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14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E248-7650-46D7-8A02-EE11EBA9B8B9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4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E8D-C752-427C-91AB-208AE398BB94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4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C1B-07A8-4FBC-915E-DC7E6FDF65D6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B11A-7748-483B-BA68-3F51A30FE8E5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BA51-9C8D-4ED9-A454-004DE42E69B2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4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79F8-CC82-4D6E-808A-4F575D254C4E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96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5F4B-5E21-46D2-9F52-63FE48C2E6FE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90B6-D4C7-4C91-A1D9-F11AA68E88E2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6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88D2-ABE0-4FF9-85AB-C15D99B340AF}" type="datetime1">
              <a:rPr kumimoji="1" lang="ja-JP" altLang="en-US" smtClean="0"/>
              <a:t>2020/5/7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6141-E03D-41FA-985D-47F43E0D1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13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117445" y="1531198"/>
            <a:ext cx="8900719" cy="1580062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3800" b="1" dirty="0">
                <a:effectLst>
                  <a:outerShdw blurRad="25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Effect of stemflow on infiltration flux of rainwater and dissolved </a:t>
            </a:r>
            <a:r>
              <a:rPr kumimoji="1" lang="en-US" altLang="ja-JP" sz="3800" b="1" baseline="30000" dirty="0">
                <a:effectLst>
                  <a:outerShdw blurRad="25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137</a:t>
            </a:r>
            <a:r>
              <a:rPr kumimoji="1" lang="en-US" altLang="ja-JP" sz="3800" b="1" dirty="0">
                <a:effectLst>
                  <a:outerShdw blurRad="25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Cs to forest soil</a:t>
            </a:r>
            <a:endParaRPr kumimoji="1" lang="ja-JP" altLang="en-US" sz="3800" b="1" dirty="0"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419450" y="4082680"/>
            <a:ext cx="8204433" cy="22736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err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Hikaru</a:t>
            </a:r>
            <a:r>
              <a:rPr kumimoji="1"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IIDA</a:t>
            </a:r>
            <a:r>
              <a:rPr kumimoji="1"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kumimoji="1"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kumimoji="1" lang="ja-JP" altLang="en-US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，</a:t>
            </a:r>
            <a:r>
              <a:rPr kumimoji="1"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Hiroaki KATO</a:t>
            </a:r>
            <a:r>
              <a:rPr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kumimoji="1" lang="ja-JP" altLang="en-US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，</a:t>
            </a:r>
            <a:r>
              <a:rPr kumimoji="1"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Tomoki SHINOZUKA</a:t>
            </a:r>
            <a:r>
              <a:rPr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kumimoji="1" lang="ja-JP" altLang="en-US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，</a:t>
            </a:r>
            <a:endParaRPr kumimoji="1" lang="en-US" altLang="ja-JP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l"/>
            <a:r>
              <a:rPr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Satoru</a:t>
            </a:r>
            <a:r>
              <a:rPr lang="ja-JP" altLang="en-US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r>
              <a:rPr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AKAIWA</a:t>
            </a:r>
            <a:r>
              <a:rPr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kumimoji="1" lang="ja-JP" altLang="en-US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，</a:t>
            </a:r>
            <a:r>
              <a:rPr kumimoji="1"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Tatsuya YOKOYAMA</a:t>
            </a:r>
            <a:r>
              <a:rPr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kumimoji="1" lang="ja-JP" altLang="en-US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，</a:t>
            </a:r>
            <a:endParaRPr kumimoji="1" lang="en-US" altLang="ja-JP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l"/>
            <a:r>
              <a:rPr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Sean HUDSON</a:t>
            </a:r>
            <a:r>
              <a:rPr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kumimoji="1"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, Janice HUDSON</a:t>
            </a:r>
            <a:r>
              <a:rPr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kumimoji="1" lang="en-US" altLang="ja-JP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, Yuichi ONDA</a:t>
            </a:r>
            <a:r>
              <a:rPr lang="en-US" altLang="ja-JP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baseline="30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endParaRPr kumimoji="1" lang="en-US" altLang="ja-JP" baseline="300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l"/>
            <a:r>
              <a:rPr lang="ja-JP" altLang="en-US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　</a:t>
            </a:r>
            <a:r>
              <a:rPr lang="en-US" altLang="ja-JP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ja-JP" altLang="en-US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）</a:t>
            </a:r>
            <a:r>
              <a:rPr lang="en-US" altLang="ja-JP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Center for Research in Isotopes and Environmental Dynamics,  </a:t>
            </a:r>
            <a:br>
              <a:rPr lang="en-US" altLang="ja-JP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</a:br>
            <a:r>
              <a:rPr lang="en-US" altLang="ja-JP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    University</a:t>
            </a:r>
            <a:r>
              <a:rPr lang="ja-JP" altLang="en-US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r>
              <a:rPr lang="en-US" altLang="ja-JP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of</a:t>
            </a:r>
            <a:r>
              <a:rPr lang="ja-JP" altLang="en-US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r>
              <a:rPr lang="en-US" altLang="ja-JP" sz="2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Tsukuba, JAPAN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200" dirty="0">
                <a:latin typeface="+mn-ea"/>
              </a:rPr>
              <a:t>EGU2020</a:t>
            </a:r>
            <a:r>
              <a:rPr lang="ja-JP" altLang="en-US" sz="2200" dirty="0">
                <a:latin typeface="+mn-ea"/>
              </a:rPr>
              <a:t>　</a:t>
            </a:r>
            <a:r>
              <a:rPr lang="en-US" altLang="ja-JP" sz="2200" dirty="0">
                <a:latin typeface="+mn-ea"/>
              </a:rPr>
              <a:t>8 May 2020                                             </a:t>
            </a:r>
            <a:r>
              <a:rPr lang="ja-JP" altLang="en-US" sz="2200" dirty="0">
                <a:latin typeface="+mn-ea"/>
              </a:rPr>
              <a:t>　</a:t>
            </a:r>
            <a:r>
              <a:rPr lang="en-US" altLang="ja-JP" sz="2200" dirty="0">
                <a:latin typeface="+mn-ea"/>
              </a:rPr>
              <a:t>Session</a:t>
            </a:r>
            <a:r>
              <a:rPr lang="ja-JP" altLang="en-US" sz="2200" dirty="0">
                <a:latin typeface="+mn-ea"/>
              </a:rPr>
              <a:t> </a:t>
            </a:r>
            <a:r>
              <a:rPr lang="en-US" altLang="ja-JP" sz="2200" dirty="0">
                <a:latin typeface="+mn-ea"/>
              </a:rPr>
              <a:t>GI2.8 D652</a:t>
            </a:r>
            <a:endParaRPr lang="ja-JP" altLang="en-US" sz="22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C9DF528-035B-4AA7-A85B-00DD279E6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28" y="5858486"/>
            <a:ext cx="1042000" cy="3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0" y="576000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180000" y="36000"/>
            <a:ext cx="7560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b="1" dirty="0">
                <a:latin typeface="+mn-lt"/>
              </a:rPr>
              <a:t>1</a:t>
            </a:r>
            <a:r>
              <a:rPr lang="ja-JP" altLang="en-US" sz="2800" b="1" dirty="0">
                <a:latin typeface="+mn-lt"/>
              </a:rPr>
              <a:t>．</a:t>
            </a:r>
            <a:r>
              <a:rPr lang="en-US" altLang="ja-JP" sz="2800" b="1" dirty="0">
                <a:latin typeface="+mn-lt"/>
              </a:rPr>
              <a:t>Introduction</a:t>
            </a:r>
            <a:endParaRPr lang="ja-JP" altLang="en-US" sz="1100" b="1" dirty="0">
              <a:latin typeface="+mn-lt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0942" y="612000"/>
            <a:ext cx="7015657" cy="206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○</a:t>
            </a:r>
            <a:r>
              <a:rPr lang="ja-JP" altLang="en-US" sz="2000" b="1" dirty="0">
                <a:latin typeface="+mn-ea"/>
              </a:rPr>
              <a:t> </a:t>
            </a:r>
            <a:r>
              <a:rPr lang="en-US" altLang="ja-JP" sz="2000" b="1" dirty="0"/>
              <a:t>Double-funneling</a:t>
            </a: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1400" dirty="0"/>
              <a:t>(Johnson and Lehmann,2006, Guo et al.,2020)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dirty="0">
                <a:solidFill>
                  <a:srgbClr val="00B050"/>
                </a:solidFill>
              </a:rPr>
              <a:t>Aboveground </a:t>
            </a:r>
            <a:r>
              <a:rPr lang="ja-JP" altLang="en-US" sz="1800" dirty="0"/>
              <a:t>：</a:t>
            </a:r>
            <a:r>
              <a:rPr lang="en-US" altLang="ja-JP" sz="1800" dirty="0"/>
              <a:t> rainfall</a:t>
            </a:r>
            <a:r>
              <a:rPr lang="ja-JP" altLang="en-US" sz="1800" dirty="0"/>
              <a:t> </a:t>
            </a:r>
            <a:r>
              <a:rPr lang="en-US" altLang="ja-JP" sz="1800" dirty="0"/>
              <a:t>partitioning by canopies (throughfall</a:t>
            </a:r>
            <a:r>
              <a:rPr lang="ja-JP" altLang="en-US" sz="1800" dirty="0"/>
              <a:t> </a:t>
            </a:r>
            <a:r>
              <a:rPr lang="en-US" altLang="ja-JP" sz="1800" dirty="0"/>
              <a:t>/</a:t>
            </a:r>
            <a:r>
              <a:rPr lang="ja-JP" altLang="en-US" sz="1800" dirty="0"/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stemflow</a:t>
            </a:r>
            <a:r>
              <a:rPr lang="en-US" altLang="ja-JP" sz="18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・</a:t>
            </a:r>
            <a:r>
              <a:rPr lang="en-US" altLang="ja-JP" sz="1800" dirty="0">
                <a:solidFill>
                  <a:schemeClr val="accent2">
                    <a:lumMod val="75000"/>
                  </a:schemeClr>
                </a:solidFill>
              </a:rPr>
              <a:t>Belowground </a:t>
            </a:r>
            <a:r>
              <a:rPr lang="ja-JP" altLang="en-US" sz="1800" dirty="0"/>
              <a:t>： </a:t>
            </a:r>
            <a:r>
              <a:rPr lang="en-US" altLang="ja-JP" sz="1800" dirty="0"/>
              <a:t>stemflow</a:t>
            </a:r>
            <a:r>
              <a:rPr lang="ja-JP" altLang="en-US" sz="1800" dirty="0"/>
              <a:t> </a:t>
            </a:r>
            <a:r>
              <a:rPr lang="en-US" altLang="ja-JP" sz="1800" dirty="0"/>
              <a:t>… </a:t>
            </a:r>
            <a:r>
              <a:rPr lang="en-US" altLang="ja-JP" sz="1800" dirty="0">
                <a:solidFill>
                  <a:srgbClr val="FF0000"/>
                </a:solidFill>
              </a:rPr>
              <a:t>Intensive infiltration in zones around trunk</a:t>
            </a:r>
            <a:endParaRPr lang="en-US" altLang="ja-JP" sz="1800" u="sng" dirty="0">
              <a:solidFill>
                <a:srgbClr val="FF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800" dirty="0"/>
              <a:t>　　　　　　　　　　　　　                       </a:t>
            </a:r>
            <a:r>
              <a:rPr lang="en-US" altLang="ja-JP" sz="1800" dirty="0"/>
              <a:t>( +</a:t>
            </a:r>
            <a:r>
              <a:rPr lang="ja-JP" altLang="en-US" sz="1800" dirty="0"/>
              <a:t> </a:t>
            </a:r>
            <a:r>
              <a:rPr lang="en-US" altLang="ja-JP" sz="1800" dirty="0"/>
              <a:t>preferential flow along tree root )</a:t>
            </a:r>
          </a:p>
          <a:p>
            <a:pPr marL="0" indent="0">
              <a:buNone/>
            </a:pPr>
            <a:r>
              <a:rPr lang="ja-JP" altLang="en-US" sz="1800" dirty="0"/>
              <a:t>　　　</a:t>
            </a:r>
            <a:r>
              <a:rPr lang="ja-JP" altLang="en-US" sz="1800" b="1" u="sng" dirty="0"/>
              <a:t>⇒ </a:t>
            </a:r>
            <a:r>
              <a:rPr lang="en-US" altLang="ja-JP" sz="1800" b="1" u="sng" dirty="0"/>
              <a:t>Generating heterogeneity of water and solute input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0942" y="2375316"/>
            <a:ext cx="7669057" cy="1938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○ </a:t>
            </a:r>
            <a:r>
              <a:rPr lang="en-US" altLang="ja-JP" sz="2000" b="1" dirty="0"/>
              <a:t>Radioactive cesium transfers to forest floor</a:t>
            </a:r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baseline="30000" dirty="0"/>
              <a:t> 137</a:t>
            </a:r>
            <a:r>
              <a:rPr lang="en-US" altLang="ja-JP" sz="1800" dirty="0"/>
              <a:t>Cs concentration </a:t>
            </a:r>
            <a:r>
              <a:rPr lang="ja-JP" altLang="en-US" sz="1800" dirty="0"/>
              <a:t>： </a:t>
            </a:r>
            <a:r>
              <a:rPr lang="en-US" altLang="ja-JP" sz="1800" dirty="0">
                <a:solidFill>
                  <a:srgbClr val="FF0000"/>
                </a:solidFill>
              </a:rPr>
              <a:t>Stemflow</a:t>
            </a:r>
            <a:r>
              <a:rPr lang="ja-JP" altLang="en-US" sz="1800" dirty="0"/>
              <a:t> ＞ </a:t>
            </a:r>
            <a:r>
              <a:rPr lang="en-US" altLang="ja-JP" sz="1800" dirty="0"/>
              <a:t>Throughfall</a:t>
            </a:r>
            <a:r>
              <a:rPr lang="ja-JP" altLang="en-US" sz="1600" dirty="0"/>
              <a:t>  </a:t>
            </a:r>
            <a:r>
              <a:rPr lang="en-US" altLang="ja-JP" sz="1400" dirty="0"/>
              <a:t>(Kato</a:t>
            </a:r>
            <a:r>
              <a:rPr lang="ja-JP" altLang="en-US" sz="1400" dirty="0"/>
              <a:t> </a:t>
            </a:r>
            <a:r>
              <a:rPr lang="en-US" altLang="ja-JP" sz="1400" dirty="0"/>
              <a:t>et</a:t>
            </a:r>
            <a:r>
              <a:rPr lang="ja-JP" altLang="en-US" sz="1400" dirty="0"/>
              <a:t> </a:t>
            </a:r>
            <a:r>
              <a:rPr lang="en-US" altLang="ja-JP" sz="1400" dirty="0"/>
              <a:t>al, 2019)</a:t>
            </a:r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Greater </a:t>
            </a:r>
            <a:r>
              <a:rPr lang="en-US" altLang="ja-JP" sz="1800" baseline="30000" dirty="0"/>
              <a:t>137</a:t>
            </a:r>
            <a:r>
              <a:rPr lang="en-US" altLang="ja-JP" sz="1800" dirty="0"/>
              <a:t>Cs accumulation at </a:t>
            </a:r>
            <a:r>
              <a:rPr lang="en-US" altLang="ja-JP" sz="1800" dirty="0">
                <a:solidFill>
                  <a:srgbClr val="FF0000"/>
                </a:solidFill>
              </a:rPr>
              <a:t>proximal stem area</a:t>
            </a:r>
            <a:r>
              <a:rPr lang="en-US" altLang="ja-JP" sz="1800" dirty="0"/>
              <a:t>  </a:t>
            </a:r>
          </a:p>
          <a:p>
            <a:pPr marL="0" indent="0">
              <a:buNone/>
            </a:pPr>
            <a:r>
              <a:rPr lang="en-US" altLang="ja-JP" sz="1800" dirty="0"/>
              <a:t>   (1.2 – 2.3 times greater than the distal stem area, Imamura et al., 2017)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800" b="1" dirty="0"/>
              <a:t>⇒  </a:t>
            </a:r>
            <a:r>
              <a:rPr lang="en-US" altLang="ja-JP" sz="1800" b="1" u="sng" dirty="0"/>
              <a:t>Infiltration</a:t>
            </a:r>
            <a:r>
              <a:rPr lang="ja-JP" altLang="en-US" sz="1800" b="1" u="sng" dirty="0"/>
              <a:t> </a:t>
            </a:r>
            <a:r>
              <a:rPr lang="en-US" altLang="ja-JP" sz="1800" b="1" u="sng" dirty="0"/>
              <a:t>water also needs to be analyzed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" y="4512205"/>
            <a:ext cx="4537970" cy="225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580984" y="3860801"/>
            <a:ext cx="4528986" cy="290720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Question and Objective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dirty="0">
                <a:solidFill>
                  <a:srgbClr val="000000"/>
                </a:solidFill>
              </a:rPr>
              <a:t>    Stemflow can cause further tree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kern="0" dirty="0">
                <a:solidFill>
                  <a:srgbClr val="000000"/>
                </a:solidFill>
              </a:rPr>
              <a:t>    </a:t>
            </a:r>
            <a:r>
              <a:rPr kumimoji="0" lang="en-US" altLang="ja-JP" sz="2000" kern="0" dirty="0">
                <a:solidFill>
                  <a:srgbClr val="000000"/>
                </a:solidFill>
              </a:rPr>
              <a:t>contamination by root uptake for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dirty="0">
                <a:solidFill>
                  <a:srgbClr val="000000"/>
                </a:solidFill>
              </a:rPr>
              <a:t>    long term? </a:t>
            </a:r>
            <a:endParaRPr kumimoji="0" lang="en-US" altLang="ja-JP" sz="200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u="sng" kern="0" dirty="0">
                <a:solidFill>
                  <a:srgbClr val="000000"/>
                </a:solidFill>
              </a:rPr>
              <a:t> : Elucidating influences of stemflow 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dirty="0">
                <a:solidFill>
                  <a:srgbClr val="000000"/>
                </a:solidFill>
              </a:rPr>
              <a:t>1) </a:t>
            </a:r>
            <a:r>
              <a:rPr lang="en-US" altLang="ja-JP" sz="2000" baseline="30000" dirty="0"/>
              <a:t>137</a:t>
            </a:r>
            <a:r>
              <a:rPr lang="en-US" altLang="ja-JP" sz="2000" dirty="0"/>
              <a:t>Cs input flux by infiltration water</a:t>
            </a:r>
            <a:endParaRPr kumimoji="0" lang="en-US" altLang="ja-JP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>
              <a:spcBef>
                <a:spcPts val="1000"/>
              </a:spcBef>
              <a:defRPr/>
            </a:pPr>
            <a:r>
              <a:rPr kumimoji="0" lang="en-US" altLang="ja-JP" sz="2000" kern="0" dirty="0">
                <a:solidFill>
                  <a:srgbClr val="000000"/>
                </a:solidFill>
              </a:rPr>
              <a:t>2) Preferential deeper penetration to root zone</a:t>
            </a:r>
            <a:endParaRPr kumimoji="0" lang="en-US" altLang="ja-JP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-122809" y="6443554"/>
            <a:ext cx="1917216" cy="25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400" dirty="0"/>
              <a:t>(Imamura et al., 2017)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6924945" y="334103"/>
            <a:ext cx="2215746" cy="2910106"/>
            <a:chOff x="3966" y="468"/>
            <a:chExt cx="1286" cy="1689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6" y="548"/>
              <a:ext cx="1258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468"/>
              <a:ext cx="1260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6929950" y="3165396"/>
            <a:ext cx="2155654" cy="1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400" dirty="0"/>
              <a:t>(Guo et al., 2020)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929950" y="474584"/>
            <a:ext cx="648000" cy="18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Rainfall</a:t>
            </a:r>
            <a:endParaRPr kumimoji="1" lang="ja-JP" altLang="en-US" sz="1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8100400" y="1423988"/>
            <a:ext cx="972000" cy="18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/>
              <a:t>Throughfall</a:t>
            </a:r>
            <a:endParaRPr kumimoji="1" lang="ja-JP" altLang="en-US" sz="1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6900638" y="1492013"/>
            <a:ext cx="786444" cy="1994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Stemflow</a:t>
            </a:r>
            <a:endParaRPr kumimoji="1" lang="ja-JP" altLang="en-US" sz="1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8177307" y="2196191"/>
            <a:ext cx="864000" cy="18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/>
              <a:t>Infiltration</a:t>
            </a:r>
            <a:endParaRPr kumimoji="1" lang="ja-JP" altLang="en-US" sz="1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508798"/>
            <a:ext cx="2057400" cy="365125"/>
          </a:xfrm>
        </p:spPr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2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169891" y="6443554"/>
            <a:ext cx="1759001" cy="423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/>
              <a:t>0</a:t>
            </a:r>
            <a:r>
              <a:rPr lang="ja-JP" altLang="en-US" sz="1400" dirty="0"/>
              <a:t>　 </a:t>
            </a:r>
            <a:r>
              <a:rPr lang="en-US" altLang="ja-JP" sz="1400" dirty="0"/>
              <a:t>2</a:t>
            </a:r>
            <a:r>
              <a:rPr lang="ja-JP" altLang="en-US" sz="1400" dirty="0"/>
              <a:t>　　</a:t>
            </a:r>
            <a:r>
              <a:rPr lang="en-US" altLang="ja-JP" sz="1400" dirty="0"/>
              <a:t>4</a:t>
            </a:r>
            <a:r>
              <a:rPr lang="ja-JP" altLang="en-US" sz="1400" dirty="0"/>
              <a:t>　　</a:t>
            </a:r>
            <a:r>
              <a:rPr lang="en-US" altLang="ja-JP" sz="1400" dirty="0"/>
              <a:t>6</a:t>
            </a:r>
            <a:r>
              <a:rPr lang="ja-JP" altLang="en-US" sz="1400" dirty="0"/>
              <a:t>　  </a:t>
            </a:r>
            <a:r>
              <a:rPr lang="en-US" altLang="ja-JP" sz="1400" dirty="0"/>
              <a:t>8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/>
              <a:t>　　　　　</a:t>
            </a:r>
            <a:r>
              <a:rPr lang="en-US" altLang="ja-JP" sz="1400" dirty="0"/>
              <a:t> (kBq/kg) </a:t>
            </a:r>
          </a:p>
        </p:txBody>
      </p:sp>
    </p:spTree>
    <p:extLst>
      <p:ext uri="{BB962C8B-B14F-4D97-AF65-F5344CB8AC3E}">
        <p14:creationId xmlns:p14="http://schemas.microsoft.com/office/powerpoint/2010/main" val="272552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B9F884C-4FE9-4147-96A6-099D4A2F3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3" y="3010287"/>
            <a:ext cx="4559869" cy="3589058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576000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180000" y="36000"/>
            <a:ext cx="7560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b="1" dirty="0">
                <a:latin typeface="+mn-lt"/>
              </a:rPr>
              <a:t>2</a:t>
            </a:r>
            <a:r>
              <a:rPr lang="ja-JP" altLang="en-US" sz="2800" b="1" dirty="0">
                <a:latin typeface="+mn-lt"/>
              </a:rPr>
              <a:t>．</a:t>
            </a:r>
            <a:r>
              <a:rPr lang="en-US" altLang="ja-JP" sz="2800" b="1" dirty="0">
                <a:latin typeface="+mn-lt"/>
              </a:rPr>
              <a:t>Method</a:t>
            </a:r>
            <a:r>
              <a:rPr lang="ja-JP" altLang="en-US" sz="2800" b="1" dirty="0">
                <a:latin typeface="+mn-lt"/>
              </a:rPr>
              <a:t> </a:t>
            </a:r>
            <a:r>
              <a:rPr lang="en-US" altLang="ja-JP" sz="2000" b="1" dirty="0">
                <a:latin typeface="+mn-lt"/>
              </a:rPr>
              <a:t>- Study site and Sampling</a:t>
            </a:r>
            <a:endParaRPr lang="ja-JP" altLang="en-US" sz="1100" b="1" dirty="0">
              <a:latin typeface="+mn-lt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2887" y="3423143"/>
            <a:ext cx="5516125" cy="3125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○ </a:t>
            </a:r>
            <a:r>
              <a:rPr lang="en-US" altLang="ja-JP" sz="2000" b="1" dirty="0"/>
              <a:t>Sampling and observation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en-US" altLang="ja-JP" sz="1800" dirty="0"/>
              <a:t>Monitoring period</a:t>
            </a:r>
            <a:r>
              <a:rPr lang="ja-JP" altLang="en-US" sz="1800" dirty="0"/>
              <a:t>：</a:t>
            </a:r>
            <a:r>
              <a:rPr lang="en-US" altLang="ja-JP" sz="1800" b="1" dirty="0">
                <a:solidFill>
                  <a:srgbClr val="FF0000"/>
                </a:solidFill>
              </a:rPr>
              <a:t>2019/6/24 – 12/11 (6</a:t>
            </a:r>
            <a:r>
              <a:rPr lang="ja-JP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</a:rPr>
              <a:t>times)</a:t>
            </a:r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open</a:t>
            </a:r>
            <a:r>
              <a:rPr lang="ja-JP" altLang="en-US" sz="1800" dirty="0"/>
              <a:t> </a:t>
            </a:r>
            <a:r>
              <a:rPr lang="en-US" altLang="ja-JP" sz="1800" dirty="0"/>
              <a:t>rainfall</a:t>
            </a:r>
            <a:r>
              <a:rPr lang="ja-JP" altLang="en-US" sz="1800" dirty="0"/>
              <a:t>　・</a:t>
            </a:r>
            <a:r>
              <a:rPr lang="en-US" altLang="ja-JP" sz="1800" dirty="0"/>
              <a:t>stemflow</a:t>
            </a:r>
            <a:r>
              <a:rPr lang="ja-JP" altLang="en-US" sz="1800" dirty="0">
                <a:latin typeface="+mn-ea"/>
              </a:rPr>
              <a:t>　・</a:t>
            </a:r>
            <a:r>
              <a:rPr lang="en-US" altLang="ja-JP" sz="1800" dirty="0">
                <a:latin typeface="+mn-ea"/>
              </a:rPr>
              <a:t>throughfall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800" dirty="0"/>
              <a:t>・</a:t>
            </a:r>
            <a:r>
              <a:rPr lang="en-US" altLang="ja-JP" sz="1800" b="1" dirty="0">
                <a:solidFill>
                  <a:srgbClr val="FF0000"/>
                </a:solidFill>
              </a:rPr>
              <a:t>infiltration</a:t>
            </a:r>
            <a:r>
              <a:rPr lang="ja-JP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</a:rPr>
              <a:t>water</a:t>
            </a:r>
            <a:r>
              <a:rPr lang="ja-JP" altLang="en-US" sz="1800" dirty="0"/>
              <a:t> </a:t>
            </a:r>
            <a:r>
              <a:rPr lang="en-US" altLang="ja-JP" sz="1600" dirty="0"/>
              <a:t>(5, 20 cm</a:t>
            </a:r>
            <a:r>
              <a:rPr lang="ja-JP" altLang="en-US" sz="1600" dirty="0"/>
              <a:t> </a:t>
            </a:r>
            <a:r>
              <a:rPr lang="en-US" altLang="ja-JP" sz="1600" dirty="0"/>
              <a:t>depth</a:t>
            </a:r>
            <a:r>
              <a:rPr lang="ja-JP" altLang="en-US" sz="1600" dirty="0"/>
              <a:t> </a:t>
            </a:r>
            <a:r>
              <a:rPr lang="en-US" altLang="ja-JP" sz="1600" dirty="0"/>
              <a:t>zero-tension lysimeter)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　</a:t>
            </a:r>
            <a:r>
              <a:rPr lang="en-US" altLang="ja-JP" sz="1800" b="1" dirty="0">
                <a:solidFill>
                  <a:srgbClr val="FF0000"/>
                </a:solidFill>
              </a:rPr>
              <a:t>Rd</a:t>
            </a:r>
            <a:r>
              <a:rPr lang="en-US" altLang="ja-JP" sz="1800" dirty="0"/>
              <a:t> (Root downslope) : the base of tree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　</a:t>
            </a:r>
            <a:r>
              <a:rPr lang="en-US" altLang="ja-JP" sz="1800" b="1" dirty="0">
                <a:solidFill>
                  <a:srgbClr val="0000FF"/>
                </a:solidFill>
              </a:rPr>
              <a:t>Bt</a:t>
            </a:r>
            <a:r>
              <a:rPr lang="en-US" altLang="ja-JP" sz="1800" dirty="0"/>
              <a:t> (Between trees) : the area far from tree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soil water content</a:t>
            </a:r>
            <a:r>
              <a:rPr lang="ja-JP" altLang="en-US" sz="1800" dirty="0"/>
              <a:t> </a:t>
            </a:r>
            <a:r>
              <a:rPr lang="en-US" altLang="ja-JP" sz="1600" dirty="0"/>
              <a:t>(EC-5)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    : temporal changes of volume water 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  at same places that lysimeter located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9331" y="692880"/>
            <a:ext cx="5860669" cy="6021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○ </a:t>
            </a:r>
            <a:r>
              <a:rPr lang="en-US" altLang="ja-JP" sz="2000" b="1" dirty="0"/>
              <a:t>Study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site</a:t>
            </a:r>
          </a:p>
          <a:p>
            <a:pPr marL="0" indent="0">
              <a:buNone/>
            </a:pPr>
            <a:r>
              <a:rPr lang="en-US" altLang="ja-JP" sz="1800" dirty="0" err="1"/>
              <a:t>Namie</a:t>
            </a:r>
            <a:r>
              <a:rPr lang="en-US" altLang="ja-JP" sz="1800" dirty="0"/>
              <a:t> town, Fukushima </a:t>
            </a:r>
            <a:br>
              <a:rPr lang="en-US" altLang="ja-JP" sz="1800" dirty="0"/>
            </a:br>
            <a:r>
              <a:rPr lang="en-US" altLang="ja-JP" sz="1800" dirty="0"/>
              <a:t>prefecture (</a:t>
            </a:r>
            <a:r>
              <a:rPr lang="en-US" altLang="ja-JP" sz="1800" b="1" dirty="0">
                <a:solidFill>
                  <a:srgbClr val="FF0000"/>
                </a:solidFill>
              </a:rPr>
              <a:t>partially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selected</a:t>
            </a:r>
            <a:r>
              <a:rPr lang="ja-JP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</a:rPr>
              <a:t>as exclusion zone</a:t>
            </a:r>
            <a:r>
              <a:rPr lang="en-US" altLang="ja-JP" sz="18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23 km northwest of FDNPP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Initial deposition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800" dirty="0"/>
              <a:t>　 ： </a:t>
            </a:r>
            <a:r>
              <a:rPr lang="en-US" altLang="ja-JP" sz="1800" b="1" dirty="0">
                <a:solidFill>
                  <a:srgbClr val="FF0000"/>
                </a:solidFill>
              </a:rPr>
              <a:t>4,727 kBq/m</a:t>
            </a:r>
            <a:r>
              <a:rPr lang="en-US" altLang="ja-JP" sz="1800" b="1" baseline="30000" dirty="0">
                <a:solidFill>
                  <a:srgbClr val="FF0000"/>
                </a:solidFill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800" dirty="0"/>
              <a:t>　 → </a:t>
            </a:r>
            <a:r>
              <a:rPr lang="en-US" altLang="ja-JP" sz="1800" dirty="0"/>
              <a:t>Severely contaminated area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Japanese </a:t>
            </a:r>
            <a:r>
              <a:rPr lang="en-US" altLang="ja-JP" sz="1800" dirty="0" err="1"/>
              <a:t>Ceder</a:t>
            </a:r>
            <a:r>
              <a:rPr lang="en-US" altLang="ja-JP" sz="1800" dirty="0"/>
              <a:t> stand (popular evergreen conifer in Japan)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45013" r="880" b="-1"/>
          <a:stretch/>
        </p:blipFill>
        <p:spPr>
          <a:xfrm>
            <a:off x="5868000" y="72001"/>
            <a:ext cx="3276000" cy="286861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r="9050"/>
          <a:stretch/>
        </p:blipFill>
        <p:spPr>
          <a:xfrm>
            <a:off x="2968522" y="738000"/>
            <a:ext cx="2962478" cy="19511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7050500" y="6548874"/>
            <a:ext cx="2057400" cy="365125"/>
          </a:xfrm>
        </p:spPr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72435" y="678499"/>
            <a:ext cx="216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Namie  ceder forest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EA370EDD-632B-4535-807F-DECAB8493282}"/>
              </a:ext>
            </a:extLst>
          </p:cNvPr>
          <p:cNvSpPr txBox="1">
            <a:spLocks/>
          </p:cNvSpPr>
          <p:nvPr/>
        </p:nvSpPr>
        <p:spPr>
          <a:xfrm>
            <a:off x="5886000" y="144000"/>
            <a:ext cx="1402674" cy="12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100" baseline="30000" dirty="0"/>
              <a:t>137</a:t>
            </a:r>
            <a:r>
              <a:rPr lang="en-US" altLang="ja-JP" sz="1100" dirty="0"/>
              <a:t>Cs initial  deposition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ja-JP" altLang="en-US" sz="1100" dirty="0"/>
              <a:t>　　 </a:t>
            </a:r>
            <a:r>
              <a:rPr lang="en-US" altLang="ja-JP" sz="1100" dirty="0"/>
              <a:t>&lt; 10 kBq/m</a:t>
            </a:r>
            <a:r>
              <a:rPr lang="en-US" altLang="ja-JP" sz="1100" baseline="30000" dirty="0"/>
              <a:t>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ja-JP" altLang="en-US" sz="1100" dirty="0"/>
              <a:t>　　</a:t>
            </a:r>
            <a:r>
              <a:rPr lang="en-US" altLang="ja-JP" sz="1100" dirty="0"/>
              <a:t>10 – 100 kBq/m</a:t>
            </a:r>
            <a:r>
              <a:rPr lang="en-US" altLang="ja-JP" sz="1100" baseline="30000" dirty="0"/>
              <a:t>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ja-JP" altLang="en-US" sz="1100" dirty="0"/>
              <a:t>　　</a:t>
            </a:r>
            <a:r>
              <a:rPr lang="en-US" altLang="ja-JP" sz="1100" dirty="0"/>
              <a:t>100 – 300 kBq/m</a:t>
            </a:r>
            <a:r>
              <a:rPr lang="en-US" altLang="ja-JP" sz="1100" baseline="30000" dirty="0"/>
              <a:t>2</a:t>
            </a:r>
            <a:endParaRPr lang="en-US" altLang="ja-JP" sz="1100" dirty="0"/>
          </a:p>
          <a:p>
            <a:pPr marL="0" indent="0">
              <a:spcBef>
                <a:spcPts val="200"/>
              </a:spcBef>
              <a:buNone/>
            </a:pPr>
            <a:r>
              <a:rPr lang="ja-JP" altLang="en-US" sz="1100" dirty="0"/>
              <a:t>　　</a:t>
            </a:r>
            <a:r>
              <a:rPr lang="en-US" altLang="ja-JP" sz="1100" dirty="0"/>
              <a:t>300 – 600 kBq/m</a:t>
            </a:r>
            <a:r>
              <a:rPr lang="en-US" altLang="ja-JP" sz="1100" baseline="30000" dirty="0"/>
              <a:t>2</a:t>
            </a:r>
            <a:endParaRPr lang="en-US" altLang="ja-JP" sz="1100" dirty="0"/>
          </a:p>
          <a:p>
            <a:pPr marL="0" indent="0">
              <a:spcBef>
                <a:spcPts val="200"/>
              </a:spcBef>
              <a:buNone/>
            </a:pPr>
            <a:r>
              <a:rPr lang="ja-JP" altLang="en-US" sz="1100" dirty="0"/>
              <a:t>　　 </a:t>
            </a:r>
            <a:r>
              <a:rPr lang="en-US" altLang="ja-JP" sz="1100" dirty="0"/>
              <a:t>&gt; 600 kBq/m</a:t>
            </a:r>
            <a:r>
              <a:rPr lang="en-US" altLang="ja-JP" sz="1100" baseline="30000" dirty="0"/>
              <a:t>2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FF9AC3-28A3-4798-B275-0EB4804987F9}"/>
              </a:ext>
            </a:extLst>
          </p:cNvPr>
          <p:cNvSpPr/>
          <p:nvPr/>
        </p:nvSpPr>
        <p:spPr>
          <a:xfrm>
            <a:off x="5940000" y="504000"/>
            <a:ext cx="180000" cy="10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9B55161-B7A8-41AF-993F-65A563E88422}"/>
              </a:ext>
            </a:extLst>
          </p:cNvPr>
          <p:cNvSpPr/>
          <p:nvPr/>
        </p:nvSpPr>
        <p:spPr>
          <a:xfrm>
            <a:off x="5940000" y="684000"/>
            <a:ext cx="180000" cy="1080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64B4E74-283D-421D-BA8C-845E0714E8FE}"/>
              </a:ext>
            </a:extLst>
          </p:cNvPr>
          <p:cNvSpPr/>
          <p:nvPr/>
        </p:nvSpPr>
        <p:spPr>
          <a:xfrm>
            <a:off x="5940000" y="864000"/>
            <a:ext cx="180000" cy="10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92FDF60-59B5-4424-BB6F-B17546824A2D}"/>
              </a:ext>
            </a:extLst>
          </p:cNvPr>
          <p:cNvSpPr/>
          <p:nvPr/>
        </p:nvSpPr>
        <p:spPr>
          <a:xfrm>
            <a:off x="5940000" y="1044000"/>
            <a:ext cx="180000" cy="10800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5A312D4-C706-41BA-AC38-C04E82C01CAB}"/>
              </a:ext>
            </a:extLst>
          </p:cNvPr>
          <p:cNvSpPr/>
          <p:nvPr/>
        </p:nvSpPr>
        <p:spPr>
          <a:xfrm>
            <a:off x="5940000" y="1224000"/>
            <a:ext cx="180000" cy="108000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大かっこ 26">
            <a:extLst>
              <a:ext uri="{FF2B5EF4-FFF2-40B4-BE49-F238E27FC236}">
                <a16:creationId xmlns:a16="http://schemas.microsoft.com/office/drawing/2014/main" id="{08B8E0FA-2739-42CA-9FEC-8771333E0D11}"/>
              </a:ext>
            </a:extLst>
          </p:cNvPr>
          <p:cNvSpPr/>
          <p:nvPr/>
        </p:nvSpPr>
        <p:spPr>
          <a:xfrm>
            <a:off x="453800" y="4942131"/>
            <a:ext cx="72000" cy="57600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9DB0BA48-3686-4F1A-8E44-0214A377B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647682"/>
            <a:ext cx="5358845" cy="349200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576000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180000" y="36000"/>
            <a:ext cx="7560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dirty="0">
                <a:latin typeface="+mn-lt"/>
              </a:rPr>
              <a:t>2</a:t>
            </a:r>
            <a:r>
              <a:rPr lang="ja-JP" altLang="en-US" sz="2800" dirty="0">
                <a:latin typeface="+mn-lt"/>
              </a:rPr>
              <a:t>．</a:t>
            </a:r>
            <a:r>
              <a:rPr lang="en-US" altLang="ja-JP" sz="2800" dirty="0">
                <a:latin typeface="+mn-lt"/>
              </a:rPr>
              <a:t>Method</a:t>
            </a:r>
            <a:r>
              <a:rPr lang="en-US" altLang="ja-JP" sz="2000" dirty="0">
                <a:latin typeface="+mn-lt"/>
              </a:rPr>
              <a:t> - Zero-tension lysimeter and Analysis</a:t>
            </a:r>
            <a:endParaRPr lang="ja-JP" altLang="en-US" sz="1100" dirty="0">
              <a:latin typeface="+mn-lt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0000" y="683998"/>
            <a:ext cx="5166756" cy="3998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○ </a:t>
            </a:r>
            <a:r>
              <a:rPr lang="en-US" altLang="ja-JP" sz="2000" b="1" dirty="0"/>
              <a:t>Zero-tension lysimeter</a:t>
            </a:r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For</a:t>
            </a:r>
            <a:r>
              <a:rPr lang="ja-JP" altLang="en-US" sz="1800" dirty="0"/>
              <a:t> </a:t>
            </a:r>
            <a:r>
              <a:rPr lang="en-US" altLang="ja-JP" sz="1800" dirty="0"/>
              <a:t>sampling</a:t>
            </a:r>
            <a:r>
              <a:rPr lang="ja-JP" altLang="en-US" sz="1800" dirty="0"/>
              <a:t> </a:t>
            </a:r>
            <a:r>
              <a:rPr lang="en-US" altLang="ja-JP" sz="1800" dirty="0"/>
              <a:t>infiltration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</a:t>
            </a:r>
            <a:r>
              <a:rPr lang="en-US" altLang="ja-JP" sz="1600" dirty="0"/>
              <a:t>(Marques et al.,1996, Weihermüller et al.,2007)</a:t>
            </a:r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Sampling depth : 5 and 20 cm</a:t>
            </a:r>
            <a:r>
              <a:rPr lang="ja-JP" altLang="en-US" sz="1800" dirty="0"/>
              <a:t> </a:t>
            </a:r>
            <a:r>
              <a:rPr lang="en-US" altLang="ja-JP" sz="1800" dirty="0"/>
              <a:t>depth</a:t>
            </a:r>
          </a:p>
          <a:p>
            <a:pPr marL="0" indent="0">
              <a:buNone/>
            </a:pPr>
            <a:r>
              <a:rPr lang="ja-JP" altLang="en-US" sz="1800" dirty="0">
                <a:solidFill>
                  <a:srgbClr val="FF0000"/>
                </a:solidFill>
              </a:rPr>
              <a:t>・</a:t>
            </a:r>
            <a:r>
              <a:rPr lang="en-US" altLang="ja-JP" sz="1800" dirty="0">
                <a:solidFill>
                  <a:srgbClr val="FF0000"/>
                </a:solidFill>
              </a:rPr>
              <a:t>Installation pattern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・</a:t>
            </a:r>
            <a:r>
              <a:rPr lang="en-US" altLang="ja-JP" sz="1800" b="1" dirty="0">
                <a:solidFill>
                  <a:srgbClr val="FF0000"/>
                </a:solidFill>
              </a:rPr>
              <a:t>Rd</a:t>
            </a:r>
            <a:r>
              <a:rPr lang="en-US" altLang="ja-JP" sz="1800" dirty="0"/>
              <a:t> (Root downslope) : the base of tree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　→ </a:t>
            </a:r>
            <a:r>
              <a:rPr lang="en-US" altLang="ja-JP" sz="1800" dirty="0"/>
              <a:t>sampling water derived from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/>
              <a:t>            stemflow and throughfall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・</a:t>
            </a:r>
            <a:r>
              <a:rPr lang="en-US" altLang="ja-JP" sz="1800" b="1" dirty="0">
                <a:solidFill>
                  <a:srgbClr val="0000FF"/>
                </a:solidFill>
              </a:rPr>
              <a:t>Bt</a:t>
            </a:r>
            <a:r>
              <a:rPr lang="en-US" altLang="ja-JP" sz="1800" dirty="0"/>
              <a:t> (Between trees) : the area far from tree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　→ </a:t>
            </a:r>
            <a:r>
              <a:rPr lang="en-US" altLang="ja-JP" sz="1800" dirty="0"/>
              <a:t>only throughfall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800" dirty="0"/>
              <a:t>　</a:t>
            </a:r>
            <a:r>
              <a:rPr lang="ja-JP" altLang="en-US" sz="1800" b="1" dirty="0"/>
              <a:t>⇒</a:t>
            </a:r>
            <a:r>
              <a:rPr lang="en-US" altLang="ja-JP" sz="1800" b="1" dirty="0"/>
              <a:t> elucidate the effect of stemflow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9999" y="4815135"/>
            <a:ext cx="3449607" cy="1808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○ </a:t>
            </a:r>
            <a:r>
              <a:rPr lang="en-US" altLang="ja-JP" sz="2000" dirty="0"/>
              <a:t>Analysis</a:t>
            </a:r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dirty="0"/>
              <a:t>water</a:t>
            </a:r>
            <a:r>
              <a:rPr lang="ja-JP" altLang="en-US" sz="1800" dirty="0"/>
              <a:t> </a:t>
            </a:r>
            <a:r>
              <a:rPr lang="en-US" altLang="ja-JP" sz="1800" dirty="0"/>
              <a:t>volume</a:t>
            </a:r>
            <a:r>
              <a:rPr lang="ja-JP" altLang="en-US" sz="1800" dirty="0"/>
              <a:t> </a:t>
            </a:r>
            <a:r>
              <a:rPr lang="en-US" altLang="ja-JP" sz="1800" dirty="0"/>
              <a:t>/</a:t>
            </a:r>
            <a:r>
              <a:rPr lang="ja-JP" altLang="en-US" sz="1800" dirty="0"/>
              <a:t> </a:t>
            </a:r>
            <a:r>
              <a:rPr lang="en-US" altLang="ja-JP" sz="1800" dirty="0"/>
              <a:t>depth</a:t>
            </a:r>
          </a:p>
          <a:p>
            <a:pPr marL="0" indent="0">
              <a:buNone/>
            </a:pPr>
            <a:r>
              <a:rPr lang="ja-JP" altLang="en-US" sz="1800" dirty="0"/>
              <a:t>・</a:t>
            </a:r>
            <a:r>
              <a:rPr lang="en-US" altLang="ja-JP" sz="1800" baseline="30000" dirty="0"/>
              <a:t>137</a:t>
            </a:r>
            <a:r>
              <a:rPr lang="en-US" altLang="ja-JP" sz="1800" dirty="0"/>
              <a:t>Cs</a:t>
            </a:r>
            <a:r>
              <a:rPr lang="ja-JP" altLang="en-US" sz="1800" dirty="0"/>
              <a:t> </a:t>
            </a:r>
            <a:r>
              <a:rPr lang="en-US" altLang="ja-JP" sz="1800" dirty="0"/>
              <a:t>activity</a:t>
            </a:r>
            <a:r>
              <a:rPr lang="ja-JP" altLang="en-US" sz="1800" dirty="0"/>
              <a:t> </a:t>
            </a:r>
            <a:r>
              <a:rPr lang="en-US" altLang="ja-JP" sz="1600" dirty="0"/>
              <a:t>(Gamma spectrometry)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　</a:t>
            </a:r>
            <a:r>
              <a:rPr lang="en-US" altLang="ja-JP" sz="1800" dirty="0"/>
              <a:t>: separate dissolved / particulate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800" dirty="0"/>
              <a:t>      by </a:t>
            </a:r>
            <a:r>
              <a:rPr lang="en-US" altLang="ja-JP" sz="1800" baseline="30000" dirty="0"/>
              <a:t>137</a:t>
            </a:r>
            <a:r>
              <a:rPr lang="en-US" altLang="ja-JP" sz="1800" dirty="0"/>
              <a:t>Cs 0.45 µm filter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/>
          <a:stretch/>
        </p:blipFill>
        <p:spPr>
          <a:xfrm>
            <a:off x="5400000" y="4212000"/>
            <a:ext cx="1595899" cy="252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7050500" y="6548874"/>
            <a:ext cx="2057400" cy="365125"/>
          </a:xfrm>
        </p:spPr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4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3298" y="816673"/>
            <a:ext cx="1210589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1600" dirty="0"/>
              <a:t>Sampling </a:t>
            </a:r>
            <a:r>
              <a:rPr kumimoji="1" lang="en-US" altLang="ja-JP" sz="1600" dirty="0"/>
              <a:t>Rd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5906" y="812779"/>
            <a:ext cx="1170129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1600" dirty="0"/>
              <a:t>Sampling Bt</a:t>
            </a:r>
            <a:endParaRPr kumimoji="1" lang="ja-JP" altLang="en-US" sz="1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>
          <a:xfrm>
            <a:off x="7200000" y="4212000"/>
            <a:ext cx="1594714" cy="252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7" name="左大かっこ 26">
            <a:extLst>
              <a:ext uri="{FF2B5EF4-FFF2-40B4-BE49-F238E27FC236}">
                <a16:creationId xmlns:a16="http://schemas.microsoft.com/office/drawing/2014/main" id="{08B8E0FA-2739-42CA-9FEC-8771333E0D11}"/>
              </a:ext>
            </a:extLst>
          </p:cNvPr>
          <p:cNvSpPr/>
          <p:nvPr/>
        </p:nvSpPr>
        <p:spPr>
          <a:xfrm>
            <a:off x="297713" y="2559695"/>
            <a:ext cx="103942" cy="1459562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751D89-6DDB-48C2-8A17-D9FF3AD7D4D2}"/>
              </a:ext>
            </a:extLst>
          </p:cNvPr>
          <p:cNvSpPr txBox="1"/>
          <p:nvPr/>
        </p:nvSpPr>
        <p:spPr>
          <a:xfrm>
            <a:off x="5400000" y="4212000"/>
            <a:ext cx="1210589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1600" dirty="0"/>
              <a:t>Sampling </a:t>
            </a:r>
            <a:r>
              <a:rPr kumimoji="1" lang="en-US" altLang="ja-JP" sz="1600" dirty="0"/>
              <a:t>Rd</a:t>
            </a:r>
            <a:endParaRPr kumimoji="1" lang="ja-JP" altLang="en-US" sz="1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499F5F-0669-4440-8260-0AC6A016DC28}"/>
              </a:ext>
            </a:extLst>
          </p:cNvPr>
          <p:cNvSpPr txBox="1"/>
          <p:nvPr/>
        </p:nvSpPr>
        <p:spPr>
          <a:xfrm>
            <a:off x="7200000" y="4212000"/>
            <a:ext cx="1170129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1600" dirty="0"/>
              <a:t>Sampling Bt</a:t>
            </a:r>
            <a:endParaRPr kumimoji="1" lang="ja-JP" altLang="en-US" sz="1600" dirty="0"/>
          </a:p>
        </p:txBody>
      </p:sp>
      <p:pic>
        <p:nvPicPr>
          <p:cNvPr id="11" name="図 10" descr="屋内, ホワイト, キッチン, 小さい が含まれている画像&#10;&#10;自動的に生成された説明">
            <a:extLst>
              <a:ext uri="{FF2B5EF4-FFF2-40B4-BE49-F238E27FC236}">
                <a16:creationId xmlns:a16="http://schemas.microsoft.com/office/drawing/2014/main" id="{6BB6E4E0-F532-43AB-93E3-F6B723A6D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b="17115"/>
          <a:stretch/>
        </p:blipFill>
        <p:spPr>
          <a:xfrm>
            <a:off x="3637155" y="4675783"/>
            <a:ext cx="1444052" cy="18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D7122E-943F-4DA5-B6D6-A07CD4DA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09" y="859194"/>
            <a:ext cx="5410931" cy="356400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576000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180000" y="36000"/>
            <a:ext cx="7560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dirty="0">
                <a:latin typeface="+mn-lt"/>
              </a:rPr>
              <a:t>3</a:t>
            </a:r>
            <a:r>
              <a:rPr lang="ja-JP" altLang="en-US" sz="2800" dirty="0">
                <a:latin typeface="+mn-lt"/>
              </a:rPr>
              <a:t>．</a:t>
            </a:r>
            <a:r>
              <a:rPr lang="en-US" altLang="ja-JP" sz="2800" dirty="0">
                <a:latin typeface="+mj-ea"/>
              </a:rPr>
              <a:t>Result and Discussion</a:t>
            </a:r>
            <a:endParaRPr lang="ja-JP" altLang="en-US" sz="1100" dirty="0">
              <a:latin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938535" y="4354035"/>
            <a:ext cx="6940190" cy="2384714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○ </a:t>
            </a:r>
            <a:r>
              <a:rPr lang="en-US" altLang="ja-JP" sz="1800" dirty="0"/>
              <a:t>Comparison of water</a:t>
            </a:r>
            <a:r>
              <a:rPr lang="ja-JP" altLang="en-US" sz="1800" dirty="0"/>
              <a:t> </a:t>
            </a:r>
            <a:r>
              <a:rPr lang="en-US" altLang="ja-JP" sz="1800" dirty="0"/>
              <a:t>depth</a:t>
            </a:r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dirty="0"/>
              <a:t>Stemflow depth per unit infiltration area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600" dirty="0"/>
              <a:t>  : larger than throughfall and infiltration water clearly</a:t>
            </a:r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u="sng" dirty="0"/>
              <a:t>Rd (near)</a:t>
            </a:r>
            <a:r>
              <a:rPr lang="ja-JP" altLang="en-US" sz="1600" u="sng" dirty="0"/>
              <a:t> ＞ </a:t>
            </a:r>
            <a:r>
              <a:rPr lang="en-US" altLang="ja-JP" sz="1600" u="sng" dirty="0"/>
              <a:t>Bt (far) : same soil depth</a:t>
            </a:r>
            <a:r>
              <a:rPr lang="en-US" altLang="ja-JP" sz="1600" dirty="0"/>
              <a:t>   : 5 cm - 1.4 times    20 cm – 3.0 times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dirty="0"/>
              <a:t>Infiltration water </a:t>
            </a:r>
            <a:r>
              <a:rPr lang="en-US" altLang="ja-JP" sz="1600" u="sng" dirty="0"/>
              <a:t>R</a:t>
            </a:r>
            <a:r>
              <a:rPr lang="ja-JP" altLang="en-US" sz="1600" u="sng" dirty="0"/>
              <a:t>ｄ</a:t>
            </a:r>
            <a:r>
              <a:rPr lang="en-US" altLang="ja-JP" sz="1600" u="sng" dirty="0"/>
              <a:t>-20</a:t>
            </a:r>
            <a:r>
              <a:rPr lang="ja-JP" altLang="en-US" sz="1600" u="sng" dirty="0"/>
              <a:t> </a:t>
            </a:r>
            <a:r>
              <a:rPr lang="en-US" altLang="ja-JP" sz="1600" u="sng" dirty="0"/>
              <a:t>cm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600" dirty="0"/>
              <a:t>   : </a:t>
            </a:r>
            <a:r>
              <a:rPr lang="en-US" altLang="ja-JP" sz="1600" u="sng" dirty="0"/>
              <a:t>larger than throughfall and Rd-5 cm</a:t>
            </a:r>
            <a:r>
              <a:rPr lang="en-US" altLang="ja-JP" sz="1600" dirty="0"/>
              <a:t>   </a:t>
            </a:r>
            <a:r>
              <a:rPr lang="ja-JP" altLang="en-US" sz="1600" dirty="0"/>
              <a:t>⇔ </a:t>
            </a:r>
            <a:r>
              <a:rPr lang="en-US" altLang="ja-JP" sz="1600" dirty="0"/>
              <a:t>Bt : 5 cm </a:t>
            </a:r>
            <a:r>
              <a:rPr lang="ja-JP" altLang="en-US" sz="1600" dirty="0"/>
              <a:t>＞ </a:t>
            </a:r>
            <a:r>
              <a:rPr lang="en-US" altLang="ja-JP" sz="1600" dirty="0"/>
              <a:t>20 cm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1600" dirty="0"/>
              <a:t>⇒ </a:t>
            </a:r>
            <a:r>
              <a:rPr lang="en-US" altLang="ja-JP" sz="1600" dirty="0">
                <a:solidFill>
                  <a:srgbClr val="FF0000"/>
                </a:solidFill>
              </a:rPr>
              <a:t>Stemflow with a large amount of water into the base of tree and deeper soil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545555"/>
            <a:ext cx="2057400" cy="365125"/>
          </a:xfrm>
        </p:spPr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5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6709" y="1207872"/>
            <a:ext cx="1198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The base of tree</a:t>
            </a:r>
            <a:endParaRPr kumimoji="1" lang="ja-JP" altLang="en-US" sz="1200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86685" y="1044816"/>
            <a:ext cx="93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The area far</a:t>
            </a:r>
          </a:p>
          <a:p>
            <a:r>
              <a:rPr kumimoji="1" lang="en-US" altLang="ja-JP" sz="1200" u="sng" dirty="0"/>
              <a:t>from tree</a:t>
            </a:r>
            <a:endParaRPr kumimoji="1" lang="ja-JP" altLang="en-US" sz="1200" u="sng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4587" y="1174441"/>
            <a:ext cx="644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Rainfall</a:t>
            </a:r>
            <a:endParaRPr kumimoji="1" lang="ja-JP" altLang="en-US" sz="1200" u="sng" dirty="0"/>
          </a:p>
        </p:txBody>
      </p:sp>
      <p:sp>
        <p:nvSpPr>
          <p:cNvPr id="12" name="左中かっこ 11"/>
          <p:cNvSpPr/>
          <p:nvPr/>
        </p:nvSpPr>
        <p:spPr>
          <a:xfrm rot="5400000">
            <a:off x="2789270" y="1037807"/>
            <a:ext cx="137441" cy="10675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中かっこ 28"/>
          <p:cNvSpPr/>
          <p:nvPr/>
        </p:nvSpPr>
        <p:spPr>
          <a:xfrm rot="5400000">
            <a:off x="4211990" y="1055886"/>
            <a:ext cx="155449" cy="10675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左中かっこ 29"/>
          <p:cNvSpPr/>
          <p:nvPr/>
        </p:nvSpPr>
        <p:spPr>
          <a:xfrm rot="5400000">
            <a:off x="5704528" y="1039741"/>
            <a:ext cx="155448" cy="104570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4ED4963A-39BC-4DEE-BC86-FB9D2F6C43CA}"/>
              </a:ext>
            </a:extLst>
          </p:cNvPr>
          <p:cNvSpPr txBox="1">
            <a:spLocks/>
          </p:cNvSpPr>
          <p:nvPr/>
        </p:nvSpPr>
        <p:spPr>
          <a:xfrm>
            <a:off x="36000" y="576001"/>
            <a:ext cx="7013386" cy="311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/>
              <a:t>a) Water depth normalized by open rainfall </a:t>
            </a:r>
            <a:r>
              <a:rPr lang="en-US" altLang="ja-JP" sz="1400" dirty="0"/>
              <a:t>* Stemflow : depth per unit infiltration area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2F3E2D9-548B-4260-B707-1BBAEA46F020}"/>
              </a:ext>
            </a:extLst>
          </p:cNvPr>
          <p:cNvCxnSpPr>
            <a:cxnSpLocks/>
          </p:cNvCxnSpPr>
          <p:nvPr/>
        </p:nvCxnSpPr>
        <p:spPr>
          <a:xfrm>
            <a:off x="2484000" y="2088000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9AA1CC3-42C3-4ACA-A4B3-5A134BE0E742}"/>
              </a:ext>
            </a:extLst>
          </p:cNvPr>
          <p:cNvCxnSpPr/>
          <p:nvPr/>
        </p:nvCxnSpPr>
        <p:spPr>
          <a:xfrm>
            <a:off x="2468968" y="2088000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999DCDEC-E6BF-42C2-BD69-051F3705370D}"/>
              </a:ext>
            </a:extLst>
          </p:cNvPr>
          <p:cNvCxnSpPr>
            <a:cxnSpLocks/>
          </p:cNvCxnSpPr>
          <p:nvPr/>
        </p:nvCxnSpPr>
        <p:spPr>
          <a:xfrm>
            <a:off x="3279670" y="1640320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77A1F22-B975-4140-8C01-905C3E99EFBE}"/>
              </a:ext>
            </a:extLst>
          </p:cNvPr>
          <p:cNvCxnSpPr>
            <a:cxnSpLocks/>
          </p:cNvCxnSpPr>
          <p:nvPr/>
        </p:nvCxnSpPr>
        <p:spPr>
          <a:xfrm>
            <a:off x="3279670" y="166740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96B01F0-C0C5-4E69-A5C1-BAB507F34F3C}"/>
              </a:ext>
            </a:extLst>
          </p:cNvPr>
          <p:cNvCxnSpPr>
            <a:cxnSpLocks/>
          </p:cNvCxnSpPr>
          <p:nvPr/>
        </p:nvCxnSpPr>
        <p:spPr>
          <a:xfrm>
            <a:off x="4696102" y="1667405"/>
            <a:ext cx="0" cy="126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6529A0A-31A7-4D40-83F3-45C7852618E0}"/>
              </a:ext>
            </a:extLst>
          </p:cNvPr>
          <p:cNvCxnSpPr>
            <a:cxnSpLocks/>
          </p:cNvCxnSpPr>
          <p:nvPr/>
        </p:nvCxnSpPr>
        <p:spPr>
          <a:xfrm>
            <a:off x="3924000" y="2073264"/>
            <a:ext cx="0" cy="75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4C7BE08-F248-4627-9867-4C19AC9A6D11}"/>
              </a:ext>
            </a:extLst>
          </p:cNvPr>
          <p:cNvSpPr txBox="1"/>
          <p:nvPr/>
        </p:nvSpPr>
        <p:spPr>
          <a:xfrm>
            <a:off x="2271706" y="1816908"/>
            <a:ext cx="7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1.4 times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6E4A42F-C649-4194-B3AD-BCC355B618D3}"/>
              </a:ext>
            </a:extLst>
          </p:cNvPr>
          <p:cNvSpPr txBox="1"/>
          <p:nvPr/>
        </p:nvSpPr>
        <p:spPr>
          <a:xfrm>
            <a:off x="3859439" y="1639073"/>
            <a:ext cx="7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3.0</a:t>
            </a:r>
            <a:r>
              <a:rPr kumimoji="1" lang="en-US" altLang="ja-JP" sz="1200" dirty="0">
                <a:solidFill>
                  <a:srgbClr val="FF0000"/>
                </a:solidFill>
              </a:rPr>
              <a:t> times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91FC01-B984-41A9-A6F6-7A515101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13" y="756000"/>
            <a:ext cx="1262550" cy="3564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9872F48-DE23-4930-B780-A410184A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00" y="756000"/>
            <a:ext cx="4923089" cy="356400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576000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180000" y="36000"/>
            <a:ext cx="7560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dirty="0">
                <a:latin typeface="+mn-lt"/>
              </a:rPr>
              <a:t>3</a:t>
            </a:r>
            <a:r>
              <a:rPr lang="ja-JP" altLang="en-US" sz="2800" dirty="0">
                <a:latin typeface="+mn-lt"/>
              </a:rPr>
              <a:t>．</a:t>
            </a:r>
            <a:r>
              <a:rPr lang="en-US" altLang="ja-JP" sz="2800" dirty="0">
                <a:latin typeface="+mj-ea"/>
              </a:rPr>
              <a:t>Result and Discussion</a:t>
            </a:r>
            <a:endParaRPr lang="ja-JP" altLang="en-US" sz="1100" dirty="0">
              <a:latin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94814" y="4380536"/>
            <a:ext cx="8100000" cy="2219801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○ </a:t>
            </a:r>
            <a:r>
              <a:rPr lang="en-US" altLang="ja-JP" sz="1800" dirty="0"/>
              <a:t>Comparison of </a:t>
            </a:r>
            <a:r>
              <a:rPr lang="en-US" altLang="ja-JP" sz="1800" baseline="30000" dirty="0"/>
              <a:t>137</a:t>
            </a:r>
            <a:r>
              <a:rPr lang="en-US" altLang="ja-JP" sz="1800" dirty="0"/>
              <a:t>Cs concentration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/>
              <a:t>・</a:t>
            </a:r>
            <a:r>
              <a:rPr lang="en-US" altLang="ja-JP" sz="1600" dirty="0"/>
              <a:t>Stemflow of dissolved</a:t>
            </a:r>
            <a:r>
              <a:rPr lang="en-US" altLang="ja-JP" sz="1600" baseline="30000" dirty="0"/>
              <a:t> 137</a:t>
            </a:r>
            <a:r>
              <a:rPr lang="en-US" altLang="ja-JP" sz="1600" dirty="0"/>
              <a:t>Cs concentration: larger than throughfall and infiltration water clearly</a:t>
            </a:r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u="sng" dirty="0"/>
              <a:t>Rd (near) </a:t>
            </a:r>
            <a:r>
              <a:rPr lang="ja-JP" altLang="en-US" sz="1600" u="sng" dirty="0"/>
              <a:t>＞ </a:t>
            </a:r>
            <a:r>
              <a:rPr lang="en-US" altLang="ja-JP" sz="1600" u="sng" dirty="0"/>
              <a:t>Bt (far) : same soil depth</a:t>
            </a:r>
            <a:r>
              <a:rPr lang="en-US" altLang="ja-JP" sz="1600" dirty="0"/>
              <a:t> : 5 cm - 1.6 times    20 cm – 1.5 times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600" dirty="0"/>
              <a:t>                         but there is significant difference between 20cm Rd and Bt concentration</a:t>
            </a:r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dirty="0"/>
              <a:t>Comparison of same area : </a:t>
            </a:r>
            <a:r>
              <a:rPr lang="en-US" altLang="ja-JP" sz="1600" u="sng" dirty="0"/>
              <a:t>shallow depth </a:t>
            </a:r>
            <a:r>
              <a:rPr lang="ja-JP" altLang="en-US" sz="1600" u="sng" dirty="0"/>
              <a:t>＞</a:t>
            </a:r>
            <a:r>
              <a:rPr lang="en-US" altLang="ja-JP" sz="1600" u="sng" dirty="0"/>
              <a:t>deep depth </a:t>
            </a:r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dirty="0"/>
              <a:t>Infiltration water </a:t>
            </a:r>
            <a:r>
              <a:rPr lang="en-US" altLang="ja-JP" sz="1600" u="sng" dirty="0"/>
              <a:t>R</a:t>
            </a:r>
            <a:r>
              <a:rPr lang="ja-JP" altLang="en-US" sz="1600" u="sng" dirty="0"/>
              <a:t>ｄ</a:t>
            </a:r>
            <a:r>
              <a:rPr lang="en-US" altLang="ja-JP" sz="1600" u="sng" dirty="0"/>
              <a:t>-5 cm</a:t>
            </a:r>
            <a:r>
              <a:rPr lang="ja-JP" altLang="en-US" sz="1600" dirty="0"/>
              <a:t> </a:t>
            </a:r>
            <a:r>
              <a:rPr lang="en-US" altLang="ja-JP" sz="1600" baseline="30000" dirty="0"/>
              <a:t>137</a:t>
            </a:r>
            <a:r>
              <a:rPr lang="en-US" altLang="ja-JP" sz="1600" dirty="0"/>
              <a:t>Cs concentration : </a:t>
            </a:r>
            <a:r>
              <a:rPr lang="en-US" altLang="ja-JP" sz="1600" u="sng" dirty="0"/>
              <a:t>larger than throughfall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34447" y="6608135"/>
            <a:ext cx="2057400" cy="365125"/>
          </a:xfrm>
        </p:spPr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6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66618" y="591223"/>
            <a:ext cx="3691950" cy="31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/>
              <a:t>c) Dissolved </a:t>
            </a:r>
            <a:r>
              <a:rPr lang="en-US" altLang="ja-JP" sz="1600" baseline="30000" dirty="0"/>
              <a:t>137</a:t>
            </a:r>
            <a:r>
              <a:rPr lang="en-US" altLang="ja-JP" sz="1600" dirty="0"/>
              <a:t>Cs</a:t>
            </a:r>
            <a:r>
              <a:rPr lang="ja-JP" altLang="en-US" sz="1600" dirty="0"/>
              <a:t> </a:t>
            </a:r>
            <a:r>
              <a:rPr lang="en-US" altLang="ja-JP" sz="1600" dirty="0"/>
              <a:t>concentration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82728" y="1080000"/>
            <a:ext cx="1198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The base of tree</a:t>
            </a:r>
            <a:endParaRPr kumimoji="1" lang="ja-JP" altLang="en-US" sz="1200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88151" y="936000"/>
            <a:ext cx="93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The area far</a:t>
            </a:r>
          </a:p>
          <a:p>
            <a:r>
              <a:rPr kumimoji="1" lang="en-US" altLang="ja-JP" sz="1200" u="sng" dirty="0"/>
              <a:t>from tree</a:t>
            </a:r>
            <a:endParaRPr kumimoji="1" lang="ja-JP" altLang="en-US" sz="1200" u="sng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00270" y="1008000"/>
            <a:ext cx="644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Rainfall</a:t>
            </a:r>
            <a:endParaRPr kumimoji="1" lang="ja-JP" altLang="en-US" sz="1200" u="sng" dirty="0"/>
          </a:p>
        </p:txBody>
      </p:sp>
      <p:sp>
        <p:nvSpPr>
          <p:cNvPr id="12" name="左中かっこ 11"/>
          <p:cNvSpPr/>
          <p:nvPr/>
        </p:nvSpPr>
        <p:spPr>
          <a:xfrm rot="5400000">
            <a:off x="4320000" y="900000"/>
            <a:ext cx="142042" cy="1116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中かっこ 28"/>
          <p:cNvSpPr/>
          <p:nvPr/>
        </p:nvSpPr>
        <p:spPr>
          <a:xfrm rot="5400000">
            <a:off x="2749105" y="899389"/>
            <a:ext cx="155448" cy="1152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左中かっこ 29"/>
          <p:cNvSpPr/>
          <p:nvPr/>
        </p:nvSpPr>
        <p:spPr>
          <a:xfrm rot="5400000">
            <a:off x="6110395" y="648000"/>
            <a:ext cx="115763" cy="1598398"/>
          </a:xfrm>
          <a:prstGeom prst="leftBrace">
            <a:avLst>
              <a:gd name="adj1" fmla="val 8333"/>
              <a:gd name="adj2" fmla="val 77203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056FA5D-D09B-4BDD-8BB6-4714ECCE69D7}"/>
              </a:ext>
            </a:extLst>
          </p:cNvPr>
          <p:cNvCxnSpPr>
            <a:cxnSpLocks/>
          </p:cNvCxnSpPr>
          <p:nvPr/>
        </p:nvCxnSpPr>
        <p:spPr>
          <a:xfrm>
            <a:off x="2515898" y="1848768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EB68E35-D7E3-43D1-9B73-9180F7BEF709}"/>
              </a:ext>
            </a:extLst>
          </p:cNvPr>
          <p:cNvCxnSpPr/>
          <p:nvPr/>
        </p:nvCxnSpPr>
        <p:spPr>
          <a:xfrm>
            <a:off x="2515898" y="1858103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E753AC6-76FC-4D58-A1EE-CCEA8951682B}"/>
              </a:ext>
            </a:extLst>
          </p:cNvPr>
          <p:cNvCxnSpPr>
            <a:cxnSpLocks/>
          </p:cNvCxnSpPr>
          <p:nvPr/>
        </p:nvCxnSpPr>
        <p:spPr>
          <a:xfrm>
            <a:off x="3955898" y="1858103"/>
            <a:ext cx="0" cy="75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2ECD7FA-E599-4CD8-91AA-A99B08CB5FF7}"/>
              </a:ext>
            </a:extLst>
          </p:cNvPr>
          <p:cNvCxnSpPr>
            <a:cxnSpLocks/>
          </p:cNvCxnSpPr>
          <p:nvPr/>
        </p:nvCxnSpPr>
        <p:spPr>
          <a:xfrm>
            <a:off x="3210558" y="2842302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EF6858A-C761-4D3C-8900-75E00FEDF721}"/>
              </a:ext>
            </a:extLst>
          </p:cNvPr>
          <p:cNvCxnSpPr>
            <a:cxnSpLocks/>
          </p:cNvCxnSpPr>
          <p:nvPr/>
        </p:nvCxnSpPr>
        <p:spPr>
          <a:xfrm>
            <a:off x="3210558" y="284230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1A710C2-33FB-40CD-89F3-F9256EAC3DE3}"/>
              </a:ext>
            </a:extLst>
          </p:cNvPr>
          <p:cNvCxnSpPr>
            <a:cxnSpLocks/>
          </p:cNvCxnSpPr>
          <p:nvPr/>
        </p:nvCxnSpPr>
        <p:spPr>
          <a:xfrm>
            <a:off x="4758558" y="2842302"/>
            <a:ext cx="0" cy="4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C21FD53-3D53-4E07-BE5E-DB8C86909D8A}"/>
              </a:ext>
            </a:extLst>
          </p:cNvPr>
          <p:cNvSpPr txBox="1"/>
          <p:nvPr/>
        </p:nvSpPr>
        <p:spPr>
          <a:xfrm>
            <a:off x="2730746" y="1585198"/>
            <a:ext cx="7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1.6 times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1B23007-8872-4B8C-86D3-3CC918F9F9ED}"/>
              </a:ext>
            </a:extLst>
          </p:cNvPr>
          <p:cNvSpPr txBox="1"/>
          <p:nvPr/>
        </p:nvSpPr>
        <p:spPr>
          <a:xfrm>
            <a:off x="4058984" y="2565304"/>
            <a:ext cx="7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1.5 times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3A59B1F-72EC-42BB-94AD-AB67D882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90" y="1058929"/>
            <a:ext cx="4285868" cy="324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450092A-9395-40FC-8ABF-9B86DC7A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000" y="1008000"/>
            <a:ext cx="1109192" cy="324000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576000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180000" y="36000"/>
            <a:ext cx="7560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dirty="0">
                <a:latin typeface="+mn-lt"/>
              </a:rPr>
              <a:t>3</a:t>
            </a:r>
            <a:r>
              <a:rPr lang="ja-JP" altLang="en-US" sz="2800" dirty="0">
                <a:latin typeface="+mn-lt"/>
              </a:rPr>
              <a:t>．</a:t>
            </a:r>
            <a:r>
              <a:rPr lang="en-US" altLang="ja-JP" sz="2800" dirty="0">
                <a:latin typeface="+mj-ea"/>
              </a:rPr>
              <a:t>Result and Discussion</a:t>
            </a:r>
            <a:endParaRPr lang="ja-JP" altLang="en-US" sz="1100" dirty="0">
              <a:latin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36740" y="4298929"/>
            <a:ext cx="7870520" cy="2478011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○ </a:t>
            </a:r>
            <a:r>
              <a:rPr lang="en-US" altLang="ja-JP" sz="1800" dirty="0"/>
              <a:t>Comparison of </a:t>
            </a:r>
            <a:r>
              <a:rPr lang="en-US" altLang="ja-JP" sz="1800" baseline="30000" dirty="0"/>
              <a:t>137</a:t>
            </a:r>
            <a:r>
              <a:rPr lang="en-US" altLang="ja-JP" sz="1800" dirty="0"/>
              <a:t>Cs flux </a:t>
            </a:r>
            <a:r>
              <a:rPr lang="en-US" altLang="ja-JP" sz="1600" dirty="0"/>
              <a:t>(calculating based on water depth and concentration)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/>
              <a:t>・</a:t>
            </a:r>
            <a:r>
              <a:rPr lang="en-US" altLang="ja-JP" sz="1600" dirty="0"/>
              <a:t>Stemflow of dissolved</a:t>
            </a:r>
            <a:r>
              <a:rPr lang="en-US" altLang="ja-JP" sz="1600" baseline="30000" dirty="0"/>
              <a:t> 137</a:t>
            </a:r>
            <a:r>
              <a:rPr lang="en-US" altLang="ja-JP" sz="1600" dirty="0"/>
              <a:t>Cs flux : larger than throughfall and infiltration water clearly</a:t>
            </a:r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u="sng" dirty="0"/>
              <a:t>Rd (near) </a:t>
            </a:r>
            <a:r>
              <a:rPr lang="ja-JP" altLang="en-US" sz="1600" u="sng" dirty="0"/>
              <a:t>＞ </a:t>
            </a:r>
            <a:r>
              <a:rPr lang="en-US" altLang="ja-JP" sz="1600" u="sng" dirty="0"/>
              <a:t>Bt (far) : same soil depth</a:t>
            </a:r>
            <a:r>
              <a:rPr lang="en-US" altLang="ja-JP" sz="1600" dirty="0"/>
              <a:t> : 5 cm - 1.6 times    </a:t>
            </a:r>
            <a:r>
              <a:rPr lang="en-US" altLang="ja-JP" sz="1600" u="sng" dirty="0"/>
              <a:t>20 cm – 4.6 times</a:t>
            </a:r>
          </a:p>
          <a:p>
            <a:pPr marL="0" indent="0">
              <a:buNone/>
            </a:pPr>
            <a:r>
              <a:rPr lang="ja-JP" altLang="en-US" sz="1600" dirty="0"/>
              <a:t>・</a:t>
            </a:r>
            <a:r>
              <a:rPr lang="en-US" altLang="ja-JP" sz="1600" baseline="30000" dirty="0"/>
              <a:t>137</a:t>
            </a:r>
            <a:r>
              <a:rPr lang="en-US" altLang="ja-JP" sz="1600" dirty="0"/>
              <a:t>Cs</a:t>
            </a:r>
            <a:r>
              <a:rPr lang="ja-JP" altLang="en-US" sz="1600" dirty="0"/>
              <a:t> </a:t>
            </a:r>
            <a:r>
              <a:rPr lang="en-US" altLang="ja-JP" sz="1600" dirty="0"/>
              <a:t>flux of </a:t>
            </a:r>
            <a:r>
              <a:rPr lang="en-US" altLang="ja-JP" sz="1600" u="sng" dirty="0"/>
              <a:t>Rd-20 cm</a:t>
            </a:r>
            <a:r>
              <a:rPr lang="en-US" altLang="ja-JP" sz="1600" dirty="0"/>
              <a:t> is as large as </a:t>
            </a:r>
            <a:r>
              <a:rPr lang="en-US" altLang="ja-JP" sz="1600" u="sng" dirty="0"/>
              <a:t>Bt-5 cm</a:t>
            </a:r>
            <a:r>
              <a:rPr lang="en-US" altLang="ja-JP" sz="1600" dirty="0"/>
              <a:t> flux.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600" dirty="0"/>
              <a:t>   </a:t>
            </a:r>
            <a:r>
              <a:rPr lang="ja-JP" altLang="en-US" sz="1600" dirty="0"/>
              <a:t>→ </a:t>
            </a:r>
            <a:r>
              <a:rPr lang="en-US" altLang="ja-JP" sz="1600" dirty="0"/>
              <a:t>Generally, </a:t>
            </a:r>
            <a:r>
              <a:rPr lang="en-US" altLang="ja-JP" sz="1600" u="sng" dirty="0"/>
              <a:t>most </a:t>
            </a:r>
            <a:r>
              <a:rPr lang="en-US" altLang="ja-JP" sz="1600" u="sng" baseline="30000" dirty="0"/>
              <a:t>137</a:t>
            </a:r>
            <a:r>
              <a:rPr lang="en-US" altLang="ja-JP" sz="1600" u="sng" dirty="0"/>
              <a:t>Cs in the soils exist within 5 cm depth </a:t>
            </a:r>
            <a:r>
              <a:rPr lang="en-US" altLang="ja-JP" sz="1400" dirty="0"/>
              <a:t>(Matsuda et al., 2015)</a:t>
            </a:r>
            <a:r>
              <a:rPr lang="en-US" altLang="ja-JP" sz="1800" dirty="0"/>
              <a:t> </a:t>
            </a:r>
            <a:r>
              <a:rPr lang="en-US" altLang="ja-JP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600" dirty="0"/>
              <a:t>             and absorb to soil particles </a:t>
            </a:r>
            <a:r>
              <a:rPr lang="en-US" altLang="ja-JP" sz="1400" dirty="0"/>
              <a:t>(Brouwer et al., 1983) </a:t>
            </a:r>
            <a:r>
              <a:rPr lang="en-US" altLang="ja-JP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/>
              <a:t>⇒ </a:t>
            </a:r>
            <a:r>
              <a:rPr lang="en-US" altLang="ja-JP" sz="1600" dirty="0">
                <a:solidFill>
                  <a:srgbClr val="FF0000"/>
                </a:solidFill>
              </a:rPr>
              <a:t>Stemflow with a large amount of </a:t>
            </a:r>
            <a:r>
              <a:rPr lang="en-US" altLang="ja-JP" sz="1600" baseline="30000" dirty="0">
                <a:solidFill>
                  <a:srgbClr val="FF0000"/>
                </a:solidFill>
              </a:rPr>
              <a:t>137</a:t>
            </a:r>
            <a:r>
              <a:rPr lang="en-US" altLang="ja-JP" sz="1600" dirty="0">
                <a:solidFill>
                  <a:srgbClr val="FF0000"/>
                </a:solidFill>
              </a:rPr>
              <a:t>Cs into the base of tree and deeper soil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600" dirty="0">
                <a:solidFill>
                  <a:srgbClr val="FF0000"/>
                </a:solidFill>
              </a:rPr>
              <a:t>       ; especially, 20 cm depth is supplied with</a:t>
            </a:r>
            <a:r>
              <a:rPr lang="en-US" altLang="ja-JP" sz="1600" baseline="30000" dirty="0">
                <a:solidFill>
                  <a:srgbClr val="FF0000"/>
                </a:solidFill>
              </a:rPr>
              <a:t> 137</a:t>
            </a:r>
            <a:r>
              <a:rPr lang="en-US" altLang="ja-JP" sz="1600" dirty="0">
                <a:solidFill>
                  <a:srgbClr val="FF0000"/>
                </a:solidFill>
              </a:rPr>
              <a:t>Cs by infiltration unlike previous studies.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34447" y="6608135"/>
            <a:ext cx="2057400" cy="365125"/>
          </a:xfrm>
        </p:spPr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7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56051" y="640535"/>
            <a:ext cx="8652519" cy="554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/>
              <a:t>d) Mean dissolved </a:t>
            </a:r>
            <a:r>
              <a:rPr lang="en-US" altLang="ja-JP" sz="1600" baseline="30000" dirty="0"/>
              <a:t>137</a:t>
            </a:r>
            <a:r>
              <a:rPr lang="en-US" altLang="ja-JP" sz="1600" dirty="0"/>
              <a:t>Cs flux during the sampling  period</a:t>
            </a:r>
            <a:r>
              <a:rPr lang="en-US" altLang="ja-JP" sz="1400" dirty="0"/>
              <a:t> *Stemflow : depth per unit infiltration area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                                                                                                                                                             **Error bar : SD</a:t>
            </a:r>
            <a:endParaRPr lang="en-US" altLang="ja-JP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6574" y="983001"/>
            <a:ext cx="1198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The base of tree</a:t>
            </a:r>
            <a:endParaRPr kumimoji="1" lang="ja-JP" altLang="en-US" sz="1200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24621" y="983001"/>
            <a:ext cx="157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u="sng" dirty="0"/>
              <a:t>The area far</a:t>
            </a:r>
            <a:r>
              <a:rPr lang="ja-JP" altLang="en-US" sz="1200" u="sng" dirty="0"/>
              <a:t> </a:t>
            </a:r>
            <a:r>
              <a:rPr kumimoji="1" lang="en-US" altLang="ja-JP" sz="1200" u="sng" dirty="0"/>
              <a:t>from tree</a:t>
            </a:r>
            <a:endParaRPr kumimoji="1" lang="ja-JP" altLang="en-US" sz="1200" u="sng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04000" y="983001"/>
            <a:ext cx="644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u="sng" dirty="0"/>
              <a:t>Rainfall</a:t>
            </a:r>
            <a:endParaRPr kumimoji="1" lang="ja-JP" altLang="en-US" sz="1200" u="sng" dirty="0"/>
          </a:p>
        </p:txBody>
      </p:sp>
      <p:sp>
        <p:nvSpPr>
          <p:cNvPr id="12" name="左中かっこ 11"/>
          <p:cNvSpPr/>
          <p:nvPr/>
        </p:nvSpPr>
        <p:spPr>
          <a:xfrm rot="5400000">
            <a:off x="2685471" y="828000"/>
            <a:ext cx="155448" cy="1080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中かっこ 28"/>
          <p:cNvSpPr/>
          <p:nvPr/>
        </p:nvSpPr>
        <p:spPr>
          <a:xfrm rot="5400000">
            <a:off x="4176000" y="828000"/>
            <a:ext cx="155448" cy="1080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9E3D48B6-3B9C-4D0C-B5DE-9AB61C2F0C46}"/>
              </a:ext>
            </a:extLst>
          </p:cNvPr>
          <p:cNvSpPr/>
          <p:nvPr/>
        </p:nvSpPr>
        <p:spPr>
          <a:xfrm rot="5400000">
            <a:off x="5760000" y="559477"/>
            <a:ext cx="147662" cy="1624908"/>
          </a:xfrm>
          <a:prstGeom prst="leftBrace">
            <a:avLst>
              <a:gd name="adj1" fmla="val 8333"/>
              <a:gd name="adj2" fmla="val 75793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0F4334-ED6C-4DE3-A0BA-902BC7EC49AA}"/>
              </a:ext>
            </a:extLst>
          </p:cNvPr>
          <p:cNvCxnSpPr>
            <a:cxnSpLocks/>
          </p:cNvCxnSpPr>
          <p:nvPr/>
        </p:nvCxnSpPr>
        <p:spPr>
          <a:xfrm flipV="1">
            <a:off x="2574377" y="1858103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FF8EE42-FE54-43A9-BC6A-B28AC936EC97}"/>
              </a:ext>
            </a:extLst>
          </p:cNvPr>
          <p:cNvCxnSpPr>
            <a:cxnSpLocks/>
          </p:cNvCxnSpPr>
          <p:nvPr/>
        </p:nvCxnSpPr>
        <p:spPr>
          <a:xfrm>
            <a:off x="2574377" y="1858103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F4E0EDD-314C-417D-975A-C5EA4F59899A}"/>
              </a:ext>
            </a:extLst>
          </p:cNvPr>
          <p:cNvCxnSpPr>
            <a:cxnSpLocks/>
          </p:cNvCxnSpPr>
          <p:nvPr/>
        </p:nvCxnSpPr>
        <p:spPr>
          <a:xfrm>
            <a:off x="3870377" y="1858103"/>
            <a:ext cx="0" cy="75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9590BA0-89D0-4BE8-B143-FC2589DE31DF}"/>
              </a:ext>
            </a:extLst>
          </p:cNvPr>
          <p:cNvCxnSpPr>
            <a:cxnSpLocks/>
          </p:cNvCxnSpPr>
          <p:nvPr/>
        </p:nvCxnSpPr>
        <p:spPr>
          <a:xfrm>
            <a:off x="3199926" y="2300042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0E1BAA-D0C0-41EB-BB05-7D2263540A0D}"/>
              </a:ext>
            </a:extLst>
          </p:cNvPr>
          <p:cNvCxnSpPr>
            <a:cxnSpLocks/>
          </p:cNvCxnSpPr>
          <p:nvPr/>
        </p:nvCxnSpPr>
        <p:spPr>
          <a:xfrm>
            <a:off x="3199926" y="2300042"/>
            <a:ext cx="13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58F145-23C3-4650-8CEE-ADACEF265696}"/>
              </a:ext>
            </a:extLst>
          </p:cNvPr>
          <p:cNvCxnSpPr>
            <a:cxnSpLocks/>
          </p:cNvCxnSpPr>
          <p:nvPr/>
        </p:nvCxnSpPr>
        <p:spPr>
          <a:xfrm>
            <a:off x="4572000" y="2300042"/>
            <a:ext cx="0" cy="97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A7CD42B-AD41-4D44-A927-86811E758402}"/>
              </a:ext>
            </a:extLst>
          </p:cNvPr>
          <p:cNvSpPr txBox="1"/>
          <p:nvPr/>
        </p:nvSpPr>
        <p:spPr>
          <a:xfrm>
            <a:off x="2730746" y="1585198"/>
            <a:ext cx="7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1.6 times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4211A75-9A1E-4F0E-9431-72AED6EA63C3}"/>
              </a:ext>
            </a:extLst>
          </p:cNvPr>
          <p:cNvSpPr txBox="1"/>
          <p:nvPr/>
        </p:nvSpPr>
        <p:spPr>
          <a:xfrm>
            <a:off x="3891327" y="1985982"/>
            <a:ext cx="79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4</a:t>
            </a:r>
            <a:r>
              <a:rPr kumimoji="1" lang="en-US" altLang="ja-JP" sz="1200" dirty="0">
                <a:solidFill>
                  <a:srgbClr val="FF0000"/>
                </a:solidFill>
              </a:rPr>
              <a:t>.6 times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0" y="576000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180000" y="36000"/>
            <a:ext cx="7560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dirty="0">
                <a:latin typeface="+mn-lt"/>
              </a:rPr>
              <a:t>4</a:t>
            </a:r>
            <a:r>
              <a:rPr lang="ja-JP" altLang="en-US" sz="2800" dirty="0">
                <a:latin typeface="+mj-ea"/>
              </a:rPr>
              <a:t>．</a:t>
            </a:r>
            <a:r>
              <a:rPr lang="en-US" altLang="ja-JP" sz="2800" dirty="0">
                <a:latin typeface="+mj-ea"/>
              </a:rPr>
              <a:t>Conclusion</a:t>
            </a:r>
            <a:endParaRPr lang="ja-JP" altLang="en-US" sz="1100" dirty="0">
              <a:latin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537728"/>
            <a:ext cx="2057400" cy="365125"/>
          </a:xfrm>
        </p:spPr>
        <p:txBody>
          <a:bodyPr/>
          <a:lstStyle/>
          <a:p>
            <a:fld id="{92756141-E03D-41FA-985D-47F43E0D109D}" type="slidenum">
              <a:rPr kumimoji="1" lang="ja-JP" altLang="en-US" smtClean="0">
                <a:solidFill>
                  <a:schemeClr val="tx1"/>
                </a:solidFill>
              </a:rPr>
              <a:t>8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2304000" y="6408000"/>
            <a:ext cx="4464000" cy="345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Thank you very much for your attention !</a:t>
            </a:r>
          </a:p>
        </p:txBody>
      </p:sp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8D4C0F34-815E-433A-8411-3B1C1E703A35}"/>
              </a:ext>
            </a:extLst>
          </p:cNvPr>
          <p:cNvSpPr/>
          <p:nvPr/>
        </p:nvSpPr>
        <p:spPr>
          <a:xfrm>
            <a:off x="180000" y="4031999"/>
            <a:ext cx="8712000" cy="22679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○ </a:t>
            </a:r>
            <a:r>
              <a:rPr lang="en-US" altLang="ja-JP" u="sng" dirty="0"/>
              <a:t>Future direction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Contribution rates of stemflow to infiltration water</a:t>
            </a:r>
          </a:p>
          <a:p>
            <a:pPr>
              <a:spcBef>
                <a:spcPts val="600"/>
              </a:spcBef>
            </a:pPr>
            <a:r>
              <a:rPr lang="ja-JP" altLang="en-US" sz="1600" dirty="0"/>
              <a:t>⇒ </a:t>
            </a:r>
            <a:r>
              <a:rPr lang="en-US" altLang="ja-JP" sz="1600" dirty="0"/>
              <a:t>In this study, although there was a difference between the base of tree and the area far from tree, </a:t>
            </a:r>
          </a:p>
          <a:p>
            <a:r>
              <a:rPr lang="en-US" altLang="ja-JP" sz="1600" dirty="0"/>
              <a:t>      infiltration water at the base of tree seems to be contributed by both stemflow and throughfall.</a:t>
            </a:r>
          </a:p>
          <a:p>
            <a:r>
              <a:rPr lang="en-US" altLang="ja-JP" sz="1600" dirty="0"/>
              <a:t>     Therefore, it is important to estimate the contribution rates by using a water stable isotopes.</a:t>
            </a:r>
          </a:p>
          <a:p>
            <a:pPr>
              <a:spcBef>
                <a:spcPts val="1200"/>
              </a:spcBef>
            </a:pPr>
            <a:r>
              <a:rPr lang="ja-JP" altLang="en-US" sz="1600" dirty="0"/>
              <a:t>・</a:t>
            </a:r>
            <a:r>
              <a:rPr lang="en-US" altLang="ja-JP" sz="1600" dirty="0"/>
              <a:t>Infiltration mechanism of stemflow along the root</a:t>
            </a:r>
          </a:p>
          <a:p>
            <a:pPr>
              <a:spcBef>
                <a:spcPts val="600"/>
              </a:spcBef>
            </a:pPr>
            <a:r>
              <a:rPr lang="ja-JP" altLang="en-US" sz="1600" dirty="0"/>
              <a:t>⇒ </a:t>
            </a:r>
            <a:r>
              <a:rPr lang="en-US" altLang="ja-JP" sz="1600" dirty="0"/>
              <a:t>It is necessary to collect flow along the root and elucidate more detailed stemflow effect.</a:t>
            </a:r>
          </a:p>
        </p:txBody>
      </p:sp>
      <p:sp>
        <p:nvSpPr>
          <p:cNvPr id="18" name="角丸四角形 27">
            <a:extLst>
              <a:ext uri="{FF2B5EF4-FFF2-40B4-BE49-F238E27FC236}">
                <a16:creationId xmlns:a16="http://schemas.microsoft.com/office/drawing/2014/main" id="{594BAEF9-E1CA-47A3-9B88-A73E39C772B4}"/>
              </a:ext>
            </a:extLst>
          </p:cNvPr>
          <p:cNvSpPr/>
          <p:nvPr/>
        </p:nvSpPr>
        <p:spPr>
          <a:xfrm>
            <a:off x="180000" y="720000"/>
            <a:ext cx="8748000" cy="31680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○ </a:t>
            </a:r>
            <a:r>
              <a:rPr lang="en-US" altLang="ja-JP" u="sng" dirty="0"/>
              <a:t>Conclusion</a:t>
            </a:r>
          </a:p>
          <a:p>
            <a:pPr>
              <a:spcBef>
                <a:spcPts val="1000"/>
              </a:spcBef>
            </a:pPr>
            <a:r>
              <a:rPr lang="ja-JP" altLang="en-US" sz="1600" dirty="0"/>
              <a:t>・</a:t>
            </a:r>
            <a:r>
              <a:rPr lang="en-US" altLang="ja-JP" sz="1600" dirty="0"/>
              <a:t>Rainwater infiltrates more at the base of tree than the area far from tree.</a:t>
            </a:r>
          </a:p>
          <a:p>
            <a:pPr>
              <a:spcBef>
                <a:spcPts val="1000"/>
              </a:spcBef>
            </a:pPr>
            <a:r>
              <a:rPr lang="ja-JP" altLang="en-US" sz="1600" dirty="0"/>
              <a:t>・</a:t>
            </a:r>
            <a:r>
              <a:rPr lang="en-US" altLang="ja-JP" sz="1600" baseline="30000" dirty="0"/>
              <a:t>137</a:t>
            </a:r>
            <a:r>
              <a:rPr lang="en-US" altLang="ja-JP" sz="1600" dirty="0"/>
              <a:t>Cs concentration of infiltration water is also larger at the base of tree than the area far from tree.</a:t>
            </a:r>
          </a:p>
          <a:p>
            <a:pPr>
              <a:spcBef>
                <a:spcPts val="1000"/>
              </a:spcBef>
            </a:pPr>
            <a:r>
              <a:rPr lang="ja-JP" altLang="en-US" sz="1600" dirty="0"/>
              <a:t>・</a:t>
            </a:r>
            <a:r>
              <a:rPr lang="en-US" altLang="ja-JP" sz="1600" dirty="0"/>
              <a:t>Unlike previous studies about depth distribution of </a:t>
            </a:r>
            <a:r>
              <a:rPr lang="en-US" altLang="ja-JP" sz="1600" baseline="30000" dirty="0"/>
              <a:t>137</a:t>
            </a:r>
            <a:r>
              <a:rPr lang="en-US" altLang="ja-JP" sz="1600" dirty="0"/>
              <a:t>Cs, actually, the amount infiltration water at </a:t>
            </a:r>
          </a:p>
          <a:p>
            <a:pPr>
              <a:spcBef>
                <a:spcPts val="600"/>
              </a:spcBef>
            </a:pPr>
            <a:r>
              <a:rPr lang="en-US" altLang="ja-JP" sz="1600" dirty="0"/>
              <a:t>  Rd-20 cm depth is large, and </a:t>
            </a:r>
            <a:r>
              <a:rPr lang="en-US" altLang="ja-JP" sz="1600" baseline="30000" dirty="0"/>
              <a:t>137</a:t>
            </a:r>
            <a:r>
              <a:rPr lang="en-US" altLang="ja-JP" sz="1600" dirty="0"/>
              <a:t>Cs flux is about the same as at Bt-5 cm depth.</a:t>
            </a:r>
          </a:p>
          <a:p>
            <a:pPr>
              <a:spcBef>
                <a:spcPts val="600"/>
              </a:spcBef>
            </a:pPr>
            <a:r>
              <a:rPr lang="en-US" altLang="ja-JP" sz="1600" dirty="0">
                <a:solidFill>
                  <a:srgbClr val="FF0000"/>
                </a:solidFill>
              </a:rPr>
              <a:t>At the vicinity area of tree</a:t>
            </a:r>
          </a:p>
          <a:p>
            <a:pPr>
              <a:spcBef>
                <a:spcPts val="600"/>
              </a:spcBef>
            </a:pPr>
            <a:r>
              <a:rPr lang="en-US" altLang="ja-JP" sz="1600" dirty="0">
                <a:solidFill>
                  <a:srgbClr val="FF0000"/>
                </a:solidFill>
              </a:rPr>
              <a:t>: </a:t>
            </a:r>
            <a:r>
              <a:rPr lang="en-US" altLang="ja-JP" sz="1600" baseline="30000" dirty="0">
                <a:solidFill>
                  <a:srgbClr val="FF0000"/>
                </a:solidFill>
              </a:rPr>
              <a:t>137</a:t>
            </a:r>
            <a:r>
              <a:rPr lang="en-US" altLang="ja-JP" sz="1600" dirty="0">
                <a:solidFill>
                  <a:srgbClr val="FF0000"/>
                </a:solidFill>
              </a:rPr>
              <a:t>Cs included in infiltration water and soil are affected by stemflow and </a:t>
            </a:r>
            <a:r>
              <a:rPr lang="en-US" altLang="ja-JP" sz="1600" baseline="30000" dirty="0">
                <a:solidFill>
                  <a:srgbClr val="FF0000"/>
                </a:solidFill>
              </a:rPr>
              <a:t>137</a:t>
            </a:r>
            <a:r>
              <a:rPr lang="en-US" altLang="ja-JP" sz="1600" dirty="0">
                <a:solidFill>
                  <a:srgbClr val="FF0000"/>
                </a:solidFill>
              </a:rPr>
              <a:t>Cs moves to deep soil </a:t>
            </a:r>
          </a:p>
          <a:p>
            <a:pPr>
              <a:spcBef>
                <a:spcPts val="600"/>
              </a:spcBef>
            </a:pPr>
            <a:r>
              <a:rPr lang="en-US" altLang="ja-JP" sz="1600" dirty="0">
                <a:solidFill>
                  <a:srgbClr val="FF0000"/>
                </a:solidFill>
              </a:rPr>
              <a:t>      layer preferentially due to the intensive input of stemflow.</a:t>
            </a:r>
          </a:p>
        </p:txBody>
      </p:sp>
    </p:spTree>
    <p:extLst>
      <p:ext uri="{BB962C8B-B14F-4D97-AF65-F5344CB8AC3E}">
        <p14:creationId xmlns:p14="http://schemas.microsoft.com/office/powerpoint/2010/main" val="188893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2734</TotalTime>
  <Words>897</Words>
  <Application>Microsoft Office PowerPoint</Application>
  <PresentationFormat>画面に合わせる (4:3)</PresentationFormat>
  <Paragraphs>150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Office テーマ</vt:lpstr>
      <vt:lpstr>Effect of stemflow on infiltration flux of rainwater and dissolved 137Cs to forest soil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Iida Hikaru</dc:creator>
  <cp:lastModifiedBy>Hikaru Iida</cp:lastModifiedBy>
  <cp:revision>148</cp:revision>
  <dcterms:created xsi:type="dcterms:W3CDTF">2020-03-21T23:49:00Z</dcterms:created>
  <dcterms:modified xsi:type="dcterms:W3CDTF">2020-05-07T08:40:03Z</dcterms:modified>
</cp:coreProperties>
</file>