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58" r:id="rId5"/>
    <p:sldId id="266" r:id="rId6"/>
    <p:sldId id="260" r:id="rId7"/>
    <p:sldId id="262" r:id="rId8"/>
    <p:sldId id="263" r:id="rId9"/>
    <p:sldId id="264" r:id="rId1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00" d="100"/>
          <a:sy n="100" d="100"/>
        </p:scale>
        <p:origin x="7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AF2732-A586-4A46-9753-A2E275C47EC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D53A36C-A9AE-4C65-B01C-061BBE6528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33156B-DAEC-4F4F-9AC4-FB497DE342B7}"/>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B0D9469E-76D6-4BC5-AF02-854E2AE798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A8E0BEF-D73B-4D54-B00F-DA78E0D31086}"/>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4043492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994715-D900-4D4F-825C-54F5401B18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09E5125-7A4F-423F-A8ED-D7F86F389FA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E844247-FC31-4BD1-B0D6-16BAAF91399A}"/>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C085BE45-098F-451D-98D5-570A823351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DE8FF4-0E4D-4AB5-8722-7ACAFAD8A82D}"/>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70508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BAA09A6-1C26-4E91-8DFB-C4D2D79B740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0511E52-AF5B-40AA-B1DC-E0FFFAED89E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087A3F-0E9F-49F1-A16C-496E4CD1E6C1}"/>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2A1A5B17-C375-42D6-A4E5-18378F9570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3F9A6C-E43F-4FCA-8367-741ABDA0EE3A}"/>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068351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574033-467F-4CE2-A7D8-1B181FA8A01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A544E5-CBEA-412F-9FCA-7DF94FEB336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DD2EBE4-F5DC-46DA-AA71-40D6B4ED1AF0}"/>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78A2FF7D-A266-40F7-AC2C-FB32F1D7F8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025F9F-2BD6-468B-8B3C-689B60557F5C}"/>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386374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26732-59A3-46B9-B8E2-CD615C95604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313187-0DA1-4EDE-940D-5DDDC0B03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7FD7B54-1EF5-494D-A7AC-9D6EDB80C766}"/>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7B89A289-86D5-4338-A042-047411389B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EBDE1B-4183-4534-809F-A69A63491938}"/>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14843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E05907-C320-4544-8A29-F119D848088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38338D-9F2E-4AF6-860E-3302A4B17B0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E38EE1E-23A6-432A-8FB6-6266A8F268D3}"/>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418246E-8D6B-47ED-BCAE-7491A6039308}"/>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6" name="フッター プレースホルダー 5">
            <a:extLst>
              <a:ext uri="{FF2B5EF4-FFF2-40B4-BE49-F238E27FC236}">
                <a16:creationId xmlns:a16="http://schemas.microsoft.com/office/drawing/2014/main" id="{FBF671C7-5DB8-40A2-84A6-47DB458E84B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77D38C-80FC-45DE-BD6E-48BE68D89B4F}"/>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2038197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F282B3-6CE9-4C38-86DE-A711C958CC69}"/>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B65839-1A53-4EFC-B362-C478527A60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F53F106-E3DF-4130-BF35-ECAF37320CB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2D63EC53-D4CC-4EAB-953E-0B43455DD6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F185E93-1906-4742-90D1-189386A8602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8BE87AF-5671-4D69-8709-447B47CBE0BA}"/>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8" name="フッター プレースホルダー 7">
            <a:extLst>
              <a:ext uri="{FF2B5EF4-FFF2-40B4-BE49-F238E27FC236}">
                <a16:creationId xmlns:a16="http://schemas.microsoft.com/office/drawing/2014/main" id="{282B2729-2112-4B23-8308-464F4FD8CE4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4B7734-61CB-40EC-B595-332A1C549FCF}"/>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72204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C1E05B-0196-4181-A4AF-65DA570C5C9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CE1748E-1E5B-40DB-83EF-E825356BA4C4}"/>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4" name="フッター プレースホルダー 3">
            <a:extLst>
              <a:ext uri="{FF2B5EF4-FFF2-40B4-BE49-F238E27FC236}">
                <a16:creationId xmlns:a16="http://schemas.microsoft.com/office/drawing/2014/main" id="{0BC7A691-3274-4ED5-93B2-C33FFAC425F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3113D843-9D4B-48B7-A9C0-A43BF3355ECB}"/>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763348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C0B2165-A9D7-4807-AACF-B3473E19268F}"/>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3" name="フッター プレースホルダー 2">
            <a:extLst>
              <a:ext uri="{FF2B5EF4-FFF2-40B4-BE49-F238E27FC236}">
                <a16:creationId xmlns:a16="http://schemas.microsoft.com/office/drawing/2014/main" id="{21E62175-6574-46FB-A4AA-63BA3526FDB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5DEF381-A34F-442D-A8BA-871016D2C369}"/>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1789353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3227B9-B658-4235-851F-332133F1C76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554822A-38EA-4DC8-BDF7-86F4B525A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8400250-2980-497F-9226-CB1A3EB00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3BBD765-F8BB-40DF-9514-C9263EF48D6E}"/>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6" name="フッター プレースホルダー 5">
            <a:extLst>
              <a:ext uri="{FF2B5EF4-FFF2-40B4-BE49-F238E27FC236}">
                <a16:creationId xmlns:a16="http://schemas.microsoft.com/office/drawing/2014/main" id="{669A2081-7880-4AFC-A2D0-EFDAFEF104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9BF5E29-0C10-4EE5-B3C3-06671023CF21}"/>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2659433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008246-71D2-4C79-AD0A-F7C251A4519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515E74-7420-4A99-AB8D-4D10DDDC0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C0B8084-1EFF-4819-8E70-9426A5DBC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A0D28D0-474C-45EC-B991-DAA349B9DCFD}"/>
              </a:ext>
            </a:extLst>
          </p:cNvPr>
          <p:cNvSpPr>
            <a:spLocks noGrp="1"/>
          </p:cNvSpPr>
          <p:nvPr>
            <p:ph type="dt" sz="half" idx="10"/>
          </p:nvPr>
        </p:nvSpPr>
        <p:spPr/>
        <p:txBody>
          <a:bodyPr/>
          <a:lstStyle/>
          <a:p>
            <a:fld id="{C752D55A-EBEC-41C0-963C-F50803CD44C2}" type="datetimeFigureOut">
              <a:rPr kumimoji="1" lang="ja-JP" altLang="en-US" smtClean="0"/>
              <a:t>2020/5/8</a:t>
            </a:fld>
            <a:endParaRPr kumimoji="1" lang="ja-JP" altLang="en-US"/>
          </a:p>
        </p:txBody>
      </p:sp>
      <p:sp>
        <p:nvSpPr>
          <p:cNvPr id="6" name="フッター プレースホルダー 5">
            <a:extLst>
              <a:ext uri="{FF2B5EF4-FFF2-40B4-BE49-F238E27FC236}">
                <a16:creationId xmlns:a16="http://schemas.microsoft.com/office/drawing/2014/main" id="{2FB3F434-7120-42D4-8A29-7F43980DD8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B6641B-82BE-47E8-8735-4D82D5F8ECBC}"/>
              </a:ext>
            </a:extLst>
          </p:cNvPr>
          <p:cNvSpPr>
            <a:spLocks noGrp="1"/>
          </p:cNvSpPr>
          <p:nvPr>
            <p:ph type="sldNum" sz="quarter" idx="12"/>
          </p:nvPr>
        </p:nvSpPr>
        <p:spPr/>
        <p:txBody>
          <a:body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3491540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DCFD599-D661-4CF5-8F10-7EF0900823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779076-85BD-4669-800F-96F42ECFB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3D9671-5656-4A0B-B0A8-F488744F6B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2D55A-EBEC-41C0-963C-F50803CD44C2}" type="datetimeFigureOut">
              <a:rPr kumimoji="1" lang="ja-JP" altLang="en-US" smtClean="0"/>
              <a:t>2020/5/8</a:t>
            </a:fld>
            <a:endParaRPr kumimoji="1" lang="ja-JP" altLang="en-US"/>
          </a:p>
        </p:txBody>
      </p:sp>
      <p:sp>
        <p:nvSpPr>
          <p:cNvPr id="5" name="フッター プレースホルダー 4">
            <a:extLst>
              <a:ext uri="{FF2B5EF4-FFF2-40B4-BE49-F238E27FC236}">
                <a16:creationId xmlns:a16="http://schemas.microsoft.com/office/drawing/2014/main" id="{869D019D-0109-44CD-8EB9-CED25CD3E9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CB99E6-E09F-4266-B7BE-980D721A6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1BD2-CEE9-4F25-8005-7B6910FD2376}" type="slidenum">
              <a:rPr kumimoji="1" lang="ja-JP" altLang="en-US" smtClean="0"/>
              <a:t>‹#›</a:t>
            </a:fld>
            <a:endParaRPr kumimoji="1" lang="ja-JP" altLang="en-US"/>
          </a:p>
        </p:txBody>
      </p:sp>
    </p:spTree>
    <p:extLst>
      <p:ext uri="{BB962C8B-B14F-4D97-AF65-F5344CB8AC3E}">
        <p14:creationId xmlns:p14="http://schemas.microsoft.com/office/powerpoint/2010/main" val="3314395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F1C7B63-60CB-4A96-8BF2-E6BCA0C6D5B0}"/>
              </a:ext>
            </a:extLst>
          </p:cNvPr>
          <p:cNvSpPr/>
          <p:nvPr/>
        </p:nvSpPr>
        <p:spPr>
          <a:xfrm>
            <a:off x="0" y="938904"/>
            <a:ext cx="12191999" cy="954107"/>
          </a:xfrm>
          <a:prstGeom prst="rect">
            <a:avLst/>
          </a:prstGeom>
          <a:solidFill>
            <a:srgbClr val="002060"/>
          </a:solidFill>
        </p:spPr>
        <p:txBody>
          <a:bodyPr wrap="square">
            <a:spAutoFit/>
          </a:bodyPr>
          <a:lstStyle/>
          <a:p>
            <a:pPr algn="ctr"/>
            <a:r>
              <a:rPr lang="en-US" altLang="ja-JP" sz="2800" b="1" dirty="0">
                <a:solidFill>
                  <a:srgbClr val="FFC000"/>
                </a:solidFill>
                <a:latin typeface="Arial" panose="020B0604020202020204" pitchFamily="34" charset="0"/>
                <a:cs typeface="Arial" panose="020B0604020202020204" pitchFamily="34" charset="0"/>
              </a:rPr>
              <a:t>Plot-scale wash-off of Cesium-137 and Strontium-90 </a:t>
            </a:r>
          </a:p>
          <a:p>
            <a:pPr algn="ctr"/>
            <a:r>
              <a:rPr lang="en-US" altLang="ja-JP" sz="2800" b="1" dirty="0">
                <a:solidFill>
                  <a:srgbClr val="FFC000"/>
                </a:solidFill>
                <a:latin typeface="Arial" panose="020B0604020202020204" pitchFamily="34" charset="0"/>
                <a:cs typeface="Arial" panose="020B0604020202020204" pitchFamily="34" charset="0"/>
              </a:rPr>
              <a:t>after three decades since the Chernobyl accident</a:t>
            </a:r>
            <a:endParaRPr lang="ja-JP" altLang="en-US" sz="2800" b="1" dirty="0">
              <a:solidFill>
                <a:srgbClr val="FFC000"/>
              </a:solidFill>
              <a:latin typeface="Arial" panose="020B0604020202020204" pitchFamily="34" charset="0"/>
              <a:cs typeface="Arial" panose="020B0604020202020204" pitchFamily="34" charset="0"/>
            </a:endParaRPr>
          </a:p>
        </p:txBody>
      </p:sp>
      <p:sp>
        <p:nvSpPr>
          <p:cNvPr id="5" name="正方形/長方形 4">
            <a:extLst>
              <a:ext uri="{FF2B5EF4-FFF2-40B4-BE49-F238E27FC236}">
                <a16:creationId xmlns:a16="http://schemas.microsoft.com/office/drawing/2014/main" id="{1A25E53B-866A-404A-A388-61D2D2844DFB}"/>
              </a:ext>
            </a:extLst>
          </p:cNvPr>
          <p:cNvSpPr/>
          <p:nvPr/>
        </p:nvSpPr>
        <p:spPr>
          <a:xfrm>
            <a:off x="1858432" y="2714682"/>
            <a:ext cx="9122389" cy="1015663"/>
          </a:xfrm>
          <a:prstGeom prst="rect">
            <a:avLst/>
          </a:prstGeom>
        </p:spPr>
        <p:txBody>
          <a:bodyPr wrap="square">
            <a:spAutoFit/>
          </a:bodyPr>
          <a:lstStyle/>
          <a:p>
            <a:r>
              <a:rPr lang="en-US" altLang="ja-JP" sz="2000" u="sng" dirty="0">
                <a:latin typeface="Arial" panose="020B0604020202020204" pitchFamily="34" charset="0"/>
                <a:ea typeface="ＭＳ 明朝" panose="02020609040205080304" pitchFamily="17" charset="-128"/>
                <a:cs typeface="Arial" panose="020B0604020202020204" pitchFamily="34" charset="0"/>
              </a:rPr>
              <a:t>Yoshifumi Wakiyama</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1*</a:t>
            </a:r>
            <a:r>
              <a:rPr lang="en-US" altLang="ja-JP" sz="2000" dirty="0">
                <a:latin typeface="Arial" panose="020B0604020202020204" pitchFamily="34" charset="0"/>
                <a:ea typeface="ＭＳ 明朝" panose="02020609040205080304" pitchFamily="17" charset="-128"/>
                <a:cs typeface="Arial" panose="020B0604020202020204" pitchFamily="34" charset="0"/>
              </a:rPr>
              <a:t> (wakiyama@ipc.fukushima-u.ac.jp), </a:t>
            </a:r>
            <a:r>
              <a:rPr lang="en-US" altLang="ja-JP" sz="2000" dirty="0" err="1">
                <a:latin typeface="Arial" panose="020B0604020202020204" pitchFamily="34" charset="0"/>
                <a:ea typeface="ＭＳ 明朝" panose="02020609040205080304" pitchFamily="17" charset="-128"/>
                <a:cs typeface="Arial" panose="020B0604020202020204" pitchFamily="34" charset="0"/>
              </a:rPr>
              <a:t>Yasunori</a:t>
            </a:r>
            <a:r>
              <a:rPr lang="en-US" altLang="ja-JP" sz="2000" dirty="0">
                <a:latin typeface="Arial" panose="020B0604020202020204" pitchFamily="34" charset="0"/>
                <a:ea typeface="ＭＳ 明朝" panose="02020609040205080304" pitchFamily="17" charset="-128"/>
                <a:cs typeface="Arial" panose="020B0604020202020204" pitchFamily="34" charset="0"/>
              </a:rPr>
              <a:t> Igarashi</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1</a:t>
            </a:r>
            <a:r>
              <a:rPr lang="en-US" altLang="ja-JP" sz="2000" dirty="0">
                <a:latin typeface="Arial" panose="020B0604020202020204" pitchFamily="34" charset="0"/>
                <a:ea typeface="ＭＳ 明朝" panose="02020609040205080304" pitchFamily="17" charset="-128"/>
                <a:cs typeface="Arial" panose="020B0604020202020204" pitchFamily="34" charset="0"/>
              </a:rPr>
              <a:t>, Yuichi Onda</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2</a:t>
            </a:r>
            <a:r>
              <a:rPr lang="en-US" altLang="ja-JP" sz="2000" dirty="0">
                <a:latin typeface="Arial" panose="020B0604020202020204" pitchFamily="34" charset="0"/>
                <a:ea typeface="ＭＳ 明朝" panose="02020609040205080304" pitchFamily="17" charset="-128"/>
                <a:cs typeface="Arial" panose="020B0604020202020204" pitchFamily="34" charset="0"/>
              </a:rPr>
              <a:t>, Dmitry Samoilov</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3</a:t>
            </a:r>
            <a:r>
              <a:rPr lang="en-US" altLang="ja-JP" sz="2000" dirty="0">
                <a:latin typeface="Arial" panose="020B0604020202020204" pitchFamily="34" charset="0"/>
                <a:ea typeface="ＭＳ 明朝" panose="02020609040205080304" pitchFamily="17" charset="-128"/>
                <a:cs typeface="Arial" panose="020B0604020202020204" pitchFamily="34" charset="0"/>
              </a:rPr>
              <a:t>, </a:t>
            </a:r>
            <a:r>
              <a:rPr lang="en-US" altLang="ja-JP" sz="2000" dirty="0" err="1">
                <a:latin typeface="Arial" panose="020B0604020202020204" pitchFamily="34" charset="0"/>
                <a:ea typeface="ＭＳ 明朝" panose="02020609040205080304" pitchFamily="17" charset="-128"/>
                <a:cs typeface="Arial" panose="020B0604020202020204" pitchFamily="34" charset="0"/>
              </a:rPr>
              <a:t>Hlib</a:t>
            </a:r>
            <a:r>
              <a:rPr lang="en-US" altLang="ja-JP" sz="2000" dirty="0">
                <a:latin typeface="Arial" panose="020B0604020202020204" pitchFamily="34" charset="0"/>
                <a:ea typeface="ＭＳ 明朝" panose="02020609040205080304" pitchFamily="17" charset="-128"/>
                <a:cs typeface="Arial" panose="020B0604020202020204" pitchFamily="34" charset="0"/>
              </a:rPr>
              <a:t> Lisovy</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4</a:t>
            </a:r>
            <a:r>
              <a:rPr lang="en-US" altLang="ja-JP" sz="2000" dirty="0">
                <a:latin typeface="Arial" panose="020B0604020202020204" pitchFamily="34" charset="0"/>
                <a:ea typeface="ＭＳ 明朝" panose="02020609040205080304" pitchFamily="17" charset="-128"/>
                <a:cs typeface="Arial" panose="020B0604020202020204" pitchFamily="34" charset="0"/>
              </a:rPr>
              <a:t>, Volodymyr </a:t>
            </a:r>
            <a:r>
              <a:rPr lang="en-US" altLang="ja-JP" sz="2000" dirty="0" err="1">
                <a:latin typeface="Arial" panose="020B0604020202020204" pitchFamily="34" charset="0"/>
                <a:ea typeface="ＭＳ 明朝" panose="02020609040205080304" pitchFamily="17" charset="-128"/>
                <a:cs typeface="Arial" panose="020B0604020202020204" pitchFamily="34" charset="0"/>
              </a:rPr>
              <a:t>Demianovych</a:t>
            </a:r>
            <a:r>
              <a:rPr lang="en-US" altLang="ja-JP" sz="2000" dirty="0">
                <a:latin typeface="Arial" panose="020B0604020202020204" pitchFamily="34" charset="0"/>
                <a:ea typeface="ＭＳ 明朝" panose="02020609040205080304" pitchFamily="17" charset="-128"/>
                <a:cs typeface="Arial" panose="020B0604020202020204" pitchFamily="34" charset="0"/>
              </a:rPr>
              <a:t> </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3</a:t>
            </a:r>
            <a:r>
              <a:rPr lang="en-US" altLang="ja-JP" sz="2000" dirty="0">
                <a:latin typeface="Arial" panose="020B0604020202020204" pitchFamily="34" charset="0"/>
                <a:ea typeface="ＭＳ 明朝" panose="02020609040205080304" pitchFamily="17" charset="-128"/>
                <a:cs typeface="Arial" panose="020B0604020202020204" pitchFamily="34" charset="0"/>
              </a:rPr>
              <a:t>, Gennady Laptev</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4</a:t>
            </a:r>
            <a:r>
              <a:rPr lang="en-US" altLang="ja-JP" sz="2000" dirty="0">
                <a:latin typeface="Arial" panose="020B0604020202020204" pitchFamily="34" charset="0"/>
                <a:ea typeface="ＭＳ 明朝" panose="02020609040205080304" pitchFamily="17" charset="-128"/>
                <a:cs typeface="Arial" panose="020B0604020202020204" pitchFamily="34" charset="0"/>
              </a:rPr>
              <a:t>, Alexei Konoplev</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1</a:t>
            </a:r>
            <a:r>
              <a:rPr lang="en-US" altLang="ja-JP" sz="2000" dirty="0">
                <a:latin typeface="Arial" panose="020B0604020202020204" pitchFamily="34" charset="0"/>
                <a:ea typeface="ＭＳ 明朝" panose="02020609040205080304" pitchFamily="17" charset="-128"/>
                <a:cs typeface="Arial" panose="020B0604020202020204" pitchFamily="34" charset="0"/>
              </a:rPr>
              <a:t>, Kenji Nanba</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1,5</a:t>
            </a:r>
            <a:r>
              <a:rPr lang="en-US" altLang="ja-JP" sz="2000" dirty="0">
                <a:latin typeface="Arial" panose="020B0604020202020204" pitchFamily="34" charset="0"/>
                <a:ea typeface="ＭＳ 明朝" panose="02020609040205080304" pitchFamily="17" charset="-128"/>
                <a:cs typeface="Arial" panose="020B0604020202020204" pitchFamily="34" charset="0"/>
              </a:rPr>
              <a:t>, Serhii Kirieiev</a:t>
            </a:r>
            <a:r>
              <a:rPr lang="en-US" altLang="ja-JP" sz="2000" baseline="30000" dirty="0">
                <a:latin typeface="Arial" panose="020B0604020202020204" pitchFamily="34" charset="0"/>
                <a:ea typeface="ＭＳ 明朝" panose="02020609040205080304" pitchFamily="17" charset="-128"/>
                <a:cs typeface="Arial" panose="020B0604020202020204" pitchFamily="34" charset="0"/>
              </a:rPr>
              <a:t>3</a:t>
            </a:r>
            <a:endParaRPr lang="ja-JP" altLang="en-US" sz="2000" dirty="0">
              <a:latin typeface="Arial" panose="020B0604020202020204" pitchFamily="34" charset="0"/>
              <a:cs typeface="Arial" panose="020B0604020202020204" pitchFamily="34" charset="0"/>
            </a:endParaRPr>
          </a:p>
        </p:txBody>
      </p:sp>
      <p:pic>
        <p:nvPicPr>
          <p:cNvPr id="6" name="グラフィックス 5">
            <a:extLst>
              <a:ext uri="{FF2B5EF4-FFF2-40B4-BE49-F238E27FC236}">
                <a16:creationId xmlns:a16="http://schemas.microsoft.com/office/drawing/2014/main" id="{F955D598-283B-4BB5-841D-20226F67CB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6579" y="60514"/>
            <a:ext cx="3105039" cy="814973"/>
          </a:xfrm>
          <a:prstGeom prst="rect">
            <a:avLst/>
          </a:prstGeom>
        </p:spPr>
      </p:pic>
      <p:sp>
        <p:nvSpPr>
          <p:cNvPr id="8" name="正方形/長方形 7">
            <a:extLst>
              <a:ext uri="{FF2B5EF4-FFF2-40B4-BE49-F238E27FC236}">
                <a16:creationId xmlns:a16="http://schemas.microsoft.com/office/drawing/2014/main" id="{05DB50F9-CCF4-4F70-B0D7-CA258EE52444}"/>
              </a:ext>
            </a:extLst>
          </p:cNvPr>
          <p:cNvSpPr/>
          <p:nvPr/>
        </p:nvSpPr>
        <p:spPr>
          <a:xfrm>
            <a:off x="2194649" y="4240038"/>
            <a:ext cx="8900472" cy="1169551"/>
          </a:xfrm>
          <a:prstGeom prst="rect">
            <a:avLst/>
          </a:prstGeom>
        </p:spPr>
        <p:txBody>
          <a:bodyPr wrap="square">
            <a:spAutoFit/>
          </a:bodyPr>
          <a:lstStyle/>
          <a:p>
            <a:pPr marL="205740" indent="-205740" algn="just">
              <a:spcAft>
                <a:spcPts val="0"/>
              </a:spcAft>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1 Institute of Environmental Radioactivity, Fukushima University, Japan</a:t>
            </a:r>
            <a:endParaRPr lang="ja-JP" altLang="ja-JP" sz="1100" kern="100" dirty="0">
              <a:effectLst/>
              <a:latin typeface="Arial" panose="020B0604020202020204" pitchFamily="34" charset="0"/>
              <a:ea typeface="ＭＳ 明朝" panose="02020609040205080304" pitchFamily="17" charset="-128"/>
              <a:cs typeface="Arial" panose="020B0604020202020204" pitchFamily="34" charset="0"/>
            </a:endParaRPr>
          </a:p>
          <a:p>
            <a:pPr marL="205740" indent="-205740" algn="just">
              <a:spcAft>
                <a:spcPts val="0"/>
              </a:spcAft>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2 Center for Research in Isotopes and Environmental Dynamics, University of Tsukuba, Japan</a:t>
            </a:r>
            <a:endParaRPr lang="ja-JP" altLang="ja-JP" sz="1100" kern="100" dirty="0">
              <a:effectLst/>
              <a:latin typeface="Arial" panose="020B0604020202020204" pitchFamily="34" charset="0"/>
              <a:ea typeface="ＭＳ 明朝" panose="02020609040205080304" pitchFamily="17" charset="-128"/>
              <a:cs typeface="Arial" panose="020B0604020202020204" pitchFamily="34" charset="0"/>
            </a:endParaRPr>
          </a:p>
          <a:p>
            <a:pPr marL="205740" indent="-205740" algn="just">
              <a:spcAft>
                <a:spcPts val="0"/>
              </a:spcAft>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3 Chernobyl </a:t>
            </a:r>
            <a:r>
              <a:rPr lang="en-US" altLang="ja-JP" sz="1400" kern="100" dirty="0" err="1">
                <a:latin typeface="Arial" panose="020B0604020202020204" pitchFamily="34" charset="0"/>
                <a:ea typeface="ＭＳ 明朝" panose="02020609040205080304" pitchFamily="17" charset="-128"/>
                <a:cs typeface="Arial" panose="020B0604020202020204" pitchFamily="34" charset="0"/>
              </a:rPr>
              <a:t>Ecocentre</a:t>
            </a:r>
            <a:r>
              <a:rPr lang="en-US" altLang="ja-JP" sz="1400" kern="100" dirty="0">
                <a:latin typeface="Arial" panose="020B0604020202020204" pitchFamily="34" charset="0"/>
                <a:ea typeface="ＭＳ 明朝" panose="02020609040205080304" pitchFamily="17" charset="-128"/>
                <a:cs typeface="Arial" panose="020B0604020202020204" pitchFamily="34" charset="0"/>
              </a:rPr>
              <a:t>, State Agency of Ukraine on Exclusion Zone Management, Ukraine</a:t>
            </a:r>
            <a:endParaRPr lang="ja-JP" altLang="ja-JP" sz="1100" kern="100" dirty="0">
              <a:effectLst/>
              <a:latin typeface="Arial" panose="020B0604020202020204" pitchFamily="34" charset="0"/>
              <a:ea typeface="ＭＳ 明朝" panose="02020609040205080304" pitchFamily="17" charset="-128"/>
              <a:cs typeface="Arial" panose="020B0604020202020204" pitchFamily="34" charset="0"/>
            </a:endParaRPr>
          </a:p>
          <a:p>
            <a:pPr marL="205740" indent="-205740" algn="just">
              <a:spcAft>
                <a:spcPts val="0"/>
              </a:spcAft>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4 Ukrainian Hydrometeorological Institute, Ukraine</a:t>
            </a:r>
            <a:endParaRPr lang="ja-JP" altLang="ja-JP" sz="1100" kern="100" dirty="0">
              <a:effectLst/>
              <a:latin typeface="Arial" panose="020B0604020202020204" pitchFamily="34" charset="0"/>
              <a:ea typeface="ＭＳ 明朝" panose="02020609040205080304" pitchFamily="17" charset="-128"/>
              <a:cs typeface="Arial" panose="020B0604020202020204" pitchFamily="34" charset="0"/>
            </a:endParaRPr>
          </a:p>
          <a:p>
            <a:pPr marL="205740" indent="-205740" algn="just">
              <a:spcAft>
                <a:spcPts val="0"/>
              </a:spcAft>
            </a:pPr>
            <a:r>
              <a:rPr lang="en-US" altLang="ja-JP" sz="1400" kern="100" dirty="0">
                <a:latin typeface="Arial" panose="020B0604020202020204" pitchFamily="34" charset="0"/>
                <a:ea typeface="ＭＳ 明朝" panose="02020609040205080304" pitchFamily="17" charset="-128"/>
                <a:cs typeface="Arial" panose="020B0604020202020204" pitchFamily="34" charset="0"/>
              </a:rPr>
              <a:t>5 Faculty of Symbiotic Systems Science, Fukushima University, Japan</a:t>
            </a:r>
            <a:endParaRPr lang="ja-JP" altLang="ja-JP" sz="1100" kern="100" dirty="0">
              <a:effectLst/>
              <a:latin typeface="Arial" panose="020B0604020202020204" pitchFamily="34" charset="0"/>
              <a:ea typeface="ＭＳ 明朝" panose="02020609040205080304" pitchFamily="17" charset="-128"/>
              <a:cs typeface="Arial" panose="020B0604020202020204" pitchFamily="34" charset="0"/>
            </a:endParaRPr>
          </a:p>
        </p:txBody>
      </p:sp>
      <p:sp>
        <p:nvSpPr>
          <p:cNvPr id="9" name="テキスト ボックス 8">
            <a:extLst>
              <a:ext uri="{FF2B5EF4-FFF2-40B4-BE49-F238E27FC236}">
                <a16:creationId xmlns:a16="http://schemas.microsoft.com/office/drawing/2014/main" id="{1D738913-44B2-4A98-BAFB-2C2B395FFF49}"/>
              </a:ext>
            </a:extLst>
          </p:cNvPr>
          <p:cNvSpPr txBox="1"/>
          <p:nvPr/>
        </p:nvSpPr>
        <p:spPr>
          <a:xfrm>
            <a:off x="447675" y="6427113"/>
            <a:ext cx="11630025" cy="430887"/>
          </a:xfrm>
          <a:prstGeom prst="rect">
            <a:avLst/>
          </a:prstGeom>
          <a:noFill/>
        </p:spPr>
        <p:txBody>
          <a:bodyPr wrap="square" rtlCol="0">
            <a:spAutoFit/>
          </a:bodyPr>
          <a:lstStyle/>
          <a:p>
            <a:r>
              <a:rPr lang="en-US" altLang="ja-JP" sz="1100" dirty="0">
                <a:latin typeface="Arial Unicode MS" panose="020B0604020202020204" pitchFamily="50" charset="-128"/>
                <a:ea typeface="Arial Unicode MS" panose="020B0604020202020204" pitchFamily="50" charset="-128"/>
                <a:cs typeface="Arial Unicode MS" panose="020B0604020202020204" pitchFamily="50" charset="-128"/>
              </a:rPr>
              <a:t>This work was supported by JICA-JST SATREPS program in Japan through a project titled “The Project for Strengthening of the Environmental Radiation Control and Legislative Basis for the Environmental Remediation of Radioactively Contaminated Sites”.</a:t>
            </a:r>
            <a:endParaRPr kumimoji="1" lang="ja-JP" altLang="en-US" sz="1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0" name="正方形/長方形 9">
            <a:extLst>
              <a:ext uri="{FF2B5EF4-FFF2-40B4-BE49-F238E27FC236}">
                <a16:creationId xmlns:a16="http://schemas.microsoft.com/office/drawing/2014/main" id="{24A44D7D-6D40-420F-B5A5-2C5FC1DB6BD9}"/>
              </a:ext>
            </a:extLst>
          </p:cNvPr>
          <p:cNvSpPr/>
          <p:nvPr/>
        </p:nvSpPr>
        <p:spPr>
          <a:xfrm>
            <a:off x="4393781" y="395085"/>
            <a:ext cx="2985113" cy="523220"/>
          </a:xfrm>
          <a:prstGeom prst="rect">
            <a:avLst/>
          </a:prstGeom>
        </p:spPr>
        <p:txBody>
          <a:bodyPr wrap="none">
            <a:spAutoFit/>
          </a:bodyPr>
          <a:lstStyle/>
          <a:p>
            <a:r>
              <a:rPr lang="en-US" altLang="ja-JP" sz="2800" b="1" dirty="0">
                <a:solidFill>
                  <a:srgbClr val="002060"/>
                </a:solidFill>
                <a:latin typeface="Arial" panose="020B0604020202020204" pitchFamily="34" charset="0"/>
                <a:cs typeface="Arial" panose="020B0604020202020204" pitchFamily="34" charset="0"/>
              </a:rPr>
              <a:t>EGU2020-12477 </a:t>
            </a:r>
            <a:endParaRPr lang="ja-JP" altLang="en-US" sz="2800" dirty="0">
              <a:solidFill>
                <a:srgbClr val="002060"/>
              </a:solidFill>
            </a:endParaRPr>
          </a:p>
        </p:txBody>
      </p:sp>
      <p:pic>
        <p:nvPicPr>
          <p:cNvPr id="3" name="図 2">
            <a:extLst>
              <a:ext uri="{FF2B5EF4-FFF2-40B4-BE49-F238E27FC236}">
                <a16:creationId xmlns:a16="http://schemas.microsoft.com/office/drawing/2014/main" id="{5BCC4FB3-9E9C-4120-BF62-CECD8F817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5155" y="267837"/>
            <a:ext cx="1660266" cy="581093"/>
          </a:xfrm>
          <a:prstGeom prst="rect">
            <a:avLst/>
          </a:prstGeom>
        </p:spPr>
      </p:pic>
    </p:spTree>
    <p:extLst>
      <p:ext uri="{BB962C8B-B14F-4D97-AF65-F5344CB8AC3E}">
        <p14:creationId xmlns:p14="http://schemas.microsoft.com/office/powerpoint/2010/main" val="2244730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B10AFCE-B92E-4D08-A666-954517C45CD3}"/>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Brief summary</a:t>
            </a:r>
            <a:endParaRPr lang="ja-JP" altLang="en-US" sz="3200" b="1" dirty="0">
              <a:solidFill>
                <a:schemeClr val="bg1"/>
              </a:solidFill>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7AD98FFC-76CD-4ED2-880B-5AC9CDB00A58}"/>
              </a:ext>
            </a:extLst>
          </p:cNvPr>
          <p:cNvSpPr/>
          <p:nvPr/>
        </p:nvSpPr>
        <p:spPr>
          <a:xfrm>
            <a:off x="1151201" y="1572131"/>
            <a:ext cx="9282066" cy="4524315"/>
          </a:xfrm>
          <a:prstGeom prst="rect">
            <a:avLst/>
          </a:prstGeom>
        </p:spPr>
        <p:txBody>
          <a:bodyPr wrap="square">
            <a:spAutoFit/>
          </a:bodyPr>
          <a:lstStyle/>
          <a:p>
            <a:pPr marL="266700" indent="-266700" algn="just"/>
            <a:r>
              <a:rPr lang="ja-JP" altLang="en-US" sz="2400" dirty="0"/>
              <a:t>✓</a:t>
            </a:r>
            <a:r>
              <a:rPr lang="en-US" altLang="ja-JP" sz="2400" dirty="0"/>
              <a:t>Runoff plot observations quantified </a:t>
            </a:r>
            <a:r>
              <a:rPr lang="en-US" altLang="ja-JP" sz="2400" baseline="30000" dirty="0"/>
              <a:t>137</a:t>
            </a:r>
            <a:r>
              <a:rPr lang="en-US" altLang="ja-JP" sz="2400" dirty="0"/>
              <a:t>Cs and </a:t>
            </a:r>
            <a:r>
              <a:rPr lang="en-US" altLang="ja-JP" sz="2400" baseline="30000" dirty="0"/>
              <a:t>90</a:t>
            </a:r>
            <a:r>
              <a:rPr lang="en-US" altLang="ja-JP" sz="2400" dirty="0"/>
              <a:t>Sr wash-offs in Chernobyl area.</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dirty="0"/>
              <a:t>Surface runoff, sediment discharge and wash-off are larger in summer rain events than in winter snowmelt events. </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Normalized liquid </a:t>
            </a:r>
            <a:r>
              <a:rPr lang="en-US" altLang="ja-JP" sz="2400" kern="100" baseline="30000" dirty="0">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Cs coefficients are likely lower than those in 1980s’. </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Snowmelt runoff occurs on frozen soil based on coupled monitoring soil temperature. </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Severe water repellency on soil surface and the ash layer prevented water infiltration on the post wild-fire site and resulted in frequent runoff events.</a:t>
            </a:r>
          </a:p>
          <a:p>
            <a:pPr algn="just"/>
            <a:endPar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170193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E16C531-E611-4789-80FA-45868AD27DBD}"/>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Introduction</a:t>
            </a:r>
            <a:endParaRPr lang="ja-JP" altLang="en-US" sz="3200" b="1" dirty="0">
              <a:solidFill>
                <a:schemeClr val="bg1"/>
              </a:solidFill>
              <a:latin typeface="Arial" panose="020B0604020202020204" pitchFamily="34" charset="0"/>
              <a:cs typeface="Arial" panose="020B0604020202020204" pitchFamily="34" charset="0"/>
            </a:endParaRPr>
          </a:p>
        </p:txBody>
      </p:sp>
      <p:sp>
        <p:nvSpPr>
          <p:cNvPr id="3" name="正方形/長方形 2">
            <a:extLst>
              <a:ext uri="{FF2B5EF4-FFF2-40B4-BE49-F238E27FC236}">
                <a16:creationId xmlns:a16="http://schemas.microsoft.com/office/drawing/2014/main" id="{504220C3-3FA5-436B-8E50-362190068E6B}"/>
              </a:ext>
            </a:extLst>
          </p:cNvPr>
          <p:cNvSpPr/>
          <p:nvPr/>
        </p:nvSpPr>
        <p:spPr>
          <a:xfrm>
            <a:off x="1437858" y="1283300"/>
            <a:ext cx="9282066" cy="4893647"/>
          </a:xfrm>
          <a:prstGeom prst="rect">
            <a:avLst/>
          </a:prstGeom>
        </p:spPr>
        <p:txBody>
          <a:bodyPr wrap="square">
            <a:spAutoFit/>
          </a:bodyPr>
          <a:lstStyle/>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Radionuclide wash-off is a key issue for understanding its redistribution in the environments after nuclear disasters. </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Plot-scale radionuclide wash-off was evaluated by coupling runoff plots with artificial rainfall experiment and snowmelt runoff monitoring after the accident of Chernobyl nuclear power plant </a:t>
            </a:r>
            <a:r>
              <a:rPr lang="en-US" altLang="ja-JP" sz="2400" dirty="0">
                <a:latin typeface="Arial Unicode MS" panose="020B0604020202020204" pitchFamily="50" charset="-128"/>
                <a:ea typeface="Arial Unicode MS" panose="020B0604020202020204" pitchFamily="50" charset="-128"/>
                <a:cs typeface="Arial Unicode MS" panose="020B0604020202020204" pitchFamily="50" charset="-128"/>
              </a:rPr>
              <a:t>(e.g., </a:t>
            </a:r>
            <a:r>
              <a:rPr lang="en-US" altLang="ja-JP" sz="2400" dirty="0" err="1">
                <a:latin typeface="Arial Unicode MS" panose="020B0604020202020204" pitchFamily="50" charset="-128"/>
                <a:ea typeface="Arial Unicode MS" panose="020B0604020202020204" pitchFamily="50" charset="-128"/>
                <a:cs typeface="Arial Unicode MS" panose="020B0604020202020204" pitchFamily="50" charset="-128"/>
              </a:rPr>
              <a:t>Bulgakov</a:t>
            </a:r>
            <a:r>
              <a:rPr lang="en-US" altLang="ja-JP" sz="2400" dirty="0">
                <a:latin typeface="Arial Unicode MS" panose="020B0604020202020204" pitchFamily="50" charset="-128"/>
                <a:ea typeface="Arial Unicode MS" panose="020B0604020202020204" pitchFamily="50" charset="-128"/>
                <a:cs typeface="Arial Unicode MS" panose="020B0604020202020204" pitchFamily="50" charset="-128"/>
              </a:rPr>
              <a:t> et al. 1990, </a:t>
            </a:r>
            <a:r>
              <a:rPr lang="en-US" altLang="ja-JP" sz="2400" dirty="0" err="1">
                <a:latin typeface="Arial Unicode MS" panose="020B0604020202020204" pitchFamily="50" charset="-128"/>
                <a:ea typeface="Arial Unicode MS" panose="020B0604020202020204" pitchFamily="50" charset="-128"/>
                <a:cs typeface="Arial Unicode MS" panose="020B0604020202020204" pitchFamily="50" charset="-128"/>
              </a:rPr>
              <a:t>Konoplev</a:t>
            </a:r>
            <a:r>
              <a:rPr lang="en-US" altLang="ja-JP" sz="2400" dirty="0">
                <a:latin typeface="Arial Unicode MS" panose="020B0604020202020204" pitchFamily="50" charset="-128"/>
                <a:ea typeface="Arial Unicode MS" panose="020B0604020202020204" pitchFamily="50" charset="-128"/>
                <a:cs typeface="Arial Unicode MS" panose="020B0604020202020204" pitchFamily="50" charset="-128"/>
              </a:rPr>
              <a:t> et al., 1993)</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However, there is no continuous observation of plot-scale radionuclide wash-off in Chernobyl and therefore long-term dynamics of radionuclide and hydrological response to natural rainfall remained unclear.</a:t>
            </a:r>
          </a:p>
          <a:p>
            <a:pPr marL="266700" indent="-266700" algn="just"/>
            <a:r>
              <a:rPr lang="ja-JP" altLang="en-US" sz="2400" kern="100" dirty="0">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This study aim to elucidate plot-scale wash-off processes of </a:t>
            </a:r>
            <a:r>
              <a:rPr lang="en-US" altLang="ja-JP" sz="2400" kern="100" baseline="30000" dirty="0">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Cs and </a:t>
            </a:r>
            <a:r>
              <a:rPr lang="en-US" altLang="ja-JP" sz="2400" kern="100" baseline="30000" dirty="0">
                <a:latin typeface="Arial Unicode MS" panose="020B0604020202020204" pitchFamily="50" charset="-128"/>
                <a:ea typeface="Arial Unicode MS" panose="020B0604020202020204" pitchFamily="50" charset="-128"/>
                <a:cs typeface="Arial Unicode MS" panose="020B0604020202020204" pitchFamily="50" charset="-128"/>
              </a:rPr>
              <a:t>90</a:t>
            </a:r>
            <a:r>
              <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rPr>
              <a:t>Sr in the Chernobyl exclusion zone.</a:t>
            </a:r>
          </a:p>
          <a:p>
            <a:pPr algn="just"/>
            <a:endParaRPr lang="en-US" altLang="ja-JP" sz="2400" kern="1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685965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A3C923-3EC2-41C9-B424-D3E3C4D08E64}"/>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Materials and Method</a:t>
            </a:r>
            <a:endParaRPr lang="ja-JP" altLang="en-US" sz="3200" b="1" dirty="0">
              <a:solidFill>
                <a:schemeClr val="bg1"/>
              </a:solidFill>
              <a:latin typeface="Arial" panose="020B0604020202020204" pitchFamily="34" charset="0"/>
              <a:cs typeface="Arial" panose="020B0604020202020204" pitchFamily="34" charset="0"/>
            </a:endParaRPr>
          </a:p>
        </p:txBody>
      </p:sp>
      <p:grpSp>
        <p:nvGrpSpPr>
          <p:cNvPr id="3" name="グループ化 2">
            <a:extLst>
              <a:ext uri="{FF2B5EF4-FFF2-40B4-BE49-F238E27FC236}">
                <a16:creationId xmlns:a16="http://schemas.microsoft.com/office/drawing/2014/main" id="{74DE00D1-77C5-4666-9D5F-7FAE64B573D0}"/>
              </a:ext>
            </a:extLst>
          </p:cNvPr>
          <p:cNvGrpSpPr>
            <a:grpSpLocks noChangeAspect="1"/>
          </p:cNvGrpSpPr>
          <p:nvPr/>
        </p:nvGrpSpPr>
        <p:grpSpPr>
          <a:xfrm>
            <a:off x="34217" y="584775"/>
            <a:ext cx="9924106" cy="3604661"/>
            <a:chOff x="119566" y="-326024"/>
            <a:chExt cx="11648744" cy="4231086"/>
          </a:xfrm>
        </p:grpSpPr>
        <p:pic>
          <p:nvPicPr>
            <p:cNvPr id="5" name="図 4" descr="/Users/nash/Desktop/名称未設定フォルダ/IMG_4798.JPG">
              <a:extLst>
                <a:ext uri="{FF2B5EF4-FFF2-40B4-BE49-F238E27FC236}">
                  <a16:creationId xmlns:a16="http://schemas.microsoft.com/office/drawing/2014/main" id="{7D748C4F-03BE-4D71-A102-17764442248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8597511" y="201433"/>
              <a:ext cx="3632194" cy="2709405"/>
            </a:xfrm>
            <a:prstGeom prst="rect">
              <a:avLst/>
            </a:prstGeom>
            <a:noFill/>
            <a:ln>
              <a:noFill/>
            </a:ln>
          </p:spPr>
        </p:pic>
        <p:pic>
          <p:nvPicPr>
            <p:cNvPr id="7" name="図 6">
              <a:extLst>
                <a:ext uri="{FF2B5EF4-FFF2-40B4-BE49-F238E27FC236}">
                  <a16:creationId xmlns:a16="http://schemas.microsoft.com/office/drawing/2014/main" id="{6DC5BC27-7533-431E-953F-ADEA763A088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566" y="1091896"/>
              <a:ext cx="2824974" cy="2118730"/>
            </a:xfrm>
            <a:prstGeom prst="rect">
              <a:avLst/>
            </a:prstGeom>
          </p:spPr>
        </p:pic>
        <p:pic>
          <p:nvPicPr>
            <p:cNvPr id="8" name="図 7">
              <a:extLst>
                <a:ext uri="{FF2B5EF4-FFF2-40B4-BE49-F238E27FC236}">
                  <a16:creationId xmlns:a16="http://schemas.microsoft.com/office/drawing/2014/main" id="{76EF895D-DC58-49A9-8F1B-2BEF08A77B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86530" y="1068033"/>
              <a:ext cx="2810110" cy="2107582"/>
            </a:xfrm>
            <a:prstGeom prst="rect">
              <a:avLst/>
            </a:prstGeom>
          </p:spPr>
        </p:pic>
        <p:pic>
          <p:nvPicPr>
            <p:cNvPr id="9" name="図 8">
              <a:extLst>
                <a:ext uri="{FF2B5EF4-FFF2-40B4-BE49-F238E27FC236}">
                  <a16:creationId xmlns:a16="http://schemas.microsoft.com/office/drawing/2014/main" id="{3BEBF104-B125-44AD-9EF2-3770E96BF63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1761" y="1031657"/>
              <a:ext cx="2814345" cy="2110758"/>
            </a:xfrm>
            <a:prstGeom prst="rect">
              <a:avLst/>
            </a:prstGeom>
          </p:spPr>
        </p:pic>
        <p:sp>
          <p:nvSpPr>
            <p:cNvPr id="10" name="テキスト ボックス 9">
              <a:extLst>
                <a:ext uri="{FF2B5EF4-FFF2-40B4-BE49-F238E27FC236}">
                  <a16:creationId xmlns:a16="http://schemas.microsoft.com/office/drawing/2014/main" id="{B8DA5C81-DC20-43F8-A79E-8C6F1192373B}"/>
                </a:ext>
              </a:extLst>
            </p:cNvPr>
            <p:cNvSpPr txBox="1"/>
            <p:nvPr/>
          </p:nvSpPr>
          <p:spPr>
            <a:xfrm>
              <a:off x="3231533" y="286856"/>
              <a:ext cx="2569028" cy="1004283"/>
            </a:xfrm>
            <a:prstGeom prst="rect">
              <a:avLst/>
            </a:prstGeom>
            <a:noFill/>
          </p:spPr>
          <p:txBody>
            <a:bodyPr wrap="square" rtlCol="0">
              <a:spAutoFit/>
            </a:bodyPr>
            <a:lstStyle/>
            <a:p>
              <a:r>
                <a:rPr kumimoji="1" lang="en-US" altLang="ja-JP" sz="2000" b="1"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endParaRPr kumimoji="1" lang="en-US" altLang="ja-JP" sz="2000" b="1"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 (Pine Forest)</a:t>
              </a:r>
              <a:endParaRPr kumimoji="1" lang="ja-JP" altLang="en-US"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a:extLst>
                <a:ext uri="{FF2B5EF4-FFF2-40B4-BE49-F238E27FC236}">
                  <a16:creationId xmlns:a16="http://schemas.microsoft.com/office/drawing/2014/main" id="{61F6C807-0298-45E2-B488-1F0A17A7473E}"/>
                </a:ext>
              </a:extLst>
            </p:cNvPr>
            <p:cNvSpPr txBox="1"/>
            <p:nvPr/>
          </p:nvSpPr>
          <p:spPr>
            <a:xfrm>
              <a:off x="199442" y="311030"/>
              <a:ext cx="3212012" cy="1415126"/>
            </a:xfrm>
            <a:prstGeom prst="rect">
              <a:avLst/>
            </a:prstGeom>
            <a:noFill/>
          </p:spPr>
          <p:txBody>
            <a:bodyPr wrap="square" rtlCol="0">
              <a:spAutoFit/>
            </a:bodyPr>
            <a:lstStyle/>
            <a:p>
              <a:r>
                <a:rPr lang="en-US" altLang="ja-JP" sz="2000" b="1" dirty="0" err="1">
                  <a:latin typeface="Arial Unicode MS" panose="020B0604020202020204" pitchFamily="50" charset="-128"/>
                  <a:ea typeface="Arial Unicode MS" panose="020B0604020202020204" pitchFamily="50" charset="-128"/>
                  <a:cs typeface="Arial Unicode MS" panose="020B0604020202020204" pitchFamily="50" charset="-128"/>
                </a:rPr>
                <a:t>Korogod</a:t>
              </a:r>
              <a:endParaRPr lang="en-US" altLang="ja-JP" sz="2000" b="1" dirty="0">
                <a:latin typeface="Arial Unicode MS" panose="020B0604020202020204" pitchFamily="50" charset="-128"/>
                <a:ea typeface="Arial Unicode MS" panose="020B0604020202020204" pitchFamily="50" charset="-128"/>
                <a:cs typeface="Arial Unicode MS" panose="020B0604020202020204" pitchFamily="50" charset="-128"/>
              </a:endParaRPr>
            </a:p>
            <a:p>
              <a:r>
                <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(Abandoned farmland)</a:t>
              </a:r>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 </a:t>
              </a:r>
            </a:p>
          </p:txBody>
        </p:sp>
        <p:sp>
          <p:nvSpPr>
            <p:cNvPr id="12" name="テキスト ボックス 11">
              <a:extLst>
                <a:ext uri="{FF2B5EF4-FFF2-40B4-BE49-F238E27FC236}">
                  <a16:creationId xmlns:a16="http://schemas.microsoft.com/office/drawing/2014/main" id="{D3A8B6A8-4158-4405-8F0F-88D4285572E9}"/>
                </a:ext>
              </a:extLst>
            </p:cNvPr>
            <p:cNvSpPr txBox="1"/>
            <p:nvPr/>
          </p:nvSpPr>
          <p:spPr>
            <a:xfrm>
              <a:off x="6216578" y="230610"/>
              <a:ext cx="3669625" cy="794777"/>
            </a:xfrm>
            <a:prstGeom prst="rect">
              <a:avLst/>
            </a:prstGeom>
            <a:noFill/>
          </p:spPr>
          <p:txBody>
            <a:bodyPr wrap="square" rtlCol="0">
              <a:spAutoFit/>
            </a:bodyPr>
            <a:lstStyle/>
            <a:p>
              <a:r>
                <a:rPr kumimoji="1" lang="en-US" altLang="ja-JP" sz="2000" b="1" dirty="0">
                  <a:latin typeface="Arial Unicode MS" panose="020B0604020202020204" pitchFamily="50" charset="-128"/>
                  <a:ea typeface="Arial Unicode MS" panose="020B0604020202020204" pitchFamily="50" charset="-128"/>
                  <a:cs typeface="Arial Unicode MS" panose="020B0604020202020204" pitchFamily="50" charset="-128"/>
                </a:rPr>
                <a:t>Red forest</a:t>
              </a:r>
            </a:p>
            <a:p>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(Post wild-fire site)</a:t>
              </a:r>
              <a:endParaRPr kumimoji="1" lang="ja-JP" altLang="en-US"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3" name="正方形/長方形 12">
              <a:extLst>
                <a:ext uri="{FF2B5EF4-FFF2-40B4-BE49-F238E27FC236}">
                  <a16:creationId xmlns:a16="http://schemas.microsoft.com/office/drawing/2014/main" id="{80BCE80F-1465-48B6-918D-C4FD4009C6EA}"/>
                </a:ext>
              </a:extLst>
            </p:cNvPr>
            <p:cNvSpPr/>
            <p:nvPr/>
          </p:nvSpPr>
          <p:spPr>
            <a:xfrm>
              <a:off x="286107" y="-326024"/>
              <a:ext cx="8627795" cy="684739"/>
            </a:xfrm>
            <a:prstGeom prst="rect">
              <a:avLst/>
            </a:prstGeom>
            <a:noFill/>
          </p:spPr>
          <p:txBody>
            <a:bodyPr wrap="square">
              <a:spAutoFit/>
            </a:bodyPr>
            <a:lstStyle/>
            <a:p>
              <a:r>
                <a:rPr lang="en-US" altLang="ja-JP" sz="2400" b="1" dirty="0">
                  <a:latin typeface="Arial Unicode MS" panose="020B0604020202020204" pitchFamily="50" charset="-128"/>
                  <a:ea typeface="Arial Unicode MS" panose="020B0604020202020204" pitchFamily="50" charset="-128"/>
                  <a:cs typeface="Arial Unicode MS" panose="020B0604020202020204" pitchFamily="50" charset="-128"/>
                </a:rPr>
                <a:t>Runoff plot of USLE standard</a:t>
              </a:r>
            </a:p>
          </p:txBody>
        </p:sp>
        <p:sp>
          <p:nvSpPr>
            <p:cNvPr id="14" name="テキスト ボックス 13">
              <a:extLst>
                <a:ext uri="{FF2B5EF4-FFF2-40B4-BE49-F238E27FC236}">
                  <a16:creationId xmlns:a16="http://schemas.microsoft.com/office/drawing/2014/main" id="{41F91DF9-C4FE-4974-9FFE-2743AC54D1D7}"/>
                </a:ext>
              </a:extLst>
            </p:cNvPr>
            <p:cNvSpPr txBox="1"/>
            <p:nvPr/>
          </p:nvSpPr>
          <p:spPr>
            <a:xfrm>
              <a:off x="269331" y="3218664"/>
              <a:ext cx="8644570" cy="686398"/>
            </a:xfrm>
            <a:prstGeom prst="rect">
              <a:avLst/>
            </a:prstGeom>
            <a:noFill/>
          </p:spPr>
          <p:txBody>
            <a:bodyPr wrap="square" rtlCol="0">
              <a:spAutoFit/>
            </a:bodyPr>
            <a:lstStyle/>
            <a:p>
              <a:r>
                <a:rPr kumimoji="1" lang="en-US" altLang="ja-JP" sz="1600" dirty="0">
                  <a:latin typeface="Arial Unicode MS" panose="020B0604020202020204" pitchFamily="50" charset="-128"/>
                  <a:ea typeface="Arial Unicode MS" panose="020B0604020202020204" pitchFamily="50" charset="-128"/>
                  <a:cs typeface="Arial Unicode MS" panose="020B0604020202020204" pitchFamily="50" charset="-128"/>
                </a:rPr>
                <a:t>A plot consists of boundary wall (22.13 m L, 5 m W), 30°nodge weir with water height sensor and sediment traps</a:t>
              </a:r>
            </a:p>
          </p:txBody>
        </p:sp>
      </p:grpSp>
      <p:sp>
        <p:nvSpPr>
          <p:cNvPr id="15" name="テキスト ボックス 14">
            <a:extLst>
              <a:ext uri="{FF2B5EF4-FFF2-40B4-BE49-F238E27FC236}">
                <a16:creationId xmlns:a16="http://schemas.microsoft.com/office/drawing/2014/main" id="{0342E757-0C22-4132-8392-0A987432CF70}"/>
              </a:ext>
            </a:extLst>
          </p:cNvPr>
          <p:cNvSpPr txBox="1"/>
          <p:nvPr/>
        </p:nvSpPr>
        <p:spPr>
          <a:xfrm>
            <a:off x="102267" y="4241951"/>
            <a:ext cx="7905075" cy="461665"/>
          </a:xfrm>
          <a:prstGeom prst="rect">
            <a:avLst/>
          </a:prstGeom>
          <a:noFill/>
        </p:spPr>
        <p:txBody>
          <a:bodyPr wrap="square" rtlCol="0">
            <a:spAutoFit/>
          </a:bodyPr>
          <a:lstStyle/>
          <a:p>
            <a:r>
              <a:rPr kumimoji="1" lang="en-US" altLang="ja-JP" sz="2400" b="1" dirty="0">
                <a:latin typeface="Arial Unicode MS" panose="020B0604020202020204" pitchFamily="50" charset="-128"/>
                <a:ea typeface="Arial Unicode MS" panose="020B0604020202020204" pitchFamily="50" charset="-128"/>
                <a:cs typeface="Arial Unicode MS" panose="020B0604020202020204" pitchFamily="50" charset="-128"/>
              </a:rPr>
              <a:t>Soil water/temperature sensors</a:t>
            </a:r>
            <a:endParaRPr kumimoji="1" lang="ja-JP" altLang="en-US" sz="2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nvGrpSpPr>
          <p:cNvPr id="16" name="グループ化 15">
            <a:extLst>
              <a:ext uri="{FF2B5EF4-FFF2-40B4-BE49-F238E27FC236}">
                <a16:creationId xmlns:a16="http://schemas.microsoft.com/office/drawing/2014/main" id="{7899D02E-46E9-4689-B90E-F1D57AEB738A}"/>
              </a:ext>
            </a:extLst>
          </p:cNvPr>
          <p:cNvGrpSpPr>
            <a:grpSpLocks noChangeAspect="1"/>
          </p:cNvGrpSpPr>
          <p:nvPr/>
        </p:nvGrpSpPr>
        <p:grpSpPr>
          <a:xfrm>
            <a:off x="161809" y="4745737"/>
            <a:ext cx="5789445" cy="2026082"/>
            <a:chOff x="22039376" y="17376109"/>
            <a:chExt cx="6129936" cy="2287899"/>
          </a:xfrm>
        </p:grpSpPr>
        <p:pic>
          <p:nvPicPr>
            <p:cNvPr id="17" name="図 16">
              <a:extLst>
                <a:ext uri="{FF2B5EF4-FFF2-40B4-BE49-F238E27FC236}">
                  <a16:creationId xmlns:a16="http://schemas.microsoft.com/office/drawing/2014/main" id="{3C5CA887-BE56-416B-8FE0-2BD36B0313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39376" y="17392317"/>
              <a:ext cx="2956878" cy="2217660"/>
            </a:xfrm>
            <a:prstGeom prst="rect">
              <a:avLst/>
            </a:prstGeom>
          </p:spPr>
        </p:pic>
        <p:pic>
          <p:nvPicPr>
            <p:cNvPr id="18" name="図 17">
              <a:extLst>
                <a:ext uri="{FF2B5EF4-FFF2-40B4-BE49-F238E27FC236}">
                  <a16:creationId xmlns:a16="http://schemas.microsoft.com/office/drawing/2014/main" id="{D182C43D-F357-4D04-BECF-5599C1BC39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18781" y="17376109"/>
              <a:ext cx="3050531" cy="2287899"/>
            </a:xfrm>
            <a:prstGeom prst="rect">
              <a:avLst/>
            </a:prstGeom>
          </p:spPr>
        </p:pic>
      </p:grpSp>
      <p:pic>
        <p:nvPicPr>
          <p:cNvPr id="19" name="図 18">
            <a:extLst>
              <a:ext uri="{FF2B5EF4-FFF2-40B4-BE49-F238E27FC236}">
                <a16:creationId xmlns:a16="http://schemas.microsoft.com/office/drawing/2014/main" id="{848801CE-F0E0-4AD6-A4EC-80B7623C357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9288"/>
          <a:stretch/>
        </p:blipFill>
        <p:spPr>
          <a:xfrm>
            <a:off x="9544301" y="4775979"/>
            <a:ext cx="2613482" cy="2026082"/>
          </a:xfrm>
          <a:prstGeom prst="rect">
            <a:avLst/>
          </a:prstGeom>
        </p:spPr>
      </p:pic>
      <p:sp>
        <p:nvSpPr>
          <p:cNvPr id="20" name="正方形/長方形 19">
            <a:extLst>
              <a:ext uri="{FF2B5EF4-FFF2-40B4-BE49-F238E27FC236}">
                <a16:creationId xmlns:a16="http://schemas.microsoft.com/office/drawing/2014/main" id="{A28B0C6C-32C0-4DC7-975D-32EA592A7606}"/>
              </a:ext>
            </a:extLst>
          </p:cNvPr>
          <p:cNvSpPr/>
          <p:nvPr/>
        </p:nvSpPr>
        <p:spPr>
          <a:xfrm>
            <a:off x="6557450" y="4254396"/>
            <a:ext cx="3228618" cy="461665"/>
          </a:xfrm>
          <a:prstGeom prst="rect">
            <a:avLst/>
          </a:prstGeom>
        </p:spPr>
        <p:txBody>
          <a:bodyPr wrap="square">
            <a:spAutoFit/>
          </a:bodyPr>
          <a:lstStyle/>
          <a:p>
            <a:r>
              <a:rPr lang="en-US" altLang="ja-JP" sz="2400" b="1" dirty="0">
                <a:latin typeface="Arial Unicode MS" panose="020B0604020202020204" pitchFamily="50" charset="-128"/>
                <a:ea typeface="Arial Unicode MS" panose="020B0604020202020204" pitchFamily="50" charset="-128"/>
                <a:cs typeface="Arial Unicode MS" panose="020B0604020202020204" pitchFamily="50" charset="-128"/>
              </a:rPr>
              <a:t>Interval camera</a:t>
            </a:r>
            <a:endParaRPr lang="ja-JP" altLang="en-US" sz="2400"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1" name="図 20">
            <a:extLst>
              <a:ext uri="{FF2B5EF4-FFF2-40B4-BE49-F238E27FC236}">
                <a16:creationId xmlns:a16="http://schemas.microsoft.com/office/drawing/2014/main" id="{55860BF2-8E27-493E-BDC0-BD5562EB613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7450" y="4759660"/>
            <a:ext cx="2899784" cy="2039231"/>
          </a:xfrm>
          <a:prstGeom prst="rect">
            <a:avLst/>
          </a:prstGeom>
        </p:spPr>
      </p:pic>
      <p:sp>
        <p:nvSpPr>
          <p:cNvPr id="4" name="テキスト ボックス 3">
            <a:extLst>
              <a:ext uri="{FF2B5EF4-FFF2-40B4-BE49-F238E27FC236}">
                <a16:creationId xmlns:a16="http://schemas.microsoft.com/office/drawing/2014/main" id="{2DFB8312-D7FC-439B-A78C-282BEBD262FF}"/>
              </a:ext>
            </a:extLst>
          </p:cNvPr>
          <p:cNvSpPr txBox="1"/>
          <p:nvPr/>
        </p:nvSpPr>
        <p:spPr>
          <a:xfrm>
            <a:off x="10139618" y="2247981"/>
            <a:ext cx="2110141" cy="338554"/>
          </a:xfrm>
          <a:prstGeom prst="rect">
            <a:avLst/>
          </a:prstGeom>
          <a:noFill/>
        </p:spPr>
        <p:txBody>
          <a:bodyPr wrap="square" rtlCol="0">
            <a:spAutoFit/>
          </a:bodyPr>
          <a:lstStyle/>
          <a:p>
            <a:r>
              <a:rPr kumimoji="1" lang="en-US" altLang="ja-JP" sz="1600" dirty="0"/>
              <a:t>Runoff water traps</a:t>
            </a:r>
            <a:endParaRPr kumimoji="1" lang="ja-JP" altLang="en-US" sz="1600" dirty="0"/>
          </a:p>
        </p:txBody>
      </p:sp>
      <p:cxnSp>
        <p:nvCxnSpPr>
          <p:cNvPr id="22" name="直線コネクタ 21">
            <a:extLst>
              <a:ext uri="{FF2B5EF4-FFF2-40B4-BE49-F238E27FC236}">
                <a16:creationId xmlns:a16="http://schemas.microsoft.com/office/drawing/2014/main" id="{7E683253-978F-469D-9C47-087C6926D98B}"/>
              </a:ext>
            </a:extLst>
          </p:cNvPr>
          <p:cNvCxnSpPr>
            <a:endCxn id="4" idx="1"/>
          </p:cNvCxnSpPr>
          <p:nvPr/>
        </p:nvCxnSpPr>
        <p:spPr>
          <a:xfrm>
            <a:off x="8991600" y="1962512"/>
            <a:ext cx="1148018" cy="4547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F332CA1-9420-4A91-84D7-662853EBBE77}"/>
              </a:ext>
            </a:extLst>
          </p:cNvPr>
          <p:cNvCxnSpPr>
            <a:endCxn id="4" idx="1"/>
          </p:cNvCxnSpPr>
          <p:nvPr/>
        </p:nvCxnSpPr>
        <p:spPr>
          <a:xfrm flipV="1">
            <a:off x="9029700" y="2417258"/>
            <a:ext cx="1109918" cy="2805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696CCDFC-092D-4DB4-A750-A75F1BD160A6}"/>
              </a:ext>
            </a:extLst>
          </p:cNvPr>
          <p:cNvCxnSpPr>
            <a:stCxn id="4" idx="1"/>
          </p:cNvCxnSpPr>
          <p:nvPr/>
        </p:nvCxnSpPr>
        <p:spPr>
          <a:xfrm flipH="1">
            <a:off x="9182100" y="2417258"/>
            <a:ext cx="957518" cy="460963"/>
          </a:xfrm>
          <a:prstGeom prst="line">
            <a:avLst/>
          </a:prstGeom>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310C136-80AA-431F-80DE-C2E8FAECBD20}"/>
              </a:ext>
            </a:extLst>
          </p:cNvPr>
          <p:cNvSpPr txBox="1"/>
          <p:nvPr/>
        </p:nvSpPr>
        <p:spPr>
          <a:xfrm>
            <a:off x="9544301" y="4267403"/>
            <a:ext cx="2613482" cy="369332"/>
          </a:xfrm>
          <a:prstGeom prst="rect">
            <a:avLst/>
          </a:prstGeom>
          <a:noFill/>
        </p:spPr>
        <p:txBody>
          <a:bodyPr wrap="square" rtlCol="0">
            <a:spAutoFit/>
          </a:bodyPr>
          <a:lstStyle/>
          <a:p>
            <a:r>
              <a:rPr kumimoji="1" lang="en-US" altLang="ja-JP" dirty="0"/>
              <a:t>Snow depth </a:t>
            </a:r>
            <a:endParaRPr kumimoji="1" lang="ja-JP" altLang="en-US" dirty="0"/>
          </a:p>
        </p:txBody>
      </p:sp>
      <p:sp>
        <p:nvSpPr>
          <p:cNvPr id="28" name="矢印: 右 27">
            <a:extLst>
              <a:ext uri="{FF2B5EF4-FFF2-40B4-BE49-F238E27FC236}">
                <a16:creationId xmlns:a16="http://schemas.microsoft.com/office/drawing/2014/main" id="{D208ADE6-AA68-440A-82A9-3AE2C03CA305}"/>
              </a:ext>
            </a:extLst>
          </p:cNvPr>
          <p:cNvSpPr/>
          <p:nvPr/>
        </p:nvSpPr>
        <p:spPr>
          <a:xfrm>
            <a:off x="9029700" y="4415585"/>
            <a:ext cx="427534" cy="139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909978B-7CF9-4680-B8D4-77F85BF6519C}"/>
              </a:ext>
            </a:extLst>
          </p:cNvPr>
          <p:cNvSpPr txBox="1"/>
          <p:nvPr/>
        </p:nvSpPr>
        <p:spPr>
          <a:xfrm>
            <a:off x="10222153" y="1234452"/>
            <a:ext cx="1582482" cy="923330"/>
          </a:xfrm>
          <a:prstGeom prst="rect">
            <a:avLst/>
          </a:prstGeom>
          <a:noFill/>
        </p:spPr>
        <p:txBody>
          <a:bodyPr wrap="square" rtlCol="0">
            <a:spAutoFit/>
          </a:bodyPr>
          <a:lstStyle/>
          <a:p>
            <a:r>
              <a:rPr kumimoji="1" lang="en-US" altLang="ja-JP" dirty="0"/>
              <a:t>Weir and water height sensor </a:t>
            </a:r>
            <a:endParaRPr kumimoji="1" lang="ja-JP" altLang="en-US" dirty="0"/>
          </a:p>
        </p:txBody>
      </p:sp>
      <p:cxnSp>
        <p:nvCxnSpPr>
          <p:cNvPr id="31" name="直線コネクタ 30">
            <a:extLst>
              <a:ext uri="{FF2B5EF4-FFF2-40B4-BE49-F238E27FC236}">
                <a16:creationId xmlns:a16="http://schemas.microsoft.com/office/drawing/2014/main" id="{345ABA42-7DAC-42DF-8EE5-AF4EC34E445B}"/>
              </a:ext>
            </a:extLst>
          </p:cNvPr>
          <p:cNvCxnSpPr>
            <a:stCxn id="29" idx="1"/>
          </p:cNvCxnSpPr>
          <p:nvPr/>
        </p:nvCxnSpPr>
        <p:spPr>
          <a:xfrm flipH="1">
            <a:off x="8804189" y="1696117"/>
            <a:ext cx="1417964" cy="45330"/>
          </a:xfrm>
          <a:prstGeom prst="line">
            <a:avLst/>
          </a:prstGeom>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F9F0667D-5F18-4E74-98CF-8813F8085AA7}"/>
              </a:ext>
            </a:extLst>
          </p:cNvPr>
          <p:cNvSpPr txBox="1"/>
          <p:nvPr/>
        </p:nvSpPr>
        <p:spPr>
          <a:xfrm>
            <a:off x="107849" y="3051760"/>
            <a:ext cx="1572562" cy="584775"/>
          </a:xfrm>
          <a:prstGeom prst="rect">
            <a:avLst/>
          </a:prstGeom>
          <a:noFill/>
        </p:spPr>
        <p:txBody>
          <a:bodyPr wrap="square" rtlCol="0">
            <a:spAutoFit/>
          </a:bodyPr>
          <a:lstStyle/>
          <a:p>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137</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Cs (30 cm) :</a:t>
            </a:r>
          </a:p>
          <a:p>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91 </a:t>
            </a:r>
            <a:r>
              <a:rPr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a:t>
            </a:r>
            <a:r>
              <a:rPr kumimoji="1"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Bq</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-2</a:t>
            </a:r>
            <a:endParaRPr kumimoji="1" lang="ja-JP" altLang="en-US"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3" name="テキスト ボックス 32">
            <a:extLst>
              <a:ext uri="{FF2B5EF4-FFF2-40B4-BE49-F238E27FC236}">
                <a16:creationId xmlns:a16="http://schemas.microsoft.com/office/drawing/2014/main" id="{0334DD40-2D6E-498B-9BD2-523ED6E3EF1C}"/>
              </a:ext>
            </a:extLst>
          </p:cNvPr>
          <p:cNvSpPr txBox="1"/>
          <p:nvPr/>
        </p:nvSpPr>
        <p:spPr>
          <a:xfrm>
            <a:off x="2517071" y="3049317"/>
            <a:ext cx="1840240" cy="584775"/>
          </a:xfrm>
          <a:prstGeom prst="rect">
            <a:avLst/>
          </a:prstGeom>
          <a:noFill/>
        </p:spPr>
        <p:txBody>
          <a:bodyPr wrap="square" rtlCol="0">
            <a:spAutoFit/>
          </a:bodyPr>
          <a:lstStyle/>
          <a:p>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137</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Cs (30 cm) :</a:t>
            </a:r>
          </a:p>
          <a:p>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11000 </a:t>
            </a:r>
            <a:r>
              <a:rPr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a:t>
            </a:r>
            <a:r>
              <a:rPr kumimoji="1"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Bq</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-2</a:t>
            </a:r>
            <a:endParaRPr kumimoji="1" lang="ja-JP" altLang="en-US"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34" name="テキスト ボックス 33">
            <a:extLst>
              <a:ext uri="{FF2B5EF4-FFF2-40B4-BE49-F238E27FC236}">
                <a16:creationId xmlns:a16="http://schemas.microsoft.com/office/drawing/2014/main" id="{520B3082-FA87-4687-8658-5940D361522C}"/>
              </a:ext>
            </a:extLst>
          </p:cNvPr>
          <p:cNvSpPr txBox="1"/>
          <p:nvPr/>
        </p:nvSpPr>
        <p:spPr>
          <a:xfrm>
            <a:off x="5067482" y="3036691"/>
            <a:ext cx="1840240" cy="584775"/>
          </a:xfrm>
          <a:prstGeom prst="rect">
            <a:avLst/>
          </a:prstGeom>
          <a:noFill/>
        </p:spPr>
        <p:txBody>
          <a:bodyPr wrap="square" rtlCol="0">
            <a:spAutoFit/>
          </a:bodyPr>
          <a:lstStyle/>
          <a:p>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137</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Cs (30 cm) :</a:t>
            </a:r>
          </a:p>
          <a:p>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3900 </a:t>
            </a:r>
            <a:r>
              <a:rPr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k</a:t>
            </a:r>
            <a:r>
              <a:rPr kumimoji="1" lang="en-US" altLang="ja-JP" sz="1600" b="1" dirty="0" err="1">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Bq</a:t>
            </a:r>
            <a:r>
              <a:rPr kumimoji="1" lang="en-US" altLang="ja-JP" sz="1600" b="1"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 m</a:t>
            </a:r>
            <a:r>
              <a:rPr kumimoji="1" lang="en-US" altLang="ja-JP"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rPr>
              <a:t>-2</a:t>
            </a:r>
            <a:endParaRPr kumimoji="1" lang="ja-JP" altLang="en-US" sz="1600" b="1" baseline="30000" dirty="0">
              <a:solidFill>
                <a:srgbClr val="FFFF00"/>
              </a:solidFill>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extLst>
      <p:ext uri="{BB962C8B-B14F-4D97-AF65-F5344CB8AC3E}">
        <p14:creationId xmlns:p14="http://schemas.microsoft.com/office/powerpoint/2010/main" val="27021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A2E8C70-6078-4D6A-9F65-374498C47D9B}"/>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Materials and Method</a:t>
            </a:r>
            <a:endParaRPr lang="ja-JP" altLang="en-US" sz="3200" b="1" dirty="0">
              <a:solidFill>
                <a:schemeClr val="bg1"/>
              </a:solidFill>
              <a:latin typeface="Arial" panose="020B0604020202020204" pitchFamily="34" charset="0"/>
              <a:cs typeface="Arial" panose="020B0604020202020204" pitchFamily="34" charset="0"/>
            </a:endParaRPr>
          </a:p>
        </p:txBody>
      </p:sp>
      <p:graphicFrame>
        <p:nvGraphicFramePr>
          <p:cNvPr id="27" name="表 26">
            <a:extLst>
              <a:ext uri="{FF2B5EF4-FFF2-40B4-BE49-F238E27FC236}">
                <a16:creationId xmlns:a16="http://schemas.microsoft.com/office/drawing/2014/main" id="{A3642B62-5BB9-45A0-86DE-45B9D5730CBA}"/>
              </a:ext>
            </a:extLst>
          </p:cNvPr>
          <p:cNvGraphicFramePr>
            <a:graphicFrameLocks noGrp="1"/>
          </p:cNvGraphicFramePr>
          <p:nvPr>
            <p:extLst>
              <p:ext uri="{D42A27DB-BD31-4B8C-83A1-F6EECF244321}">
                <p14:modId xmlns:p14="http://schemas.microsoft.com/office/powerpoint/2010/main" val="3182040726"/>
              </p:ext>
            </p:extLst>
          </p:nvPr>
        </p:nvGraphicFramePr>
        <p:xfrm>
          <a:off x="1048102" y="3070443"/>
          <a:ext cx="9500172" cy="3677479"/>
        </p:xfrm>
        <a:graphic>
          <a:graphicData uri="http://schemas.openxmlformats.org/drawingml/2006/table">
            <a:tbl>
              <a:tblPr>
                <a:tableStyleId>{9D7B26C5-4107-4FEC-AEDC-1716B250A1EF}</a:tableStyleId>
              </a:tblPr>
              <a:tblGrid>
                <a:gridCol w="1236847">
                  <a:extLst>
                    <a:ext uri="{9D8B030D-6E8A-4147-A177-3AD203B41FA5}">
                      <a16:colId xmlns:a16="http://schemas.microsoft.com/office/drawing/2014/main" val="20000"/>
                    </a:ext>
                  </a:extLst>
                </a:gridCol>
                <a:gridCol w="750220">
                  <a:extLst>
                    <a:ext uri="{9D8B030D-6E8A-4147-A177-3AD203B41FA5}">
                      <a16:colId xmlns:a16="http://schemas.microsoft.com/office/drawing/2014/main" val="20001"/>
                    </a:ext>
                  </a:extLst>
                </a:gridCol>
                <a:gridCol w="1385019">
                  <a:extLst>
                    <a:ext uri="{9D8B030D-6E8A-4147-A177-3AD203B41FA5}">
                      <a16:colId xmlns:a16="http://schemas.microsoft.com/office/drawing/2014/main" val="20002"/>
                    </a:ext>
                  </a:extLst>
                </a:gridCol>
                <a:gridCol w="1916878">
                  <a:extLst>
                    <a:ext uri="{9D8B030D-6E8A-4147-A177-3AD203B41FA5}">
                      <a16:colId xmlns:a16="http://schemas.microsoft.com/office/drawing/2014/main" val="20003"/>
                    </a:ext>
                  </a:extLst>
                </a:gridCol>
                <a:gridCol w="1403736">
                  <a:extLst>
                    <a:ext uri="{9D8B030D-6E8A-4147-A177-3AD203B41FA5}">
                      <a16:colId xmlns:a16="http://schemas.microsoft.com/office/drawing/2014/main" val="20004"/>
                    </a:ext>
                  </a:extLst>
                </a:gridCol>
                <a:gridCol w="1403736">
                  <a:extLst>
                    <a:ext uri="{9D8B030D-6E8A-4147-A177-3AD203B41FA5}">
                      <a16:colId xmlns:a16="http://schemas.microsoft.com/office/drawing/2014/main" val="1188716449"/>
                    </a:ext>
                  </a:extLst>
                </a:gridCol>
                <a:gridCol w="1403736">
                  <a:extLst>
                    <a:ext uri="{9D8B030D-6E8A-4147-A177-3AD203B41FA5}">
                      <a16:colId xmlns:a16="http://schemas.microsoft.com/office/drawing/2014/main" val="2035018648"/>
                    </a:ext>
                  </a:extLst>
                </a:gridCol>
              </a:tblGrid>
              <a:tr h="726907">
                <a:tc>
                  <a:txBody>
                    <a:bodyPr/>
                    <a:lstStyle/>
                    <a:p>
                      <a:pPr algn="l"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Site</a:t>
                      </a:r>
                      <a:endParaRPr lang="ja-JP" alt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l"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Sample</a:t>
                      </a:r>
                    </a:p>
                    <a:p>
                      <a:pPr algn="l" fontAlgn="ct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400" b="0" i="1"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n</a:t>
                      </a:r>
                      <a:r>
                        <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 3)</a:t>
                      </a:r>
                      <a:endParaRPr lang="ja-JP" alt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Median time of</a:t>
                      </a:r>
                    </a:p>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penetration </a:t>
                      </a:r>
                      <a:b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b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(second)</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WDPT class</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Ethanol </a:t>
                      </a:r>
                    </a:p>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percentage </a:t>
                      </a:r>
                      <a:b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b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Cs concentration</a:t>
                      </a:r>
                    </a:p>
                    <a:p>
                      <a:pPr algn="ctr" fontAlgn="ct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b="0" i="0" u="none" strike="noStrike" dirty="0" err="1">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Bq</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kg</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90</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Sr concentration</a:t>
                      </a:r>
                    </a:p>
                    <a:p>
                      <a:pPr algn="ctr" fontAlgn="ct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sz="1400" b="0" i="0" u="none" strike="noStrike" dirty="0" err="1">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Bq</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kg</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5881">
                <a:tc>
                  <a:txBody>
                    <a:bodyPr/>
                    <a:lstStyle/>
                    <a:p>
                      <a:pPr algn="l" fontAlgn="ctr"/>
                      <a:r>
                        <a:rPr lang="en-US" sz="1400" u="none"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Kopachi</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Litter</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290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Slightly-Strongly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15-20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33</a:t>
                      </a: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0-1cm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3038</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Strongly-Extremely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20</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a:t>
                      </a:r>
                    </a:p>
                  </a:txBody>
                  <a:tcPr marL="9525" marR="9525" marT="9525" marB="0" anchor="b"/>
                </a:tc>
                <a:extLst>
                  <a:ext uri="{0D108BD9-81ED-4DB2-BD59-A6C34878D82A}">
                    <a16:rowId xmlns:a16="http://schemas.microsoft.com/office/drawing/2014/main" val="10002"/>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1-2cm</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3290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Severely - Extremely</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20-30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6300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3.7</a:t>
                      </a:r>
                    </a:p>
                  </a:txBody>
                  <a:tcPr marL="9525" marR="9525" marT="9525" marB="0" anchor="b"/>
                </a:tc>
                <a:extLst>
                  <a:ext uri="{0D108BD9-81ED-4DB2-BD59-A6C34878D82A}">
                    <a16:rowId xmlns:a16="http://schemas.microsoft.com/office/drawing/2014/main" val="10003"/>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2-3cm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3600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Extremely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20</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9100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2.8</a:t>
                      </a:r>
                    </a:p>
                  </a:txBody>
                  <a:tcPr marL="9525" marR="9525" marT="9525" marB="0" anchor="b"/>
                </a:tc>
                <a:extLst>
                  <a:ext uri="{0D108BD9-81ED-4DB2-BD59-A6C34878D82A}">
                    <a16:rowId xmlns:a16="http://schemas.microsoft.com/office/drawing/2014/main" val="10004"/>
                  </a:ext>
                </a:extLst>
              </a:tr>
              <a:tr h="245881">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Red forest</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Ash</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715</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Strong-Severely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8-15</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1800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800000</a:t>
                      </a:r>
                    </a:p>
                  </a:txBody>
                  <a:tcPr marL="9525" marR="9525" marT="9525" marB="0" anchor="b"/>
                </a:tc>
                <a:extLst>
                  <a:ext uri="{0D108BD9-81ED-4DB2-BD59-A6C34878D82A}">
                    <a16:rowId xmlns:a16="http://schemas.microsoft.com/office/drawing/2014/main" val="10005"/>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0-1cm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3292</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Severely-Extremely</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15</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2900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180000</a:t>
                      </a:r>
                    </a:p>
                  </a:txBody>
                  <a:tcPr marL="9525" marR="9525" marT="9525" marB="0" anchor="b"/>
                </a:tc>
                <a:extLst>
                  <a:ext uri="{0D108BD9-81ED-4DB2-BD59-A6C34878D82A}">
                    <a16:rowId xmlns:a16="http://schemas.microsoft.com/office/drawing/2014/main" val="10006"/>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1-2cm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3600</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Extremely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15</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2100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57000</a:t>
                      </a:r>
                    </a:p>
                  </a:txBody>
                  <a:tcPr marL="9525" marR="9525" marT="9525" marB="0" anchor="b"/>
                </a:tc>
                <a:extLst>
                  <a:ext uri="{0D108BD9-81ED-4DB2-BD59-A6C34878D82A}">
                    <a16:rowId xmlns:a16="http://schemas.microsoft.com/office/drawing/2014/main" val="10007"/>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2-3cm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3600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Extremely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15-20</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920</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4000</a:t>
                      </a:r>
                    </a:p>
                  </a:txBody>
                  <a:tcPr marL="9525" marR="9525" marT="9525" marB="0" anchor="b"/>
                </a:tc>
                <a:extLst>
                  <a:ext uri="{0D108BD9-81ED-4DB2-BD59-A6C34878D82A}">
                    <a16:rowId xmlns:a16="http://schemas.microsoft.com/office/drawing/2014/main" val="10008"/>
                  </a:ext>
                </a:extLst>
              </a:tr>
              <a:tr h="245881">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Korogod</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Litter</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608</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Strongly-Severely</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15</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2.7</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1300</a:t>
                      </a:r>
                    </a:p>
                  </a:txBody>
                  <a:tcPr marL="9525" marR="9525" marT="9525" marB="0" anchor="b"/>
                </a:tc>
                <a:extLst>
                  <a:ext uri="{0D108BD9-81ED-4DB2-BD59-A6C34878D82A}">
                    <a16:rowId xmlns:a16="http://schemas.microsoft.com/office/drawing/2014/main" val="10009"/>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0-1cm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2098</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Severely</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10-15</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8.9</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7.4</a:t>
                      </a:r>
                    </a:p>
                  </a:txBody>
                  <a:tcPr marL="9525" marR="9525" marT="9525" marB="0" anchor="b"/>
                </a:tc>
                <a:extLst>
                  <a:ext uri="{0D108BD9-81ED-4DB2-BD59-A6C34878D82A}">
                    <a16:rowId xmlns:a16="http://schemas.microsoft.com/office/drawing/2014/main" val="10010"/>
                  </a:ext>
                </a:extLst>
              </a:tr>
              <a:tr h="245881">
                <a:tc>
                  <a:txBody>
                    <a:bodyPr/>
                    <a:lstStyle/>
                    <a:p>
                      <a:pPr algn="l" fontAlgn="ctr"/>
                      <a:endParaRPr lang="ja-JP" alt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1-2cm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3052</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Severely-Extremely</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15-20</a:t>
                      </a:r>
                      <a:endParaRPr lang="en-US" altLang="ja-JP"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8.2</a:t>
                      </a:r>
                    </a:p>
                  </a:txBody>
                  <a:tcPr marL="9525" marR="9525" marT="9525" marB="0" anchor="b"/>
                </a:tc>
                <a:extLst>
                  <a:ext uri="{0D108BD9-81ED-4DB2-BD59-A6C34878D82A}">
                    <a16:rowId xmlns:a16="http://schemas.microsoft.com/office/drawing/2014/main" val="10011"/>
                  </a:ext>
                </a:extLst>
              </a:tr>
              <a:tr h="245881">
                <a:tc>
                  <a:txBody>
                    <a:bodyPr/>
                    <a:lstStyle/>
                    <a:p>
                      <a:pPr algn="l" fontAlgn="ctr"/>
                      <a:endParaRPr lang="ja-JP" alt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l" fontAlgn="ctr"/>
                      <a:r>
                        <a:rPr lang="en-US" sz="140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2-3cm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3057</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Severely-Extremely</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ctr"/>
                      <a:r>
                        <a:rPr lang="en-US" altLang="ja-JP" sz="140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15-20</a:t>
                      </a:r>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9525" marR="9525" marT="9525" marB="0" anchor="ctr"/>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a:t>
                      </a:r>
                    </a:p>
                  </a:txBody>
                  <a:tcPr marL="9525" marR="9525" marT="9525" marB="0" anchor="b"/>
                </a:tc>
                <a:tc>
                  <a:txBody>
                    <a:bodyPr/>
                    <a:lstStyle/>
                    <a:p>
                      <a:pPr algn="ctr" fontAlgn="b"/>
                      <a:r>
                        <a:rPr lang="en-US" altLang="ja-JP" sz="14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6.9</a:t>
                      </a:r>
                    </a:p>
                  </a:txBody>
                  <a:tcPr marL="9525" marR="9525" marT="9525" marB="0" anchor="b"/>
                </a:tc>
                <a:extLst>
                  <a:ext uri="{0D108BD9-81ED-4DB2-BD59-A6C34878D82A}">
                    <a16:rowId xmlns:a16="http://schemas.microsoft.com/office/drawing/2014/main" val="10012"/>
                  </a:ext>
                </a:extLst>
              </a:tr>
            </a:tbl>
          </a:graphicData>
        </a:graphic>
      </p:graphicFrame>
      <p:grpSp>
        <p:nvGrpSpPr>
          <p:cNvPr id="31" name="グループ化 30">
            <a:extLst>
              <a:ext uri="{FF2B5EF4-FFF2-40B4-BE49-F238E27FC236}">
                <a16:creationId xmlns:a16="http://schemas.microsoft.com/office/drawing/2014/main" id="{FD835439-93E5-48EA-BDAD-868C2CB814E7}"/>
              </a:ext>
            </a:extLst>
          </p:cNvPr>
          <p:cNvGrpSpPr/>
          <p:nvPr/>
        </p:nvGrpSpPr>
        <p:grpSpPr>
          <a:xfrm>
            <a:off x="5338491" y="717510"/>
            <a:ext cx="5897560" cy="1706603"/>
            <a:chOff x="1462197" y="32572057"/>
            <a:chExt cx="5897560" cy="1706603"/>
          </a:xfrm>
        </p:grpSpPr>
        <p:sp>
          <p:nvSpPr>
            <p:cNvPr id="28" name="正方形/長方形 27">
              <a:extLst>
                <a:ext uri="{FF2B5EF4-FFF2-40B4-BE49-F238E27FC236}">
                  <a16:creationId xmlns:a16="http://schemas.microsoft.com/office/drawing/2014/main" id="{E74C1C5D-4DD0-430B-ABC3-D238AC133167}"/>
                </a:ext>
              </a:extLst>
            </p:cNvPr>
            <p:cNvSpPr/>
            <p:nvPr/>
          </p:nvSpPr>
          <p:spPr>
            <a:xfrm>
              <a:off x="1631024" y="32659706"/>
              <a:ext cx="4300532" cy="677108"/>
            </a:xfrm>
            <a:prstGeom prst="rect">
              <a:avLst/>
            </a:prstGeom>
          </p:spPr>
          <p:txBody>
            <a:bodyPr wrap="square">
              <a:spAutoFit/>
            </a:bodyPr>
            <a:lstStyle/>
            <a:p>
              <a:r>
                <a:rPr lang="en-US" altLang="ja-JP" sz="2000" b="1" dirty="0">
                  <a:latin typeface="Arial Unicode MS" panose="020B0604020202020204" pitchFamily="50" charset="-128"/>
                  <a:ea typeface="Arial Unicode MS" panose="020B0604020202020204" pitchFamily="50" charset="-128"/>
                  <a:cs typeface="Arial Unicode MS" panose="020B0604020202020204" pitchFamily="50" charset="-128"/>
                </a:rPr>
                <a:t>Soil water repellency test</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 Litter/Ash and surface soil sampling</a:t>
              </a:r>
              <a:endPar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pic>
          <p:nvPicPr>
            <p:cNvPr id="29" name="図 28">
              <a:extLst>
                <a:ext uri="{FF2B5EF4-FFF2-40B4-BE49-F238E27FC236}">
                  <a16:creationId xmlns:a16="http://schemas.microsoft.com/office/drawing/2014/main" id="{C366FF48-6AB7-4B92-A8FF-1D1CB4F41F0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8916" b="23869"/>
            <a:stretch/>
          </p:blipFill>
          <p:spPr>
            <a:xfrm>
              <a:off x="5931556" y="32572057"/>
              <a:ext cx="1428201" cy="1706603"/>
            </a:xfrm>
            <a:prstGeom prst="rect">
              <a:avLst/>
            </a:prstGeom>
          </p:spPr>
        </p:pic>
        <p:sp>
          <p:nvSpPr>
            <p:cNvPr id="30" name="正方形/長方形 29">
              <a:extLst>
                <a:ext uri="{FF2B5EF4-FFF2-40B4-BE49-F238E27FC236}">
                  <a16:creationId xmlns:a16="http://schemas.microsoft.com/office/drawing/2014/main" id="{E5B6386A-D06A-4759-B140-D1DB6CAFD0AA}"/>
                </a:ext>
              </a:extLst>
            </p:cNvPr>
            <p:cNvSpPr/>
            <p:nvPr/>
          </p:nvSpPr>
          <p:spPr>
            <a:xfrm>
              <a:off x="1462197" y="33580878"/>
              <a:ext cx="4300532" cy="646331"/>
            </a:xfrm>
            <a:prstGeom prst="rect">
              <a:avLst/>
            </a:prstGeom>
          </p:spPr>
          <p:txBody>
            <a:bodyPr wrap="square">
              <a:spAutoFit/>
            </a:bodyPr>
            <a:lstStyle/>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WDPT: Water Drop Penetration Time</a:t>
              </a:r>
            </a:p>
            <a:p>
              <a:r>
                <a:rPr lang="en-US" altLang="ja-JP" dirty="0">
                  <a:latin typeface="Arial Unicode MS" panose="020B0604020202020204" pitchFamily="50" charset="-128"/>
                  <a:ea typeface="Arial Unicode MS" panose="020B0604020202020204" pitchFamily="50" charset="-128"/>
                  <a:cs typeface="Arial Unicode MS" panose="020B0604020202020204" pitchFamily="50" charset="-128"/>
                </a:rPr>
                <a:t>EP test: Ethanol Percentage test</a:t>
              </a:r>
              <a:endPar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3" name="テキスト ボックス 2">
            <a:extLst>
              <a:ext uri="{FF2B5EF4-FFF2-40B4-BE49-F238E27FC236}">
                <a16:creationId xmlns:a16="http://schemas.microsoft.com/office/drawing/2014/main" id="{A6DB78BB-BD58-4171-BE3E-438536370D6C}"/>
              </a:ext>
            </a:extLst>
          </p:cNvPr>
          <p:cNvSpPr txBox="1"/>
          <p:nvPr/>
        </p:nvSpPr>
        <p:spPr>
          <a:xfrm>
            <a:off x="1286149" y="675747"/>
            <a:ext cx="2960914" cy="646331"/>
          </a:xfrm>
          <a:prstGeom prst="rect">
            <a:avLst/>
          </a:prstGeom>
          <a:noFill/>
        </p:spPr>
        <p:txBody>
          <a:bodyPr wrap="square" rtlCol="0">
            <a:spAutoFit/>
          </a:bodyPr>
          <a:lstStyle/>
          <a:p>
            <a:r>
              <a:rPr kumimoji="1" lang="en-US" altLang="ja-JP" dirty="0"/>
              <a:t>Litter/Ash and surface soil sampling with scraper plat </a:t>
            </a:r>
            <a:endParaRPr kumimoji="1" lang="ja-JP" altLang="en-US" dirty="0"/>
          </a:p>
        </p:txBody>
      </p:sp>
      <p:pic>
        <p:nvPicPr>
          <p:cNvPr id="5" name="図 4">
            <a:extLst>
              <a:ext uri="{FF2B5EF4-FFF2-40B4-BE49-F238E27FC236}">
                <a16:creationId xmlns:a16="http://schemas.microsoft.com/office/drawing/2014/main" id="{59BA8ECC-93CC-4A9F-A75C-8F6ACB505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871" y="1378827"/>
            <a:ext cx="1966620" cy="1474965"/>
          </a:xfrm>
          <a:prstGeom prst="rect">
            <a:avLst/>
          </a:prstGeom>
        </p:spPr>
      </p:pic>
      <p:pic>
        <p:nvPicPr>
          <p:cNvPr id="7" name="図 6">
            <a:extLst>
              <a:ext uri="{FF2B5EF4-FFF2-40B4-BE49-F238E27FC236}">
                <a16:creationId xmlns:a16="http://schemas.microsoft.com/office/drawing/2014/main" id="{2B7E4743-32F0-471C-9703-9E0C2499D9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101778" y="1597421"/>
            <a:ext cx="1474964" cy="1106223"/>
          </a:xfrm>
          <a:prstGeom prst="rect">
            <a:avLst/>
          </a:prstGeom>
        </p:spPr>
      </p:pic>
    </p:spTree>
    <p:extLst>
      <p:ext uri="{BB962C8B-B14F-4D97-AF65-F5344CB8AC3E}">
        <p14:creationId xmlns:p14="http://schemas.microsoft.com/office/powerpoint/2010/main" val="239269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0CD0935-0816-4F70-9F7D-802257885A5D}"/>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Results and Discussion</a:t>
            </a:r>
            <a:endParaRPr lang="ja-JP" altLang="en-US" sz="3200" b="1" dirty="0">
              <a:solidFill>
                <a:schemeClr val="bg1"/>
              </a:solidFill>
              <a:latin typeface="Arial" panose="020B0604020202020204" pitchFamily="34" charset="0"/>
              <a:cs typeface="Arial" panose="020B0604020202020204" pitchFamily="34" charset="0"/>
            </a:endParaRPr>
          </a:p>
        </p:txBody>
      </p:sp>
      <p:graphicFrame>
        <p:nvGraphicFramePr>
          <p:cNvPr id="4" name="表 3">
            <a:extLst>
              <a:ext uri="{FF2B5EF4-FFF2-40B4-BE49-F238E27FC236}">
                <a16:creationId xmlns:a16="http://schemas.microsoft.com/office/drawing/2014/main" id="{68053C38-504E-4ADF-A140-F8DE9F6FD8A3}"/>
              </a:ext>
            </a:extLst>
          </p:cNvPr>
          <p:cNvGraphicFramePr>
            <a:graphicFrameLocks noGrp="1"/>
          </p:cNvGraphicFramePr>
          <p:nvPr>
            <p:extLst>
              <p:ext uri="{D42A27DB-BD31-4B8C-83A1-F6EECF244321}">
                <p14:modId xmlns:p14="http://schemas.microsoft.com/office/powerpoint/2010/main" val="1455941177"/>
              </p:ext>
            </p:extLst>
          </p:nvPr>
        </p:nvGraphicFramePr>
        <p:xfrm>
          <a:off x="396421" y="1007625"/>
          <a:ext cx="11912471" cy="4412104"/>
        </p:xfrm>
        <a:graphic>
          <a:graphicData uri="http://schemas.openxmlformats.org/drawingml/2006/table">
            <a:tbl>
              <a:tblPr>
                <a:tableStyleId>{9D7B26C5-4107-4FEC-AEDC-1716B250A1EF}</a:tableStyleId>
              </a:tblPr>
              <a:tblGrid>
                <a:gridCol w="1881188">
                  <a:extLst>
                    <a:ext uri="{9D8B030D-6E8A-4147-A177-3AD203B41FA5}">
                      <a16:colId xmlns:a16="http://schemas.microsoft.com/office/drawing/2014/main" val="20000"/>
                    </a:ext>
                  </a:extLst>
                </a:gridCol>
                <a:gridCol w="1050765">
                  <a:extLst>
                    <a:ext uri="{9D8B030D-6E8A-4147-A177-3AD203B41FA5}">
                      <a16:colId xmlns:a16="http://schemas.microsoft.com/office/drawing/2014/main" val="20001"/>
                    </a:ext>
                  </a:extLst>
                </a:gridCol>
                <a:gridCol w="984109">
                  <a:extLst>
                    <a:ext uri="{9D8B030D-6E8A-4147-A177-3AD203B41FA5}">
                      <a16:colId xmlns:a16="http://schemas.microsoft.com/office/drawing/2014/main" val="2095560723"/>
                    </a:ext>
                  </a:extLst>
                </a:gridCol>
                <a:gridCol w="1030183">
                  <a:extLst>
                    <a:ext uri="{9D8B030D-6E8A-4147-A177-3AD203B41FA5}">
                      <a16:colId xmlns:a16="http://schemas.microsoft.com/office/drawing/2014/main" val="20002"/>
                    </a:ext>
                  </a:extLst>
                </a:gridCol>
                <a:gridCol w="950936">
                  <a:extLst>
                    <a:ext uri="{9D8B030D-6E8A-4147-A177-3AD203B41FA5}">
                      <a16:colId xmlns:a16="http://schemas.microsoft.com/office/drawing/2014/main" val="20003"/>
                    </a:ext>
                  </a:extLst>
                </a:gridCol>
                <a:gridCol w="1197927">
                  <a:extLst>
                    <a:ext uri="{9D8B030D-6E8A-4147-A177-3AD203B41FA5}">
                      <a16:colId xmlns:a16="http://schemas.microsoft.com/office/drawing/2014/main" val="517904433"/>
                    </a:ext>
                  </a:extLst>
                </a:gridCol>
                <a:gridCol w="1311211">
                  <a:extLst>
                    <a:ext uri="{9D8B030D-6E8A-4147-A177-3AD203B41FA5}">
                      <a16:colId xmlns:a16="http://schemas.microsoft.com/office/drawing/2014/main" val="1812175678"/>
                    </a:ext>
                  </a:extLst>
                </a:gridCol>
                <a:gridCol w="1146175">
                  <a:extLst>
                    <a:ext uri="{9D8B030D-6E8A-4147-A177-3AD203B41FA5}">
                      <a16:colId xmlns:a16="http://schemas.microsoft.com/office/drawing/2014/main" val="26163037"/>
                    </a:ext>
                  </a:extLst>
                </a:gridCol>
                <a:gridCol w="1162050">
                  <a:extLst>
                    <a:ext uri="{9D8B030D-6E8A-4147-A177-3AD203B41FA5}">
                      <a16:colId xmlns:a16="http://schemas.microsoft.com/office/drawing/2014/main" val="828644914"/>
                    </a:ext>
                  </a:extLst>
                </a:gridCol>
                <a:gridCol w="1197927">
                  <a:extLst>
                    <a:ext uri="{9D8B030D-6E8A-4147-A177-3AD203B41FA5}">
                      <a16:colId xmlns:a16="http://schemas.microsoft.com/office/drawing/2014/main" val="1081253608"/>
                    </a:ext>
                  </a:extLst>
                </a:gridCol>
              </a:tblGrid>
              <a:tr h="809289">
                <a:tc>
                  <a:txBody>
                    <a:bodyPr/>
                    <a:lstStyle/>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Date of </a:t>
                      </a:r>
                    </a:p>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sample </a:t>
                      </a:r>
                    </a:p>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collection</a:t>
                      </a:r>
                    </a:p>
                  </a:txBody>
                  <a:tcPr marL="0" marR="0" marT="0" marB="0" anchor="b"/>
                </a:tc>
                <a:tc>
                  <a:txBody>
                    <a:bodyPr/>
                    <a:lstStyle/>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Surface</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runoff</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Sediment</a:t>
                      </a:r>
                    </a:p>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Discharge</a:t>
                      </a:r>
                    </a:p>
                  </a:txBody>
                  <a:tcPr marL="0" marR="0" marT="0" marB="0" anchor="b"/>
                </a:tc>
                <a:tc>
                  <a:txBody>
                    <a:bodyPr/>
                    <a:lstStyle/>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Particulate</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Cs </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wash-off</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Dissolved</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altLang="ja-JP"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Cs</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wash-off</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Dissolved</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90</a:t>
                      </a:r>
                      <a:r>
                        <a:rPr lang="en-US" altLang="ja-JP"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Sr</a:t>
                      </a:r>
                    </a:p>
                    <a:p>
                      <a:pPr algn="ctr" fontAlgn="b"/>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wash-off</a:t>
                      </a:r>
                      <a:endPar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Apparent </a:t>
                      </a:r>
                    </a:p>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distribution </a:t>
                      </a:r>
                    </a:p>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coefficient </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Cs</a:t>
                      </a:r>
                    </a:p>
                  </a:txBody>
                  <a:tcPr marL="0" marR="0" marT="0" marB="0" anchor="b"/>
                </a:tc>
                <a:tc>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Solid </a:t>
                      </a:r>
                      <a:r>
                        <a:rPr lang="en-US" sz="1400" b="0" i="0" u="none" strike="noStrike" baseline="300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137</a:t>
                      </a: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Cs </a:t>
                      </a:r>
                    </a:p>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wash-off</a:t>
                      </a:r>
                    </a:p>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coefficient</a:t>
                      </a: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Liquid </a:t>
                      </a:r>
                      <a:r>
                        <a:rPr lang="en-US" sz="1400" b="0" i="0" u="none" strike="noStrike" baseline="300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137</a:t>
                      </a: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Cs </a:t>
                      </a:r>
                    </a:p>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wash-off</a:t>
                      </a:r>
                    </a:p>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coefficient</a:t>
                      </a:r>
                    </a:p>
                  </a:txBody>
                  <a:tcPr marL="9525" marR="9525" marT="9525" marB="0" anchor="ctr"/>
                </a:tc>
                <a:tc>
                  <a:txBody>
                    <a:bodyPr/>
                    <a:lstStyle/>
                    <a:p>
                      <a:pPr algn="ctr" fontAlgn="b"/>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90</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Sr/ </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137</a:t>
                      </a:r>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Cs</a:t>
                      </a:r>
                    </a:p>
                  </a:txBody>
                  <a:tcPr marL="0" marR="0" marT="0" marB="0" anchor="b"/>
                </a:tc>
                <a:extLst>
                  <a:ext uri="{0D108BD9-81ED-4DB2-BD59-A6C34878D82A}">
                    <a16:rowId xmlns:a16="http://schemas.microsoft.com/office/drawing/2014/main" val="10000"/>
                  </a:ext>
                </a:extLst>
              </a:tr>
              <a:tr h="236873">
                <a:tc>
                  <a:txBody>
                    <a:bodyPr/>
                    <a:lstStyle/>
                    <a:p>
                      <a:pPr algn="l" fontAlgn="b"/>
                      <a:endParaRPr lang="ja-JP" alt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a:effectLst/>
                          <a:latin typeface="Arial Unicode MS" panose="020B0604020202020204" pitchFamily="50" charset="-128"/>
                          <a:ea typeface="Arial Unicode MS" panose="020B0604020202020204" pitchFamily="50" charset="-128"/>
                          <a:cs typeface="Arial Unicode MS" panose="020B0604020202020204" pitchFamily="50" charset="-128"/>
                        </a:rPr>
                        <a:t>mm</a:t>
                      </a:r>
                      <a:endParaRPr lang="en-US" sz="1400" b="0" i="0" u="none" strike="noStrike">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g m</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Bq</a:t>
                      </a:r>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m</a:t>
                      </a:r>
                      <a:r>
                        <a:rPr lang="en-US"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endPar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Bq</a:t>
                      </a:r>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m</a:t>
                      </a:r>
                      <a:r>
                        <a:rPr lang="en-US"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endPar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u="none"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Bq</a:t>
                      </a:r>
                      <a:r>
                        <a:rPr lang="en-US" sz="1400" b="0" u="none"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m</a:t>
                      </a:r>
                      <a:r>
                        <a:rPr lang="en-US" sz="1400" b="0" u="none" strike="noStrike" baseline="30000" dirty="0">
                          <a:effectLst/>
                          <a:latin typeface="Arial Unicode MS" panose="020B0604020202020204" pitchFamily="50" charset="-128"/>
                          <a:ea typeface="Arial Unicode MS" panose="020B0604020202020204" pitchFamily="50" charset="-128"/>
                          <a:cs typeface="Arial Unicode MS" panose="020B0604020202020204" pitchFamily="50" charset="-128"/>
                        </a:rPr>
                        <a:t>-2</a:t>
                      </a:r>
                      <a:endPar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b"/>
                      <a:r>
                        <a:rPr lang="en-US" sz="1400" b="0" i="0" u="none" strike="noStrike" baseline="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L kg</a:t>
                      </a:r>
                      <a:r>
                        <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a:t>
                      </a:r>
                    </a:p>
                  </a:txBody>
                  <a:tcPr marL="0" marR="0" marT="0" marB="0" anchor="b">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m</a:t>
                      </a:r>
                      <a:r>
                        <a:rPr lang="en-US" sz="1400" b="0" i="0" u="none" strike="noStrike" baseline="300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2</a:t>
                      </a: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 kg</a:t>
                      </a:r>
                      <a:r>
                        <a:rPr lang="en-US" sz="1400" b="0" i="0" u="none" strike="noStrike" baseline="300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m</a:t>
                      </a:r>
                      <a:r>
                        <a:rPr lang="en-US" sz="1400" b="0" i="0" u="none" strike="noStrike" baseline="30000" dirty="0">
                          <a:solidFill>
                            <a:srgbClr val="000000"/>
                          </a:solidFill>
                          <a:effectLst/>
                          <a:latin typeface="Arial" panose="020B0604020202020204" pitchFamily="34" charset="0"/>
                          <a:ea typeface="游ゴシック" panose="020B0400000000000000" pitchFamily="50" charset="-128"/>
                          <a:cs typeface="Arial" panose="020B0604020202020204" pitchFamily="34" charset="0"/>
                        </a:rPr>
                        <a:t>-1</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endParaRPr lang="en-US" sz="1400" b="0" i="0" u="none" strike="noStrike" baseline="30000"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659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400" b="0" i="1" u="sng"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Korogod</a:t>
                      </a:r>
                      <a:r>
                        <a:rPr lang="en-US" altLang="ja-JP" sz="1400" b="0" i="1"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a:t>
                      </a:r>
                      <a:r>
                        <a:rPr lang="en-US" altLang="ja-JP" sz="1400" b="0" i="0" u="sng"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Abandaned</a:t>
                      </a:r>
                      <a:r>
                        <a:rPr lang="en-US" altLang="ja-JP" sz="1400" b="0" i="0"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farmland)</a:t>
                      </a:r>
                      <a:endParaRPr lang="en-US" altLang="ja-JP" sz="1400" b="0" i="0" u="sng"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hMerge="1">
                  <a:txBody>
                    <a:bodyPr/>
                    <a:lstStyle/>
                    <a:p>
                      <a:pPr algn="ctr" fontAlgn="b"/>
                      <a:endParaRPr lang="en-US" altLang="ja-JP" sz="20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hMerge="1">
                  <a:txBody>
                    <a:bodyPr/>
                    <a:lstStyle/>
                    <a:p>
                      <a:endParaRPr kumimoji="1" lang="ja-JP" altLang="en-US"/>
                    </a:p>
                  </a:txBody>
                  <a:tcPr/>
                </a:tc>
                <a:tc hMerge="1">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tc>
                  <a:txBody>
                    <a:bodyPr/>
                    <a:lstStyle/>
                    <a:p>
                      <a:pPr algn="ctr"/>
                      <a:endParaRPr lang="ja-JP" altLang="en-US" dirty="0">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endParaRPr lang="ja-JP" altLang="en-US" dirty="0">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36873">
                <a:tc>
                  <a:txBody>
                    <a:bodyPr/>
                    <a:lstStyle/>
                    <a:p>
                      <a:pPr algn="r" fontAlgn="b"/>
                      <a:r>
                        <a:rPr lang="en-US"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Feb-1, 2018</a:t>
                      </a:r>
                      <a:endParaRPr 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0.015</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0.0023</a:t>
                      </a: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0.0054</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0.0081</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0.018</a:t>
                      </a: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4.3 ×</a:t>
                      </a:r>
                      <a:r>
                        <a:rPr lang="ja-JP" alt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3</a:t>
                      </a:r>
                    </a:p>
                  </a:txBody>
                  <a:tcPr marL="0" marR="0" marT="0" marB="0" anchor="b"/>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0.026</a:t>
                      </a:r>
                    </a:p>
                  </a:txBody>
                  <a:tcPr marL="9525" marR="9525" marT="9525" marB="0" anchor="ctr"/>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0.0059</a:t>
                      </a:r>
                    </a:p>
                  </a:txBody>
                  <a:tcPr marL="9525" marR="9525" marT="9525" marB="0" anchor="ctr"/>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2.2</a:t>
                      </a:r>
                    </a:p>
                  </a:txBody>
                  <a:tcPr marL="0" marR="0" marT="0" marB="0" anchor="b"/>
                </a:tc>
                <a:extLst>
                  <a:ext uri="{0D108BD9-81ED-4DB2-BD59-A6C34878D82A}">
                    <a16:rowId xmlns:a16="http://schemas.microsoft.com/office/drawing/2014/main" val="10003"/>
                  </a:ext>
                </a:extLst>
              </a:tr>
              <a:tr h="236873">
                <a:tc>
                  <a:txBody>
                    <a:bodyPr/>
                    <a:lstStyle/>
                    <a:p>
                      <a:pPr algn="r" fontAlgn="b"/>
                      <a:r>
                        <a:rPr lang="en-US"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Mar-20, 2018</a:t>
                      </a:r>
                      <a:endParaRPr 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0.29</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0.0055</a:t>
                      </a: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0.021</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0.009</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0.16</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1.2 ×</a:t>
                      </a:r>
                      <a:r>
                        <a:rPr lang="ja-JP" alt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5</a:t>
                      </a:r>
                    </a:p>
                  </a:txBody>
                  <a:tcPr marL="0" marR="0" marT="0" marB="0" anchor="b"/>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0.042</a:t>
                      </a:r>
                    </a:p>
                  </a:txBody>
                  <a:tcPr marL="9525" marR="9525" marT="9525" marB="0" anchor="ctr"/>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0.00034</a:t>
                      </a:r>
                    </a:p>
                  </a:txBody>
                  <a:tcPr marL="9525" marR="9525" marT="9525" marB="0" anchor="ctr"/>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18</a:t>
                      </a:r>
                    </a:p>
                  </a:txBody>
                  <a:tcPr marL="0" marR="0" marT="0" marB="0" anchor="b"/>
                </a:tc>
                <a:extLst>
                  <a:ext uri="{0D108BD9-81ED-4DB2-BD59-A6C34878D82A}">
                    <a16:rowId xmlns:a16="http://schemas.microsoft.com/office/drawing/2014/main" val="10004"/>
                  </a:ext>
                </a:extLst>
              </a:tr>
              <a:tr h="236873">
                <a:tc>
                  <a:txBody>
                    <a:bodyPr/>
                    <a:lstStyle/>
                    <a:p>
                      <a:pPr algn="r" fontAlgn="b"/>
                      <a:r>
                        <a:rPr lang="en-US"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Mar-27, 2018</a:t>
                      </a:r>
                      <a:endParaRPr 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0.15</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0.0017</a:t>
                      </a: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0.0034</a:t>
                      </a: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0.0027</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0.054</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1.1 ×</a:t>
                      </a:r>
                      <a:r>
                        <a:rPr lang="ja-JP" alt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5</a:t>
                      </a:r>
                    </a:p>
                  </a:txBody>
                  <a:tcPr marL="0" marR="0" marT="0" marB="0" anchor="b"/>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0.022</a:t>
                      </a:r>
                    </a:p>
                  </a:txBody>
                  <a:tcPr marL="9525" marR="9525" marT="9525" marB="0" anchor="ctr"/>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0.00020</a:t>
                      </a:r>
                    </a:p>
                  </a:txBody>
                  <a:tcPr marL="9525" marR="9525" marT="9525" marB="0" anchor="ctr"/>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20</a:t>
                      </a:r>
                    </a:p>
                  </a:txBody>
                  <a:tcPr marL="0" marR="0" marT="0" marB="0" anchor="b"/>
                </a:tc>
                <a:extLst>
                  <a:ext uri="{0D108BD9-81ED-4DB2-BD59-A6C34878D82A}">
                    <a16:rowId xmlns:a16="http://schemas.microsoft.com/office/drawing/2014/main" val="10005"/>
                  </a:ext>
                </a:extLst>
              </a:tr>
              <a:tr h="236873">
                <a:tc>
                  <a:txBody>
                    <a:bodyPr/>
                    <a:lstStyle/>
                    <a:p>
                      <a:pPr algn="r" fontAlgn="b"/>
                      <a:r>
                        <a:rPr lang="en-US"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Apr-1, 2018</a:t>
                      </a:r>
                      <a:endParaRPr 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0.28</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0.0052</a:t>
                      </a: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0.054</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0.0036</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0.081</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8.1 ×</a:t>
                      </a:r>
                      <a:r>
                        <a:rPr lang="ja-JP" alt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5</a:t>
                      </a:r>
                    </a:p>
                  </a:txBody>
                  <a:tcPr marL="0" marR="0" marT="0" marB="0" anchor="b"/>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0.11</a:t>
                      </a:r>
                    </a:p>
                  </a:txBody>
                  <a:tcPr marL="9525" marR="9525" marT="9525" marB="0" anchor="ctr"/>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0.00014</a:t>
                      </a:r>
                    </a:p>
                  </a:txBody>
                  <a:tcPr marL="9525" marR="9525" marT="9525" marB="0" anchor="ctr"/>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23</a:t>
                      </a:r>
                    </a:p>
                  </a:txBody>
                  <a:tcPr marL="0" marR="0" marT="0" marB="0" anchor="b"/>
                </a:tc>
                <a:extLst>
                  <a:ext uri="{0D108BD9-81ED-4DB2-BD59-A6C34878D82A}">
                    <a16:rowId xmlns:a16="http://schemas.microsoft.com/office/drawing/2014/main" val="10006"/>
                  </a:ext>
                </a:extLst>
              </a:tr>
              <a:tr h="236873">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400" b="0" i="1" u="sng" strike="noStrike" dirty="0" err="1">
                          <a:effectLst/>
                          <a:latin typeface="Arial Unicode MS" panose="020B0604020202020204" pitchFamily="50" charset="-128"/>
                          <a:ea typeface="Arial Unicode MS" panose="020B0604020202020204" pitchFamily="50" charset="-128"/>
                          <a:cs typeface="Arial Unicode MS" panose="020B0604020202020204" pitchFamily="50" charset="-128"/>
                        </a:rPr>
                        <a:t>Kopachi</a:t>
                      </a:r>
                      <a:r>
                        <a:rPr lang="en-US" altLang="ja-JP" sz="1400" b="0" i="1"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(Pine forest)</a:t>
                      </a:r>
                      <a:endParaRPr lang="en-US" altLang="ja-JP" sz="1400" b="0" i="0" u="sng"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hMerge="1">
                  <a:txBody>
                    <a:bodyPr/>
                    <a:lstStyle/>
                    <a:p>
                      <a:pPr algn="ctr" fontAlgn="b"/>
                      <a:endParaRPr lang="en-US" altLang="ja-JP" sz="20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altLang="ja-JP" sz="1400" b="0" i="1" u="sng"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ctr"/>
                      <a:endParaRPr lang="ja-JP" altLang="en-US"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ja-JP" altLang="en-US"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extLst>
                  <a:ext uri="{0D108BD9-81ED-4DB2-BD59-A6C34878D82A}">
                    <a16:rowId xmlns:a16="http://schemas.microsoft.com/office/drawing/2014/main" val="10007"/>
                  </a:ext>
                </a:extLst>
              </a:tr>
              <a:tr h="236873">
                <a:tc>
                  <a:txBody>
                    <a:bodyPr/>
                    <a:lstStyle/>
                    <a:p>
                      <a:pPr algn="r" fontAlgn="b"/>
                      <a:r>
                        <a:rPr lang="en-US"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Feb-1, 2018</a:t>
                      </a:r>
                      <a:endParaRPr 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0.29</a:t>
                      </a:r>
                      <a:endPar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0.0042</a:t>
                      </a: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1.4</a:t>
                      </a: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1.3</a:t>
                      </a:r>
                    </a:p>
                  </a:txBody>
                  <a:tcPr marL="0" marR="0" marT="0" marB="0" anchor="b"/>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6.0</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7.4 ×</a:t>
                      </a:r>
                      <a:r>
                        <a:rPr lang="ja-JP" altLang="en-US"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4</a:t>
                      </a:r>
                    </a:p>
                  </a:txBody>
                  <a:tcPr marL="0" marR="0" marT="0" marB="0" anchor="b"/>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0.031</a:t>
                      </a:r>
                    </a:p>
                  </a:txBody>
                  <a:tcPr marL="9525" marR="9525" marT="9525" marB="0" anchor="ctr"/>
                </a:tc>
                <a:tc>
                  <a:txBody>
                    <a:bodyPr/>
                    <a:lstStyle/>
                    <a:p>
                      <a:pPr algn="ctr" fontAlgn="ctr"/>
                      <a:r>
                        <a:rPr lang="en-US" altLang="ja-JP" sz="1400" b="0" i="0" u="none" strike="noStrike" dirty="0">
                          <a:solidFill>
                            <a:srgbClr val="002060"/>
                          </a:solidFill>
                          <a:effectLst/>
                          <a:latin typeface="Arial" panose="020B0604020202020204" pitchFamily="34" charset="0"/>
                          <a:ea typeface="游ゴシック" panose="020B0400000000000000" pitchFamily="50" charset="-128"/>
                          <a:cs typeface="Arial" panose="020B0604020202020204" pitchFamily="34" charset="0"/>
                        </a:rPr>
                        <a:t>0.00042</a:t>
                      </a:r>
                    </a:p>
                  </a:txBody>
                  <a:tcPr marL="9525" marR="9525" marT="9525" marB="0" anchor="ctr"/>
                </a:tc>
                <a:tc>
                  <a:txBody>
                    <a:bodyPr/>
                    <a:lstStyle/>
                    <a:p>
                      <a:pPr algn="ctr" fontAlgn="b"/>
                      <a:r>
                        <a:rPr lang="en-US" altLang="ja-JP" sz="1400" b="0" i="0" u="none" strike="noStrike" dirty="0">
                          <a:solidFill>
                            <a:srgbClr val="002060"/>
                          </a:solidFill>
                          <a:effectLst/>
                          <a:latin typeface="Arial Unicode MS" panose="020B0604020202020204" pitchFamily="50" charset="-128"/>
                          <a:ea typeface="Arial Unicode MS" panose="020B0604020202020204" pitchFamily="50" charset="-128"/>
                          <a:cs typeface="Arial Unicode MS" panose="020B0604020202020204" pitchFamily="50" charset="-128"/>
                        </a:rPr>
                        <a:t>4.6</a:t>
                      </a:r>
                    </a:p>
                  </a:txBody>
                  <a:tcPr marL="0" marR="0" marT="0" marB="0" anchor="b"/>
                </a:tc>
                <a:extLst>
                  <a:ext uri="{0D108BD9-81ED-4DB2-BD59-A6C34878D82A}">
                    <a16:rowId xmlns:a16="http://schemas.microsoft.com/office/drawing/2014/main" val="10008"/>
                  </a:ext>
                </a:extLst>
              </a:tr>
              <a:tr h="236873">
                <a:tc>
                  <a:txBody>
                    <a:bodyPr/>
                    <a:lstStyle/>
                    <a:p>
                      <a:pPr algn="r" fontAlgn="b"/>
                      <a:r>
                        <a:rPr lang="en-US"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Jul-2, 2018</a:t>
                      </a:r>
                      <a:endParaRPr 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0.67</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0.40</a:t>
                      </a: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50</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6.2</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50</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1.4 ×</a:t>
                      </a:r>
                      <a:r>
                        <a:rPr lang="ja-JP" alt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a:t>
                      </a:r>
                    </a:p>
                  </a:txBody>
                  <a:tcPr marL="0" marR="0" marT="0" marB="0" anchor="b"/>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0.012</a:t>
                      </a:r>
                    </a:p>
                  </a:txBody>
                  <a:tcPr marL="9525" marR="9525" marT="9525" marB="0" anchor="ctr"/>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0.00086</a:t>
                      </a:r>
                    </a:p>
                  </a:txBody>
                  <a:tcPr marL="9525" marR="9525" marT="9525" marB="0" anchor="ctr"/>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8.0</a:t>
                      </a:r>
                    </a:p>
                  </a:txBody>
                  <a:tcPr marL="0" marR="0" marT="0" marB="0" anchor="b"/>
                </a:tc>
                <a:extLst>
                  <a:ext uri="{0D108BD9-81ED-4DB2-BD59-A6C34878D82A}">
                    <a16:rowId xmlns:a16="http://schemas.microsoft.com/office/drawing/2014/main" val="10009"/>
                  </a:ext>
                </a:extLst>
              </a:tr>
              <a:tr h="23687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altLang="ja-JP" sz="1400" b="0" i="1"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Red forest </a:t>
                      </a:r>
                      <a:r>
                        <a:rPr lang="en-US" altLang="ja-JP" sz="1400" b="0" i="0" u="sng" strike="noStrike" dirty="0">
                          <a:effectLst/>
                          <a:latin typeface="Arial Unicode MS" panose="020B0604020202020204" pitchFamily="50" charset="-128"/>
                          <a:ea typeface="Arial Unicode MS" panose="020B0604020202020204" pitchFamily="50" charset="-128"/>
                          <a:cs typeface="Arial Unicode MS" panose="020B0604020202020204" pitchFamily="50" charset="-128"/>
                        </a:rPr>
                        <a:t>(Post wild-fire site)</a:t>
                      </a:r>
                      <a:endParaRPr lang="en-US" altLang="ja-JP" sz="1400" b="0" i="0" u="sng"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hMerge="1">
                  <a:txBody>
                    <a:bodyPr/>
                    <a:lstStyle/>
                    <a:p>
                      <a:pPr algn="ctr" fontAlgn="b"/>
                      <a:endParaRPr lang="en-US" altLang="ja-JP" sz="20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hMerge="1">
                  <a:txBody>
                    <a:bodyPr/>
                    <a:lstStyle/>
                    <a:p>
                      <a:endParaRPr kumimoji="1" lang="ja-JP" altLang="en-US"/>
                    </a:p>
                  </a:txBody>
                  <a:tcPr/>
                </a:tc>
                <a:tc hMerge="1">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ctr"/>
                      <a:endParaRPr lang="ja-JP" altLang="en-US"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ja-JP" altLang="en-US"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b"/>
                      <a:endParaRPr lang="en-US" altLang="ja-JP" sz="1400" b="0" i="0" u="none" strike="noStrike" dirty="0">
                        <a:solidFill>
                          <a:srgbClr val="00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extLst>
                  <a:ext uri="{0D108BD9-81ED-4DB2-BD59-A6C34878D82A}">
                    <a16:rowId xmlns:a16="http://schemas.microsoft.com/office/drawing/2014/main" val="10010"/>
                  </a:ext>
                </a:extLst>
              </a:tr>
              <a:tr h="236873">
                <a:tc>
                  <a:txBody>
                    <a:bodyPr/>
                    <a:lstStyle/>
                    <a:p>
                      <a:pPr algn="r" fontAlgn="b"/>
                      <a:r>
                        <a:rPr lang="en-US"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Jul-2, 2018</a:t>
                      </a:r>
                      <a:endParaRPr 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0.19</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60</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2.6</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78</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 ×</a:t>
                      </a:r>
                      <a:r>
                        <a:rPr lang="ja-JP" alt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a:t>
                      </a:r>
                    </a:p>
                  </a:txBody>
                  <a:tcPr marL="0" marR="0" marT="0" marB="0" anchor="b"/>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0.081</a:t>
                      </a:r>
                    </a:p>
                  </a:txBody>
                  <a:tcPr marL="9525" marR="9525" marT="9525" marB="0" anchor="ctr"/>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0.00061</a:t>
                      </a:r>
                    </a:p>
                  </a:txBody>
                  <a:tcPr marL="9525" marR="9525" marT="9525" marB="0" anchor="ctr"/>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30</a:t>
                      </a:r>
                    </a:p>
                  </a:txBody>
                  <a:tcPr marL="0" marR="0" marT="0" marB="0" anchor="b"/>
                </a:tc>
                <a:extLst>
                  <a:ext uri="{0D108BD9-81ED-4DB2-BD59-A6C34878D82A}">
                    <a16:rowId xmlns:a16="http://schemas.microsoft.com/office/drawing/2014/main" val="10011"/>
                  </a:ext>
                </a:extLst>
              </a:tr>
              <a:tr h="236873">
                <a:tc>
                  <a:txBody>
                    <a:bodyPr/>
                    <a:lstStyle/>
                    <a:p>
                      <a:pPr algn="r" fontAlgn="b"/>
                      <a:r>
                        <a:rPr lang="en-US"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Jul-30, 2018</a:t>
                      </a:r>
                      <a:endParaRPr 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1.7</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0.40</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100</a:t>
                      </a:r>
                    </a:p>
                  </a:txBody>
                  <a:tcPr marL="0" marR="0" marT="0" marB="0" anchor="b"/>
                </a:tc>
                <a:tc>
                  <a:txBody>
                    <a:bodyPr/>
                    <a:lstStyle/>
                    <a:p>
                      <a:pPr algn="ctr" fontAlgn="b"/>
                      <a:r>
                        <a:rPr lang="en-US" altLang="ja-JP" sz="1400" b="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2.3</a:t>
                      </a:r>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135</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1.8 ×</a:t>
                      </a:r>
                      <a:r>
                        <a:rPr lang="ja-JP" alt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a:t>
                      </a:r>
                    </a:p>
                  </a:txBody>
                  <a:tcPr marL="0" marR="0" marT="0" marB="0" anchor="b"/>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0.064</a:t>
                      </a:r>
                    </a:p>
                  </a:txBody>
                  <a:tcPr marL="9525" marR="9525" marT="9525" marB="0" anchor="ctr"/>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0.00035</a:t>
                      </a:r>
                    </a:p>
                  </a:txBody>
                  <a:tcPr marL="9525" marR="9525" marT="9525" marB="0" anchor="ctr"/>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59</a:t>
                      </a:r>
                    </a:p>
                  </a:txBody>
                  <a:tcPr marL="0" marR="0" marT="0" marB="0" anchor="b"/>
                </a:tc>
                <a:extLst>
                  <a:ext uri="{0D108BD9-81ED-4DB2-BD59-A6C34878D82A}">
                    <a16:rowId xmlns:a16="http://schemas.microsoft.com/office/drawing/2014/main" val="10012"/>
                  </a:ext>
                </a:extLst>
              </a:tr>
              <a:tr h="236873">
                <a:tc>
                  <a:txBody>
                    <a:bodyPr/>
                    <a:lstStyle/>
                    <a:p>
                      <a:pPr algn="r" fontAlgn="b"/>
                      <a:r>
                        <a:rPr 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Jun-5, 2019</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0.39</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110</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4.9</a:t>
                      </a:r>
                    </a:p>
                  </a:txBody>
                  <a:tcPr marL="0" marR="0" marT="0" marB="0" anchor="b"/>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17</a:t>
                      </a: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8.0 ×</a:t>
                      </a:r>
                      <a:r>
                        <a:rPr lang="ja-JP" altLang="en-US"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3</a:t>
                      </a:r>
                    </a:p>
                  </a:txBody>
                  <a:tcPr marL="0" marR="0" marT="0" marB="0" anchor="b"/>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0.026</a:t>
                      </a:r>
                    </a:p>
                  </a:txBody>
                  <a:tcPr marL="9525" marR="9525" marT="9525" marB="0" anchor="ctr"/>
                </a:tc>
                <a:tc>
                  <a:txBody>
                    <a:bodyPr/>
                    <a:lstStyle/>
                    <a:p>
                      <a:pPr algn="ctr" fontAlgn="ctr"/>
                      <a:r>
                        <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rPr>
                        <a:t>0.0032</a:t>
                      </a:r>
                    </a:p>
                  </a:txBody>
                  <a:tcPr marL="9525" marR="9525" marT="9525" marB="0" anchor="ctr"/>
                </a:tc>
                <a:tc>
                  <a:txBody>
                    <a:bodyPr/>
                    <a:lstStyle/>
                    <a:p>
                      <a:pPr algn="ctr" fontAlgn="b"/>
                      <a:r>
                        <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rPr>
                        <a:t>3.5</a:t>
                      </a:r>
                    </a:p>
                  </a:txBody>
                  <a:tcPr marL="0" marR="0" marT="0" marB="0" anchor="b"/>
                </a:tc>
                <a:extLst>
                  <a:ext uri="{0D108BD9-81ED-4DB2-BD59-A6C34878D82A}">
                    <a16:rowId xmlns:a16="http://schemas.microsoft.com/office/drawing/2014/main" val="319364244"/>
                  </a:ext>
                </a:extLst>
              </a:tr>
              <a:tr h="236873">
                <a:tc>
                  <a:txBody>
                    <a:bodyPr/>
                    <a:lstStyle/>
                    <a:p>
                      <a:pPr algn="l" fontAlgn="b"/>
                      <a:r>
                        <a:rPr lang="en-US" sz="1400" b="0" i="1" u="sng" strike="noStrike" dirty="0">
                          <a:solidFill>
                            <a:schemeClr val="tx1"/>
                          </a:solidFill>
                          <a:effectLst/>
                          <a:latin typeface="Arial Unicode MS" panose="020B0604020202020204" pitchFamily="50" charset="-128"/>
                          <a:ea typeface="Arial Unicode MS" panose="020B0604020202020204" pitchFamily="50" charset="-128"/>
                          <a:cs typeface="Arial Unicode MS" panose="020B0604020202020204" pitchFamily="50" charset="-128"/>
                        </a:rPr>
                        <a:t>Reference</a:t>
                      </a: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ja-JP" sz="1400" b="0" i="0" u="none" strike="noStrike" baseline="30000"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ctr"/>
                      <a:endPar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ctr"/>
                      <a:endParaRPr lang="en-US" altLang="ja-JP" sz="1400" b="0" i="0" u="none" strike="noStrike" dirty="0">
                        <a:solidFill>
                          <a:srgbClr val="FF000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extLst>
                  <a:ext uri="{0D108BD9-81ED-4DB2-BD59-A6C34878D82A}">
                    <a16:rowId xmlns:a16="http://schemas.microsoft.com/office/drawing/2014/main" val="2923019363"/>
                  </a:ext>
                </a:extLst>
              </a:tr>
              <a:tr h="236873">
                <a:tc>
                  <a:txBody>
                    <a:bodyPr/>
                    <a:lstStyle/>
                    <a:p>
                      <a:pPr algn="r" fontAlgn="b"/>
                      <a:r>
                        <a:rPr lang="en-US" altLang="ja-JP" sz="1400" b="0" i="0" u="none" strike="noStrike" dirty="0" err="1">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Konoplev</a:t>
                      </a:r>
                      <a:r>
                        <a:rPr lang="ja-JP" altLang="en-US"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 </a:t>
                      </a:r>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et al </a:t>
                      </a:r>
                      <a:r>
                        <a:rPr lang="en-US"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(1998)</a:t>
                      </a:r>
                    </a:p>
                  </a:txBody>
                  <a:tcPr marL="0" marR="0" marT="0" marB="0" anchor="b"/>
                </a:tc>
                <a:tc>
                  <a:txBody>
                    <a:bodyPr/>
                    <a:lstStyle/>
                    <a:p>
                      <a:pPr algn="ctr" fontAlgn="b"/>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0" marR="0" marT="0" marB="0" anchor="b"/>
                </a:tc>
                <a:tc>
                  <a:txBody>
                    <a:bodyPr/>
                    <a:lstStyle/>
                    <a:p>
                      <a:pPr algn="ctr" fontAlgn="b"/>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0" marR="0" marT="0" marB="0" anchor="b"/>
                </a:tc>
                <a:tc>
                  <a:txBody>
                    <a:bodyPr/>
                    <a:lstStyle/>
                    <a:p>
                      <a:pPr algn="ctr" fontAlgn="b"/>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a:t>
                      </a:r>
                    </a:p>
                  </a:txBody>
                  <a:tcPr marL="0" marR="0" marT="0" marB="0" anchor="b"/>
                </a:tc>
                <a:tc>
                  <a:txBody>
                    <a:bodyPr/>
                    <a:lstStyle/>
                    <a:p>
                      <a:pPr algn="ctr" fontAlgn="b"/>
                      <a:endPar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algn="ctr" fontAlgn="b"/>
                      <a:endPar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ja-JP" sz="1400" b="0" i="0" u="none" strike="noStrike" baseline="0"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0.39-1.3</a:t>
                      </a:r>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4</a:t>
                      </a:r>
                    </a:p>
                  </a:txBody>
                  <a:tcPr marL="0" marR="0" marT="0"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b="0" i="0" u="none" strike="noStrike" baseline="0"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1.7-52×10</a:t>
                      </a:r>
                      <a:r>
                        <a:rPr lang="en-US" altLang="ja-JP" sz="1400" b="0" i="0" u="none" strike="noStrike" baseline="30000"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-2</a:t>
                      </a:r>
                    </a:p>
                  </a:txBody>
                  <a:tcPr marL="9525" marR="9525" marT="9525" marB="0" anchor="ctr"/>
                </a:tc>
                <a:tc>
                  <a:txBody>
                    <a:bodyPr/>
                    <a:lstStyle/>
                    <a:p>
                      <a:pPr algn="ctr" fontAlgn="ctr"/>
                      <a:r>
                        <a:rPr kumimoji="1" lang="en-US" altLang="ja-JP" sz="1400" dirty="0">
                          <a:solidFill>
                            <a:srgbClr val="00B050"/>
                          </a:solidFill>
                          <a:latin typeface="Arial Unicode MS" panose="020B0604020202020204" pitchFamily="50" charset="-128"/>
                          <a:ea typeface="Arial Unicode MS" panose="020B0604020202020204" pitchFamily="50" charset="-128"/>
                          <a:cs typeface="Arial Unicode MS" panose="020B0604020202020204" pitchFamily="50" charset="-128"/>
                        </a:rPr>
                        <a:t>0.9-57</a:t>
                      </a:r>
                      <a:r>
                        <a:rPr lang="en-US" altLang="ja-JP" sz="1400" b="0" i="0" u="none" strike="noStrike"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×10</a:t>
                      </a:r>
                      <a:r>
                        <a:rPr lang="en-US" altLang="ja-JP" sz="1400" b="0" i="0" u="none" strike="noStrike" baseline="30000" dirty="0">
                          <a:solidFill>
                            <a:srgbClr val="00B050"/>
                          </a:solidFill>
                          <a:effectLst/>
                          <a:latin typeface="Arial Unicode MS" panose="020B0604020202020204" pitchFamily="50" charset="-128"/>
                          <a:ea typeface="Arial Unicode MS" panose="020B0604020202020204" pitchFamily="50" charset="-128"/>
                          <a:cs typeface="Arial Unicode MS" panose="020B0604020202020204" pitchFamily="50" charset="-128"/>
                        </a:rPr>
                        <a:t>-3</a:t>
                      </a:r>
                      <a:endParaRPr lang="en-US" altLang="ja-JP" sz="1400" b="0" i="0" u="none" strike="noStrike" dirty="0">
                        <a:solidFill>
                          <a:srgbClr val="00B050"/>
                        </a:solidFill>
                        <a:effectLst/>
                        <a:latin typeface="Arial" panose="020B0604020202020204" pitchFamily="34" charset="0"/>
                        <a:ea typeface="游ゴシック" panose="020B0400000000000000" pitchFamily="50" charset="-128"/>
                        <a:cs typeface="Arial" panose="020B0604020202020204" pitchFamily="34" charset="0"/>
                      </a:endParaRPr>
                    </a:p>
                  </a:txBody>
                  <a:tcPr marL="9525" marR="9525" marT="9525" marB="0" anchor="ctr"/>
                </a:tc>
                <a:tc>
                  <a:txBody>
                    <a:bodyPr/>
                    <a:lstStyle/>
                    <a:p>
                      <a:pPr algn="ctr" fontAlgn="b"/>
                      <a:endParaRPr lang="en-US" altLang="ja-JP" sz="1400" b="0" i="0" u="none" strike="noStrike" dirty="0">
                        <a:solidFill>
                          <a:srgbClr val="FF0000"/>
                        </a:solidFill>
                        <a:effectLst/>
                        <a:latin typeface="Arial Unicode MS" panose="020B0604020202020204" pitchFamily="50" charset="-128"/>
                        <a:ea typeface="Arial Unicode MS" panose="020B0604020202020204" pitchFamily="50" charset="-128"/>
                        <a:cs typeface="Arial Unicode MS" panose="020B0604020202020204" pitchFamily="50" charset="-128"/>
                      </a:endParaRPr>
                    </a:p>
                  </a:txBody>
                  <a:tcPr marL="0" marR="0" marT="0" marB="0" anchor="b"/>
                </a:tc>
                <a:extLst>
                  <a:ext uri="{0D108BD9-81ED-4DB2-BD59-A6C34878D82A}">
                    <a16:rowId xmlns:a16="http://schemas.microsoft.com/office/drawing/2014/main" val="2134593193"/>
                  </a:ext>
                </a:extLst>
              </a:tr>
            </a:tbl>
          </a:graphicData>
        </a:graphic>
      </p:graphicFrame>
      <p:sp>
        <p:nvSpPr>
          <p:cNvPr id="3" name="テキスト ボックス 2">
            <a:extLst>
              <a:ext uri="{FF2B5EF4-FFF2-40B4-BE49-F238E27FC236}">
                <a16:creationId xmlns:a16="http://schemas.microsoft.com/office/drawing/2014/main" id="{2ED922BE-3D27-40A8-A985-A1E7425C1932}"/>
              </a:ext>
            </a:extLst>
          </p:cNvPr>
          <p:cNvSpPr txBox="1"/>
          <p:nvPr/>
        </p:nvSpPr>
        <p:spPr>
          <a:xfrm>
            <a:off x="730250" y="611534"/>
            <a:ext cx="4445000" cy="369332"/>
          </a:xfrm>
          <a:prstGeom prst="rect">
            <a:avLst/>
          </a:prstGeom>
          <a:noFill/>
        </p:spPr>
        <p:txBody>
          <a:bodyPr wrap="square" rtlCol="0">
            <a:spAutoFit/>
          </a:bodyPr>
          <a:lstStyle/>
          <a:p>
            <a:r>
              <a:rPr lang="en-US" altLang="ja-JP" dirty="0"/>
              <a:t>Table. Summary of observation results</a:t>
            </a:r>
            <a:endParaRPr kumimoji="1" lang="ja-JP" altLang="en-US" dirty="0"/>
          </a:p>
        </p:txBody>
      </p:sp>
      <p:sp>
        <p:nvSpPr>
          <p:cNvPr id="5" name="テキスト ボックス 4">
            <a:extLst>
              <a:ext uri="{FF2B5EF4-FFF2-40B4-BE49-F238E27FC236}">
                <a16:creationId xmlns:a16="http://schemas.microsoft.com/office/drawing/2014/main" id="{E28EE41F-AE48-48B5-ABAF-544EDCEECE4B}"/>
              </a:ext>
            </a:extLst>
          </p:cNvPr>
          <p:cNvSpPr txBox="1"/>
          <p:nvPr/>
        </p:nvSpPr>
        <p:spPr>
          <a:xfrm>
            <a:off x="295276" y="5446488"/>
            <a:ext cx="8083550" cy="307777"/>
          </a:xfrm>
          <a:prstGeom prst="rect">
            <a:avLst/>
          </a:prstGeom>
          <a:noFill/>
        </p:spPr>
        <p:txBody>
          <a:bodyPr wrap="square" rtlCol="0">
            <a:spAutoFit/>
          </a:bodyPr>
          <a:lstStyle/>
          <a:p>
            <a:r>
              <a:rPr kumimoji="1" lang="en-US" altLang="ja-JP" sz="1400" dirty="0"/>
              <a:t>*Blue and red characters mean winter-spring events and summer events, respectively.</a:t>
            </a:r>
            <a:endParaRPr kumimoji="1" lang="ja-JP" altLang="en-US" sz="1400" dirty="0"/>
          </a:p>
        </p:txBody>
      </p:sp>
      <p:sp>
        <p:nvSpPr>
          <p:cNvPr id="6" name="テキスト ボックス 5">
            <a:extLst>
              <a:ext uri="{FF2B5EF4-FFF2-40B4-BE49-F238E27FC236}">
                <a16:creationId xmlns:a16="http://schemas.microsoft.com/office/drawing/2014/main" id="{F439FFE2-4A75-46CB-93E8-A1B2B797232E}"/>
              </a:ext>
            </a:extLst>
          </p:cNvPr>
          <p:cNvSpPr txBox="1"/>
          <p:nvPr/>
        </p:nvSpPr>
        <p:spPr>
          <a:xfrm>
            <a:off x="926041" y="5754265"/>
            <a:ext cx="10670420" cy="923330"/>
          </a:xfrm>
          <a:prstGeom prst="rect">
            <a:avLst/>
          </a:prstGeom>
          <a:noFill/>
        </p:spPr>
        <p:txBody>
          <a:bodyPr wrap="square" rtlCol="0">
            <a:spAutoFit/>
          </a:bodyPr>
          <a:lstStyle/>
          <a:p>
            <a:r>
              <a:rPr kumimoji="1" lang="en-US" altLang="ja-JP" dirty="0"/>
              <a:t>Surface runoff, sediment discharge and wash-off are larger in summer rain events than in winter events. </a:t>
            </a:r>
          </a:p>
          <a:p>
            <a:pPr fontAlgn="ct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Liquid </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137</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Cs wash-off coefficient and distribution coefficient for </a:t>
            </a:r>
            <a:r>
              <a:rPr lang="en-US" altLang="ja-JP" baseline="30000" dirty="0">
                <a:solidFill>
                  <a:srgbClr val="000000"/>
                </a:solidFill>
                <a:latin typeface="Arial" panose="020B0604020202020204" pitchFamily="34" charset="0"/>
                <a:ea typeface="游ゴシック" panose="020B0400000000000000" pitchFamily="50" charset="-128"/>
                <a:cs typeface="Arial" panose="020B0604020202020204" pitchFamily="34" charset="0"/>
              </a:rPr>
              <a:t>137</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Cs were likely lower than those in 1987 (by </a:t>
            </a:r>
            <a:r>
              <a:rPr lang="en-US" altLang="ja-JP" dirty="0" err="1">
                <a:solidFill>
                  <a:srgbClr val="000000"/>
                </a:solidFill>
                <a:latin typeface="Arial" panose="020B0604020202020204" pitchFamily="34" charset="0"/>
                <a:ea typeface="游ゴシック" panose="020B0400000000000000" pitchFamily="50" charset="-128"/>
                <a:cs typeface="Arial" panose="020B0604020202020204" pitchFamily="34" charset="0"/>
              </a:rPr>
              <a:t>Konoplev</a:t>
            </a:r>
            <a:r>
              <a:rPr lang="en-US" altLang="ja-JP" dirty="0">
                <a:solidFill>
                  <a:srgbClr val="000000"/>
                </a:solidFill>
                <a:latin typeface="Arial" panose="020B0604020202020204" pitchFamily="34" charset="0"/>
                <a:ea typeface="游ゴシック" panose="020B0400000000000000" pitchFamily="50" charset="-128"/>
                <a:cs typeface="Arial" panose="020B0604020202020204" pitchFamily="34" charset="0"/>
              </a:rPr>
              <a:t>, 1998). </a:t>
            </a:r>
            <a:endParaRPr kumimoji="1" lang="ja-JP" altLang="en-US" dirty="0"/>
          </a:p>
        </p:txBody>
      </p:sp>
    </p:spTree>
    <p:extLst>
      <p:ext uri="{BB962C8B-B14F-4D97-AF65-F5344CB8AC3E}">
        <p14:creationId xmlns:p14="http://schemas.microsoft.com/office/powerpoint/2010/main" val="37437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9805DD25-6F27-46D7-AEE4-806E104F74A5}"/>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Results and Discussion</a:t>
            </a:r>
            <a:endParaRPr lang="ja-JP" altLang="en-US" sz="3200" b="1" dirty="0">
              <a:solidFill>
                <a:schemeClr val="bg1"/>
              </a:solidFill>
              <a:latin typeface="Arial" panose="020B0604020202020204" pitchFamily="34" charset="0"/>
              <a:cs typeface="Arial" panose="020B0604020202020204" pitchFamily="34" charset="0"/>
            </a:endParaRPr>
          </a:p>
        </p:txBody>
      </p:sp>
      <p:pic>
        <p:nvPicPr>
          <p:cNvPr id="4" name="図 3">
            <a:extLst>
              <a:ext uri="{FF2B5EF4-FFF2-40B4-BE49-F238E27FC236}">
                <a16:creationId xmlns:a16="http://schemas.microsoft.com/office/drawing/2014/main" id="{3CA30F0E-FDAB-45FE-BB1C-511D3A972995}"/>
              </a:ext>
            </a:extLst>
          </p:cNvPr>
          <p:cNvPicPr>
            <a:picLocks noChangeAspect="1"/>
          </p:cNvPicPr>
          <p:nvPr/>
        </p:nvPicPr>
        <p:blipFill>
          <a:blip r:embed="rId2"/>
          <a:stretch>
            <a:fillRect/>
          </a:stretch>
        </p:blipFill>
        <p:spPr>
          <a:xfrm>
            <a:off x="1710152" y="1477856"/>
            <a:ext cx="9143878" cy="4134360"/>
          </a:xfrm>
          <a:prstGeom prst="rect">
            <a:avLst/>
          </a:prstGeom>
        </p:spPr>
      </p:pic>
      <p:sp>
        <p:nvSpPr>
          <p:cNvPr id="15" name="正方形/長方形 14">
            <a:extLst>
              <a:ext uri="{FF2B5EF4-FFF2-40B4-BE49-F238E27FC236}">
                <a16:creationId xmlns:a16="http://schemas.microsoft.com/office/drawing/2014/main" id="{9660B307-5428-4F01-B404-445F0D4E375E}"/>
              </a:ext>
            </a:extLst>
          </p:cNvPr>
          <p:cNvSpPr/>
          <p:nvPr/>
        </p:nvSpPr>
        <p:spPr>
          <a:xfrm>
            <a:off x="1116866" y="5934670"/>
            <a:ext cx="10330451" cy="923330"/>
          </a:xfrm>
          <a:prstGeom prst="rect">
            <a:avLst/>
          </a:prstGeom>
        </p:spPr>
        <p:txBody>
          <a:bodyPr wrap="square">
            <a:spAutoFit/>
          </a:bodyPr>
          <a:lstStyle/>
          <a:p>
            <a:pPr algn="just"/>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During mid-winter, soil temperature of 5 cm depth was below 0°C during precipitation at the </a:t>
            </a:r>
            <a:r>
              <a:rPr lang="en-US" altLang="ja-JP" kern="100"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 and surface runoff was observed. It was suggested that rain and snowmelt water on frozen soil resulted in greater surface runoff. </a:t>
            </a:r>
          </a:p>
        </p:txBody>
      </p:sp>
      <p:cxnSp>
        <p:nvCxnSpPr>
          <p:cNvPr id="17" name="直線コネクタ 16">
            <a:extLst>
              <a:ext uri="{FF2B5EF4-FFF2-40B4-BE49-F238E27FC236}">
                <a16:creationId xmlns:a16="http://schemas.microsoft.com/office/drawing/2014/main" id="{0F8EC102-A0E8-4030-AFBA-6B788173696C}"/>
              </a:ext>
            </a:extLst>
          </p:cNvPr>
          <p:cNvCxnSpPr/>
          <p:nvPr/>
        </p:nvCxnSpPr>
        <p:spPr>
          <a:xfrm>
            <a:off x="6485467" y="2207895"/>
            <a:ext cx="0" cy="328506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nvGrpSpPr>
          <p:cNvPr id="18" name="グループ化 17">
            <a:extLst>
              <a:ext uri="{FF2B5EF4-FFF2-40B4-BE49-F238E27FC236}">
                <a16:creationId xmlns:a16="http://schemas.microsoft.com/office/drawing/2014/main" id="{2042C063-EE44-4B8E-8FE7-6D81F00718A8}"/>
              </a:ext>
            </a:extLst>
          </p:cNvPr>
          <p:cNvGrpSpPr>
            <a:grpSpLocks noChangeAspect="1"/>
          </p:cNvGrpSpPr>
          <p:nvPr/>
        </p:nvGrpSpPr>
        <p:grpSpPr>
          <a:xfrm>
            <a:off x="1128195" y="958557"/>
            <a:ext cx="10103795" cy="665995"/>
            <a:chOff x="365719" y="879067"/>
            <a:chExt cx="8659370" cy="1139687"/>
          </a:xfrm>
        </p:grpSpPr>
        <p:sp>
          <p:nvSpPr>
            <p:cNvPr id="19" name="テキスト ボックス 18">
              <a:extLst>
                <a:ext uri="{FF2B5EF4-FFF2-40B4-BE49-F238E27FC236}">
                  <a16:creationId xmlns:a16="http://schemas.microsoft.com/office/drawing/2014/main" id="{11A043A8-CFDA-4BF4-B526-E4E3717DD6E7}"/>
                </a:ext>
              </a:extLst>
            </p:cNvPr>
            <p:cNvSpPr txBox="1"/>
            <p:nvPr/>
          </p:nvSpPr>
          <p:spPr>
            <a:xfrm>
              <a:off x="3184000" y="928121"/>
              <a:ext cx="2569028" cy="1053369"/>
            </a:xfrm>
            <a:prstGeom prst="rect">
              <a:avLst/>
            </a:prstGeom>
            <a:noFill/>
          </p:spPr>
          <p:txBody>
            <a:bodyPr wrap="square" rtlCol="0">
              <a:spAutoFit/>
            </a:bodyPr>
            <a:lstStyle/>
            <a:p>
              <a:pPr algn="ctr"/>
              <a:r>
                <a:rPr kumimoji="1"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endPar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(Pine Forest)</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20" name="テキスト ボックス 19">
              <a:extLst>
                <a:ext uri="{FF2B5EF4-FFF2-40B4-BE49-F238E27FC236}">
                  <a16:creationId xmlns:a16="http://schemas.microsoft.com/office/drawing/2014/main" id="{D43339DC-2766-486B-973F-B8A93CC6192A}"/>
                </a:ext>
              </a:extLst>
            </p:cNvPr>
            <p:cNvSpPr txBox="1"/>
            <p:nvPr/>
          </p:nvSpPr>
          <p:spPr>
            <a:xfrm>
              <a:off x="365719" y="965385"/>
              <a:ext cx="3212012" cy="1053369"/>
            </a:xfrm>
            <a:prstGeom prst="rect">
              <a:avLst/>
            </a:prstGeom>
            <a:noFill/>
          </p:spPr>
          <p:txBody>
            <a:bodyPr wrap="square" rtlCol="0">
              <a:spAutoFit/>
            </a:bodyPr>
            <a:lstStyle/>
            <a:p>
              <a:pPr algn="ctr"/>
              <a:r>
                <a:rPr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Korogod</a:t>
              </a:r>
              <a:endPar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(Abandoned farmland)</a:t>
              </a: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a:t>
              </a:r>
            </a:p>
          </p:txBody>
        </p:sp>
        <p:sp>
          <p:nvSpPr>
            <p:cNvPr id="21" name="テキスト ボックス 20">
              <a:extLst>
                <a:ext uri="{FF2B5EF4-FFF2-40B4-BE49-F238E27FC236}">
                  <a16:creationId xmlns:a16="http://schemas.microsoft.com/office/drawing/2014/main" id="{7CDEF8CA-A019-484D-A9D9-5A6A6AA39FCE}"/>
                </a:ext>
              </a:extLst>
            </p:cNvPr>
            <p:cNvSpPr txBox="1"/>
            <p:nvPr/>
          </p:nvSpPr>
          <p:spPr>
            <a:xfrm>
              <a:off x="5355464" y="879067"/>
              <a:ext cx="3669625" cy="1053368"/>
            </a:xfrm>
            <a:prstGeom prst="rect">
              <a:avLst/>
            </a:prstGeom>
            <a:noFill/>
          </p:spPr>
          <p:txBody>
            <a:bodyPr wrap="square" rtlCol="0">
              <a:spAutoFit/>
            </a:bodyPr>
            <a:lstStyle/>
            <a:p>
              <a:pPr algn="ctr"/>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Red forest</a:t>
              </a: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(Post wild fire site)</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cxnSp>
        <p:nvCxnSpPr>
          <p:cNvPr id="22" name="直線コネクタ 21">
            <a:extLst>
              <a:ext uri="{FF2B5EF4-FFF2-40B4-BE49-F238E27FC236}">
                <a16:creationId xmlns:a16="http://schemas.microsoft.com/office/drawing/2014/main" id="{A1A092D9-96B9-4E0C-9EEF-3DB6690F8FE6}"/>
              </a:ext>
            </a:extLst>
          </p:cNvPr>
          <p:cNvCxnSpPr/>
          <p:nvPr/>
        </p:nvCxnSpPr>
        <p:spPr>
          <a:xfrm>
            <a:off x="9567333" y="2207895"/>
            <a:ext cx="0" cy="328506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1D8F42A-44A9-4940-8E7D-979E14DD4E91}"/>
              </a:ext>
            </a:extLst>
          </p:cNvPr>
          <p:cNvCxnSpPr/>
          <p:nvPr/>
        </p:nvCxnSpPr>
        <p:spPr>
          <a:xfrm>
            <a:off x="3454400" y="2207895"/>
            <a:ext cx="0" cy="3285066"/>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E15C6B97-8B97-4222-8CFF-7693D612C53A}"/>
              </a:ext>
            </a:extLst>
          </p:cNvPr>
          <p:cNvSpPr txBox="1"/>
          <p:nvPr/>
        </p:nvSpPr>
        <p:spPr>
          <a:xfrm>
            <a:off x="3002090" y="637889"/>
            <a:ext cx="6858000" cy="461665"/>
          </a:xfrm>
          <a:prstGeom prst="rect">
            <a:avLst/>
          </a:prstGeom>
          <a:noFill/>
        </p:spPr>
        <p:txBody>
          <a:bodyPr wrap="square" rtlCol="0">
            <a:spAutoFit/>
          </a:bodyPr>
          <a:lstStyle/>
          <a:p>
            <a:r>
              <a:rPr lang="en-US" altLang="ja-JP" sz="2400" b="1" dirty="0"/>
              <a:t>Case: Winter event 1: 28-31 JAN 2018.  </a:t>
            </a:r>
            <a:endParaRPr kumimoji="1" lang="ja-JP" altLang="en-US" sz="2400" b="1" dirty="0"/>
          </a:p>
        </p:txBody>
      </p:sp>
      <p:sp>
        <p:nvSpPr>
          <p:cNvPr id="25" name="正方形/長方形 24">
            <a:extLst>
              <a:ext uri="{FF2B5EF4-FFF2-40B4-BE49-F238E27FC236}">
                <a16:creationId xmlns:a16="http://schemas.microsoft.com/office/drawing/2014/main" id="{7517A5DF-470F-46EB-8C03-F81404060440}"/>
              </a:ext>
            </a:extLst>
          </p:cNvPr>
          <p:cNvSpPr/>
          <p:nvPr/>
        </p:nvSpPr>
        <p:spPr>
          <a:xfrm>
            <a:off x="5371104" y="5612216"/>
            <a:ext cx="1821974" cy="369332"/>
          </a:xfrm>
          <a:prstGeom prst="rect">
            <a:avLst/>
          </a:prstGeom>
        </p:spPr>
        <p:txBody>
          <a:bodyPr wrap="none">
            <a:spAutoFit/>
          </a:bodyPr>
          <a:lstStyle/>
          <a:p>
            <a:r>
              <a:rPr lang="en-US" altLang="ja-JP" dirty="0">
                <a:solidFill>
                  <a:srgbClr val="FF0000"/>
                </a:solidFill>
              </a:rPr>
              <a:t>Runoff 0.29 mm</a:t>
            </a:r>
          </a:p>
        </p:txBody>
      </p:sp>
      <p:sp>
        <p:nvSpPr>
          <p:cNvPr id="26" name="正方形/長方形 25">
            <a:extLst>
              <a:ext uri="{FF2B5EF4-FFF2-40B4-BE49-F238E27FC236}">
                <a16:creationId xmlns:a16="http://schemas.microsoft.com/office/drawing/2014/main" id="{7DC1B97C-D0F9-4BC8-8388-F7A5C238084A}"/>
              </a:ext>
            </a:extLst>
          </p:cNvPr>
          <p:cNvSpPr/>
          <p:nvPr/>
        </p:nvSpPr>
        <p:spPr>
          <a:xfrm>
            <a:off x="2543413" y="5612216"/>
            <a:ext cx="1821974" cy="369332"/>
          </a:xfrm>
          <a:prstGeom prst="rect">
            <a:avLst/>
          </a:prstGeom>
        </p:spPr>
        <p:txBody>
          <a:bodyPr wrap="none">
            <a:spAutoFit/>
          </a:bodyPr>
          <a:lstStyle/>
          <a:p>
            <a:r>
              <a:rPr lang="en-US" altLang="ja-JP" dirty="0">
                <a:solidFill>
                  <a:srgbClr val="FF0000"/>
                </a:solidFill>
              </a:rPr>
              <a:t>Runoff 0.02 mm</a:t>
            </a:r>
          </a:p>
        </p:txBody>
      </p:sp>
      <p:sp>
        <p:nvSpPr>
          <p:cNvPr id="27" name="正方形/長方形 26">
            <a:extLst>
              <a:ext uri="{FF2B5EF4-FFF2-40B4-BE49-F238E27FC236}">
                <a16:creationId xmlns:a16="http://schemas.microsoft.com/office/drawing/2014/main" id="{92446EBD-E09A-4059-885F-11B2944FAA2A}"/>
              </a:ext>
            </a:extLst>
          </p:cNvPr>
          <p:cNvSpPr/>
          <p:nvPr/>
        </p:nvSpPr>
        <p:spPr>
          <a:xfrm>
            <a:off x="8623928" y="5612216"/>
            <a:ext cx="1129476" cy="369332"/>
          </a:xfrm>
          <a:prstGeom prst="rect">
            <a:avLst/>
          </a:prstGeom>
        </p:spPr>
        <p:txBody>
          <a:bodyPr wrap="none">
            <a:spAutoFit/>
          </a:bodyPr>
          <a:lstStyle/>
          <a:p>
            <a:r>
              <a:rPr lang="en-US" altLang="ja-JP" dirty="0">
                <a:solidFill>
                  <a:srgbClr val="FF0000"/>
                </a:solidFill>
              </a:rPr>
              <a:t>No runoff</a:t>
            </a:r>
          </a:p>
        </p:txBody>
      </p:sp>
    </p:spTree>
    <p:extLst>
      <p:ext uri="{BB962C8B-B14F-4D97-AF65-F5344CB8AC3E}">
        <p14:creationId xmlns:p14="http://schemas.microsoft.com/office/powerpoint/2010/main" val="388750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73CC550-DE15-4A8F-B139-C51167DD204C}"/>
              </a:ext>
            </a:extLst>
          </p:cNvPr>
          <p:cNvPicPr>
            <a:picLocks noChangeAspect="1"/>
          </p:cNvPicPr>
          <p:nvPr/>
        </p:nvPicPr>
        <p:blipFill>
          <a:blip r:embed="rId2"/>
          <a:stretch>
            <a:fillRect/>
          </a:stretch>
        </p:blipFill>
        <p:spPr>
          <a:xfrm>
            <a:off x="1604535" y="1527267"/>
            <a:ext cx="8982930" cy="4177951"/>
          </a:xfrm>
          <a:prstGeom prst="rect">
            <a:avLst/>
          </a:prstGeom>
        </p:spPr>
      </p:pic>
      <p:sp>
        <p:nvSpPr>
          <p:cNvPr id="3" name="正方形/長方形 2">
            <a:extLst>
              <a:ext uri="{FF2B5EF4-FFF2-40B4-BE49-F238E27FC236}">
                <a16:creationId xmlns:a16="http://schemas.microsoft.com/office/drawing/2014/main" id="{168E52A6-E3DA-4C31-A4E2-789870839D02}"/>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Results and Discussion</a:t>
            </a:r>
            <a:endParaRPr lang="ja-JP" altLang="en-US" sz="3200" b="1" dirty="0">
              <a:solidFill>
                <a:schemeClr val="bg1"/>
              </a:solidFill>
              <a:latin typeface="Arial" panose="020B0604020202020204" pitchFamily="34" charset="0"/>
              <a:cs typeface="Arial" panose="020B0604020202020204" pitchFamily="34" charset="0"/>
            </a:endParaRPr>
          </a:p>
        </p:txBody>
      </p:sp>
      <p:grpSp>
        <p:nvGrpSpPr>
          <p:cNvPr id="4" name="グループ化 3">
            <a:extLst>
              <a:ext uri="{FF2B5EF4-FFF2-40B4-BE49-F238E27FC236}">
                <a16:creationId xmlns:a16="http://schemas.microsoft.com/office/drawing/2014/main" id="{52AD51F5-54CD-4EF5-B688-99304CD81D88}"/>
              </a:ext>
            </a:extLst>
          </p:cNvPr>
          <p:cNvGrpSpPr>
            <a:grpSpLocks noChangeAspect="1"/>
          </p:cNvGrpSpPr>
          <p:nvPr/>
        </p:nvGrpSpPr>
        <p:grpSpPr>
          <a:xfrm>
            <a:off x="1128195" y="943529"/>
            <a:ext cx="10103795" cy="665995"/>
            <a:chOff x="365719" y="879067"/>
            <a:chExt cx="8659370" cy="1139687"/>
          </a:xfrm>
        </p:grpSpPr>
        <p:sp>
          <p:nvSpPr>
            <p:cNvPr id="5" name="テキスト ボックス 4">
              <a:extLst>
                <a:ext uri="{FF2B5EF4-FFF2-40B4-BE49-F238E27FC236}">
                  <a16:creationId xmlns:a16="http://schemas.microsoft.com/office/drawing/2014/main" id="{9EA11817-8334-4B6C-B3D9-724FE7A183B8}"/>
                </a:ext>
              </a:extLst>
            </p:cNvPr>
            <p:cNvSpPr txBox="1"/>
            <p:nvPr/>
          </p:nvSpPr>
          <p:spPr>
            <a:xfrm>
              <a:off x="3184000" y="928121"/>
              <a:ext cx="2569028" cy="1053369"/>
            </a:xfrm>
            <a:prstGeom prst="rect">
              <a:avLst/>
            </a:prstGeom>
            <a:noFill/>
          </p:spPr>
          <p:txBody>
            <a:bodyPr wrap="square" rtlCol="0">
              <a:spAutoFit/>
            </a:bodyPr>
            <a:lstStyle/>
            <a:p>
              <a:pPr algn="ctr"/>
              <a:r>
                <a:rPr kumimoji="1"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endPar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(Pine Forest)</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6" name="テキスト ボックス 5">
              <a:extLst>
                <a:ext uri="{FF2B5EF4-FFF2-40B4-BE49-F238E27FC236}">
                  <a16:creationId xmlns:a16="http://schemas.microsoft.com/office/drawing/2014/main" id="{1B95DF6A-F76C-4B4E-A26D-BDCF4456F549}"/>
                </a:ext>
              </a:extLst>
            </p:cNvPr>
            <p:cNvSpPr txBox="1"/>
            <p:nvPr/>
          </p:nvSpPr>
          <p:spPr>
            <a:xfrm>
              <a:off x="365719" y="965385"/>
              <a:ext cx="3212012" cy="1053369"/>
            </a:xfrm>
            <a:prstGeom prst="rect">
              <a:avLst/>
            </a:prstGeom>
            <a:noFill/>
          </p:spPr>
          <p:txBody>
            <a:bodyPr wrap="square" rtlCol="0">
              <a:spAutoFit/>
            </a:bodyPr>
            <a:lstStyle/>
            <a:p>
              <a:pPr algn="ctr"/>
              <a:r>
                <a:rPr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Korogod</a:t>
              </a:r>
              <a:endPar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(Abandoned farmland)</a:t>
              </a: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a:t>
              </a:r>
            </a:p>
          </p:txBody>
        </p:sp>
        <p:sp>
          <p:nvSpPr>
            <p:cNvPr id="7" name="テキスト ボックス 6">
              <a:extLst>
                <a:ext uri="{FF2B5EF4-FFF2-40B4-BE49-F238E27FC236}">
                  <a16:creationId xmlns:a16="http://schemas.microsoft.com/office/drawing/2014/main" id="{D47573D1-F71B-4BA3-B2A6-3E33FFD57A36}"/>
                </a:ext>
              </a:extLst>
            </p:cNvPr>
            <p:cNvSpPr txBox="1"/>
            <p:nvPr/>
          </p:nvSpPr>
          <p:spPr>
            <a:xfrm>
              <a:off x="5355464" y="879067"/>
              <a:ext cx="3669625" cy="1053368"/>
            </a:xfrm>
            <a:prstGeom prst="rect">
              <a:avLst/>
            </a:prstGeom>
            <a:noFill/>
          </p:spPr>
          <p:txBody>
            <a:bodyPr wrap="square" rtlCol="0">
              <a:spAutoFit/>
            </a:bodyPr>
            <a:lstStyle/>
            <a:p>
              <a:pPr algn="ctr"/>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Red forest</a:t>
              </a: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(Post wild fire site)</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grpSp>
        <p:nvGrpSpPr>
          <p:cNvPr id="11" name="グループ化 10">
            <a:extLst>
              <a:ext uri="{FF2B5EF4-FFF2-40B4-BE49-F238E27FC236}">
                <a16:creationId xmlns:a16="http://schemas.microsoft.com/office/drawing/2014/main" id="{365642FE-656E-4861-B355-49817B23AF2F}"/>
              </a:ext>
            </a:extLst>
          </p:cNvPr>
          <p:cNvGrpSpPr/>
          <p:nvPr/>
        </p:nvGrpSpPr>
        <p:grpSpPr>
          <a:xfrm>
            <a:off x="3035300" y="4403724"/>
            <a:ext cx="885825" cy="2190751"/>
            <a:chOff x="3035300" y="2427817"/>
            <a:chExt cx="885825" cy="5529620"/>
          </a:xfrm>
        </p:grpSpPr>
        <p:cxnSp>
          <p:nvCxnSpPr>
            <p:cNvPr id="8" name="直線コネクタ 7">
              <a:extLst>
                <a:ext uri="{FF2B5EF4-FFF2-40B4-BE49-F238E27FC236}">
                  <a16:creationId xmlns:a16="http://schemas.microsoft.com/office/drawing/2014/main" id="{1A28B8E7-6BA5-42FB-A34C-7D578DC57216}"/>
                </a:ext>
              </a:extLst>
            </p:cNvPr>
            <p:cNvCxnSpPr>
              <a:cxnSpLocks/>
            </p:cNvCxnSpPr>
            <p:nvPr/>
          </p:nvCxnSpPr>
          <p:spPr>
            <a:xfrm>
              <a:off x="3035300" y="2427817"/>
              <a:ext cx="0" cy="394286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4343FA0-7362-45F0-8D5B-724110636108}"/>
                </a:ext>
              </a:extLst>
            </p:cNvPr>
            <p:cNvCxnSpPr>
              <a:cxnSpLocks/>
            </p:cNvCxnSpPr>
            <p:nvPr/>
          </p:nvCxnSpPr>
          <p:spPr>
            <a:xfrm>
              <a:off x="3549650" y="2427817"/>
              <a:ext cx="0" cy="4567947"/>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DA772C8-38C9-494C-AF00-B798DA0E6352}"/>
                </a:ext>
              </a:extLst>
            </p:cNvPr>
            <p:cNvCxnSpPr>
              <a:cxnSpLocks/>
            </p:cNvCxnSpPr>
            <p:nvPr/>
          </p:nvCxnSpPr>
          <p:spPr>
            <a:xfrm>
              <a:off x="3921125" y="2427817"/>
              <a:ext cx="0" cy="5529620"/>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14" name="正方形/長方形 13">
            <a:extLst>
              <a:ext uri="{FF2B5EF4-FFF2-40B4-BE49-F238E27FC236}">
                <a16:creationId xmlns:a16="http://schemas.microsoft.com/office/drawing/2014/main" id="{057C22B5-9062-4697-A2EA-45DF671D5A17}"/>
              </a:ext>
            </a:extLst>
          </p:cNvPr>
          <p:cNvSpPr/>
          <p:nvPr/>
        </p:nvSpPr>
        <p:spPr>
          <a:xfrm>
            <a:off x="1151756" y="5709168"/>
            <a:ext cx="1821974" cy="369332"/>
          </a:xfrm>
          <a:prstGeom prst="rect">
            <a:avLst/>
          </a:prstGeom>
        </p:spPr>
        <p:txBody>
          <a:bodyPr wrap="none">
            <a:spAutoFit/>
          </a:bodyPr>
          <a:lstStyle/>
          <a:p>
            <a:r>
              <a:rPr lang="en-US" altLang="ja-JP" dirty="0">
                <a:solidFill>
                  <a:srgbClr val="FF0000"/>
                </a:solidFill>
              </a:rPr>
              <a:t>Runoff 0.29 mm</a:t>
            </a:r>
          </a:p>
        </p:txBody>
      </p:sp>
      <p:sp>
        <p:nvSpPr>
          <p:cNvPr id="15" name="テキスト ボックス 14">
            <a:extLst>
              <a:ext uri="{FF2B5EF4-FFF2-40B4-BE49-F238E27FC236}">
                <a16:creationId xmlns:a16="http://schemas.microsoft.com/office/drawing/2014/main" id="{14D65FBA-A0F1-4A51-8BD5-FA6EA3927641}"/>
              </a:ext>
            </a:extLst>
          </p:cNvPr>
          <p:cNvSpPr txBox="1"/>
          <p:nvPr/>
        </p:nvSpPr>
        <p:spPr>
          <a:xfrm>
            <a:off x="3002090" y="637889"/>
            <a:ext cx="6858000" cy="461665"/>
          </a:xfrm>
          <a:prstGeom prst="rect">
            <a:avLst/>
          </a:prstGeom>
          <a:noFill/>
        </p:spPr>
        <p:txBody>
          <a:bodyPr wrap="square" rtlCol="0">
            <a:spAutoFit/>
          </a:bodyPr>
          <a:lstStyle/>
          <a:p>
            <a:r>
              <a:rPr lang="en-US" altLang="ja-JP" sz="2400" b="1" dirty="0"/>
              <a:t>Case: Winter event 2:  6 Mar. - 5 Apr. 2018.  </a:t>
            </a:r>
            <a:endParaRPr kumimoji="1" lang="ja-JP" altLang="en-US" sz="2400" b="1" dirty="0"/>
          </a:p>
        </p:txBody>
      </p:sp>
      <p:sp>
        <p:nvSpPr>
          <p:cNvPr id="22" name="正方形/長方形 21">
            <a:extLst>
              <a:ext uri="{FF2B5EF4-FFF2-40B4-BE49-F238E27FC236}">
                <a16:creationId xmlns:a16="http://schemas.microsoft.com/office/drawing/2014/main" id="{84CFD6FE-5ECB-40C3-A559-4FAFBD5D72FB}"/>
              </a:ext>
            </a:extLst>
          </p:cNvPr>
          <p:cNvSpPr/>
          <p:nvPr/>
        </p:nvSpPr>
        <p:spPr>
          <a:xfrm>
            <a:off x="1727676" y="6028809"/>
            <a:ext cx="1821974" cy="369332"/>
          </a:xfrm>
          <a:prstGeom prst="rect">
            <a:avLst/>
          </a:prstGeom>
        </p:spPr>
        <p:txBody>
          <a:bodyPr wrap="none">
            <a:spAutoFit/>
          </a:bodyPr>
          <a:lstStyle/>
          <a:p>
            <a:r>
              <a:rPr lang="en-US" altLang="ja-JP" dirty="0">
                <a:solidFill>
                  <a:srgbClr val="FF0000"/>
                </a:solidFill>
              </a:rPr>
              <a:t>Runoff 0.15 mm</a:t>
            </a:r>
          </a:p>
        </p:txBody>
      </p:sp>
      <p:sp>
        <p:nvSpPr>
          <p:cNvPr id="23" name="正方形/長方形 22">
            <a:extLst>
              <a:ext uri="{FF2B5EF4-FFF2-40B4-BE49-F238E27FC236}">
                <a16:creationId xmlns:a16="http://schemas.microsoft.com/office/drawing/2014/main" id="{27856381-E72D-4A6B-AA85-5FD04E0AD406}"/>
              </a:ext>
            </a:extLst>
          </p:cNvPr>
          <p:cNvSpPr/>
          <p:nvPr/>
        </p:nvSpPr>
        <p:spPr>
          <a:xfrm>
            <a:off x="2124313" y="6339443"/>
            <a:ext cx="1821974" cy="369332"/>
          </a:xfrm>
          <a:prstGeom prst="rect">
            <a:avLst/>
          </a:prstGeom>
        </p:spPr>
        <p:txBody>
          <a:bodyPr wrap="none">
            <a:spAutoFit/>
          </a:bodyPr>
          <a:lstStyle/>
          <a:p>
            <a:r>
              <a:rPr lang="en-US" altLang="ja-JP" dirty="0">
                <a:solidFill>
                  <a:srgbClr val="FF0000"/>
                </a:solidFill>
              </a:rPr>
              <a:t>Runoff 0.28 mm</a:t>
            </a:r>
          </a:p>
        </p:txBody>
      </p:sp>
      <p:sp>
        <p:nvSpPr>
          <p:cNvPr id="24" name="正方形/長方形 23">
            <a:extLst>
              <a:ext uri="{FF2B5EF4-FFF2-40B4-BE49-F238E27FC236}">
                <a16:creationId xmlns:a16="http://schemas.microsoft.com/office/drawing/2014/main" id="{6FA0EB0D-0002-47E9-8728-7F29CE95C7B9}"/>
              </a:ext>
            </a:extLst>
          </p:cNvPr>
          <p:cNvSpPr/>
          <p:nvPr/>
        </p:nvSpPr>
        <p:spPr>
          <a:xfrm>
            <a:off x="8623928" y="5597188"/>
            <a:ext cx="1129476" cy="369332"/>
          </a:xfrm>
          <a:prstGeom prst="rect">
            <a:avLst/>
          </a:prstGeom>
        </p:spPr>
        <p:txBody>
          <a:bodyPr wrap="none">
            <a:spAutoFit/>
          </a:bodyPr>
          <a:lstStyle/>
          <a:p>
            <a:r>
              <a:rPr lang="en-US" altLang="ja-JP" dirty="0">
                <a:solidFill>
                  <a:srgbClr val="FF0000"/>
                </a:solidFill>
              </a:rPr>
              <a:t>No runoff</a:t>
            </a:r>
          </a:p>
        </p:txBody>
      </p:sp>
      <p:sp>
        <p:nvSpPr>
          <p:cNvPr id="25" name="正方形/長方形 24">
            <a:extLst>
              <a:ext uri="{FF2B5EF4-FFF2-40B4-BE49-F238E27FC236}">
                <a16:creationId xmlns:a16="http://schemas.microsoft.com/office/drawing/2014/main" id="{6E66A49E-864F-442C-BFF7-48431EB578BC}"/>
              </a:ext>
            </a:extLst>
          </p:cNvPr>
          <p:cNvSpPr/>
          <p:nvPr/>
        </p:nvSpPr>
        <p:spPr>
          <a:xfrm>
            <a:off x="5560081" y="5660234"/>
            <a:ext cx="1129476" cy="369332"/>
          </a:xfrm>
          <a:prstGeom prst="rect">
            <a:avLst/>
          </a:prstGeom>
        </p:spPr>
        <p:txBody>
          <a:bodyPr wrap="none">
            <a:spAutoFit/>
          </a:bodyPr>
          <a:lstStyle/>
          <a:p>
            <a:r>
              <a:rPr lang="en-US" altLang="ja-JP" dirty="0">
                <a:solidFill>
                  <a:srgbClr val="FF0000"/>
                </a:solidFill>
              </a:rPr>
              <a:t>No runoff</a:t>
            </a:r>
          </a:p>
        </p:txBody>
      </p:sp>
      <p:sp>
        <p:nvSpPr>
          <p:cNvPr id="18" name="正方形/長方形 17">
            <a:extLst>
              <a:ext uri="{FF2B5EF4-FFF2-40B4-BE49-F238E27FC236}">
                <a16:creationId xmlns:a16="http://schemas.microsoft.com/office/drawing/2014/main" id="{E261336D-5D3B-4AD4-A065-D61B180F2164}"/>
              </a:ext>
            </a:extLst>
          </p:cNvPr>
          <p:cNvSpPr/>
          <p:nvPr/>
        </p:nvSpPr>
        <p:spPr>
          <a:xfrm>
            <a:off x="4460636" y="5934670"/>
            <a:ext cx="7528162" cy="923330"/>
          </a:xfrm>
          <a:prstGeom prst="rect">
            <a:avLst/>
          </a:prstGeom>
        </p:spPr>
        <p:txBody>
          <a:bodyPr wrap="square">
            <a:spAutoFit/>
          </a:bodyPr>
          <a:lstStyle/>
          <a:p>
            <a:pPr algn="just"/>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During snowmelt season, soil temperature was stable on the </a:t>
            </a:r>
            <a:r>
              <a:rPr lang="en-US" altLang="ja-JP" kern="100" dirty="0" err="1">
                <a:latin typeface="Arial Unicode MS" panose="020B0604020202020204" pitchFamily="50" charset="-128"/>
                <a:ea typeface="Arial Unicode MS" panose="020B0604020202020204" pitchFamily="50" charset="-128"/>
                <a:cs typeface="Arial Unicode MS" panose="020B0604020202020204" pitchFamily="50" charset="-128"/>
              </a:rPr>
              <a:t>Korogod</a:t>
            </a:r>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 compared to other plots. It was suggested that both rain and snowmelt water on frozen soil resulted in greater surface runoff. </a:t>
            </a:r>
          </a:p>
        </p:txBody>
      </p:sp>
    </p:spTree>
    <p:extLst>
      <p:ext uri="{BB962C8B-B14F-4D97-AF65-F5344CB8AC3E}">
        <p14:creationId xmlns:p14="http://schemas.microsoft.com/office/powerpoint/2010/main" val="2424652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B1468A1-4B57-4408-B3E3-D14D91848CA2}"/>
              </a:ext>
            </a:extLst>
          </p:cNvPr>
          <p:cNvPicPr>
            <a:picLocks noChangeAspect="1"/>
          </p:cNvPicPr>
          <p:nvPr/>
        </p:nvPicPr>
        <p:blipFill>
          <a:blip r:embed="rId2"/>
          <a:stretch>
            <a:fillRect/>
          </a:stretch>
        </p:blipFill>
        <p:spPr>
          <a:xfrm>
            <a:off x="1181588" y="1580390"/>
            <a:ext cx="9828823" cy="3427468"/>
          </a:xfrm>
          <a:prstGeom prst="rect">
            <a:avLst/>
          </a:prstGeom>
        </p:spPr>
      </p:pic>
      <p:sp>
        <p:nvSpPr>
          <p:cNvPr id="3" name="正方形/長方形 2">
            <a:extLst>
              <a:ext uri="{FF2B5EF4-FFF2-40B4-BE49-F238E27FC236}">
                <a16:creationId xmlns:a16="http://schemas.microsoft.com/office/drawing/2014/main" id="{8747350F-589B-4232-BC65-5B447C8A174C}"/>
              </a:ext>
            </a:extLst>
          </p:cNvPr>
          <p:cNvSpPr/>
          <p:nvPr/>
        </p:nvSpPr>
        <p:spPr>
          <a:xfrm>
            <a:off x="0" y="0"/>
            <a:ext cx="12157783" cy="584775"/>
          </a:xfrm>
          <a:prstGeom prst="rect">
            <a:avLst/>
          </a:prstGeom>
          <a:solidFill>
            <a:srgbClr val="002060"/>
          </a:solidFill>
        </p:spPr>
        <p:txBody>
          <a:bodyPr wrap="square">
            <a:spAutoFit/>
          </a:bodyPr>
          <a:lstStyle/>
          <a:p>
            <a:pPr algn="ctr"/>
            <a:r>
              <a:rPr lang="en-US" altLang="ja-JP" sz="3200" b="1" dirty="0">
                <a:solidFill>
                  <a:srgbClr val="FFC000"/>
                </a:solidFill>
                <a:latin typeface="Arial" panose="020B0604020202020204" pitchFamily="34" charset="0"/>
                <a:cs typeface="Arial" panose="020B0604020202020204" pitchFamily="34" charset="0"/>
              </a:rPr>
              <a:t>Results and Discussion</a:t>
            </a:r>
            <a:endParaRPr lang="ja-JP" altLang="en-US" sz="3200" b="1" dirty="0">
              <a:solidFill>
                <a:schemeClr val="bg1"/>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0E9F9AE6-E739-4458-AC7F-E4A40C8C33C8}"/>
              </a:ext>
            </a:extLst>
          </p:cNvPr>
          <p:cNvSpPr txBox="1"/>
          <p:nvPr/>
        </p:nvSpPr>
        <p:spPr>
          <a:xfrm>
            <a:off x="1800678" y="5007858"/>
            <a:ext cx="3810000" cy="369332"/>
          </a:xfrm>
          <a:prstGeom prst="rect">
            <a:avLst/>
          </a:prstGeom>
          <a:noFill/>
        </p:spPr>
        <p:txBody>
          <a:bodyPr wrap="square" rtlCol="0">
            <a:spAutoFit/>
          </a:bodyPr>
          <a:lstStyle/>
          <a:p>
            <a:r>
              <a:rPr kumimoji="1" lang="en-US" altLang="ja-JP" dirty="0">
                <a:solidFill>
                  <a:srgbClr val="FF0000"/>
                </a:solidFill>
              </a:rPr>
              <a:t>No runoff</a:t>
            </a:r>
            <a:endParaRPr kumimoji="1" lang="ja-JP" altLang="en-US" dirty="0">
              <a:solidFill>
                <a:srgbClr val="FF0000"/>
              </a:solidFill>
            </a:endParaRPr>
          </a:p>
        </p:txBody>
      </p:sp>
      <p:grpSp>
        <p:nvGrpSpPr>
          <p:cNvPr id="9" name="グループ化 8">
            <a:extLst>
              <a:ext uri="{FF2B5EF4-FFF2-40B4-BE49-F238E27FC236}">
                <a16:creationId xmlns:a16="http://schemas.microsoft.com/office/drawing/2014/main" id="{C96D2342-6C8C-4A3A-8ACF-A34C1F9499ED}"/>
              </a:ext>
            </a:extLst>
          </p:cNvPr>
          <p:cNvGrpSpPr>
            <a:grpSpLocks noChangeAspect="1"/>
          </p:cNvGrpSpPr>
          <p:nvPr/>
        </p:nvGrpSpPr>
        <p:grpSpPr>
          <a:xfrm>
            <a:off x="1113681" y="1005217"/>
            <a:ext cx="10103795" cy="665995"/>
            <a:chOff x="365719" y="879067"/>
            <a:chExt cx="8659370" cy="1139687"/>
          </a:xfrm>
        </p:grpSpPr>
        <p:sp>
          <p:nvSpPr>
            <p:cNvPr id="10" name="テキスト ボックス 9">
              <a:extLst>
                <a:ext uri="{FF2B5EF4-FFF2-40B4-BE49-F238E27FC236}">
                  <a16:creationId xmlns:a16="http://schemas.microsoft.com/office/drawing/2014/main" id="{19A3E5CD-F72B-4564-8ADD-2E705B6089ED}"/>
                </a:ext>
              </a:extLst>
            </p:cNvPr>
            <p:cNvSpPr txBox="1"/>
            <p:nvPr/>
          </p:nvSpPr>
          <p:spPr>
            <a:xfrm>
              <a:off x="3184000" y="928121"/>
              <a:ext cx="2569028" cy="1053369"/>
            </a:xfrm>
            <a:prstGeom prst="rect">
              <a:avLst/>
            </a:prstGeom>
            <a:noFill/>
          </p:spPr>
          <p:txBody>
            <a:bodyPr wrap="square" rtlCol="0">
              <a:spAutoFit/>
            </a:bodyPr>
            <a:lstStyle/>
            <a:p>
              <a:pPr algn="ctr"/>
              <a:r>
                <a:rPr kumimoji="1"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endPar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(Pine Forest)</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
          <p:nvSpPr>
            <p:cNvPr id="11" name="テキスト ボックス 10">
              <a:extLst>
                <a:ext uri="{FF2B5EF4-FFF2-40B4-BE49-F238E27FC236}">
                  <a16:creationId xmlns:a16="http://schemas.microsoft.com/office/drawing/2014/main" id="{67AC90E6-3308-4622-83A8-244CAF713A82}"/>
                </a:ext>
              </a:extLst>
            </p:cNvPr>
            <p:cNvSpPr txBox="1"/>
            <p:nvPr/>
          </p:nvSpPr>
          <p:spPr>
            <a:xfrm>
              <a:off x="365719" y="965385"/>
              <a:ext cx="3212012" cy="1053369"/>
            </a:xfrm>
            <a:prstGeom prst="rect">
              <a:avLst/>
            </a:prstGeom>
            <a:noFill/>
          </p:spPr>
          <p:txBody>
            <a:bodyPr wrap="square" rtlCol="0">
              <a:spAutoFit/>
            </a:bodyPr>
            <a:lstStyle/>
            <a:p>
              <a:pPr algn="ctr"/>
              <a:r>
                <a:rPr lang="en-US" altLang="ja-JP" b="1" dirty="0" err="1">
                  <a:latin typeface="Arial Unicode MS" panose="020B0604020202020204" pitchFamily="50" charset="-128"/>
                  <a:ea typeface="Arial Unicode MS" panose="020B0604020202020204" pitchFamily="50" charset="-128"/>
                  <a:cs typeface="Arial Unicode MS" panose="020B0604020202020204" pitchFamily="50" charset="-128"/>
                </a:rPr>
                <a:t>Korogod</a:t>
              </a:r>
              <a:endParaRPr lang="en-US" altLang="ja-JP" b="1" dirty="0">
                <a:latin typeface="Arial Unicode MS" panose="020B0604020202020204" pitchFamily="50" charset="-128"/>
                <a:ea typeface="Arial Unicode MS" panose="020B0604020202020204" pitchFamily="50" charset="-128"/>
                <a:cs typeface="Arial Unicode MS" panose="020B0604020202020204" pitchFamily="50" charset="-128"/>
              </a:endParaRPr>
            </a:p>
            <a:p>
              <a:pPr algn="ctr"/>
              <a:r>
                <a:rPr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(Abandoned farmland)</a:t>
              </a: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 </a:t>
              </a:r>
            </a:p>
          </p:txBody>
        </p:sp>
        <p:sp>
          <p:nvSpPr>
            <p:cNvPr id="12" name="テキスト ボックス 11">
              <a:extLst>
                <a:ext uri="{FF2B5EF4-FFF2-40B4-BE49-F238E27FC236}">
                  <a16:creationId xmlns:a16="http://schemas.microsoft.com/office/drawing/2014/main" id="{9A326D27-B6BC-41F9-95B7-4097061077C7}"/>
                </a:ext>
              </a:extLst>
            </p:cNvPr>
            <p:cNvSpPr txBox="1"/>
            <p:nvPr/>
          </p:nvSpPr>
          <p:spPr>
            <a:xfrm>
              <a:off x="5355464" y="879067"/>
              <a:ext cx="3669625" cy="1053368"/>
            </a:xfrm>
            <a:prstGeom prst="rect">
              <a:avLst/>
            </a:prstGeom>
            <a:noFill/>
          </p:spPr>
          <p:txBody>
            <a:bodyPr wrap="square" rtlCol="0">
              <a:spAutoFit/>
            </a:bodyPr>
            <a:lstStyle/>
            <a:p>
              <a:pPr algn="ctr"/>
              <a:r>
                <a:rPr kumimoji="1" lang="en-US" altLang="ja-JP" b="1" dirty="0">
                  <a:latin typeface="Arial Unicode MS" panose="020B0604020202020204" pitchFamily="50" charset="-128"/>
                  <a:ea typeface="Arial Unicode MS" panose="020B0604020202020204" pitchFamily="50" charset="-128"/>
                  <a:cs typeface="Arial Unicode MS" panose="020B0604020202020204" pitchFamily="50" charset="-128"/>
                </a:rPr>
                <a:t>Red forest</a:t>
              </a:r>
            </a:p>
            <a:p>
              <a:pPr algn="ctr"/>
              <a:r>
                <a:rPr kumimoji="1" lang="en-US" altLang="ja-JP" sz="1600" b="1" dirty="0">
                  <a:latin typeface="Arial Unicode MS" panose="020B0604020202020204" pitchFamily="50" charset="-128"/>
                  <a:ea typeface="Arial Unicode MS" panose="020B0604020202020204" pitchFamily="50" charset="-128"/>
                  <a:cs typeface="Arial Unicode MS" panose="020B0604020202020204" pitchFamily="50" charset="-128"/>
                </a:rPr>
                <a:t>(Post wild fire site)</a:t>
              </a:r>
              <a:endParaRPr kumimoji="1" lang="ja-JP" altLang="en-US" sz="1600" b="1"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grpSp>
      <p:sp>
        <p:nvSpPr>
          <p:cNvPr id="13" name="テキスト ボックス 12">
            <a:extLst>
              <a:ext uri="{FF2B5EF4-FFF2-40B4-BE49-F238E27FC236}">
                <a16:creationId xmlns:a16="http://schemas.microsoft.com/office/drawing/2014/main" id="{A40F999D-406D-4871-93EA-7544AA8099DB}"/>
              </a:ext>
            </a:extLst>
          </p:cNvPr>
          <p:cNvSpPr txBox="1"/>
          <p:nvPr/>
        </p:nvSpPr>
        <p:spPr>
          <a:xfrm>
            <a:off x="3002090" y="637889"/>
            <a:ext cx="6858000" cy="461665"/>
          </a:xfrm>
          <a:prstGeom prst="rect">
            <a:avLst/>
          </a:prstGeom>
          <a:noFill/>
        </p:spPr>
        <p:txBody>
          <a:bodyPr wrap="square" rtlCol="0">
            <a:spAutoFit/>
          </a:bodyPr>
          <a:lstStyle/>
          <a:p>
            <a:r>
              <a:rPr lang="en-US" altLang="ja-JP" sz="2400" b="1" dirty="0"/>
              <a:t>Case: Summer event 1:  30 Jun. 2018</a:t>
            </a:r>
            <a:endParaRPr kumimoji="1" lang="ja-JP" altLang="en-US" sz="2400" b="1" dirty="0"/>
          </a:p>
        </p:txBody>
      </p:sp>
      <p:sp>
        <p:nvSpPr>
          <p:cNvPr id="15" name="正方形/長方形 14">
            <a:extLst>
              <a:ext uri="{FF2B5EF4-FFF2-40B4-BE49-F238E27FC236}">
                <a16:creationId xmlns:a16="http://schemas.microsoft.com/office/drawing/2014/main" id="{ED4F5938-7D3E-4D9D-88DB-8C69E9064743}"/>
              </a:ext>
            </a:extLst>
          </p:cNvPr>
          <p:cNvSpPr/>
          <p:nvPr/>
        </p:nvSpPr>
        <p:spPr>
          <a:xfrm>
            <a:off x="4925429" y="4990189"/>
            <a:ext cx="2279470" cy="646331"/>
          </a:xfrm>
          <a:prstGeom prst="rect">
            <a:avLst/>
          </a:prstGeom>
        </p:spPr>
        <p:txBody>
          <a:bodyPr wrap="none">
            <a:spAutoFit/>
          </a:bodyPr>
          <a:lstStyle/>
          <a:p>
            <a:r>
              <a:rPr lang="en-US" altLang="ja-JP" dirty="0">
                <a:solidFill>
                  <a:srgbClr val="FF0000"/>
                </a:solidFill>
              </a:rPr>
              <a:t>Runoff: 0.67 mm</a:t>
            </a:r>
          </a:p>
          <a:p>
            <a:r>
              <a:rPr lang="en-US" altLang="ja-JP" dirty="0">
                <a:solidFill>
                  <a:srgbClr val="FF0000"/>
                </a:solidFill>
              </a:rPr>
              <a:t>(Runoff </a:t>
            </a:r>
            <a:r>
              <a:rPr lang="en-US" altLang="ja-JP" dirty="0" err="1">
                <a:solidFill>
                  <a:srgbClr val="FF0000"/>
                </a:solidFill>
              </a:rPr>
              <a:t>coeff</a:t>
            </a:r>
            <a:r>
              <a:rPr lang="en-US" altLang="ja-JP" dirty="0">
                <a:solidFill>
                  <a:srgbClr val="FF0000"/>
                </a:solidFill>
              </a:rPr>
              <a:t>. 0.016)</a:t>
            </a:r>
          </a:p>
        </p:txBody>
      </p:sp>
      <p:sp>
        <p:nvSpPr>
          <p:cNvPr id="16" name="正方形/長方形 15">
            <a:extLst>
              <a:ext uri="{FF2B5EF4-FFF2-40B4-BE49-F238E27FC236}">
                <a16:creationId xmlns:a16="http://schemas.microsoft.com/office/drawing/2014/main" id="{67877364-1EF8-41FD-90A7-90860B3A95FF}"/>
              </a:ext>
            </a:extLst>
          </p:cNvPr>
          <p:cNvSpPr/>
          <p:nvPr/>
        </p:nvSpPr>
        <p:spPr>
          <a:xfrm>
            <a:off x="8297113" y="4990189"/>
            <a:ext cx="2343590" cy="646331"/>
          </a:xfrm>
          <a:prstGeom prst="rect">
            <a:avLst/>
          </a:prstGeom>
        </p:spPr>
        <p:txBody>
          <a:bodyPr wrap="none">
            <a:spAutoFit/>
          </a:bodyPr>
          <a:lstStyle/>
          <a:p>
            <a:r>
              <a:rPr lang="en-US" altLang="ja-JP" dirty="0">
                <a:solidFill>
                  <a:srgbClr val="FF0000"/>
                </a:solidFill>
              </a:rPr>
              <a:t>Runoff 1.1 mm</a:t>
            </a:r>
          </a:p>
          <a:p>
            <a:r>
              <a:rPr lang="en-US" altLang="ja-JP" dirty="0">
                <a:solidFill>
                  <a:srgbClr val="FF0000"/>
                </a:solidFill>
              </a:rPr>
              <a:t>(Runoff </a:t>
            </a:r>
            <a:r>
              <a:rPr lang="en-US" altLang="ja-JP" dirty="0" err="1">
                <a:solidFill>
                  <a:srgbClr val="FF0000"/>
                </a:solidFill>
              </a:rPr>
              <a:t>coeff</a:t>
            </a:r>
            <a:r>
              <a:rPr lang="en-US" altLang="ja-JP" dirty="0">
                <a:solidFill>
                  <a:srgbClr val="FF0000"/>
                </a:solidFill>
              </a:rPr>
              <a:t>.: 0.027)</a:t>
            </a:r>
            <a:endParaRPr lang="en-US" altLang="ja-JP" baseline="30000" dirty="0">
              <a:solidFill>
                <a:srgbClr val="FF0000"/>
              </a:solidFill>
            </a:endParaRPr>
          </a:p>
        </p:txBody>
      </p:sp>
      <p:sp>
        <p:nvSpPr>
          <p:cNvPr id="14" name="正方形/長方形 13">
            <a:extLst>
              <a:ext uri="{FF2B5EF4-FFF2-40B4-BE49-F238E27FC236}">
                <a16:creationId xmlns:a16="http://schemas.microsoft.com/office/drawing/2014/main" id="{A1759517-2965-4D31-945F-2A89AB4F4F4B}"/>
              </a:ext>
            </a:extLst>
          </p:cNvPr>
          <p:cNvSpPr/>
          <p:nvPr/>
        </p:nvSpPr>
        <p:spPr>
          <a:xfrm>
            <a:off x="1553311" y="5564894"/>
            <a:ext cx="9370880" cy="1200329"/>
          </a:xfrm>
          <a:prstGeom prst="rect">
            <a:avLst/>
          </a:prstGeom>
        </p:spPr>
        <p:txBody>
          <a:bodyPr wrap="square">
            <a:spAutoFit/>
          </a:bodyPr>
          <a:lstStyle/>
          <a:p>
            <a:pPr algn="just"/>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Intensive rainfall resulted in surface runoff on </a:t>
            </a:r>
            <a:r>
              <a:rPr lang="en-US" altLang="ja-JP" kern="100"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 and Red forest plots. Surface runoff was larger from the Red forest than from the </a:t>
            </a:r>
            <a:r>
              <a:rPr lang="en-US" altLang="ja-JP" kern="100" dirty="0" err="1">
                <a:latin typeface="Arial Unicode MS" panose="020B0604020202020204" pitchFamily="50" charset="-128"/>
                <a:ea typeface="Arial Unicode MS" panose="020B0604020202020204" pitchFamily="50" charset="-128"/>
                <a:cs typeface="Arial Unicode MS" panose="020B0604020202020204" pitchFamily="50" charset="-128"/>
              </a:rPr>
              <a:t>Kopachi</a:t>
            </a:r>
            <a:r>
              <a:rPr lang="en-US" altLang="ja-JP" kern="100" dirty="0">
                <a:latin typeface="Arial Unicode MS" panose="020B0604020202020204" pitchFamily="50" charset="-128"/>
                <a:ea typeface="Arial Unicode MS" panose="020B0604020202020204" pitchFamily="50" charset="-128"/>
                <a:cs typeface="Arial Unicode MS" panose="020B0604020202020204" pitchFamily="50" charset="-128"/>
              </a:rPr>
              <a:t>. Soil water content of surface soil did not increase on Red forest. These results suggest that severely water repellency on soil surface and the effect of ash layer prevented water infiltration on the post wild-fire site. </a:t>
            </a:r>
          </a:p>
        </p:txBody>
      </p:sp>
    </p:spTree>
    <p:extLst>
      <p:ext uri="{BB962C8B-B14F-4D97-AF65-F5344CB8AC3E}">
        <p14:creationId xmlns:p14="http://schemas.microsoft.com/office/powerpoint/2010/main" val="40209678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1146</Words>
  <Application>Microsoft Office PowerPoint</Application>
  <PresentationFormat>ワイド画面</PresentationFormat>
  <Paragraphs>314</Paragraphs>
  <Slides>9</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9</vt:i4>
      </vt:variant>
    </vt:vector>
  </HeadingPairs>
  <TitlesOfParts>
    <vt:vector size="12" baseType="lpstr">
      <vt:lpstr>Arial Unicode MS</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wakiyama yoshifumi</dc:creator>
  <cp:lastModifiedBy>wakiyama yoshifumi</cp:lastModifiedBy>
  <cp:revision>58</cp:revision>
  <dcterms:created xsi:type="dcterms:W3CDTF">2020-05-07T07:38:53Z</dcterms:created>
  <dcterms:modified xsi:type="dcterms:W3CDTF">2020-05-08T07:47:55Z</dcterms:modified>
</cp:coreProperties>
</file>