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2"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38A17-4573-4ADD-9831-075B1F8AC07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5AA0581-2F59-44A0-8050-C4192A7D4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42646B8-EF76-404A-B643-51719BF64E37}"/>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5" name="Marcador de pie de página 4">
            <a:extLst>
              <a:ext uri="{FF2B5EF4-FFF2-40B4-BE49-F238E27FC236}">
                <a16:creationId xmlns:a16="http://schemas.microsoft.com/office/drawing/2014/main" id="{E6FA6DBB-9190-4CF3-9D2D-E324F3848A3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A1F75EB-D618-4A3C-878A-F3D18BE6B93D}"/>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353414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D345B-663D-4A09-8E17-16F28FC460F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7A8CF0D-AF12-4CBD-B4C2-0E2ED27CD9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57B14A1-7E8A-4D66-A41E-049238B1A12F}"/>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5" name="Marcador de pie de página 4">
            <a:extLst>
              <a:ext uri="{FF2B5EF4-FFF2-40B4-BE49-F238E27FC236}">
                <a16:creationId xmlns:a16="http://schemas.microsoft.com/office/drawing/2014/main" id="{13BDF300-2B41-41F9-8F51-2C943784FB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E74C3A-E75F-444A-BD36-8488FFC96B5D}"/>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186368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78C5572-3E6F-45A9-96E5-78AF0515E2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E9A7AB0-7DD1-4B51-9271-655AB147FEC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CC1D5F7-13F9-4D8C-A1F2-6094660B742D}"/>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5" name="Marcador de pie de página 4">
            <a:extLst>
              <a:ext uri="{FF2B5EF4-FFF2-40B4-BE49-F238E27FC236}">
                <a16:creationId xmlns:a16="http://schemas.microsoft.com/office/drawing/2014/main" id="{922064F2-388B-441D-B168-5408F6764A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C8185B-1702-47BF-9D74-1A4BC1E284CE}"/>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82539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180E3-67C4-494A-BFE9-C797D6E380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AE8A7E-85DF-428E-9AE4-C806829183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214AF7-AE2A-4712-A265-DCC4C3F0E2A5}"/>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5" name="Marcador de pie de página 4">
            <a:extLst>
              <a:ext uri="{FF2B5EF4-FFF2-40B4-BE49-F238E27FC236}">
                <a16:creationId xmlns:a16="http://schemas.microsoft.com/office/drawing/2014/main" id="{07B255A1-BD94-4FFF-B288-DE79421250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A770D7-37D0-462E-9DBE-FF7274BD7DF2}"/>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59565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B907C-558E-4C70-9997-8A88FDE538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D07953E-EF16-4C97-BE0C-7BA22F9BC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A10CD2E-6066-46BB-8E54-8DE176D246F8}"/>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5" name="Marcador de pie de página 4">
            <a:extLst>
              <a:ext uri="{FF2B5EF4-FFF2-40B4-BE49-F238E27FC236}">
                <a16:creationId xmlns:a16="http://schemas.microsoft.com/office/drawing/2014/main" id="{57145575-D6BC-4D69-86BA-46ACFC86F60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082C3A-5112-46A1-B52F-2C721DE72BBE}"/>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24443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ABCA2-1A7B-4513-88B2-0A8DEC72C29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1620D60-ED3A-4669-9AA8-5149961458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466B0FD-8E84-48E6-B7E7-38D7E505E50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A89B5F4-5565-4E24-A0A1-F1C644530C38}"/>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6" name="Marcador de pie de página 5">
            <a:extLst>
              <a:ext uri="{FF2B5EF4-FFF2-40B4-BE49-F238E27FC236}">
                <a16:creationId xmlns:a16="http://schemas.microsoft.com/office/drawing/2014/main" id="{AE29CF77-CD5E-4D91-B970-18B7A9F33BC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3227DC8-B393-4839-B8FA-2323BECFC99A}"/>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144722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CE96F-7D58-4D4C-BBCA-D34A78E137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C3E2EEC-B8C4-4F34-B2C2-A73F7613F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7528B30-0DEB-4043-B8C9-BAC595A364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BC551D0-7830-445E-B8F6-E9F6B0EFF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2DC4C4D-04B6-42DE-A539-DC1092B49EA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1AEFE0B-7022-4692-AC5A-5BFB51CC6038}"/>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8" name="Marcador de pie de página 7">
            <a:extLst>
              <a:ext uri="{FF2B5EF4-FFF2-40B4-BE49-F238E27FC236}">
                <a16:creationId xmlns:a16="http://schemas.microsoft.com/office/drawing/2014/main" id="{39A402A2-F7B5-4D7E-87C4-28ADAC3E60E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DE8B8D-42D3-4E8D-9550-DCFE42773177}"/>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124180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F71CC-BBFD-4F39-B4D9-D057FC6990A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F419CD6-DB92-4CE6-8F1B-2F371A5E25A9}"/>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4" name="Marcador de pie de página 3">
            <a:extLst>
              <a:ext uri="{FF2B5EF4-FFF2-40B4-BE49-F238E27FC236}">
                <a16:creationId xmlns:a16="http://schemas.microsoft.com/office/drawing/2014/main" id="{75D2FAB6-B6E3-40E8-B0BB-E4392CC24D5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624E018-98EC-49DB-BFEB-843D130FC7F8}"/>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203366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AD0F78-E076-4941-9A3E-BE14D2C28244}"/>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3" name="Marcador de pie de página 2">
            <a:extLst>
              <a:ext uri="{FF2B5EF4-FFF2-40B4-BE49-F238E27FC236}">
                <a16:creationId xmlns:a16="http://schemas.microsoft.com/office/drawing/2014/main" id="{8FB17AF1-44CB-4727-AE54-E5B4AEF0A98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6C770F2-7227-400D-AF53-350EC9AD0EE4}"/>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148317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BB34F-FB26-4400-A179-454103D4CE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D28915-090E-4AD1-A952-B8DB411AA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ADDD0C9-F6CC-4C05-A6D3-C25A7EBEB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8D1A3E2-15FB-4FFA-8398-6DB374127335}"/>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6" name="Marcador de pie de página 5">
            <a:extLst>
              <a:ext uri="{FF2B5EF4-FFF2-40B4-BE49-F238E27FC236}">
                <a16:creationId xmlns:a16="http://schemas.microsoft.com/office/drawing/2014/main" id="{192CABC2-9939-41B1-AB93-190B36608BE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143919D-0A9B-4FBA-B76D-74BB98DECB94}"/>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202609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97AB9-E1F2-4ED7-97F8-F05BAD5F81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BF23FC3-1DD7-43B6-8396-D8B7448B3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D3AF6D7-7679-4017-9C26-CA925E5D6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6F2473-519C-4B13-9F39-B18242623853}"/>
              </a:ext>
            </a:extLst>
          </p:cNvPr>
          <p:cNvSpPr>
            <a:spLocks noGrp="1"/>
          </p:cNvSpPr>
          <p:nvPr>
            <p:ph type="dt" sz="half" idx="10"/>
          </p:nvPr>
        </p:nvSpPr>
        <p:spPr/>
        <p:txBody>
          <a:bodyPr/>
          <a:lstStyle/>
          <a:p>
            <a:fld id="{DA562F3C-2769-4F94-801E-65B19E94FC9E}" type="datetimeFigureOut">
              <a:rPr lang="es-CO" smtClean="0"/>
              <a:t>5/05/2020</a:t>
            </a:fld>
            <a:endParaRPr lang="es-CO"/>
          </a:p>
        </p:txBody>
      </p:sp>
      <p:sp>
        <p:nvSpPr>
          <p:cNvPr id="6" name="Marcador de pie de página 5">
            <a:extLst>
              <a:ext uri="{FF2B5EF4-FFF2-40B4-BE49-F238E27FC236}">
                <a16:creationId xmlns:a16="http://schemas.microsoft.com/office/drawing/2014/main" id="{E1EE6BD6-F79B-4824-981C-FEC20E04322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FAFDCBC-6D27-4827-989C-246768254DA2}"/>
              </a:ext>
            </a:extLst>
          </p:cNvPr>
          <p:cNvSpPr>
            <a:spLocks noGrp="1"/>
          </p:cNvSpPr>
          <p:nvPr>
            <p:ph type="sldNum" sz="quarter" idx="12"/>
          </p:nvPr>
        </p:nvSpPr>
        <p:spPr/>
        <p:txBody>
          <a:bodyPr/>
          <a:lstStyle/>
          <a:p>
            <a:fld id="{05CDF3BA-EBAA-4E65-9273-E87070FA789D}" type="slidenum">
              <a:rPr lang="es-CO" smtClean="0"/>
              <a:t>‹Nº›</a:t>
            </a:fld>
            <a:endParaRPr lang="es-CO"/>
          </a:p>
        </p:txBody>
      </p:sp>
    </p:spTree>
    <p:extLst>
      <p:ext uri="{BB962C8B-B14F-4D97-AF65-F5344CB8AC3E}">
        <p14:creationId xmlns:p14="http://schemas.microsoft.com/office/powerpoint/2010/main" val="27168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9DC478-05DF-46F2-8FEA-33ED8E0E8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3B920C6-AAE7-47CE-9F84-9FE312B67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A7BB7B-7B96-4AD4-B907-048FD18A7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62F3C-2769-4F94-801E-65B19E94FC9E}" type="datetimeFigureOut">
              <a:rPr lang="es-CO" smtClean="0"/>
              <a:t>5/05/2020</a:t>
            </a:fld>
            <a:endParaRPr lang="es-CO"/>
          </a:p>
        </p:txBody>
      </p:sp>
      <p:sp>
        <p:nvSpPr>
          <p:cNvPr id="5" name="Marcador de pie de página 4">
            <a:extLst>
              <a:ext uri="{FF2B5EF4-FFF2-40B4-BE49-F238E27FC236}">
                <a16:creationId xmlns:a16="http://schemas.microsoft.com/office/drawing/2014/main" id="{610574E3-EB00-4F1D-A2DB-D88CA99EA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7E9483B-4159-4ED2-9FF9-CBF4690F1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DF3BA-EBAA-4E65-9273-E87070FA789D}" type="slidenum">
              <a:rPr lang="es-CO" smtClean="0"/>
              <a:t>‹Nº›</a:t>
            </a:fld>
            <a:endParaRPr lang="es-CO"/>
          </a:p>
        </p:txBody>
      </p:sp>
    </p:spTree>
    <p:extLst>
      <p:ext uri="{BB962C8B-B14F-4D97-AF65-F5344CB8AC3E}">
        <p14:creationId xmlns:p14="http://schemas.microsoft.com/office/powerpoint/2010/main" val="5630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doi.org/10.1029/2018wr024433" TargetMode="External"/><Relationship Id="rId3" Type="http://schemas.openxmlformats.org/officeDocument/2006/relationships/hyperlink" Target="https://doi.org/10.1007/s10021-012-9566-7" TargetMode="External"/><Relationship Id="rId7" Type="http://schemas.openxmlformats.org/officeDocument/2006/relationships/hyperlink" Target="https://doi.org/10.2307/1313099" TargetMode="External"/><Relationship Id="rId2" Type="http://schemas.openxmlformats.org/officeDocument/2006/relationships/hyperlink" Target="https://doi.org/10.1016/j.geomorph.2015.08.019" TargetMode="External"/><Relationship Id="rId1" Type="http://schemas.openxmlformats.org/officeDocument/2006/relationships/slideLayout" Target="../slideLayouts/slideLayout2.xml"/><Relationship Id="rId6" Type="http://schemas.openxmlformats.org/officeDocument/2006/relationships/hyperlink" Target="https://doi.org/10.1007/s10021-016-0037-4" TargetMode="External"/><Relationship Id="rId5" Type="http://schemas.openxmlformats.org/officeDocument/2006/relationships/hyperlink" Target="https://doi.org/10.1016/j.geomorph.2005.02.005" TargetMode="External"/><Relationship Id="rId10" Type="http://schemas.openxmlformats.org/officeDocument/2006/relationships/image" Target="../media/image3.png"/><Relationship Id="rId4" Type="http://schemas.openxmlformats.org/officeDocument/2006/relationships/hyperlink" Target="https://doi.org/10.1007/s13398-014-0173-7.2"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2F3DBC-B3CF-4CF0-8FA8-46957EFDA4A2}"/>
              </a:ext>
            </a:extLst>
          </p:cNvPr>
          <p:cNvSpPr>
            <a:spLocks noGrp="1"/>
          </p:cNvSpPr>
          <p:nvPr>
            <p:ph type="ctrTitle"/>
          </p:nvPr>
        </p:nvSpPr>
        <p:spPr>
          <a:xfrm>
            <a:off x="5406094" y="3637101"/>
            <a:ext cx="6465287" cy="595416"/>
          </a:xfrm>
        </p:spPr>
        <p:txBody>
          <a:bodyPr>
            <a:noAutofit/>
          </a:bodyPr>
          <a:lstStyle/>
          <a:p>
            <a:r>
              <a:rPr lang="es-CO" sz="3600" i="1" dirty="0" err="1">
                <a:solidFill>
                  <a:srgbClr val="FFFFFF"/>
                </a:solidFill>
              </a:rPr>
              <a:t>River</a:t>
            </a:r>
            <a:r>
              <a:rPr lang="es-CO" sz="3600" i="1" dirty="0">
                <a:solidFill>
                  <a:srgbClr val="FFFFFF"/>
                </a:solidFill>
              </a:rPr>
              <a:t> are </a:t>
            </a:r>
            <a:r>
              <a:rPr lang="es-CO" sz="3600" i="1" dirty="0" err="1">
                <a:solidFill>
                  <a:srgbClr val="FFFFFF"/>
                </a:solidFill>
              </a:rPr>
              <a:t>not</a:t>
            </a:r>
            <a:r>
              <a:rPr lang="es-CO" sz="3600" i="1" dirty="0">
                <a:solidFill>
                  <a:srgbClr val="FFFFFF"/>
                </a:solidFill>
              </a:rPr>
              <a:t> </a:t>
            </a:r>
            <a:r>
              <a:rPr lang="es-CO" sz="3600" i="1" dirty="0" err="1">
                <a:solidFill>
                  <a:srgbClr val="FFFFFF"/>
                </a:solidFill>
              </a:rPr>
              <a:t>only</a:t>
            </a:r>
            <a:r>
              <a:rPr lang="es-CO" sz="3600" i="1" dirty="0">
                <a:solidFill>
                  <a:srgbClr val="FFFFFF"/>
                </a:solidFill>
              </a:rPr>
              <a:t> </a:t>
            </a:r>
            <a:r>
              <a:rPr lang="es-CO" sz="3600" i="1" dirty="0" err="1">
                <a:solidFill>
                  <a:srgbClr val="FFFFFF"/>
                </a:solidFill>
              </a:rPr>
              <a:t>stream</a:t>
            </a:r>
            <a:r>
              <a:rPr lang="es-CO" sz="3600" i="1" dirty="0">
                <a:solidFill>
                  <a:srgbClr val="FFFFFF"/>
                </a:solidFill>
              </a:rPr>
              <a:t> </a:t>
            </a:r>
          </a:p>
        </p:txBody>
      </p:sp>
      <p:sp>
        <p:nvSpPr>
          <p:cNvPr id="3" name="Subtítulo 2">
            <a:extLst>
              <a:ext uri="{FF2B5EF4-FFF2-40B4-BE49-F238E27FC236}">
                <a16:creationId xmlns:a16="http://schemas.microsoft.com/office/drawing/2014/main" id="{AF21A636-5E06-48F1-92DD-F7D7F516816C}"/>
              </a:ext>
            </a:extLst>
          </p:cNvPr>
          <p:cNvSpPr>
            <a:spLocks noGrp="1"/>
          </p:cNvSpPr>
          <p:nvPr>
            <p:ph type="subTitle" idx="1"/>
          </p:nvPr>
        </p:nvSpPr>
        <p:spPr>
          <a:xfrm>
            <a:off x="5953542" y="4293633"/>
            <a:ext cx="5711985" cy="929650"/>
          </a:xfrm>
        </p:spPr>
        <p:txBody>
          <a:bodyPr>
            <a:normAutofit/>
          </a:bodyPr>
          <a:lstStyle/>
          <a:p>
            <a:r>
              <a:rPr lang="en-US" sz="1800" dirty="0">
                <a:solidFill>
                  <a:schemeClr val="bg1"/>
                </a:solidFill>
              </a:rPr>
              <a:t>Sustainability of tropical river systems in Colombia, Integrating geomorphology, hydrology and vegetation analysis in the context of global change</a:t>
            </a:r>
            <a:endParaRPr lang="es-CO" sz="1800" dirty="0">
              <a:solidFill>
                <a:schemeClr val="bg1"/>
              </a:solidFill>
            </a:endParaRPr>
          </a:p>
        </p:txBody>
      </p:sp>
      <p:cxnSp>
        <p:nvCxnSpPr>
          <p:cNvPr id="18" name="Straight Connector 17">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D37DA337-6DE3-467B-B6CB-AB32B1C54834}"/>
              </a:ext>
            </a:extLst>
          </p:cNvPr>
          <p:cNvPicPr>
            <a:picLocks noChangeAspect="1"/>
          </p:cNvPicPr>
          <p:nvPr/>
        </p:nvPicPr>
        <p:blipFill rotWithShape="1">
          <a:blip r:embed="rId2"/>
          <a:srcRect l="816" r="34916" b="2"/>
          <a:stretch/>
        </p:blipFill>
        <p:spPr>
          <a:xfrm>
            <a:off x="317635" y="321733"/>
            <a:ext cx="4160452" cy="6329588"/>
          </a:xfrm>
          <a:prstGeom prst="rect">
            <a:avLst/>
          </a:prstGeom>
        </p:spPr>
      </p:pic>
      <p:pic>
        <p:nvPicPr>
          <p:cNvPr id="10" name="Imagen 9">
            <a:extLst>
              <a:ext uri="{FF2B5EF4-FFF2-40B4-BE49-F238E27FC236}">
                <a16:creationId xmlns:a16="http://schemas.microsoft.com/office/drawing/2014/main" id="{E48C9BEA-8462-4441-AD0E-9990D0EA49BD}"/>
              </a:ext>
            </a:extLst>
          </p:cNvPr>
          <p:cNvPicPr>
            <a:picLocks noChangeAspect="1"/>
          </p:cNvPicPr>
          <p:nvPr/>
        </p:nvPicPr>
        <p:blipFill rotWithShape="1">
          <a:blip r:embed="rId3"/>
          <a:srcRect t="28642" r="2" b="8680"/>
          <a:stretch/>
        </p:blipFill>
        <p:spPr>
          <a:xfrm>
            <a:off x="4708357" y="321895"/>
            <a:ext cx="7163024" cy="2985655"/>
          </a:xfrm>
          <a:prstGeom prst="rect">
            <a:avLst/>
          </a:prstGeom>
        </p:spPr>
      </p:pic>
      <p:pic>
        <p:nvPicPr>
          <p:cNvPr id="9" name="Imagen 8" descr="Imagen que contiene dibujo&#10;&#10;Descripción generada automáticamente">
            <a:extLst>
              <a:ext uri="{FF2B5EF4-FFF2-40B4-BE49-F238E27FC236}">
                <a16:creationId xmlns:a16="http://schemas.microsoft.com/office/drawing/2014/main" id="{08E49364-34A2-49D2-B6E5-85248F015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3970" y="339439"/>
            <a:ext cx="1227411" cy="429442"/>
          </a:xfrm>
          <a:prstGeom prst="rect">
            <a:avLst/>
          </a:prstGeom>
        </p:spPr>
      </p:pic>
      <p:pic>
        <p:nvPicPr>
          <p:cNvPr id="15" name="Imagen 14">
            <a:extLst>
              <a:ext uri="{FF2B5EF4-FFF2-40B4-BE49-F238E27FC236}">
                <a16:creationId xmlns:a16="http://schemas.microsoft.com/office/drawing/2014/main" id="{0675EA1F-29DE-4DED-B382-D194C222F0DD}"/>
              </a:ext>
            </a:extLst>
          </p:cNvPr>
          <p:cNvPicPr/>
          <p:nvPr/>
        </p:nvPicPr>
        <p:blipFill>
          <a:blip r:embed="rId5" cstate="print">
            <a:duotone>
              <a:prstClr val="black"/>
              <a:prstClr val="white">
                <a:tint val="45000"/>
                <a:satMod val="400000"/>
              </a:prstClr>
            </a:duotone>
            <a:extLst>
              <a:ext uri="{BEBA8EAE-BF5A-486C-A8C5-ECC9F3942E4B}">
                <a14:imgProps xmlns:a14="http://schemas.microsoft.com/office/drawing/2010/main">
                  <a14:imgLayer r:embed="rId6">
                    <a14:imgEffect>
                      <a14:artisticPhotocopy/>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739321" y="3649705"/>
            <a:ext cx="1477825" cy="1653639"/>
          </a:xfrm>
          <a:prstGeom prst="rect">
            <a:avLst/>
          </a:prstGeom>
        </p:spPr>
      </p:pic>
      <p:sp>
        <p:nvSpPr>
          <p:cNvPr id="20" name="Subtítulo 2">
            <a:extLst>
              <a:ext uri="{FF2B5EF4-FFF2-40B4-BE49-F238E27FC236}">
                <a16:creationId xmlns:a16="http://schemas.microsoft.com/office/drawing/2014/main" id="{73182434-BCEB-4C00-9DA7-3336DAA53998}"/>
              </a:ext>
            </a:extLst>
          </p:cNvPr>
          <p:cNvSpPr txBox="1">
            <a:spLocks/>
          </p:cNvSpPr>
          <p:nvPr/>
        </p:nvSpPr>
        <p:spPr>
          <a:xfrm>
            <a:off x="6790348" y="5569609"/>
            <a:ext cx="3550080" cy="929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200" dirty="0">
                <a:solidFill>
                  <a:schemeClr val="bg1"/>
                </a:solidFill>
              </a:rPr>
              <a:t>Masiel Melissa Pereira Prado</a:t>
            </a:r>
          </a:p>
          <a:p>
            <a:pPr>
              <a:lnSpc>
                <a:spcPct val="120000"/>
              </a:lnSpc>
              <a:spcBef>
                <a:spcPts val="0"/>
              </a:spcBef>
            </a:pPr>
            <a:r>
              <a:rPr lang="en-US" sz="1200" dirty="0">
                <a:solidFill>
                  <a:schemeClr val="bg1"/>
                </a:solidFill>
              </a:rPr>
              <a:t>PhD student of Geography  mpereira@unal.edu.co</a:t>
            </a:r>
          </a:p>
          <a:p>
            <a:pPr>
              <a:lnSpc>
                <a:spcPct val="120000"/>
              </a:lnSpc>
              <a:spcBef>
                <a:spcPts val="0"/>
              </a:spcBef>
            </a:pPr>
            <a:r>
              <a:rPr lang="en-US" sz="1200" dirty="0">
                <a:solidFill>
                  <a:schemeClr val="bg1"/>
                </a:solidFill>
              </a:rPr>
              <a:t>https://orcid.org/0000-0003-1882-1491</a:t>
            </a:r>
            <a:endParaRPr lang="es-CO" sz="1200" dirty="0">
              <a:solidFill>
                <a:schemeClr val="bg1"/>
              </a:solidFill>
            </a:endParaRPr>
          </a:p>
        </p:txBody>
      </p:sp>
      <p:pic>
        <p:nvPicPr>
          <p:cNvPr id="21" name="Imagen 20" descr="Imagen que contiene dibujo, señal&#10;&#10;Descripción generada automáticamente">
            <a:extLst>
              <a:ext uri="{FF2B5EF4-FFF2-40B4-BE49-F238E27FC236}">
                <a16:creationId xmlns:a16="http://schemas.microsoft.com/office/drawing/2014/main" id="{5A1FC566-8278-44FD-9A46-4148A47B5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8357" y="330589"/>
            <a:ext cx="1461089" cy="658027"/>
          </a:xfrm>
          <a:prstGeom prst="rect">
            <a:avLst/>
          </a:prstGeom>
        </p:spPr>
      </p:pic>
      <p:sp>
        <p:nvSpPr>
          <p:cNvPr id="12" name="Subtítulo 2">
            <a:extLst>
              <a:ext uri="{FF2B5EF4-FFF2-40B4-BE49-F238E27FC236}">
                <a16:creationId xmlns:a16="http://schemas.microsoft.com/office/drawing/2014/main" id="{1E0D2E26-3480-4944-A169-1D4C359232F9}"/>
              </a:ext>
            </a:extLst>
          </p:cNvPr>
          <p:cNvSpPr txBox="1">
            <a:spLocks/>
          </p:cNvSpPr>
          <p:nvPr/>
        </p:nvSpPr>
        <p:spPr>
          <a:xfrm>
            <a:off x="6140973" y="358741"/>
            <a:ext cx="1587899" cy="57904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1900" b="1" dirty="0">
                <a:solidFill>
                  <a:srgbClr val="FFFF00"/>
                </a:solidFill>
              </a:rPr>
              <a:t>EGU 2020 online </a:t>
            </a:r>
          </a:p>
          <a:p>
            <a:pPr>
              <a:lnSpc>
                <a:spcPct val="120000"/>
              </a:lnSpc>
              <a:spcBef>
                <a:spcPts val="0"/>
              </a:spcBef>
            </a:pPr>
            <a:r>
              <a:rPr lang="en-US" sz="1900" b="1" dirty="0">
                <a:solidFill>
                  <a:srgbClr val="FFFF00"/>
                </a:solidFill>
              </a:rPr>
              <a:t>4 – 8 Mayo 2020</a:t>
            </a:r>
          </a:p>
          <a:p>
            <a:pPr>
              <a:lnSpc>
                <a:spcPct val="120000"/>
              </a:lnSpc>
              <a:spcBef>
                <a:spcPts val="0"/>
              </a:spcBef>
            </a:pPr>
            <a:endParaRPr lang="en-US" sz="1100" b="1" dirty="0">
              <a:solidFill>
                <a:schemeClr val="bg1"/>
              </a:solidFill>
            </a:endParaRPr>
          </a:p>
        </p:txBody>
      </p:sp>
    </p:spTree>
    <p:extLst>
      <p:ext uri="{BB962C8B-B14F-4D97-AF65-F5344CB8AC3E}">
        <p14:creationId xmlns:p14="http://schemas.microsoft.com/office/powerpoint/2010/main" val="358097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B86934E-C9B0-4A04-9107-2655F420BDC4}"/>
              </a:ext>
            </a:extLst>
          </p:cNvPr>
          <p:cNvSpPr/>
          <p:nvPr/>
        </p:nvSpPr>
        <p:spPr>
          <a:xfrm>
            <a:off x="-83810" y="-43474"/>
            <a:ext cx="12275810" cy="69014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FEF04412-9628-422E-9648-2311E9AD9E05}"/>
              </a:ext>
            </a:extLst>
          </p:cNvPr>
          <p:cNvPicPr>
            <a:picLocks noChangeAspect="1"/>
          </p:cNvPicPr>
          <p:nvPr/>
        </p:nvPicPr>
        <p:blipFill rotWithShape="1">
          <a:blip r:embed="rId2"/>
          <a:srcRect t="28642" r="2" b="8680"/>
          <a:stretch/>
        </p:blipFill>
        <p:spPr>
          <a:xfrm>
            <a:off x="197886" y="1883835"/>
            <a:ext cx="3531288" cy="2946748"/>
          </a:xfrm>
          <a:prstGeom prst="rect">
            <a:avLst/>
          </a:prstGeom>
        </p:spPr>
      </p:pic>
      <p:sp>
        <p:nvSpPr>
          <p:cNvPr id="8" name="CuadroTexto 7">
            <a:extLst>
              <a:ext uri="{FF2B5EF4-FFF2-40B4-BE49-F238E27FC236}">
                <a16:creationId xmlns:a16="http://schemas.microsoft.com/office/drawing/2014/main" id="{DB6D36A7-70CF-442F-BCBD-5C6B7E5193A3}"/>
              </a:ext>
            </a:extLst>
          </p:cNvPr>
          <p:cNvSpPr txBox="1"/>
          <p:nvPr/>
        </p:nvSpPr>
        <p:spPr>
          <a:xfrm>
            <a:off x="894195" y="758768"/>
            <a:ext cx="2177840" cy="461665"/>
          </a:xfrm>
          <a:prstGeom prst="rect">
            <a:avLst/>
          </a:prstGeom>
          <a:noFill/>
        </p:spPr>
        <p:txBody>
          <a:bodyPr wrap="none" rtlCol="0">
            <a:spAutoFit/>
          </a:bodyPr>
          <a:lstStyle/>
          <a:p>
            <a:r>
              <a:rPr lang="es-CO" sz="2400" b="1" dirty="0" err="1"/>
              <a:t>What</a:t>
            </a:r>
            <a:r>
              <a:rPr lang="es-CO" sz="2400" b="1" dirty="0"/>
              <a:t> </a:t>
            </a:r>
            <a:r>
              <a:rPr lang="es-CO" sz="2400" b="1" dirty="0" err="1"/>
              <a:t>is</a:t>
            </a:r>
            <a:r>
              <a:rPr lang="es-CO" sz="2400" b="1" dirty="0"/>
              <a:t> a </a:t>
            </a:r>
            <a:r>
              <a:rPr lang="es-CO" sz="2400" b="1" dirty="0" err="1"/>
              <a:t>river</a:t>
            </a:r>
            <a:r>
              <a:rPr lang="es-CO" sz="2400" b="1" dirty="0"/>
              <a:t>?</a:t>
            </a:r>
          </a:p>
        </p:txBody>
      </p:sp>
      <p:sp>
        <p:nvSpPr>
          <p:cNvPr id="9" name="CuadroTexto 8">
            <a:extLst>
              <a:ext uri="{FF2B5EF4-FFF2-40B4-BE49-F238E27FC236}">
                <a16:creationId xmlns:a16="http://schemas.microsoft.com/office/drawing/2014/main" id="{4D0B5319-DFCF-4178-A0C6-12BA41269D46}"/>
              </a:ext>
            </a:extLst>
          </p:cNvPr>
          <p:cNvSpPr txBox="1"/>
          <p:nvPr/>
        </p:nvSpPr>
        <p:spPr>
          <a:xfrm>
            <a:off x="443398" y="5039031"/>
            <a:ext cx="3079433" cy="461665"/>
          </a:xfrm>
          <a:prstGeom prst="rect">
            <a:avLst/>
          </a:prstGeom>
          <a:noFill/>
        </p:spPr>
        <p:txBody>
          <a:bodyPr wrap="none" rtlCol="0">
            <a:spAutoFit/>
          </a:bodyPr>
          <a:lstStyle/>
          <a:p>
            <a:r>
              <a:rPr lang="es-CO" sz="2400" b="1" dirty="0" err="1"/>
              <a:t>Why</a:t>
            </a:r>
            <a:r>
              <a:rPr lang="es-CO" sz="2400" b="1" dirty="0"/>
              <a:t> </a:t>
            </a:r>
            <a:r>
              <a:rPr lang="es-CO" sz="2400" b="1" dirty="0" err="1"/>
              <a:t>is</a:t>
            </a:r>
            <a:r>
              <a:rPr lang="es-CO" sz="2400" b="1" dirty="0"/>
              <a:t> </a:t>
            </a:r>
            <a:r>
              <a:rPr lang="es-CO" sz="2400" b="1" dirty="0" err="1"/>
              <a:t>this</a:t>
            </a:r>
            <a:r>
              <a:rPr lang="es-CO" sz="2400" b="1" dirty="0"/>
              <a:t> </a:t>
            </a:r>
            <a:r>
              <a:rPr lang="es-CO" sz="2400" b="1" dirty="0" err="1"/>
              <a:t>important</a:t>
            </a:r>
            <a:r>
              <a:rPr lang="es-CO" sz="2400" b="1" dirty="0"/>
              <a:t>?</a:t>
            </a:r>
          </a:p>
        </p:txBody>
      </p:sp>
      <p:sp>
        <p:nvSpPr>
          <p:cNvPr id="10" name="Rectángulo 9">
            <a:extLst>
              <a:ext uri="{FF2B5EF4-FFF2-40B4-BE49-F238E27FC236}">
                <a16:creationId xmlns:a16="http://schemas.microsoft.com/office/drawing/2014/main" id="{6FF7AEED-047A-4021-BF5A-47FC257F6476}"/>
              </a:ext>
            </a:extLst>
          </p:cNvPr>
          <p:cNvSpPr/>
          <p:nvPr/>
        </p:nvSpPr>
        <p:spPr>
          <a:xfrm>
            <a:off x="6253163" y="731593"/>
            <a:ext cx="1742081" cy="523220"/>
          </a:xfrm>
          <a:custGeom>
            <a:avLst/>
            <a:gdLst>
              <a:gd name="connsiteX0" fmla="*/ 0 w 1742081"/>
              <a:gd name="connsiteY0" fmla="*/ 0 h 523220"/>
              <a:gd name="connsiteX1" fmla="*/ 545852 w 1742081"/>
              <a:gd name="connsiteY1" fmla="*/ 0 h 523220"/>
              <a:gd name="connsiteX2" fmla="*/ 1074283 w 1742081"/>
              <a:gd name="connsiteY2" fmla="*/ 0 h 523220"/>
              <a:gd name="connsiteX3" fmla="*/ 1742081 w 1742081"/>
              <a:gd name="connsiteY3" fmla="*/ 0 h 523220"/>
              <a:gd name="connsiteX4" fmla="*/ 1742081 w 1742081"/>
              <a:gd name="connsiteY4" fmla="*/ 523220 h 523220"/>
              <a:gd name="connsiteX5" fmla="*/ 1126546 w 1742081"/>
              <a:gd name="connsiteY5" fmla="*/ 523220 h 523220"/>
              <a:gd name="connsiteX6" fmla="*/ 598114 w 1742081"/>
              <a:gd name="connsiteY6" fmla="*/ 523220 h 523220"/>
              <a:gd name="connsiteX7" fmla="*/ 0 w 1742081"/>
              <a:gd name="connsiteY7" fmla="*/ 523220 h 523220"/>
              <a:gd name="connsiteX8" fmla="*/ 0 w 1742081"/>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081" h="523220" fill="none" extrusionOk="0">
                <a:moveTo>
                  <a:pt x="0" y="0"/>
                </a:moveTo>
                <a:cubicBezTo>
                  <a:pt x="252171" y="-20648"/>
                  <a:pt x="334689" y="20387"/>
                  <a:pt x="545852" y="0"/>
                </a:cubicBezTo>
                <a:cubicBezTo>
                  <a:pt x="757015" y="-20387"/>
                  <a:pt x="931251" y="-23689"/>
                  <a:pt x="1074283" y="0"/>
                </a:cubicBezTo>
                <a:cubicBezTo>
                  <a:pt x="1217315" y="23689"/>
                  <a:pt x="1604523" y="-555"/>
                  <a:pt x="1742081" y="0"/>
                </a:cubicBezTo>
                <a:cubicBezTo>
                  <a:pt x="1729878" y="144125"/>
                  <a:pt x="1739173" y="413936"/>
                  <a:pt x="1742081" y="523220"/>
                </a:cubicBezTo>
                <a:cubicBezTo>
                  <a:pt x="1593661" y="535463"/>
                  <a:pt x="1361735" y="510909"/>
                  <a:pt x="1126546" y="523220"/>
                </a:cubicBezTo>
                <a:cubicBezTo>
                  <a:pt x="891358" y="535531"/>
                  <a:pt x="832420" y="506141"/>
                  <a:pt x="598114" y="523220"/>
                </a:cubicBezTo>
                <a:cubicBezTo>
                  <a:pt x="363808" y="540299"/>
                  <a:pt x="135696" y="512291"/>
                  <a:pt x="0" y="523220"/>
                </a:cubicBezTo>
                <a:cubicBezTo>
                  <a:pt x="23748" y="338517"/>
                  <a:pt x="-9047" y="240513"/>
                  <a:pt x="0" y="0"/>
                </a:cubicBezTo>
                <a:close/>
              </a:path>
              <a:path w="1742081" h="523220" stroke="0" extrusionOk="0">
                <a:moveTo>
                  <a:pt x="0" y="0"/>
                </a:moveTo>
                <a:cubicBezTo>
                  <a:pt x="220799" y="382"/>
                  <a:pt x="461958" y="-14434"/>
                  <a:pt x="615535" y="0"/>
                </a:cubicBezTo>
                <a:cubicBezTo>
                  <a:pt x="769112" y="14434"/>
                  <a:pt x="934748" y="-13587"/>
                  <a:pt x="1196229" y="0"/>
                </a:cubicBezTo>
                <a:cubicBezTo>
                  <a:pt x="1457710" y="13587"/>
                  <a:pt x="1579210" y="15163"/>
                  <a:pt x="1742081" y="0"/>
                </a:cubicBezTo>
                <a:cubicBezTo>
                  <a:pt x="1718479" y="187424"/>
                  <a:pt x="1760465" y="327587"/>
                  <a:pt x="1742081" y="523220"/>
                </a:cubicBezTo>
                <a:cubicBezTo>
                  <a:pt x="1535098" y="529743"/>
                  <a:pt x="1436814" y="519141"/>
                  <a:pt x="1161387" y="523220"/>
                </a:cubicBezTo>
                <a:cubicBezTo>
                  <a:pt x="885960" y="527299"/>
                  <a:pt x="825592" y="534194"/>
                  <a:pt x="580694" y="523220"/>
                </a:cubicBezTo>
                <a:cubicBezTo>
                  <a:pt x="335796" y="512246"/>
                  <a:pt x="174644" y="496837"/>
                  <a:pt x="0" y="523220"/>
                </a:cubicBezTo>
                <a:cubicBezTo>
                  <a:pt x="12297" y="287692"/>
                  <a:pt x="10409" y="167997"/>
                  <a:pt x="0" y="0"/>
                </a:cubicBezTo>
                <a:close/>
              </a:path>
            </a:pathLst>
          </a:custGeom>
          <a:ln w="19050">
            <a:extLst>
              <a:ext uri="{C807C97D-BFC1-408E-A445-0C87EB9F89A2}">
                <ask:lineSketchStyleProps xmlns:ask="http://schemas.microsoft.com/office/drawing/2018/sketchyshapes" sd="1399161896">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400" dirty="0">
                <a:latin typeface="+mj-lt"/>
              </a:rPr>
              <a:t>Place </a:t>
            </a:r>
            <a:r>
              <a:rPr lang="es-CO" sz="1400" dirty="0" err="1">
                <a:latin typeface="+mj-lt"/>
              </a:rPr>
              <a:t>or</a:t>
            </a:r>
            <a:r>
              <a:rPr lang="es-CO" sz="1400" dirty="0">
                <a:latin typeface="+mj-lt"/>
              </a:rPr>
              <a:t> </a:t>
            </a:r>
            <a:r>
              <a:rPr lang="es-CO" sz="1400" dirty="0" err="1">
                <a:latin typeface="+mj-lt"/>
              </a:rPr>
              <a:t>channel</a:t>
            </a:r>
            <a:r>
              <a:rPr lang="es-CO" sz="1400" dirty="0">
                <a:latin typeface="+mj-lt"/>
              </a:rPr>
              <a:t> </a:t>
            </a:r>
            <a:r>
              <a:rPr lang="es-CO" sz="1400" dirty="0" err="1">
                <a:latin typeface="+mj-lt"/>
              </a:rPr>
              <a:t>where</a:t>
            </a:r>
            <a:r>
              <a:rPr lang="es-CO" sz="1400" dirty="0">
                <a:latin typeface="+mj-lt"/>
              </a:rPr>
              <a:t> </a:t>
            </a:r>
            <a:r>
              <a:rPr lang="es-CO" sz="1400" dirty="0" err="1">
                <a:latin typeface="+mj-lt"/>
              </a:rPr>
              <a:t>the</a:t>
            </a:r>
            <a:r>
              <a:rPr lang="es-CO" sz="1400" dirty="0">
                <a:latin typeface="+mj-lt"/>
              </a:rPr>
              <a:t> </a:t>
            </a:r>
            <a:r>
              <a:rPr lang="es-CO" sz="1400" dirty="0" err="1">
                <a:latin typeface="+mj-lt"/>
              </a:rPr>
              <a:t>water</a:t>
            </a:r>
            <a:r>
              <a:rPr lang="es-CO" sz="1400" dirty="0">
                <a:latin typeface="+mj-lt"/>
              </a:rPr>
              <a:t> </a:t>
            </a:r>
            <a:r>
              <a:rPr lang="es-CO" sz="1400" dirty="0" err="1">
                <a:latin typeface="+mj-lt"/>
              </a:rPr>
              <a:t>runs</a:t>
            </a:r>
            <a:endParaRPr lang="es-CO" sz="1400" dirty="0">
              <a:latin typeface="+mj-lt"/>
            </a:endParaRPr>
          </a:p>
        </p:txBody>
      </p:sp>
      <p:sp>
        <p:nvSpPr>
          <p:cNvPr id="11" name="Rectángulo 10">
            <a:extLst>
              <a:ext uri="{FF2B5EF4-FFF2-40B4-BE49-F238E27FC236}">
                <a16:creationId xmlns:a16="http://schemas.microsoft.com/office/drawing/2014/main" id="{AA5609F4-C620-4641-A310-3ADA26037995}"/>
              </a:ext>
            </a:extLst>
          </p:cNvPr>
          <p:cNvSpPr/>
          <p:nvPr/>
        </p:nvSpPr>
        <p:spPr>
          <a:xfrm>
            <a:off x="6594979" y="1417293"/>
            <a:ext cx="2243927" cy="523220"/>
          </a:xfrm>
          <a:custGeom>
            <a:avLst/>
            <a:gdLst>
              <a:gd name="connsiteX0" fmla="*/ 0 w 2243927"/>
              <a:gd name="connsiteY0" fmla="*/ 0 h 523220"/>
              <a:gd name="connsiteX1" fmla="*/ 516103 w 2243927"/>
              <a:gd name="connsiteY1" fmla="*/ 0 h 523220"/>
              <a:gd name="connsiteX2" fmla="*/ 1032206 w 2243927"/>
              <a:gd name="connsiteY2" fmla="*/ 0 h 523220"/>
              <a:gd name="connsiteX3" fmla="*/ 1525870 w 2243927"/>
              <a:gd name="connsiteY3" fmla="*/ 0 h 523220"/>
              <a:gd name="connsiteX4" fmla="*/ 2243927 w 2243927"/>
              <a:gd name="connsiteY4" fmla="*/ 0 h 523220"/>
              <a:gd name="connsiteX5" fmla="*/ 2243927 w 2243927"/>
              <a:gd name="connsiteY5" fmla="*/ 523220 h 523220"/>
              <a:gd name="connsiteX6" fmla="*/ 1638067 w 2243927"/>
              <a:gd name="connsiteY6" fmla="*/ 523220 h 523220"/>
              <a:gd name="connsiteX7" fmla="*/ 1032206 w 2243927"/>
              <a:gd name="connsiteY7" fmla="*/ 523220 h 523220"/>
              <a:gd name="connsiteX8" fmla="*/ 493664 w 2243927"/>
              <a:gd name="connsiteY8" fmla="*/ 523220 h 523220"/>
              <a:gd name="connsiteX9" fmla="*/ 0 w 2243927"/>
              <a:gd name="connsiteY9" fmla="*/ 523220 h 523220"/>
              <a:gd name="connsiteX10" fmla="*/ 0 w 2243927"/>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927" h="523220" fill="none" extrusionOk="0">
                <a:moveTo>
                  <a:pt x="0" y="0"/>
                </a:moveTo>
                <a:cubicBezTo>
                  <a:pt x="132510" y="-1816"/>
                  <a:pt x="339358" y="60616"/>
                  <a:pt x="516103" y="0"/>
                </a:cubicBezTo>
                <a:cubicBezTo>
                  <a:pt x="692848" y="-60616"/>
                  <a:pt x="878788" y="51445"/>
                  <a:pt x="1032206" y="0"/>
                </a:cubicBezTo>
                <a:cubicBezTo>
                  <a:pt x="1185624" y="-51445"/>
                  <a:pt x="1312509" y="50488"/>
                  <a:pt x="1525870" y="0"/>
                </a:cubicBezTo>
                <a:cubicBezTo>
                  <a:pt x="1739231" y="-50488"/>
                  <a:pt x="2062776" y="35484"/>
                  <a:pt x="2243927" y="0"/>
                </a:cubicBezTo>
                <a:cubicBezTo>
                  <a:pt x="2273628" y="152374"/>
                  <a:pt x="2241186" y="314220"/>
                  <a:pt x="2243927" y="523220"/>
                </a:cubicBezTo>
                <a:cubicBezTo>
                  <a:pt x="2048268" y="571170"/>
                  <a:pt x="1810415" y="452809"/>
                  <a:pt x="1638067" y="523220"/>
                </a:cubicBezTo>
                <a:cubicBezTo>
                  <a:pt x="1465719" y="593631"/>
                  <a:pt x="1271395" y="500673"/>
                  <a:pt x="1032206" y="523220"/>
                </a:cubicBezTo>
                <a:cubicBezTo>
                  <a:pt x="793017" y="545767"/>
                  <a:pt x="619976" y="486189"/>
                  <a:pt x="493664" y="523220"/>
                </a:cubicBezTo>
                <a:cubicBezTo>
                  <a:pt x="367352" y="560251"/>
                  <a:pt x="119095" y="489339"/>
                  <a:pt x="0" y="523220"/>
                </a:cubicBezTo>
                <a:cubicBezTo>
                  <a:pt x="-48731" y="372023"/>
                  <a:pt x="1365" y="237907"/>
                  <a:pt x="0" y="0"/>
                </a:cubicBezTo>
                <a:close/>
              </a:path>
              <a:path w="2243927" h="523220" stroke="0" extrusionOk="0">
                <a:moveTo>
                  <a:pt x="0" y="0"/>
                </a:moveTo>
                <a:cubicBezTo>
                  <a:pt x="215373" y="-40722"/>
                  <a:pt x="312940" y="5841"/>
                  <a:pt x="493664" y="0"/>
                </a:cubicBezTo>
                <a:cubicBezTo>
                  <a:pt x="674388" y="-5841"/>
                  <a:pt x="812641" y="71597"/>
                  <a:pt x="1099524" y="0"/>
                </a:cubicBezTo>
                <a:cubicBezTo>
                  <a:pt x="1386407" y="-71597"/>
                  <a:pt x="1420994" y="56244"/>
                  <a:pt x="1593188" y="0"/>
                </a:cubicBezTo>
                <a:cubicBezTo>
                  <a:pt x="1765382" y="-56244"/>
                  <a:pt x="1973839" y="26646"/>
                  <a:pt x="2243927" y="0"/>
                </a:cubicBezTo>
                <a:cubicBezTo>
                  <a:pt x="2291929" y="237077"/>
                  <a:pt x="2214673" y="334799"/>
                  <a:pt x="2243927" y="523220"/>
                </a:cubicBezTo>
                <a:cubicBezTo>
                  <a:pt x="2114693" y="581122"/>
                  <a:pt x="1918215" y="468162"/>
                  <a:pt x="1750263" y="523220"/>
                </a:cubicBezTo>
                <a:cubicBezTo>
                  <a:pt x="1582311" y="578278"/>
                  <a:pt x="1321983" y="461118"/>
                  <a:pt x="1211721" y="523220"/>
                </a:cubicBezTo>
                <a:cubicBezTo>
                  <a:pt x="1101459" y="585322"/>
                  <a:pt x="834163" y="500596"/>
                  <a:pt x="628300" y="523220"/>
                </a:cubicBezTo>
                <a:cubicBezTo>
                  <a:pt x="422437" y="545844"/>
                  <a:pt x="198786" y="462997"/>
                  <a:pt x="0" y="523220"/>
                </a:cubicBezTo>
                <a:cubicBezTo>
                  <a:pt x="-24223" y="394511"/>
                  <a:pt x="44815" y="131255"/>
                  <a:pt x="0" y="0"/>
                </a:cubicBezTo>
                <a:close/>
              </a:path>
            </a:pathLst>
          </a:custGeom>
          <a:ln w="19050">
            <a:extLst>
              <a:ext uri="{C807C97D-BFC1-408E-A445-0C87EB9F89A2}">
                <ask:lineSketchStyleProps xmlns:ask="http://schemas.microsoft.com/office/drawing/2018/sketchyshapes" sd="221163298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latin typeface="+mj-lt"/>
                <a:ea typeface="Calibri" panose="020F0502020204030204" pitchFamily="34" charset="0"/>
                <a:cs typeface="Times New Roman" panose="02020603050405020304" pitchFamily="18" charset="0"/>
              </a:rPr>
              <a:t>Stream of water that has a defined course</a:t>
            </a:r>
            <a:endParaRPr lang="es-CO" sz="1400" dirty="0">
              <a:latin typeface="+mj-lt"/>
            </a:endParaRPr>
          </a:p>
        </p:txBody>
      </p:sp>
      <p:sp>
        <p:nvSpPr>
          <p:cNvPr id="13" name="Rectángulo 12">
            <a:extLst>
              <a:ext uri="{FF2B5EF4-FFF2-40B4-BE49-F238E27FC236}">
                <a16:creationId xmlns:a16="http://schemas.microsoft.com/office/drawing/2014/main" id="{39B3D60E-6557-40F9-8E46-C0D0D1426C1A}"/>
              </a:ext>
            </a:extLst>
          </p:cNvPr>
          <p:cNvSpPr/>
          <p:nvPr/>
        </p:nvSpPr>
        <p:spPr>
          <a:xfrm>
            <a:off x="5643433" y="2078151"/>
            <a:ext cx="6350681" cy="738664"/>
          </a:xfrm>
          <a:custGeom>
            <a:avLst/>
            <a:gdLst>
              <a:gd name="connsiteX0" fmla="*/ 0 w 6350681"/>
              <a:gd name="connsiteY0" fmla="*/ 0 h 738664"/>
              <a:gd name="connsiteX1" fmla="*/ 450321 w 6350681"/>
              <a:gd name="connsiteY1" fmla="*/ 0 h 738664"/>
              <a:gd name="connsiteX2" fmla="*/ 1027656 w 6350681"/>
              <a:gd name="connsiteY2" fmla="*/ 0 h 738664"/>
              <a:gd name="connsiteX3" fmla="*/ 1668497 w 6350681"/>
              <a:gd name="connsiteY3" fmla="*/ 0 h 738664"/>
              <a:gd name="connsiteX4" fmla="*/ 2118818 w 6350681"/>
              <a:gd name="connsiteY4" fmla="*/ 0 h 738664"/>
              <a:gd name="connsiteX5" fmla="*/ 2823166 w 6350681"/>
              <a:gd name="connsiteY5" fmla="*/ 0 h 738664"/>
              <a:gd name="connsiteX6" fmla="*/ 3527515 w 6350681"/>
              <a:gd name="connsiteY6" fmla="*/ 0 h 738664"/>
              <a:gd name="connsiteX7" fmla="*/ 4168356 w 6350681"/>
              <a:gd name="connsiteY7" fmla="*/ 0 h 738664"/>
              <a:gd name="connsiteX8" fmla="*/ 4618677 w 6350681"/>
              <a:gd name="connsiteY8" fmla="*/ 0 h 738664"/>
              <a:gd name="connsiteX9" fmla="*/ 5005491 w 6350681"/>
              <a:gd name="connsiteY9" fmla="*/ 0 h 738664"/>
              <a:gd name="connsiteX10" fmla="*/ 5582826 w 6350681"/>
              <a:gd name="connsiteY10" fmla="*/ 0 h 738664"/>
              <a:gd name="connsiteX11" fmla="*/ 6350681 w 6350681"/>
              <a:gd name="connsiteY11" fmla="*/ 0 h 738664"/>
              <a:gd name="connsiteX12" fmla="*/ 6350681 w 6350681"/>
              <a:gd name="connsiteY12" fmla="*/ 384105 h 738664"/>
              <a:gd name="connsiteX13" fmla="*/ 6350681 w 6350681"/>
              <a:gd name="connsiteY13" fmla="*/ 738664 h 738664"/>
              <a:gd name="connsiteX14" fmla="*/ 5773346 w 6350681"/>
              <a:gd name="connsiteY14" fmla="*/ 738664 h 738664"/>
              <a:gd name="connsiteX15" fmla="*/ 5132505 w 6350681"/>
              <a:gd name="connsiteY15" fmla="*/ 738664 h 738664"/>
              <a:gd name="connsiteX16" fmla="*/ 4428157 w 6350681"/>
              <a:gd name="connsiteY16" fmla="*/ 738664 h 738664"/>
              <a:gd name="connsiteX17" fmla="*/ 3723808 w 6350681"/>
              <a:gd name="connsiteY17" fmla="*/ 738664 h 738664"/>
              <a:gd name="connsiteX18" fmla="*/ 3336994 w 6350681"/>
              <a:gd name="connsiteY18" fmla="*/ 738664 h 738664"/>
              <a:gd name="connsiteX19" fmla="*/ 2886673 w 6350681"/>
              <a:gd name="connsiteY19" fmla="*/ 738664 h 738664"/>
              <a:gd name="connsiteX20" fmla="*/ 2499859 w 6350681"/>
              <a:gd name="connsiteY20" fmla="*/ 738664 h 738664"/>
              <a:gd name="connsiteX21" fmla="*/ 2113045 w 6350681"/>
              <a:gd name="connsiteY21" fmla="*/ 738664 h 738664"/>
              <a:gd name="connsiteX22" fmla="*/ 1472203 w 6350681"/>
              <a:gd name="connsiteY22" fmla="*/ 738664 h 738664"/>
              <a:gd name="connsiteX23" fmla="*/ 1021882 w 6350681"/>
              <a:gd name="connsiteY23" fmla="*/ 738664 h 738664"/>
              <a:gd name="connsiteX24" fmla="*/ 635068 w 6350681"/>
              <a:gd name="connsiteY24" fmla="*/ 738664 h 738664"/>
              <a:gd name="connsiteX25" fmla="*/ 0 w 6350681"/>
              <a:gd name="connsiteY25" fmla="*/ 738664 h 738664"/>
              <a:gd name="connsiteX26" fmla="*/ 0 w 6350681"/>
              <a:gd name="connsiteY26" fmla="*/ 354559 h 738664"/>
              <a:gd name="connsiteX27" fmla="*/ 0 w 6350681"/>
              <a:gd name="connsiteY27"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50681" h="738664" fill="none" extrusionOk="0">
                <a:moveTo>
                  <a:pt x="0" y="0"/>
                </a:moveTo>
                <a:cubicBezTo>
                  <a:pt x="151711" y="-51092"/>
                  <a:pt x="261227" y="27709"/>
                  <a:pt x="450321" y="0"/>
                </a:cubicBezTo>
                <a:cubicBezTo>
                  <a:pt x="639415" y="-27709"/>
                  <a:pt x="816760" y="61458"/>
                  <a:pt x="1027656" y="0"/>
                </a:cubicBezTo>
                <a:cubicBezTo>
                  <a:pt x="1238553" y="-61458"/>
                  <a:pt x="1374769" y="52624"/>
                  <a:pt x="1668497" y="0"/>
                </a:cubicBezTo>
                <a:cubicBezTo>
                  <a:pt x="1962225" y="-52624"/>
                  <a:pt x="1925034" y="5871"/>
                  <a:pt x="2118818" y="0"/>
                </a:cubicBezTo>
                <a:cubicBezTo>
                  <a:pt x="2312602" y="-5871"/>
                  <a:pt x="2535104" y="73297"/>
                  <a:pt x="2823166" y="0"/>
                </a:cubicBezTo>
                <a:cubicBezTo>
                  <a:pt x="3111228" y="-73297"/>
                  <a:pt x="3300430" y="57282"/>
                  <a:pt x="3527515" y="0"/>
                </a:cubicBezTo>
                <a:cubicBezTo>
                  <a:pt x="3754600" y="-57282"/>
                  <a:pt x="3948517" y="73442"/>
                  <a:pt x="4168356" y="0"/>
                </a:cubicBezTo>
                <a:cubicBezTo>
                  <a:pt x="4388195" y="-73442"/>
                  <a:pt x="4489895" y="40371"/>
                  <a:pt x="4618677" y="0"/>
                </a:cubicBezTo>
                <a:cubicBezTo>
                  <a:pt x="4747459" y="-40371"/>
                  <a:pt x="4834281" y="5975"/>
                  <a:pt x="5005491" y="0"/>
                </a:cubicBezTo>
                <a:cubicBezTo>
                  <a:pt x="5176701" y="-5975"/>
                  <a:pt x="5353542" y="26396"/>
                  <a:pt x="5582826" y="0"/>
                </a:cubicBezTo>
                <a:cubicBezTo>
                  <a:pt x="5812110" y="-26396"/>
                  <a:pt x="6144984" y="54799"/>
                  <a:pt x="6350681" y="0"/>
                </a:cubicBezTo>
                <a:cubicBezTo>
                  <a:pt x="6362704" y="170050"/>
                  <a:pt x="6334549" y="265311"/>
                  <a:pt x="6350681" y="384105"/>
                </a:cubicBezTo>
                <a:cubicBezTo>
                  <a:pt x="6366813" y="502900"/>
                  <a:pt x="6347628" y="636629"/>
                  <a:pt x="6350681" y="738664"/>
                </a:cubicBezTo>
                <a:cubicBezTo>
                  <a:pt x="6161111" y="796650"/>
                  <a:pt x="5929514" y="689364"/>
                  <a:pt x="5773346" y="738664"/>
                </a:cubicBezTo>
                <a:cubicBezTo>
                  <a:pt x="5617179" y="787964"/>
                  <a:pt x="5431643" y="693178"/>
                  <a:pt x="5132505" y="738664"/>
                </a:cubicBezTo>
                <a:cubicBezTo>
                  <a:pt x="4833367" y="784150"/>
                  <a:pt x="4588226" y="680383"/>
                  <a:pt x="4428157" y="738664"/>
                </a:cubicBezTo>
                <a:cubicBezTo>
                  <a:pt x="4268088" y="796945"/>
                  <a:pt x="3920424" y="687244"/>
                  <a:pt x="3723808" y="738664"/>
                </a:cubicBezTo>
                <a:cubicBezTo>
                  <a:pt x="3527192" y="790084"/>
                  <a:pt x="3453408" y="700250"/>
                  <a:pt x="3336994" y="738664"/>
                </a:cubicBezTo>
                <a:cubicBezTo>
                  <a:pt x="3220580" y="777078"/>
                  <a:pt x="3051749" y="720775"/>
                  <a:pt x="2886673" y="738664"/>
                </a:cubicBezTo>
                <a:cubicBezTo>
                  <a:pt x="2721597" y="756553"/>
                  <a:pt x="2578478" y="718541"/>
                  <a:pt x="2499859" y="738664"/>
                </a:cubicBezTo>
                <a:cubicBezTo>
                  <a:pt x="2421240" y="758787"/>
                  <a:pt x="2231022" y="699285"/>
                  <a:pt x="2113045" y="738664"/>
                </a:cubicBezTo>
                <a:cubicBezTo>
                  <a:pt x="1995068" y="778043"/>
                  <a:pt x="1736991" y="688140"/>
                  <a:pt x="1472203" y="738664"/>
                </a:cubicBezTo>
                <a:cubicBezTo>
                  <a:pt x="1207415" y="789188"/>
                  <a:pt x="1225462" y="717104"/>
                  <a:pt x="1021882" y="738664"/>
                </a:cubicBezTo>
                <a:cubicBezTo>
                  <a:pt x="818302" y="760224"/>
                  <a:pt x="798945" y="707275"/>
                  <a:pt x="635068" y="738664"/>
                </a:cubicBezTo>
                <a:cubicBezTo>
                  <a:pt x="471191" y="770053"/>
                  <a:pt x="177925" y="687807"/>
                  <a:pt x="0" y="738664"/>
                </a:cubicBezTo>
                <a:cubicBezTo>
                  <a:pt x="-30122" y="591524"/>
                  <a:pt x="30741" y="534905"/>
                  <a:pt x="0" y="354559"/>
                </a:cubicBezTo>
                <a:cubicBezTo>
                  <a:pt x="-30741" y="174214"/>
                  <a:pt x="32217" y="145155"/>
                  <a:pt x="0" y="0"/>
                </a:cubicBezTo>
                <a:close/>
              </a:path>
              <a:path w="6350681" h="738664" stroke="0" extrusionOk="0">
                <a:moveTo>
                  <a:pt x="0" y="0"/>
                </a:moveTo>
                <a:cubicBezTo>
                  <a:pt x="180007" y="-21677"/>
                  <a:pt x="479826" y="35963"/>
                  <a:pt x="640841" y="0"/>
                </a:cubicBezTo>
                <a:cubicBezTo>
                  <a:pt x="801856" y="-35963"/>
                  <a:pt x="1162068" y="49431"/>
                  <a:pt x="1345190" y="0"/>
                </a:cubicBezTo>
                <a:cubicBezTo>
                  <a:pt x="1528312" y="-49431"/>
                  <a:pt x="1847892" y="49179"/>
                  <a:pt x="1986031" y="0"/>
                </a:cubicBezTo>
                <a:cubicBezTo>
                  <a:pt x="2124170" y="-49179"/>
                  <a:pt x="2343024" y="34290"/>
                  <a:pt x="2436352" y="0"/>
                </a:cubicBezTo>
                <a:cubicBezTo>
                  <a:pt x="2529680" y="-34290"/>
                  <a:pt x="2739049" y="28149"/>
                  <a:pt x="3013687" y="0"/>
                </a:cubicBezTo>
                <a:cubicBezTo>
                  <a:pt x="3288326" y="-28149"/>
                  <a:pt x="3484948" y="4928"/>
                  <a:pt x="3654528" y="0"/>
                </a:cubicBezTo>
                <a:cubicBezTo>
                  <a:pt x="3824108" y="-4928"/>
                  <a:pt x="4076352" y="49907"/>
                  <a:pt x="4295370" y="0"/>
                </a:cubicBezTo>
                <a:cubicBezTo>
                  <a:pt x="4514388" y="-49907"/>
                  <a:pt x="4606348" y="20287"/>
                  <a:pt x="4809198" y="0"/>
                </a:cubicBezTo>
                <a:cubicBezTo>
                  <a:pt x="5012048" y="-20287"/>
                  <a:pt x="5142018" y="689"/>
                  <a:pt x="5259519" y="0"/>
                </a:cubicBezTo>
                <a:cubicBezTo>
                  <a:pt x="5377020" y="-689"/>
                  <a:pt x="5554788" y="29386"/>
                  <a:pt x="5773346" y="0"/>
                </a:cubicBezTo>
                <a:cubicBezTo>
                  <a:pt x="5991904" y="-29386"/>
                  <a:pt x="6191297" y="56271"/>
                  <a:pt x="6350681" y="0"/>
                </a:cubicBezTo>
                <a:cubicBezTo>
                  <a:pt x="6376520" y="172535"/>
                  <a:pt x="6339415" y="264795"/>
                  <a:pt x="6350681" y="384105"/>
                </a:cubicBezTo>
                <a:cubicBezTo>
                  <a:pt x="6361947" y="503415"/>
                  <a:pt x="6311683" y="659971"/>
                  <a:pt x="6350681" y="738664"/>
                </a:cubicBezTo>
                <a:cubicBezTo>
                  <a:pt x="6205198" y="802304"/>
                  <a:pt x="5943932" y="709489"/>
                  <a:pt x="5773346" y="738664"/>
                </a:cubicBezTo>
                <a:cubicBezTo>
                  <a:pt x="5602760" y="767839"/>
                  <a:pt x="5403458" y="690847"/>
                  <a:pt x="5259519" y="738664"/>
                </a:cubicBezTo>
                <a:cubicBezTo>
                  <a:pt x="5115580" y="786481"/>
                  <a:pt x="4929206" y="718477"/>
                  <a:pt x="4809198" y="738664"/>
                </a:cubicBezTo>
                <a:cubicBezTo>
                  <a:pt x="4689190" y="758851"/>
                  <a:pt x="4451812" y="665624"/>
                  <a:pt x="4104849" y="738664"/>
                </a:cubicBezTo>
                <a:cubicBezTo>
                  <a:pt x="3757886" y="811704"/>
                  <a:pt x="3837774" y="726350"/>
                  <a:pt x="3654528" y="738664"/>
                </a:cubicBezTo>
                <a:cubicBezTo>
                  <a:pt x="3471282" y="750978"/>
                  <a:pt x="3267676" y="661250"/>
                  <a:pt x="2950180" y="738664"/>
                </a:cubicBezTo>
                <a:cubicBezTo>
                  <a:pt x="2632684" y="816078"/>
                  <a:pt x="2604281" y="727628"/>
                  <a:pt x="2436352" y="738664"/>
                </a:cubicBezTo>
                <a:cubicBezTo>
                  <a:pt x="2268423" y="749700"/>
                  <a:pt x="2063427" y="725293"/>
                  <a:pt x="1922524" y="738664"/>
                </a:cubicBezTo>
                <a:cubicBezTo>
                  <a:pt x="1781621" y="752035"/>
                  <a:pt x="1522407" y="731468"/>
                  <a:pt x="1408697" y="738664"/>
                </a:cubicBezTo>
                <a:cubicBezTo>
                  <a:pt x="1294987" y="745860"/>
                  <a:pt x="1109425" y="712192"/>
                  <a:pt x="958375" y="738664"/>
                </a:cubicBezTo>
                <a:cubicBezTo>
                  <a:pt x="807325" y="765136"/>
                  <a:pt x="438783" y="727911"/>
                  <a:pt x="0" y="738664"/>
                </a:cubicBezTo>
                <a:cubicBezTo>
                  <a:pt x="-40915" y="581156"/>
                  <a:pt x="32169" y="496500"/>
                  <a:pt x="0" y="354559"/>
                </a:cubicBezTo>
                <a:cubicBezTo>
                  <a:pt x="-32169" y="212618"/>
                  <a:pt x="18803" y="100842"/>
                  <a:pt x="0" y="0"/>
                </a:cubicBezTo>
                <a:close/>
              </a:path>
            </a:pathLst>
          </a:custGeom>
          <a:ln w="19050">
            <a:extLst>
              <a:ext uri="{C807C97D-BFC1-408E-A445-0C87EB9F89A2}">
                <ask:lineSketchStyleProps xmlns:ask="http://schemas.microsoft.com/office/drawing/2018/sketchyshapes" sd="784034830">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latin typeface="+mj-lt"/>
              </a:rPr>
              <a:t>the river ecosystem, the whole of the river basin, taking into account that the channels depend on the exchange of matter and energy such as water, nutrients and food present in the basin </a:t>
            </a:r>
            <a:r>
              <a:rPr lang="es-CO" sz="1400" dirty="0" err="1">
                <a:latin typeface="+mj-lt"/>
              </a:rPr>
              <a:t>Elosegi</a:t>
            </a:r>
            <a:r>
              <a:rPr lang="es-CO" sz="1400" dirty="0">
                <a:latin typeface="+mj-lt"/>
              </a:rPr>
              <a:t> (2011) </a:t>
            </a:r>
            <a:r>
              <a:rPr lang="es-CO" sz="1400" dirty="0"/>
              <a:t>.</a:t>
            </a:r>
            <a:endParaRPr lang="es-CO" sz="1400" dirty="0">
              <a:latin typeface="+mj-lt"/>
            </a:endParaRPr>
          </a:p>
        </p:txBody>
      </p:sp>
      <p:sp>
        <p:nvSpPr>
          <p:cNvPr id="15" name="Rectángulo 14">
            <a:extLst>
              <a:ext uri="{FF2B5EF4-FFF2-40B4-BE49-F238E27FC236}">
                <a16:creationId xmlns:a16="http://schemas.microsoft.com/office/drawing/2014/main" id="{CB5C2465-9717-42F4-9113-54C25DD6F556}"/>
              </a:ext>
            </a:extLst>
          </p:cNvPr>
          <p:cNvSpPr/>
          <p:nvPr/>
        </p:nvSpPr>
        <p:spPr>
          <a:xfrm>
            <a:off x="3730118" y="895490"/>
            <a:ext cx="2389252" cy="738664"/>
          </a:xfrm>
          <a:custGeom>
            <a:avLst/>
            <a:gdLst>
              <a:gd name="connsiteX0" fmla="*/ 0 w 2389252"/>
              <a:gd name="connsiteY0" fmla="*/ 0 h 738664"/>
              <a:gd name="connsiteX1" fmla="*/ 525635 w 2389252"/>
              <a:gd name="connsiteY1" fmla="*/ 0 h 738664"/>
              <a:gd name="connsiteX2" fmla="*/ 1075163 w 2389252"/>
              <a:gd name="connsiteY2" fmla="*/ 0 h 738664"/>
              <a:gd name="connsiteX3" fmla="*/ 1624691 w 2389252"/>
              <a:gd name="connsiteY3" fmla="*/ 0 h 738664"/>
              <a:gd name="connsiteX4" fmla="*/ 2389252 w 2389252"/>
              <a:gd name="connsiteY4" fmla="*/ 0 h 738664"/>
              <a:gd name="connsiteX5" fmla="*/ 2389252 w 2389252"/>
              <a:gd name="connsiteY5" fmla="*/ 347172 h 738664"/>
              <a:gd name="connsiteX6" fmla="*/ 2389252 w 2389252"/>
              <a:gd name="connsiteY6" fmla="*/ 738664 h 738664"/>
              <a:gd name="connsiteX7" fmla="*/ 1839724 w 2389252"/>
              <a:gd name="connsiteY7" fmla="*/ 738664 h 738664"/>
              <a:gd name="connsiteX8" fmla="*/ 1218519 w 2389252"/>
              <a:gd name="connsiteY8" fmla="*/ 738664 h 738664"/>
              <a:gd name="connsiteX9" fmla="*/ 668991 w 2389252"/>
              <a:gd name="connsiteY9" fmla="*/ 738664 h 738664"/>
              <a:gd name="connsiteX10" fmla="*/ 0 w 2389252"/>
              <a:gd name="connsiteY10" fmla="*/ 738664 h 738664"/>
              <a:gd name="connsiteX11" fmla="*/ 0 w 2389252"/>
              <a:gd name="connsiteY11" fmla="*/ 376719 h 738664"/>
              <a:gd name="connsiteX12" fmla="*/ 0 w 2389252"/>
              <a:gd name="connsiteY1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9252" h="738664" fill="none" extrusionOk="0">
                <a:moveTo>
                  <a:pt x="0" y="0"/>
                </a:moveTo>
                <a:cubicBezTo>
                  <a:pt x="112550" y="-15250"/>
                  <a:pt x="373151" y="22472"/>
                  <a:pt x="525635" y="0"/>
                </a:cubicBezTo>
                <a:cubicBezTo>
                  <a:pt x="678120" y="-22472"/>
                  <a:pt x="838451" y="26695"/>
                  <a:pt x="1075163" y="0"/>
                </a:cubicBezTo>
                <a:cubicBezTo>
                  <a:pt x="1311875" y="-26695"/>
                  <a:pt x="1439877" y="3080"/>
                  <a:pt x="1624691" y="0"/>
                </a:cubicBezTo>
                <a:cubicBezTo>
                  <a:pt x="1809505" y="-3080"/>
                  <a:pt x="2209402" y="-32194"/>
                  <a:pt x="2389252" y="0"/>
                </a:cubicBezTo>
                <a:cubicBezTo>
                  <a:pt x="2388896" y="87578"/>
                  <a:pt x="2374108" y="186099"/>
                  <a:pt x="2389252" y="347172"/>
                </a:cubicBezTo>
                <a:cubicBezTo>
                  <a:pt x="2404396" y="508245"/>
                  <a:pt x="2396133" y="556755"/>
                  <a:pt x="2389252" y="738664"/>
                </a:cubicBezTo>
                <a:cubicBezTo>
                  <a:pt x="2115634" y="732106"/>
                  <a:pt x="1975879" y="718910"/>
                  <a:pt x="1839724" y="738664"/>
                </a:cubicBezTo>
                <a:cubicBezTo>
                  <a:pt x="1703569" y="758418"/>
                  <a:pt x="1405663" y="752946"/>
                  <a:pt x="1218519" y="738664"/>
                </a:cubicBezTo>
                <a:cubicBezTo>
                  <a:pt x="1031376" y="724382"/>
                  <a:pt x="838762" y="727751"/>
                  <a:pt x="668991" y="738664"/>
                </a:cubicBezTo>
                <a:cubicBezTo>
                  <a:pt x="499220" y="749577"/>
                  <a:pt x="170959" y="709831"/>
                  <a:pt x="0" y="738664"/>
                </a:cubicBezTo>
                <a:cubicBezTo>
                  <a:pt x="-16330" y="568297"/>
                  <a:pt x="-5418" y="514107"/>
                  <a:pt x="0" y="376719"/>
                </a:cubicBezTo>
                <a:cubicBezTo>
                  <a:pt x="5418" y="239331"/>
                  <a:pt x="-16479" y="128585"/>
                  <a:pt x="0" y="0"/>
                </a:cubicBezTo>
                <a:close/>
              </a:path>
              <a:path w="2389252" h="738664" stroke="0" extrusionOk="0">
                <a:moveTo>
                  <a:pt x="0" y="0"/>
                </a:moveTo>
                <a:cubicBezTo>
                  <a:pt x="174634" y="-28578"/>
                  <a:pt x="350512" y="14054"/>
                  <a:pt x="597313" y="0"/>
                </a:cubicBezTo>
                <a:cubicBezTo>
                  <a:pt x="844114" y="-14054"/>
                  <a:pt x="966882" y="-20115"/>
                  <a:pt x="1242411" y="0"/>
                </a:cubicBezTo>
                <a:cubicBezTo>
                  <a:pt x="1517940" y="20115"/>
                  <a:pt x="1618029" y="5386"/>
                  <a:pt x="1768046" y="0"/>
                </a:cubicBezTo>
                <a:cubicBezTo>
                  <a:pt x="1918064" y="-5386"/>
                  <a:pt x="2109824" y="-4204"/>
                  <a:pt x="2389252" y="0"/>
                </a:cubicBezTo>
                <a:cubicBezTo>
                  <a:pt x="2393823" y="97922"/>
                  <a:pt x="2381297" y="280829"/>
                  <a:pt x="2389252" y="354559"/>
                </a:cubicBezTo>
                <a:cubicBezTo>
                  <a:pt x="2397207" y="428289"/>
                  <a:pt x="2386808" y="654719"/>
                  <a:pt x="2389252" y="738664"/>
                </a:cubicBezTo>
                <a:cubicBezTo>
                  <a:pt x="2227293" y="716177"/>
                  <a:pt x="1960584" y="734654"/>
                  <a:pt x="1839724" y="738664"/>
                </a:cubicBezTo>
                <a:cubicBezTo>
                  <a:pt x="1718864" y="742674"/>
                  <a:pt x="1469104" y="714060"/>
                  <a:pt x="1218519" y="738664"/>
                </a:cubicBezTo>
                <a:cubicBezTo>
                  <a:pt x="967935" y="763268"/>
                  <a:pt x="831767" y="717103"/>
                  <a:pt x="668991" y="738664"/>
                </a:cubicBezTo>
                <a:cubicBezTo>
                  <a:pt x="506215" y="760225"/>
                  <a:pt x="283075" y="730593"/>
                  <a:pt x="0" y="738664"/>
                </a:cubicBezTo>
                <a:cubicBezTo>
                  <a:pt x="-7910" y="659884"/>
                  <a:pt x="4099" y="540294"/>
                  <a:pt x="0" y="384105"/>
                </a:cubicBezTo>
                <a:cubicBezTo>
                  <a:pt x="-4099" y="227916"/>
                  <a:pt x="14284" y="140409"/>
                  <a:pt x="0" y="0"/>
                </a:cubicBezTo>
                <a:close/>
              </a:path>
            </a:pathLst>
          </a:custGeom>
          <a:ln w="19050">
            <a:extLst>
              <a:ext uri="{C807C97D-BFC1-408E-A445-0C87EB9F89A2}">
                <ask:lineSketchStyleProps xmlns:ask="http://schemas.microsoft.com/office/drawing/2018/sketchyshapes" sd="3627568698">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latin typeface="+mj-lt"/>
              </a:rPr>
              <a:t>the river includes water and the dependency that humans and other organisms have on it</a:t>
            </a:r>
            <a:endParaRPr lang="es-CO" sz="1400" dirty="0">
              <a:latin typeface="+mj-lt"/>
            </a:endParaRPr>
          </a:p>
        </p:txBody>
      </p:sp>
      <p:sp>
        <p:nvSpPr>
          <p:cNvPr id="16" name="Rectángulo 15">
            <a:extLst>
              <a:ext uri="{FF2B5EF4-FFF2-40B4-BE49-F238E27FC236}">
                <a16:creationId xmlns:a16="http://schemas.microsoft.com/office/drawing/2014/main" id="{37596AA9-F6DD-4A8F-AE44-A68919907E81}"/>
              </a:ext>
            </a:extLst>
          </p:cNvPr>
          <p:cNvSpPr/>
          <p:nvPr/>
        </p:nvSpPr>
        <p:spPr>
          <a:xfrm>
            <a:off x="9106493" y="1417293"/>
            <a:ext cx="2929709" cy="523220"/>
          </a:xfrm>
          <a:custGeom>
            <a:avLst/>
            <a:gdLst>
              <a:gd name="connsiteX0" fmla="*/ 0 w 2929709"/>
              <a:gd name="connsiteY0" fmla="*/ 0 h 523220"/>
              <a:gd name="connsiteX1" fmla="*/ 615239 w 2929709"/>
              <a:gd name="connsiteY1" fmla="*/ 0 h 523220"/>
              <a:gd name="connsiteX2" fmla="*/ 1171884 w 2929709"/>
              <a:gd name="connsiteY2" fmla="*/ 0 h 523220"/>
              <a:gd name="connsiteX3" fmla="*/ 1816420 w 2929709"/>
              <a:gd name="connsiteY3" fmla="*/ 0 h 523220"/>
              <a:gd name="connsiteX4" fmla="*/ 2402361 w 2929709"/>
              <a:gd name="connsiteY4" fmla="*/ 0 h 523220"/>
              <a:gd name="connsiteX5" fmla="*/ 2929709 w 2929709"/>
              <a:gd name="connsiteY5" fmla="*/ 0 h 523220"/>
              <a:gd name="connsiteX6" fmla="*/ 2929709 w 2929709"/>
              <a:gd name="connsiteY6" fmla="*/ 523220 h 523220"/>
              <a:gd name="connsiteX7" fmla="*/ 2285173 w 2929709"/>
              <a:gd name="connsiteY7" fmla="*/ 523220 h 523220"/>
              <a:gd name="connsiteX8" fmla="*/ 1728528 w 2929709"/>
              <a:gd name="connsiteY8" fmla="*/ 523220 h 523220"/>
              <a:gd name="connsiteX9" fmla="*/ 1230478 w 2929709"/>
              <a:gd name="connsiteY9" fmla="*/ 523220 h 523220"/>
              <a:gd name="connsiteX10" fmla="*/ 732427 w 2929709"/>
              <a:gd name="connsiteY10" fmla="*/ 523220 h 523220"/>
              <a:gd name="connsiteX11" fmla="*/ 0 w 2929709"/>
              <a:gd name="connsiteY11" fmla="*/ 523220 h 523220"/>
              <a:gd name="connsiteX12" fmla="*/ 0 w 2929709"/>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9709" h="523220" fill="none" extrusionOk="0">
                <a:moveTo>
                  <a:pt x="0" y="0"/>
                </a:moveTo>
                <a:cubicBezTo>
                  <a:pt x="189385" y="-33433"/>
                  <a:pt x="443232" y="16472"/>
                  <a:pt x="615239" y="0"/>
                </a:cubicBezTo>
                <a:cubicBezTo>
                  <a:pt x="787246" y="-16472"/>
                  <a:pt x="919097" y="31332"/>
                  <a:pt x="1171884" y="0"/>
                </a:cubicBezTo>
                <a:cubicBezTo>
                  <a:pt x="1424671" y="-31332"/>
                  <a:pt x="1505089" y="47891"/>
                  <a:pt x="1816420" y="0"/>
                </a:cubicBezTo>
                <a:cubicBezTo>
                  <a:pt x="2127751" y="-47891"/>
                  <a:pt x="2216460" y="67982"/>
                  <a:pt x="2402361" y="0"/>
                </a:cubicBezTo>
                <a:cubicBezTo>
                  <a:pt x="2588262" y="-67982"/>
                  <a:pt x="2781428" y="31448"/>
                  <a:pt x="2929709" y="0"/>
                </a:cubicBezTo>
                <a:cubicBezTo>
                  <a:pt x="2974381" y="127728"/>
                  <a:pt x="2910310" y="318348"/>
                  <a:pt x="2929709" y="523220"/>
                </a:cubicBezTo>
                <a:cubicBezTo>
                  <a:pt x="2746997" y="591309"/>
                  <a:pt x="2538579" y="471344"/>
                  <a:pt x="2285173" y="523220"/>
                </a:cubicBezTo>
                <a:cubicBezTo>
                  <a:pt x="2031767" y="575096"/>
                  <a:pt x="1877050" y="497699"/>
                  <a:pt x="1728528" y="523220"/>
                </a:cubicBezTo>
                <a:cubicBezTo>
                  <a:pt x="1580006" y="548741"/>
                  <a:pt x="1399154" y="491087"/>
                  <a:pt x="1230478" y="523220"/>
                </a:cubicBezTo>
                <a:cubicBezTo>
                  <a:pt x="1061802" y="555353"/>
                  <a:pt x="932875" y="519862"/>
                  <a:pt x="732427" y="523220"/>
                </a:cubicBezTo>
                <a:cubicBezTo>
                  <a:pt x="531979" y="526578"/>
                  <a:pt x="274505" y="436391"/>
                  <a:pt x="0" y="523220"/>
                </a:cubicBezTo>
                <a:cubicBezTo>
                  <a:pt x="-29057" y="408627"/>
                  <a:pt x="18325" y="198085"/>
                  <a:pt x="0" y="0"/>
                </a:cubicBezTo>
                <a:close/>
              </a:path>
              <a:path w="2929709" h="523220" stroke="0" extrusionOk="0">
                <a:moveTo>
                  <a:pt x="0" y="0"/>
                </a:moveTo>
                <a:cubicBezTo>
                  <a:pt x="160457" y="-3886"/>
                  <a:pt x="333291" y="44948"/>
                  <a:pt x="498051" y="0"/>
                </a:cubicBezTo>
                <a:cubicBezTo>
                  <a:pt x="662811" y="-44948"/>
                  <a:pt x="903621" y="18845"/>
                  <a:pt x="1142587" y="0"/>
                </a:cubicBezTo>
                <a:cubicBezTo>
                  <a:pt x="1381553" y="-18845"/>
                  <a:pt x="1536443" y="75663"/>
                  <a:pt x="1787122" y="0"/>
                </a:cubicBezTo>
                <a:cubicBezTo>
                  <a:pt x="2037801" y="-75663"/>
                  <a:pt x="2107682" y="15131"/>
                  <a:pt x="2373064" y="0"/>
                </a:cubicBezTo>
                <a:cubicBezTo>
                  <a:pt x="2638446" y="-15131"/>
                  <a:pt x="2653703" y="15409"/>
                  <a:pt x="2929709" y="0"/>
                </a:cubicBezTo>
                <a:cubicBezTo>
                  <a:pt x="2979471" y="228077"/>
                  <a:pt x="2913985" y="406220"/>
                  <a:pt x="2929709" y="523220"/>
                </a:cubicBezTo>
                <a:cubicBezTo>
                  <a:pt x="2765005" y="523857"/>
                  <a:pt x="2588019" y="491904"/>
                  <a:pt x="2431658" y="523220"/>
                </a:cubicBezTo>
                <a:cubicBezTo>
                  <a:pt x="2275297" y="554536"/>
                  <a:pt x="2037966" y="488844"/>
                  <a:pt x="1787122" y="523220"/>
                </a:cubicBezTo>
                <a:cubicBezTo>
                  <a:pt x="1536278" y="557596"/>
                  <a:pt x="1447364" y="466486"/>
                  <a:pt x="1289072" y="523220"/>
                </a:cubicBezTo>
                <a:cubicBezTo>
                  <a:pt x="1130780" y="579954"/>
                  <a:pt x="787466" y="450427"/>
                  <a:pt x="644536" y="523220"/>
                </a:cubicBezTo>
                <a:cubicBezTo>
                  <a:pt x="501606" y="596013"/>
                  <a:pt x="235560" y="503425"/>
                  <a:pt x="0" y="523220"/>
                </a:cubicBezTo>
                <a:cubicBezTo>
                  <a:pt x="-40234" y="414030"/>
                  <a:pt x="54312" y="122973"/>
                  <a:pt x="0" y="0"/>
                </a:cubicBezTo>
                <a:close/>
              </a:path>
            </a:pathLst>
          </a:custGeom>
          <a:ln w="19050">
            <a:extLst>
              <a:ext uri="{C807C97D-BFC1-408E-A445-0C87EB9F89A2}">
                <ask:lineSketchStyleProps xmlns:ask="http://schemas.microsoft.com/office/drawing/2018/sketchyshapes" sd="1088292668">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latin typeface="+mj-lt"/>
                <a:ea typeface="Calibri" panose="020F0502020204030204" pitchFamily="34" charset="0"/>
                <a:cs typeface="Times New Roman" panose="02020603050405020304" pitchFamily="18" charset="0"/>
              </a:rPr>
              <a:t>watercourse where water flow occurs within a well-defined channel</a:t>
            </a:r>
            <a:endParaRPr lang="es-CO" sz="1400" dirty="0">
              <a:latin typeface="+mj-lt"/>
            </a:endParaRPr>
          </a:p>
        </p:txBody>
      </p:sp>
      <p:sp>
        <p:nvSpPr>
          <p:cNvPr id="17" name="Rectángulo 16">
            <a:extLst>
              <a:ext uri="{FF2B5EF4-FFF2-40B4-BE49-F238E27FC236}">
                <a16:creationId xmlns:a16="http://schemas.microsoft.com/office/drawing/2014/main" id="{55936468-C28F-4C3E-9BFE-760AA9508DE0}"/>
              </a:ext>
            </a:extLst>
          </p:cNvPr>
          <p:cNvSpPr/>
          <p:nvPr/>
        </p:nvSpPr>
        <p:spPr>
          <a:xfrm>
            <a:off x="8209550" y="741602"/>
            <a:ext cx="3216902" cy="523220"/>
          </a:xfrm>
          <a:custGeom>
            <a:avLst/>
            <a:gdLst>
              <a:gd name="connsiteX0" fmla="*/ 0 w 3216902"/>
              <a:gd name="connsiteY0" fmla="*/ 0 h 523220"/>
              <a:gd name="connsiteX1" fmla="*/ 536150 w 3216902"/>
              <a:gd name="connsiteY1" fmla="*/ 0 h 523220"/>
              <a:gd name="connsiteX2" fmla="*/ 975794 w 3216902"/>
              <a:gd name="connsiteY2" fmla="*/ 0 h 523220"/>
              <a:gd name="connsiteX3" fmla="*/ 1447606 w 3216902"/>
              <a:gd name="connsiteY3" fmla="*/ 0 h 523220"/>
              <a:gd name="connsiteX4" fmla="*/ 1951587 w 3216902"/>
              <a:gd name="connsiteY4" fmla="*/ 0 h 523220"/>
              <a:gd name="connsiteX5" fmla="*/ 2455569 w 3216902"/>
              <a:gd name="connsiteY5" fmla="*/ 0 h 523220"/>
              <a:gd name="connsiteX6" fmla="*/ 3216902 w 3216902"/>
              <a:gd name="connsiteY6" fmla="*/ 0 h 523220"/>
              <a:gd name="connsiteX7" fmla="*/ 3216902 w 3216902"/>
              <a:gd name="connsiteY7" fmla="*/ 523220 h 523220"/>
              <a:gd name="connsiteX8" fmla="*/ 2680752 w 3216902"/>
              <a:gd name="connsiteY8" fmla="*/ 523220 h 523220"/>
              <a:gd name="connsiteX9" fmla="*/ 2241108 w 3216902"/>
              <a:gd name="connsiteY9" fmla="*/ 523220 h 523220"/>
              <a:gd name="connsiteX10" fmla="*/ 1704958 w 3216902"/>
              <a:gd name="connsiteY10" fmla="*/ 523220 h 523220"/>
              <a:gd name="connsiteX11" fmla="*/ 1233146 w 3216902"/>
              <a:gd name="connsiteY11" fmla="*/ 523220 h 523220"/>
              <a:gd name="connsiteX12" fmla="*/ 664826 w 3216902"/>
              <a:gd name="connsiteY12" fmla="*/ 523220 h 523220"/>
              <a:gd name="connsiteX13" fmla="*/ 0 w 3216902"/>
              <a:gd name="connsiteY13" fmla="*/ 523220 h 523220"/>
              <a:gd name="connsiteX14" fmla="*/ 0 w 3216902"/>
              <a:gd name="connsiteY1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6902" h="523220" fill="none" extrusionOk="0">
                <a:moveTo>
                  <a:pt x="0" y="0"/>
                </a:moveTo>
                <a:cubicBezTo>
                  <a:pt x="247186" y="-32198"/>
                  <a:pt x="270597" y="7602"/>
                  <a:pt x="536150" y="0"/>
                </a:cubicBezTo>
                <a:cubicBezTo>
                  <a:pt x="801703" y="-7602"/>
                  <a:pt x="772705" y="3828"/>
                  <a:pt x="975794" y="0"/>
                </a:cubicBezTo>
                <a:cubicBezTo>
                  <a:pt x="1178883" y="-3828"/>
                  <a:pt x="1352770" y="39313"/>
                  <a:pt x="1447606" y="0"/>
                </a:cubicBezTo>
                <a:cubicBezTo>
                  <a:pt x="1542442" y="-39313"/>
                  <a:pt x="1804696" y="52183"/>
                  <a:pt x="1951587" y="0"/>
                </a:cubicBezTo>
                <a:cubicBezTo>
                  <a:pt x="2098478" y="-52183"/>
                  <a:pt x="2227529" y="51272"/>
                  <a:pt x="2455569" y="0"/>
                </a:cubicBezTo>
                <a:cubicBezTo>
                  <a:pt x="2683609" y="-51272"/>
                  <a:pt x="2952874" y="81322"/>
                  <a:pt x="3216902" y="0"/>
                </a:cubicBezTo>
                <a:cubicBezTo>
                  <a:pt x="3265804" y="186316"/>
                  <a:pt x="3203361" y="342237"/>
                  <a:pt x="3216902" y="523220"/>
                </a:cubicBezTo>
                <a:cubicBezTo>
                  <a:pt x="3078469" y="535100"/>
                  <a:pt x="2790258" y="480977"/>
                  <a:pt x="2680752" y="523220"/>
                </a:cubicBezTo>
                <a:cubicBezTo>
                  <a:pt x="2571246" y="565463"/>
                  <a:pt x="2413997" y="470467"/>
                  <a:pt x="2241108" y="523220"/>
                </a:cubicBezTo>
                <a:cubicBezTo>
                  <a:pt x="2068219" y="575973"/>
                  <a:pt x="1937096" y="466886"/>
                  <a:pt x="1704958" y="523220"/>
                </a:cubicBezTo>
                <a:cubicBezTo>
                  <a:pt x="1472820" y="579554"/>
                  <a:pt x="1350271" y="469732"/>
                  <a:pt x="1233146" y="523220"/>
                </a:cubicBezTo>
                <a:cubicBezTo>
                  <a:pt x="1116021" y="576708"/>
                  <a:pt x="840553" y="477581"/>
                  <a:pt x="664826" y="523220"/>
                </a:cubicBezTo>
                <a:cubicBezTo>
                  <a:pt x="489099" y="568859"/>
                  <a:pt x="207888" y="473963"/>
                  <a:pt x="0" y="523220"/>
                </a:cubicBezTo>
                <a:cubicBezTo>
                  <a:pt x="-16438" y="384315"/>
                  <a:pt x="36342" y="200406"/>
                  <a:pt x="0" y="0"/>
                </a:cubicBezTo>
                <a:close/>
              </a:path>
              <a:path w="3216902" h="523220" stroke="0" extrusionOk="0">
                <a:moveTo>
                  <a:pt x="0" y="0"/>
                </a:moveTo>
                <a:cubicBezTo>
                  <a:pt x="220913" y="-40086"/>
                  <a:pt x="287165" y="51372"/>
                  <a:pt x="536150" y="0"/>
                </a:cubicBezTo>
                <a:cubicBezTo>
                  <a:pt x="785135" y="-51372"/>
                  <a:pt x="803136" y="20815"/>
                  <a:pt x="1040132" y="0"/>
                </a:cubicBezTo>
                <a:cubicBezTo>
                  <a:pt x="1277128" y="-20815"/>
                  <a:pt x="1343984" y="52157"/>
                  <a:pt x="1544113" y="0"/>
                </a:cubicBezTo>
                <a:cubicBezTo>
                  <a:pt x="1744242" y="-52157"/>
                  <a:pt x="1803527" y="37766"/>
                  <a:pt x="2015925" y="0"/>
                </a:cubicBezTo>
                <a:cubicBezTo>
                  <a:pt x="2228323" y="-37766"/>
                  <a:pt x="2302686" y="5143"/>
                  <a:pt x="2487738" y="0"/>
                </a:cubicBezTo>
                <a:cubicBezTo>
                  <a:pt x="2672790" y="-5143"/>
                  <a:pt x="2877382" y="20352"/>
                  <a:pt x="3216902" y="0"/>
                </a:cubicBezTo>
                <a:cubicBezTo>
                  <a:pt x="3271238" y="135108"/>
                  <a:pt x="3194564" y="282161"/>
                  <a:pt x="3216902" y="523220"/>
                </a:cubicBezTo>
                <a:cubicBezTo>
                  <a:pt x="3076839" y="574726"/>
                  <a:pt x="2987760" y="512458"/>
                  <a:pt x="2777259" y="523220"/>
                </a:cubicBezTo>
                <a:cubicBezTo>
                  <a:pt x="2566758" y="533982"/>
                  <a:pt x="2469399" y="486296"/>
                  <a:pt x="2337615" y="523220"/>
                </a:cubicBezTo>
                <a:cubicBezTo>
                  <a:pt x="2205831" y="560144"/>
                  <a:pt x="2100221" y="502033"/>
                  <a:pt x="1865803" y="523220"/>
                </a:cubicBezTo>
                <a:cubicBezTo>
                  <a:pt x="1631385" y="544407"/>
                  <a:pt x="1580609" y="518289"/>
                  <a:pt x="1426160" y="523220"/>
                </a:cubicBezTo>
                <a:cubicBezTo>
                  <a:pt x="1271711" y="528151"/>
                  <a:pt x="985411" y="493576"/>
                  <a:pt x="825672" y="523220"/>
                </a:cubicBezTo>
                <a:cubicBezTo>
                  <a:pt x="665933" y="552864"/>
                  <a:pt x="197763" y="443025"/>
                  <a:pt x="0" y="523220"/>
                </a:cubicBezTo>
                <a:cubicBezTo>
                  <a:pt x="-39625" y="380182"/>
                  <a:pt x="58920" y="251828"/>
                  <a:pt x="0" y="0"/>
                </a:cubicBezTo>
                <a:close/>
              </a:path>
            </a:pathLst>
          </a:custGeom>
          <a:ln w="19050">
            <a:extLst>
              <a:ext uri="{C807C97D-BFC1-408E-A445-0C87EB9F89A2}">
                <ask:lineSketchStyleProps xmlns:ask="http://schemas.microsoft.com/office/drawing/2018/sketchyshapes" sd="510629446">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latin typeface="+mj-lt"/>
                <a:ea typeface="Calibri" panose="020F0502020204030204" pitchFamily="34" charset="0"/>
                <a:cs typeface="Times New Roman" panose="02020603050405020304" pitchFamily="18" charset="0"/>
              </a:rPr>
              <a:t>the river concept depends on cultural perspectives and geographical aspects</a:t>
            </a:r>
            <a:endParaRPr lang="es-CO" sz="1400" dirty="0">
              <a:latin typeface="+mj-lt"/>
              <a:ea typeface="Calibri" panose="020F0502020204030204" pitchFamily="34" charset="0"/>
              <a:cs typeface="Times New Roman" panose="02020603050405020304" pitchFamily="18" charset="0"/>
            </a:endParaRPr>
          </a:p>
        </p:txBody>
      </p:sp>
      <p:sp>
        <p:nvSpPr>
          <p:cNvPr id="18" name="Rectángulo 17">
            <a:extLst>
              <a:ext uri="{FF2B5EF4-FFF2-40B4-BE49-F238E27FC236}">
                <a16:creationId xmlns:a16="http://schemas.microsoft.com/office/drawing/2014/main" id="{7497D4C8-AB37-4796-B6F7-2FD981DA4666}"/>
              </a:ext>
            </a:extLst>
          </p:cNvPr>
          <p:cNvSpPr/>
          <p:nvPr/>
        </p:nvSpPr>
        <p:spPr>
          <a:xfrm>
            <a:off x="4010870" y="2969616"/>
            <a:ext cx="6397055" cy="954107"/>
          </a:xfrm>
          <a:custGeom>
            <a:avLst/>
            <a:gdLst>
              <a:gd name="connsiteX0" fmla="*/ 0 w 6397055"/>
              <a:gd name="connsiteY0" fmla="*/ 0 h 954107"/>
              <a:gd name="connsiteX1" fmla="*/ 389639 w 6397055"/>
              <a:gd name="connsiteY1" fmla="*/ 0 h 954107"/>
              <a:gd name="connsiteX2" fmla="*/ 907219 w 6397055"/>
              <a:gd name="connsiteY2" fmla="*/ 0 h 954107"/>
              <a:gd name="connsiteX3" fmla="*/ 1552740 w 6397055"/>
              <a:gd name="connsiteY3" fmla="*/ 0 h 954107"/>
              <a:gd name="connsiteX4" fmla="*/ 2198261 w 6397055"/>
              <a:gd name="connsiteY4" fmla="*/ 0 h 954107"/>
              <a:gd name="connsiteX5" fmla="*/ 2587900 w 6397055"/>
              <a:gd name="connsiteY5" fmla="*/ 0 h 954107"/>
              <a:gd name="connsiteX6" fmla="*/ 3169450 w 6397055"/>
              <a:gd name="connsiteY6" fmla="*/ 0 h 954107"/>
              <a:gd name="connsiteX7" fmla="*/ 3751000 w 6397055"/>
              <a:gd name="connsiteY7" fmla="*/ 0 h 954107"/>
              <a:gd name="connsiteX8" fmla="*/ 4204610 w 6397055"/>
              <a:gd name="connsiteY8" fmla="*/ 0 h 954107"/>
              <a:gd name="connsiteX9" fmla="*/ 4594249 w 6397055"/>
              <a:gd name="connsiteY9" fmla="*/ 0 h 954107"/>
              <a:gd name="connsiteX10" fmla="*/ 5047858 w 6397055"/>
              <a:gd name="connsiteY10" fmla="*/ 0 h 954107"/>
              <a:gd name="connsiteX11" fmla="*/ 5437497 w 6397055"/>
              <a:gd name="connsiteY11" fmla="*/ 0 h 954107"/>
              <a:gd name="connsiteX12" fmla="*/ 5827136 w 6397055"/>
              <a:gd name="connsiteY12" fmla="*/ 0 h 954107"/>
              <a:gd name="connsiteX13" fmla="*/ 6397055 w 6397055"/>
              <a:gd name="connsiteY13" fmla="*/ 0 h 954107"/>
              <a:gd name="connsiteX14" fmla="*/ 6397055 w 6397055"/>
              <a:gd name="connsiteY14" fmla="*/ 448430 h 954107"/>
              <a:gd name="connsiteX15" fmla="*/ 6397055 w 6397055"/>
              <a:gd name="connsiteY15" fmla="*/ 954107 h 954107"/>
              <a:gd name="connsiteX16" fmla="*/ 6007416 w 6397055"/>
              <a:gd name="connsiteY16" fmla="*/ 954107 h 954107"/>
              <a:gd name="connsiteX17" fmla="*/ 5297925 w 6397055"/>
              <a:gd name="connsiteY17" fmla="*/ 954107 h 954107"/>
              <a:gd name="connsiteX18" fmla="*/ 4844315 w 6397055"/>
              <a:gd name="connsiteY18" fmla="*/ 954107 h 954107"/>
              <a:gd name="connsiteX19" fmla="*/ 4134824 w 6397055"/>
              <a:gd name="connsiteY19" fmla="*/ 954107 h 954107"/>
              <a:gd name="connsiteX20" fmla="*/ 3553273 w 6397055"/>
              <a:gd name="connsiteY20" fmla="*/ 954107 h 954107"/>
              <a:gd name="connsiteX21" fmla="*/ 2907752 w 6397055"/>
              <a:gd name="connsiteY21" fmla="*/ 954107 h 954107"/>
              <a:gd name="connsiteX22" fmla="*/ 2198261 w 6397055"/>
              <a:gd name="connsiteY22" fmla="*/ 954107 h 954107"/>
              <a:gd name="connsiteX23" fmla="*/ 1552740 w 6397055"/>
              <a:gd name="connsiteY23" fmla="*/ 954107 h 954107"/>
              <a:gd name="connsiteX24" fmla="*/ 907219 w 6397055"/>
              <a:gd name="connsiteY24" fmla="*/ 954107 h 954107"/>
              <a:gd name="connsiteX25" fmla="*/ 0 w 6397055"/>
              <a:gd name="connsiteY25" fmla="*/ 954107 h 954107"/>
              <a:gd name="connsiteX26" fmla="*/ 0 w 6397055"/>
              <a:gd name="connsiteY26" fmla="*/ 477054 h 954107"/>
              <a:gd name="connsiteX27" fmla="*/ 0 w 6397055"/>
              <a:gd name="connsiteY27"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97055" h="954107" fill="none" extrusionOk="0">
                <a:moveTo>
                  <a:pt x="0" y="0"/>
                </a:moveTo>
                <a:cubicBezTo>
                  <a:pt x="189350" y="-25844"/>
                  <a:pt x="244761" y="3692"/>
                  <a:pt x="389639" y="0"/>
                </a:cubicBezTo>
                <a:cubicBezTo>
                  <a:pt x="534517" y="-3692"/>
                  <a:pt x="696633" y="58061"/>
                  <a:pt x="907219" y="0"/>
                </a:cubicBezTo>
                <a:cubicBezTo>
                  <a:pt x="1117805" y="-58061"/>
                  <a:pt x="1349107" y="37057"/>
                  <a:pt x="1552740" y="0"/>
                </a:cubicBezTo>
                <a:cubicBezTo>
                  <a:pt x="1756373" y="-37057"/>
                  <a:pt x="1898657" y="46188"/>
                  <a:pt x="2198261" y="0"/>
                </a:cubicBezTo>
                <a:cubicBezTo>
                  <a:pt x="2497865" y="-46188"/>
                  <a:pt x="2479270" y="2815"/>
                  <a:pt x="2587900" y="0"/>
                </a:cubicBezTo>
                <a:cubicBezTo>
                  <a:pt x="2696530" y="-2815"/>
                  <a:pt x="3021138" y="62746"/>
                  <a:pt x="3169450" y="0"/>
                </a:cubicBezTo>
                <a:cubicBezTo>
                  <a:pt x="3317762" y="-62746"/>
                  <a:pt x="3484792" y="56581"/>
                  <a:pt x="3751000" y="0"/>
                </a:cubicBezTo>
                <a:cubicBezTo>
                  <a:pt x="4017208" y="-56581"/>
                  <a:pt x="4078791" y="38542"/>
                  <a:pt x="4204610" y="0"/>
                </a:cubicBezTo>
                <a:cubicBezTo>
                  <a:pt x="4330429" y="-38542"/>
                  <a:pt x="4469146" y="21494"/>
                  <a:pt x="4594249" y="0"/>
                </a:cubicBezTo>
                <a:cubicBezTo>
                  <a:pt x="4719352" y="-21494"/>
                  <a:pt x="4909585" y="4934"/>
                  <a:pt x="5047858" y="0"/>
                </a:cubicBezTo>
                <a:cubicBezTo>
                  <a:pt x="5186131" y="-4934"/>
                  <a:pt x="5336195" y="33648"/>
                  <a:pt x="5437497" y="0"/>
                </a:cubicBezTo>
                <a:cubicBezTo>
                  <a:pt x="5538799" y="-33648"/>
                  <a:pt x="5697376" y="40731"/>
                  <a:pt x="5827136" y="0"/>
                </a:cubicBezTo>
                <a:cubicBezTo>
                  <a:pt x="5956896" y="-40731"/>
                  <a:pt x="6117534" y="29315"/>
                  <a:pt x="6397055" y="0"/>
                </a:cubicBezTo>
                <a:cubicBezTo>
                  <a:pt x="6432101" y="92918"/>
                  <a:pt x="6361854" y="339450"/>
                  <a:pt x="6397055" y="448430"/>
                </a:cubicBezTo>
                <a:cubicBezTo>
                  <a:pt x="6432256" y="557410"/>
                  <a:pt x="6349657" y="834467"/>
                  <a:pt x="6397055" y="954107"/>
                </a:cubicBezTo>
                <a:cubicBezTo>
                  <a:pt x="6223258" y="997363"/>
                  <a:pt x="6131547" y="922833"/>
                  <a:pt x="6007416" y="954107"/>
                </a:cubicBezTo>
                <a:cubicBezTo>
                  <a:pt x="5883285" y="985381"/>
                  <a:pt x="5618646" y="928597"/>
                  <a:pt x="5297925" y="954107"/>
                </a:cubicBezTo>
                <a:cubicBezTo>
                  <a:pt x="4977204" y="979617"/>
                  <a:pt x="5062071" y="922026"/>
                  <a:pt x="4844315" y="954107"/>
                </a:cubicBezTo>
                <a:cubicBezTo>
                  <a:pt x="4626559" y="986188"/>
                  <a:pt x="4297348" y="905800"/>
                  <a:pt x="4134824" y="954107"/>
                </a:cubicBezTo>
                <a:cubicBezTo>
                  <a:pt x="3972300" y="1002414"/>
                  <a:pt x="3722238" y="909030"/>
                  <a:pt x="3553273" y="954107"/>
                </a:cubicBezTo>
                <a:cubicBezTo>
                  <a:pt x="3384308" y="999184"/>
                  <a:pt x="3040362" y="910414"/>
                  <a:pt x="2907752" y="954107"/>
                </a:cubicBezTo>
                <a:cubicBezTo>
                  <a:pt x="2775142" y="997800"/>
                  <a:pt x="2486845" y="926973"/>
                  <a:pt x="2198261" y="954107"/>
                </a:cubicBezTo>
                <a:cubicBezTo>
                  <a:pt x="1909677" y="981241"/>
                  <a:pt x="1766058" y="893171"/>
                  <a:pt x="1552740" y="954107"/>
                </a:cubicBezTo>
                <a:cubicBezTo>
                  <a:pt x="1339422" y="1015043"/>
                  <a:pt x="1171965" y="898320"/>
                  <a:pt x="907219" y="954107"/>
                </a:cubicBezTo>
                <a:cubicBezTo>
                  <a:pt x="642473" y="1009894"/>
                  <a:pt x="370022" y="936305"/>
                  <a:pt x="0" y="954107"/>
                </a:cubicBezTo>
                <a:cubicBezTo>
                  <a:pt x="-8863" y="840789"/>
                  <a:pt x="55737" y="585460"/>
                  <a:pt x="0" y="477054"/>
                </a:cubicBezTo>
                <a:cubicBezTo>
                  <a:pt x="-55737" y="368648"/>
                  <a:pt x="30564" y="157441"/>
                  <a:pt x="0" y="0"/>
                </a:cubicBezTo>
                <a:close/>
              </a:path>
              <a:path w="6397055" h="954107" stroke="0" extrusionOk="0">
                <a:moveTo>
                  <a:pt x="0" y="0"/>
                </a:moveTo>
                <a:cubicBezTo>
                  <a:pt x="95308" y="-44556"/>
                  <a:pt x="207043" y="29375"/>
                  <a:pt x="389639" y="0"/>
                </a:cubicBezTo>
                <a:cubicBezTo>
                  <a:pt x="572235" y="-29375"/>
                  <a:pt x="785957" y="57374"/>
                  <a:pt x="907219" y="0"/>
                </a:cubicBezTo>
                <a:cubicBezTo>
                  <a:pt x="1028481" y="-57374"/>
                  <a:pt x="1145643" y="38624"/>
                  <a:pt x="1360828" y="0"/>
                </a:cubicBezTo>
                <a:cubicBezTo>
                  <a:pt x="1576013" y="-38624"/>
                  <a:pt x="1803068" y="46389"/>
                  <a:pt x="2070320" y="0"/>
                </a:cubicBezTo>
                <a:cubicBezTo>
                  <a:pt x="2337572" y="-46389"/>
                  <a:pt x="2489022" y="10584"/>
                  <a:pt x="2779811" y="0"/>
                </a:cubicBezTo>
                <a:cubicBezTo>
                  <a:pt x="3070600" y="-10584"/>
                  <a:pt x="3148001" y="58492"/>
                  <a:pt x="3489303" y="0"/>
                </a:cubicBezTo>
                <a:cubicBezTo>
                  <a:pt x="3830605" y="-58492"/>
                  <a:pt x="3812561" y="9110"/>
                  <a:pt x="3942912" y="0"/>
                </a:cubicBezTo>
                <a:cubicBezTo>
                  <a:pt x="4073263" y="-9110"/>
                  <a:pt x="4353960" y="48971"/>
                  <a:pt x="4588433" y="0"/>
                </a:cubicBezTo>
                <a:cubicBezTo>
                  <a:pt x="4822906" y="-48971"/>
                  <a:pt x="4882943" y="10257"/>
                  <a:pt x="5042042" y="0"/>
                </a:cubicBezTo>
                <a:cubicBezTo>
                  <a:pt x="5201141" y="-10257"/>
                  <a:pt x="5349356" y="27252"/>
                  <a:pt x="5623593" y="0"/>
                </a:cubicBezTo>
                <a:cubicBezTo>
                  <a:pt x="5897830" y="-27252"/>
                  <a:pt x="6223876" y="34175"/>
                  <a:pt x="6397055" y="0"/>
                </a:cubicBezTo>
                <a:cubicBezTo>
                  <a:pt x="6400810" y="220404"/>
                  <a:pt x="6345274" y="280406"/>
                  <a:pt x="6397055" y="477054"/>
                </a:cubicBezTo>
                <a:cubicBezTo>
                  <a:pt x="6448836" y="673702"/>
                  <a:pt x="6357548" y="810378"/>
                  <a:pt x="6397055" y="954107"/>
                </a:cubicBezTo>
                <a:cubicBezTo>
                  <a:pt x="6174300" y="996365"/>
                  <a:pt x="5950184" y="889410"/>
                  <a:pt x="5687563" y="954107"/>
                </a:cubicBezTo>
                <a:cubicBezTo>
                  <a:pt x="5424942" y="1018804"/>
                  <a:pt x="5383969" y="940998"/>
                  <a:pt x="5233954" y="954107"/>
                </a:cubicBezTo>
                <a:cubicBezTo>
                  <a:pt x="5083939" y="967216"/>
                  <a:pt x="4849761" y="915210"/>
                  <a:pt x="4652404" y="954107"/>
                </a:cubicBezTo>
                <a:cubicBezTo>
                  <a:pt x="4455047" y="993004"/>
                  <a:pt x="4151215" y="918600"/>
                  <a:pt x="4006883" y="954107"/>
                </a:cubicBezTo>
                <a:cubicBezTo>
                  <a:pt x="3862551" y="989614"/>
                  <a:pt x="3498382" y="879767"/>
                  <a:pt x="3297391" y="954107"/>
                </a:cubicBezTo>
                <a:cubicBezTo>
                  <a:pt x="3096400" y="1028447"/>
                  <a:pt x="2898848" y="941004"/>
                  <a:pt x="2715841" y="954107"/>
                </a:cubicBezTo>
                <a:cubicBezTo>
                  <a:pt x="2532834" y="967210"/>
                  <a:pt x="2415288" y="892066"/>
                  <a:pt x="2198261" y="954107"/>
                </a:cubicBezTo>
                <a:cubicBezTo>
                  <a:pt x="1981234" y="1016148"/>
                  <a:pt x="1804869" y="910754"/>
                  <a:pt x="1680681" y="954107"/>
                </a:cubicBezTo>
                <a:cubicBezTo>
                  <a:pt x="1556493" y="997460"/>
                  <a:pt x="1278429" y="912803"/>
                  <a:pt x="1035160" y="954107"/>
                </a:cubicBezTo>
                <a:cubicBezTo>
                  <a:pt x="791891" y="995411"/>
                  <a:pt x="774768" y="945422"/>
                  <a:pt x="517580" y="954107"/>
                </a:cubicBezTo>
                <a:cubicBezTo>
                  <a:pt x="260392" y="962792"/>
                  <a:pt x="247050" y="899598"/>
                  <a:pt x="0" y="954107"/>
                </a:cubicBezTo>
                <a:cubicBezTo>
                  <a:pt x="-31185" y="834256"/>
                  <a:pt x="33309" y="670157"/>
                  <a:pt x="0" y="505677"/>
                </a:cubicBezTo>
                <a:cubicBezTo>
                  <a:pt x="-33309" y="341197"/>
                  <a:pt x="18852" y="156158"/>
                  <a:pt x="0" y="0"/>
                </a:cubicBezTo>
                <a:close/>
              </a:path>
            </a:pathLst>
          </a:custGeom>
          <a:ln w="19050">
            <a:extLst>
              <a:ext uri="{C807C97D-BFC1-408E-A445-0C87EB9F89A2}">
                <ask:lineSketchStyleProps xmlns:ask="http://schemas.microsoft.com/office/drawing/2018/sketchyshapes" sd="2680476180">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latin typeface="+mj-lt"/>
              </a:rPr>
              <a:t>Open, complex and dynamic system, its biotic and abiotic elements are organized hierarchically, it has a structure and function, they are highly interrelated both in time and space, involving all subsystems of the natural system, the geosphere, atmosphere, hydrosphere , biosphere, and in turn with the anthroposphere.</a:t>
            </a:r>
            <a:endParaRPr lang="es-CO" sz="1100" dirty="0">
              <a:latin typeface="+mj-lt"/>
              <a:ea typeface="Calibri" panose="020F0502020204030204" pitchFamily="34" charset="0"/>
              <a:cs typeface="Times New Roman" panose="02020603050405020304" pitchFamily="18" charset="0"/>
            </a:endParaRPr>
          </a:p>
        </p:txBody>
      </p:sp>
      <p:sp>
        <p:nvSpPr>
          <p:cNvPr id="19" name="Rectángulo 18">
            <a:extLst>
              <a:ext uri="{FF2B5EF4-FFF2-40B4-BE49-F238E27FC236}">
                <a16:creationId xmlns:a16="http://schemas.microsoft.com/office/drawing/2014/main" id="{16FB4795-04DD-4853-B3D6-C457F3749654}"/>
              </a:ext>
            </a:extLst>
          </p:cNvPr>
          <p:cNvSpPr/>
          <p:nvPr/>
        </p:nvSpPr>
        <p:spPr>
          <a:xfrm>
            <a:off x="4050039" y="5199848"/>
            <a:ext cx="3329849" cy="738664"/>
          </a:xfrm>
          <a:custGeom>
            <a:avLst/>
            <a:gdLst>
              <a:gd name="connsiteX0" fmla="*/ 0 w 3329849"/>
              <a:gd name="connsiteY0" fmla="*/ 0 h 738664"/>
              <a:gd name="connsiteX1" fmla="*/ 732567 w 3329849"/>
              <a:gd name="connsiteY1" fmla="*/ 0 h 738664"/>
              <a:gd name="connsiteX2" fmla="*/ 1365238 w 3329849"/>
              <a:gd name="connsiteY2" fmla="*/ 0 h 738664"/>
              <a:gd name="connsiteX3" fmla="*/ 1931312 w 3329849"/>
              <a:gd name="connsiteY3" fmla="*/ 0 h 738664"/>
              <a:gd name="connsiteX4" fmla="*/ 2563984 w 3329849"/>
              <a:gd name="connsiteY4" fmla="*/ 0 h 738664"/>
              <a:gd name="connsiteX5" fmla="*/ 3329849 w 3329849"/>
              <a:gd name="connsiteY5" fmla="*/ 0 h 738664"/>
              <a:gd name="connsiteX6" fmla="*/ 3329849 w 3329849"/>
              <a:gd name="connsiteY6" fmla="*/ 369332 h 738664"/>
              <a:gd name="connsiteX7" fmla="*/ 3329849 w 3329849"/>
              <a:gd name="connsiteY7" fmla="*/ 738664 h 738664"/>
              <a:gd name="connsiteX8" fmla="*/ 2597282 w 3329849"/>
              <a:gd name="connsiteY8" fmla="*/ 738664 h 738664"/>
              <a:gd name="connsiteX9" fmla="*/ 1864715 w 3329849"/>
              <a:gd name="connsiteY9" fmla="*/ 738664 h 738664"/>
              <a:gd name="connsiteX10" fmla="*/ 1165447 w 3329849"/>
              <a:gd name="connsiteY10" fmla="*/ 738664 h 738664"/>
              <a:gd name="connsiteX11" fmla="*/ 0 w 3329849"/>
              <a:gd name="connsiteY11" fmla="*/ 738664 h 738664"/>
              <a:gd name="connsiteX12" fmla="*/ 0 w 3329849"/>
              <a:gd name="connsiteY12" fmla="*/ 391492 h 738664"/>
              <a:gd name="connsiteX13" fmla="*/ 0 w 3329849"/>
              <a:gd name="connsiteY13"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9849" h="738664" fill="none" extrusionOk="0">
                <a:moveTo>
                  <a:pt x="0" y="0"/>
                </a:moveTo>
                <a:cubicBezTo>
                  <a:pt x="207131" y="-3188"/>
                  <a:pt x="521370" y="-9491"/>
                  <a:pt x="732567" y="0"/>
                </a:cubicBezTo>
                <a:cubicBezTo>
                  <a:pt x="943764" y="9491"/>
                  <a:pt x="1201273" y="-9125"/>
                  <a:pt x="1365238" y="0"/>
                </a:cubicBezTo>
                <a:cubicBezTo>
                  <a:pt x="1529203" y="9125"/>
                  <a:pt x="1767096" y="-21422"/>
                  <a:pt x="1931312" y="0"/>
                </a:cubicBezTo>
                <a:cubicBezTo>
                  <a:pt x="2095528" y="21422"/>
                  <a:pt x="2262284" y="-1142"/>
                  <a:pt x="2563984" y="0"/>
                </a:cubicBezTo>
                <a:cubicBezTo>
                  <a:pt x="2865684" y="1142"/>
                  <a:pt x="3018477" y="-20836"/>
                  <a:pt x="3329849" y="0"/>
                </a:cubicBezTo>
                <a:cubicBezTo>
                  <a:pt x="3331432" y="136906"/>
                  <a:pt x="3326493" y="282807"/>
                  <a:pt x="3329849" y="369332"/>
                </a:cubicBezTo>
                <a:cubicBezTo>
                  <a:pt x="3333205" y="455857"/>
                  <a:pt x="3325120" y="643904"/>
                  <a:pt x="3329849" y="738664"/>
                </a:cubicBezTo>
                <a:cubicBezTo>
                  <a:pt x="2963883" y="735484"/>
                  <a:pt x="2910943" y="766210"/>
                  <a:pt x="2597282" y="738664"/>
                </a:cubicBezTo>
                <a:cubicBezTo>
                  <a:pt x="2283621" y="711118"/>
                  <a:pt x="2182451" y="746067"/>
                  <a:pt x="1864715" y="738664"/>
                </a:cubicBezTo>
                <a:cubicBezTo>
                  <a:pt x="1546979" y="731261"/>
                  <a:pt x="1494221" y="710155"/>
                  <a:pt x="1165447" y="738664"/>
                </a:cubicBezTo>
                <a:cubicBezTo>
                  <a:pt x="836673" y="767173"/>
                  <a:pt x="296428" y="764806"/>
                  <a:pt x="0" y="738664"/>
                </a:cubicBezTo>
                <a:cubicBezTo>
                  <a:pt x="8064" y="568602"/>
                  <a:pt x="6994" y="502482"/>
                  <a:pt x="0" y="391492"/>
                </a:cubicBezTo>
                <a:cubicBezTo>
                  <a:pt x="-6994" y="280502"/>
                  <a:pt x="-1755" y="149586"/>
                  <a:pt x="0" y="0"/>
                </a:cubicBezTo>
                <a:close/>
              </a:path>
              <a:path w="3329849" h="738664" stroke="0" extrusionOk="0">
                <a:moveTo>
                  <a:pt x="0" y="0"/>
                </a:moveTo>
                <a:cubicBezTo>
                  <a:pt x="243545" y="-11118"/>
                  <a:pt x="370081" y="-34517"/>
                  <a:pt x="699268" y="0"/>
                </a:cubicBezTo>
                <a:cubicBezTo>
                  <a:pt x="1028455" y="34517"/>
                  <a:pt x="1136300" y="1159"/>
                  <a:pt x="1331940" y="0"/>
                </a:cubicBezTo>
                <a:cubicBezTo>
                  <a:pt x="1527580" y="-1159"/>
                  <a:pt x="1684563" y="4073"/>
                  <a:pt x="1931312" y="0"/>
                </a:cubicBezTo>
                <a:cubicBezTo>
                  <a:pt x="2178061" y="-4073"/>
                  <a:pt x="2291204" y="-25044"/>
                  <a:pt x="2497387" y="0"/>
                </a:cubicBezTo>
                <a:cubicBezTo>
                  <a:pt x="2703570" y="25044"/>
                  <a:pt x="3145024" y="7943"/>
                  <a:pt x="3329849" y="0"/>
                </a:cubicBezTo>
                <a:cubicBezTo>
                  <a:pt x="3346628" y="160995"/>
                  <a:pt x="3323181" y="224052"/>
                  <a:pt x="3329849" y="347172"/>
                </a:cubicBezTo>
                <a:cubicBezTo>
                  <a:pt x="3336517" y="470292"/>
                  <a:pt x="3337571" y="633941"/>
                  <a:pt x="3329849" y="738664"/>
                </a:cubicBezTo>
                <a:cubicBezTo>
                  <a:pt x="3160722" y="710373"/>
                  <a:pt x="2979884" y="753318"/>
                  <a:pt x="2763775" y="738664"/>
                </a:cubicBezTo>
                <a:cubicBezTo>
                  <a:pt x="2547666" y="724010"/>
                  <a:pt x="2253507" y="753993"/>
                  <a:pt x="2064506" y="738664"/>
                </a:cubicBezTo>
                <a:cubicBezTo>
                  <a:pt x="1875505" y="723335"/>
                  <a:pt x="1583500" y="744651"/>
                  <a:pt x="1398537" y="738664"/>
                </a:cubicBezTo>
                <a:cubicBezTo>
                  <a:pt x="1213574" y="732677"/>
                  <a:pt x="1030833" y="711666"/>
                  <a:pt x="665970" y="738664"/>
                </a:cubicBezTo>
                <a:cubicBezTo>
                  <a:pt x="301107" y="765662"/>
                  <a:pt x="327513" y="745328"/>
                  <a:pt x="0" y="738664"/>
                </a:cubicBezTo>
                <a:cubicBezTo>
                  <a:pt x="12965" y="666008"/>
                  <a:pt x="13311" y="492913"/>
                  <a:pt x="0" y="391492"/>
                </a:cubicBezTo>
                <a:cubicBezTo>
                  <a:pt x="-13311" y="290071"/>
                  <a:pt x="-9628" y="189097"/>
                  <a:pt x="0" y="0"/>
                </a:cubicBezTo>
                <a:close/>
              </a:path>
            </a:pathLst>
          </a:custGeom>
          <a:solidFill>
            <a:schemeClr val="accent4">
              <a:lumMod val="20000"/>
              <a:lumOff val="80000"/>
            </a:schemeClr>
          </a:solidFill>
          <a:ln>
            <a:solidFill>
              <a:schemeClr val="accent2">
                <a:lumMod val="75000"/>
              </a:schemeClr>
            </a:solidFill>
            <a:extLst>
              <a:ext uri="{C807C97D-BFC1-408E-A445-0C87EB9F89A2}">
                <ask:lineSketchStyleProps xmlns:ask="http://schemas.microsoft.com/office/drawing/2018/sketchyshapes" sd="435861803">
                  <a:prstGeom prst="rect">
                    <a:avLst/>
                  </a:prstGeom>
                  <ask:type>
                    <ask:lineSketchFreehand/>
                  </ask:type>
                </ask:lineSketchStyleProps>
              </a:ext>
            </a:extLst>
          </a:ln>
        </p:spPr>
        <p:txBody>
          <a:bodyPr wrap="square">
            <a:spAutoFit/>
          </a:bodyPr>
          <a:lstStyle/>
          <a:p>
            <a:pPr algn="ctr"/>
            <a:r>
              <a:rPr lang="en-US" sz="1400" dirty="0">
                <a:latin typeface="+mj-lt"/>
              </a:rPr>
              <a:t>Key components in the landscape that provide a wide variety of ecosystem services and human well-being</a:t>
            </a:r>
            <a:endParaRPr lang="es-ES" sz="1400" dirty="0">
              <a:latin typeface="+mj-lt"/>
            </a:endParaRPr>
          </a:p>
        </p:txBody>
      </p:sp>
      <p:sp>
        <p:nvSpPr>
          <p:cNvPr id="20" name="Rectángulo 19">
            <a:extLst>
              <a:ext uri="{FF2B5EF4-FFF2-40B4-BE49-F238E27FC236}">
                <a16:creationId xmlns:a16="http://schemas.microsoft.com/office/drawing/2014/main" id="{6CDE2249-9E34-4685-92D6-2F5F353E5580}"/>
              </a:ext>
            </a:extLst>
          </p:cNvPr>
          <p:cNvSpPr/>
          <p:nvPr/>
        </p:nvSpPr>
        <p:spPr>
          <a:xfrm>
            <a:off x="7684073" y="4481789"/>
            <a:ext cx="3329848" cy="523220"/>
          </a:xfrm>
          <a:custGeom>
            <a:avLst/>
            <a:gdLst>
              <a:gd name="connsiteX0" fmla="*/ 0 w 3329848"/>
              <a:gd name="connsiteY0" fmla="*/ 0 h 523220"/>
              <a:gd name="connsiteX1" fmla="*/ 566074 w 3329848"/>
              <a:gd name="connsiteY1" fmla="*/ 0 h 523220"/>
              <a:gd name="connsiteX2" fmla="*/ 1165447 w 3329848"/>
              <a:gd name="connsiteY2" fmla="*/ 0 h 523220"/>
              <a:gd name="connsiteX3" fmla="*/ 1731521 w 3329848"/>
              <a:gd name="connsiteY3" fmla="*/ 0 h 523220"/>
              <a:gd name="connsiteX4" fmla="*/ 2364192 w 3329848"/>
              <a:gd name="connsiteY4" fmla="*/ 0 h 523220"/>
              <a:gd name="connsiteX5" fmla="*/ 3329848 w 3329848"/>
              <a:gd name="connsiteY5" fmla="*/ 0 h 523220"/>
              <a:gd name="connsiteX6" fmla="*/ 3329848 w 3329848"/>
              <a:gd name="connsiteY6" fmla="*/ 523220 h 523220"/>
              <a:gd name="connsiteX7" fmla="*/ 2597281 w 3329848"/>
              <a:gd name="connsiteY7" fmla="*/ 523220 h 523220"/>
              <a:gd name="connsiteX8" fmla="*/ 2031207 w 3329848"/>
              <a:gd name="connsiteY8" fmla="*/ 523220 h 523220"/>
              <a:gd name="connsiteX9" fmla="*/ 1365238 w 3329848"/>
              <a:gd name="connsiteY9" fmla="*/ 523220 h 523220"/>
              <a:gd name="connsiteX10" fmla="*/ 765865 w 3329848"/>
              <a:gd name="connsiteY10" fmla="*/ 523220 h 523220"/>
              <a:gd name="connsiteX11" fmla="*/ 0 w 3329848"/>
              <a:gd name="connsiteY11" fmla="*/ 523220 h 523220"/>
              <a:gd name="connsiteX12" fmla="*/ 0 w 3329848"/>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9848" h="523220" fill="none" extrusionOk="0">
                <a:moveTo>
                  <a:pt x="0" y="0"/>
                </a:moveTo>
                <a:cubicBezTo>
                  <a:pt x="263301" y="26927"/>
                  <a:pt x="389595" y="13365"/>
                  <a:pt x="566074" y="0"/>
                </a:cubicBezTo>
                <a:cubicBezTo>
                  <a:pt x="742553" y="-13365"/>
                  <a:pt x="922488" y="11802"/>
                  <a:pt x="1165447" y="0"/>
                </a:cubicBezTo>
                <a:cubicBezTo>
                  <a:pt x="1408406" y="-11802"/>
                  <a:pt x="1594981" y="1260"/>
                  <a:pt x="1731521" y="0"/>
                </a:cubicBezTo>
                <a:cubicBezTo>
                  <a:pt x="1868061" y="-1260"/>
                  <a:pt x="2062623" y="203"/>
                  <a:pt x="2364192" y="0"/>
                </a:cubicBezTo>
                <a:cubicBezTo>
                  <a:pt x="2665761" y="-203"/>
                  <a:pt x="3113879" y="24813"/>
                  <a:pt x="3329848" y="0"/>
                </a:cubicBezTo>
                <a:cubicBezTo>
                  <a:pt x="3332022" y="214976"/>
                  <a:pt x="3338804" y="309838"/>
                  <a:pt x="3329848" y="523220"/>
                </a:cubicBezTo>
                <a:cubicBezTo>
                  <a:pt x="3037568" y="501629"/>
                  <a:pt x="2767025" y="499534"/>
                  <a:pt x="2597281" y="523220"/>
                </a:cubicBezTo>
                <a:cubicBezTo>
                  <a:pt x="2427537" y="546906"/>
                  <a:pt x="2187040" y="534585"/>
                  <a:pt x="2031207" y="523220"/>
                </a:cubicBezTo>
                <a:cubicBezTo>
                  <a:pt x="1875374" y="511855"/>
                  <a:pt x="1651371" y="525612"/>
                  <a:pt x="1365238" y="523220"/>
                </a:cubicBezTo>
                <a:cubicBezTo>
                  <a:pt x="1079105" y="520828"/>
                  <a:pt x="910858" y="512431"/>
                  <a:pt x="765865" y="523220"/>
                </a:cubicBezTo>
                <a:cubicBezTo>
                  <a:pt x="620872" y="534009"/>
                  <a:pt x="360244" y="487581"/>
                  <a:pt x="0" y="523220"/>
                </a:cubicBezTo>
                <a:cubicBezTo>
                  <a:pt x="-11673" y="315870"/>
                  <a:pt x="23680" y="182082"/>
                  <a:pt x="0" y="0"/>
                </a:cubicBezTo>
                <a:close/>
              </a:path>
              <a:path w="3329848" h="523220" stroke="0" extrusionOk="0">
                <a:moveTo>
                  <a:pt x="0" y="0"/>
                </a:moveTo>
                <a:cubicBezTo>
                  <a:pt x="134961" y="-103"/>
                  <a:pt x="351199" y="-16243"/>
                  <a:pt x="632671" y="0"/>
                </a:cubicBezTo>
                <a:cubicBezTo>
                  <a:pt x="914143" y="16243"/>
                  <a:pt x="1037616" y="-21033"/>
                  <a:pt x="1232044" y="0"/>
                </a:cubicBezTo>
                <a:cubicBezTo>
                  <a:pt x="1426472" y="21033"/>
                  <a:pt x="1814788" y="-30304"/>
                  <a:pt x="1964610" y="0"/>
                </a:cubicBezTo>
                <a:cubicBezTo>
                  <a:pt x="2114432" y="30304"/>
                  <a:pt x="2296781" y="-86"/>
                  <a:pt x="2530684" y="0"/>
                </a:cubicBezTo>
                <a:cubicBezTo>
                  <a:pt x="2764587" y="86"/>
                  <a:pt x="3016593" y="-8926"/>
                  <a:pt x="3329848" y="0"/>
                </a:cubicBezTo>
                <a:cubicBezTo>
                  <a:pt x="3346100" y="260236"/>
                  <a:pt x="3317752" y="380674"/>
                  <a:pt x="3329848" y="523220"/>
                </a:cubicBezTo>
                <a:cubicBezTo>
                  <a:pt x="3104977" y="552747"/>
                  <a:pt x="2864335" y="520673"/>
                  <a:pt x="2697177" y="523220"/>
                </a:cubicBezTo>
                <a:cubicBezTo>
                  <a:pt x="2530019" y="525767"/>
                  <a:pt x="2306981" y="536459"/>
                  <a:pt x="2064506" y="523220"/>
                </a:cubicBezTo>
                <a:cubicBezTo>
                  <a:pt x="1822031" y="509981"/>
                  <a:pt x="1626708" y="510071"/>
                  <a:pt x="1398536" y="523220"/>
                </a:cubicBezTo>
                <a:cubicBezTo>
                  <a:pt x="1170364" y="536370"/>
                  <a:pt x="987555" y="529848"/>
                  <a:pt x="732567" y="523220"/>
                </a:cubicBezTo>
                <a:cubicBezTo>
                  <a:pt x="477579" y="516592"/>
                  <a:pt x="215491" y="528398"/>
                  <a:pt x="0" y="523220"/>
                </a:cubicBezTo>
                <a:cubicBezTo>
                  <a:pt x="4876" y="265460"/>
                  <a:pt x="-14321" y="171932"/>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507088273">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400" dirty="0">
                <a:latin typeface="+mj-lt"/>
                <a:ea typeface="Calibri" panose="020F0502020204030204" pitchFamily="34" charset="0"/>
              </a:rPr>
              <a:t>Tropical </a:t>
            </a:r>
            <a:r>
              <a:rPr lang="es-CO" sz="1400" dirty="0" err="1">
                <a:latin typeface="+mj-lt"/>
                <a:ea typeface="Calibri" panose="020F0502020204030204" pitchFamily="34" charset="0"/>
              </a:rPr>
              <a:t>rivers</a:t>
            </a:r>
            <a:r>
              <a:rPr lang="es-CO" sz="1400" dirty="0">
                <a:latin typeface="+mj-lt"/>
                <a:ea typeface="Calibri" panose="020F0502020204030204" pitchFamily="34" charset="0"/>
              </a:rPr>
              <a:t> are </a:t>
            </a:r>
            <a:r>
              <a:rPr lang="es-CO" sz="1400" dirty="0" err="1">
                <a:latin typeface="+mj-lt"/>
                <a:ea typeface="Calibri" panose="020F0502020204030204" pitchFamily="34" charset="0"/>
              </a:rPr>
              <a:t>an</a:t>
            </a:r>
            <a:r>
              <a:rPr lang="es-CO" sz="1400" dirty="0">
                <a:latin typeface="+mj-lt"/>
                <a:ea typeface="Calibri" panose="020F0502020204030204" pitchFamily="34" charset="0"/>
              </a:rPr>
              <a:t> </a:t>
            </a:r>
            <a:r>
              <a:rPr lang="es-CO" sz="1400" dirty="0" err="1">
                <a:latin typeface="+mj-lt"/>
                <a:ea typeface="Calibri" panose="020F0502020204030204" pitchFamily="34" charset="0"/>
              </a:rPr>
              <a:t>important</a:t>
            </a:r>
            <a:r>
              <a:rPr lang="es-CO" sz="1400" dirty="0">
                <a:latin typeface="+mj-lt"/>
                <a:ea typeface="Calibri" panose="020F0502020204030204" pitchFamily="34" charset="0"/>
              </a:rPr>
              <a:t> </a:t>
            </a:r>
            <a:r>
              <a:rPr lang="es-CO" sz="1400" dirty="0" err="1">
                <a:latin typeface="+mj-lt"/>
                <a:ea typeface="Calibri" panose="020F0502020204030204" pitchFamily="34" charset="0"/>
              </a:rPr>
              <a:t>component</a:t>
            </a:r>
            <a:r>
              <a:rPr lang="es-CO" sz="1400" dirty="0">
                <a:latin typeface="+mj-lt"/>
                <a:ea typeface="Calibri" panose="020F0502020204030204" pitchFamily="34" charset="0"/>
              </a:rPr>
              <a:t> </a:t>
            </a:r>
            <a:r>
              <a:rPr lang="es-CO" sz="1400" dirty="0" err="1">
                <a:latin typeface="+mj-lt"/>
                <a:ea typeface="Calibri" panose="020F0502020204030204" pitchFamily="34" charset="0"/>
              </a:rPr>
              <a:t>of</a:t>
            </a:r>
            <a:r>
              <a:rPr lang="es-CO" sz="1400" dirty="0">
                <a:latin typeface="+mj-lt"/>
                <a:ea typeface="Calibri" panose="020F0502020204030204" pitchFamily="34" charset="0"/>
              </a:rPr>
              <a:t> continental </a:t>
            </a:r>
            <a:r>
              <a:rPr lang="es-CO" sz="1400" dirty="0" err="1">
                <a:latin typeface="+mj-lt"/>
                <a:ea typeface="Calibri" panose="020F0502020204030204" pitchFamily="34" charset="0"/>
              </a:rPr>
              <a:t>drainage</a:t>
            </a:r>
            <a:r>
              <a:rPr lang="es-CO" sz="1400" dirty="0">
                <a:latin typeface="+mj-lt"/>
                <a:ea typeface="Calibri" panose="020F0502020204030204" pitchFamily="34" charset="0"/>
              </a:rPr>
              <a:t> </a:t>
            </a:r>
            <a:r>
              <a:rPr lang="es-CO" sz="1400" dirty="0" err="1">
                <a:latin typeface="+mj-lt"/>
                <a:ea typeface="Calibri" panose="020F0502020204030204" pitchFamily="34" charset="0"/>
              </a:rPr>
              <a:t>system</a:t>
            </a:r>
            <a:endParaRPr lang="es-CO" sz="1400" dirty="0">
              <a:latin typeface="+mj-lt"/>
            </a:endParaRPr>
          </a:p>
        </p:txBody>
      </p:sp>
      <p:sp>
        <p:nvSpPr>
          <p:cNvPr id="21" name="Rectángulo 20">
            <a:extLst>
              <a:ext uri="{FF2B5EF4-FFF2-40B4-BE49-F238E27FC236}">
                <a16:creationId xmlns:a16="http://schemas.microsoft.com/office/drawing/2014/main" id="{81BAC3AE-55F1-49AE-B0E8-7E2FE30C72E8}"/>
              </a:ext>
            </a:extLst>
          </p:cNvPr>
          <p:cNvSpPr/>
          <p:nvPr/>
        </p:nvSpPr>
        <p:spPr>
          <a:xfrm>
            <a:off x="9453803" y="5249230"/>
            <a:ext cx="2528586" cy="523220"/>
          </a:xfrm>
          <a:custGeom>
            <a:avLst/>
            <a:gdLst>
              <a:gd name="connsiteX0" fmla="*/ 0 w 2528586"/>
              <a:gd name="connsiteY0" fmla="*/ 0 h 523220"/>
              <a:gd name="connsiteX1" fmla="*/ 606861 w 2528586"/>
              <a:gd name="connsiteY1" fmla="*/ 0 h 523220"/>
              <a:gd name="connsiteX2" fmla="*/ 1239007 w 2528586"/>
              <a:gd name="connsiteY2" fmla="*/ 0 h 523220"/>
              <a:gd name="connsiteX3" fmla="*/ 1795296 w 2528586"/>
              <a:gd name="connsiteY3" fmla="*/ 0 h 523220"/>
              <a:gd name="connsiteX4" fmla="*/ 2528586 w 2528586"/>
              <a:gd name="connsiteY4" fmla="*/ 0 h 523220"/>
              <a:gd name="connsiteX5" fmla="*/ 2528586 w 2528586"/>
              <a:gd name="connsiteY5" fmla="*/ 523220 h 523220"/>
              <a:gd name="connsiteX6" fmla="*/ 1921725 w 2528586"/>
              <a:gd name="connsiteY6" fmla="*/ 523220 h 523220"/>
              <a:gd name="connsiteX7" fmla="*/ 1365436 w 2528586"/>
              <a:gd name="connsiteY7" fmla="*/ 523220 h 523220"/>
              <a:gd name="connsiteX8" fmla="*/ 783862 w 2528586"/>
              <a:gd name="connsiteY8" fmla="*/ 523220 h 523220"/>
              <a:gd name="connsiteX9" fmla="*/ 0 w 2528586"/>
              <a:gd name="connsiteY9" fmla="*/ 523220 h 523220"/>
              <a:gd name="connsiteX10" fmla="*/ 0 w 2528586"/>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8586" h="523220" fill="none" extrusionOk="0">
                <a:moveTo>
                  <a:pt x="0" y="0"/>
                </a:moveTo>
                <a:cubicBezTo>
                  <a:pt x="222835" y="18267"/>
                  <a:pt x="438868" y="8413"/>
                  <a:pt x="606861" y="0"/>
                </a:cubicBezTo>
                <a:cubicBezTo>
                  <a:pt x="774854" y="-8413"/>
                  <a:pt x="1044645" y="12157"/>
                  <a:pt x="1239007" y="0"/>
                </a:cubicBezTo>
                <a:cubicBezTo>
                  <a:pt x="1433369" y="-12157"/>
                  <a:pt x="1629633" y="851"/>
                  <a:pt x="1795296" y="0"/>
                </a:cubicBezTo>
                <a:cubicBezTo>
                  <a:pt x="1960959" y="-851"/>
                  <a:pt x="2196552" y="21079"/>
                  <a:pt x="2528586" y="0"/>
                </a:cubicBezTo>
                <a:cubicBezTo>
                  <a:pt x="2545350" y="122953"/>
                  <a:pt x="2506712" y="370999"/>
                  <a:pt x="2528586" y="523220"/>
                </a:cubicBezTo>
                <a:cubicBezTo>
                  <a:pt x="2291812" y="524649"/>
                  <a:pt x="2063119" y="507986"/>
                  <a:pt x="1921725" y="523220"/>
                </a:cubicBezTo>
                <a:cubicBezTo>
                  <a:pt x="1780331" y="538454"/>
                  <a:pt x="1549470" y="506364"/>
                  <a:pt x="1365436" y="523220"/>
                </a:cubicBezTo>
                <a:cubicBezTo>
                  <a:pt x="1181402" y="540076"/>
                  <a:pt x="906089" y="494504"/>
                  <a:pt x="783862" y="523220"/>
                </a:cubicBezTo>
                <a:cubicBezTo>
                  <a:pt x="661635" y="551936"/>
                  <a:pt x="166823" y="510931"/>
                  <a:pt x="0" y="523220"/>
                </a:cubicBezTo>
                <a:cubicBezTo>
                  <a:pt x="22373" y="344947"/>
                  <a:pt x="21026" y="236916"/>
                  <a:pt x="0" y="0"/>
                </a:cubicBezTo>
                <a:close/>
              </a:path>
              <a:path w="2528586" h="523220" stroke="0" extrusionOk="0">
                <a:moveTo>
                  <a:pt x="0" y="0"/>
                </a:moveTo>
                <a:cubicBezTo>
                  <a:pt x="141353" y="14509"/>
                  <a:pt x="489437" y="-28855"/>
                  <a:pt x="632147" y="0"/>
                </a:cubicBezTo>
                <a:cubicBezTo>
                  <a:pt x="774857" y="28855"/>
                  <a:pt x="1086919" y="-25460"/>
                  <a:pt x="1264293" y="0"/>
                </a:cubicBezTo>
                <a:cubicBezTo>
                  <a:pt x="1441667" y="25460"/>
                  <a:pt x="1654083" y="-27293"/>
                  <a:pt x="1845868" y="0"/>
                </a:cubicBezTo>
                <a:cubicBezTo>
                  <a:pt x="2037653" y="27293"/>
                  <a:pt x="2382295" y="27210"/>
                  <a:pt x="2528586" y="0"/>
                </a:cubicBezTo>
                <a:cubicBezTo>
                  <a:pt x="2529834" y="197056"/>
                  <a:pt x="2536414" y="409820"/>
                  <a:pt x="2528586" y="523220"/>
                </a:cubicBezTo>
                <a:cubicBezTo>
                  <a:pt x="2322093" y="496174"/>
                  <a:pt x="2184139" y="506948"/>
                  <a:pt x="1921725" y="523220"/>
                </a:cubicBezTo>
                <a:cubicBezTo>
                  <a:pt x="1659311" y="539492"/>
                  <a:pt x="1516577" y="518355"/>
                  <a:pt x="1289579" y="523220"/>
                </a:cubicBezTo>
                <a:cubicBezTo>
                  <a:pt x="1062581" y="528085"/>
                  <a:pt x="869133" y="518267"/>
                  <a:pt x="657432" y="523220"/>
                </a:cubicBezTo>
                <a:cubicBezTo>
                  <a:pt x="445731" y="528173"/>
                  <a:pt x="168558" y="510536"/>
                  <a:pt x="0" y="523220"/>
                </a:cubicBezTo>
                <a:cubicBezTo>
                  <a:pt x="-13786" y="278674"/>
                  <a:pt x="10832" y="201559"/>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495719132">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dirty="0">
                <a:latin typeface="+mj-lt"/>
                <a:ea typeface="Calibri" panose="020F0502020204030204" pitchFamily="34" charset="0"/>
              </a:rPr>
              <a:t>Tropical rivers are the most important source of fresh water</a:t>
            </a:r>
            <a:endParaRPr lang="es-CO" sz="1400" dirty="0">
              <a:latin typeface="+mj-lt"/>
            </a:endParaRPr>
          </a:p>
        </p:txBody>
      </p:sp>
      <p:sp>
        <p:nvSpPr>
          <p:cNvPr id="22" name="Rectángulo 21">
            <a:extLst>
              <a:ext uri="{FF2B5EF4-FFF2-40B4-BE49-F238E27FC236}">
                <a16:creationId xmlns:a16="http://schemas.microsoft.com/office/drawing/2014/main" id="{AFD1FCA4-7E8B-450E-AD6F-6A126B62C83C}"/>
              </a:ext>
            </a:extLst>
          </p:cNvPr>
          <p:cNvSpPr/>
          <p:nvPr/>
        </p:nvSpPr>
        <p:spPr>
          <a:xfrm>
            <a:off x="4595284" y="6105597"/>
            <a:ext cx="1551153" cy="738664"/>
          </a:xfrm>
          <a:custGeom>
            <a:avLst/>
            <a:gdLst>
              <a:gd name="connsiteX0" fmla="*/ 0 w 1551153"/>
              <a:gd name="connsiteY0" fmla="*/ 0 h 738664"/>
              <a:gd name="connsiteX1" fmla="*/ 532563 w 1551153"/>
              <a:gd name="connsiteY1" fmla="*/ 0 h 738664"/>
              <a:gd name="connsiteX2" fmla="*/ 1018590 w 1551153"/>
              <a:gd name="connsiteY2" fmla="*/ 0 h 738664"/>
              <a:gd name="connsiteX3" fmla="*/ 1551153 w 1551153"/>
              <a:gd name="connsiteY3" fmla="*/ 0 h 738664"/>
              <a:gd name="connsiteX4" fmla="*/ 1551153 w 1551153"/>
              <a:gd name="connsiteY4" fmla="*/ 354559 h 738664"/>
              <a:gd name="connsiteX5" fmla="*/ 1551153 w 1551153"/>
              <a:gd name="connsiteY5" fmla="*/ 738664 h 738664"/>
              <a:gd name="connsiteX6" fmla="*/ 1080637 w 1551153"/>
              <a:gd name="connsiteY6" fmla="*/ 738664 h 738664"/>
              <a:gd name="connsiteX7" fmla="*/ 532563 w 1551153"/>
              <a:gd name="connsiteY7" fmla="*/ 738664 h 738664"/>
              <a:gd name="connsiteX8" fmla="*/ 0 w 1551153"/>
              <a:gd name="connsiteY8" fmla="*/ 738664 h 738664"/>
              <a:gd name="connsiteX9" fmla="*/ 0 w 1551153"/>
              <a:gd name="connsiteY9" fmla="*/ 369332 h 738664"/>
              <a:gd name="connsiteX10" fmla="*/ 0 w 1551153"/>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153" h="738664" fill="none" extrusionOk="0">
                <a:moveTo>
                  <a:pt x="0" y="0"/>
                </a:moveTo>
                <a:cubicBezTo>
                  <a:pt x="123098" y="-18066"/>
                  <a:pt x="393940" y="-13373"/>
                  <a:pt x="532563" y="0"/>
                </a:cubicBezTo>
                <a:cubicBezTo>
                  <a:pt x="671186" y="13373"/>
                  <a:pt x="886388" y="-7271"/>
                  <a:pt x="1018590" y="0"/>
                </a:cubicBezTo>
                <a:cubicBezTo>
                  <a:pt x="1150792" y="7271"/>
                  <a:pt x="1315424" y="-13288"/>
                  <a:pt x="1551153" y="0"/>
                </a:cubicBezTo>
                <a:cubicBezTo>
                  <a:pt x="1551460" y="107655"/>
                  <a:pt x="1568538" y="252446"/>
                  <a:pt x="1551153" y="354559"/>
                </a:cubicBezTo>
                <a:cubicBezTo>
                  <a:pt x="1533768" y="456672"/>
                  <a:pt x="1544362" y="572643"/>
                  <a:pt x="1551153" y="738664"/>
                </a:cubicBezTo>
                <a:cubicBezTo>
                  <a:pt x="1330913" y="736773"/>
                  <a:pt x="1247213" y="720180"/>
                  <a:pt x="1080637" y="738664"/>
                </a:cubicBezTo>
                <a:cubicBezTo>
                  <a:pt x="914061" y="757148"/>
                  <a:pt x="727143" y="735933"/>
                  <a:pt x="532563" y="738664"/>
                </a:cubicBezTo>
                <a:cubicBezTo>
                  <a:pt x="337983" y="741395"/>
                  <a:pt x="206035" y="765152"/>
                  <a:pt x="0" y="738664"/>
                </a:cubicBezTo>
                <a:cubicBezTo>
                  <a:pt x="-14462" y="580957"/>
                  <a:pt x="4207" y="491873"/>
                  <a:pt x="0" y="369332"/>
                </a:cubicBezTo>
                <a:cubicBezTo>
                  <a:pt x="-4207" y="246791"/>
                  <a:pt x="1742" y="125669"/>
                  <a:pt x="0" y="0"/>
                </a:cubicBezTo>
                <a:close/>
              </a:path>
              <a:path w="1551153" h="738664" stroke="0" extrusionOk="0">
                <a:moveTo>
                  <a:pt x="0" y="0"/>
                </a:moveTo>
                <a:cubicBezTo>
                  <a:pt x="162420" y="19095"/>
                  <a:pt x="334329" y="16126"/>
                  <a:pt x="532563" y="0"/>
                </a:cubicBezTo>
                <a:cubicBezTo>
                  <a:pt x="730797" y="-16126"/>
                  <a:pt x="869881" y="-3407"/>
                  <a:pt x="1034102" y="0"/>
                </a:cubicBezTo>
                <a:cubicBezTo>
                  <a:pt x="1198323" y="3407"/>
                  <a:pt x="1337304" y="-22510"/>
                  <a:pt x="1551153" y="0"/>
                </a:cubicBezTo>
                <a:cubicBezTo>
                  <a:pt x="1548998" y="92493"/>
                  <a:pt x="1566902" y="226220"/>
                  <a:pt x="1551153" y="347172"/>
                </a:cubicBezTo>
                <a:cubicBezTo>
                  <a:pt x="1535404" y="468124"/>
                  <a:pt x="1539393" y="551505"/>
                  <a:pt x="1551153" y="738664"/>
                </a:cubicBezTo>
                <a:cubicBezTo>
                  <a:pt x="1373245" y="732422"/>
                  <a:pt x="1191005" y="762016"/>
                  <a:pt x="1049614" y="738664"/>
                </a:cubicBezTo>
                <a:cubicBezTo>
                  <a:pt x="908223" y="715312"/>
                  <a:pt x="662339" y="741559"/>
                  <a:pt x="563586" y="738664"/>
                </a:cubicBezTo>
                <a:cubicBezTo>
                  <a:pt x="464833" y="735769"/>
                  <a:pt x="209813" y="726344"/>
                  <a:pt x="0" y="738664"/>
                </a:cubicBezTo>
                <a:cubicBezTo>
                  <a:pt x="8828" y="616639"/>
                  <a:pt x="-16231" y="522569"/>
                  <a:pt x="0" y="361945"/>
                </a:cubicBezTo>
                <a:cubicBezTo>
                  <a:pt x="16231" y="201321"/>
                  <a:pt x="-18050" y="151978"/>
                  <a:pt x="0" y="0"/>
                </a:cubicBezTo>
                <a:close/>
              </a:path>
            </a:pathLst>
          </a:custGeom>
          <a:solidFill>
            <a:schemeClr val="accent4">
              <a:lumMod val="20000"/>
              <a:lumOff val="80000"/>
            </a:schemeClr>
          </a:solidFill>
          <a:ln>
            <a:solidFill>
              <a:schemeClr val="accent2">
                <a:lumMod val="75000"/>
              </a:schemeClr>
            </a:solidFill>
            <a:extLst>
              <a:ext uri="{C807C97D-BFC1-408E-A445-0C87EB9F89A2}">
                <ask:lineSketchStyleProps xmlns:ask="http://schemas.microsoft.com/office/drawing/2018/sketchyshapes" sd="435861803">
                  <a:prstGeom prst="rect">
                    <a:avLst/>
                  </a:prstGeom>
                  <ask:type>
                    <ask:lineSketchFreehand/>
                  </ask:type>
                </ask:lineSketchStyleProps>
              </a:ext>
            </a:extLst>
          </a:ln>
        </p:spPr>
        <p:txBody>
          <a:bodyPr wrap="square">
            <a:spAutoFit/>
          </a:bodyPr>
          <a:lstStyle/>
          <a:p>
            <a:pPr algn="ctr"/>
            <a:r>
              <a:rPr lang="es-ES" sz="1400" dirty="0">
                <a:latin typeface="+mj-lt"/>
              </a:rPr>
              <a:t>Territorial </a:t>
            </a:r>
            <a:r>
              <a:rPr lang="es-ES" sz="1400" dirty="0" err="1">
                <a:latin typeface="+mj-lt"/>
              </a:rPr>
              <a:t>planning</a:t>
            </a:r>
            <a:r>
              <a:rPr lang="es-ES" sz="1400" dirty="0">
                <a:latin typeface="+mj-lt"/>
              </a:rPr>
              <a:t> and </a:t>
            </a:r>
            <a:r>
              <a:rPr lang="es-ES" sz="1400" dirty="0" err="1">
                <a:latin typeface="+mj-lt"/>
              </a:rPr>
              <a:t>organization</a:t>
            </a:r>
            <a:r>
              <a:rPr lang="es-ES" sz="1400" dirty="0">
                <a:latin typeface="+mj-lt"/>
              </a:rPr>
              <a:t> </a:t>
            </a:r>
            <a:r>
              <a:rPr lang="es-ES" sz="1400" dirty="0" err="1">
                <a:latin typeface="+mj-lt"/>
              </a:rPr>
              <a:t>of</a:t>
            </a:r>
            <a:r>
              <a:rPr lang="es-ES" sz="1400" dirty="0">
                <a:latin typeface="+mj-lt"/>
              </a:rPr>
              <a:t> </a:t>
            </a:r>
            <a:r>
              <a:rPr lang="es-ES" sz="1400" dirty="0" err="1">
                <a:latin typeface="+mj-lt"/>
              </a:rPr>
              <a:t>territory</a:t>
            </a:r>
            <a:endParaRPr lang="es-ES" sz="1400" dirty="0">
              <a:latin typeface="+mj-lt"/>
            </a:endParaRPr>
          </a:p>
        </p:txBody>
      </p:sp>
      <p:sp>
        <p:nvSpPr>
          <p:cNvPr id="23" name="Rectángulo 22">
            <a:extLst>
              <a:ext uri="{FF2B5EF4-FFF2-40B4-BE49-F238E27FC236}">
                <a16:creationId xmlns:a16="http://schemas.microsoft.com/office/drawing/2014/main" id="{E57ABBDA-7354-4EEF-B802-903E547492E1}"/>
              </a:ext>
            </a:extLst>
          </p:cNvPr>
          <p:cNvSpPr/>
          <p:nvPr/>
        </p:nvSpPr>
        <p:spPr>
          <a:xfrm>
            <a:off x="7953022" y="5945893"/>
            <a:ext cx="3729958" cy="738664"/>
          </a:xfrm>
          <a:custGeom>
            <a:avLst/>
            <a:gdLst>
              <a:gd name="connsiteX0" fmla="*/ 0 w 3729958"/>
              <a:gd name="connsiteY0" fmla="*/ 0 h 738664"/>
              <a:gd name="connsiteX1" fmla="*/ 621660 w 3729958"/>
              <a:gd name="connsiteY1" fmla="*/ 0 h 738664"/>
              <a:gd name="connsiteX2" fmla="*/ 1206020 w 3729958"/>
              <a:gd name="connsiteY2" fmla="*/ 0 h 738664"/>
              <a:gd name="connsiteX3" fmla="*/ 1902279 w 3729958"/>
              <a:gd name="connsiteY3" fmla="*/ 0 h 738664"/>
              <a:gd name="connsiteX4" fmla="*/ 2449339 w 3729958"/>
              <a:gd name="connsiteY4" fmla="*/ 0 h 738664"/>
              <a:gd name="connsiteX5" fmla="*/ 2959100 w 3729958"/>
              <a:gd name="connsiteY5" fmla="*/ 0 h 738664"/>
              <a:gd name="connsiteX6" fmla="*/ 3729958 w 3729958"/>
              <a:gd name="connsiteY6" fmla="*/ 0 h 738664"/>
              <a:gd name="connsiteX7" fmla="*/ 3729958 w 3729958"/>
              <a:gd name="connsiteY7" fmla="*/ 354559 h 738664"/>
              <a:gd name="connsiteX8" fmla="*/ 3729958 w 3729958"/>
              <a:gd name="connsiteY8" fmla="*/ 738664 h 738664"/>
              <a:gd name="connsiteX9" fmla="*/ 3108298 w 3729958"/>
              <a:gd name="connsiteY9" fmla="*/ 738664 h 738664"/>
              <a:gd name="connsiteX10" fmla="*/ 2561238 w 3729958"/>
              <a:gd name="connsiteY10" fmla="*/ 738664 h 738664"/>
              <a:gd name="connsiteX11" fmla="*/ 2051477 w 3729958"/>
              <a:gd name="connsiteY11" fmla="*/ 738664 h 738664"/>
              <a:gd name="connsiteX12" fmla="*/ 1541716 w 3729958"/>
              <a:gd name="connsiteY12" fmla="*/ 738664 h 738664"/>
              <a:gd name="connsiteX13" fmla="*/ 845457 w 3729958"/>
              <a:gd name="connsiteY13" fmla="*/ 738664 h 738664"/>
              <a:gd name="connsiteX14" fmla="*/ 0 w 3729958"/>
              <a:gd name="connsiteY14" fmla="*/ 738664 h 738664"/>
              <a:gd name="connsiteX15" fmla="*/ 0 w 3729958"/>
              <a:gd name="connsiteY15" fmla="*/ 376719 h 738664"/>
              <a:gd name="connsiteX16" fmla="*/ 0 w 3729958"/>
              <a:gd name="connsiteY16"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9958" h="738664" fill="none" extrusionOk="0">
                <a:moveTo>
                  <a:pt x="0" y="0"/>
                </a:moveTo>
                <a:cubicBezTo>
                  <a:pt x="203044" y="8964"/>
                  <a:pt x="372034" y="20557"/>
                  <a:pt x="621660" y="0"/>
                </a:cubicBezTo>
                <a:cubicBezTo>
                  <a:pt x="871286" y="-20557"/>
                  <a:pt x="1088523" y="19463"/>
                  <a:pt x="1206020" y="0"/>
                </a:cubicBezTo>
                <a:cubicBezTo>
                  <a:pt x="1323517" y="-19463"/>
                  <a:pt x="1591750" y="12287"/>
                  <a:pt x="1902279" y="0"/>
                </a:cubicBezTo>
                <a:cubicBezTo>
                  <a:pt x="2212808" y="-12287"/>
                  <a:pt x="2298383" y="-13425"/>
                  <a:pt x="2449339" y="0"/>
                </a:cubicBezTo>
                <a:cubicBezTo>
                  <a:pt x="2600295" y="13425"/>
                  <a:pt x="2719578" y="24387"/>
                  <a:pt x="2959100" y="0"/>
                </a:cubicBezTo>
                <a:cubicBezTo>
                  <a:pt x="3198622" y="-24387"/>
                  <a:pt x="3521617" y="-12939"/>
                  <a:pt x="3729958" y="0"/>
                </a:cubicBezTo>
                <a:cubicBezTo>
                  <a:pt x="3734429" y="122111"/>
                  <a:pt x="3736041" y="219599"/>
                  <a:pt x="3729958" y="354559"/>
                </a:cubicBezTo>
                <a:cubicBezTo>
                  <a:pt x="3723875" y="489519"/>
                  <a:pt x="3726542" y="645185"/>
                  <a:pt x="3729958" y="738664"/>
                </a:cubicBezTo>
                <a:cubicBezTo>
                  <a:pt x="3556614" y="758667"/>
                  <a:pt x="3262284" y="761058"/>
                  <a:pt x="3108298" y="738664"/>
                </a:cubicBezTo>
                <a:cubicBezTo>
                  <a:pt x="2954312" y="716270"/>
                  <a:pt x="2827120" y="750448"/>
                  <a:pt x="2561238" y="738664"/>
                </a:cubicBezTo>
                <a:cubicBezTo>
                  <a:pt x="2295356" y="726880"/>
                  <a:pt x="2170110" y="739300"/>
                  <a:pt x="2051477" y="738664"/>
                </a:cubicBezTo>
                <a:cubicBezTo>
                  <a:pt x="1932844" y="738028"/>
                  <a:pt x="1719160" y="732408"/>
                  <a:pt x="1541716" y="738664"/>
                </a:cubicBezTo>
                <a:cubicBezTo>
                  <a:pt x="1364272" y="744920"/>
                  <a:pt x="1183640" y="736443"/>
                  <a:pt x="845457" y="738664"/>
                </a:cubicBezTo>
                <a:cubicBezTo>
                  <a:pt x="507274" y="740885"/>
                  <a:pt x="269904" y="732471"/>
                  <a:pt x="0" y="738664"/>
                </a:cubicBezTo>
                <a:cubicBezTo>
                  <a:pt x="-16977" y="598739"/>
                  <a:pt x="-1184" y="550451"/>
                  <a:pt x="0" y="376719"/>
                </a:cubicBezTo>
                <a:cubicBezTo>
                  <a:pt x="1184" y="202987"/>
                  <a:pt x="-16582" y="116116"/>
                  <a:pt x="0" y="0"/>
                </a:cubicBezTo>
                <a:close/>
              </a:path>
              <a:path w="3729958" h="738664" stroke="0" extrusionOk="0">
                <a:moveTo>
                  <a:pt x="0" y="0"/>
                </a:moveTo>
                <a:cubicBezTo>
                  <a:pt x="157765" y="6529"/>
                  <a:pt x="295677" y="-7013"/>
                  <a:pt x="547061" y="0"/>
                </a:cubicBezTo>
                <a:cubicBezTo>
                  <a:pt x="798445" y="7013"/>
                  <a:pt x="1022978" y="-23439"/>
                  <a:pt x="1168720" y="0"/>
                </a:cubicBezTo>
                <a:cubicBezTo>
                  <a:pt x="1314462" y="23439"/>
                  <a:pt x="1496598" y="10949"/>
                  <a:pt x="1715781" y="0"/>
                </a:cubicBezTo>
                <a:cubicBezTo>
                  <a:pt x="1934964" y="-10949"/>
                  <a:pt x="2051820" y="22701"/>
                  <a:pt x="2374740" y="0"/>
                </a:cubicBezTo>
                <a:cubicBezTo>
                  <a:pt x="2697660" y="-22701"/>
                  <a:pt x="2853529" y="-28120"/>
                  <a:pt x="3033699" y="0"/>
                </a:cubicBezTo>
                <a:cubicBezTo>
                  <a:pt x="3213869" y="28120"/>
                  <a:pt x="3481995" y="7776"/>
                  <a:pt x="3729958" y="0"/>
                </a:cubicBezTo>
                <a:cubicBezTo>
                  <a:pt x="3730587" y="85075"/>
                  <a:pt x="3726616" y="209600"/>
                  <a:pt x="3729958" y="376719"/>
                </a:cubicBezTo>
                <a:cubicBezTo>
                  <a:pt x="3733300" y="543838"/>
                  <a:pt x="3739041" y="620015"/>
                  <a:pt x="3729958" y="738664"/>
                </a:cubicBezTo>
                <a:cubicBezTo>
                  <a:pt x="3498925" y="744012"/>
                  <a:pt x="3395599" y="727417"/>
                  <a:pt x="3220197" y="738664"/>
                </a:cubicBezTo>
                <a:cubicBezTo>
                  <a:pt x="3044795" y="749911"/>
                  <a:pt x="2914386" y="756219"/>
                  <a:pt x="2710436" y="738664"/>
                </a:cubicBezTo>
                <a:cubicBezTo>
                  <a:pt x="2506486" y="721109"/>
                  <a:pt x="2337469" y="735098"/>
                  <a:pt x="2088776" y="738664"/>
                </a:cubicBezTo>
                <a:cubicBezTo>
                  <a:pt x="1840083" y="742230"/>
                  <a:pt x="1708551" y="748564"/>
                  <a:pt x="1541716" y="738664"/>
                </a:cubicBezTo>
                <a:cubicBezTo>
                  <a:pt x="1374881" y="728764"/>
                  <a:pt x="1020981" y="768494"/>
                  <a:pt x="845457" y="738664"/>
                </a:cubicBezTo>
                <a:cubicBezTo>
                  <a:pt x="669933" y="708834"/>
                  <a:pt x="284867" y="716290"/>
                  <a:pt x="0" y="738664"/>
                </a:cubicBezTo>
                <a:cubicBezTo>
                  <a:pt x="6266" y="631253"/>
                  <a:pt x="-7509" y="473752"/>
                  <a:pt x="0" y="361945"/>
                </a:cubicBezTo>
                <a:cubicBezTo>
                  <a:pt x="7509" y="250138"/>
                  <a:pt x="-8762" y="87352"/>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919911229">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400" i="1" dirty="0" err="1">
                <a:latin typeface="+mj-lt"/>
              </a:rPr>
              <a:t>Hotspots</a:t>
            </a:r>
            <a:r>
              <a:rPr lang="es-ES" sz="1400" dirty="0">
                <a:latin typeface="+mj-lt"/>
              </a:rPr>
              <a:t> </a:t>
            </a:r>
            <a:r>
              <a:rPr lang="es-ES" sz="1400" dirty="0" err="1">
                <a:latin typeface="+mj-lt"/>
              </a:rPr>
              <a:t>of</a:t>
            </a:r>
            <a:r>
              <a:rPr lang="es-ES" sz="1400" dirty="0">
                <a:latin typeface="+mj-lt"/>
              </a:rPr>
              <a:t> </a:t>
            </a:r>
            <a:r>
              <a:rPr lang="es-ES" sz="1400" dirty="0" err="1">
                <a:latin typeface="+mj-lt"/>
              </a:rPr>
              <a:t>biodiverstiy</a:t>
            </a:r>
            <a:r>
              <a:rPr lang="es-ES" sz="1400" dirty="0">
                <a:latin typeface="+mj-lt"/>
              </a:rPr>
              <a:t> and </a:t>
            </a:r>
            <a:r>
              <a:rPr lang="es-ES" sz="1400" dirty="0" err="1">
                <a:latin typeface="+mj-lt"/>
              </a:rPr>
              <a:t>strategic</a:t>
            </a:r>
            <a:r>
              <a:rPr lang="es-ES" sz="1400" dirty="0">
                <a:latin typeface="+mj-lt"/>
              </a:rPr>
              <a:t> </a:t>
            </a:r>
            <a:r>
              <a:rPr lang="es-ES" sz="1400" dirty="0" err="1">
                <a:latin typeface="+mj-lt"/>
              </a:rPr>
              <a:t>elements</a:t>
            </a:r>
            <a:r>
              <a:rPr lang="es-ES" sz="1400" dirty="0">
                <a:latin typeface="+mj-lt"/>
              </a:rPr>
              <a:t> </a:t>
            </a:r>
            <a:r>
              <a:rPr lang="es-ES" sz="1400" dirty="0" err="1">
                <a:latin typeface="+mj-lt"/>
              </a:rPr>
              <a:t>for</a:t>
            </a:r>
            <a:r>
              <a:rPr lang="es-ES" sz="1400" dirty="0">
                <a:latin typeface="+mj-lt"/>
              </a:rPr>
              <a:t> </a:t>
            </a:r>
            <a:r>
              <a:rPr lang="es-ES" sz="1400" dirty="0" err="1">
                <a:latin typeface="+mj-lt"/>
              </a:rPr>
              <a:t>adaptation</a:t>
            </a:r>
            <a:r>
              <a:rPr lang="es-ES" sz="1400" dirty="0">
                <a:latin typeface="+mj-lt"/>
              </a:rPr>
              <a:t> </a:t>
            </a:r>
            <a:r>
              <a:rPr lang="es-ES" sz="1400" dirty="0" err="1">
                <a:latin typeface="+mj-lt"/>
              </a:rPr>
              <a:t>to</a:t>
            </a:r>
            <a:r>
              <a:rPr lang="es-ES" sz="1400" dirty="0">
                <a:latin typeface="+mj-lt"/>
              </a:rPr>
              <a:t> </a:t>
            </a:r>
            <a:r>
              <a:rPr lang="es-ES" sz="1400" dirty="0" err="1">
                <a:latin typeface="+mj-lt"/>
              </a:rPr>
              <a:t>Climate</a:t>
            </a:r>
            <a:r>
              <a:rPr lang="es-ES" sz="1400" dirty="0">
                <a:latin typeface="+mj-lt"/>
              </a:rPr>
              <a:t> Change (</a:t>
            </a:r>
            <a:r>
              <a:rPr lang="es-ES" sz="1400" dirty="0" err="1">
                <a:latin typeface="+mj-lt"/>
              </a:rPr>
              <a:t>Catford</a:t>
            </a:r>
            <a:r>
              <a:rPr lang="es-ES" sz="1400" dirty="0">
                <a:latin typeface="+mj-lt"/>
              </a:rPr>
              <a:t> et al., 2013; Pettit et al., 2017)</a:t>
            </a:r>
            <a:endParaRPr lang="es-CO" sz="1000" dirty="0">
              <a:latin typeface="+mj-lt"/>
            </a:endParaRPr>
          </a:p>
        </p:txBody>
      </p:sp>
      <p:sp>
        <p:nvSpPr>
          <p:cNvPr id="24" name="Flecha: hacia abajo 23">
            <a:extLst>
              <a:ext uri="{FF2B5EF4-FFF2-40B4-BE49-F238E27FC236}">
                <a16:creationId xmlns:a16="http://schemas.microsoft.com/office/drawing/2014/main" id="{77CB70E6-5E04-4E40-B2E3-2F5847C26F79}"/>
              </a:ext>
            </a:extLst>
          </p:cNvPr>
          <p:cNvSpPr/>
          <p:nvPr/>
        </p:nvSpPr>
        <p:spPr>
          <a:xfrm rot="16200000">
            <a:off x="1666593" y="1164279"/>
            <a:ext cx="633046" cy="724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hacia abajo 24">
            <a:extLst>
              <a:ext uri="{FF2B5EF4-FFF2-40B4-BE49-F238E27FC236}">
                <a16:creationId xmlns:a16="http://schemas.microsoft.com/office/drawing/2014/main" id="{8A1C57A9-B7D4-47B4-AE73-D46885019862}"/>
              </a:ext>
            </a:extLst>
          </p:cNvPr>
          <p:cNvSpPr/>
          <p:nvPr/>
        </p:nvSpPr>
        <p:spPr>
          <a:xfrm rot="16200000">
            <a:off x="1484101" y="5409987"/>
            <a:ext cx="633046" cy="72492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a:extLst>
              <a:ext uri="{FF2B5EF4-FFF2-40B4-BE49-F238E27FC236}">
                <a16:creationId xmlns:a16="http://schemas.microsoft.com/office/drawing/2014/main" id="{A6669D17-A1AD-4CC4-BF52-D88DEDA44F3B}"/>
              </a:ext>
            </a:extLst>
          </p:cNvPr>
          <p:cNvSpPr/>
          <p:nvPr/>
        </p:nvSpPr>
        <p:spPr>
          <a:xfrm>
            <a:off x="4010870" y="4316551"/>
            <a:ext cx="3329849" cy="738664"/>
          </a:xfrm>
          <a:custGeom>
            <a:avLst/>
            <a:gdLst>
              <a:gd name="connsiteX0" fmla="*/ 0 w 3329849"/>
              <a:gd name="connsiteY0" fmla="*/ 0 h 738664"/>
              <a:gd name="connsiteX1" fmla="*/ 599373 w 3329849"/>
              <a:gd name="connsiteY1" fmla="*/ 0 h 738664"/>
              <a:gd name="connsiteX2" fmla="*/ 1198746 w 3329849"/>
              <a:gd name="connsiteY2" fmla="*/ 0 h 738664"/>
              <a:gd name="connsiteX3" fmla="*/ 1764820 w 3329849"/>
              <a:gd name="connsiteY3" fmla="*/ 0 h 738664"/>
              <a:gd name="connsiteX4" fmla="*/ 2464088 w 3329849"/>
              <a:gd name="connsiteY4" fmla="*/ 0 h 738664"/>
              <a:gd name="connsiteX5" fmla="*/ 3329849 w 3329849"/>
              <a:gd name="connsiteY5" fmla="*/ 0 h 738664"/>
              <a:gd name="connsiteX6" fmla="*/ 3329849 w 3329849"/>
              <a:gd name="connsiteY6" fmla="*/ 376719 h 738664"/>
              <a:gd name="connsiteX7" fmla="*/ 3329849 w 3329849"/>
              <a:gd name="connsiteY7" fmla="*/ 738664 h 738664"/>
              <a:gd name="connsiteX8" fmla="*/ 2730476 w 3329849"/>
              <a:gd name="connsiteY8" fmla="*/ 738664 h 738664"/>
              <a:gd name="connsiteX9" fmla="*/ 2064506 w 3329849"/>
              <a:gd name="connsiteY9" fmla="*/ 738664 h 738664"/>
              <a:gd name="connsiteX10" fmla="*/ 1331940 w 3329849"/>
              <a:gd name="connsiteY10" fmla="*/ 738664 h 738664"/>
              <a:gd name="connsiteX11" fmla="*/ 699268 w 3329849"/>
              <a:gd name="connsiteY11" fmla="*/ 738664 h 738664"/>
              <a:gd name="connsiteX12" fmla="*/ 0 w 3329849"/>
              <a:gd name="connsiteY12" fmla="*/ 738664 h 738664"/>
              <a:gd name="connsiteX13" fmla="*/ 0 w 3329849"/>
              <a:gd name="connsiteY13" fmla="*/ 384105 h 738664"/>
              <a:gd name="connsiteX14" fmla="*/ 0 w 3329849"/>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9849" h="738664" fill="none" extrusionOk="0">
                <a:moveTo>
                  <a:pt x="0" y="0"/>
                </a:moveTo>
                <a:cubicBezTo>
                  <a:pt x="125014" y="19160"/>
                  <a:pt x="361786" y="15450"/>
                  <a:pt x="599373" y="0"/>
                </a:cubicBezTo>
                <a:cubicBezTo>
                  <a:pt x="836960" y="-15450"/>
                  <a:pt x="968968" y="29849"/>
                  <a:pt x="1198746" y="0"/>
                </a:cubicBezTo>
                <a:cubicBezTo>
                  <a:pt x="1428524" y="-29849"/>
                  <a:pt x="1515978" y="8853"/>
                  <a:pt x="1764820" y="0"/>
                </a:cubicBezTo>
                <a:cubicBezTo>
                  <a:pt x="2013662" y="-8853"/>
                  <a:pt x="2288586" y="12328"/>
                  <a:pt x="2464088" y="0"/>
                </a:cubicBezTo>
                <a:cubicBezTo>
                  <a:pt x="2639590" y="-12328"/>
                  <a:pt x="3045973" y="20528"/>
                  <a:pt x="3329849" y="0"/>
                </a:cubicBezTo>
                <a:cubicBezTo>
                  <a:pt x="3338509" y="93856"/>
                  <a:pt x="3319695" y="248387"/>
                  <a:pt x="3329849" y="376719"/>
                </a:cubicBezTo>
                <a:cubicBezTo>
                  <a:pt x="3340003" y="505051"/>
                  <a:pt x="3321927" y="621772"/>
                  <a:pt x="3329849" y="738664"/>
                </a:cubicBezTo>
                <a:cubicBezTo>
                  <a:pt x="3105542" y="719264"/>
                  <a:pt x="2922662" y="749693"/>
                  <a:pt x="2730476" y="738664"/>
                </a:cubicBezTo>
                <a:cubicBezTo>
                  <a:pt x="2538290" y="727635"/>
                  <a:pt x="2267090" y="745952"/>
                  <a:pt x="2064506" y="738664"/>
                </a:cubicBezTo>
                <a:cubicBezTo>
                  <a:pt x="1861922" y="731377"/>
                  <a:pt x="1656093" y="739290"/>
                  <a:pt x="1331940" y="738664"/>
                </a:cubicBezTo>
                <a:cubicBezTo>
                  <a:pt x="1007787" y="738038"/>
                  <a:pt x="835146" y="750763"/>
                  <a:pt x="699268" y="738664"/>
                </a:cubicBezTo>
                <a:cubicBezTo>
                  <a:pt x="563390" y="726565"/>
                  <a:pt x="251063" y="765723"/>
                  <a:pt x="0" y="738664"/>
                </a:cubicBezTo>
                <a:cubicBezTo>
                  <a:pt x="3661" y="613364"/>
                  <a:pt x="8692" y="508497"/>
                  <a:pt x="0" y="384105"/>
                </a:cubicBezTo>
                <a:cubicBezTo>
                  <a:pt x="-8692" y="259713"/>
                  <a:pt x="-17878" y="160437"/>
                  <a:pt x="0" y="0"/>
                </a:cubicBezTo>
                <a:close/>
              </a:path>
              <a:path w="3329849" h="738664" stroke="0" extrusionOk="0">
                <a:moveTo>
                  <a:pt x="0" y="0"/>
                </a:moveTo>
                <a:cubicBezTo>
                  <a:pt x="163413" y="31108"/>
                  <a:pt x="397605" y="-3547"/>
                  <a:pt x="665970" y="0"/>
                </a:cubicBezTo>
                <a:cubicBezTo>
                  <a:pt x="934335" y="3547"/>
                  <a:pt x="1088546" y="24204"/>
                  <a:pt x="1232044" y="0"/>
                </a:cubicBezTo>
                <a:cubicBezTo>
                  <a:pt x="1375542" y="-24204"/>
                  <a:pt x="1761881" y="-16872"/>
                  <a:pt x="1898014" y="0"/>
                </a:cubicBezTo>
                <a:cubicBezTo>
                  <a:pt x="2034147" y="16872"/>
                  <a:pt x="2310352" y="-33920"/>
                  <a:pt x="2630581" y="0"/>
                </a:cubicBezTo>
                <a:cubicBezTo>
                  <a:pt x="2950810" y="33920"/>
                  <a:pt x="3159306" y="-6194"/>
                  <a:pt x="3329849" y="0"/>
                </a:cubicBezTo>
                <a:cubicBezTo>
                  <a:pt x="3319321" y="89106"/>
                  <a:pt x="3324608" y="284698"/>
                  <a:pt x="3329849" y="361945"/>
                </a:cubicBezTo>
                <a:cubicBezTo>
                  <a:pt x="3335090" y="439192"/>
                  <a:pt x="3319589" y="660720"/>
                  <a:pt x="3329849" y="738664"/>
                </a:cubicBezTo>
                <a:cubicBezTo>
                  <a:pt x="3159862" y="711719"/>
                  <a:pt x="2790137" y="774666"/>
                  <a:pt x="2597282" y="738664"/>
                </a:cubicBezTo>
                <a:cubicBezTo>
                  <a:pt x="2404427" y="702662"/>
                  <a:pt x="2071459" y="708079"/>
                  <a:pt x="1864715" y="738664"/>
                </a:cubicBezTo>
                <a:cubicBezTo>
                  <a:pt x="1657971" y="769249"/>
                  <a:pt x="1491612" y="765192"/>
                  <a:pt x="1198746" y="738664"/>
                </a:cubicBezTo>
                <a:cubicBezTo>
                  <a:pt x="905880" y="712136"/>
                  <a:pt x="776771" y="724211"/>
                  <a:pt x="599373" y="738664"/>
                </a:cubicBezTo>
                <a:cubicBezTo>
                  <a:pt x="421975" y="753117"/>
                  <a:pt x="238736" y="744950"/>
                  <a:pt x="0" y="738664"/>
                </a:cubicBezTo>
                <a:cubicBezTo>
                  <a:pt x="-16506" y="623312"/>
                  <a:pt x="13776" y="447441"/>
                  <a:pt x="0" y="361945"/>
                </a:cubicBezTo>
                <a:cubicBezTo>
                  <a:pt x="-13776" y="276449"/>
                  <a:pt x="-17329" y="172626"/>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972751870">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dirty="0">
                <a:latin typeface="+mj-lt"/>
              </a:rPr>
              <a:t>Fundamental elements of the hydrosphere, the hydrological cycle, the natural system and social system of our planet. </a:t>
            </a:r>
            <a:endParaRPr lang="es-CO" sz="1400" dirty="0">
              <a:latin typeface="+mj-lt"/>
            </a:endParaRPr>
          </a:p>
        </p:txBody>
      </p:sp>
      <p:sp>
        <p:nvSpPr>
          <p:cNvPr id="27" name="Rectángulo 26">
            <a:extLst>
              <a:ext uri="{FF2B5EF4-FFF2-40B4-BE49-F238E27FC236}">
                <a16:creationId xmlns:a16="http://schemas.microsoft.com/office/drawing/2014/main" id="{BD50FFFC-E328-4FE8-BCF9-E9491D2DFFCE}"/>
              </a:ext>
            </a:extLst>
          </p:cNvPr>
          <p:cNvSpPr/>
          <p:nvPr/>
        </p:nvSpPr>
        <p:spPr>
          <a:xfrm>
            <a:off x="7484693" y="5356951"/>
            <a:ext cx="1864304" cy="307777"/>
          </a:xfrm>
          <a:custGeom>
            <a:avLst/>
            <a:gdLst>
              <a:gd name="connsiteX0" fmla="*/ 0 w 1864304"/>
              <a:gd name="connsiteY0" fmla="*/ 0 h 307777"/>
              <a:gd name="connsiteX1" fmla="*/ 602792 w 1864304"/>
              <a:gd name="connsiteY1" fmla="*/ 0 h 307777"/>
              <a:gd name="connsiteX2" fmla="*/ 1168297 w 1864304"/>
              <a:gd name="connsiteY2" fmla="*/ 0 h 307777"/>
              <a:gd name="connsiteX3" fmla="*/ 1864304 w 1864304"/>
              <a:gd name="connsiteY3" fmla="*/ 0 h 307777"/>
              <a:gd name="connsiteX4" fmla="*/ 1864304 w 1864304"/>
              <a:gd name="connsiteY4" fmla="*/ 307777 h 307777"/>
              <a:gd name="connsiteX5" fmla="*/ 1261512 w 1864304"/>
              <a:gd name="connsiteY5" fmla="*/ 307777 h 307777"/>
              <a:gd name="connsiteX6" fmla="*/ 602792 w 1864304"/>
              <a:gd name="connsiteY6" fmla="*/ 307777 h 307777"/>
              <a:gd name="connsiteX7" fmla="*/ 0 w 1864304"/>
              <a:gd name="connsiteY7" fmla="*/ 307777 h 307777"/>
              <a:gd name="connsiteX8" fmla="*/ 0 w 1864304"/>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04" h="307777" fill="none" extrusionOk="0">
                <a:moveTo>
                  <a:pt x="0" y="0"/>
                </a:moveTo>
                <a:cubicBezTo>
                  <a:pt x="128391" y="-20950"/>
                  <a:pt x="319423" y="22130"/>
                  <a:pt x="602792" y="0"/>
                </a:cubicBezTo>
                <a:cubicBezTo>
                  <a:pt x="886161" y="-22130"/>
                  <a:pt x="1050346" y="-27327"/>
                  <a:pt x="1168297" y="0"/>
                </a:cubicBezTo>
                <a:cubicBezTo>
                  <a:pt x="1286248" y="27327"/>
                  <a:pt x="1596598" y="11521"/>
                  <a:pt x="1864304" y="0"/>
                </a:cubicBezTo>
                <a:cubicBezTo>
                  <a:pt x="1870964" y="135136"/>
                  <a:pt x="1869787" y="196177"/>
                  <a:pt x="1864304" y="307777"/>
                </a:cubicBezTo>
                <a:cubicBezTo>
                  <a:pt x="1721050" y="319374"/>
                  <a:pt x="1429628" y="327749"/>
                  <a:pt x="1261512" y="307777"/>
                </a:cubicBezTo>
                <a:cubicBezTo>
                  <a:pt x="1093396" y="287805"/>
                  <a:pt x="752958" y="328919"/>
                  <a:pt x="602792" y="307777"/>
                </a:cubicBezTo>
                <a:cubicBezTo>
                  <a:pt x="452626" y="286635"/>
                  <a:pt x="172492" y="294086"/>
                  <a:pt x="0" y="307777"/>
                </a:cubicBezTo>
                <a:cubicBezTo>
                  <a:pt x="-2282" y="180011"/>
                  <a:pt x="-680" y="75002"/>
                  <a:pt x="0" y="0"/>
                </a:cubicBezTo>
                <a:close/>
              </a:path>
              <a:path w="1864304" h="307777" stroke="0" extrusionOk="0">
                <a:moveTo>
                  <a:pt x="0" y="0"/>
                </a:moveTo>
                <a:cubicBezTo>
                  <a:pt x="205703" y="16880"/>
                  <a:pt x="390827" y="18537"/>
                  <a:pt x="640078" y="0"/>
                </a:cubicBezTo>
                <a:cubicBezTo>
                  <a:pt x="889329" y="-18537"/>
                  <a:pt x="979652" y="27071"/>
                  <a:pt x="1242869" y="0"/>
                </a:cubicBezTo>
                <a:cubicBezTo>
                  <a:pt x="1506086" y="-27071"/>
                  <a:pt x="1637067" y="27250"/>
                  <a:pt x="1864304" y="0"/>
                </a:cubicBezTo>
                <a:cubicBezTo>
                  <a:pt x="1861404" y="86403"/>
                  <a:pt x="1866429" y="222906"/>
                  <a:pt x="1864304" y="307777"/>
                </a:cubicBezTo>
                <a:cubicBezTo>
                  <a:pt x="1719516" y="293598"/>
                  <a:pt x="1441984" y="315112"/>
                  <a:pt x="1205583" y="307777"/>
                </a:cubicBezTo>
                <a:cubicBezTo>
                  <a:pt x="969182" y="300442"/>
                  <a:pt x="792061" y="294876"/>
                  <a:pt x="640078" y="307777"/>
                </a:cubicBezTo>
                <a:cubicBezTo>
                  <a:pt x="488096" y="320678"/>
                  <a:pt x="313751" y="296947"/>
                  <a:pt x="0" y="307777"/>
                </a:cubicBezTo>
                <a:cubicBezTo>
                  <a:pt x="-639" y="205188"/>
                  <a:pt x="3014" y="108913"/>
                  <a:pt x="0" y="0"/>
                </a:cubicBezTo>
                <a:close/>
              </a:path>
            </a:pathLst>
          </a:custGeom>
          <a:solidFill>
            <a:schemeClr val="accent4">
              <a:lumMod val="20000"/>
              <a:lumOff val="80000"/>
            </a:schemeClr>
          </a:solidFill>
          <a:ln>
            <a:solidFill>
              <a:schemeClr val="accent2">
                <a:lumMod val="75000"/>
              </a:schemeClr>
            </a:solidFill>
            <a:extLst>
              <a:ext uri="{C807C97D-BFC1-408E-A445-0C87EB9F89A2}">
                <ask:lineSketchStyleProps xmlns:ask="http://schemas.microsoft.com/office/drawing/2018/sketchyshapes" sd="435861803">
                  <a:prstGeom prst="rect">
                    <a:avLst/>
                  </a:prstGeom>
                  <ask:type>
                    <ask:lineSketchFreehand/>
                  </ask:type>
                </ask:lineSketchStyleProps>
              </a:ext>
            </a:extLst>
          </a:ln>
        </p:spPr>
        <p:txBody>
          <a:bodyPr wrap="square">
            <a:spAutoFit/>
          </a:bodyPr>
          <a:lstStyle/>
          <a:p>
            <a:r>
              <a:rPr lang="es-ES" sz="1400" dirty="0">
                <a:latin typeface="+mj-lt"/>
              </a:rPr>
              <a:t>Energy </a:t>
            </a:r>
            <a:r>
              <a:rPr lang="es-ES" sz="1400" dirty="0" err="1">
                <a:latin typeface="+mj-lt"/>
              </a:rPr>
              <a:t>generation</a:t>
            </a:r>
            <a:endParaRPr lang="es-ES" sz="1400" dirty="0">
              <a:latin typeface="+mj-lt"/>
            </a:endParaRPr>
          </a:p>
        </p:txBody>
      </p:sp>
      <p:sp>
        <p:nvSpPr>
          <p:cNvPr id="28" name="Título 1">
            <a:extLst>
              <a:ext uri="{FF2B5EF4-FFF2-40B4-BE49-F238E27FC236}">
                <a16:creationId xmlns:a16="http://schemas.microsoft.com/office/drawing/2014/main" id="{724656EE-D3F7-461E-843A-766A044693B4}"/>
              </a:ext>
            </a:extLst>
          </p:cNvPr>
          <p:cNvSpPr>
            <a:spLocks noGrp="1"/>
          </p:cNvSpPr>
          <p:nvPr>
            <p:ph type="title"/>
          </p:nvPr>
        </p:nvSpPr>
        <p:spPr>
          <a:xfrm>
            <a:off x="2197247" y="99264"/>
            <a:ext cx="8067805" cy="449067"/>
          </a:xfrm>
        </p:spPr>
        <p:txBody>
          <a:bodyPr>
            <a:noAutofit/>
          </a:bodyPr>
          <a:lstStyle/>
          <a:p>
            <a:r>
              <a:rPr lang="es-CO" sz="3600" b="1" dirty="0" err="1"/>
              <a:t>How</a:t>
            </a:r>
            <a:r>
              <a:rPr lang="es-CO" sz="3600" b="1" dirty="0"/>
              <a:t> </a:t>
            </a:r>
            <a:r>
              <a:rPr lang="es-CO" sz="3600" b="1" dirty="0" err="1"/>
              <a:t>we</a:t>
            </a:r>
            <a:r>
              <a:rPr lang="es-CO" sz="3600" b="1" dirty="0"/>
              <a:t> </a:t>
            </a:r>
            <a:r>
              <a:rPr lang="es-CO" sz="3600" b="1" dirty="0" err="1"/>
              <a:t>understand</a:t>
            </a:r>
            <a:r>
              <a:rPr lang="es-CO" sz="3600" b="1" dirty="0"/>
              <a:t> </a:t>
            </a:r>
            <a:r>
              <a:rPr lang="es-CO" sz="3600" b="1" dirty="0" err="1"/>
              <a:t>the</a:t>
            </a:r>
            <a:r>
              <a:rPr lang="es-CO" sz="3600" b="1" dirty="0"/>
              <a:t> concept </a:t>
            </a:r>
            <a:r>
              <a:rPr lang="es-CO" sz="3600" b="1" dirty="0" err="1"/>
              <a:t>of</a:t>
            </a:r>
            <a:r>
              <a:rPr lang="es-CO" sz="3600" b="1" dirty="0"/>
              <a:t> </a:t>
            </a:r>
            <a:r>
              <a:rPr lang="es-CO" sz="3600" b="1" dirty="0" err="1"/>
              <a:t>river</a:t>
            </a:r>
            <a:r>
              <a:rPr lang="es-CO" sz="3600" b="1" dirty="0"/>
              <a:t>?</a:t>
            </a:r>
          </a:p>
        </p:txBody>
      </p:sp>
      <p:pic>
        <p:nvPicPr>
          <p:cNvPr id="29" name="Imagen 28" descr="Imagen que contiene dibujo, señal&#10;&#10;Descripción generada automáticamente">
            <a:extLst>
              <a:ext uri="{FF2B5EF4-FFF2-40B4-BE49-F238E27FC236}">
                <a16:creationId xmlns:a16="http://schemas.microsoft.com/office/drawing/2014/main" id="{258291D2-B9EF-47E8-A640-0194C779C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67207"/>
            <a:ext cx="1089763" cy="490793"/>
          </a:xfrm>
          <a:prstGeom prst="rect">
            <a:avLst/>
          </a:prstGeom>
        </p:spPr>
      </p:pic>
      <p:pic>
        <p:nvPicPr>
          <p:cNvPr id="31" name="Imagen 30" descr="Imagen que contiene dibujo&#10;&#10;Descripción generada automáticamente">
            <a:extLst>
              <a:ext uri="{FF2B5EF4-FFF2-40B4-BE49-F238E27FC236}">
                <a16:creationId xmlns:a16="http://schemas.microsoft.com/office/drawing/2014/main" id="{52EA5EE7-02ED-471A-887B-E6361BAFE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763" y="6367207"/>
            <a:ext cx="1421723" cy="497427"/>
          </a:xfrm>
          <a:prstGeom prst="rect">
            <a:avLst/>
          </a:prstGeom>
        </p:spPr>
      </p:pic>
      <p:sp>
        <p:nvSpPr>
          <p:cNvPr id="33" name="Rectángulo 32">
            <a:extLst>
              <a:ext uri="{FF2B5EF4-FFF2-40B4-BE49-F238E27FC236}">
                <a16:creationId xmlns:a16="http://schemas.microsoft.com/office/drawing/2014/main" id="{3322B94E-78C0-4F16-9646-09BA951DA4CC}"/>
              </a:ext>
            </a:extLst>
          </p:cNvPr>
          <p:cNvSpPr/>
          <p:nvPr/>
        </p:nvSpPr>
        <p:spPr>
          <a:xfrm>
            <a:off x="6436392" y="6240248"/>
            <a:ext cx="1280550" cy="307777"/>
          </a:xfrm>
          <a:custGeom>
            <a:avLst/>
            <a:gdLst>
              <a:gd name="connsiteX0" fmla="*/ 0 w 1280550"/>
              <a:gd name="connsiteY0" fmla="*/ 0 h 307777"/>
              <a:gd name="connsiteX1" fmla="*/ 627470 w 1280550"/>
              <a:gd name="connsiteY1" fmla="*/ 0 h 307777"/>
              <a:gd name="connsiteX2" fmla="*/ 1280550 w 1280550"/>
              <a:gd name="connsiteY2" fmla="*/ 0 h 307777"/>
              <a:gd name="connsiteX3" fmla="*/ 1280550 w 1280550"/>
              <a:gd name="connsiteY3" fmla="*/ 307777 h 307777"/>
              <a:gd name="connsiteX4" fmla="*/ 653081 w 1280550"/>
              <a:gd name="connsiteY4" fmla="*/ 307777 h 307777"/>
              <a:gd name="connsiteX5" fmla="*/ 0 w 1280550"/>
              <a:gd name="connsiteY5" fmla="*/ 307777 h 307777"/>
              <a:gd name="connsiteX6" fmla="*/ 0 w 1280550"/>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50" h="307777" fill="none" extrusionOk="0">
                <a:moveTo>
                  <a:pt x="0" y="0"/>
                </a:moveTo>
                <a:cubicBezTo>
                  <a:pt x="241568" y="-20186"/>
                  <a:pt x="436662" y="-8888"/>
                  <a:pt x="627470" y="0"/>
                </a:cubicBezTo>
                <a:cubicBezTo>
                  <a:pt x="818278" y="8888"/>
                  <a:pt x="1135808" y="9333"/>
                  <a:pt x="1280550" y="0"/>
                </a:cubicBezTo>
                <a:cubicBezTo>
                  <a:pt x="1267497" y="92131"/>
                  <a:pt x="1269121" y="241859"/>
                  <a:pt x="1280550" y="307777"/>
                </a:cubicBezTo>
                <a:cubicBezTo>
                  <a:pt x="1023470" y="282173"/>
                  <a:pt x="799241" y="299209"/>
                  <a:pt x="653081" y="307777"/>
                </a:cubicBezTo>
                <a:cubicBezTo>
                  <a:pt x="506921" y="316345"/>
                  <a:pt x="198397" y="286086"/>
                  <a:pt x="0" y="307777"/>
                </a:cubicBezTo>
                <a:cubicBezTo>
                  <a:pt x="-8555" y="156715"/>
                  <a:pt x="-838" y="120883"/>
                  <a:pt x="0" y="0"/>
                </a:cubicBezTo>
                <a:close/>
              </a:path>
              <a:path w="1280550" h="307777" stroke="0" extrusionOk="0">
                <a:moveTo>
                  <a:pt x="0" y="0"/>
                </a:moveTo>
                <a:cubicBezTo>
                  <a:pt x="265886" y="22044"/>
                  <a:pt x="484978" y="-26120"/>
                  <a:pt x="653081" y="0"/>
                </a:cubicBezTo>
                <a:cubicBezTo>
                  <a:pt x="821184" y="26120"/>
                  <a:pt x="1083626" y="-29533"/>
                  <a:pt x="1280550" y="0"/>
                </a:cubicBezTo>
                <a:cubicBezTo>
                  <a:pt x="1268184" y="102923"/>
                  <a:pt x="1289923" y="156013"/>
                  <a:pt x="1280550" y="307777"/>
                </a:cubicBezTo>
                <a:cubicBezTo>
                  <a:pt x="1159041" y="324462"/>
                  <a:pt x="920365" y="298522"/>
                  <a:pt x="678692" y="307777"/>
                </a:cubicBezTo>
                <a:cubicBezTo>
                  <a:pt x="437019" y="317032"/>
                  <a:pt x="270762" y="300985"/>
                  <a:pt x="0" y="307777"/>
                </a:cubicBezTo>
                <a:cubicBezTo>
                  <a:pt x="10376" y="223326"/>
                  <a:pt x="-4614" y="122841"/>
                  <a:pt x="0" y="0"/>
                </a:cubicBezTo>
                <a:close/>
              </a:path>
            </a:pathLst>
          </a:custGeom>
          <a:solidFill>
            <a:schemeClr val="accent4">
              <a:lumMod val="20000"/>
              <a:lumOff val="80000"/>
            </a:schemeClr>
          </a:solidFill>
          <a:ln>
            <a:solidFill>
              <a:schemeClr val="accent2">
                <a:lumMod val="75000"/>
              </a:schemeClr>
            </a:solidFill>
            <a:extLst>
              <a:ext uri="{C807C97D-BFC1-408E-A445-0C87EB9F89A2}">
                <ask:lineSketchStyleProps xmlns:ask="http://schemas.microsoft.com/office/drawing/2018/sketchyshapes" sd="435861803">
                  <a:prstGeom prst="rect">
                    <a:avLst/>
                  </a:prstGeom>
                  <ask:type>
                    <ask:lineSketchFreehand/>
                  </ask:type>
                </ask:lineSketchStyleProps>
              </a:ext>
            </a:extLst>
          </a:ln>
        </p:spPr>
        <p:txBody>
          <a:bodyPr wrap="square">
            <a:spAutoFit/>
          </a:bodyPr>
          <a:lstStyle/>
          <a:p>
            <a:r>
              <a:rPr lang="es-ES" sz="1400" dirty="0" err="1">
                <a:latin typeface="+mj-lt"/>
              </a:rPr>
              <a:t>Carbon</a:t>
            </a:r>
            <a:r>
              <a:rPr lang="es-ES" sz="1400" dirty="0">
                <a:latin typeface="+mj-lt"/>
              </a:rPr>
              <a:t> </a:t>
            </a:r>
            <a:r>
              <a:rPr lang="es-ES" sz="1400" dirty="0" err="1">
                <a:latin typeface="+mj-lt"/>
              </a:rPr>
              <a:t>cycle</a:t>
            </a:r>
            <a:r>
              <a:rPr lang="es-ES" sz="1400" dirty="0">
                <a:latin typeface="+mj-lt"/>
              </a:rPr>
              <a:t> </a:t>
            </a:r>
          </a:p>
        </p:txBody>
      </p:sp>
    </p:spTree>
    <p:extLst>
      <p:ext uri="{BB962C8B-B14F-4D97-AF65-F5344CB8AC3E}">
        <p14:creationId xmlns:p14="http://schemas.microsoft.com/office/powerpoint/2010/main" val="61310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CC4718C-76C2-4BA4-ACE4-355B9F846139}"/>
              </a:ext>
            </a:extLst>
          </p:cNvPr>
          <p:cNvSpPr/>
          <p:nvPr/>
        </p:nvSpPr>
        <p:spPr>
          <a:xfrm>
            <a:off x="8120893" y="5496968"/>
            <a:ext cx="3745429"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1400">
                <a:solidFill>
                  <a:schemeClr val="tx1"/>
                </a:solidFill>
                <a:latin typeface="+mj-lt"/>
                <a:ea typeface="Calibri" panose="020F0502020204030204" pitchFamily="34" charset="0"/>
              </a:rPr>
              <a:t>Management and sustainability of water resources in Colombia, in a context of global change, based on scientific knowledge, that allow take desitions to manage, use river conservation.</a:t>
            </a:r>
            <a:endParaRPr lang="en-US" sz="1400" dirty="0">
              <a:solidFill>
                <a:schemeClr val="tx1"/>
              </a:solidFill>
              <a:latin typeface="+mj-lt"/>
              <a:ea typeface="Calibri" panose="020F0502020204030204" pitchFamily="34" charset="0"/>
            </a:endParaRPr>
          </a:p>
        </p:txBody>
      </p:sp>
      <p:sp>
        <p:nvSpPr>
          <p:cNvPr id="6" name="Rectángulo 5">
            <a:extLst>
              <a:ext uri="{FF2B5EF4-FFF2-40B4-BE49-F238E27FC236}">
                <a16:creationId xmlns:a16="http://schemas.microsoft.com/office/drawing/2014/main" id="{8F7CBDF7-B6A0-4D59-8C0A-977037467947}"/>
              </a:ext>
            </a:extLst>
          </p:cNvPr>
          <p:cNvSpPr/>
          <p:nvPr/>
        </p:nvSpPr>
        <p:spPr>
          <a:xfrm>
            <a:off x="4302072" y="5496968"/>
            <a:ext cx="349058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CO" sz="1400">
                <a:solidFill>
                  <a:schemeClr val="tx1"/>
                </a:solidFill>
                <a:latin typeface="+mj-lt"/>
                <a:ea typeface="Calibri" panose="020F0502020204030204" pitchFamily="34" charset="0"/>
              </a:rPr>
              <a:t>To evaluate the vulnerability of tropical fluvial system in Colombia, having into a count the historical relationship between human being and river (History of river)</a:t>
            </a:r>
            <a:endParaRPr lang="es-CO" sz="1400" dirty="0">
              <a:solidFill>
                <a:schemeClr val="tx1"/>
              </a:solidFill>
              <a:latin typeface="+mj-lt"/>
              <a:ea typeface="Calibri" panose="020F0502020204030204" pitchFamily="34" charset="0"/>
            </a:endParaRPr>
          </a:p>
        </p:txBody>
      </p:sp>
      <p:sp>
        <p:nvSpPr>
          <p:cNvPr id="7" name="Rectángulo 6">
            <a:extLst>
              <a:ext uri="{FF2B5EF4-FFF2-40B4-BE49-F238E27FC236}">
                <a16:creationId xmlns:a16="http://schemas.microsoft.com/office/drawing/2014/main" id="{3A2521C8-C8C9-48B4-8AD5-E4F89CC1D403}"/>
              </a:ext>
            </a:extLst>
          </p:cNvPr>
          <p:cNvSpPr/>
          <p:nvPr/>
        </p:nvSpPr>
        <p:spPr>
          <a:xfrm>
            <a:off x="325677" y="5504210"/>
            <a:ext cx="3600069"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CO" sz="1400">
                <a:solidFill>
                  <a:schemeClr val="tx1"/>
                </a:solidFill>
                <a:latin typeface="+mj-lt"/>
                <a:ea typeface="Calibri" panose="020F0502020204030204" pitchFamily="34" charset="0"/>
              </a:rPr>
              <a:t>Relationsship that occur between geomorphology, hydrology and vegetation, in middle basins and floodplains of four main river in Colombia: Meta, Sinu, Magdalena, Cauca. </a:t>
            </a:r>
            <a:endParaRPr lang="es-CO" sz="1400" dirty="0">
              <a:solidFill>
                <a:schemeClr val="tx1"/>
              </a:solidFill>
              <a:latin typeface="+mj-lt"/>
              <a:ea typeface="Calibri" panose="020F0502020204030204" pitchFamily="34" charset="0"/>
            </a:endParaRPr>
          </a:p>
        </p:txBody>
      </p:sp>
      <p:sp>
        <p:nvSpPr>
          <p:cNvPr id="8" name="Título 1">
            <a:extLst>
              <a:ext uri="{FF2B5EF4-FFF2-40B4-BE49-F238E27FC236}">
                <a16:creationId xmlns:a16="http://schemas.microsoft.com/office/drawing/2014/main" id="{E63543F8-6760-4CA8-A72F-F4442C9D371F}"/>
              </a:ext>
            </a:extLst>
          </p:cNvPr>
          <p:cNvSpPr>
            <a:spLocks noGrp="1"/>
          </p:cNvSpPr>
          <p:nvPr>
            <p:ph type="title"/>
          </p:nvPr>
        </p:nvSpPr>
        <p:spPr>
          <a:xfrm>
            <a:off x="2378903" y="254349"/>
            <a:ext cx="8067805" cy="449067"/>
          </a:xfrm>
        </p:spPr>
        <p:txBody>
          <a:bodyPr>
            <a:noAutofit/>
          </a:bodyPr>
          <a:lstStyle/>
          <a:p>
            <a:pPr algn="ctr"/>
            <a:r>
              <a:rPr lang="es-CO" sz="3200" dirty="0" err="1"/>
              <a:t>Aims</a:t>
            </a:r>
            <a:r>
              <a:rPr lang="es-CO" sz="3200" dirty="0"/>
              <a:t> and  </a:t>
            </a:r>
            <a:r>
              <a:rPr lang="es-CO" sz="3200" dirty="0" err="1"/>
              <a:t>methodology</a:t>
            </a:r>
            <a:endParaRPr lang="es-CO" sz="3200" dirty="0"/>
          </a:p>
        </p:txBody>
      </p:sp>
      <p:pic>
        <p:nvPicPr>
          <p:cNvPr id="2" name="Imagen 1">
            <a:extLst>
              <a:ext uri="{FF2B5EF4-FFF2-40B4-BE49-F238E27FC236}">
                <a16:creationId xmlns:a16="http://schemas.microsoft.com/office/drawing/2014/main" id="{48670D89-3CBB-4F14-8A41-22E16EA6EB08}"/>
              </a:ext>
            </a:extLst>
          </p:cNvPr>
          <p:cNvPicPr>
            <a:picLocks noChangeAspect="1"/>
          </p:cNvPicPr>
          <p:nvPr/>
        </p:nvPicPr>
        <p:blipFill>
          <a:blip r:embed="rId2"/>
          <a:stretch>
            <a:fillRect/>
          </a:stretch>
        </p:blipFill>
        <p:spPr>
          <a:xfrm>
            <a:off x="1320355" y="1047774"/>
            <a:ext cx="9551290" cy="4292406"/>
          </a:xfrm>
          <a:prstGeom prst="rect">
            <a:avLst/>
          </a:prstGeom>
        </p:spPr>
      </p:pic>
      <p:pic>
        <p:nvPicPr>
          <p:cNvPr id="12" name="Imagen 11" descr="Imagen que contiene dibujo, señal&#10;&#10;Descripción generada automáticamente">
            <a:extLst>
              <a:ext uri="{FF2B5EF4-FFF2-40B4-BE49-F238E27FC236}">
                <a16:creationId xmlns:a16="http://schemas.microsoft.com/office/drawing/2014/main" id="{130D340B-0A38-4F23-9934-89482620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514" y="25718"/>
            <a:ext cx="1089763" cy="490793"/>
          </a:xfrm>
          <a:prstGeom prst="rect">
            <a:avLst/>
          </a:prstGeom>
        </p:spPr>
      </p:pic>
      <p:pic>
        <p:nvPicPr>
          <p:cNvPr id="13" name="Imagen 12" descr="Imagen que contiene dibujo&#10;&#10;Descripción generada automáticamente">
            <a:extLst>
              <a:ext uri="{FF2B5EF4-FFF2-40B4-BE49-F238E27FC236}">
                <a16:creationId xmlns:a16="http://schemas.microsoft.com/office/drawing/2014/main" id="{745D3B6B-125D-42EB-ABB8-552874A88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277" y="25718"/>
            <a:ext cx="1421723" cy="497427"/>
          </a:xfrm>
          <a:prstGeom prst="rect">
            <a:avLst/>
          </a:prstGeom>
        </p:spPr>
      </p:pic>
    </p:spTree>
    <p:extLst>
      <p:ext uri="{BB962C8B-B14F-4D97-AF65-F5344CB8AC3E}">
        <p14:creationId xmlns:p14="http://schemas.microsoft.com/office/powerpoint/2010/main" val="259764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captura de pantalla&#10;&#10;Descripción generada automáticamente">
            <a:extLst>
              <a:ext uri="{FF2B5EF4-FFF2-40B4-BE49-F238E27FC236}">
                <a16:creationId xmlns:a16="http://schemas.microsoft.com/office/drawing/2014/main" id="{F113859E-AA55-4C75-9A95-97416E5418F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63421" y="1125606"/>
            <a:ext cx="9245918" cy="5145039"/>
          </a:xfrm>
          <a:prstGeom prst="rect">
            <a:avLst/>
          </a:prstGeom>
        </p:spPr>
      </p:pic>
      <p:sp>
        <p:nvSpPr>
          <p:cNvPr id="3" name="Título 1">
            <a:extLst>
              <a:ext uri="{FF2B5EF4-FFF2-40B4-BE49-F238E27FC236}">
                <a16:creationId xmlns:a16="http://schemas.microsoft.com/office/drawing/2014/main" id="{CC1930EB-0809-4595-A54B-C193DAB2AE07}"/>
              </a:ext>
            </a:extLst>
          </p:cNvPr>
          <p:cNvSpPr>
            <a:spLocks noGrp="1"/>
          </p:cNvSpPr>
          <p:nvPr>
            <p:ph type="title"/>
          </p:nvPr>
        </p:nvSpPr>
        <p:spPr>
          <a:xfrm>
            <a:off x="96034" y="5905870"/>
            <a:ext cx="4563648" cy="449067"/>
          </a:xfrm>
        </p:spPr>
        <p:txBody>
          <a:bodyPr>
            <a:noAutofit/>
          </a:bodyPr>
          <a:lstStyle/>
          <a:p>
            <a:r>
              <a:rPr lang="es-CO" sz="2000" b="1" dirty="0" err="1"/>
              <a:t>Components</a:t>
            </a:r>
            <a:r>
              <a:rPr lang="es-CO" sz="2000" b="1" dirty="0"/>
              <a:t> </a:t>
            </a:r>
            <a:r>
              <a:rPr lang="es-CO" sz="2000" b="1" dirty="0" err="1"/>
              <a:t>detalled</a:t>
            </a:r>
            <a:r>
              <a:rPr lang="es-CO" sz="2000" b="1" dirty="0"/>
              <a:t> </a:t>
            </a:r>
            <a:r>
              <a:rPr lang="es-CO" sz="2000" b="1" dirty="0" err="1"/>
              <a:t>of</a:t>
            </a:r>
            <a:r>
              <a:rPr lang="es-CO" sz="2000" b="1" dirty="0"/>
              <a:t> </a:t>
            </a:r>
            <a:r>
              <a:rPr lang="es-CO" sz="2000" b="1" dirty="0" err="1"/>
              <a:t>the</a:t>
            </a:r>
            <a:r>
              <a:rPr lang="es-CO" sz="2000" b="1" dirty="0"/>
              <a:t> </a:t>
            </a:r>
            <a:r>
              <a:rPr lang="es-CO" sz="2000" b="1" dirty="0" err="1"/>
              <a:t>methodology</a:t>
            </a:r>
            <a:endParaRPr lang="es-CO" sz="2000" b="1" dirty="0"/>
          </a:p>
        </p:txBody>
      </p:sp>
      <p:pic>
        <p:nvPicPr>
          <p:cNvPr id="5" name="Imagen 4" descr="Imagen que contiene dibujo, señal&#10;&#10;Descripción generada automáticamente">
            <a:extLst>
              <a:ext uri="{FF2B5EF4-FFF2-40B4-BE49-F238E27FC236}">
                <a16:creationId xmlns:a16="http://schemas.microsoft.com/office/drawing/2014/main" id="{59A648F3-D076-44C5-BE41-D43B2645A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514" y="6354937"/>
            <a:ext cx="1089763" cy="490793"/>
          </a:xfrm>
          <a:prstGeom prst="rect">
            <a:avLst/>
          </a:prstGeom>
        </p:spPr>
      </p:pic>
      <p:pic>
        <p:nvPicPr>
          <p:cNvPr id="6" name="Imagen 5" descr="Imagen que contiene dibujo&#10;&#10;Descripción generada automáticamente">
            <a:extLst>
              <a:ext uri="{FF2B5EF4-FFF2-40B4-BE49-F238E27FC236}">
                <a16:creationId xmlns:a16="http://schemas.microsoft.com/office/drawing/2014/main" id="{B0B5A4C2-F496-4452-A6E9-0304772AB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277" y="6354937"/>
            <a:ext cx="1421723" cy="497427"/>
          </a:xfrm>
          <a:prstGeom prst="rect">
            <a:avLst/>
          </a:prstGeom>
        </p:spPr>
      </p:pic>
    </p:spTree>
    <p:extLst>
      <p:ext uri="{BB962C8B-B14F-4D97-AF65-F5344CB8AC3E}">
        <p14:creationId xmlns:p14="http://schemas.microsoft.com/office/powerpoint/2010/main" val="35315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BEA526-FDA8-428A-AD0D-41815CA42B27}"/>
              </a:ext>
            </a:extLst>
          </p:cNvPr>
          <p:cNvSpPr>
            <a:spLocks noGrp="1"/>
          </p:cNvSpPr>
          <p:nvPr>
            <p:ph idx="1"/>
          </p:nvPr>
        </p:nvSpPr>
        <p:spPr>
          <a:xfrm>
            <a:off x="838200" y="1693775"/>
            <a:ext cx="10515600" cy="4799100"/>
          </a:xfrm>
        </p:spPr>
        <p:txBody>
          <a:bodyPr>
            <a:normAutofit/>
          </a:bodyPr>
          <a:lstStyle/>
          <a:p>
            <a:pPr>
              <a:spcBef>
                <a:spcPts val="600"/>
              </a:spcBef>
              <a:buFont typeface="Wingdings" panose="05000000000000000000" pitchFamily="2" charset="2"/>
              <a:buChar char="ü"/>
            </a:pPr>
            <a:r>
              <a:rPr lang="es-CO" sz="1600" dirty="0" err="1"/>
              <a:t>Brierley</a:t>
            </a:r>
            <a:r>
              <a:rPr lang="es-CO" sz="1600" dirty="0"/>
              <a:t>, G., &amp; Hooke, J. (2015). </a:t>
            </a:r>
            <a:r>
              <a:rPr lang="es-CO" sz="1600" dirty="0" err="1"/>
              <a:t>Emerging</a:t>
            </a:r>
            <a:r>
              <a:rPr lang="es-CO" sz="1600" dirty="0"/>
              <a:t> </a:t>
            </a:r>
            <a:r>
              <a:rPr lang="es-CO" sz="1600" dirty="0" err="1"/>
              <a:t>geomorphic</a:t>
            </a:r>
            <a:r>
              <a:rPr lang="es-CO" sz="1600" dirty="0"/>
              <a:t> </a:t>
            </a:r>
            <a:r>
              <a:rPr lang="es-CO" sz="1600" dirty="0" err="1"/>
              <a:t>approaches</a:t>
            </a:r>
            <a:r>
              <a:rPr lang="es-CO" sz="1600" dirty="0"/>
              <a:t> </a:t>
            </a:r>
            <a:r>
              <a:rPr lang="es-CO" sz="1600" dirty="0" err="1"/>
              <a:t>to</a:t>
            </a:r>
            <a:r>
              <a:rPr lang="es-CO" sz="1600" dirty="0"/>
              <a:t> </a:t>
            </a:r>
            <a:r>
              <a:rPr lang="es-CO" sz="1600" dirty="0" err="1"/>
              <a:t>guide</a:t>
            </a:r>
            <a:r>
              <a:rPr lang="es-CO" sz="1600" dirty="0"/>
              <a:t> </a:t>
            </a:r>
            <a:r>
              <a:rPr lang="es-CO" sz="1600" dirty="0" err="1"/>
              <a:t>river</a:t>
            </a:r>
            <a:r>
              <a:rPr lang="es-CO" sz="1600" dirty="0"/>
              <a:t> </a:t>
            </a:r>
            <a:r>
              <a:rPr lang="es-CO" sz="1600" dirty="0" err="1"/>
              <a:t>management</a:t>
            </a:r>
            <a:r>
              <a:rPr lang="es-CO" sz="1600" dirty="0"/>
              <a:t> </a:t>
            </a:r>
            <a:r>
              <a:rPr lang="es-CO" sz="1600" dirty="0" err="1"/>
              <a:t>practices</a:t>
            </a:r>
            <a:r>
              <a:rPr lang="es-CO" sz="1600" dirty="0"/>
              <a:t>. </a:t>
            </a:r>
            <a:r>
              <a:rPr lang="es-CO" sz="1600" i="1" dirty="0" err="1"/>
              <a:t>Geomorphology</a:t>
            </a:r>
            <a:r>
              <a:rPr lang="es-CO" sz="1600" dirty="0"/>
              <a:t>, </a:t>
            </a:r>
            <a:r>
              <a:rPr lang="es-CO" sz="1600" i="1" dirty="0"/>
              <a:t>251</a:t>
            </a:r>
            <a:r>
              <a:rPr lang="es-CO" sz="1600" dirty="0"/>
              <a:t>, 1–5. </a:t>
            </a:r>
            <a:r>
              <a:rPr lang="es-CO" sz="1600" dirty="0">
                <a:hlinkClick r:id="rId2"/>
              </a:rPr>
              <a:t>https://doi.org/10.1016/j.geomorph.2015.08.019</a:t>
            </a:r>
            <a:r>
              <a:rPr lang="es-CO" sz="1600" dirty="0"/>
              <a:t> </a:t>
            </a:r>
          </a:p>
          <a:p>
            <a:pPr>
              <a:spcBef>
                <a:spcPts val="600"/>
              </a:spcBef>
              <a:buFont typeface="Wingdings" panose="05000000000000000000" pitchFamily="2" charset="2"/>
              <a:buChar char="ü"/>
            </a:pPr>
            <a:r>
              <a:rPr lang="es-CO" sz="1600" dirty="0" err="1"/>
              <a:t>Catford</a:t>
            </a:r>
            <a:r>
              <a:rPr lang="es-CO" sz="1600" dirty="0"/>
              <a:t>, J. A., </a:t>
            </a:r>
            <a:r>
              <a:rPr lang="es-CO" sz="1600" dirty="0" err="1"/>
              <a:t>Naiman</a:t>
            </a:r>
            <a:r>
              <a:rPr lang="es-CO" sz="1600" dirty="0"/>
              <a:t>, R. J., Chambers, L. E., Roberts, J., Douglas, M., &amp; Davies, P. (2013). </a:t>
            </a:r>
            <a:r>
              <a:rPr lang="es-CO" sz="1600" dirty="0" err="1"/>
              <a:t>Predicting</a:t>
            </a:r>
            <a:r>
              <a:rPr lang="es-CO" sz="1600" dirty="0"/>
              <a:t> Novel </a:t>
            </a:r>
            <a:r>
              <a:rPr lang="es-CO" sz="1600" dirty="0" err="1"/>
              <a:t>Riparian</a:t>
            </a:r>
            <a:r>
              <a:rPr lang="es-CO" sz="1600" dirty="0"/>
              <a:t> </a:t>
            </a:r>
            <a:r>
              <a:rPr lang="es-CO" sz="1600" dirty="0" err="1"/>
              <a:t>Ecosystems</a:t>
            </a:r>
            <a:r>
              <a:rPr lang="es-CO" sz="1600" dirty="0"/>
              <a:t> in a </a:t>
            </a:r>
            <a:r>
              <a:rPr lang="es-CO" sz="1600" dirty="0" err="1"/>
              <a:t>Changing</a:t>
            </a:r>
            <a:r>
              <a:rPr lang="es-CO" sz="1600" dirty="0"/>
              <a:t> </a:t>
            </a:r>
            <a:r>
              <a:rPr lang="es-CO" sz="1600" dirty="0" err="1"/>
              <a:t>Climate</a:t>
            </a:r>
            <a:r>
              <a:rPr lang="es-CO" sz="1600" dirty="0"/>
              <a:t>. </a:t>
            </a:r>
            <a:r>
              <a:rPr lang="es-CO" sz="1600" i="1" dirty="0" err="1"/>
              <a:t>Ecosystems</a:t>
            </a:r>
            <a:r>
              <a:rPr lang="es-CO" sz="1600" dirty="0"/>
              <a:t>, </a:t>
            </a:r>
            <a:r>
              <a:rPr lang="es-CO" sz="1600" i="1" dirty="0"/>
              <a:t>16</a:t>
            </a:r>
            <a:r>
              <a:rPr lang="es-CO" sz="1600" dirty="0"/>
              <a:t>(3), 382–400. </a:t>
            </a:r>
            <a:r>
              <a:rPr lang="es-CO" sz="1600" dirty="0">
                <a:hlinkClick r:id="rId3"/>
              </a:rPr>
              <a:t>https://doi.org/10.1007/s10021-012-9566-7</a:t>
            </a:r>
            <a:r>
              <a:rPr lang="es-CO" sz="1600" dirty="0"/>
              <a:t> </a:t>
            </a:r>
          </a:p>
          <a:p>
            <a:pPr>
              <a:spcBef>
                <a:spcPts val="600"/>
              </a:spcBef>
              <a:buFont typeface="Wingdings" panose="05000000000000000000" pitchFamily="2" charset="2"/>
              <a:buChar char="ü"/>
            </a:pPr>
            <a:r>
              <a:rPr lang="es-CO" sz="1600" dirty="0" err="1"/>
              <a:t>Elosegi</a:t>
            </a:r>
            <a:r>
              <a:rPr lang="es-CO" sz="1600" dirty="0"/>
              <a:t>, A., &amp; Sergi, S. (2011). </a:t>
            </a:r>
            <a:r>
              <a:rPr lang="es-CO" sz="1600" i="1" dirty="0"/>
              <a:t>Conceptos y </a:t>
            </a:r>
            <a:r>
              <a:rPr lang="es-CO" sz="1600" i="1" dirty="0" err="1"/>
              <a:t>tècnicas</a:t>
            </a:r>
            <a:r>
              <a:rPr lang="es-CO" sz="1600" i="1" dirty="0"/>
              <a:t> en </a:t>
            </a:r>
            <a:r>
              <a:rPr lang="es-CO" sz="1600" i="1" dirty="0" err="1"/>
              <a:t>ecologìa</a:t>
            </a:r>
            <a:r>
              <a:rPr lang="es-CO" sz="1600" i="1" dirty="0"/>
              <a:t> fluvial</a:t>
            </a:r>
            <a:r>
              <a:rPr lang="es-CO" sz="1600" dirty="0"/>
              <a:t>. </a:t>
            </a:r>
            <a:r>
              <a:rPr lang="es-CO" sz="1600" i="1" dirty="0" err="1"/>
              <a:t>Uma</a:t>
            </a:r>
            <a:r>
              <a:rPr lang="es-CO" sz="1600" i="1" dirty="0"/>
              <a:t> ética para </a:t>
            </a:r>
            <a:r>
              <a:rPr lang="es-CO" sz="1600" i="1" dirty="0" err="1"/>
              <a:t>quantos</a:t>
            </a:r>
            <a:r>
              <a:rPr lang="es-CO" sz="1600" i="1" dirty="0"/>
              <a:t>?</a:t>
            </a:r>
            <a:r>
              <a:rPr lang="es-CO" sz="1600" dirty="0"/>
              <a:t> (Vol. XXXIII). </a:t>
            </a:r>
            <a:r>
              <a:rPr lang="es-CO" sz="1600" dirty="0">
                <a:hlinkClick r:id="rId4"/>
              </a:rPr>
              <a:t>https://doi.org/10.1007/s13398-014-0173-7.2</a:t>
            </a:r>
            <a:r>
              <a:rPr lang="es-CO" sz="1600" dirty="0"/>
              <a:t> </a:t>
            </a:r>
          </a:p>
          <a:p>
            <a:pPr>
              <a:spcBef>
                <a:spcPts val="600"/>
              </a:spcBef>
              <a:buFont typeface="Wingdings" panose="05000000000000000000" pitchFamily="2" charset="2"/>
              <a:buChar char="ü"/>
            </a:pPr>
            <a:r>
              <a:rPr lang="es-CO" sz="1600" dirty="0" err="1"/>
              <a:t>Latrubesse</a:t>
            </a:r>
            <a:r>
              <a:rPr lang="es-CO" sz="1600" dirty="0"/>
              <a:t>, E. M., </a:t>
            </a:r>
            <a:r>
              <a:rPr lang="es-CO" sz="1600" dirty="0" err="1"/>
              <a:t>Stevaux</a:t>
            </a:r>
            <a:r>
              <a:rPr lang="es-CO" sz="1600" dirty="0"/>
              <a:t>, J. C., &amp; </a:t>
            </a:r>
            <a:r>
              <a:rPr lang="es-CO" sz="1600" dirty="0" err="1"/>
              <a:t>Sinha</a:t>
            </a:r>
            <a:r>
              <a:rPr lang="es-CO" sz="1600" dirty="0"/>
              <a:t>, R. (2005). Tropical </a:t>
            </a:r>
            <a:r>
              <a:rPr lang="es-CO" sz="1600" dirty="0" err="1"/>
              <a:t>rivers</a:t>
            </a:r>
            <a:r>
              <a:rPr lang="es-CO" sz="1600" dirty="0"/>
              <a:t>. </a:t>
            </a:r>
            <a:r>
              <a:rPr lang="es-CO" sz="1600" i="1" dirty="0" err="1"/>
              <a:t>Geomorphology</a:t>
            </a:r>
            <a:r>
              <a:rPr lang="es-CO" sz="1600" dirty="0"/>
              <a:t>, </a:t>
            </a:r>
            <a:r>
              <a:rPr lang="es-CO" sz="1600" i="1" dirty="0"/>
              <a:t>70</a:t>
            </a:r>
            <a:r>
              <a:rPr lang="es-CO" sz="1600" dirty="0"/>
              <a:t>(3-4 SPEC. ISS.), 187–206. </a:t>
            </a:r>
            <a:r>
              <a:rPr lang="es-CO" sz="1600" dirty="0">
                <a:hlinkClick r:id="rId5"/>
              </a:rPr>
              <a:t>https://doi.org/10.1016/j.geomorph.2005.02.005</a:t>
            </a:r>
            <a:r>
              <a:rPr lang="es-CO" sz="1600" dirty="0"/>
              <a:t> </a:t>
            </a:r>
          </a:p>
          <a:p>
            <a:pPr>
              <a:spcBef>
                <a:spcPts val="600"/>
              </a:spcBef>
              <a:buFont typeface="Wingdings" panose="05000000000000000000" pitchFamily="2" charset="2"/>
              <a:buChar char="ü"/>
            </a:pPr>
            <a:r>
              <a:rPr lang="es-CO" sz="1600" dirty="0"/>
              <a:t>Pettit, N. E., </a:t>
            </a:r>
            <a:r>
              <a:rPr lang="es-CO" sz="1600" dirty="0" err="1"/>
              <a:t>Naiman</a:t>
            </a:r>
            <a:r>
              <a:rPr lang="es-CO" sz="1600" dirty="0"/>
              <a:t>, R. J., </a:t>
            </a:r>
            <a:r>
              <a:rPr lang="es-CO" sz="1600" dirty="0" err="1"/>
              <a:t>Warfe</a:t>
            </a:r>
            <a:r>
              <a:rPr lang="es-CO" sz="1600" dirty="0"/>
              <a:t>, D. M., </a:t>
            </a:r>
            <a:r>
              <a:rPr lang="es-CO" sz="1600" dirty="0" err="1"/>
              <a:t>Jardine</a:t>
            </a:r>
            <a:r>
              <a:rPr lang="es-CO" sz="1600" dirty="0"/>
              <a:t>, T. D., Douglas, M. M., </a:t>
            </a:r>
            <a:r>
              <a:rPr lang="es-CO" sz="1600" dirty="0" err="1"/>
              <a:t>Bunn</a:t>
            </a:r>
            <a:r>
              <a:rPr lang="es-CO" sz="1600" dirty="0"/>
              <a:t>, S. E., &amp; Davies, P. M. (2017). </a:t>
            </a:r>
            <a:r>
              <a:rPr lang="es-CO" sz="1600" dirty="0" err="1"/>
              <a:t>Productivity</a:t>
            </a:r>
            <a:r>
              <a:rPr lang="es-CO" sz="1600" dirty="0"/>
              <a:t> and </a:t>
            </a:r>
            <a:r>
              <a:rPr lang="es-CO" sz="1600" dirty="0" err="1"/>
              <a:t>Connectivity</a:t>
            </a:r>
            <a:r>
              <a:rPr lang="es-CO" sz="1600" dirty="0"/>
              <a:t> in Tropical </a:t>
            </a:r>
            <a:r>
              <a:rPr lang="es-CO" sz="1600" dirty="0" err="1"/>
              <a:t>Riverscapes</a:t>
            </a:r>
            <a:r>
              <a:rPr lang="es-CO" sz="1600" dirty="0"/>
              <a:t> </a:t>
            </a:r>
            <a:r>
              <a:rPr lang="es-CO" sz="1600" dirty="0" err="1"/>
              <a:t>of</a:t>
            </a:r>
            <a:r>
              <a:rPr lang="es-CO" sz="1600" dirty="0"/>
              <a:t> </a:t>
            </a:r>
            <a:r>
              <a:rPr lang="es-CO" sz="1600" dirty="0" err="1"/>
              <a:t>Northern</a:t>
            </a:r>
            <a:r>
              <a:rPr lang="es-CO" sz="1600" dirty="0"/>
              <a:t> Australia: </a:t>
            </a:r>
            <a:r>
              <a:rPr lang="es-CO" sz="1600" dirty="0" err="1"/>
              <a:t>Ecological</a:t>
            </a:r>
            <a:r>
              <a:rPr lang="es-CO" sz="1600" dirty="0"/>
              <a:t> </a:t>
            </a:r>
            <a:r>
              <a:rPr lang="es-CO" sz="1600" dirty="0" err="1"/>
              <a:t>Insights</a:t>
            </a:r>
            <a:r>
              <a:rPr lang="es-CO" sz="1600" dirty="0"/>
              <a:t> </a:t>
            </a:r>
            <a:r>
              <a:rPr lang="es-CO" sz="1600" dirty="0" err="1"/>
              <a:t>for</a:t>
            </a:r>
            <a:r>
              <a:rPr lang="es-CO" sz="1600" dirty="0"/>
              <a:t> Management. </a:t>
            </a:r>
            <a:r>
              <a:rPr lang="es-CO" sz="1600" i="1" dirty="0" err="1"/>
              <a:t>Ecosystems</a:t>
            </a:r>
            <a:r>
              <a:rPr lang="es-CO" sz="1600" dirty="0"/>
              <a:t>, </a:t>
            </a:r>
            <a:r>
              <a:rPr lang="es-CO" sz="1600" i="1" dirty="0"/>
              <a:t>20</a:t>
            </a:r>
            <a:r>
              <a:rPr lang="es-CO" sz="1600" dirty="0"/>
              <a:t>(3), 492–514. </a:t>
            </a:r>
            <a:r>
              <a:rPr lang="es-CO" sz="1600" dirty="0">
                <a:hlinkClick r:id="rId6"/>
              </a:rPr>
              <a:t>https://doi.org/10.1007/s10021-016-0037-4</a:t>
            </a:r>
            <a:r>
              <a:rPr lang="es-CO" sz="1600" dirty="0"/>
              <a:t> </a:t>
            </a:r>
          </a:p>
          <a:p>
            <a:pPr>
              <a:spcBef>
                <a:spcPts val="600"/>
              </a:spcBef>
              <a:buFont typeface="Wingdings" panose="05000000000000000000" pitchFamily="2" charset="2"/>
              <a:buChar char="ü"/>
            </a:pPr>
            <a:r>
              <a:rPr lang="es-CO" sz="1600" dirty="0" err="1"/>
              <a:t>Poff</a:t>
            </a:r>
            <a:r>
              <a:rPr lang="es-CO" sz="1600" dirty="0"/>
              <a:t>, N. L. R., Allan, J. D., Bain, M. B., Karr, J. R., </a:t>
            </a:r>
            <a:r>
              <a:rPr lang="es-CO" sz="1600" dirty="0" err="1"/>
              <a:t>Prestegaard</a:t>
            </a:r>
            <a:r>
              <a:rPr lang="es-CO" sz="1600" dirty="0"/>
              <a:t>, K. L., Richter, B. D., … </a:t>
            </a:r>
            <a:r>
              <a:rPr lang="es-CO" sz="1600" dirty="0" err="1"/>
              <a:t>Stromberg</a:t>
            </a:r>
            <a:r>
              <a:rPr lang="es-CO" sz="1600" dirty="0"/>
              <a:t>, J. C. (1997). </a:t>
            </a:r>
            <a:r>
              <a:rPr lang="es-CO" sz="1600" dirty="0" err="1"/>
              <a:t>The</a:t>
            </a:r>
            <a:r>
              <a:rPr lang="es-CO" sz="1600" dirty="0"/>
              <a:t> natural </a:t>
            </a:r>
            <a:r>
              <a:rPr lang="es-CO" sz="1600" dirty="0" err="1"/>
              <a:t>flow</a:t>
            </a:r>
            <a:r>
              <a:rPr lang="es-CO" sz="1600" dirty="0"/>
              <a:t> </a:t>
            </a:r>
            <a:r>
              <a:rPr lang="es-CO" sz="1600" dirty="0" err="1"/>
              <a:t>regime</a:t>
            </a:r>
            <a:r>
              <a:rPr lang="es-CO" sz="1600" dirty="0"/>
              <a:t>: A </a:t>
            </a:r>
            <a:r>
              <a:rPr lang="es-CO" sz="1600" dirty="0" err="1"/>
              <a:t>paradigm</a:t>
            </a:r>
            <a:r>
              <a:rPr lang="es-CO" sz="1600" dirty="0"/>
              <a:t> </a:t>
            </a:r>
            <a:r>
              <a:rPr lang="es-CO" sz="1600" dirty="0" err="1"/>
              <a:t>for</a:t>
            </a:r>
            <a:r>
              <a:rPr lang="es-CO" sz="1600" dirty="0"/>
              <a:t> </a:t>
            </a:r>
            <a:r>
              <a:rPr lang="es-CO" sz="1600" dirty="0" err="1"/>
              <a:t>river</a:t>
            </a:r>
            <a:r>
              <a:rPr lang="es-CO" sz="1600" dirty="0"/>
              <a:t> </a:t>
            </a:r>
            <a:r>
              <a:rPr lang="es-CO" sz="1600" dirty="0" err="1"/>
              <a:t>conservation</a:t>
            </a:r>
            <a:r>
              <a:rPr lang="es-CO" sz="1600" dirty="0"/>
              <a:t> and </a:t>
            </a:r>
            <a:r>
              <a:rPr lang="es-CO" sz="1600" dirty="0" err="1"/>
              <a:t>restoration</a:t>
            </a:r>
            <a:r>
              <a:rPr lang="es-CO" sz="1600" dirty="0"/>
              <a:t>. </a:t>
            </a:r>
            <a:r>
              <a:rPr lang="es-CO" sz="1600" i="1" dirty="0" err="1"/>
              <a:t>BioScience</a:t>
            </a:r>
            <a:r>
              <a:rPr lang="es-CO" sz="1600" dirty="0"/>
              <a:t>, </a:t>
            </a:r>
            <a:r>
              <a:rPr lang="es-CO" sz="1600" i="1" dirty="0"/>
              <a:t>47</a:t>
            </a:r>
            <a:r>
              <a:rPr lang="es-CO" sz="1600" dirty="0"/>
              <a:t>(11), 769–784. </a:t>
            </a:r>
            <a:r>
              <a:rPr lang="es-CO" sz="1600" dirty="0">
                <a:hlinkClick r:id="rId7"/>
              </a:rPr>
              <a:t>https://doi.org/10.2307/1313099</a:t>
            </a:r>
            <a:r>
              <a:rPr lang="es-CO" sz="1600" dirty="0"/>
              <a:t> </a:t>
            </a:r>
          </a:p>
          <a:p>
            <a:pPr>
              <a:spcBef>
                <a:spcPts val="600"/>
              </a:spcBef>
              <a:buFont typeface="Wingdings" panose="05000000000000000000" pitchFamily="2" charset="2"/>
              <a:buChar char="ü"/>
            </a:pPr>
            <a:r>
              <a:rPr lang="es-CO" sz="1600" dirty="0" err="1"/>
              <a:t>Wohl</a:t>
            </a:r>
            <a:r>
              <a:rPr lang="es-CO" sz="1600" dirty="0"/>
              <a:t>, E. (2014). </a:t>
            </a:r>
            <a:r>
              <a:rPr lang="es-CO" sz="1600" dirty="0" err="1"/>
              <a:t>Chapter</a:t>
            </a:r>
            <a:r>
              <a:rPr lang="es-CO" sz="1600" dirty="0"/>
              <a:t> 1 </a:t>
            </a:r>
            <a:r>
              <a:rPr lang="es-CO" sz="1600" dirty="0" err="1"/>
              <a:t>Introductions</a:t>
            </a:r>
            <a:r>
              <a:rPr lang="es-CO" sz="1600" dirty="0"/>
              <a:t>. In </a:t>
            </a:r>
            <a:r>
              <a:rPr lang="es-CO" sz="1600" i="1" dirty="0" err="1"/>
              <a:t>Rivers</a:t>
            </a:r>
            <a:r>
              <a:rPr lang="es-CO" sz="1600" i="1" dirty="0"/>
              <a:t> in </a:t>
            </a:r>
            <a:r>
              <a:rPr lang="es-CO" sz="1600" i="1" dirty="0" err="1"/>
              <a:t>the</a:t>
            </a:r>
            <a:r>
              <a:rPr lang="es-CO" sz="1600" i="1" dirty="0"/>
              <a:t> </a:t>
            </a:r>
            <a:r>
              <a:rPr lang="es-CO" sz="1600" i="1" dirty="0" err="1"/>
              <a:t>Landscape</a:t>
            </a:r>
            <a:r>
              <a:rPr lang="es-CO" sz="1600" dirty="0"/>
              <a:t> (pp. 1–21).</a:t>
            </a:r>
          </a:p>
          <a:p>
            <a:pPr>
              <a:spcBef>
                <a:spcPts val="600"/>
              </a:spcBef>
              <a:buFont typeface="Wingdings" panose="05000000000000000000" pitchFamily="2" charset="2"/>
              <a:buChar char="ü"/>
            </a:pPr>
            <a:r>
              <a:rPr lang="es-CO" sz="1600" dirty="0" err="1"/>
              <a:t>Wohl</a:t>
            </a:r>
            <a:r>
              <a:rPr lang="es-CO" sz="1600" dirty="0"/>
              <a:t>, E. (2019). </a:t>
            </a:r>
            <a:r>
              <a:rPr lang="es-CO" sz="1600" dirty="0" err="1"/>
              <a:t>Forgotten</a:t>
            </a:r>
            <a:r>
              <a:rPr lang="es-CO" sz="1600" dirty="0"/>
              <a:t> </a:t>
            </a:r>
            <a:r>
              <a:rPr lang="es-CO" sz="1600" dirty="0" err="1"/>
              <a:t>Legacies</a:t>
            </a:r>
            <a:r>
              <a:rPr lang="es-CO" sz="1600" dirty="0"/>
              <a:t>: </a:t>
            </a:r>
            <a:r>
              <a:rPr lang="es-CO" sz="1600" dirty="0" err="1"/>
              <a:t>Understanding</a:t>
            </a:r>
            <a:r>
              <a:rPr lang="es-CO" sz="1600" dirty="0"/>
              <a:t> and </a:t>
            </a:r>
            <a:r>
              <a:rPr lang="es-CO" sz="1600" dirty="0" err="1"/>
              <a:t>Mitigating</a:t>
            </a:r>
            <a:r>
              <a:rPr lang="es-CO" sz="1600" dirty="0"/>
              <a:t> </a:t>
            </a:r>
            <a:r>
              <a:rPr lang="es-CO" sz="1600" dirty="0" err="1"/>
              <a:t>Historical</a:t>
            </a:r>
            <a:r>
              <a:rPr lang="es-CO" sz="1600" dirty="0"/>
              <a:t> Human </a:t>
            </a:r>
            <a:r>
              <a:rPr lang="es-CO" sz="1600" dirty="0" err="1"/>
              <a:t>Alterations</a:t>
            </a:r>
            <a:r>
              <a:rPr lang="es-CO" sz="1600" dirty="0"/>
              <a:t> </a:t>
            </a:r>
            <a:r>
              <a:rPr lang="es-CO" sz="1600" dirty="0" err="1"/>
              <a:t>of</a:t>
            </a:r>
            <a:r>
              <a:rPr lang="es-CO" sz="1600" dirty="0"/>
              <a:t> </a:t>
            </a:r>
            <a:r>
              <a:rPr lang="es-CO" sz="1600" dirty="0" err="1"/>
              <a:t>River</a:t>
            </a:r>
            <a:r>
              <a:rPr lang="es-CO" sz="1600" dirty="0"/>
              <a:t> </a:t>
            </a:r>
            <a:r>
              <a:rPr lang="es-CO" sz="1600" dirty="0" err="1"/>
              <a:t>Corridors</a:t>
            </a:r>
            <a:r>
              <a:rPr lang="es-CO" sz="1600" dirty="0"/>
              <a:t>. </a:t>
            </a:r>
            <a:r>
              <a:rPr lang="es-CO" sz="1600" i="1" dirty="0" err="1"/>
              <a:t>Water</a:t>
            </a:r>
            <a:r>
              <a:rPr lang="es-CO" sz="1600" i="1" dirty="0"/>
              <a:t> </a:t>
            </a:r>
            <a:r>
              <a:rPr lang="es-CO" sz="1600" i="1" dirty="0" err="1"/>
              <a:t>Resources</a:t>
            </a:r>
            <a:r>
              <a:rPr lang="es-CO" sz="1600" i="1" dirty="0"/>
              <a:t> </a:t>
            </a:r>
            <a:r>
              <a:rPr lang="es-CO" sz="1600" i="1" dirty="0" err="1"/>
              <a:t>Research</a:t>
            </a:r>
            <a:r>
              <a:rPr lang="es-CO" sz="1600" dirty="0"/>
              <a:t>. </a:t>
            </a:r>
            <a:r>
              <a:rPr lang="es-CO" sz="1600" dirty="0">
                <a:hlinkClick r:id="rId8"/>
              </a:rPr>
              <a:t>https://doi.org/10.1029/2018wr024433</a:t>
            </a:r>
            <a:r>
              <a:rPr lang="es-CO" sz="1600" dirty="0"/>
              <a:t> </a:t>
            </a:r>
          </a:p>
          <a:p>
            <a:endParaRPr lang="es-CO" sz="1600" dirty="0"/>
          </a:p>
        </p:txBody>
      </p:sp>
      <p:sp>
        <p:nvSpPr>
          <p:cNvPr id="4" name="Título 1">
            <a:extLst>
              <a:ext uri="{FF2B5EF4-FFF2-40B4-BE49-F238E27FC236}">
                <a16:creationId xmlns:a16="http://schemas.microsoft.com/office/drawing/2014/main" id="{28AB3DF2-D6DA-43F3-9747-A33E197EC67C}"/>
              </a:ext>
            </a:extLst>
          </p:cNvPr>
          <p:cNvSpPr>
            <a:spLocks noGrp="1"/>
          </p:cNvSpPr>
          <p:nvPr>
            <p:ph type="title"/>
          </p:nvPr>
        </p:nvSpPr>
        <p:spPr>
          <a:xfrm>
            <a:off x="838200" y="365125"/>
            <a:ext cx="10515600" cy="802493"/>
          </a:xfrm>
        </p:spPr>
        <p:txBody>
          <a:bodyPr>
            <a:normAutofit/>
          </a:bodyPr>
          <a:lstStyle/>
          <a:p>
            <a:pPr algn="ctr"/>
            <a:r>
              <a:rPr lang="es-CO" sz="3200" dirty="0" err="1"/>
              <a:t>Bibliography</a:t>
            </a:r>
            <a:endParaRPr lang="es-CO" sz="3200" dirty="0"/>
          </a:p>
        </p:txBody>
      </p:sp>
      <p:pic>
        <p:nvPicPr>
          <p:cNvPr id="5" name="Imagen 4" descr="Imagen que contiene dibujo, señal&#10;&#10;Descripción generada automáticamente">
            <a:extLst>
              <a:ext uri="{FF2B5EF4-FFF2-40B4-BE49-F238E27FC236}">
                <a16:creationId xmlns:a16="http://schemas.microsoft.com/office/drawing/2014/main" id="{C90B10A1-ADAC-4857-911C-EED5FDDB09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0514" y="6360573"/>
            <a:ext cx="1089763" cy="490793"/>
          </a:xfrm>
          <a:prstGeom prst="rect">
            <a:avLst/>
          </a:prstGeom>
        </p:spPr>
      </p:pic>
      <p:pic>
        <p:nvPicPr>
          <p:cNvPr id="6" name="Imagen 5" descr="Imagen que contiene dibujo&#10;&#10;Descripción generada automáticamente">
            <a:extLst>
              <a:ext uri="{FF2B5EF4-FFF2-40B4-BE49-F238E27FC236}">
                <a16:creationId xmlns:a16="http://schemas.microsoft.com/office/drawing/2014/main" id="{3AB32730-2BBF-4DE4-B54A-1FC3F2325B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70277" y="6360573"/>
            <a:ext cx="1421723" cy="497427"/>
          </a:xfrm>
          <a:prstGeom prst="rect">
            <a:avLst/>
          </a:prstGeom>
        </p:spPr>
      </p:pic>
    </p:spTree>
    <p:extLst>
      <p:ext uri="{BB962C8B-B14F-4D97-AF65-F5344CB8AC3E}">
        <p14:creationId xmlns:p14="http://schemas.microsoft.com/office/powerpoint/2010/main" val="39711108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793</Words>
  <Application>Microsoft Office PowerPoint</Application>
  <PresentationFormat>Panorámica</PresentationFormat>
  <Paragraphs>39</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Wingdings</vt:lpstr>
      <vt:lpstr>Tema de Office</vt:lpstr>
      <vt:lpstr>River are not only stream </vt:lpstr>
      <vt:lpstr>How we understand the concept of river?</vt:lpstr>
      <vt:lpstr>Aims and  methodology</vt:lpstr>
      <vt:lpstr>Components detalled of the methodology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are not only stream </dc:title>
  <dc:creator>Masiel Pereira</dc:creator>
  <cp:lastModifiedBy>Masiel Pereira</cp:lastModifiedBy>
  <cp:revision>21</cp:revision>
  <dcterms:created xsi:type="dcterms:W3CDTF">2020-05-05T03:05:32Z</dcterms:created>
  <dcterms:modified xsi:type="dcterms:W3CDTF">2020-05-06T19:16:48Z</dcterms:modified>
</cp:coreProperties>
</file>