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7"/>
  </p:notesMasterIdLst>
  <p:sldIdLst>
    <p:sldId id="256" r:id="rId5"/>
    <p:sldId id="257" r:id="rId6"/>
    <p:sldId id="258" r:id="rId7"/>
    <p:sldId id="298" r:id="rId8"/>
    <p:sldId id="303" r:id="rId9"/>
    <p:sldId id="259" r:id="rId10"/>
    <p:sldId id="295" r:id="rId11"/>
    <p:sldId id="294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99" r:id="rId20"/>
    <p:sldId id="289" r:id="rId21"/>
    <p:sldId id="301" r:id="rId22"/>
    <p:sldId id="300" r:id="rId23"/>
    <p:sldId id="302" r:id="rId24"/>
    <p:sldId id="269" r:id="rId25"/>
    <p:sldId id="278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en Legrand" initials="SL" lastIdx="1" clrIdx="0">
    <p:extLst>
      <p:ext uri="{19B8F6BF-5375-455C-9EA6-DF929625EA0E}">
        <p15:presenceInfo xmlns:p15="http://schemas.microsoft.com/office/powerpoint/2012/main" userId="S-1-5-21-860163302-2242777692-2885712055-1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0" autoAdjust="0"/>
    <p:restoredTop sz="86380" autoAdjust="0"/>
  </p:normalViewPr>
  <p:slideViewPr>
    <p:cSldViewPr snapToGrid="0">
      <p:cViewPr varScale="1">
        <p:scale>
          <a:sx n="90" d="100"/>
          <a:sy n="90" d="100"/>
        </p:scale>
        <p:origin x="17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93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317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56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808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514c219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514c219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7514c219f7_0_8:notes"/>
          <p:cNvSpPr txBox="1">
            <a:spLocks noGrp="1"/>
          </p:cNvSpPr>
          <p:nvPr>
            <p:ph type="sldNum" idx="12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6d49cfc2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6d49cfc2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76d49cfc28_0_14:notes"/>
          <p:cNvSpPr txBox="1">
            <a:spLocks noGrp="1"/>
          </p:cNvSpPr>
          <p:nvPr>
            <p:ph type="sldNum" idx="12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25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00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62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5" name="Google Shape;5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8C8C8C"/>
              </a:buClr>
              <a:buSzPts val="3200"/>
              <a:buNone/>
              <a:defRPr>
                <a:solidFill>
                  <a:srgbClr val="8C8C8C"/>
                </a:solidFill>
              </a:defRPr>
            </a:lvl1pPr>
            <a:lvl2pPr lvl="1" algn="ctr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rgbClr val="8C8C8C"/>
              </a:buClr>
              <a:buSzPts val="2800"/>
              <a:buNone/>
              <a:defRPr>
                <a:solidFill>
                  <a:srgbClr val="8C8C8C"/>
                </a:solidFill>
              </a:defRPr>
            </a:lvl2pPr>
            <a:lvl3pPr lvl="2" algn="ctr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8C8C8C"/>
              </a:buClr>
              <a:buSzPts val="2400"/>
              <a:buNone/>
              <a:defRPr>
                <a:solidFill>
                  <a:srgbClr val="8C8C8C"/>
                </a:solidFill>
              </a:defRPr>
            </a:lvl3pPr>
            <a:lvl4pPr lvl="3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C8C8C"/>
              </a:buClr>
              <a:buSzPts val="2000"/>
              <a:buNone/>
              <a:defRPr>
                <a:solidFill>
                  <a:srgbClr val="8C8C8C"/>
                </a:solidFill>
              </a:defRPr>
            </a:lvl4pPr>
            <a:lvl5pPr lvl="4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C8C8C"/>
              </a:buClr>
              <a:buSzPts val="2000"/>
              <a:buNone/>
              <a:defRPr>
                <a:solidFill>
                  <a:srgbClr val="8C8C8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2000"/>
              <a:buNone/>
              <a:defRPr>
                <a:solidFill>
                  <a:srgbClr val="8C8C8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2000"/>
              <a:buNone/>
              <a:defRPr>
                <a:solidFill>
                  <a:srgbClr val="8C8C8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2000"/>
              <a:buNone/>
              <a:defRPr>
                <a:solidFill>
                  <a:srgbClr val="8C8C8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2000"/>
              <a:buNone/>
              <a:defRPr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244205" y="6381115"/>
            <a:ext cx="4425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187450" y="6356350"/>
            <a:ext cx="69132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187450" y="6356350"/>
            <a:ext cx="69132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510" y="6209665"/>
            <a:ext cx="647700" cy="6483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162518" y="6381115"/>
            <a:ext cx="880554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EGU 2020 </a:t>
            </a:r>
            <a:r>
              <a:rPr lang="en-US" sz="18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| OS 4.9 </a:t>
            </a:r>
            <a:r>
              <a:rPr lang="en-US" sz="1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fr-BE" sz="1800" b="0" i="0" u="none" strike="noStrike" cap="none">
                <a:solidFill>
                  <a:srgbClr val="BFBFBF"/>
                </a:solidFill>
                <a:latin typeface="Calibri"/>
                <a:ea typeface="Arial"/>
                <a:cs typeface="Calibri"/>
                <a:sym typeface="Arial"/>
              </a:rPr>
              <a:t>D2917</a:t>
            </a:r>
            <a:r>
              <a:rPr lang="en-US" sz="1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| 04</a:t>
            </a:r>
            <a:r>
              <a:rPr lang="en-US" sz="18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en-US" sz="18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20</a:t>
            </a:r>
            <a:r>
              <a:rPr lang="en-US" sz="1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18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6FF96-999A-4C5F-94FF-03B980151B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86800" y="6675167"/>
            <a:ext cx="409760" cy="14341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meetingorganizer.copernicus.org/EGU2020/EGU2020-12653.html" TargetMode="External"/><Relationship Id="rId7" Type="http://schemas.openxmlformats.org/officeDocument/2006/relationships/hyperlink" Target="https://odnature.naturalsciences.be/noosdrif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be/url?sa=i&amp;rct=j&amp;q=&amp;esrc=s&amp;source=images&amp;cd=&amp;cad=rja&amp;uact=8&amp;ved=2ahUKEwjEhIm1rfDYAhXIUlAKHQJyAdgQjRx6BAgAEAY&amp;url=https://www.architonic.com/en/products/control-room-furniture/0/3221412/1&amp;psig=AOvVaw3A8g5zKTbavLO7Qmpn3oZo&amp;ust=1516874862927883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marine.copernicus.eu/?option=com_csw&amp;view=details&amp;product_id=NORTHWESTSHELF_ANALYSIS_FORECAST_PHY_004_01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be/url?sa=i&amp;rct=j&amp;q=&amp;esrc=s&amp;source=images&amp;cd=&amp;cad=rja&amp;uact=8&amp;ved=2ahUKEwjEhIm1rfDYAhXIUlAKHQJyAdgQjRx6BAgAEAY&amp;url=https://www.architonic.com/en/products/control-room-furniture/0/3221412/1&amp;psig=AOvVaw3A8g5zKTbavLO7Qmpn3oZo&amp;ust=1516874862927883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12" Type="http://schemas.openxmlformats.org/officeDocument/2006/relationships/image" Target="../media/image4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11" Type="http://schemas.openxmlformats.org/officeDocument/2006/relationships/image" Target="../media/image44.png"/><Relationship Id="rId5" Type="http://schemas.openxmlformats.org/officeDocument/2006/relationships/image" Target="../media/image37.jpg"/><Relationship Id="rId10" Type="http://schemas.openxmlformats.org/officeDocument/2006/relationships/image" Target="../media/image43.jpg"/><Relationship Id="rId4" Type="http://schemas.openxmlformats.org/officeDocument/2006/relationships/image" Target="../media/image36.png"/><Relationship Id="rId9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be/url?sa=i&amp;rct=j&amp;q=&amp;esrc=s&amp;source=images&amp;cd=&amp;cad=rja&amp;uact=8&amp;ved=2ahUKEwjEhIm1rfDYAhXIUlAKHQJyAdgQjRx6BAgAEAY&amp;url=https://www.architonic.com/en/products/control-room-furniture/0/3221412/1&amp;psig=AOvVaw3A8g5zKTbavLO7Qmpn3oZo&amp;ust=1516874862927883" TargetMode="External"/><Relationship Id="rId13" Type="http://schemas.openxmlformats.org/officeDocument/2006/relationships/image" Target="../media/image45.gif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12" Type="http://schemas.openxmlformats.org/officeDocument/2006/relationships/image" Target="../media/image48.png"/><Relationship Id="rId17" Type="http://schemas.openxmlformats.org/officeDocument/2006/relationships/hyperlink" Target="https://github.com/knutfrode/noosdrift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11" Type="http://schemas.openxmlformats.org/officeDocument/2006/relationships/image" Target="../media/image47.png"/><Relationship Id="rId5" Type="http://schemas.openxmlformats.org/officeDocument/2006/relationships/image" Target="../media/image37.jp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40.jp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dnature.naturalsciences.be/noosdrif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hyperlink" Target="https://github.com/knutfrode/noosdrif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eepvaartbegeleiding.be/en" TargetMode="Externa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os.eurogoos.eu/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rbins-swap-team/NoosDrift" TargetMode="Externa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ctrTitle"/>
          </p:nvPr>
        </p:nvSpPr>
        <p:spPr>
          <a:xfrm>
            <a:off x="0" y="73025"/>
            <a:ext cx="91440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GB" sz="3600" b="0" i="0" u="none" strike="noStrike" cap="none" noProof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NOOS-Drift </a:t>
            </a:r>
            <a:br>
              <a:rPr lang="en-GB" sz="4400" b="0" i="0" u="none" strike="noStrike" cap="none" noProof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950" noProof="0" dirty="0">
                <a:solidFill>
                  <a:srgbClr val="0072B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An innovative operational transnational multi-model ensemble system </a:t>
            </a:r>
            <a:br>
              <a:rPr lang="en-GB" sz="1950" noProof="0" dirty="0">
                <a:solidFill>
                  <a:srgbClr val="0072B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en-GB" sz="1950" noProof="0" dirty="0">
                <a:solidFill>
                  <a:srgbClr val="0072B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to assess ocean drift forecast accuracy</a:t>
            </a:r>
            <a:endParaRPr lang="en-GB" sz="5200" b="0" i="0" u="none" strike="noStrike" cap="none" noProof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350" y="5527055"/>
            <a:ext cx="2212975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5675" y="5534355"/>
            <a:ext cx="2555875" cy="72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59669" y="5510013"/>
            <a:ext cx="846106" cy="80040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0" y="47688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0" y="86741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0" y="4939650"/>
            <a:ext cx="91440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2800"/>
              <a:buFont typeface="Arial"/>
              <a:buNone/>
            </a:pPr>
            <a:r>
              <a:rPr lang="en-GB" sz="2400" b="0" i="0" u="none" strike="noStrike" cap="none" noProof="0" dirty="0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rPr>
              <a:t>S. Legrand</a:t>
            </a:r>
            <a:r>
              <a:rPr lang="en-GB" sz="2400" b="0" i="0" u="none" strike="noStrike" cap="none" baseline="30000" noProof="0" dirty="0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400" b="0" i="0" u="none" strike="noStrike" cap="none" noProof="0" dirty="0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rPr>
              <a:t>, K.F. Dagestad</a:t>
            </a:r>
            <a:r>
              <a:rPr lang="en-GB" sz="2400" baseline="30000" noProof="0" dirty="0"/>
              <a:t>2</a:t>
            </a:r>
            <a:r>
              <a:rPr lang="en-GB" sz="2400" b="0" i="0" u="none" strike="noStrike" cap="none" noProof="0" dirty="0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rPr>
              <a:t>, P. Daniel</a:t>
            </a:r>
            <a:r>
              <a:rPr lang="en-GB" sz="2400" baseline="30000" noProof="0" dirty="0"/>
              <a:t>3</a:t>
            </a:r>
            <a:r>
              <a:rPr lang="en-GB" sz="2400" b="0" i="0" u="none" strike="noStrike" cap="none" noProof="0" dirty="0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2800" noProof="0" dirty="0"/>
              <a:t> </a:t>
            </a:r>
            <a:r>
              <a:rPr lang="en-GB" sz="2400" b="0" i="0" u="none" strike="noStrike" cap="none" noProof="0" dirty="0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rPr>
              <a:t>M. Kapel</a:t>
            </a:r>
            <a:r>
              <a:rPr lang="en-GB" sz="2400" baseline="30000" noProof="0" dirty="0"/>
              <a:t>1</a:t>
            </a:r>
            <a:r>
              <a:rPr lang="en-GB" sz="2400" noProof="0" dirty="0"/>
              <a:t> and</a:t>
            </a:r>
            <a:r>
              <a:rPr lang="en-GB" sz="2400" b="0" i="0" u="none" strike="noStrike" cap="none" noProof="0" dirty="0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rPr>
              <a:t> S. Orsi</a:t>
            </a:r>
            <a:r>
              <a:rPr lang="en-GB" sz="2400" baseline="30000" noProof="0" dirty="0"/>
              <a:t>1</a:t>
            </a:r>
            <a:r>
              <a:rPr lang="en-GB" sz="2400" b="0" i="0" u="none" strike="noStrike" cap="none" noProof="0" dirty="0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83" name="Google Shape;83;p1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t="2477"/>
          <a:stretch/>
        </p:blipFill>
        <p:spPr>
          <a:xfrm>
            <a:off x="0" y="1164313"/>
            <a:ext cx="9144002" cy="379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200" y="3432611"/>
            <a:ext cx="1465450" cy="162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1">
            <a:extLst>
              <a:ext uri="{FF2B5EF4-FFF2-40B4-BE49-F238E27FC236}">
                <a16:creationId xmlns:a16="http://schemas.microsoft.com/office/drawing/2014/main" id="{8F1D3215-35ED-491A-8741-1C5B8B8B603A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bZnJWx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BAmMkeqfG9P05h2Shqzv4/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KBMAAFgNAABnJgAAlyAAAAAAAAAmAAAACAAAAP//////////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6574" y="1943072"/>
            <a:ext cx="1488651" cy="148865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CA890F-E807-4FB8-AB36-689C227A464D}"/>
              </a:ext>
            </a:extLst>
          </p:cNvPr>
          <p:cNvSpPr/>
          <p:nvPr/>
        </p:nvSpPr>
        <p:spPr>
          <a:xfrm>
            <a:off x="76200" y="6057900"/>
            <a:ext cx="742950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9"/>
          <p:cNvSpPr/>
          <p:nvPr/>
        </p:nvSpPr>
        <p:spPr>
          <a:xfrm>
            <a:off x="2291080" y="342660"/>
            <a:ext cx="4130675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75" tIns="41275" rIns="83175" bIns="41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Service request</a:t>
            </a:r>
            <a:endParaRPr dirty="0"/>
          </a:p>
        </p:txBody>
      </p:sp>
      <p:sp>
        <p:nvSpPr>
          <p:cNvPr id="578" name="Google Shape;578;p39"/>
          <p:cNvSpPr/>
          <p:nvPr/>
        </p:nvSpPr>
        <p:spPr>
          <a:xfrm>
            <a:off x="1082040" y="816234"/>
            <a:ext cx="726122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75" tIns="41275" rIns="83175" bIns="41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central server collects the incoming service request.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D74E3-8CE6-4FBE-8CDA-F30B875A6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963" y="1231574"/>
            <a:ext cx="2788474" cy="1876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6B0464-D6B8-460C-B124-22E54BAA3197}"/>
              </a:ext>
            </a:extLst>
          </p:cNvPr>
          <p:cNvSpPr txBox="1"/>
          <p:nvPr/>
        </p:nvSpPr>
        <p:spPr>
          <a:xfrm>
            <a:off x="3662870" y="3379813"/>
            <a:ext cx="522395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Users can request a new simulation by filling in a web form with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General description of the simulation </a:t>
            </a:r>
            <a:br>
              <a:rPr lang="en-GB" dirty="0"/>
            </a:br>
            <a:r>
              <a:rPr lang="en-GB" dirty="0"/>
              <a:t>(start time, duration, forward or backward in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Drifter characteristics (oil or objects adrift)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Release scenario / initial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Model set-up</a:t>
            </a:r>
          </a:p>
          <a:p>
            <a:endParaRPr lang="en-GB" dirty="0"/>
          </a:p>
          <a:p>
            <a:r>
              <a:rPr lang="en-GB" dirty="0"/>
              <a:t>Data of the web form are converted into a JSON object </a:t>
            </a:r>
          </a:p>
          <a:p>
            <a:r>
              <a:rPr lang="en-GB" dirty="0"/>
              <a:t>and then sent to the central server</a:t>
            </a:r>
          </a:p>
          <a:p>
            <a:endParaRPr lang="en-GB" dirty="0"/>
          </a:p>
          <a:p>
            <a:r>
              <a:rPr lang="en-GB" dirty="0">
                <a:sym typeface="Calibri"/>
              </a:rPr>
              <a:t>In order to automate simulations, connected systems may also directly submit a JSON object to the central server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5044C-E49E-4AFD-853E-900C1FC5CE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80" r="22727"/>
          <a:stretch/>
        </p:blipFill>
        <p:spPr>
          <a:xfrm>
            <a:off x="371476" y="1190194"/>
            <a:ext cx="3001486" cy="4867275"/>
          </a:xfrm>
          <a:prstGeom prst="rect">
            <a:avLst/>
          </a:prstGeom>
        </p:spPr>
      </p:pic>
      <p:sp>
        <p:nvSpPr>
          <p:cNvPr id="9" name="Google Shape;99;p15">
            <a:extLst>
              <a:ext uri="{FF2B5EF4-FFF2-40B4-BE49-F238E27FC236}">
                <a16:creationId xmlns:a16="http://schemas.microsoft.com/office/drawing/2014/main" id="{063FCD86-D9A2-4579-A187-36BDAE0AE770}"/>
              </a:ext>
            </a:extLst>
          </p:cNvPr>
          <p:cNvSpPr txBox="1"/>
          <p:nvPr/>
        </p:nvSpPr>
        <p:spPr>
          <a:xfrm>
            <a:off x="-152400" y="9030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1. Introduction |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General principle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3. MME strategy 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40"/>
          <p:cNvGrpSpPr/>
          <p:nvPr/>
        </p:nvGrpSpPr>
        <p:grpSpPr>
          <a:xfrm>
            <a:off x="1214755" y="1567815"/>
            <a:ext cx="6786245" cy="4669155"/>
            <a:chOff x="1214755" y="1567815"/>
            <a:chExt cx="6786245" cy="4669155"/>
          </a:xfrm>
        </p:grpSpPr>
        <p:grpSp>
          <p:nvGrpSpPr>
            <p:cNvPr id="589" name="Google Shape;589;p40"/>
            <p:cNvGrpSpPr/>
            <p:nvPr/>
          </p:nvGrpSpPr>
          <p:grpSpPr>
            <a:xfrm>
              <a:off x="1214755" y="4968875"/>
              <a:ext cx="1656080" cy="1268095"/>
              <a:chOff x="1214755" y="4968875"/>
              <a:chExt cx="1656080" cy="1268095"/>
            </a:xfrm>
          </p:grpSpPr>
          <p:grpSp>
            <p:nvGrpSpPr>
              <p:cNvPr id="590" name="Google Shape;590;p40"/>
              <p:cNvGrpSpPr/>
              <p:nvPr/>
            </p:nvGrpSpPr>
            <p:grpSpPr>
              <a:xfrm>
                <a:off x="1463675" y="4968875"/>
                <a:ext cx="1147445" cy="1007745"/>
                <a:chOff x="1463675" y="4968875"/>
                <a:chExt cx="1147445" cy="1007745"/>
              </a:xfrm>
            </p:grpSpPr>
            <p:pic>
              <p:nvPicPr>
                <p:cNvPr id="591" name="Google Shape;591;p40" descr="E:\Documents\NOOS\Utils\AMac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463675" y="4968875"/>
                  <a:ext cx="1147445" cy="10077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92" name="Google Shape;592;p40" descr="E:\Documents\NOOS\Utils\PotentialPage_Short.pn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7200"/>
                <a:stretch/>
              </p:blipFill>
              <p:spPr>
                <a:xfrm>
                  <a:off x="1604645" y="5079365"/>
                  <a:ext cx="876300" cy="5149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93" name="Google Shape;593;p40"/>
              <p:cNvSpPr/>
              <p:nvPr/>
            </p:nvSpPr>
            <p:spPr>
              <a:xfrm>
                <a:off x="1214755" y="5868035"/>
                <a:ext cx="1656080" cy="368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Web access</a:t>
                </a:r>
                <a:endParaRPr/>
              </a:p>
            </p:txBody>
          </p:sp>
        </p:grpSp>
        <p:grpSp>
          <p:nvGrpSpPr>
            <p:cNvPr id="594" name="Google Shape;594;p40"/>
            <p:cNvGrpSpPr/>
            <p:nvPr/>
          </p:nvGrpSpPr>
          <p:grpSpPr>
            <a:xfrm>
              <a:off x="4429760" y="4110355"/>
              <a:ext cx="1744345" cy="1264285"/>
              <a:chOff x="4429760" y="4110355"/>
              <a:chExt cx="1744345" cy="1264285"/>
            </a:xfrm>
          </p:grpSpPr>
          <p:pic>
            <p:nvPicPr>
              <p:cNvPr id="595" name="Google Shape;595;p40" descr="E:\Documents\NOOS\Utils\Server.jpe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776470" y="4110355"/>
                <a:ext cx="1050925" cy="11328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6" name="Google Shape;596;p40"/>
              <p:cNvSpPr/>
              <p:nvPr/>
            </p:nvSpPr>
            <p:spPr>
              <a:xfrm>
                <a:off x="4429760" y="5005705"/>
                <a:ext cx="1744345" cy="368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Central server</a:t>
                </a:r>
                <a:endParaRPr/>
              </a:p>
            </p:txBody>
          </p:sp>
        </p:grpSp>
        <p:grpSp>
          <p:nvGrpSpPr>
            <p:cNvPr id="597" name="Google Shape;597;p40"/>
            <p:cNvGrpSpPr/>
            <p:nvPr/>
          </p:nvGrpSpPr>
          <p:grpSpPr>
            <a:xfrm>
              <a:off x="1463675" y="2613660"/>
              <a:ext cx="1654175" cy="1392555"/>
              <a:chOff x="1463675" y="2613660"/>
              <a:chExt cx="1654175" cy="1392555"/>
            </a:xfrm>
          </p:grpSpPr>
          <p:pic>
            <p:nvPicPr>
              <p:cNvPr id="598" name="Google Shape;598;p40" descr="E:\Documents\NOOS\Utils\control2.jp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604645" y="2613660"/>
                <a:ext cx="1211580" cy="9093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9" name="Google Shape;599;p40"/>
              <p:cNvSpPr/>
              <p:nvPr/>
            </p:nvSpPr>
            <p:spPr>
              <a:xfrm>
                <a:off x="1463675" y="3359785"/>
                <a:ext cx="1654175" cy="646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RBINS – MFC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Oserit</a:t>
                </a:r>
                <a:endParaRPr/>
              </a:p>
            </p:txBody>
          </p:sp>
        </p:grpSp>
        <p:grpSp>
          <p:nvGrpSpPr>
            <p:cNvPr id="600" name="Google Shape;600;p40"/>
            <p:cNvGrpSpPr/>
            <p:nvPr/>
          </p:nvGrpSpPr>
          <p:grpSpPr>
            <a:xfrm>
              <a:off x="5522595" y="2499995"/>
              <a:ext cx="2478405" cy="1376045"/>
              <a:chOff x="5522595" y="2499995"/>
              <a:chExt cx="2478405" cy="1376045"/>
            </a:xfrm>
          </p:grpSpPr>
          <p:pic>
            <p:nvPicPr>
              <p:cNvPr id="601" name="Google Shape;601;p40" descr="E:\Documents\NOOS\Utils\control.jpg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006465" y="2499995"/>
                <a:ext cx="1510665" cy="755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2" name="Google Shape;602;p40"/>
              <p:cNvSpPr/>
              <p:nvPr/>
            </p:nvSpPr>
            <p:spPr>
              <a:xfrm>
                <a:off x="5522595" y="3229610"/>
                <a:ext cx="2478405" cy="646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Meteorologisk institutt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OpenDrift</a:t>
                </a:r>
                <a:endParaRPr/>
              </a:p>
            </p:txBody>
          </p:sp>
        </p:grpSp>
        <p:grpSp>
          <p:nvGrpSpPr>
            <p:cNvPr id="603" name="Google Shape;603;p40"/>
            <p:cNvGrpSpPr/>
            <p:nvPr/>
          </p:nvGrpSpPr>
          <p:grpSpPr>
            <a:xfrm>
              <a:off x="3431540" y="1567815"/>
              <a:ext cx="2103120" cy="1551940"/>
              <a:chOff x="3431540" y="1567815"/>
              <a:chExt cx="2103120" cy="1551940"/>
            </a:xfrm>
          </p:grpSpPr>
          <p:pic>
            <p:nvPicPr>
              <p:cNvPr id="604" name="Google Shape;604;p40" descr="Afbeeldingsresultaat voor control desk">
                <a:hlinkClick r:id="rId8"/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t="17380" b="22199"/>
              <a:stretch/>
            </p:blipFill>
            <p:spPr>
              <a:xfrm>
                <a:off x="3431540" y="1567815"/>
                <a:ext cx="1642110" cy="9925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5" name="Google Shape;605;p40"/>
              <p:cNvSpPr/>
              <p:nvPr/>
            </p:nvSpPr>
            <p:spPr>
              <a:xfrm>
                <a:off x="3853180" y="2473325"/>
                <a:ext cx="1681480" cy="646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Meteo France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MOTHY</a:t>
                </a:r>
                <a:endParaRPr/>
              </a:p>
            </p:txBody>
          </p:sp>
        </p:grpSp>
      </p:grpSp>
      <p:sp>
        <p:nvSpPr>
          <p:cNvPr id="606" name="Google Shape;606;p40"/>
          <p:cNvSpPr/>
          <p:nvPr/>
        </p:nvSpPr>
        <p:spPr>
          <a:xfrm>
            <a:off x="1632624" y="390596"/>
            <a:ext cx="5944870" cy="53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75" tIns="41275" rIns="83175" bIns="41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Service request dispatched</a:t>
            </a:r>
            <a:endParaRPr/>
          </a:p>
        </p:txBody>
      </p:sp>
      <p:sp>
        <p:nvSpPr>
          <p:cNvPr id="607" name="Google Shape;607;p40"/>
          <p:cNvSpPr/>
          <p:nvPr/>
        </p:nvSpPr>
        <p:spPr>
          <a:xfrm>
            <a:off x="2634615" y="4757420"/>
            <a:ext cx="2098040" cy="581025"/>
          </a:xfrm>
          <a:custGeom>
            <a:avLst/>
            <a:gdLst/>
            <a:ahLst/>
            <a:cxnLst/>
            <a:rect l="l" t="t" r="r" b="b"/>
            <a:pathLst>
              <a:path w="2098040" h="581025" extrusionOk="0">
                <a:moveTo>
                  <a:pt x="0" y="561368"/>
                </a:moveTo>
                <a:cubicBezTo>
                  <a:pt x="361871" y="583741"/>
                  <a:pt x="723743" y="606114"/>
                  <a:pt x="1073416" y="512553"/>
                </a:cubicBezTo>
                <a:cubicBezTo>
                  <a:pt x="1423089" y="418992"/>
                  <a:pt x="1760564" y="209496"/>
                  <a:pt x="2098040" y="0"/>
                </a:cubicBezTo>
              </a:path>
            </a:pathLst>
          </a:custGeom>
          <a:noFill/>
          <a:ln w="25400" cap="flat" cmpd="sng">
            <a:solidFill>
              <a:srgbClr val="3B608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40"/>
          <p:cNvSpPr/>
          <p:nvPr/>
        </p:nvSpPr>
        <p:spPr>
          <a:xfrm>
            <a:off x="3098165" y="3708400"/>
            <a:ext cx="1573530" cy="768350"/>
          </a:xfrm>
          <a:custGeom>
            <a:avLst/>
            <a:gdLst/>
            <a:ahLst/>
            <a:cxnLst/>
            <a:rect l="l" t="t" r="r" b="b"/>
            <a:pathLst>
              <a:path w="1573530" h="768350" extrusionOk="0">
                <a:moveTo>
                  <a:pt x="0" y="0"/>
                </a:moveTo>
                <a:cubicBezTo>
                  <a:pt x="173820" y="137205"/>
                  <a:pt x="347640" y="274411"/>
                  <a:pt x="609895" y="402469"/>
                </a:cubicBezTo>
                <a:cubicBezTo>
                  <a:pt x="872150" y="530527"/>
                  <a:pt x="1222840" y="649439"/>
                  <a:pt x="1573530" y="768350"/>
                </a:cubicBezTo>
              </a:path>
            </a:pathLst>
          </a:custGeom>
          <a:noFill/>
          <a:ln w="25400" cap="flat" cmpd="sng">
            <a:solidFill>
              <a:srgbClr val="3B6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40"/>
          <p:cNvSpPr/>
          <p:nvPr/>
        </p:nvSpPr>
        <p:spPr>
          <a:xfrm>
            <a:off x="4712335" y="3086100"/>
            <a:ext cx="179070" cy="1061720"/>
          </a:xfrm>
          <a:custGeom>
            <a:avLst/>
            <a:gdLst/>
            <a:ahLst/>
            <a:cxnLst/>
            <a:rect l="l" t="t" r="r" b="b"/>
            <a:pathLst>
              <a:path w="179070" h="1061720" extrusionOk="0">
                <a:moveTo>
                  <a:pt x="44566" y="0"/>
                </a:moveTo>
                <a:cubicBezTo>
                  <a:pt x="15016" y="259328"/>
                  <a:pt x="-14534" y="518656"/>
                  <a:pt x="7883" y="695609"/>
                </a:cubicBezTo>
                <a:cubicBezTo>
                  <a:pt x="30300" y="872562"/>
                  <a:pt x="179070" y="1061720"/>
                  <a:pt x="179070" y="1061720"/>
                </a:cubicBezTo>
              </a:path>
            </a:pathLst>
          </a:custGeom>
          <a:noFill/>
          <a:ln w="25400" cap="flat" cmpd="sng">
            <a:solidFill>
              <a:srgbClr val="3B6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40"/>
          <p:cNvSpPr/>
          <p:nvPr/>
        </p:nvSpPr>
        <p:spPr>
          <a:xfrm>
            <a:off x="5903595" y="3916045"/>
            <a:ext cx="1183005" cy="939165"/>
          </a:xfrm>
          <a:custGeom>
            <a:avLst/>
            <a:gdLst/>
            <a:ahLst/>
            <a:cxnLst/>
            <a:rect l="l" t="t" r="r" b="b"/>
            <a:pathLst>
              <a:path w="1183005" h="939165" extrusionOk="0">
                <a:moveTo>
                  <a:pt x="1183005" y="0"/>
                </a:moveTo>
                <a:cubicBezTo>
                  <a:pt x="1019376" y="287644"/>
                  <a:pt x="855748" y="575289"/>
                  <a:pt x="658580" y="731816"/>
                </a:cubicBezTo>
                <a:cubicBezTo>
                  <a:pt x="461413" y="888343"/>
                  <a:pt x="230706" y="913754"/>
                  <a:pt x="0" y="939165"/>
                </a:cubicBezTo>
              </a:path>
            </a:pathLst>
          </a:custGeom>
          <a:noFill/>
          <a:ln w="25400" cap="flat" cmpd="sng">
            <a:solidFill>
              <a:srgbClr val="3B6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40"/>
          <p:cNvSpPr/>
          <p:nvPr/>
        </p:nvSpPr>
        <p:spPr>
          <a:xfrm>
            <a:off x="954444" y="911931"/>
            <a:ext cx="7261225" cy="63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75" tIns="41275" rIns="83175" bIns="41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central server validates the JSON object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dispatches it towards the calculation centers.</a:t>
            </a:r>
            <a:endParaRPr/>
          </a:p>
        </p:txBody>
      </p:sp>
      <p:pic>
        <p:nvPicPr>
          <p:cNvPr id="612" name="Google Shape;612;p40" descr="E:\Documents\NOOS\Utils\Request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30645" y="4385310"/>
            <a:ext cx="679450" cy="4406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3" name="Google Shape;613;p40"/>
          <p:cNvSpPr/>
          <p:nvPr/>
        </p:nvSpPr>
        <p:spPr>
          <a:xfrm>
            <a:off x="1205230" y="4919345"/>
            <a:ext cx="1429385" cy="1332865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Google Shape;614;p40" descr="E:\Documents\NOOS\Utils\Request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92930" y="3432810"/>
            <a:ext cx="679450" cy="4400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5" name="Google Shape;615;p40" descr="E:\Documents\NOOS\Utils\Request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13455" y="4004945"/>
            <a:ext cx="678815" cy="4406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" name="Google Shape;99;p15">
            <a:extLst>
              <a:ext uri="{FF2B5EF4-FFF2-40B4-BE49-F238E27FC236}">
                <a16:creationId xmlns:a16="http://schemas.microsoft.com/office/drawing/2014/main" id="{4B6FF41B-58D4-4499-96D2-D5579AF92641}"/>
              </a:ext>
            </a:extLst>
          </p:cNvPr>
          <p:cNvSpPr txBox="1"/>
          <p:nvPr/>
        </p:nvSpPr>
        <p:spPr>
          <a:xfrm>
            <a:off x="-152400" y="9030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1. Introduction |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General principle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3. MME strategy 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1"/>
          <p:cNvSpPr/>
          <p:nvPr/>
        </p:nvSpPr>
        <p:spPr>
          <a:xfrm>
            <a:off x="1737995" y="512768"/>
            <a:ext cx="5253355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75" tIns="41275" rIns="83175" bIns="41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Distributed computation</a:t>
            </a:r>
            <a:endParaRPr/>
          </a:p>
        </p:txBody>
      </p:sp>
      <p:sp>
        <p:nvSpPr>
          <p:cNvPr id="643" name="Google Shape;643;p41"/>
          <p:cNvSpPr/>
          <p:nvPr/>
        </p:nvSpPr>
        <p:spPr>
          <a:xfrm>
            <a:off x="581025" y="1070298"/>
            <a:ext cx="8225366" cy="86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75" tIns="41275" rIns="83175" bIns="41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model computes its drift forecast and formats its results into a  </a:t>
            </a:r>
            <a:r>
              <a:rPr lang="en-US" sz="1800" b="0" i="0" u="none" strike="noStrik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netCDF</a:t>
            </a: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-CF file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Each center must run simulations for at least two met-ocean forcing sets:</a:t>
            </a:r>
          </a:p>
          <a:p>
            <a:pPr marL="2857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 met-ocean forcing made of ECMWF wind forecast and </a:t>
            </a:r>
            <a:r>
              <a:rPr lang="en-US" sz="1800">
                <a:solidFill>
                  <a:schemeClr val="dk1"/>
                </a:solidFill>
                <a:latin typeface="Calibri"/>
                <a:cs typeface="Calibri"/>
                <a:sym typeface="Calibri"/>
                <a:hlinkClick r:id="rId3"/>
              </a:rPr>
              <a:t>CMEMS NWS ocean physics forecast</a:t>
            </a:r>
            <a:r>
              <a:rPr lang="en-US" sz="1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This first set of forcing covers the whole NWS area. </a:t>
            </a:r>
            <a:endParaRPr lang="en-US" sz="180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 met-ocean forcing they would use for their national users. In general, this second set of forcing has a higher spatial resolution and better resolves geographical features locally influencing hydrodynamics (estuary, fjords, small islands, sandbanks, dredged channels…). However, these forcing does not always cover the whole NWS area.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7D38DC-FA5B-4789-A4B6-20FA78EF7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035" y="1575280"/>
            <a:ext cx="3757930" cy="2653393"/>
          </a:xfrm>
          <a:prstGeom prst="rect">
            <a:avLst/>
          </a:prstGeom>
        </p:spPr>
      </p:pic>
      <p:sp>
        <p:nvSpPr>
          <p:cNvPr id="5" name="Google Shape;99;p15">
            <a:extLst>
              <a:ext uri="{FF2B5EF4-FFF2-40B4-BE49-F238E27FC236}">
                <a16:creationId xmlns:a16="http://schemas.microsoft.com/office/drawing/2014/main" id="{33A1A113-4802-41F4-B75C-A97D2CBFBB83}"/>
              </a:ext>
            </a:extLst>
          </p:cNvPr>
          <p:cNvSpPr txBox="1"/>
          <p:nvPr/>
        </p:nvSpPr>
        <p:spPr>
          <a:xfrm>
            <a:off x="-152400" y="9030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1. Introduction |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General principle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3. MME strategy 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42"/>
          <p:cNvGrpSpPr/>
          <p:nvPr/>
        </p:nvGrpSpPr>
        <p:grpSpPr>
          <a:xfrm>
            <a:off x="1214755" y="1886797"/>
            <a:ext cx="6786245" cy="4669155"/>
            <a:chOff x="1214755" y="1567815"/>
            <a:chExt cx="6786245" cy="4669155"/>
          </a:xfrm>
        </p:grpSpPr>
        <p:grpSp>
          <p:nvGrpSpPr>
            <p:cNvPr id="658" name="Google Shape;658;p42"/>
            <p:cNvGrpSpPr/>
            <p:nvPr/>
          </p:nvGrpSpPr>
          <p:grpSpPr>
            <a:xfrm>
              <a:off x="1214755" y="4968875"/>
              <a:ext cx="1656080" cy="1268095"/>
              <a:chOff x="1214755" y="4968875"/>
              <a:chExt cx="1656080" cy="1268095"/>
            </a:xfrm>
          </p:grpSpPr>
          <p:grpSp>
            <p:nvGrpSpPr>
              <p:cNvPr id="659" name="Google Shape;659;p42"/>
              <p:cNvGrpSpPr/>
              <p:nvPr/>
            </p:nvGrpSpPr>
            <p:grpSpPr>
              <a:xfrm>
                <a:off x="1463675" y="4968875"/>
                <a:ext cx="1147445" cy="1007745"/>
                <a:chOff x="1463675" y="4968875"/>
                <a:chExt cx="1147445" cy="1007745"/>
              </a:xfrm>
            </p:grpSpPr>
            <p:pic>
              <p:nvPicPr>
                <p:cNvPr id="660" name="Google Shape;660;p42" descr="E:\Documents\NOOS\Utils\AMac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463675" y="4968875"/>
                  <a:ext cx="1147445" cy="10077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1" name="Google Shape;661;p42" descr="E:\Documents\NOOS\Utils\PotentialPage_Short.pn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7200"/>
                <a:stretch/>
              </p:blipFill>
              <p:spPr>
                <a:xfrm>
                  <a:off x="1604645" y="5079365"/>
                  <a:ext cx="876300" cy="5149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62" name="Google Shape;662;p42"/>
              <p:cNvSpPr/>
              <p:nvPr/>
            </p:nvSpPr>
            <p:spPr>
              <a:xfrm>
                <a:off x="1214755" y="5868035"/>
                <a:ext cx="1656080" cy="368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Web access</a:t>
                </a:r>
                <a:endParaRPr/>
              </a:p>
            </p:txBody>
          </p:sp>
        </p:grpSp>
        <p:grpSp>
          <p:nvGrpSpPr>
            <p:cNvPr id="663" name="Google Shape;663;p42"/>
            <p:cNvGrpSpPr/>
            <p:nvPr/>
          </p:nvGrpSpPr>
          <p:grpSpPr>
            <a:xfrm>
              <a:off x="4429760" y="4110355"/>
              <a:ext cx="1744345" cy="1264285"/>
              <a:chOff x="4429760" y="4110355"/>
              <a:chExt cx="1744345" cy="1264285"/>
            </a:xfrm>
          </p:grpSpPr>
          <p:pic>
            <p:nvPicPr>
              <p:cNvPr id="664" name="Google Shape;664;p42" descr="E:\Documents\NOOS\Utils\Server.jpe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776470" y="4110355"/>
                <a:ext cx="1050925" cy="11328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5" name="Google Shape;665;p42"/>
              <p:cNvSpPr/>
              <p:nvPr/>
            </p:nvSpPr>
            <p:spPr>
              <a:xfrm>
                <a:off x="4429760" y="5005705"/>
                <a:ext cx="1744345" cy="368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Central server</a:t>
                </a:r>
                <a:endParaRPr/>
              </a:p>
            </p:txBody>
          </p:sp>
        </p:grpSp>
        <p:grpSp>
          <p:nvGrpSpPr>
            <p:cNvPr id="666" name="Google Shape;666;p42"/>
            <p:cNvGrpSpPr/>
            <p:nvPr/>
          </p:nvGrpSpPr>
          <p:grpSpPr>
            <a:xfrm>
              <a:off x="1463675" y="2613660"/>
              <a:ext cx="1654175" cy="1392555"/>
              <a:chOff x="1463675" y="2613660"/>
              <a:chExt cx="1654175" cy="1392555"/>
            </a:xfrm>
          </p:grpSpPr>
          <p:pic>
            <p:nvPicPr>
              <p:cNvPr id="667" name="Google Shape;667;p42" descr="E:\Documents\NOOS\Utils\control2.jp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604645" y="2613660"/>
                <a:ext cx="1211580" cy="9093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8" name="Google Shape;668;p42"/>
              <p:cNvSpPr/>
              <p:nvPr/>
            </p:nvSpPr>
            <p:spPr>
              <a:xfrm>
                <a:off x="1463675" y="3359785"/>
                <a:ext cx="1654175" cy="646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RBINS – MFC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Oserit</a:t>
                </a:r>
                <a:endParaRPr/>
              </a:p>
            </p:txBody>
          </p:sp>
        </p:grpSp>
        <p:grpSp>
          <p:nvGrpSpPr>
            <p:cNvPr id="669" name="Google Shape;669;p42"/>
            <p:cNvGrpSpPr/>
            <p:nvPr/>
          </p:nvGrpSpPr>
          <p:grpSpPr>
            <a:xfrm>
              <a:off x="5522595" y="2499995"/>
              <a:ext cx="2478405" cy="1376045"/>
              <a:chOff x="5522595" y="2499995"/>
              <a:chExt cx="2478405" cy="1376045"/>
            </a:xfrm>
          </p:grpSpPr>
          <p:pic>
            <p:nvPicPr>
              <p:cNvPr id="670" name="Google Shape;670;p42" descr="E:\Documents\NOOS\Utils\control.jpg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006465" y="2499995"/>
                <a:ext cx="1510665" cy="755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71" name="Google Shape;671;p42"/>
              <p:cNvSpPr/>
              <p:nvPr/>
            </p:nvSpPr>
            <p:spPr>
              <a:xfrm>
                <a:off x="5522595" y="3229610"/>
                <a:ext cx="2478405" cy="646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Meteorologisk institutt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OpenDrift</a:t>
                </a:r>
                <a:endParaRPr/>
              </a:p>
            </p:txBody>
          </p:sp>
        </p:grpSp>
        <p:grpSp>
          <p:nvGrpSpPr>
            <p:cNvPr id="672" name="Google Shape;672;p42"/>
            <p:cNvGrpSpPr/>
            <p:nvPr/>
          </p:nvGrpSpPr>
          <p:grpSpPr>
            <a:xfrm>
              <a:off x="3431540" y="1567815"/>
              <a:ext cx="2103120" cy="1551940"/>
              <a:chOff x="3431540" y="1567815"/>
              <a:chExt cx="2103120" cy="1551940"/>
            </a:xfrm>
          </p:grpSpPr>
          <p:pic>
            <p:nvPicPr>
              <p:cNvPr id="673" name="Google Shape;673;p42" descr="Afbeeldingsresultaat voor control desk">
                <a:hlinkClick r:id="rId8"/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t="17380" b="22199"/>
              <a:stretch/>
            </p:blipFill>
            <p:spPr>
              <a:xfrm>
                <a:off x="3431540" y="1567815"/>
                <a:ext cx="1642110" cy="9925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74" name="Google Shape;674;p42"/>
              <p:cNvSpPr/>
              <p:nvPr/>
            </p:nvSpPr>
            <p:spPr>
              <a:xfrm>
                <a:off x="3853180" y="2473325"/>
                <a:ext cx="1681480" cy="646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Meteo France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MOTHY</a:t>
                </a:r>
                <a:endParaRPr/>
              </a:p>
            </p:txBody>
          </p:sp>
        </p:grpSp>
      </p:grpSp>
      <p:sp>
        <p:nvSpPr>
          <p:cNvPr id="675" name="Google Shape;675;p42"/>
          <p:cNvSpPr/>
          <p:nvPr/>
        </p:nvSpPr>
        <p:spPr>
          <a:xfrm>
            <a:off x="1760220" y="422487"/>
            <a:ext cx="5944870" cy="53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75" tIns="41275" rIns="83175" bIns="41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Forecasts collection</a:t>
            </a:r>
            <a:endParaRPr/>
          </a:p>
        </p:txBody>
      </p:sp>
      <p:sp>
        <p:nvSpPr>
          <p:cNvPr id="676" name="Google Shape;676;p42"/>
          <p:cNvSpPr/>
          <p:nvPr/>
        </p:nvSpPr>
        <p:spPr>
          <a:xfrm>
            <a:off x="2634615" y="5076402"/>
            <a:ext cx="2098040" cy="581025"/>
          </a:xfrm>
          <a:custGeom>
            <a:avLst/>
            <a:gdLst/>
            <a:ahLst/>
            <a:cxnLst/>
            <a:rect l="l" t="t" r="r" b="b"/>
            <a:pathLst>
              <a:path w="2098040" h="581025" extrusionOk="0">
                <a:moveTo>
                  <a:pt x="0" y="561368"/>
                </a:moveTo>
                <a:cubicBezTo>
                  <a:pt x="361871" y="583741"/>
                  <a:pt x="723743" y="606114"/>
                  <a:pt x="1073416" y="512553"/>
                </a:cubicBezTo>
                <a:cubicBezTo>
                  <a:pt x="1423089" y="418992"/>
                  <a:pt x="1760564" y="209496"/>
                  <a:pt x="2098040" y="0"/>
                </a:cubicBezTo>
              </a:path>
            </a:pathLst>
          </a:custGeom>
          <a:noFill/>
          <a:ln w="25400" cap="flat" cmpd="sng">
            <a:solidFill>
              <a:srgbClr val="3B608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42"/>
          <p:cNvSpPr/>
          <p:nvPr/>
        </p:nvSpPr>
        <p:spPr>
          <a:xfrm>
            <a:off x="3098165" y="4027382"/>
            <a:ext cx="1573530" cy="768350"/>
          </a:xfrm>
          <a:custGeom>
            <a:avLst/>
            <a:gdLst/>
            <a:ahLst/>
            <a:cxnLst/>
            <a:rect l="l" t="t" r="r" b="b"/>
            <a:pathLst>
              <a:path w="1573530" h="768350" extrusionOk="0">
                <a:moveTo>
                  <a:pt x="0" y="0"/>
                </a:moveTo>
                <a:cubicBezTo>
                  <a:pt x="173820" y="137205"/>
                  <a:pt x="347640" y="274411"/>
                  <a:pt x="609895" y="402469"/>
                </a:cubicBezTo>
                <a:cubicBezTo>
                  <a:pt x="872150" y="530527"/>
                  <a:pt x="1222840" y="649439"/>
                  <a:pt x="1573530" y="768350"/>
                </a:cubicBezTo>
              </a:path>
            </a:pathLst>
          </a:custGeom>
          <a:noFill/>
          <a:ln w="25400" cap="flat" cmpd="sng">
            <a:solidFill>
              <a:srgbClr val="3B6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42"/>
          <p:cNvSpPr/>
          <p:nvPr/>
        </p:nvSpPr>
        <p:spPr>
          <a:xfrm>
            <a:off x="4712335" y="3405082"/>
            <a:ext cx="179070" cy="1061720"/>
          </a:xfrm>
          <a:custGeom>
            <a:avLst/>
            <a:gdLst/>
            <a:ahLst/>
            <a:cxnLst/>
            <a:rect l="l" t="t" r="r" b="b"/>
            <a:pathLst>
              <a:path w="179070" h="1061720" extrusionOk="0">
                <a:moveTo>
                  <a:pt x="44566" y="0"/>
                </a:moveTo>
                <a:cubicBezTo>
                  <a:pt x="15016" y="259328"/>
                  <a:pt x="-14534" y="518656"/>
                  <a:pt x="7883" y="695609"/>
                </a:cubicBezTo>
                <a:cubicBezTo>
                  <a:pt x="30300" y="872562"/>
                  <a:pt x="179070" y="1061720"/>
                  <a:pt x="179070" y="1061720"/>
                </a:cubicBezTo>
              </a:path>
            </a:pathLst>
          </a:custGeom>
          <a:noFill/>
          <a:ln w="25400" cap="flat" cmpd="sng">
            <a:solidFill>
              <a:srgbClr val="3B6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42"/>
          <p:cNvSpPr/>
          <p:nvPr/>
        </p:nvSpPr>
        <p:spPr>
          <a:xfrm>
            <a:off x="5903595" y="4235027"/>
            <a:ext cx="1183005" cy="939165"/>
          </a:xfrm>
          <a:custGeom>
            <a:avLst/>
            <a:gdLst/>
            <a:ahLst/>
            <a:cxnLst/>
            <a:rect l="l" t="t" r="r" b="b"/>
            <a:pathLst>
              <a:path w="1183005" h="939165" extrusionOk="0">
                <a:moveTo>
                  <a:pt x="1183005" y="0"/>
                </a:moveTo>
                <a:cubicBezTo>
                  <a:pt x="1019376" y="287644"/>
                  <a:pt x="855748" y="575289"/>
                  <a:pt x="658580" y="731816"/>
                </a:cubicBezTo>
                <a:cubicBezTo>
                  <a:pt x="461413" y="888343"/>
                  <a:pt x="230706" y="913754"/>
                  <a:pt x="0" y="939165"/>
                </a:cubicBezTo>
              </a:path>
            </a:pathLst>
          </a:custGeom>
          <a:noFill/>
          <a:ln w="25400" cap="flat" cmpd="sng">
            <a:solidFill>
              <a:srgbClr val="3B6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2"/>
          <p:cNvSpPr/>
          <p:nvPr/>
        </p:nvSpPr>
        <p:spPr>
          <a:xfrm>
            <a:off x="1082040" y="943822"/>
            <a:ext cx="726122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75" tIns="41275" rIns="83175" bIns="41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central server collects the forecasts of the drift models.</a:t>
            </a:r>
            <a:endParaRPr/>
          </a:p>
        </p:txBody>
      </p:sp>
      <p:sp>
        <p:nvSpPr>
          <p:cNvPr id="681" name="Google Shape;681;p42"/>
          <p:cNvSpPr/>
          <p:nvPr/>
        </p:nvSpPr>
        <p:spPr>
          <a:xfrm>
            <a:off x="1205230" y="5238327"/>
            <a:ext cx="1429385" cy="1332865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2" name="Google Shape;682;p42" descr="E:\Documents\NOOS\Utils\Oserit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68040" y="4220422"/>
            <a:ext cx="543560" cy="41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2" descr="E:\Documents\NOOS\Utils\noos_dem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78930" y="4553797"/>
            <a:ext cx="645795" cy="64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2" descr="E:\Documents\NOOS\Utils\MetFrance.gif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35170" y="3690832"/>
            <a:ext cx="645795" cy="44386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99;p15">
            <a:extLst>
              <a:ext uri="{FF2B5EF4-FFF2-40B4-BE49-F238E27FC236}">
                <a16:creationId xmlns:a16="http://schemas.microsoft.com/office/drawing/2014/main" id="{79446E93-DB00-45D0-8A57-B66C4BB03E09}"/>
              </a:ext>
            </a:extLst>
          </p:cNvPr>
          <p:cNvSpPr txBox="1"/>
          <p:nvPr/>
        </p:nvSpPr>
        <p:spPr>
          <a:xfrm>
            <a:off x="-152400" y="9030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1. Introduction |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General principle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3. MME strategy 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43"/>
          <p:cNvGrpSpPr/>
          <p:nvPr/>
        </p:nvGrpSpPr>
        <p:grpSpPr>
          <a:xfrm>
            <a:off x="1077595" y="1482511"/>
            <a:ext cx="6786245" cy="4669155"/>
            <a:chOff x="1214755" y="1567815"/>
            <a:chExt cx="6786245" cy="4669155"/>
          </a:xfrm>
        </p:grpSpPr>
        <p:grpSp>
          <p:nvGrpSpPr>
            <p:cNvPr id="691" name="Google Shape;691;p43"/>
            <p:cNvGrpSpPr/>
            <p:nvPr/>
          </p:nvGrpSpPr>
          <p:grpSpPr>
            <a:xfrm>
              <a:off x="1214755" y="4968875"/>
              <a:ext cx="1656080" cy="1268095"/>
              <a:chOff x="1214755" y="4968875"/>
              <a:chExt cx="1656080" cy="1268095"/>
            </a:xfrm>
          </p:grpSpPr>
          <p:grpSp>
            <p:nvGrpSpPr>
              <p:cNvPr id="692" name="Google Shape;692;p43"/>
              <p:cNvGrpSpPr/>
              <p:nvPr/>
            </p:nvGrpSpPr>
            <p:grpSpPr>
              <a:xfrm>
                <a:off x="1463675" y="4968875"/>
                <a:ext cx="1147445" cy="1007745"/>
                <a:chOff x="1463675" y="4968875"/>
                <a:chExt cx="1147445" cy="1007745"/>
              </a:xfrm>
            </p:grpSpPr>
            <p:pic>
              <p:nvPicPr>
                <p:cNvPr id="693" name="Google Shape;693;p43" descr="E:\Documents\NOOS\Utils\AMac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463675" y="4968875"/>
                  <a:ext cx="1147445" cy="10077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94" name="Google Shape;694;p43" descr="E:\Documents\NOOS\Utils\PotentialPage_Short.pn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7200"/>
                <a:stretch/>
              </p:blipFill>
              <p:spPr>
                <a:xfrm>
                  <a:off x="1604645" y="5079365"/>
                  <a:ext cx="876300" cy="5149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95" name="Google Shape;695;p43"/>
              <p:cNvSpPr/>
              <p:nvPr/>
            </p:nvSpPr>
            <p:spPr>
              <a:xfrm>
                <a:off x="1214755" y="5868035"/>
                <a:ext cx="1656080" cy="368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Web access</a:t>
                </a:r>
                <a:endParaRPr/>
              </a:p>
            </p:txBody>
          </p:sp>
        </p:grpSp>
        <p:grpSp>
          <p:nvGrpSpPr>
            <p:cNvPr id="696" name="Google Shape;696;p43"/>
            <p:cNvGrpSpPr/>
            <p:nvPr/>
          </p:nvGrpSpPr>
          <p:grpSpPr>
            <a:xfrm>
              <a:off x="4429760" y="4110355"/>
              <a:ext cx="1744345" cy="1264285"/>
              <a:chOff x="4429760" y="4110355"/>
              <a:chExt cx="1744345" cy="1264285"/>
            </a:xfrm>
          </p:grpSpPr>
          <p:pic>
            <p:nvPicPr>
              <p:cNvPr id="697" name="Google Shape;697;p43" descr="E:\Documents\NOOS\Utils\Server.jpe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776470" y="4110355"/>
                <a:ext cx="1050925" cy="11328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8" name="Google Shape;698;p43"/>
              <p:cNvSpPr/>
              <p:nvPr/>
            </p:nvSpPr>
            <p:spPr>
              <a:xfrm>
                <a:off x="4429760" y="5005705"/>
                <a:ext cx="1744345" cy="368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Central server</a:t>
                </a:r>
                <a:endParaRPr/>
              </a:p>
            </p:txBody>
          </p:sp>
        </p:grpSp>
        <p:grpSp>
          <p:nvGrpSpPr>
            <p:cNvPr id="699" name="Google Shape;699;p43"/>
            <p:cNvGrpSpPr/>
            <p:nvPr/>
          </p:nvGrpSpPr>
          <p:grpSpPr>
            <a:xfrm>
              <a:off x="1463675" y="2613660"/>
              <a:ext cx="1654175" cy="1392555"/>
              <a:chOff x="1463675" y="2613660"/>
              <a:chExt cx="1654175" cy="1392555"/>
            </a:xfrm>
          </p:grpSpPr>
          <p:pic>
            <p:nvPicPr>
              <p:cNvPr id="700" name="Google Shape;700;p43" descr="E:\Documents\NOOS\Utils\control2.jp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604645" y="2613660"/>
                <a:ext cx="1211580" cy="9093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1" name="Google Shape;701;p43"/>
              <p:cNvSpPr/>
              <p:nvPr/>
            </p:nvSpPr>
            <p:spPr>
              <a:xfrm>
                <a:off x="1463675" y="3359785"/>
                <a:ext cx="1654175" cy="646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RBINS – MFC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Oserit</a:t>
                </a:r>
                <a:endParaRPr/>
              </a:p>
            </p:txBody>
          </p:sp>
        </p:grpSp>
        <p:grpSp>
          <p:nvGrpSpPr>
            <p:cNvPr id="702" name="Google Shape;702;p43"/>
            <p:cNvGrpSpPr/>
            <p:nvPr/>
          </p:nvGrpSpPr>
          <p:grpSpPr>
            <a:xfrm>
              <a:off x="5522595" y="2499995"/>
              <a:ext cx="2478405" cy="1376045"/>
              <a:chOff x="5522595" y="2499995"/>
              <a:chExt cx="2478405" cy="1376045"/>
            </a:xfrm>
          </p:grpSpPr>
          <p:pic>
            <p:nvPicPr>
              <p:cNvPr id="703" name="Google Shape;703;p43" descr="E:\Documents\NOOS\Utils\control.jpg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006465" y="2499995"/>
                <a:ext cx="1510665" cy="755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4" name="Google Shape;704;p43"/>
              <p:cNvSpPr/>
              <p:nvPr/>
            </p:nvSpPr>
            <p:spPr>
              <a:xfrm>
                <a:off x="5522595" y="3229610"/>
                <a:ext cx="2478405" cy="646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Meteorologisk institutt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OpenDrift</a:t>
                </a:r>
                <a:endParaRPr/>
              </a:p>
            </p:txBody>
          </p:sp>
        </p:grpSp>
        <p:grpSp>
          <p:nvGrpSpPr>
            <p:cNvPr id="705" name="Google Shape;705;p43"/>
            <p:cNvGrpSpPr/>
            <p:nvPr/>
          </p:nvGrpSpPr>
          <p:grpSpPr>
            <a:xfrm>
              <a:off x="3431540" y="1567815"/>
              <a:ext cx="2103120" cy="1551940"/>
              <a:chOff x="3431540" y="1567815"/>
              <a:chExt cx="2103120" cy="1551940"/>
            </a:xfrm>
          </p:grpSpPr>
          <p:pic>
            <p:nvPicPr>
              <p:cNvPr id="706" name="Google Shape;706;p43" descr="Afbeeldingsresultaat voor control desk">
                <a:hlinkClick r:id="rId8"/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t="17380" b="22199"/>
              <a:stretch/>
            </p:blipFill>
            <p:spPr>
              <a:xfrm>
                <a:off x="3431540" y="1567815"/>
                <a:ext cx="1642110" cy="9925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7" name="Google Shape;707;p43"/>
              <p:cNvSpPr/>
              <p:nvPr/>
            </p:nvSpPr>
            <p:spPr>
              <a:xfrm>
                <a:off x="3853180" y="2473325"/>
                <a:ext cx="1681480" cy="646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Meteo France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MOTHY</a:t>
                </a:r>
                <a:endParaRPr/>
              </a:p>
            </p:txBody>
          </p:sp>
        </p:grpSp>
      </p:grpSp>
      <p:sp>
        <p:nvSpPr>
          <p:cNvPr id="708" name="Google Shape;708;p43"/>
          <p:cNvSpPr/>
          <p:nvPr/>
        </p:nvSpPr>
        <p:spPr>
          <a:xfrm>
            <a:off x="1760220" y="316165"/>
            <a:ext cx="5944870" cy="53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75" tIns="41275" rIns="83175" bIns="41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Ensemble Analysis</a:t>
            </a:r>
            <a:endParaRPr/>
          </a:p>
        </p:txBody>
      </p:sp>
      <p:sp>
        <p:nvSpPr>
          <p:cNvPr id="709" name="Google Shape;709;p43"/>
          <p:cNvSpPr/>
          <p:nvPr/>
        </p:nvSpPr>
        <p:spPr>
          <a:xfrm>
            <a:off x="2634615" y="4938181"/>
            <a:ext cx="2098040" cy="581025"/>
          </a:xfrm>
          <a:custGeom>
            <a:avLst/>
            <a:gdLst/>
            <a:ahLst/>
            <a:cxnLst/>
            <a:rect l="l" t="t" r="r" b="b"/>
            <a:pathLst>
              <a:path w="2098040" h="581025" extrusionOk="0">
                <a:moveTo>
                  <a:pt x="0" y="561368"/>
                </a:moveTo>
                <a:cubicBezTo>
                  <a:pt x="361871" y="583741"/>
                  <a:pt x="723743" y="606114"/>
                  <a:pt x="1073416" y="512553"/>
                </a:cubicBezTo>
                <a:cubicBezTo>
                  <a:pt x="1423089" y="418992"/>
                  <a:pt x="1760564" y="209496"/>
                  <a:pt x="2098040" y="0"/>
                </a:cubicBezTo>
              </a:path>
            </a:pathLst>
          </a:custGeom>
          <a:noFill/>
          <a:ln w="25400" cap="flat" cmpd="sng">
            <a:solidFill>
              <a:srgbClr val="3B608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43"/>
          <p:cNvSpPr/>
          <p:nvPr/>
        </p:nvSpPr>
        <p:spPr>
          <a:xfrm>
            <a:off x="209550" y="837500"/>
            <a:ext cx="864425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75" tIns="41275" rIns="83175" bIns="41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central server performs the MME analysis of the forecasts. This step also prepares the </a:t>
            </a:r>
            <a:r>
              <a:rPr lang="en-US" sz="1800" b="0" i="0" u="none" strike="noStrik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GeoJSON</a:t>
            </a: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bjects to be displayed on the web applications</a:t>
            </a:r>
            <a:endParaRPr/>
          </a:p>
        </p:txBody>
      </p:sp>
      <p:sp>
        <p:nvSpPr>
          <p:cNvPr id="711" name="Google Shape;711;p43"/>
          <p:cNvSpPr/>
          <p:nvPr/>
        </p:nvSpPr>
        <p:spPr>
          <a:xfrm>
            <a:off x="1205230" y="4993776"/>
            <a:ext cx="1429385" cy="1332865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43"/>
          <p:cNvSpPr/>
          <p:nvPr/>
        </p:nvSpPr>
        <p:spPr>
          <a:xfrm>
            <a:off x="3098165" y="3889161"/>
            <a:ext cx="1573530" cy="768350"/>
          </a:xfrm>
          <a:custGeom>
            <a:avLst/>
            <a:gdLst/>
            <a:ahLst/>
            <a:cxnLst/>
            <a:rect l="l" t="t" r="r" b="b"/>
            <a:pathLst>
              <a:path w="1573530" h="768350" extrusionOk="0">
                <a:moveTo>
                  <a:pt x="0" y="0"/>
                </a:moveTo>
                <a:cubicBezTo>
                  <a:pt x="173820" y="137205"/>
                  <a:pt x="347640" y="274411"/>
                  <a:pt x="609895" y="402469"/>
                </a:cubicBezTo>
                <a:cubicBezTo>
                  <a:pt x="872150" y="530527"/>
                  <a:pt x="1222840" y="649439"/>
                  <a:pt x="1573530" y="768350"/>
                </a:cubicBezTo>
              </a:path>
            </a:pathLst>
          </a:custGeom>
          <a:noFill/>
          <a:ln w="25400" cap="flat" cmpd="sng">
            <a:solidFill>
              <a:srgbClr val="3B608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43"/>
          <p:cNvSpPr/>
          <p:nvPr/>
        </p:nvSpPr>
        <p:spPr>
          <a:xfrm>
            <a:off x="4712335" y="3266861"/>
            <a:ext cx="179070" cy="1061720"/>
          </a:xfrm>
          <a:custGeom>
            <a:avLst/>
            <a:gdLst/>
            <a:ahLst/>
            <a:cxnLst/>
            <a:rect l="l" t="t" r="r" b="b"/>
            <a:pathLst>
              <a:path w="179070" h="1061720" extrusionOk="0">
                <a:moveTo>
                  <a:pt x="44566" y="0"/>
                </a:moveTo>
                <a:cubicBezTo>
                  <a:pt x="15016" y="259328"/>
                  <a:pt x="-14534" y="518656"/>
                  <a:pt x="7883" y="695609"/>
                </a:cubicBezTo>
                <a:cubicBezTo>
                  <a:pt x="30300" y="872562"/>
                  <a:pt x="179070" y="1061720"/>
                  <a:pt x="179070" y="1061720"/>
                </a:cubicBezTo>
              </a:path>
            </a:pathLst>
          </a:custGeom>
          <a:noFill/>
          <a:ln w="25400" cap="flat" cmpd="sng">
            <a:solidFill>
              <a:srgbClr val="3B608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43"/>
          <p:cNvSpPr/>
          <p:nvPr/>
        </p:nvSpPr>
        <p:spPr>
          <a:xfrm>
            <a:off x="5903595" y="4096806"/>
            <a:ext cx="1183005" cy="939165"/>
          </a:xfrm>
          <a:custGeom>
            <a:avLst/>
            <a:gdLst/>
            <a:ahLst/>
            <a:cxnLst/>
            <a:rect l="l" t="t" r="r" b="b"/>
            <a:pathLst>
              <a:path w="1183005" h="939165" extrusionOk="0">
                <a:moveTo>
                  <a:pt x="1183005" y="0"/>
                </a:moveTo>
                <a:cubicBezTo>
                  <a:pt x="1019376" y="287644"/>
                  <a:pt x="855748" y="575289"/>
                  <a:pt x="658580" y="731816"/>
                </a:cubicBezTo>
                <a:cubicBezTo>
                  <a:pt x="461413" y="888343"/>
                  <a:pt x="230706" y="913754"/>
                  <a:pt x="0" y="939165"/>
                </a:cubicBezTo>
              </a:path>
            </a:pathLst>
          </a:custGeom>
          <a:noFill/>
          <a:ln w="25400" cap="flat" cmpd="sng">
            <a:solidFill>
              <a:srgbClr val="3B608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43"/>
          <p:cNvSpPr/>
          <p:nvPr/>
        </p:nvSpPr>
        <p:spPr>
          <a:xfrm>
            <a:off x="1437005" y="2503591"/>
            <a:ext cx="1544955" cy="1824990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43"/>
          <p:cNvSpPr/>
          <p:nvPr/>
        </p:nvSpPr>
        <p:spPr>
          <a:xfrm>
            <a:off x="3258820" y="1690791"/>
            <a:ext cx="2465705" cy="1549400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43"/>
          <p:cNvSpPr/>
          <p:nvPr/>
        </p:nvSpPr>
        <p:spPr>
          <a:xfrm>
            <a:off x="5541645" y="2244511"/>
            <a:ext cx="2693670" cy="1824990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spcFirstLastPara="1" wrap="square" lIns="83175" tIns="41275" rIns="83175" bIns="4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8" name="Google Shape;718;p43"/>
          <p:cNvGrpSpPr/>
          <p:nvPr/>
        </p:nvGrpSpPr>
        <p:grpSpPr>
          <a:xfrm>
            <a:off x="6949440" y="4357506"/>
            <a:ext cx="1904365" cy="2457450"/>
            <a:chOff x="6949440" y="4283075"/>
            <a:chExt cx="1904365" cy="2457450"/>
          </a:xfrm>
        </p:grpSpPr>
        <p:grpSp>
          <p:nvGrpSpPr>
            <p:cNvPr id="719" name="Google Shape;719;p43"/>
            <p:cNvGrpSpPr/>
            <p:nvPr/>
          </p:nvGrpSpPr>
          <p:grpSpPr>
            <a:xfrm>
              <a:off x="6949440" y="4283075"/>
              <a:ext cx="1717040" cy="1652905"/>
              <a:chOff x="6949440" y="4283075"/>
              <a:chExt cx="1717040" cy="1652905"/>
            </a:xfrm>
          </p:grpSpPr>
          <p:pic>
            <p:nvPicPr>
              <p:cNvPr id="720" name="Google Shape;720;p43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489190" y="5403850"/>
                <a:ext cx="577215" cy="53213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721" name="Google Shape;721;p43"/>
              <p:cNvGrpSpPr/>
              <p:nvPr/>
            </p:nvGrpSpPr>
            <p:grpSpPr>
              <a:xfrm>
                <a:off x="7273925" y="4283075"/>
                <a:ext cx="964565" cy="918210"/>
                <a:chOff x="7273925" y="4283075"/>
                <a:chExt cx="964565" cy="918210"/>
              </a:xfrm>
            </p:grpSpPr>
            <p:pic>
              <p:nvPicPr>
                <p:cNvPr id="722" name="Google Shape;722;p43" descr="E:\Documents\NOOS\Utils\Oserit.png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7694930" y="4283075"/>
                  <a:ext cx="543560" cy="4184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23" name="Google Shape;723;p43" descr="E:\Documents\NOOS\Utils\noos_demo.png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7412355" y="4491990"/>
                  <a:ext cx="529590" cy="530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24" name="Google Shape;724;p43" descr="E:\Documents\NOOS\Utils\MetFrance.gif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>
                  <a:off x="7273925" y="4757420"/>
                  <a:ext cx="645795" cy="4438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725" name="Google Shape;725;p43"/>
              <p:cNvSpPr/>
              <p:nvPr/>
            </p:nvSpPr>
            <p:spPr>
              <a:xfrm>
                <a:off x="7959090" y="4604385"/>
                <a:ext cx="707390" cy="805180"/>
              </a:xfrm>
              <a:custGeom>
                <a:avLst/>
                <a:gdLst/>
                <a:ahLst/>
                <a:cxnLst/>
                <a:rect l="l" t="t" r="r" b="b"/>
                <a:pathLst>
                  <a:path w="707390" h="805180" extrusionOk="0">
                    <a:moveTo>
                      <a:pt x="707390" y="0"/>
                    </a:moveTo>
                    <a:cubicBezTo>
                      <a:pt x="705357" y="189095"/>
                      <a:pt x="703325" y="378190"/>
                      <a:pt x="585427" y="512387"/>
                    </a:cubicBezTo>
                    <a:cubicBezTo>
                      <a:pt x="467528" y="646584"/>
                      <a:pt x="58949" y="795013"/>
                      <a:pt x="0" y="805180"/>
                    </a:cubicBezTo>
                  </a:path>
                </a:pathLst>
              </a:custGeom>
              <a:noFill/>
              <a:ln w="25400" cap="flat" cmpd="sng">
                <a:solidFill>
                  <a:srgbClr val="3B608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43"/>
              <p:cNvSpPr/>
              <p:nvPr/>
            </p:nvSpPr>
            <p:spPr>
              <a:xfrm flipH="1">
                <a:off x="6949440" y="4603115"/>
                <a:ext cx="707390" cy="805180"/>
              </a:xfrm>
              <a:custGeom>
                <a:avLst/>
                <a:gdLst/>
                <a:ahLst/>
                <a:cxnLst/>
                <a:rect l="l" t="t" r="r" b="b"/>
                <a:pathLst>
                  <a:path w="707390" h="805180" extrusionOk="0">
                    <a:moveTo>
                      <a:pt x="707390" y="0"/>
                    </a:moveTo>
                    <a:cubicBezTo>
                      <a:pt x="705357" y="189095"/>
                      <a:pt x="703325" y="378190"/>
                      <a:pt x="585427" y="512387"/>
                    </a:cubicBezTo>
                    <a:cubicBezTo>
                      <a:pt x="467528" y="646584"/>
                      <a:pt x="58949" y="795013"/>
                      <a:pt x="0" y="805180"/>
                    </a:cubicBezTo>
                  </a:path>
                </a:pathLst>
              </a:custGeom>
              <a:noFill/>
              <a:ln w="25400" cap="flat" cmpd="sng">
                <a:solidFill>
                  <a:srgbClr val="3B608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0" i="0" u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27" name="Google Shape;727;p43" descr="E:\Documents\NOOS\Utils\Ensemble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145020" y="6252210"/>
              <a:ext cx="570230" cy="48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43" descr="E:\Documents\NOOS\Utils\Maps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804150" y="6290945"/>
              <a:ext cx="1049655" cy="41084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29" name="Google Shape;729;p43"/>
            <p:cNvCxnSpPr/>
            <p:nvPr/>
          </p:nvCxnSpPr>
          <p:spPr>
            <a:xfrm>
              <a:off x="7706360" y="6094730"/>
              <a:ext cx="215265" cy="0"/>
            </a:xfrm>
            <a:prstGeom prst="straightConnector1">
              <a:avLst/>
            </a:prstGeom>
            <a:noFill/>
            <a:ln w="25400" cap="flat" cmpd="sng">
              <a:solidFill>
                <a:srgbClr val="376193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052608-D633-4EB4-8635-599BE95C937A}"/>
              </a:ext>
            </a:extLst>
          </p:cNvPr>
          <p:cNvGrpSpPr/>
          <p:nvPr/>
        </p:nvGrpSpPr>
        <p:grpSpPr>
          <a:xfrm>
            <a:off x="5187949" y="1621226"/>
            <a:ext cx="4171951" cy="460773"/>
            <a:chOff x="2114549" y="5733942"/>
            <a:chExt cx="4171951" cy="46077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B9E2BCF-8523-4905-B591-DEEE761B3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14549" y="5733942"/>
              <a:ext cx="485776" cy="46077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5E546BF-F278-46BB-89AA-7F0A8F010011}"/>
                </a:ext>
              </a:extLst>
            </p:cNvPr>
            <p:cNvSpPr txBox="1"/>
            <p:nvPr/>
          </p:nvSpPr>
          <p:spPr>
            <a:xfrm>
              <a:off x="2547938" y="5775253"/>
              <a:ext cx="3738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17"/>
                </a:rPr>
                <a:t>https://github.com/knutfrode/noosdrift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lang="fr-BE"/>
            </a:p>
          </p:txBody>
        </p:sp>
      </p:grpSp>
      <p:sp>
        <p:nvSpPr>
          <p:cNvPr id="46" name="Google Shape;99;p15">
            <a:extLst>
              <a:ext uri="{FF2B5EF4-FFF2-40B4-BE49-F238E27FC236}">
                <a16:creationId xmlns:a16="http://schemas.microsoft.com/office/drawing/2014/main" id="{E820846D-4CFE-4434-927C-0D8B8502FE96}"/>
              </a:ext>
            </a:extLst>
          </p:cNvPr>
          <p:cNvSpPr txBox="1"/>
          <p:nvPr/>
        </p:nvSpPr>
        <p:spPr>
          <a:xfrm>
            <a:off x="-152400" y="9030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1. Introduction |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General principle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3. MME strategy 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4"/>
          <p:cNvSpPr/>
          <p:nvPr/>
        </p:nvSpPr>
        <p:spPr>
          <a:xfrm>
            <a:off x="1604645" y="519934"/>
            <a:ext cx="5944235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75" tIns="41275" rIns="83175" bIns="41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Results distribution</a:t>
            </a:r>
            <a:endParaRPr/>
          </a:p>
        </p:txBody>
      </p:sp>
      <p:sp>
        <p:nvSpPr>
          <p:cNvPr id="755" name="Google Shape;755;p44"/>
          <p:cNvSpPr/>
          <p:nvPr/>
        </p:nvSpPr>
        <p:spPr>
          <a:xfrm>
            <a:off x="1082040" y="1050159"/>
            <a:ext cx="7261225" cy="63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75" tIns="41275" rIns="83175" bIns="41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users can visualize and download simulations results.</a:t>
            </a:r>
            <a:endParaRPr dirty="0"/>
          </a:p>
        </p:txBody>
      </p:sp>
      <p:pic>
        <p:nvPicPr>
          <p:cNvPr id="74" name="Google Shape;83;p13">
            <a:hlinkClick r:id="rId3"/>
            <a:extLst>
              <a:ext uri="{FF2B5EF4-FFF2-40B4-BE49-F238E27FC236}">
                <a16:creationId xmlns:a16="http://schemas.microsoft.com/office/drawing/2014/main" id="{D686BB5C-5C87-44C2-AAD0-049FD62B1C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477"/>
          <a:stretch/>
        </p:blipFill>
        <p:spPr>
          <a:xfrm>
            <a:off x="-2" y="1808349"/>
            <a:ext cx="9144002" cy="37909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15">
            <a:extLst>
              <a:ext uri="{FF2B5EF4-FFF2-40B4-BE49-F238E27FC236}">
                <a16:creationId xmlns:a16="http://schemas.microsoft.com/office/drawing/2014/main" id="{F50629A8-7477-460C-A039-3484452378F7}"/>
              </a:ext>
            </a:extLst>
          </p:cNvPr>
          <p:cNvSpPr txBox="1"/>
          <p:nvPr/>
        </p:nvSpPr>
        <p:spPr>
          <a:xfrm>
            <a:off x="-152400" y="9030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1. Introduction |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General principle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3. MME strategy 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421E-0DF1-4D87-ACFD-97974160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Multi-model ensemble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D5940-238C-45FD-9C11-96B399202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5395"/>
            <a:ext cx="8229600" cy="4526280"/>
          </a:xfrm>
        </p:spPr>
        <p:txBody>
          <a:bodyPr/>
          <a:lstStyle/>
          <a:p>
            <a:pPr marL="114300" indent="0">
              <a:buNone/>
            </a:pPr>
            <a:r>
              <a:rPr lang="en-GB" noProof="0" dirty="0"/>
              <a:t>Let’s assume we have an ensemble of N drift simulations of the same event.</a:t>
            </a:r>
          </a:p>
          <a:p>
            <a:pPr marL="114300" indent="0">
              <a:buNone/>
            </a:pPr>
            <a:endParaRPr lang="en-GB" noProof="0" dirty="0"/>
          </a:p>
          <a:p>
            <a:pPr marL="114300" indent="0">
              <a:buNone/>
            </a:pPr>
            <a:r>
              <a:rPr lang="en-GB" noProof="0" dirty="0"/>
              <a:t>The objectives of the MME analysis is </a:t>
            </a:r>
          </a:p>
          <a:p>
            <a:r>
              <a:rPr lang="en-GB" noProof="0" dirty="0"/>
              <a:t>to  intercompare different model trajectories;</a:t>
            </a:r>
          </a:p>
          <a:p>
            <a:r>
              <a:rPr lang="en-GB" noProof="0" dirty="0"/>
              <a:t>to identify possible outliers or equivalently identify simulations with similar behaviour; </a:t>
            </a:r>
          </a:p>
          <a:p>
            <a:r>
              <a:rPr lang="en-GB" noProof="0" dirty="0"/>
              <a:t>to quantify forecast uncertainty;</a:t>
            </a:r>
          </a:p>
          <a:p>
            <a:r>
              <a:rPr lang="en-GB" noProof="0" dirty="0"/>
              <a:t>to identify areas at risk</a:t>
            </a:r>
          </a:p>
        </p:txBody>
      </p:sp>
      <p:sp>
        <p:nvSpPr>
          <p:cNvPr id="4" name="Google Shape;99;p15">
            <a:extLst>
              <a:ext uri="{FF2B5EF4-FFF2-40B4-BE49-F238E27FC236}">
                <a16:creationId xmlns:a16="http://schemas.microsoft.com/office/drawing/2014/main" id="{065F4FCF-7812-4EA9-A248-709120151FF3}"/>
              </a:ext>
            </a:extLst>
          </p:cNvPr>
          <p:cNvSpPr txBox="1"/>
          <p:nvPr/>
        </p:nvSpPr>
        <p:spPr>
          <a:xfrm>
            <a:off x="-152400" y="9030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1. Introduction | 2. General principle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MME strategy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50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849;p47">
            <a:extLst>
              <a:ext uri="{FF2B5EF4-FFF2-40B4-BE49-F238E27FC236}">
                <a16:creationId xmlns:a16="http://schemas.microsoft.com/office/drawing/2014/main" id="{C7A9374C-8BC3-4EB6-A655-103D211ED1AE}"/>
              </a:ext>
            </a:extLst>
          </p:cNvPr>
          <p:cNvSpPr/>
          <p:nvPr/>
        </p:nvSpPr>
        <p:spPr>
          <a:xfrm>
            <a:off x="2274956" y="602373"/>
            <a:ext cx="2129941" cy="2045134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F52CB-08C0-40E3-83D7-3E5C4FF41D64}"/>
              </a:ext>
            </a:extLst>
          </p:cNvPr>
          <p:cNvSpPr txBox="1"/>
          <p:nvPr/>
        </p:nvSpPr>
        <p:spPr>
          <a:xfrm>
            <a:off x="2753833" y="3286975"/>
            <a:ext cx="5998225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At each time step, each particles cloud is projected onto an ellipse.</a:t>
            </a:r>
          </a:p>
          <a:p>
            <a:r>
              <a:rPr lang="en-GB" sz="2000" dirty="0"/>
              <a:t> </a:t>
            </a:r>
          </a:p>
          <a:p>
            <a:r>
              <a:rPr lang="en-GB" sz="2000" dirty="0"/>
              <a:t>Intuitively, the drift forecast uncertainty is related to the spread of the ellipses. </a:t>
            </a:r>
          </a:p>
          <a:p>
            <a:endParaRPr lang="en-GB" sz="2000" dirty="0"/>
          </a:p>
          <a:p>
            <a:r>
              <a:rPr lang="en-GB" sz="2000" dirty="0"/>
              <a:t>A good candidate metric is the area of the smallest disk that encompasses all these ellipses (in red).  </a:t>
            </a:r>
          </a:p>
        </p:txBody>
      </p:sp>
      <p:sp>
        <p:nvSpPr>
          <p:cNvPr id="815" name="Google Shape;815;p46"/>
          <p:cNvSpPr/>
          <p:nvPr/>
        </p:nvSpPr>
        <p:spPr>
          <a:xfrm>
            <a:off x="1630045" y="5581650"/>
            <a:ext cx="143510" cy="14351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46"/>
          <p:cNvSpPr/>
          <p:nvPr/>
        </p:nvSpPr>
        <p:spPr>
          <a:xfrm rot="1204792">
            <a:off x="3380691" y="1003955"/>
            <a:ext cx="300724" cy="64579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46"/>
          <p:cNvSpPr/>
          <p:nvPr/>
        </p:nvSpPr>
        <p:spPr>
          <a:xfrm rot="1204792">
            <a:off x="3453305" y="1609223"/>
            <a:ext cx="300724" cy="64579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46"/>
          <p:cNvSpPr/>
          <p:nvPr/>
        </p:nvSpPr>
        <p:spPr>
          <a:xfrm rot="1204792">
            <a:off x="3984834" y="1124347"/>
            <a:ext cx="350558" cy="405010"/>
          </a:xfrm>
          <a:prstGeom prst="ellipse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46"/>
          <p:cNvSpPr/>
          <p:nvPr/>
        </p:nvSpPr>
        <p:spPr>
          <a:xfrm rot="4140497">
            <a:off x="2541408" y="1333517"/>
            <a:ext cx="471690" cy="940576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46"/>
          <p:cNvSpPr/>
          <p:nvPr/>
        </p:nvSpPr>
        <p:spPr>
          <a:xfrm>
            <a:off x="2849880" y="1681747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46"/>
          <p:cNvSpPr/>
          <p:nvPr/>
        </p:nvSpPr>
        <p:spPr>
          <a:xfrm>
            <a:off x="3521711" y="1276350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46"/>
          <p:cNvSpPr/>
          <p:nvPr/>
        </p:nvSpPr>
        <p:spPr>
          <a:xfrm>
            <a:off x="4114394" y="1304093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46"/>
          <p:cNvSpPr/>
          <p:nvPr/>
        </p:nvSpPr>
        <p:spPr>
          <a:xfrm>
            <a:off x="3593466" y="1922145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46"/>
          <p:cNvSpPr txBox="1"/>
          <p:nvPr/>
        </p:nvSpPr>
        <p:spPr>
          <a:xfrm>
            <a:off x="132897" y="594271"/>
            <a:ext cx="22472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Calibri"/>
              <a:buNone/>
            </a:pPr>
            <a:r>
              <a:rPr lang="en-US" sz="3200" b="0" i="0" u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Good case</a:t>
            </a:r>
            <a:endParaRPr sz="3200" b="0" i="0" u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46"/>
          <p:cNvSpPr txBox="1"/>
          <p:nvPr/>
        </p:nvSpPr>
        <p:spPr>
          <a:xfrm>
            <a:off x="5110429" y="1101782"/>
            <a:ext cx="37312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 location</a:t>
            </a:r>
            <a:endParaRPr lang="en-US"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of mass / member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of mass of all members</a:t>
            </a:r>
            <a:endParaRPr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46"/>
          <p:cNvSpPr/>
          <p:nvPr/>
        </p:nvSpPr>
        <p:spPr>
          <a:xfrm>
            <a:off x="3567430" y="1453606"/>
            <a:ext cx="115931" cy="162087"/>
          </a:xfrm>
          <a:prstGeom prst="diamond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46"/>
          <p:cNvSpPr/>
          <p:nvPr/>
        </p:nvSpPr>
        <p:spPr>
          <a:xfrm>
            <a:off x="8335792" y="1686948"/>
            <a:ext cx="201759" cy="254428"/>
          </a:xfrm>
          <a:prstGeom prst="diamond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46"/>
          <p:cNvSpPr/>
          <p:nvPr/>
        </p:nvSpPr>
        <p:spPr>
          <a:xfrm>
            <a:off x="7960465" y="1563973"/>
            <a:ext cx="77749" cy="5165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9;p15">
            <a:extLst>
              <a:ext uri="{FF2B5EF4-FFF2-40B4-BE49-F238E27FC236}">
                <a16:creationId xmlns:a16="http://schemas.microsoft.com/office/drawing/2014/main" id="{5DDCD741-6747-4AAE-9544-77299B5C7F33}"/>
              </a:ext>
            </a:extLst>
          </p:cNvPr>
          <p:cNvSpPr txBox="1"/>
          <p:nvPr/>
        </p:nvSpPr>
        <p:spPr>
          <a:xfrm>
            <a:off x="-152400" y="9030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1. Introduction | 2. General principle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MME strategy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815;p46">
            <a:extLst>
              <a:ext uri="{FF2B5EF4-FFF2-40B4-BE49-F238E27FC236}">
                <a16:creationId xmlns:a16="http://schemas.microsoft.com/office/drawing/2014/main" id="{08F6094E-547A-4AE5-9C9F-776152800655}"/>
              </a:ext>
            </a:extLst>
          </p:cNvPr>
          <p:cNvSpPr/>
          <p:nvPr/>
        </p:nvSpPr>
        <p:spPr>
          <a:xfrm>
            <a:off x="7077459" y="1223310"/>
            <a:ext cx="143510" cy="14351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849;p47">
            <a:extLst>
              <a:ext uri="{FF2B5EF4-FFF2-40B4-BE49-F238E27FC236}">
                <a16:creationId xmlns:a16="http://schemas.microsoft.com/office/drawing/2014/main" id="{2DC0A67D-02A4-4D79-9CE0-ECAC7225F462}"/>
              </a:ext>
            </a:extLst>
          </p:cNvPr>
          <p:cNvSpPr/>
          <p:nvPr/>
        </p:nvSpPr>
        <p:spPr>
          <a:xfrm>
            <a:off x="1201479" y="993224"/>
            <a:ext cx="5475767" cy="5141763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49"/>
          <p:cNvSpPr/>
          <p:nvPr/>
        </p:nvSpPr>
        <p:spPr>
          <a:xfrm>
            <a:off x="1630045" y="5581650"/>
            <a:ext cx="143510" cy="14351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49"/>
          <p:cNvSpPr/>
          <p:nvPr/>
        </p:nvSpPr>
        <p:spPr>
          <a:xfrm rot="1204792">
            <a:off x="3380691" y="1003955"/>
            <a:ext cx="300724" cy="64579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49"/>
          <p:cNvSpPr/>
          <p:nvPr/>
        </p:nvSpPr>
        <p:spPr>
          <a:xfrm rot="6528263">
            <a:off x="3714888" y="5621586"/>
            <a:ext cx="300724" cy="64579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49"/>
          <p:cNvSpPr/>
          <p:nvPr/>
        </p:nvSpPr>
        <p:spPr>
          <a:xfrm rot="1204792">
            <a:off x="3984834" y="1124347"/>
            <a:ext cx="350558" cy="405010"/>
          </a:xfrm>
          <a:prstGeom prst="ellipse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49"/>
          <p:cNvSpPr/>
          <p:nvPr/>
        </p:nvSpPr>
        <p:spPr>
          <a:xfrm rot="4140497">
            <a:off x="2541408" y="1333517"/>
            <a:ext cx="471690" cy="940576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49"/>
          <p:cNvSpPr/>
          <p:nvPr/>
        </p:nvSpPr>
        <p:spPr>
          <a:xfrm>
            <a:off x="2849880" y="1681747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49"/>
          <p:cNvSpPr/>
          <p:nvPr/>
        </p:nvSpPr>
        <p:spPr>
          <a:xfrm>
            <a:off x="3521711" y="1276350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49"/>
          <p:cNvSpPr/>
          <p:nvPr/>
        </p:nvSpPr>
        <p:spPr>
          <a:xfrm>
            <a:off x="4114394" y="1304093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49"/>
          <p:cNvSpPr/>
          <p:nvPr/>
        </p:nvSpPr>
        <p:spPr>
          <a:xfrm>
            <a:off x="3880243" y="5944483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49"/>
          <p:cNvSpPr txBox="1"/>
          <p:nvPr/>
        </p:nvSpPr>
        <p:spPr>
          <a:xfrm>
            <a:off x="266700" y="200025"/>
            <a:ext cx="22472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lang="en-US" sz="3200" b="0" i="0" u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Outlier</a:t>
            </a:r>
            <a:endParaRPr sz="3200" b="0" i="0" u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9;p15">
            <a:extLst>
              <a:ext uri="{FF2B5EF4-FFF2-40B4-BE49-F238E27FC236}">
                <a16:creationId xmlns:a16="http://schemas.microsoft.com/office/drawing/2014/main" id="{A27CDC57-A8E6-4C37-91EC-6984F7DC11B2}"/>
              </a:ext>
            </a:extLst>
          </p:cNvPr>
          <p:cNvSpPr txBox="1"/>
          <p:nvPr/>
        </p:nvSpPr>
        <p:spPr>
          <a:xfrm>
            <a:off x="-152400" y="9030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1. Introduction | 2. General principle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MME strategy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C92F0F-4243-4E79-986F-550BCC5D3C59}"/>
              </a:ext>
            </a:extLst>
          </p:cNvPr>
          <p:cNvSpPr txBox="1"/>
          <p:nvPr/>
        </p:nvSpPr>
        <p:spPr>
          <a:xfrm>
            <a:off x="5254127" y="4832814"/>
            <a:ext cx="3435047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However this disk can quickly become very large, especially in case of outliers or branching trajectories. </a:t>
            </a:r>
          </a:p>
        </p:txBody>
      </p:sp>
    </p:spTree>
    <p:extLst>
      <p:ext uri="{BB962C8B-B14F-4D97-AF65-F5344CB8AC3E}">
        <p14:creationId xmlns:p14="http://schemas.microsoft.com/office/powerpoint/2010/main" val="3056907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849;p47">
            <a:extLst>
              <a:ext uri="{FF2B5EF4-FFF2-40B4-BE49-F238E27FC236}">
                <a16:creationId xmlns:a16="http://schemas.microsoft.com/office/drawing/2014/main" id="{2DC0A67D-02A4-4D79-9CE0-ECAC7225F462}"/>
              </a:ext>
            </a:extLst>
          </p:cNvPr>
          <p:cNvSpPr/>
          <p:nvPr/>
        </p:nvSpPr>
        <p:spPr>
          <a:xfrm>
            <a:off x="1201479" y="993224"/>
            <a:ext cx="5475767" cy="5141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849;p47">
            <a:extLst>
              <a:ext uri="{FF2B5EF4-FFF2-40B4-BE49-F238E27FC236}">
                <a16:creationId xmlns:a16="http://schemas.microsoft.com/office/drawing/2014/main" id="{BC9960E2-E674-4DE9-9715-6E00D9E59354}"/>
              </a:ext>
            </a:extLst>
          </p:cNvPr>
          <p:cNvSpPr/>
          <p:nvPr/>
        </p:nvSpPr>
        <p:spPr>
          <a:xfrm>
            <a:off x="3511119" y="5581650"/>
            <a:ext cx="708262" cy="743714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849;p47">
            <a:extLst>
              <a:ext uri="{FF2B5EF4-FFF2-40B4-BE49-F238E27FC236}">
                <a16:creationId xmlns:a16="http://schemas.microsoft.com/office/drawing/2014/main" id="{D8EC7113-7547-4EDD-810C-154F616E5F91}"/>
              </a:ext>
            </a:extLst>
          </p:cNvPr>
          <p:cNvSpPr/>
          <p:nvPr/>
        </p:nvSpPr>
        <p:spPr>
          <a:xfrm>
            <a:off x="2274956" y="602373"/>
            <a:ext cx="2129941" cy="2045134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49"/>
          <p:cNvSpPr/>
          <p:nvPr/>
        </p:nvSpPr>
        <p:spPr>
          <a:xfrm>
            <a:off x="1630045" y="5581650"/>
            <a:ext cx="143510" cy="14351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49"/>
          <p:cNvSpPr/>
          <p:nvPr/>
        </p:nvSpPr>
        <p:spPr>
          <a:xfrm rot="1204792">
            <a:off x="3380691" y="1003955"/>
            <a:ext cx="300724" cy="64579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49"/>
          <p:cNvSpPr/>
          <p:nvPr/>
        </p:nvSpPr>
        <p:spPr>
          <a:xfrm rot="6528263">
            <a:off x="3714888" y="5621586"/>
            <a:ext cx="300724" cy="64579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49"/>
          <p:cNvSpPr/>
          <p:nvPr/>
        </p:nvSpPr>
        <p:spPr>
          <a:xfrm rot="1204792">
            <a:off x="3984834" y="1124347"/>
            <a:ext cx="350558" cy="405010"/>
          </a:xfrm>
          <a:prstGeom prst="ellipse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49"/>
          <p:cNvSpPr/>
          <p:nvPr/>
        </p:nvSpPr>
        <p:spPr>
          <a:xfrm rot="4140497">
            <a:off x="2541408" y="1333517"/>
            <a:ext cx="471690" cy="940576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49"/>
          <p:cNvSpPr/>
          <p:nvPr/>
        </p:nvSpPr>
        <p:spPr>
          <a:xfrm>
            <a:off x="2849880" y="1681747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49"/>
          <p:cNvSpPr/>
          <p:nvPr/>
        </p:nvSpPr>
        <p:spPr>
          <a:xfrm>
            <a:off x="3521711" y="1276350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49"/>
          <p:cNvSpPr/>
          <p:nvPr/>
        </p:nvSpPr>
        <p:spPr>
          <a:xfrm>
            <a:off x="4114394" y="1304093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49"/>
          <p:cNvSpPr/>
          <p:nvPr/>
        </p:nvSpPr>
        <p:spPr>
          <a:xfrm>
            <a:off x="3880243" y="5944483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49"/>
          <p:cNvSpPr txBox="1"/>
          <p:nvPr/>
        </p:nvSpPr>
        <p:spPr>
          <a:xfrm>
            <a:off x="266700" y="200025"/>
            <a:ext cx="22472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lang="en-US" sz="3200" b="0" i="0" u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Outlier</a:t>
            </a:r>
            <a:endParaRPr sz="3200" b="0" i="0" u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9;p15">
            <a:extLst>
              <a:ext uri="{FF2B5EF4-FFF2-40B4-BE49-F238E27FC236}">
                <a16:creationId xmlns:a16="http://schemas.microsoft.com/office/drawing/2014/main" id="{A27CDC57-A8E6-4C37-91EC-6984F7DC11B2}"/>
              </a:ext>
            </a:extLst>
          </p:cNvPr>
          <p:cNvSpPr txBox="1"/>
          <p:nvPr/>
        </p:nvSpPr>
        <p:spPr>
          <a:xfrm>
            <a:off x="-152400" y="9030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1. Introduction | 2. General principle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MME strategy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60987C-5315-4DB2-BC66-17D947E14D8B}"/>
              </a:ext>
            </a:extLst>
          </p:cNvPr>
          <p:cNvSpPr txBox="1"/>
          <p:nvPr/>
        </p:nvSpPr>
        <p:spPr>
          <a:xfrm>
            <a:off x="4924621" y="4849113"/>
            <a:ext cx="3435047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In that case, one would like to subdivide the ensemble into 2 clusters.</a:t>
            </a:r>
          </a:p>
        </p:txBody>
      </p:sp>
    </p:spTree>
    <p:extLst>
      <p:ext uri="{BB962C8B-B14F-4D97-AF65-F5344CB8AC3E}">
        <p14:creationId xmlns:p14="http://schemas.microsoft.com/office/powerpoint/2010/main" val="312518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12255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/>
              <a:t>Outline</a:t>
            </a: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765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2800" noProof="0" dirty="0"/>
              <a:t>Introduction </a:t>
            </a:r>
          </a:p>
          <a:p>
            <a:pPr marL="457200" lvl="0" indent="-317500" algn="l" rtl="0">
              <a:spcBef>
                <a:spcPts val="765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2800" noProof="0" dirty="0"/>
              <a:t>How does it work? General principles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2800" noProof="0" dirty="0"/>
              <a:t>Multi-Model Ensemble analysis strategy</a:t>
            </a:r>
          </a:p>
          <a:p>
            <a:pPr indent="-317500">
              <a:spcBef>
                <a:spcPts val="0"/>
              </a:spcBef>
              <a:buSzPts val="1400"/>
              <a:buAutoNum type="arabicPeriod"/>
            </a:pPr>
            <a:r>
              <a:rPr lang="en-GB" sz="2800" noProof="0" dirty="0"/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849;p47">
            <a:extLst>
              <a:ext uri="{FF2B5EF4-FFF2-40B4-BE49-F238E27FC236}">
                <a16:creationId xmlns:a16="http://schemas.microsoft.com/office/drawing/2014/main" id="{2DC0A67D-02A4-4D79-9CE0-ECAC7225F462}"/>
              </a:ext>
            </a:extLst>
          </p:cNvPr>
          <p:cNvSpPr/>
          <p:nvPr/>
        </p:nvSpPr>
        <p:spPr>
          <a:xfrm>
            <a:off x="1201479" y="993224"/>
            <a:ext cx="5475767" cy="5141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849;p47">
            <a:extLst>
              <a:ext uri="{FF2B5EF4-FFF2-40B4-BE49-F238E27FC236}">
                <a16:creationId xmlns:a16="http://schemas.microsoft.com/office/drawing/2014/main" id="{BC9960E2-E674-4DE9-9715-6E00D9E59354}"/>
              </a:ext>
            </a:extLst>
          </p:cNvPr>
          <p:cNvSpPr/>
          <p:nvPr/>
        </p:nvSpPr>
        <p:spPr>
          <a:xfrm>
            <a:off x="3511119" y="5581650"/>
            <a:ext cx="708262" cy="743714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849;p47">
            <a:extLst>
              <a:ext uri="{FF2B5EF4-FFF2-40B4-BE49-F238E27FC236}">
                <a16:creationId xmlns:a16="http://schemas.microsoft.com/office/drawing/2014/main" id="{D8EC7113-7547-4EDD-810C-154F616E5F91}"/>
              </a:ext>
            </a:extLst>
          </p:cNvPr>
          <p:cNvSpPr/>
          <p:nvPr/>
        </p:nvSpPr>
        <p:spPr>
          <a:xfrm>
            <a:off x="2274956" y="602373"/>
            <a:ext cx="2129941" cy="2045134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49"/>
          <p:cNvSpPr/>
          <p:nvPr/>
        </p:nvSpPr>
        <p:spPr>
          <a:xfrm>
            <a:off x="1630045" y="5581650"/>
            <a:ext cx="143510" cy="14351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49"/>
          <p:cNvSpPr/>
          <p:nvPr/>
        </p:nvSpPr>
        <p:spPr>
          <a:xfrm rot="1204792">
            <a:off x="3380691" y="1003955"/>
            <a:ext cx="300724" cy="64579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49"/>
          <p:cNvSpPr/>
          <p:nvPr/>
        </p:nvSpPr>
        <p:spPr>
          <a:xfrm rot="6528263">
            <a:off x="3714888" y="5621586"/>
            <a:ext cx="300724" cy="64579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49"/>
          <p:cNvSpPr/>
          <p:nvPr/>
        </p:nvSpPr>
        <p:spPr>
          <a:xfrm rot="1204792">
            <a:off x="3984834" y="1124347"/>
            <a:ext cx="350558" cy="405010"/>
          </a:xfrm>
          <a:prstGeom prst="ellipse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49"/>
          <p:cNvSpPr/>
          <p:nvPr/>
        </p:nvSpPr>
        <p:spPr>
          <a:xfrm rot="4140497">
            <a:off x="2541408" y="1333517"/>
            <a:ext cx="471690" cy="940576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49"/>
          <p:cNvSpPr/>
          <p:nvPr/>
        </p:nvSpPr>
        <p:spPr>
          <a:xfrm>
            <a:off x="2849880" y="1681747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49"/>
          <p:cNvSpPr/>
          <p:nvPr/>
        </p:nvSpPr>
        <p:spPr>
          <a:xfrm>
            <a:off x="3521711" y="1276350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49"/>
          <p:cNvSpPr/>
          <p:nvPr/>
        </p:nvSpPr>
        <p:spPr>
          <a:xfrm>
            <a:off x="4114394" y="1304093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49"/>
          <p:cNvSpPr/>
          <p:nvPr/>
        </p:nvSpPr>
        <p:spPr>
          <a:xfrm>
            <a:off x="3880243" y="5944483"/>
            <a:ext cx="45719" cy="45719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49"/>
          <p:cNvSpPr txBox="1"/>
          <p:nvPr/>
        </p:nvSpPr>
        <p:spPr>
          <a:xfrm>
            <a:off x="266700" y="200025"/>
            <a:ext cx="22472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lang="en-US" sz="3200" b="0" i="0" u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Outlier</a:t>
            </a:r>
            <a:endParaRPr sz="3200" b="0" i="0" u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9;p15">
            <a:extLst>
              <a:ext uri="{FF2B5EF4-FFF2-40B4-BE49-F238E27FC236}">
                <a16:creationId xmlns:a16="http://schemas.microsoft.com/office/drawing/2014/main" id="{A27CDC57-A8E6-4C37-91EC-6984F7DC11B2}"/>
              </a:ext>
            </a:extLst>
          </p:cNvPr>
          <p:cNvSpPr txBox="1"/>
          <p:nvPr/>
        </p:nvSpPr>
        <p:spPr>
          <a:xfrm>
            <a:off x="-152400" y="9030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1. Introduction | 2. General principle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MME strategy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60987C-5315-4DB2-BC66-17D947E14D8B}"/>
              </a:ext>
            </a:extLst>
          </p:cNvPr>
          <p:cNvSpPr txBox="1"/>
          <p:nvPr/>
        </p:nvSpPr>
        <p:spPr>
          <a:xfrm>
            <a:off x="4557519" y="4195995"/>
            <a:ext cx="401736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The clustering is made from a decision tree that minimizes the number of clusters under constraints on the distance between ellipses and angles with respect to the release location.</a:t>
            </a:r>
          </a:p>
        </p:txBody>
      </p:sp>
      <p:cxnSp>
        <p:nvCxnSpPr>
          <p:cNvPr id="19" name="Google Shape;903;p49">
            <a:extLst>
              <a:ext uri="{FF2B5EF4-FFF2-40B4-BE49-F238E27FC236}">
                <a16:creationId xmlns:a16="http://schemas.microsoft.com/office/drawing/2014/main" id="{4017C7F8-19FC-4354-B415-B319375E3A6E}"/>
              </a:ext>
            </a:extLst>
          </p:cNvPr>
          <p:cNvCxnSpPr/>
          <p:nvPr/>
        </p:nvCxnSpPr>
        <p:spPr>
          <a:xfrm rot="10800000" flipH="1">
            <a:off x="1773555" y="1681866"/>
            <a:ext cx="1099200" cy="3954600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0" name="Google Shape;904;p49">
            <a:extLst>
              <a:ext uri="{FF2B5EF4-FFF2-40B4-BE49-F238E27FC236}">
                <a16:creationId xmlns:a16="http://schemas.microsoft.com/office/drawing/2014/main" id="{654630DC-BA04-4E80-B0E6-D02306877DCD}"/>
              </a:ext>
            </a:extLst>
          </p:cNvPr>
          <p:cNvCxnSpPr/>
          <p:nvPr/>
        </p:nvCxnSpPr>
        <p:spPr>
          <a:xfrm>
            <a:off x="1773555" y="5636466"/>
            <a:ext cx="2145600" cy="314700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1" name="Google Shape;905;p49">
            <a:extLst>
              <a:ext uri="{FF2B5EF4-FFF2-40B4-BE49-F238E27FC236}">
                <a16:creationId xmlns:a16="http://schemas.microsoft.com/office/drawing/2014/main" id="{7F14F7F1-4249-4EC1-A79F-FC80ACE0B9FD}"/>
              </a:ext>
            </a:extLst>
          </p:cNvPr>
          <p:cNvSpPr/>
          <p:nvPr/>
        </p:nvSpPr>
        <p:spPr>
          <a:xfrm rot="1436945">
            <a:off x="1086715" y="4885714"/>
            <a:ext cx="1285811" cy="1114108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895;p49">
            <a:extLst>
              <a:ext uri="{FF2B5EF4-FFF2-40B4-BE49-F238E27FC236}">
                <a16:creationId xmlns:a16="http://schemas.microsoft.com/office/drawing/2014/main" id="{D5D5A1C5-7473-491A-A948-67444A7FD0CA}"/>
              </a:ext>
            </a:extLst>
          </p:cNvPr>
          <p:cNvCxnSpPr>
            <a:cxnSpLocks/>
          </p:cNvCxnSpPr>
          <p:nvPr/>
        </p:nvCxnSpPr>
        <p:spPr>
          <a:xfrm flipV="1">
            <a:off x="2858562" y="1326852"/>
            <a:ext cx="1245199" cy="416493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1" name="Google Shape;895;p49">
            <a:extLst>
              <a:ext uri="{FF2B5EF4-FFF2-40B4-BE49-F238E27FC236}">
                <a16:creationId xmlns:a16="http://schemas.microsoft.com/office/drawing/2014/main" id="{446F07CD-654A-4725-BB66-1571A2D4D2AA}"/>
              </a:ext>
            </a:extLst>
          </p:cNvPr>
          <p:cNvCxnSpPr>
            <a:cxnSpLocks/>
            <a:stCxn id="886" idx="1"/>
          </p:cNvCxnSpPr>
          <p:nvPr/>
        </p:nvCxnSpPr>
        <p:spPr>
          <a:xfrm flipV="1">
            <a:off x="2856575" y="1326746"/>
            <a:ext cx="687995" cy="361696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" name="Google Shape;895;p49">
            <a:extLst>
              <a:ext uri="{FF2B5EF4-FFF2-40B4-BE49-F238E27FC236}">
                <a16:creationId xmlns:a16="http://schemas.microsoft.com/office/drawing/2014/main" id="{098D8C26-04CE-44B1-86B1-0D8A38B9953A}"/>
              </a:ext>
            </a:extLst>
          </p:cNvPr>
          <p:cNvCxnSpPr>
            <a:cxnSpLocks/>
            <a:endCxn id="888" idx="2"/>
          </p:cNvCxnSpPr>
          <p:nvPr/>
        </p:nvCxnSpPr>
        <p:spPr>
          <a:xfrm>
            <a:off x="3475353" y="1309760"/>
            <a:ext cx="639041" cy="17193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" name="Google Shape;903;p49">
            <a:extLst>
              <a:ext uri="{FF2B5EF4-FFF2-40B4-BE49-F238E27FC236}">
                <a16:creationId xmlns:a16="http://schemas.microsoft.com/office/drawing/2014/main" id="{50CED313-DF3F-44D2-9BFF-B09A26A06E61}"/>
              </a:ext>
            </a:extLst>
          </p:cNvPr>
          <p:cNvCxnSpPr>
            <a:cxnSpLocks/>
          </p:cNvCxnSpPr>
          <p:nvPr/>
        </p:nvCxnSpPr>
        <p:spPr>
          <a:xfrm flipV="1">
            <a:off x="1773555" y="1367047"/>
            <a:ext cx="1748156" cy="4269419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2" name="Google Shape;903;p49">
            <a:extLst>
              <a:ext uri="{FF2B5EF4-FFF2-40B4-BE49-F238E27FC236}">
                <a16:creationId xmlns:a16="http://schemas.microsoft.com/office/drawing/2014/main" id="{EFF44CF1-7EE3-4CF8-A796-B6005187F992}"/>
              </a:ext>
            </a:extLst>
          </p:cNvPr>
          <p:cNvCxnSpPr>
            <a:cxnSpLocks/>
            <a:stCxn id="881" idx="4"/>
            <a:endCxn id="888" idx="2"/>
          </p:cNvCxnSpPr>
          <p:nvPr/>
        </p:nvCxnSpPr>
        <p:spPr>
          <a:xfrm flipV="1">
            <a:off x="1773555" y="1326953"/>
            <a:ext cx="2340839" cy="4309513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3398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6"/>
          <p:cNvSpPr txBox="1">
            <a:spLocks noGrp="1"/>
          </p:cNvSpPr>
          <p:nvPr>
            <p:ph type="title"/>
          </p:nvPr>
        </p:nvSpPr>
        <p:spPr>
          <a:xfrm>
            <a:off x="-450850" y="311220"/>
            <a:ext cx="100456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GB" sz="4000" noProof="0" dirty="0"/>
              <a:t>NOOS-Drift MME analyses </a:t>
            </a:r>
            <a:br>
              <a:rPr lang="en-GB" sz="4000" noProof="0" dirty="0"/>
            </a:br>
            <a:r>
              <a:rPr lang="en-GB" sz="4000" noProof="0" dirty="0"/>
              <a:t>implements this intuitive  strategy</a:t>
            </a:r>
          </a:p>
        </p:txBody>
      </p:sp>
      <p:grpSp>
        <p:nvGrpSpPr>
          <p:cNvPr id="442" name="Google Shape;442;p26"/>
          <p:cNvGrpSpPr/>
          <p:nvPr/>
        </p:nvGrpSpPr>
        <p:grpSpPr>
          <a:xfrm>
            <a:off x="608330" y="1518407"/>
            <a:ext cx="6122080" cy="2702719"/>
            <a:chOff x="1" y="175"/>
            <a:chExt cx="8125460" cy="4758337"/>
          </a:xfrm>
        </p:grpSpPr>
        <p:sp>
          <p:nvSpPr>
            <p:cNvPr id="443" name="Google Shape;443;p26"/>
            <p:cNvSpPr/>
            <p:nvPr/>
          </p:nvSpPr>
          <p:spPr>
            <a:xfrm rot="5400000">
              <a:off x="-257220" y="257396"/>
              <a:ext cx="1714801" cy="1200360"/>
            </a:xfrm>
            <a:prstGeom prst="chevron">
              <a:avLst>
                <a:gd name="adj" fmla="val 50000"/>
              </a:avLst>
            </a:prstGeom>
            <a:solidFill>
              <a:srgbClr val="BF504D"/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 txBox="1"/>
            <p:nvPr/>
          </p:nvSpPr>
          <p:spPr>
            <a:xfrm>
              <a:off x="1" y="600355"/>
              <a:ext cx="1200360" cy="514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US" sz="3300" b="0" i="0" u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3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6"/>
            <p:cNvSpPr/>
            <p:nvPr/>
          </p:nvSpPr>
          <p:spPr>
            <a:xfrm rot="5400000">
              <a:off x="4105600" y="-2905063"/>
              <a:ext cx="1114620" cy="69251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 txBox="1"/>
            <p:nvPr/>
          </p:nvSpPr>
          <p:spPr>
            <a:xfrm>
              <a:off x="1200361" y="54587"/>
              <a:ext cx="6870689" cy="1005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2850" rIns="22850" bIns="228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3600"/>
                <a:buFont typeface="Calibri"/>
                <a:buChar char="•"/>
              </a:pPr>
              <a:r>
                <a:rPr lang="en-US" sz="2400" b="1" i="0" u="none" strike="noStrike" cap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Clustering</a:t>
              </a:r>
              <a:br>
                <a:rPr lang="en-US" sz="2400" b="1" i="0" u="none" strike="noStrike" cap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b="1" i="0" u="none" strike="noStrike" cap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“Identifying potential outliers”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6"/>
            <p:cNvSpPr/>
            <p:nvPr/>
          </p:nvSpPr>
          <p:spPr>
            <a:xfrm rot="5400000">
              <a:off x="-257220" y="1779164"/>
              <a:ext cx="1714801" cy="120036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 txBox="1"/>
            <p:nvPr/>
          </p:nvSpPr>
          <p:spPr>
            <a:xfrm>
              <a:off x="1" y="2122123"/>
              <a:ext cx="1200360" cy="514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US" sz="3300" b="0" i="0" u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3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6"/>
            <p:cNvSpPr/>
            <p:nvPr/>
          </p:nvSpPr>
          <p:spPr>
            <a:xfrm rot="5400000">
              <a:off x="4105600" y="-1383295"/>
              <a:ext cx="1114620" cy="69251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 txBox="1"/>
            <p:nvPr/>
          </p:nvSpPr>
          <p:spPr>
            <a:xfrm>
              <a:off x="1200361" y="1576355"/>
              <a:ext cx="6870689" cy="1005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2850" rIns="22850" bIns="228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3600"/>
                <a:buFont typeface="Calibri"/>
                <a:buChar char="•"/>
              </a:pPr>
              <a:r>
                <a:rPr lang="en-US" sz="2400" b="1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Likely impacted areas per cluster </a:t>
              </a:r>
              <a:br>
                <a:rPr lang="en-US" sz="2400" b="1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(mass centers and radius)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6"/>
            <p:cNvSpPr/>
            <p:nvPr/>
          </p:nvSpPr>
          <p:spPr>
            <a:xfrm rot="5400000">
              <a:off x="-257220" y="3300932"/>
              <a:ext cx="1714801" cy="120036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 txBox="1"/>
            <p:nvPr/>
          </p:nvSpPr>
          <p:spPr>
            <a:xfrm>
              <a:off x="1" y="3643891"/>
              <a:ext cx="1200360" cy="514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US" sz="3300" b="0" i="0" u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3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6"/>
            <p:cNvSpPr/>
            <p:nvPr/>
          </p:nvSpPr>
          <p:spPr>
            <a:xfrm rot="5400000">
              <a:off x="4105600" y="138472"/>
              <a:ext cx="1114620" cy="69251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 txBox="1"/>
            <p:nvPr/>
          </p:nvSpPr>
          <p:spPr>
            <a:xfrm>
              <a:off x="1200361" y="3098123"/>
              <a:ext cx="6870689" cy="1005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2850" rIns="22850" bIns="228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600"/>
                <a:buFont typeface="Calibri"/>
                <a:buChar char="•"/>
              </a:pPr>
              <a:r>
                <a:rPr lang="en-US" sz="2400" b="1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Risk map</a:t>
              </a:r>
              <a:br>
                <a:rPr lang="en-US" sz="2400" b="1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(weighted sums of the impacted areas)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99;p15">
            <a:extLst>
              <a:ext uri="{FF2B5EF4-FFF2-40B4-BE49-F238E27FC236}">
                <a16:creationId xmlns:a16="http://schemas.microsoft.com/office/drawing/2014/main" id="{0A61243F-71E7-4FFF-8B95-BB026AF2B721}"/>
              </a:ext>
            </a:extLst>
          </p:cNvPr>
          <p:cNvSpPr txBox="1"/>
          <p:nvPr/>
        </p:nvSpPr>
        <p:spPr>
          <a:xfrm>
            <a:off x="-152400" y="690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1. Introduction | 2. General principle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MME strategy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E4FD56-AA90-4B22-9B71-3A59D9409DCC}"/>
              </a:ext>
            </a:extLst>
          </p:cNvPr>
          <p:cNvGrpSpPr/>
          <p:nvPr/>
        </p:nvGrpSpPr>
        <p:grpSpPr>
          <a:xfrm>
            <a:off x="102722" y="5292624"/>
            <a:ext cx="4171951" cy="460773"/>
            <a:chOff x="2114549" y="5733942"/>
            <a:chExt cx="4171951" cy="46077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669E55C-2293-4F9A-AE21-7FE7E052D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4549" y="5733942"/>
              <a:ext cx="485776" cy="46077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072C8E-A7B3-435C-BF40-14CBEFBD2E80}"/>
                </a:ext>
              </a:extLst>
            </p:cNvPr>
            <p:cNvSpPr txBox="1"/>
            <p:nvPr/>
          </p:nvSpPr>
          <p:spPr>
            <a:xfrm>
              <a:off x="2547938" y="5775253"/>
              <a:ext cx="3738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https://github.com/knutfrode/noosdrift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lang="fr-BE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1736160-BB20-4DA9-8DD1-3D5BA0002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292" y="3950764"/>
            <a:ext cx="5747340" cy="283819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5"/>
          <p:cNvSpPr txBox="1">
            <a:spLocks noGrp="1"/>
          </p:cNvSpPr>
          <p:nvPr>
            <p:ph type="title"/>
          </p:nvPr>
        </p:nvSpPr>
        <p:spPr>
          <a:xfrm>
            <a:off x="457200" y="8509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GB" noProof="0" dirty="0"/>
              <a:t>Conclusion</a:t>
            </a:r>
            <a:br>
              <a:rPr lang="en-GB" noProof="0" dirty="0"/>
            </a:br>
            <a:r>
              <a:rPr lang="en-GB" sz="2400" noProof="0" dirty="0"/>
              <a:t>NOOS-Drift = A transnational multi-models ensemble system to assess drift forecast accuracy in the NWS area 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511" name="Google Shape;511;p35"/>
          <p:cNvSpPr txBox="1">
            <a:spLocks noGrp="1"/>
          </p:cNvSpPr>
          <p:nvPr>
            <p:ph type="body" idx="1"/>
          </p:nvPr>
        </p:nvSpPr>
        <p:spPr>
          <a:xfrm>
            <a:off x="457200" y="1993900"/>
            <a:ext cx="8229600" cy="459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noProof="0" dirty="0"/>
              <a:t>A MME-analysis tool,</a:t>
            </a:r>
            <a:br>
              <a:rPr lang="en-GB" sz="2400" noProof="0" dirty="0"/>
            </a:br>
            <a:r>
              <a:rPr lang="en-GB" sz="1800" noProof="0" dirty="0"/>
              <a:t>prototype allowing many future developments &amp; improvements </a:t>
            </a:r>
            <a:endParaRPr lang="en-GB" noProof="0" dirty="0"/>
          </a:p>
          <a:p>
            <a:pPr marL="342900" lvl="0" indent="-3429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noProof="0" dirty="0"/>
              <a:t>Standardisation of model outputs based on</a:t>
            </a:r>
            <a:br>
              <a:rPr lang="en-GB" sz="2400" noProof="0" dirty="0"/>
            </a:br>
            <a:r>
              <a:rPr lang="en-GB" sz="2400" noProof="0" dirty="0"/>
              <a:t> </a:t>
            </a:r>
            <a:r>
              <a:rPr lang="en-GB" sz="1800" noProof="0" dirty="0" err="1"/>
              <a:t>netCDF</a:t>
            </a:r>
            <a:r>
              <a:rPr lang="en-GB" sz="1800" noProof="0" dirty="0"/>
              <a:t>-CF, JSON (metadata) and </a:t>
            </a:r>
            <a:r>
              <a:rPr lang="en-GB" sz="1800" noProof="0" dirty="0" err="1"/>
              <a:t>GeoJSON</a:t>
            </a:r>
            <a:r>
              <a:rPr lang="en-GB" sz="1800" noProof="0" dirty="0"/>
              <a:t> (MME analysis)</a:t>
            </a:r>
            <a:endParaRPr lang="en-GB" sz="2400" noProof="0" dirty="0"/>
          </a:p>
          <a:p>
            <a:pPr marL="342900" lvl="0" indent="-3429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noProof="0" dirty="0"/>
              <a:t>Secure and efficient communication system minimizing  latency inherent to distributed system </a:t>
            </a:r>
            <a:r>
              <a:rPr lang="en-GB" sz="1800" noProof="0" dirty="0"/>
              <a:t>(python-Django framework)</a:t>
            </a:r>
            <a:endParaRPr lang="en-GB" noProof="0" dirty="0"/>
          </a:p>
          <a:p>
            <a:pPr marL="342900" lvl="0" indent="-3429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noProof="0" dirty="0"/>
              <a:t>Ready to welcome new users and model service providers! </a:t>
            </a:r>
            <a:endParaRPr lang="en-GB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0" y="427350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noProof="0" dirty="0"/>
              <a:t>Drift models, key tools in the daily management of marine activities at national levels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9050" y="1669544"/>
            <a:ext cx="5067300" cy="452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buFont typeface="Wingdings" panose="05000000000000000000" pitchFamily="2" charset="2"/>
              <a:buChar char="Ø"/>
            </a:pPr>
            <a:r>
              <a:rPr lang="en-GB" noProof="0" dirty="0"/>
              <a:t>Drift models provide key information in support of </a:t>
            </a:r>
            <a:r>
              <a:rPr lang="en-GB" noProof="0" dirty="0">
                <a:solidFill>
                  <a:srgbClr val="000000"/>
                </a:solidFill>
              </a:rPr>
              <a:t>maritime safety, coastal and marine environment monitoring or marine resources management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en-GB" sz="2000" noProof="0" dirty="0">
                <a:solidFill>
                  <a:srgbClr val="000000"/>
                </a:solidFill>
              </a:rPr>
              <a:t>Every country surrounding the North West European Continental Shelf operates at least one national drift trajectory forecast service. 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en-GB" sz="2000" noProof="0" dirty="0">
                <a:solidFill>
                  <a:srgbClr val="000000"/>
                </a:solidFill>
              </a:rPr>
              <a:t>These services run their state-of-the-art modelling system, often developed in-house. </a:t>
            </a:r>
          </a:p>
          <a:p>
            <a:pPr marL="0" lvl="0" indent="0" algn="l" rtl="0">
              <a:spcBef>
                <a:spcPts val="765"/>
              </a:spcBef>
              <a:spcAft>
                <a:spcPts val="0"/>
              </a:spcAft>
              <a:buNone/>
            </a:pPr>
            <a:endParaRPr lang="en-GB" sz="2300" noProof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765"/>
              </a:spcBef>
              <a:spcAft>
                <a:spcPts val="0"/>
              </a:spcAft>
              <a:buNone/>
            </a:pPr>
            <a:endParaRPr lang="en-GB" sz="2300" noProof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765"/>
              </a:spcBef>
              <a:spcAft>
                <a:spcPts val="0"/>
              </a:spcAft>
              <a:buNone/>
            </a:pPr>
            <a:endParaRPr lang="en-GB" noProof="0" dirty="0"/>
          </a:p>
        </p:txBody>
      </p:sp>
      <p:sp>
        <p:nvSpPr>
          <p:cNvPr id="99" name="Google Shape;99;p15"/>
          <p:cNvSpPr txBox="1"/>
          <p:nvPr/>
        </p:nvSpPr>
        <p:spPr>
          <a:xfrm>
            <a:off x="0" y="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Introduction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2. General principle | 3. MME strategy 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C65A6-25D8-4939-BA2D-D9737F3E8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920" y="2090100"/>
            <a:ext cx="4178030" cy="2677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9A662F-E5DB-449C-9E52-9F7CAB696E3B}"/>
              </a:ext>
            </a:extLst>
          </p:cNvPr>
          <p:cNvSpPr txBox="1"/>
          <p:nvPr/>
        </p:nvSpPr>
        <p:spPr>
          <a:xfrm>
            <a:off x="314326" y="5488058"/>
            <a:ext cx="871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As a consequence, all these services are similar but different </a:t>
            </a:r>
          </a:p>
          <a:p>
            <a:r>
              <a:rPr lang="en-US" sz="2000">
                <a:solidFill>
                  <a:srgbClr val="FF0000"/>
                </a:solidFill>
              </a:rPr>
              <a:t>	=&gt;  So far lack of collaboration and integration between countries</a:t>
            </a:r>
            <a:endParaRPr lang="fr-BE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7416-47F6-40D0-9085-4C49658F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Similar but different models may lead to significantly different forecast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161F2-EE5A-4F2D-81BF-BA734CD21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75" y="1426210"/>
            <a:ext cx="8229600" cy="4708525"/>
          </a:xfrm>
        </p:spPr>
        <p:txBody>
          <a:bodyPr/>
          <a:lstStyle/>
          <a:p>
            <a:pPr marL="114300" indent="0">
              <a:buNone/>
            </a:pPr>
            <a:r>
              <a:rPr lang="en-GB" noProof="0" dirty="0"/>
              <a:t>Differences/uncertainties can be sorted in 3 classes:</a:t>
            </a:r>
          </a:p>
          <a:p>
            <a:pPr marL="571500" indent="-457200">
              <a:buFont typeface="+mj-lt"/>
              <a:buAutoNum type="arabicPeriod"/>
            </a:pPr>
            <a:r>
              <a:rPr lang="en-GB" noProof="0" dirty="0"/>
              <a:t>Differences /uncertainties</a:t>
            </a:r>
            <a:br>
              <a:rPr lang="en-GB" noProof="0" dirty="0"/>
            </a:br>
            <a:r>
              <a:rPr lang="en-GB" noProof="0" dirty="0"/>
              <a:t>in </a:t>
            </a:r>
            <a:r>
              <a:rPr lang="en-GB" b="1" noProof="0" dirty="0"/>
              <a:t>drift</a:t>
            </a:r>
            <a:r>
              <a:rPr lang="en-GB" noProof="0" dirty="0"/>
              <a:t> </a:t>
            </a:r>
            <a:r>
              <a:rPr lang="en-GB" b="1" noProof="0" dirty="0"/>
              <a:t>models implementation </a:t>
            </a:r>
            <a:r>
              <a:rPr lang="en-GB" noProof="0" dirty="0"/>
              <a:t>such as</a:t>
            </a:r>
            <a:br>
              <a:rPr lang="en-GB" noProof="0" dirty="0"/>
            </a:br>
            <a:r>
              <a:rPr lang="en-GB" noProof="0" dirty="0"/>
              <a:t>≠ resolved processes, </a:t>
            </a:r>
            <a:br>
              <a:rPr lang="en-GB" noProof="0" dirty="0"/>
            </a:br>
            <a:r>
              <a:rPr lang="en-GB" noProof="0" dirty="0"/>
              <a:t>≠ parametrizations choices or </a:t>
            </a:r>
            <a:br>
              <a:rPr lang="en-GB" noProof="0" dirty="0"/>
            </a:br>
            <a:r>
              <a:rPr lang="en-GB" noProof="0" dirty="0"/>
              <a:t>≠ calibration coefficients</a:t>
            </a:r>
          </a:p>
          <a:p>
            <a:pPr marL="571500" indent="-457200">
              <a:buFont typeface="+mj-lt"/>
              <a:buAutoNum type="arabicPeriod"/>
            </a:pPr>
            <a:r>
              <a:rPr lang="en-GB" noProof="0" dirty="0"/>
              <a:t>Differences/uncertainties </a:t>
            </a:r>
            <a:br>
              <a:rPr lang="en-GB" noProof="0" dirty="0"/>
            </a:br>
            <a:r>
              <a:rPr lang="en-GB" noProof="0" dirty="0"/>
              <a:t>in </a:t>
            </a:r>
            <a:r>
              <a:rPr lang="en-GB" b="1" noProof="0" dirty="0">
                <a:solidFill>
                  <a:schemeClr val="tx1"/>
                </a:solidFill>
              </a:rPr>
              <a:t>met-ocean forcing </a:t>
            </a:r>
            <a:r>
              <a:rPr lang="en-GB" noProof="0" dirty="0">
                <a:solidFill>
                  <a:schemeClr val="tx1"/>
                </a:solidFill>
              </a:rPr>
              <a:t>such as</a:t>
            </a:r>
            <a:br>
              <a:rPr lang="en-GB" b="1" noProof="0" dirty="0">
                <a:solidFill>
                  <a:schemeClr val="tx1"/>
                </a:solidFill>
              </a:rPr>
            </a:br>
            <a:r>
              <a:rPr lang="en-GB" noProof="0" dirty="0"/>
              <a:t>≠ in time-space resolution</a:t>
            </a:r>
            <a:br>
              <a:rPr lang="en-GB" noProof="0" dirty="0"/>
            </a:br>
            <a:r>
              <a:rPr lang="en-GB" noProof="0" dirty="0"/>
              <a:t>≠ resolved dynamical processes (e.g. tide)</a:t>
            </a:r>
            <a:br>
              <a:rPr lang="en-GB" noProof="0" dirty="0"/>
            </a:br>
            <a:r>
              <a:rPr lang="en-GB" noProof="0" dirty="0"/>
              <a:t>errors in dynamical features location and intensity</a:t>
            </a:r>
          </a:p>
          <a:p>
            <a:pPr marL="571500" indent="-457200">
              <a:buFont typeface="+mj-lt"/>
              <a:buAutoNum type="arabicPeriod"/>
            </a:pPr>
            <a:r>
              <a:rPr lang="en-GB" noProof="0" dirty="0"/>
              <a:t>Uncertainties inherent to </a:t>
            </a:r>
            <a:br>
              <a:rPr lang="en-GB" noProof="0" dirty="0"/>
            </a:br>
            <a:r>
              <a:rPr lang="en-GB" b="1" noProof="0" dirty="0"/>
              <a:t>dynamical systems theory </a:t>
            </a:r>
            <a:r>
              <a:rPr lang="en-GB" noProof="0" dirty="0"/>
              <a:t>such as branching effects</a:t>
            </a:r>
          </a:p>
          <a:p>
            <a:pPr marL="114300" indent="0">
              <a:buNone/>
            </a:pPr>
            <a:endParaRPr lang="en-GB" b="1" noProof="0" dirty="0">
              <a:solidFill>
                <a:schemeClr val="tx1"/>
              </a:solidFill>
            </a:endParaRPr>
          </a:p>
          <a:p>
            <a:endParaRPr lang="en-GB" noProof="0" dirty="0"/>
          </a:p>
        </p:txBody>
      </p:sp>
      <p:sp>
        <p:nvSpPr>
          <p:cNvPr id="4" name="Google Shape;99;p15">
            <a:extLst>
              <a:ext uri="{FF2B5EF4-FFF2-40B4-BE49-F238E27FC236}">
                <a16:creationId xmlns:a16="http://schemas.microsoft.com/office/drawing/2014/main" id="{3D1705E9-FD0C-4654-BCD2-A548D3FA3CB9}"/>
              </a:ext>
            </a:extLst>
          </p:cNvPr>
          <p:cNvSpPr txBox="1"/>
          <p:nvPr/>
        </p:nvSpPr>
        <p:spPr>
          <a:xfrm>
            <a:off x="0" y="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Introduction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2. General principle | 3. MME strategy 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B36536-D0A9-4C0E-91D5-A6502B4A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906" y="2037756"/>
            <a:ext cx="3079469" cy="1496020"/>
          </a:xfrm>
          <a:prstGeom prst="rect">
            <a:avLst/>
          </a:prstGeom>
        </p:spPr>
      </p:pic>
      <p:pic>
        <p:nvPicPr>
          <p:cNvPr id="7" name="Google Shape;161;p20">
            <a:extLst>
              <a:ext uri="{FF2B5EF4-FFF2-40B4-BE49-F238E27FC236}">
                <a16:creationId xmlns:a16="http://schemas.microsoft.com/office/drawing/2014/main" id="{313D6EAC-62AB-4DB7-83B5-F70D31F94F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0535" y="3848100"/>
            <a:ext cx="1987690" cy="1999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65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7416-47F6-40D0-9085-4C49658F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Similar but different models may lead to significantly different forecast results</a:t>
            </a:r>
          </a:p>
        </p:txBody>
      </p:sp>
      <p:sp>
        <p:nvSpPr>
          <p:cNvPr id="4" name="Google Shape;99;p15">
            <a:extLst>
              <a:ext uri="{FF2B5EF4-FFF2-40B4-BE49-F238E27FC236}">
                <a16:creationId xmlns:a16="http://schemas.microsoft.com/office/drawing/2014/main" id="{3D1705E9-FD0C-4654-BCD2-A548D3FA3CB9}"/>
              </a:ext>
            </a:extLst>
          </p:cNvPr>
          <p:cNvSpPr txBox="1"/>
          <p:nvPr/>
        </p:nvSpPr>
        <p:spPr>
          <a:xfrm>
            <a:off x="0" y="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Introduction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2. General principle | 3. MME strategy 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F07D4A-4CA5-4FD8-B7DE-DB2A649C8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353" y="1448361"/>
            <a:ext cx="3533068" cy="51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6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 descr="https://www.health.belgium.be/sites/all/themes/custom/fpshealth/assets/images/logos/fps-health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75" y="3270885"/>
            <a:ext cx="43815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 descr="Return to the FPS Public Health homep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6490" y="3375660"/>
            <a:ext cx="23717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descr="https://odnature.naturalsciences.be/assets/users/mumm/mumm_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4780" y="3842617"/>
            <a:ext cx="864096" cy="64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 descr="Emblem Maritiem Informatiekruispu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2642" y="3842617"/>
            <a:ext cx="743390" cy="58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 descr="https://www.mil.be/sites/mil.be/files/logo_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1017" y="3842617"/>
            <a:ext cx="722350" cy="57788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3507681" y="3703606"/>
            <a:ext cx="178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1100" b="0" i="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Shipping Assistance Division</a:t>
            </a:r>
            <a:endParaRPr sz="11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6" descr="Logo Vlaanderen maritie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79495" y="3270885"/>
            <a:ext cx="1149403" cy="47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17879" y="3325099"/>
            <a:ext cx="1300275" cy="50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11">
            <a:alphaModFix/>
          </a:blip>
          <a:srcRect l="15375" t="-1186" r="15374" b="22437"/>
          <a:stretch/>
        </p:blipFill>
        <p:spPr>
          <a:xfrm>
            <a:off x="6388127" y="3877594"/>
            <a:ext cx="1070668" cy="89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12">
            <a:alphaModFix/>
          </a:blip>
          <a:srcRect l="30531" t="3378" r="30214" b="9946"/>
          <a:stretch/>
        </p:blipFill>
        <p:spPr>
          <a:xfrm>
            <a:off x="7656189" y="3914682"/>
            <a:ext cx="674838" cy="97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68927" y="5285112"/>
            <a:ext cx="1394246" cy="69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16708" y="5232940"/>
            <a:ext cx="713924" cy="73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884168" y="5120695"/>
            <a:ext cx="1759839" cy="98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15629" y="5633287"/>
            <a:ext cx="399762" cy="26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8455" y="4436636"/>
            <a:ext cx="432090" cy="25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483200" y="3270885"/>
            <a:ext cx="349278" cy="25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263423" y="5140216"/>
            <a:ext cx="2423377" cy="68336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215629" y="447675"/>
            <a:ext cx="8699772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6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Although, over the years, national users gained trust in their national drift model predictions, they keep challenging modelers, continuously asking:     </a:t>
            </a:r>
            <a:endParaRPr sz="2000"/>
          </a:p>
        </p:txBody>
      </p:sp>
      <p:sp>
        <p:nvSpPr>
          <p:cNvPr id="22" name="Google Shape;99;p15">
            <a:extLst>
              <a:ext uri="{FF2B5EF4-FFF2-40B4-BE49-F238E27FC236}">
                <a16:creationId xmlns:a16="http://schemas.microsoft.com/office/drawing/2014/main" id="{F283193F-E6D4-4CBF-AE91-AC88A856E7E0}"/>
              </a:ext>
            </a:extLst>
          </p:cNvPr>
          <p:cNvSpPr txBox="1"/>
          <p:nvPr/>
        </p:nvSpPr>
        <p:spPr>
          <a:xfrm>
            <a:off x="0" y="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Introduction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2. General principle | 3. MME strategy 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2AB588-5AE7-44AE-A733-8A4091AA0289}"/>
              </a:ext>
            </a:extLst>
          </p:cNvPr>
          <p:cNvGrpSpPr/>
          <p:nvPr/>
        </p:nvGrpSpPr>
        <p:grpSpPr>
          <a:xfrm>
            <a:off x="1002192" y="1704257"/>
            <a:ext cx="7299900" cy="1590469"/>
            <a:chOff x="872647" y="3559889"/>
            <a:chExt cx="7299900" cy="1590469"/>
          </a:xfrm>
        </p:grpSpPr>
        <p:sp>
          <p:nvSpPr>
            <p:cNvPr id="104" name="Google Shape;104;p16"/>
            <p:cNvSpPr txBox="1"/>
            <p:nvPr/>
          </p:nvSpPr>
          <p:spPr>
            <a:xfrm>
              <a:off x="872647" y="3559889"/>
              <a:ext cx="7299900" cy="1295100"/>
            </a:xfrm>
            <a:prstGeom prst="rect">
              <a:avLst/>
            </a:prstGeom>
            <a:solidFill>
              <a:srgbClr val="92CC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en-US" sz="3600" b="0" i="0" u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« How accurate and reliable </a:t>
              </a:r>
              <a:br>
                <a:rPr lang="en-US" sz="3600" b="0" i="0" u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3600" b="0" i="0" u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your drift trajectory forecast? »</a:t>
              </a:r>
              <a:endParaRPr sz="36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40A562C1-8F07-48FF-80BF-56D56B972204}"/>
                </a:ext>
              </a:extLst>
            </p:cNvPr>
            <p:cNvSpPr/>
            <p:nvPr/>
          </p:nvSpPr>
          <p:spPr>
            <a:xfrm rot="12990203">
              <a:off x="7752770" y="4721986"/>
              <a:ext cx="314325" cy="428372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99;p15">
            <a:extLst>
              <a:ext uri="{FF2B5EF4-FFF2-40B4-BE49-F238E27FC236}">
                <a16:creationId xmlns:a16="http://schemas.microsoft.com/office/drawing/2014/main" id="{F283193F-E6D4-4CBF-AE91-AC88A856E7E0}"/>
              </a:ext>
            </a:extLst>
          </p:cNvPr>
          <p:cNvSpPr txBox="1"/>
          <p:nvPr/>
        </p:nvSpPr>
        <p:spPr>
          <a:xfrm>
            <a:off x="0" y="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Introduction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2. General principle | 3. MME strategy 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2AB588-5AE7-44AE-A733-8A4091AA0289}"/>
              </a:ext>
            </a:extLst>
          </p:cNvPr>
          <p:cNvGrpSpPr/>
          <p:nvPr/>
        </p:nvGrpSpPr>
        <p:grpSpPr>
          <a:xfrm>
            <a:off x="3981449" y="389807"/>
            <a:ext cx="4615917" cy="1121236"/>
            <a:chOff x="3556629" y="3559889"/>
            <a:chExt cx="4615917" cy="1121236"/>
          </a:xfrm>
        </p:grpSpPr>
        <p:sp>
          <p:nvSpPr>
            <p:cNvPr id="104" name="Google Shape;104;p16"/>
            <p:cNvSpPr txBox="1"/>
            <p:nvPr/>
          </p:nvSpPr>
          <p:spPr>
            <a:xfrm>
              <a:off x="3556629" y="3559889"/>
              <a:ext cx="4615917" cy="886543"/>
            </a:xfrm>
            <a:prstGeom prst="rect">
              <a:avLst/>
            </a:prstGeom>
            <a:solidFill>
              <a:srgbClr val="92CC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en-US" sz="2400" b="0" i="0" u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« How accurate and reliable </a:t>
              </a:r>
              <a:br>
                <a:rPr lang="en-US" sz="2400" b="0" i="0" u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your drift trajectory forecast? »</a:t>
              </a:r>
              <a:endParaRPr sz="24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40A562C1-8F07-48FF-80BF-56D56B972204}"/>
                </a:ext>
              </a:extLst>
            </p:cNvPr>
            <p:cNvSpPr/>
            <p:nvPr/>
          </p:nvSpPr>
          <p:spPr>
            <a:xfrm rot="12990203">
              <a:off x="7761640" y="4252753"/>
              <a:ext cx="314325" cy="428372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9C9C7D-5470-44FB-BEC8-1CEE45790221}"/>
              </a:ext>
            </a:extLst>
          </p:cNvPr>
          <p:cNvGrpSpPr/>
          <p:nvPr/>
        </p:nvGrpSpPr>
        <p:grpSpPr>
          <a:xfrm>
            <a:off x="159353" y="1781175"/>
            <a:ext cx="8508397" cy="4397250"/>
            <a:chOff x="872647" y="3090889"/>
            <a:chExt cx="8307991" cy="3093073"/>
          </a:xfrm>
        </p:grpSpPr>
        <p:sp>
          <p:nvSpPr>
            <p:cNvPr id="25" name="Google Shape;104;p16">
              <a:extLst>
                <a:ext uri="{FF2B5EF4-FFF2-40B4-BE49-F238E27FC236}">
                  <a16:creationId xmlns:a16="http://schemas.microsoft.com/office/drawing/2014/main" id="{D12F1B46-44A8-4302-90F4-37CE11CD929B}"/>
                </a:ext>
              </a:extLst>
            </p:cNvPr>
            <p:cNvSpPr txBox="1"/>
            <p:nvPr/>
          </p:nvSpPr>
          <p:spPr>
            <a:xfrm>
              <a:off x="872647" y="3090889"/>
              <a:ext cx="8307991" cy="276360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r>
                <a:rPr lang="en-US" sz="240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Analysing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the spread of a multi-model ensemble forecast system should answer this challenge.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endPara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Several NOOS members operate national drift services.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endPara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Let’s federate them and develop a transnational multi-model ensemble system for drift trajectory and call it  NOOS-Drift!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endPara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NOOS members from Belgium, France and Norway are volunteer to develop the prototype.  #</a:t>
              </a:r>
              <a:r>
                <a:rPr lang="en-US" sz="240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StrongerTogether</a:t>
              </a:r>
              <a:endPara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endParaRPr sz="36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813A2D4A-2475-4DFD-B40B-07A1D5D7722C}"/>
                </a:ext>
              </a:extLst>
            </p:cNvPr>
            <p:cNvSpPr/>
            <p:nvPr/>
          </p:nvSpPr>
          <p:spPr>
            <a:xfrm rot="10110011" flipH="1">
              <a:off x="1012079" y="5755590"/>
              <a:ext cx="353543" cy="428372"/>
            </a:xfrm>
            <a:prstGeom prst="rt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5954986-552E-488B-ADDD-8406220337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49" y="1847850"/>
            <a:ext cx="390525" cy="3905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A2639AA-9741-431E-A89C-2E5A320635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6910" y="5063237"/>
            <a:ext cx="476215" cy="476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6CF8-3E19-4F14-99A5-BA4D3813E9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386" y="3651326"/>
            <a:ext cx="390525" cy="3905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9B2DFBA-6E65-4928-BB34-0170045984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299" y="2933700"/>
            <a:ext cx="390525" cy="390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4634D3-6A3D-4C09-B205-7B28E04A9842}"/>
              </a:ext>
            </a:extLst>
          </p:cNvPr>
          <p:cNvSpPr txBox="1"/>
          <p:nvPr/>
        </p:nvSpPr>
        <p:spPr>
          <a:xfrm>
            <a:off x="762000" y="6305550"/>
            <a:ext cx="82581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000"/>
              <a:t>&gt; </a:t>
            </a:r>
            <a:r>
              <a:rPr lang="fr-BE" sz="2000">
                <a:hlinkClick r:id="rId6"/>
              </a:rPr>
              <a:t>http://noos.eurogoos.eu/</a:t>
            </a:r>
            <a:r>
              <a:rPr lang="fr-BE" sz="2000"/>
              <a:t> &gt; Community </a:t>
            </a:r>
            <a:r>
              <a:rPr lang="fr-BE" sz="2000" err="1"/>
              <a:t>Products</a:t>
            </a:r>
            <a:r>
              <a:rPr lang="fr-BE" sz="2000"/>
              <a:t> &gt; NOOS-Drift </a:t>
            </a:r>
          </a:p>
        </p:txBody>
      </p:sp>
    </p:spTree>
    <p:extLst>
      <p:ext uri="{BB962C8B-B14F-4D97-AF65-F5344CB8AC3E}">
        <p14:creationId xmlns:p14="http://schemas.microsoft.com/office/powerpoint/2010/main" val="404558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7262-95CD-4419-B5B9-4FAF86E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80"/>
            <a:ext cx="8229600" cy="11430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GB" sz="2800" noProof="0" dirty="0"/>
              <a:t>Key specifications of the NOOS-Drift service: 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C5B44BA-6969-4463-A1A5-EB85872D5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685800"/>
            <a:ext cx="8534400" cy="3505200"/>
          </a:xfrm>
        </p:spPr>
        <p:txBody>
          <a:bodyPr/>
          <a:lstStyle/>
          <a:p>
            <a:r>
              <a:rPr lang="en-GB" noProof="0" dirty="0"/>
              <a:t>Running on demand the same drift simulation request in different national centres; results must be available within 15’-30’ after submission</a:t>
            </a:r>
          </a:p>
          <a:p>
            <a:r>
              <a:rPr lang="en-GB" noProof="0" dirty="0"/>
              <a:t>Thanks to the ensemble spread, providing quick and easy way to intercompare different model trajectories results and identify possible outliers </a:t>
            </a:r>
          </a:p>
          <a:p>
            <a:r>
              <a:rPr lang="en-GB" noProof="0" dirty="0"/>
              <a:t>Providing a straightforward visualization of the forecast uncertainty</a:t>
            </a:r>
          </a:p>
          <a:p>
            <a:r>
              <a:rPr lang="en-GB" noProof="0" dirty="0"/>
              <a:t>Providing a straightforward identification of areas at risk</a:t>
            </a:r>
          </a:p>
          <a:p>
            <a:r>
              <a:rPr lang="en-GB" noProof="0" dirty="0"/>
              <a:t>Making possible the integration of NOOS-Drift results in users’ systems.</a:t>
            </a:r>
          </a:p>
          <a:p>
            <a:r>
              <a:rPr lang="en-GB" noProof="0" dirty="0"/>
              <a:t>Making the system as automated and robust as possible</a:t>
            </a:r>
          </a:p>
        </p:txBody>
      </p:sp>
      <p:sp>
        <p:nvSpPr>
          <p:cNvPr id="4" name="Google Shape;99;p15">
            <a:extLst>
              <a:ext uri="{FF2B5EF4-FFF2-40B4-BE49-F238E27FC236}">
                <a16:creationId xmlns:a16="http://schemas.microsoft.com/office/drawing/2014/main" id="{CC64B62E-3878-452E-9406-5C85CCC32F86}"/>
              </a:ext>
            </a:extLst>
          </p:cNvPr>
          <p:cNvSpPr txBox="1"/>
          <p:nvPr/>
        </p:nvSpPr>
        <p:spPr>
          <a:xfrm>
            <a:off x="-152400" y="9030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1. Introduction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| 2. General principle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3. MME strategy | 4. Conclusions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5384170-E397-40CD-B38F-68E4EC4495B4}"/>
              </a:ext>
            </a:extLst>
          </p:cNvPr>
          <p:cNvSpPr txBox="1">
            <a:spLocks/>
          </p:cNvSpPr>
          <p:nvPr/>
        </p:nvSpPr>
        <p:spPr>
          <a:xfrm>
            <a:off x="304800" y="3818255"/>
            <a:ext cx="82296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fr-BE" sz="2800"/>
              <a:t>NOOS-Drift </a:t>
            </a:r>
            <a:r>
              <a:rPr lang="fr-BE" sz="2800" err="1"/>
              <a:t>is</a:t>
            </a:r>
            <a:r>
              <a:rPr lang="fr-BE" sz="2800"/>
              <a:t> in essence a back-office service:  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0719B4D6-FA28-49E5-B93C-0277EFE5ABDB}"/>
              </a:ext>
            </a:extLst>
          </p:cNvPr>
          <p:cNvSpPr txBox="1">
            <a:spLocks/>
          </p:cNvSpPr>
          <p:nvPr/>
        </p:nvSpPr>
        <p:spPr>
          <a:xfrm>
            <a:off x="609600" y="4414655"/>
            <a:ext cx="8229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It is not intended to replace or shortcut national services: </a:t>
            </a:r>
            <a:br>
              <a:rPr lang="en-US"/>
            </a:br>
            <a:r>
              <a:rPr lang="en-US"/>
              <a:t>National services remain the primary point of contact for their national users</a:t>
            </a:r>
          </a:p>
          <a:p>
            <a:r>
              <a:rPr lang="en-US"/>
              <a:t>A fine analysis of NOOS-Drift ensemble spread requires advanced knowledge about the drift models and their met-ocean forcing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6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8"/>
          <p:cNvSpPr/>
          <p:nvPr/>
        </p:nvSpPr>
        <p:spPr>
          <a:xfrm>
            <a:off x="228601" y="3271155"/>
            <a:ext cx="8658224" cy="63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75" tIns="41275" rIns="83175" bIns="41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NOOS-Drift system is based on a distributed system made of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8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allowing users to request a simulation, visualize or download  results;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series of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 nodes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hosted by the participating national centers;  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8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server </a:t>
            </a: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managing the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execution of a simulation request, hosting the simulation results and runs the multi-models ensemble analysis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fit-for-purpose secure communication system based on python/Django e</a:t>
            </a: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nforces a smooth dialog between the different components of the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93960AB-6855-4FFF-9C48-630DA3EF8F0C}"/>
              </a:ext>
            </a:extLst>
          </p:cNvPr>
          <p:cNvSpPr txBox="1">
            <a:spLocks/>
          </p:cNvSpPr>
          <p:nvPr/>
        </p:nvSpPr>
        <p:spPr>
          <a:xfrm>
            <a:off x="457200" y="1651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BE" dirty="0"/>
              <a:t>How </a:t>
            </a:r>
            <a:r>
              <a:rPr lang="en-GB" dirty="0"/>
              <a:t>does</a:t>
            </a:r>
            <a:r>
              <a:rPr lang="fr-BE" dirty="0"/>
              <a:t> </a:t>
            </a:r>
            <a:r>
              <a:rPr lang="en-GB" dirty="0"/>
              <a:t>it</a:t>
            </a:r>
            <a:r>
              <a:rPr lang="fr-BE" dirty="0"/>
              <a:t> </a:t>
            </a:r>
            <a:r>
              <a:rPr lang="en-GB" dirty="0"/>
              <a:t>work</a:t>
            </a:r>
            <a:r>
              <a:rPr lang="fr-BE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8CE5A-1591-48DE-832C-0C24C404E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4" y="1070011"/>
            <a:ext cx="3228975" cy="2266659"/>
          </a:xfrm>
          <a:prstGeom prst="rect">
            <a:avLst/>
          </a:prstGeom>
        </p:spPr>
      </p:pic>
      <p:sp>
        <p:nvSpPr>
          <p:cNvPr id="30" name="Google Shape;99;p15">
            <a:extLst>
              <a:ext uri="{FF2B5EF4-FFF2-40B4-BE49-F238E27FC236}">
                <a16:creationId xmlns:a16="http://schemas.microsoft.com/office/drawing/2014/main" id="{CA0E0228-C1AD-4E74-A1B4-820D48BB84A1}"/>
              </a:ext>
            </a:extLst>
          </p:cNvPr>
          <p:cNvSpPr txBox="1"/>
          <p:nvPr/>
        </p:nvSpPr>
        <p:spPr>
          <a:xfrm>
            <a:off x="-152400" y="9030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99999"/>
                </a:solidFill>
                <a:latin typeface="Calibri"/>
                <a:cs typeface="Calibri"/>
                <a:sym typeface="Calibri"/>
              </a:rPr>
              <a:t>1. Introduction | 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General principle </a:t>
            </a:r>
            <a:r>
              <a:rPr lang="en-US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| 3. MME strategy | 4. Conclusions</a:t>
            </a:r>
            <a:endParaRPr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7FBA48-EA2A-4C6D-BCCB-611F41F4EAF7}"/>
              </a:ext>
            </a:extLst>
          </p:cNvPr>
          <p:cNvGrpSpPr/>
          <p:nvPr/>
        </p:nvGrpSpPr>
        <p:grpSpPr>
          <a:xfrm>
            <a:off x="2476499" y="5733942"/>
            <a:ext cx="4171951" cy="460773"/>
            <a:chOff x="2114549" y="5733942"/>
            <a:chExt cx="4171951" cy="4607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505941-7D66-446E-81F7-EFB099835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4549" y="5733942"/>
              <a:ext cx="485776" cy="46077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5CD34E-2E0F-413D-8646-A24C979AEA80}"/>
                </a:ext>
              </a:extLst>
            </p:cNvPr>
            <p:cNvSpPr txBox="1"/>
            <p:nvPr/>
          </p:nvSpPr>
          <p:spPr>
            <a:xfrm>
              <a:off x="2547938" y="5775253"/>
              <a:ext cx="3738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https://github.com/rbins-swap-team/NoosDrift</a:t>
              </a:r>
              <a:endParaRPr lang="fr-BE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6CC0510765DF4AB249266272F52A8A" ma:contentTypeVersion="13" ma:contentTypeDescription="Create a new document." ma:contentTypeScope="" ma:versionID="e03e7812001f3b53d47d1314444df78b">
  <xsd:schema xmlns:xsd="http://www.w3.org/2001/XMLSchema" xmlns:xs="http://www.w3.org/2001/XMLSchema" xmlns:p="http://schemas.microsoft.com/office/2006/metadata/properties" xmlns:ns3="4f86f818-d8f9-4ea3-a77f-e8e586eb7113" xmlns:ns4="77b06149-8f65-44da-b05a-31c08d3428b3" targetNamespace="http://schemas.microsoft.com/office/2006/metadata/properties" ma:root="true" ma:fieldsID="1f6bd3d8ad28f29837f3b718e9af7e52" ns3:_="" ns4:_="">
    <xsd:import namespace="4f86f818-d8f9-4ea3-a77f-e8e586eb7113"/>
    <xsd:import namespace="77b06149-8f65-44da-b05a-31c08d3428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6f818-d8f9-4ea3-a77f-e8e586eb71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06149-8f65-44da-b05a-31c08d3428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198C90-8FF1-42DE-B330-6062B49D9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86f818-d8f9-4ea3-a77f-e8e586eb7113"/>
    <ds:schemaRef ds:uri="77b06149-8f65-44da-b05a-31c08d3428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134CCE-D9B0-4AA4-A44D-E1C76CB401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EB7768-9841-40BA-A3DD-D40007FB7330}">
  <ds:schemaRefs>
    <ds:schemaRef ds:uri="http://www.w3.org/XML/1998/namespace"/>
    <ds:schemaRef ds:uri="77b06149-8f65-44da-b05a-31c08d3428b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f86f818-d8f9-4ea3-a77f-e8e586eb7113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1209</Words>
  <Application>Microsoft Office PowerPoint</Application>
  <PresentationFormat>On-screen Show (4:3)</PresentationFormat>
  <Paragraphs>174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Noto Sans Symbols</vt:lpstr>
      <vt:lpstr>Wingdings</vt:lpstr>
      <vt:lpstr>Presentation</vt:lpstr>
      <vt:lpstr>NOOS-Drift  An innovative operational transnational multi-model ensemble system  to assess ocean drift forecast accuracy</vt:lpstr>
      <vt:lpstr>Outline</vt:lpstr>
      <vt:lpstr>Drift models, key tools in the daily management of marine activities at national levels</vt:lpstr>
      <vt:lpstr>Similar but different models may lead to significantly different forecast results</vt:lpstr>
      <vt:lpstr>Similar but different models may lead to significantly different forecast results</vt:lpstr>
      <vt:lpstr>PowerPoint Presentation</vt:lpstr>
      <vt:lpstr>PowerPoint Presentation</vt:lpstr>
      <vt:lpstr>Key specifications of the NOOS-Drift service: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Multi-model ensemble analysis</vt:lpstr>
      <vt:lpstr>PowerPoint Presentation</vt:lpstr>
      <vt:lpstr>PowerPoint Presentation</vt:lpstr>
      <vt:lpstr>PowerPoint Presentation</vt:lpstr>
      <vt:lpstr>PowerPoint Presentation</vt:lpstr>
      <vt:lpstr>NOOS-Drift MME analyses  implements this intuitive  strategy</vt:lpstr>
      <vt:lpstr>Conclusion NOOS-Drift = A transnational multi-models ensemble system to assess drift forecast accuracy in the NWS area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NOOS-Drift  An innovative operational transnational multi-model ensemble system  to assess ocean drift forecast accuracy</dc:title>
  <dc:creator>Sebastien Legrand</dc:creator>
  <cp:lastModifiedBy>Sebastien Legrand</cp:lastModifiedBy>
  <cp:revision>45</cp:revision>
  <dcterms:modified xsi:type="dcterms:W3CDTF">2020-05-04T06:45:51Z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0x010100776CC0510765DF4AB249266272F52A8A</vt:lpwstr>
  </property>
</Properties>
</file>