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3602"/>
  </p:normalViewPr>
  <p:slideViewPr>
    <p:cSldViewPr snapToGrid="0" snapToObjects="1">
      <p:cViewPr varScale="1">
        <p:scale>
          <a:sx n="63" d="100"/>
          <a:sy n="63" d="100"/>
        </p:scale>
        <p:origin x="216"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015B-53CE-374C-A090-82C54310D8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C00B20-0314-FD41-9FF4-C70194F3F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A65135-ECDC-0643-8F0A-7BEF9D0D57AD}"/>
              </a:ext>
            </a:extLst>
          </p:cNvPr>
          <p:cNvSpPr>
            <a:spLocks noGrp="1"/>
          </p:cNvSpPr>
          <p:nvPr>
            <p:ph type="dt" sz="half" idx="10"/>
          </p:nvPr>
        </p:nvSpPr>
        <p:spPr/>
        <p:txBody>
          <a:bodyPr/>
          <a:lstStyle/>
          <a:p>
            <a:fld id="{432E7D28-3F6C-A04A-8637-99A117C1433A}" type="datetimeFigureOut">
              <a:rPr lang="en-US" smtClean="0"/>
              <a:t>5/1/20</a:t>
            </a:fld>
            <a:endParaRPr lang="en-US"/>
          </a:p>
        </p:txBody>
      </p:sp>
      <p:sp>
        <p:nvSpPr>
          <p:cNvPr id="5" name="Footer Placeholder 4">
            <a:extLst>
              <a:ext uri="{FF2B5EF4-FFF2-40B4-BE49-F238E27FC236}">
                <a16:creationId xmlns:a16="http://schemas.microsoft.com/office/drawing/2014/main" id="{B289B09A-BCAA-3A43-A73D-39832167A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30365-2C14-704D-A991-C963F4160A5A}"/>
              </a:ext>
            </a:extLst>
          </p:cNvPr>
          <p:cNvSpPr>
            <a:spLocks noGrp="1"/>
          </p:cNvSpPr>
          <p:nvPr>
            <p:ph type="sldNum" sz="quarter" idx="12"/>
          </p:nvPr>
        </p:nvSpPr>
        <p:spPr/>
        <p:txBody>
          <a:bodyPr/>
          <a:lstStyle/>
          <a:p>
            <a:fld id="{A233B49A-3B3C-9D4C-96BC-BA5627BC4AA5}" type="slidenum">
              <a:rPr lang="en-US" smtClean="0"/>
              <a:t>‹#›</a:t>
            </a:fld>
            <a:endParaRPr lang="en-US"/>
          </a:p>
        </p:txBody>
      </p:sp>
    </p:spTree>
    <p:extLst>
      <p:ext uri="{BB962C8B-B14F-4D97-AF65-F5344CB8AC3E}">
        <p14:creationId xmlns:p14="http://schemas.microsoft.com/office/powerpoint/2010/main" val="363493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D803-6241-6E43-B5E7-79C6762B33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817A8-527B-8A4C-960E-91B341CACF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3ACB-C063-8C42-AB73-685969F4534D}"/>
              </a:ext>
            </a:extLst>
          </p:cNvPr>
          <p:cNvSpPr>
            <a:spLocks noGrp="1"/>
          </p:cNvSpPr>
          <p:nvPr>
            <p:ph type="dt" sz="half" idx="10"/>
          </p:nvPr>
        </p:nvSpPr>
        <p:spPr/>
        <p:txBody>
          <a:bodyPr/>
          <a:lstStyle/>
          <a:p>
            <a:fld id="{432E7D28-3F6C-A04A-8637-99A117C1433A}" type="datetimeFigureOut">
              <a:rPr lang="en-US" smtClean="0"/>
              <a:t>5/1/20</a:t>
            </a:fld>
            <a:endParaRPr lang="en-US"/>
          </a:p>
        </p:txBody>
      </p:sp>
      <p:sp>
        <p:nvSpPr>
          <p:cNvPr id="5" name="Footer Placeholder 4">
            <a:extLst>
              <a:ext uri="{FF2B5EF4-FFF2-40B4-BE49-F238E27FC236}">
                <a16:creationId xmlns:a16="http://schemas.microsoft.com/office/drawing/2014/main" id="{96B22F09-CA77-5C4A-A35F-965D216E5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A512F-FB5E-0843-BF04-A2894FCDC59F}"/>
              </a:ext>
            </a:extLst>
          </p:cNvPr>
          <p:cNvSpPr>
            <a:spLocks noGrp="1"/>
          </p:cNvSpPr>
          <p:nvPr>
            <p:ph type="sldNum" sz="quarter" idx="12"/>
          </p:nvPr>
        </p:nvSpPr>
        <p:spPr/>
        <p:txBody>
          <a:bodyPr/>
          <a:lstStyle/>
          <a:p>
            <a:fld id="{A233B49A-3B3C-9D4C-96BC-BA5627BC4AA5}" type="slidenum">
              <a:rPr lang="en-US" smtClean="0"/>
              <a:t>‹#›</a:t>
            </a:fld>
            <a:endParaRPr lang="en-US"/>
          </a:p>
        </p:txBody>
      </p:sp>
    </p:spTree>
    <p:extLst>
      <p:ext uri="{BB962C8B-B14F-4D97-AF65-F5344CB8AC3E}">
        <p14:creationId xmlns:p14="http://schemas.microsoft.com/office/powerpoint/2010/main" val="223948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09FC18-A0D4-B643-8B81-28CFD5164B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B590BB-4E1C-0741-A764-D1BFA4541C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58E47-9AC1-0C4E-A284-5B2F69678678}"/>
              </a:ext>
            </a:extLst>
          </p:cNvPr>
          <p:cNvSpPr>
            <a:spLocks noGrp="1"/>
          </p:cNvSpPr>
          <p:nvPr>
            <p:ph type="dt" sz="half" idx="10"/>
          </p:nvPr>
        </p:nvSpPr>
        <p:spPr/>
        <p:txBody>
          <a:bodyPr/>
          <a:lstStyle/>
          <a:p>
            <a:fld id="{432E7D28-3F6C-A04A-8637-99A117C1433A}" type="datetimeFigureOut">
              <a:rPr lang="en-US" smtClean="0"/>
              <a:t>5/1/20</a:t>
            </a:fld>
            <a:endParaRPr lang="en-US"/>
          </a:p>
        </p:txBody>
      </p:sp>
      <p:sp>
        <p:nvSpPr>
          <p:cNvPr id="5" name="Footer Placeholder 4">
            <a:extLst>
              <a:ext uri="{FF2B5EF4-FFF2-40B4-BE49-F238E27FC236}">
                <a16:creationId xmlns:a16="http://schemas.microsoft.com/office/drawing/2014/main" id="{B0EB3AAF-4C83-134C-883F-1FD584815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3AD14-A3CA-A24B-A18C-5D390995E53B}"/>
              </a:ext>
            </a:extLst>
          </p:cNvPr>
          <p:cNvSpPr>
            <a:spLocks noGrp="1"/>
          </p:cNvSpPr>
          <p:nvPr>
            <p:ph type="sldNum" sz="quarter" idx="12"/>
          </p:nvPr>
        </p:nvSpPr>
        <p:spPr/>
        <p:txBody>
          <a:bodyPr/>
          <a:lstStyle/>
          <a:p>
            <a:fld id="{A233B49A-3B3C-9D4C-96BC-BA5627BC4AA5}" type="slidenum">
              <a:rPr lang="en-US" smtClean="0"/>
              <a:t>‹#›</a:t>
            </a:fld>
            <a:endParaRPr lang="en-US"/>
          </a:p>
        </p:txBody>
      </p:sp>
    </p:spTree>
    <p:extLst>
      <p:ext uri="{BB962C8B-B14F-4D97-AF65-F5344CB8AC3E}">
        <p14:creationId xmlns:p14="http://schemas.microsoft.com/office/powerpoint/2010/main" val="423212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B851-34D8-DD4A-8A95-ECE9CA8F13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9D77D-D817-3B46-8561-C6F2D20829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BC709-2A8C-1940-BFA5-916B8B8A43CB}"/>
              </a:ext>
            </a:extLst>
          </p:cNvPr>
          <p:cNvSpPr>
            <a:spLocks noGrp="1"/>
          </p:cNvSpPr>
          <p:nvPr>
            <p:ph type="dt" sz="half" idx="10"/>
          </p:nvPr>
        </p:nvSpPr>
        <p:spPr/>
        <p:txBody>
          <a:bodyPr/>
          <a:lstStyle/>
          <a:p>
            <a:fld id="{432E7D28-3F6C-A04A-8637-99A117C1433A}" type="datetimeFigureOut">
              <a:rPr lang="en-US" smtClean="0"/>
              <a:t>5/1/20</a:t>
            </a:fld>
            <a:endParaRPr lang="en-US"/>
          </a:p>
        </p:txBody>
      </p:sp>
      <p:sp>
        <p:nvSpPr>
          <p:cNvPr id="5" name="Footer Placeholder 4">
            <a:extLst>
              <a:ext uri="{FF2B5EF4-FFF2-40B4-BE49-F238E27FC236}">
                <a16:creationId xmlns:a16="http://schemas.microsoft.com/office/drawing/2014/main" id="{41D58C06-DC04-9043-901D-5E1A27172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0FB81-079D-6040-8DF8-7F5CE54E668A}"/>
              </a:ext>
            </a:extLst>
          </p:cNvPr>
          <p:cNvSpPr>
            <a:spLocks noGrp="1"/>
          </p:cNvSpPr>
          <p:nvPr>
            <p:ph type="sldNum" sz="quarter" idx="12"/>
          </p:nvPr>
        </p:nvSpPr>
        <p:spPr/>
        <p:txBody>
          <a:bodyPr/>
          <a:lstStyle/>
          <a:p>
            <a:fld id="{A233B49A-3B3C-9D4C-96BC-BA5627BC4AA5}" type="slidenum">
              <a:rPr lang="en-US" smtClean="0"/>
              <a:t>‹#›</a:t>
            </a:fld>
            <a:endParaRPr lang="en-US"/>
          </a:p>
        </p:txBody>
      </p:sp>
    </p:spTree>
    <p:extLst>
      <p:ext uri="{BB962C8B-B14F-4D97-AF65-F5344CB8AC3E}">
        <p14:creationId xmlns:p14="http://schemas.microsoft.com/office/powerpoint/2010/main" val="1957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E69C-C88C-FC4C-994D-06F3E37E94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03C2F9-4E07-9D4D-B13E-C9DDD02AC3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3B3245-EFFB-F846-BB33-714FA6267B5C}"/>
              </a:ext>
            </a:extLst>
          </p:cNvPr>
          <p:cNvSpPr>
            <a:spLocks noGrp="1"/>
          </p:cNvSpPr>
          <p:nvPr>
            <p:ph type="dt" sz="half" idx="10"/>
          </p:nvPr>
        </p:nvSpPr>
        <p:spPr/>
        <p:txBody>
          <a:bodyPr/>
          <a:lstStyle/>
          <a:p>
            <a:fld id="{432E7D28-3F6C-A04A-8637-99A117C1433A}" type="datetimeFigureOut">
              <a:rPr lang="en-US" smtClean="0"/>
              <a:t>5/1/20</a:t>
            </a:fld>
            <a:endParaRPr lang="en-US"/>
          </a:p>
        </p:txBody>
      </p:sp>
      <p:sp>
        <p:nvSpPr>
          <p:cNvPr id="5" name="Footer Placeholder 4">
            <a:extLst>
              <a:ext uri="{FF2B5EF4-FFF2-40B4-BE49-F238E27FC236}">
                <a16:creationId xmlns:a16="http://schemas.microsoft.com/office/drawing/2014/main" id="{63D73435-FBBC-2449-BC9A-ABBF925F5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3B937-56F7-5846-9525-7875B2CA4E4E}"/>
              </a:ext>
            </a:extLst>
          </p:cNvPr>
          <p:cNvSpPr>
            <a:spLocks noGrp="1"/>
          </p:cNvSpPr>
          <p:nvPr>
            <p:ph type="sldNum" sz="quarter" idx="12"/>
          </p:nvPr>
        </p:nvSpPr>
        <p:spPr/>
        <p:txBody>
          <a:bodyPr/>
          <a:lstStyle/>
          <a:p>
            <a:fld id="{A233B49A-3B3C-9D4C-96BC-BA5627BC4AA5}" type="slidenum">
              <a:rPr lang="en-US" smtClean="0"/>
              <a:t>‹#›</a:t>
            </a:fld>
            <a:endParaRPr lang="en-US"/>
          </a:p>
        </p:txBody>
      </p:sp>
    </p:spTree>
    <p:extLst>
      <p:ext uri="{BB962C8B-B14F-4D97-AF65-F5344CB8AC3E}">
        <p14:creationId xmlns:p14="http://schemas.microsoft.com/office/powerpoint/2010/main" val="292551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4DAD-4890-4141-90F9-29EE10B3E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F738EE-7A56-CC44-AAF7-DF24537703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8BA857-A594-374F-B2EF-D48FB74378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69EE5B-A786-D749-8D18-1A77B0BDADA5}"/>
              </a:ext>
            </a:extLst>
          </p:cNvPr>
          <p:cNvSpPr>
            <a:spLocks noGrp="1"/>
          </p:cNvSpPr>
          <p:nvPr>
            <p:ph type="dt" sz="half" idx="10"/>
          </p:nvPr>
        </p:nvSpPr>
        <p:spPr/>
        <p:txBody>
          <a:bodyPr/>
          <a:lstStyle/>
          <a:p>
            <a:fld id="{432E7D28-3F6C-A04A-8637-99A117C1433A}" type="datetimeFigureOut">
              <a:rPr lang="en-US" smtClean="0"/>
              <a:t>5/1/20</a:t>
            </a:fld>
            <a:endParaRPr lang="en-US"/>
          </a:p>
        </p:txBody>
      </p:sp>
      <p:sp>
        <p:nvSpPr>
          <p:cNvPr id="6" name="Footer Placeholder 5">
            <a:extLst>
              <a:ext uri="{FF2B5EF4-FFF2-40B4-BE49-F238E27FC236}">
                <a16:creationId xmlns:a16="http://schemas.microsoft.com/office/drawing/2014/main" id="{07CD4127-7F90-7A49-BA4B-F3EAE8E937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B13D4D-6713-6543-BEDD-A4614C4A189A}"/>
              </a:ext>
            </a:extLst>
          </p:cNvPr>
          <p:cNvSpPr>
            <a:spLocks noGrp="1"/>
          </p:cNvSpPr>
          <p:nvPr>
            <p:ph type="sldNum" sz="quarter" idx="12"/>
          </p:nvPr>
        </p:nvSpPr>
        <p:spPr/>
        <p:txBody>
          <a:bodyPr/>
          <a:lstStyle/>
          <a:p>
            <a:fld id="{A233B49A-3B3C-9D4C-96BC-BA5627BC4AA5}" type="slidenum">
              <a:rPr lang="en-US" smtClean="0"/>
              <a:t>‹#›</a:t>
            </a:fld>
            <a:endParaRPr lang="en-US"/>
          </a:p>
        </p:txBody>
      </p:sp>
    </p:spTree>
    <p:extLst>
      <p:ext uri="{BB962C8B-B14F-4D97-AF65-F5344CB8AC3E}">
        <p14:creationId xmlns:p14="http://schemas.microsoft.com/office/powerpoint/2010/main" val="3569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E35F-C575-1D44-8997-440310400A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AE068B-3E39-E644-8B4B-3728E2ADC4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A6D2D7-F653-2E41-BBDC-2EA46855E3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54BF99-2A3B-924E-9E21-A821A5FA59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19229A-46F8-3E45-BC66-94F3067F7B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B67811-96D2-AA4B-97DA-58E35DBB4027}"/>
              </a:ext>
            </a:extLst>
          </p:cNvPr>
          <p:cNvSpPr>
            <a:spLocks noGrp="1"/>
          </p:cNvSpPr>
          <p:nvPr>
            <p:ph type="dt" sz="half" idx="10"/>
          </p:nvPr>
        </p:nvSpPr>
        <p:spPr/>
        <p:txBody>
          <a:bodyPr/>
          <a:lstStyle/>
          <a:p>
            <a:fld id="{432E7D28-3F6C-A04A-8637-99A117C1433A}" type="datetimeFigureOut">
              <a:rPr lang="en-US" smtClean="0"/>
              <a:t>5/1/20</a:t>
            </a:fld>
            <a:endParaRPr lang="en-US"/>
          </a:p>
        </p:txBody>
      </p:sp>
      <p:sp>
        <p:nvSpPr>
          <p:cNvPr id="8" name="Footer Placeholder 7">
            <a:extLst>
              <a:ext uri="{FF2B5EF4-FFF2-40B4-BE49-F238E27FC236}">
                <a16:creationId xmlns:a16="http://schemas.microsoft.com/office/drawing/2014/main" id="{DB9E8098-9A3D-4A4C-97AB-C1972DEEA2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18F4B4-BCA4-AC4B-AB35-A7E28CB664DC}"/>
              </a:ext>
            </a:extLst>
          </p:cNvPr>
          <p:cNvSpPr>
            <a:spLocks noGrp="1"/>
          </p:cNvSpPr>
          <p:nvPr>
            <p:ph type="sldNum" sz="quarter" idx="12"/>
          </p:nvPr>
        </p:nvSpPr>
        <p:spPr/>
        <p:txBody>
          <a:bodyPr/>
          <a:lstStyle/>
          <a:p>
            <a:fld id="{A233B49A-3B3C-9D4C-96BC-BA5627BC4AA5}" type="slidenum">
              <a:rPr lang="en-US" smtClean="0"/>
              <a:t>‹#›</a:t>
            </a:fld>
            <a:endParaRPr lang="en-US"/>
          </a:p>
        </p:txBody>
      </p:sp>
    </p:spTree>
    <p:extLst>
      <p:ext uri="{BB962C8B-B14F-4D97-AF65-F5344CB8AC3E}">
        <p14:creationId xmlns:p14="http://schemas.microsoft.com/office/powerpoint/2010/main" val="84676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BD033-DBB4-1A48-91B4-7D2A6933C9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4978F-0040-E148-A865-FB38A4A359AA}"/>
              </a:ext>
            </a:extLst>
          </p:cNvPr>
          <p:cNvSpPr>
            <a:spLocks noGrp="1"/>
          </p:cNvSpPr>
          <p:nvPr>
            <p:ph type="dt" sz="half" idx="10"/>
          </p:nvPr>
        </p:nvSpPr>
        <p:spPr/>
        <p:txBody>
          <a:bodyPr/>
          <a:lstStyle/>
          <a:p>
            <a:fld id="{432E7D28-3F6C-A04A-8637-99A117C1433A}" type="datetimeFigureOut">
              <a:rPr lang="en-US" smtClean="0"/>
              <a:t>5/1/20</a:t>
            </a:fld>
            <a:endParaRPr lang="en-US"/>
          </a:p>
        </p:txBody>
      </p:sp>
      <p:sp>
        <p:nvSpPr>
          <p:cNvPr id="4" name="Footer Placeholder 3">
            <a:extLst>
              <a:ext uri="{FF2B5EF4-FFF2-40B4-BE49-F238E27FC236}">
                <a16:creationId xmlns:a16="http://schemas.microsoft.com/office/drawing/2014/main" id="{4759FE08-3175-8141-82FB-EC49E97FA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7B4C27-446E-964B-BFF6-E20CA8D20402}"/>
              </a:ext>
            </a:extLst>
          </p:cNvPr>
          <p:cNvSpPr>
            <a:spLocks noGrp="1"/>
          </p:cNvSpPr>
          <p:nvPr>
            <p:ph type="sldNum" sz="quarter" idx="12"/>
          </p:nvPr>
        </p:nvSpPr>
        <p:spPr/>
        <p:txBody>
          <a:bodyPr/>
          <a:lstStyle/>
          <a:p>
            <a:fld id="{A233B49A-3B3C-9D4C-96BC-BA5627BC4AA5}" type="slidenum">
              <a:rPr lang="en-US" smtClean="0"/>
              <a:t>‹#›</a:t>
            </a:fld>
            <a:endParaRPr lang="en-US"/>
          </a:p>
        </p:txBody>
      </p:sp>
    </p:spTree>
    <p:extLst>
      <p:ext uri="{BB962C8B-B14F-4D97-AF65-F5344CB8AC3E}">
        <p14:creationId xmlns:p14="http://schemas.microsoft.com/office/powerpoint/2010/main" val="217419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FCF0E-35BB-3E43-B20A-EEA8A806A17D}"/>
              </a:ext>
            </a:extLst>
          </p:cNvPr>
          <p:cNvSpPr>
            <a:spLocks noGrp="1"/>
          </p:cNvSpPr>
          <p:nvPr>
            <p:ph type="dt" sz="half" idx="10"/>
          </p:nvPr>
        </p:nvSpPr>
        <p:spPr/>
        <p:txBody>
          <a:bodyPr/>
          <a:lstStyle/>
          <a:p>
            <a:fld id="{432E7D28-3F6C-A04A-8637-99A117C1433A}" type="datetimeFigureOut">
              <a:rPr lang="en-US" smtClean="0"/>
              <a:t>5/1/20</a:t>
            </a:fld>
            <a:endParaRPr lang="en-US"/>
          </a:p>
        </p:txBody>
      </p:sp>
      <p:sp>
        <p:nvSpPr>
          <p:cNvPr id="3" name="Footer Placeholder 2">
            <a:extLst>
              <a:ext uri="{FF2B5EF4-FFF2-40B4-BE49-F238E27FC236}">
                <a16:creationId xmlns:a16="http://schemas.microsoft.com/office/drawing/2014/main" id="{0FC358E7-4481-5747-BDF4-2101A96C9C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EF6333-7550-204C-9A00-80FBB9F69F8F}"/>
              </a:ext>
            </a:extLst>
          </p:cNvPr>
          <p:cNvSpPr>
            <a:spLocks noGrp="1"/>
          </p:cNvSpPr>
          <p:nvPr>
            <p:ph type="sldNum" sz="quarter" idx="12"/>
          </p:nvPr>
        </p:nvSpPr>
        <p:spPr/>
        <p:txBody>
          <a:bodyPr/>
          <a:lstStyle/>
          <a:p>
            <a:fld id="{A233B49A-3B3C-9D4C-96BC-BA5627BC4AA5}" type="slidenum">
              <a:rPr lang="en-US" smtClean="0"/>
              <a:t>‹#›</a:t>
            </a:fld>
            <a:endParaRPr lang="en-US"/>
          </a:p>
        </p:txBody>
      </p:sp>
    </p:spTree>
    <p:extLst>
      <p:ext uri="{BB962C8B-B14F-4D97-AF65-F5344CB8AC3E}">
        <p14:creationId xmlns:p14="http://schemas.microsoft.com/office/powerpoint/2010/main" val="165420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0097-74F5-9F44-8199-1A87C146C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C6219D-2A8C-FC45-A5C4-2C5DE49D52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D593F-CD97-BA47-A220-A5C4791D8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2DE54C-6B8C-0545-8B74-AE1AC0B0BC80}"/>
              </a:ext>
            </a:extLst>
          </p:cNvPr>
          <p:cNvSpPr>
            <a:spLocks noGrp="1"/>
          </p:cNvSpPr>
          <p:nvPr>
            <p:ph type="dt" sz="half" idx="10"/>
          </p:nvPr>
        </p:nvSpPr>
        <p:spPr/>
        <p:txBody>
          <a:bodyPr/>
          <a:lstStyle/>
          <a:p>
            <a:fld id="{432E7D28-3F6C-A04A-8637-99A117C1433A}" type="datetimeFigureOut">
              <a:rPr lang="en-US" smtClean="0"/>
              <a:t>5/1/20</a:t>
            </a:fld>
            <a:endParaRPr lang="en-US"/>
          </a:p>
        </p:txBody>
      </p:sp>
      <p:sp>
        <p:nvSpPr>
          <p:cNvPr id="6" name="Footer Placeholder 5">
            <a:extLst>
              <a:ext uri="{FF2B5EF4-FFF2-40B4-BE49-F238E27FC236}">
                <a16:creationId xmlns:a16="http://schemas.microsoft.com/office/drawing/2014/main" id="{B2BFF662-7F3F-3047-9D1A-EFFF7ED0F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A1791-958F-9746-8359-5A2B998F2DB1}"/>
              </a:ext>
            </a:extLst>
          </p:cNvPr>
          <p:cNvSpPr>
            <a:spLocks noGrp="1"/>
          </p:cNvSpPr>
          <p:nvPr>
            <p:ph type="sldNum" sz="quarter" idx="12"/>
          </p:nvPr>
        </p:nvSpPr>
        <p:spPr/>
        <p:txBody>
          <a:bodyPr/>
          <a:lstStyle/>
          <a:p>
            <a:fld id="{A233B49A-3B3C-9D4C-96BC-BA5627BC4AA5}" type="slidenum">
              <a:rPr lang="en-US" smtClean="0"/>
              <a:t>‹#›</a:t>
            </a:fld>
            <a:endParaRPr lang="en-US"/>
          </a:p>
        </p:txBody>
      </p:sp>
    </p:spTree>
    <p:extLst>
      <p:ext uri="{BB962C8B-B14F-4D97-AF65-F5344CB8AC3E}">
        <p14:creationId xmlns:p14="http://schemas.microsoft.com/office/powerpoint/2010/main" val="2626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4174-3274-604F-AF64-2C2BA4517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60637E-C239-0A4A-B788-5D497FE98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51F3A-70FE-CD41-93C8-38EE281C7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7FAE11-E15E-0D45-BFD5-B891657133A8}"/>
              </a:ext>
            </a:extLst>
          </p:cNvPr>
          <p:cNvSpPr>
            <a:spLocks noGrp="1"/>
          </p:cNvSpPr>
          <p:nvPr>
            <p:ph type="dt" sz="half" idx="10"/>
          </p:nvPr>
        </p:nvSpPr>
        <p:spPr/>
        <p:txBody>
          <a:bodyPr/>
          <a:lstStyle/>
          <a:p>
            <a:fld id="{432E7D28-3F6C-A04A-8637-99A117C1433A}" type="datetimeFigureOut">
              <a:rPr lang="en-US" smtClean="0"/>
              <a:t>5/1/20</a:t>
            </a:fld>
            <a:endParaRPr lang="en-US"/>
          </a:p>
        </p:txBody>
      </p:sp>
      <p:sp>
        <p:nvSpPr>
          <p:cNvPr id="6" name="Footer Placeholder 5">
            <a:extLst>
              <a:ext uri="{FF2B5EF4-FFF2-40B4-BE49-F238E27FC236}">
                <a16:creationId xmlns:a16="http://schemas.microsoft.com/office/drawing/2014/main" id="{DF36A75C-4EDE-BD49-934B-6648DEFCB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4B0D9-8DCF-EA48-92E3-06E9C7A89FEC}"/>
              </a:ext>
            </a:extLst>
          </p:cNvPr>
          <p:cNvSpPr>
            <a:spLocks noGrp="1"/>
          </p:cNvSpPr>
          <p:nvPr>
            <p:ph type="sldNum" sz="quarter" idx="12"/>
          </p:nvPr>
        </p:nvSpPr>
        <p:spPr/>
        <p:txBody>
          <a:bodyPr/>
          <a:lstStyle/>
          <a:p>
            <a:fld id="{A233B49A-3B3C-9D4C-96BC-BA5627BC4AA5}" type="slidenum">
              <a:rPr lang="en-US" smtClean="0"/>
              <a:t>‹#›</a:t>
            </a:fld>
            <a:endParaRPr lang="en-US"/>
          </a:p>
        </p:txBody>
      </p:sp>
    </p:spTree>
    <p:extLst>
      <p:ext uri="{BB962C8B-B14F-4D97-AF65-F5344CB8AC3E}">
        <p14:creationId xmlns:p14="http://schemas.microsoft.com/office/powerpoint/2010/main" val="303306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92AB19-5B87-BE4C-A92E-DD3C8222F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B1501F-7A4B-9941-A667-CB31AE659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A9D71-2B86-ED42-8AF6-3C073B506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E7D28-3F6C-A04A-8637-99A117C1433A}" type="datetimeFigureOut">
              <a:rPr lang="en-US" smtClean="0"/>
              <a:t>5/1/20</a:t>
            </a:fld>
            <a:endParaRPr lang="en-US"/>
          </a:p>
        </p:txBody>
      </p:sp>
      <p:sp>
        <p:nvSpPr>
          <p:cNvPr id="5" name="Footer Placeholder 4">
            <a:extLst>
              <a:ext uri="{FF2B5EF4-FFF2-40B4-BE49-F238E27FC236}">
                <a16:creationId xmlns:a16="http://schemas.microsoft.com/office/drawing/2014/main" id="{5691919D-7170-BA47-8F95-43D66679A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926315-9DA5-0B46-977D-A328C37BC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3B49A-3B3C-9D4C-96BC-BA5627BC4AA5}" type="slidenum">
              <a:rPr lang="en-US" smtClean="0"/>
              <a:t>‹#›</a:t>
            </a:fld>
            <a:endParaRPr lang="en-US"/>
          </a:p>
        </p:txBody>
      </p:sp>
    </p:spTree>
    <p:extLst>
      <p:ext uri="{BB962C8B-B14F-4D97-AF65-F5344CB8AC3E}">
        <p14:creationId xmlns:p14="http://schemas.microsoft.com/office/powerpoint/2010/main" val="3198573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4C0549-78F2-B54A-B17C-19BA8A7D27FC}"/>
              </a:ext>
            </a:extLst>
          </p:cNvPr>
          <p:cNvPicPr>
            <a:picLocks noChangeAspect="1"/>
          </p:cNvPicPr>
          <p:nvPr/>
        </p:nvPicPr>
        <p:blipFill>
          <a:blip r:embed="rId2"/>
          <a:stretch>
            <a:fillRect/>
          </a:stretch>
        </p:blipFill>
        <p:spPr>
          <a:xfrm rot="16200000">
            <a:off x="2667000" y="1146171"/>
            <a:ext cx="6857998" cy="4565658"/>
          </a:xfrm>
          <a:prstGeom prst="rect">
            <a:avLst/>
          </a:prstGeom>
        </p:spPr>
      </p:pic>
      <p:pic>
        <p:nvPicPr>
          <p:cNvPr id="7" name="Picture 6">
            <a:extLst>
              <a:ext uri="{FF2B5EF4-FFF2-40B4-BE49-F238E27FC236}">
                <a16:creationId xmlns:a16="http://schemas.microsoft.com/office/drawing/2014/main" id="{15A349D5-33BA-364B-A44E-31C56A40ABAB}"/>
              </a:ext>
            </a:extLst>
          </p:cNvPr>
          <p:cNvPicPr>
            <a:picLocks noChangeAspect="1"/>
          </p:cNvPicPr>
          <p:nvPr/>
        </p:nvPicPr>
        <p:blipFill>
          <a:blip r:embed="rId3"/>
          <a:stretch>
            <a:fillRect/>
          </a:stretch>
        </p:blipFill>
        <p:spPr>
          <a:xfrm rot="16200000">
            <a:off x="6480173" y="1146169"/>
            <a:ext cx="6857998" cy="4565658"/>
          </a:xfrm>
          <a:prstGeom prst="rect">
            <a:avLst/>
          </a:prstGeom>
        </p:spPr>
      </p:pic>
      <p:pic>
        <p:nvPicPr>
          <p:cNvPr id="5" name="Picture 4">
            <a:extLst>
              <a:ext uri="{FF2B5EF4-FFF2-40B4-BE49-F238E27FC236}">
                <a16:creationId xmlns:a16="http://schemas.microsoft.com/office/drawing/2014/main" id="{9A9F6E6F-EB4F-7245-8E6C-995A47F7A955}"/>
              </a:ext>
            </a:extLst>
          </p:cNvPr>
          <p:cNvPicPr>
            <a:picLocks noChangeAspect="1"/>
          </p:cNvPicPr>
          <p:nvPr/>
        </p:nvPicPr>
        <p:blipFill>
          <a:blip r:embed="rId4"/>
          <a:stretch>
            <a:fillRect/>
          </a:stretch>
        </p:blipFill>
        <p:spPr>
          <a:xfrm rot="16200000">
            <a:off x="-1146170" y="1146170"/>
            <a:ext cx="6857998" cy="4565658"/>
          </a:xfrm>
          <a:prstGeom prst="rect">
            <a:avLst/>
          </a:prstGeom>
        </p:spPr>
      </p:pic>
      <p:sp>
        <p:nvSpPr>
          <p:cNvPr id="2" name="Title 1">
            <a:extLst>
              <a:ext uri="{FF2B5EF4-FFF2-40B4-BE49-F238E27FC236}">
                <a16:creationId xmlns:a16="http://schemas.microsoft.com/office/drawing/2014/main" id="{A73FC6DD-7896-EE49-BBE6-D423A7DD9EB5}"/>
              </a:ext>
            </a:extLst>
          </p:cNvPr>
          <p:cNvSpPr>
            <a:spLocks noGrp="1"/>
          </p:cNvSpPr>
          <p:nvPr>
            <p:ph type="ctrTitle"/>
          </p:nvPr>
        </p:nvSpPr>
        <p:spPr>
          <a:solidFill>
            <a:schemeClr val="bg1">
              <a:alpha val="62000"/>
            </a:schemeClr>
          </a:solidFill>
        </p:spPr>
        <p:txBody>
          <a:bodyPr>
            <a:normAutofit fontScale="90000"/>
          </a:bodyPr>
          <a:lstStyle/>
          <a:p>
            <a:r>
              <a:rPr lang="en-GB" dirty="0"/>
              <a:t>Changes in biogeochemistry recorded in the </a:t>
            </a:r>
            <a:r>
              <a:rPr lang="en-GB" dirty="0" err="1"/>
              <a:t>Lisan</a:t>
            </a:r>
            <a:r>
              <a:rPr lang="en-GB" dirty="0"/>
              <a:t> formation and the Dead Sea Basin</a:t>
            </a:r>
            <a:endParaRPr lang="en-US" dirty="0"/>
          </a:p>
        </p:txBody>
      </p:sp>
      <p:sp>
        <p:nvSpPr>
          <p:cNvPr id="3" name="Subtitle 2">
            <a:extLst>
              <a:ext uri="{FF2B5EF4-FFF2-40B4-BE49-F238E27FC236}">
                <a16:creationId xmlns:a16="http://schemas.microsoft.com/office/drawing/2014/main" id="{28EA451C-3CF2-424A-8F7F-6A9045D27B74}"/>
              </a:ext>
            </a:extLst>
          </p:cNvPr>
          <p:cNvSpPr>
            <a:spLocks noGrp="1"/>
          </p:cNvSpPr>
          <p:nvPr>
            <p:ph type="subTitle" idx="1"/>
          </p:nvPr>
        </p:nvSpPr>
        <p:spPr>
          <a:xfrm>
            <a:off x="2282828" y="4591052"/>
            <a:ext cx="7538720" cy="523364"/>
          </a:xfrm>
          <a:solidFill>
            <a:schemeClr val="bg1">
              <a:alpha val="76000"/>
            </a:schemeClr>
          </a:solidFill>
        </p:spPr>
        <p:txBody>
          <a:bodyPr/>
          <a:lstStyle/>
          <a:p>
            <a:r>
              <a:rPr lang="en-US" dirty="0"/>
              <a:t>Alexandra V. </a:t>
            </a:r>
            <a:r>
              <a:rPr lang="en-US" dirty="0" err="1"/>
              <a:t>Turchyn</a:t>
            </a:r>
            <a:r>
              <a:rPr lang="en-US" dirty="0"/>
              <a:t>, Harold J. Bradbury, Adi </a:t>
            </a:r>
            <a:r>
              <a:rPr lang="en-US" dirty="0" err="1"/>
              <a:t>Torfstein</a:t>
            </a:r>
            <a:endParaRPr lang="en-US" dirty="0"/>
          </a:p>
        </p:txBody>
      </p:sp>
    </p:spTree>
    <p:extLst>
      <p:ext uri="{BB962C8B-B14F-4D97-AF65-F5344CB8AC3E}">
        <p14:creationId xmlns:p14="http://schemas.microsoft.com/office/powerpoint/2010/main" val="218220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3029-BD80-0A4C-9BDE-FB7CA70331FC}"/>
              </a:ext>
            </a:extLst>
          </p:cNvPr>
          <p:cNvSpPr>
            <a:spLocks noGrp="1"/>
          </p:cNvSpPr>
          <p:nvPr>
            <p:ph type="title"/>
          </p:nvPr>
        </p:nvSpPr>
        <p:spPr/>
        <p:txBody>
          <a:bodyPr/>
          <a:lstStyle/>
          <a:p>
            <a:r>
              <a:rPr lang="en-US" dirty="0"/>
              <a:t>For more reading</a:t>
            </a:r>
          </a:p>
        </p:txBody>
      </p:sp>
      <p:pic>
        <p:nvPicPr>
          <p:cNvPr id="4" name="Picture 3">
            <a:extLst>
              <a:ext uri="{FF2B5EF4-FFF2-40B4-BE49-F238E27FC236}">
                <a16:creationId xmlns:a16="http://schemas.microsoft.com/office/drawing/2014/main" id="{04797318-5824-5243-A18F-DBA00D6A4189}"/>
              </a:ext>
            </a:extLst>
          </p:cNvPr>
          <p:cNvPicPr>
            <a:picLocks noChangeAspect="1"/>
          </p:cNvPicPr>
          <p:nvPr/>
        </p:nvPicPr>
        <p:blipFill>
          <a:blip r:embed="rId2"/>
          <a:stretch>
            <a:fillRect/>
          </a:stretch>
        </p:blipFill>
        <p:spPr>
          <a:xfrm>
            <a:off x="0" y="2011522"/>
            <a:ext cx="6938692" cy="1989772"/>
          </a:xfrm>
          <a:prstGeom prst="rect">
            <a:avLst/>
          </a:prstGeom>
        </p:spPr>
      </p:pic>
      <p:pic>
        <p:nvPicPr>
          <p:cNvPr id="5" name="Picture 4">
            <a:extLst>
              <a:ext uri="{FF2B5EF4-FFF2-40B4-BE49-F238E27FC236}">
                <a16:creationId xmlns:a16="http://schemas.microsoft.com/office/drawing/2014/main" id="{95553758-B131-2149-9E27-2FDFC6F3C9F9}"/>
              </a:ext>
            </a:extLst>
          </p:cNvPr>
          <p:cNvPicPr>
            <a:picLocks noChangeAspect="1"/>
          </p:cNvPicPr>
          <p:nvPr/>
        </p:nvPicPr>
        <p:blipFill>
          <a:blip r:embed="rId3"/>
          <a:stretch>
            <a:fillRect/>
          </a:stretch>
        </p:blipFill>
        <p:spPr>
          <a:xfrm>
            <a:off x="6700520" y="1148874"/>
            <a:ext cx="5130800" cy="2374900"/>
          </a:xfrm>
          <a:prstGeom prst="rect">
            <a:avLst/>
          </a:prstGeom>
        </p:spPr>
      </p:pic>
      <p:pic>
        <p:nvPicPr>
          <p:cNvPr id="6" name="Picture 5">
            <a:extLst>
              <a:ext uri="{FF2B5EF4-FFF2-40B4-BE49-F238E27FC236}">
                <a16:creationId xmlns:a16="http://schemas.microsoft.com/office/drawing/2014/main" id="{35CF1C4B-C066-1145-8A24-C690EF195111}"/>
              </a:ext>
            </a:extLst>
          </p:cNvPr>
          <p:cNvPicPr>
            <a:picLocks noChangeAspect="1"/>
          </p:cNvPicPr>
          <p:nvPr/>
        </p:nvPicPr>
        <p:blipFill>
          <a:blip r:embed="rId4"/>
          <a:stretch>
            <a:fillRect/>
          </a:stretch>
        </p:blipFill>
        <p:spPr>
          <a:xfrm>
            <a:off x="0" y="4322128"/>
            <a:ext cx="8267700" cy="2413000"/>
          </a:xfrm>
          <a:prstGeom prst="rect">
            <a:avLst/>
          </a:prstGeom>
        </p:spPr>
      </p:pic>
    </p:spTree>
    <p:extLst>
      <p:ext uri="{BB962C8B-B14F-4D97-AF65-F5344CB8AC3E}">
        <p14:creationId xmlns:p14="http://schemas.microsoft.com/office/powerpoint/2010/main" val="246793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4C0549-78F2-B54A-B17C-19BA8A7D27FC}"/>
              </a:ext>
            </a:extLst>
          </p:cNvPr>
          <p:cNvPicPr>
            <a:picLocks noChangeAspect="1"/>
          </p:cNvPicPr>
          <p:nvPr/>
        </p:nvPicPr>
        <p:blipFill>
          <a:blip r:embed="rId2"/>
          <a:stretch>
            <a:fillRect/>
          </a:stretch>
        </p:blipFill>
        <p:spPr>
          <a:xfrm rot="16200000">
            <a:off x="2667000" y="1146171"/>
            <a:ext cx="6857998" cy="4565658"/>
          </a:xfrm>
          <a:prstGeom prst="rect">
            <a:avLst/>
          </a:prstGeom>
        </p:spPr>
      </p:pic>
      <p:pic>
        <p:nvPicPr>
          <p:cNvPr id="7" name="Picture 6">
            <a:extLst>
              <a:ext uri="{FF2B5EF4-FFF2-40B4-BE49-F238E27FC236}">
                <a16:creationId xmlns:a16="http://schemas.microsoft.com/office/drawing/2014/main" id="{15A349D5-33BA-364B-A44E-31C56A40ABAB}"/>
              </a:ext>
            </a:extLst>
          </p:cNvPr>
          <p:cNvPicPr>
            <a:picLocks noChangeAspect="1"/>
          </p:cNvPicPr>
          <p:nvPr/>
        </p:nvPicPr>
        <p:blipFill>
          <a:blip r:embed="rId3"/>
          <a:stretch>
            <a:fillRect/>
          </a:stretch>
        </p:blipFill>
        <p:spPr>
          <a:xfrm rot="16200000">
            <a:off x="6480173" y="1146169"/>
            <a:ext cx="6857998" cy="4565658"/>
          </a:xfrm>
          <a:prstGeom prst="rect">
            <a:avLst/>
          </a:prstGeom>
        </p:spPr>
      </p:pic>
      <p:pic>
        <p:nvPicPr>
          <p:cNvPr id="5" name="Picture 4">
            <a:extLst>
              <a:ext uri="{FF2B5EF4-FFF2-40B4-BE49-F238E27FC236}">
                <a16:creationId xmlns:a16="http://schemas.microsoft.com/office/drawing/2014/main" id="{9A9F6E6F-EB4F-7245-8E6C-995A47F7A955}"/>
              </a:ext>
            </a:extLst>
          </p:cNvPr>
          <p:cNvPicPr>
            <a:picLocks noChangeAspect="1"/>
          </p:cNvPicPr>
          <p:nvPr/>
        </p:nvPicPr>
        <p:blipFill>
          <a:blip r:embed="rId4"/>
          <a:stretch>
            <a:fillRect/>
          </a:stretch>
        </p:blipFill>
        <p:spPr>
          <a:xfrm rot="16200000">
            <a:off x="-1146170" y="1146170"/>
            <a:ext cx="6857998" cy="4565658"/>
          </a:xfrm>
          <a:prstGeom prst="rect">
            <a:avLst/>
          </a:prstGeom>
        </p:spPr>
      </p:pic>
      <p:sp>
        <p:nvSpPr>
          <p:cNvPr id="11" name="Title 1">
            <a:extLst>
              <a:ext uri="{FF2B5EF4-FFF2-40B4-BE49-F238E27FC236}">
                <a16:creationId xmlns:a16="http://schemas.microsoft.com/office/drawing/2014/main" id="{61C012E1-F7F8-D847-8D22-8795FFAB2D36}"/>
              </a:ext>
            </a:extLst>
          </p:cNvPr>
          <p:cNvSpPr>
            <a:spLocks noGrp="1"/>
          </p:cNvSpPr>
          <p:nvPr>
            <p:ph type="ctrTitle"/>
          </p:nvPr>
        </p:nvSpPr>
        <p:spPr>
          <a:xfrm>
            <a:off x="639756" y="756602"/>
            <a:ext cx="11297920" cy="5054918"/>
          </a:xfrm>
          <a:solidFill>
            <a:schemeClr val="bg1">
              <a:alpha val="62000"/>
            </a:schemeClr>
          </a:solidFill>
        </p:spPr>
        <p:txBody>
          <a:bodyPr>
            <a:normAutofit fontScale="90000"/>
          </a:bodyPr>
          <a:lstStyle/>
          <a:p>
            <a:pPr algn="l"/>
            <a:r>
              <a:rPr lang="en-GB" sz="4400" dirty="0" err="1"/>
              <a:t>Lisan</a:t>
            </a:r>
            <a:r>
              <a:rPr lang="en-GB" sz="4400" dirty="0"/>
              <a:t> Formation: </a:t>
            </a:r>
            <a:br>
              <a:rPr lang="en-GB" sz="4400" dirty="0"/>
            </a:br>
            <a:r>
              <a:rPr lang="en-GB" sz="4400" dirty="0"/>
              <a:t>Large freshwater system during the last glacial period, with lake levels 250 meters above where they are today. </a:t>
            </a:r>
            <a:br>
              <a:rPr lang="en-GB" sz="4400" dirty="0"/>
            </a:br>
            <a:r>
              <a:rPr lang="en-GB" sz="4400" dirty="0"/>
              <a:t>Annually precipitated aragonite, alternating with detrital material.</a:t>
            </a:r>
            <a:br>
              <a:rPr lang="en-GB" sz="4400" dirty="0"/>
            </a:br>
            <a:r>
              <a:rPr lang="en-GB" sz="4400" dirty="0"/>
              <a:t>Occasional overturn led to precipitation of massive gypsum, and in some places there are </a:t>
            </a:r>
            <a:r>
              <a:rPr lang="en-GB" sz="4400" dirty="0" err="1"/>
              <a:t>sulfur</a:t>
            </a:r>
            <a:r>
              <a:rPr lang="en-GB" sz="4400" dirty="0"/>
              <a:t> nodules within the gypsum. </a:t>
            </a:r>
            <a:endParaRPr lang="en-US" sz="4400" dirty="0"/>
          </a:p>
        </p:txBody>
      </p:sp>
    </p:spTree>
    <p:extLst>
      <p:ext uri="{BB962C8B-B14F-4D97-AF65-F5344CB8AC3E}">
        <p14:creationId xmlns:p14="http://schemas.microsoft.com/office/powerpoint/2010/main" val="2796983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4C0549-78F2-B54A-B17C-19BA8A7D27FC}"/>
              </a:ext>
            </a:extLst>
          </p:cNvPr>
          <p:cNvPicPr>
            <a:picLocks noChangeAspect="1"/>
          </p:cNvPicPr>
          <p:nvPr/>
        </p:nvPicPr>
        <p:blipFill>
          <a:blip r:embed="rId2"/>
          <a:stretch>
            <a:fillRect/>
          </a:stretch>
        </p:blipFill>
        <p:spPr>
          <a:xfrm rot="16200000">
            <a:off x="2667000" y="1146171"/>
            <a:ext cx="6857998" cy="4565658"/>
          </a:xfrm>
          <a:prstGeom prst="rect">
            <a:avLst/>
          </a:prstGeom>
        </p:spPr>
      </p:pic>
      <p:pic>
        <p:nvPicPr>
          <p:cNvPr id="7" name="Picture 6">
            <a:extLst>
              <a:ext uri="{FF2B5EF4-FFF2-40B4-BE49-F238E27FC236}">
                <a16:creationId xmlns:a16="http://schemas.microsoft.com/office/drawing/2014/main" id="{15A349D5-33BA-364B-A44E-31C56A40ABAB}"/>
              </a:ext>
            </a:extLst>
          </p:cNvPr>
          <p:cNvPicPr>
            <a:picLocks noChangeAspect="1"/>
          </p:cNvPicPr>
          <p:nvPr/>
        </p:nvPicPr>
        <p:blipFill>
          <a:blip r:embed="rId3"/>
          <a:stretch>
            <a:fillRect/>
          </a:stretch>
        </p:blipFill>
        <p:spPr>
          <a:xfrm rot="16200000">
            <a:off x="6480173" y="1146169"/>
            <a:ext cx="6857998" cy="4565658"/>
          </a:xfrm>
          <a:prstGeom prst="rect">
            <a:avLst/>
          </a:prstGeom>
        </p:spPr>
      </p:pic>
      <p:pic>
        <p:nvPicPr>
          <p:cNvPr id="5" name="Picture 4">
            <a:extLst>
              <a:ext uri="{FF2B5EF4-FFF2-40B4-BE49-F238E27FC236}">
                <a16:creationId xmlns:a16="http://schemas.microsoft.com/office/drawing/2014/main" id="{9A9F6E6F-EB4F-7245-8E6C-995A47F7A955}"/>
              </a:ext>
            </a:extLst>
          </p:cNvPr>
          <p:cNvPicPr>
            <a:picLocks noChangeAspect="1"/>
          </p:cNvPicPr>
          <p:nvPr/>
        </p:nvPicPr>
        <p:blipFill>
          <a:blip r:embed="rId4"/>
          <a:stretch>
            <a:fillRect/>
          </a:stretch>
        </p:blipFill>
        <p:spPr>
          <a:xfrm rot="16200000">
            <a:off x="-1146170" y="1146170"/>
            <a:ext cx="6857998" cy="4565658"/>
          </a:xfrm>
          <a:prstGeom prst="rect">
            <a:avLst/>
          </a:prstGeom>
        </p:spPr>
      </p:pic>
      <p:sp>
        <p:nvSpPr>
          <p:cNvPr id="8" name="Title 1">
            <a:extLst>
              <a:ext uri="{FF2B5EF4-FFF2-40B4-BE49-F238E27FC236}">
                <a16:creationId xmlns:a16="http://schemas.microsoft.com/office/drawing/2014/main" id="{832B3005-A165-A94D-853D-E7EB484FCCAC}"/>
              </a:ext>
            </a:extLst>
          </p:cNvPr>
          <p:cNvSpPr txBox="1">
            <a:spLocks/>
          </p:cNvSpPr>
          <p:nvPr/>
        </p:nvSpPr>
        <p:spPr>
          <a:xfrm>
            <a:off x="152399" y="203199"/>
            <a:ext cx="4413259" cy="919163"/>
          </a:xfrm>
          <a:prstGeom prst="rect">
            <a:avLst/>
          </a:prstGeom>
          <a:solidFill>
            <a:schemeClr val="bg1">
              <a:alpha val="92000"/>
            </a:schemeClr>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Annual layers</a:t>
            </a:r>
            <a:endParaRPr lang="en-US" dirty="0"/>
          </a:p>
        </p:txBody>
      </p:sp>
      <p:sp>
        <p:nvSpPr>
          <p:cNvPr id="10" name="Title 1">
            <a:extLst>
              <a:ext uri="{FF2B5EF4-FFF2-40B4-BE49-F238E27FC236}">
                <a16:creationId xmlns:a16="http://schemas.microsoft.com/office/drawing/2014/main" id="{0E8FC943-A994-2845-B974-088C75D3E2C5}"/>
              </a:ext>
            </a:extLst>
          </p:cNvPr>
          <p:cNvSpPr txBox="1">
            <a:spLocks/>
          </p:cNvSpPr>
          <p:nvPr/>
        </p:nvSpPr>
        <p:spPr>
          <a:xfrm>
            <a:off x="3965569" y="4427376"/>
            <a:ext cx="4413259" cy="919163"/>
          </a:xfrm>
          <a:prstGeom prst="rect">
            <a:avLst/>
          </a:prstGeom>
          <a:solidFill>
            <a:schemeClr val="bg1">
              <a:alpha val="92000"/>
            </a:schemeClr>
          </a:solidFill>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err="1"/>
              <a:t>Sulfur</a:t>
            </a:r>
            <a:r>
              <a:rPr lang="en-GB" dirty="0"/>
              <a:t> nodules</a:t>
            </a:r>
            <a:endParaRPr lang="en-US" dirty="0"/>
          </a:p>
        </p:txBody>
      </p:sp>
    </p:spTree>
    <p:extLst>
      <p:ext uri="{BB962C8B-B14F-4D97-AF65-F5344CB8AC3E}">
        <p14:creationId xmlns:p14="http://schemas.microsoft.com/office/powerpoint/2010/main" val="656542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65430D-F53E-6E49-933A-31C116BDB187}"/>
              </a:ext>
            </a:extLst>
          </p:cNvPr>
          <p:cNvPicPr>
            <a:picLocks noGrp="1" noChangeAspect="1"/>
          </p:cNvPicPr>
          <p:nvPr>
            <p:ph idx="1"/>
          </p:nvPr>
        </p:nvPicPr>
        <p:blipFill>
          <a:blip r:embed="rId2"/>
          <a:stretch>
            <a:fillRect/>
          </a:stretch>
        </p:blipFill>
        <p:spPr>
          <a:xfrm>
            <a:off x="3118128" y="159385"/>
            <a:ext cx="8382992" cy="6431940"/>
          </a:xfrm>
        </p:spPr>
      </p:pic>
      <p:sp>
        <p:nvSpPr>
          <p:cNvPr id="6" name="TextBox 5">
            <a:extLst>
              <a:ext uri="{FF2B5EF4-FFF2-40B4-BE49-F238E27FC236}">
                <a16:creationId xmlns:a16="http://schemas.microsoft.com/office/drawing/2014/main" id="{7820E559-8947-BA4E-B4F1-CB2FD622AAEB}"/>
              </a:ext>
            </a:extLst>
          </p:cNvPr>
          <p:cNvSpPr txBox="1"/>
          <p:nvPr/>
        </p:nvSpPr>
        <p:spPr>
          <a:xfrm>
            <a:off x="162560" y="159385"/>
            <a:ext cx="2722879" cy="2308324"/>
          </a:xfrm>
          <a:prstGeom prst="rect">
            <a:avLst/>
          </a:prstGeom>
          <a:noFill/>
        </p:spPr>
        <p:txBody>
          <a:bodyPr wrap="square" rtlCol="0">
            <a:spAutoFit/>
          </a:bodyPr>
          <a:lstStyle/>
          <a:p>
            <a:r>
              <a:rPr lang="en-US" sz="2400" dirty="0"/>
              <a:t>Local Hydrological Cycle responds to regional climate change and is considered an ‘amplifier lakes’</a:t>
            </a:r>
          </a:p>
        </p:txBody>
      </p:sp>
      <p:sp>
        <p:nvSpPr>
          <p:cNvPr id="7" name="TextBox 6">
            <a:extLst>
              <a:ext uri="{FF2B5EF4-FFF2-40B4-BE49-F238E27FC236}">
                <a16:creationId xmlns:a16="http://schemas.microsoft.com/office/drawing/2014/main" id="{330F3887-4EF6-6B4E-9038-C8C53859029C}"/>
              </a:ext>
            </a:extLst>
          </p:cNvPr>
          <p:cNvSpPr txBox="1"/>
          <p:nvPr/>
        </p:nvSpPr>
        <p:spPr>
          <a:xfrm>
            <a:off x="9483117" y="6457890"/>
            <a:ext cx="2708883" cy="400110"/>
          </a:xfrm>
          <a:prstGeom prst="rect">
            <a:avLst/>
          </a:prstGeom>
          <a:noFill/>
        </p:spPr>
        <p:txBody>
          <a:bodyPr wrap="none" rtlCol="0">
            <a:spAutoFit/>
          </a:bodyPr>
          <a:lstStyle/>
          <a:p>
            <a:r>
              <a:rPr lang="en-US" sz="2000" i="1" dirty="0"/>
              <a:t>Bradbury et al., G3 2018</a:t>
            </a:r>
          </a:p>
        </p:txBody>
      </p:sp>
    </p:spTree>
    <p:extLst>
      <p:ext uri="{BB962C8B-B14F-4D97-AF65-F5344CB8AC3E}">
        <p14:creationId xmlns:p14="http://schemas.microsoft.com/office/powerpoint/2010/main" val="1112066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9EA6-3782-B044-9793-52FE9FC8EAC5}"/>
              </a:ext>
            </a:extLst>
          </p:cNvPr>
          <p:cNvSpPr>
            <a:spLocks noGrp="1"/>
          </p:cNvSpPr>
          <p:nvPr>
            <p:ph type="title"/>
          </p:nvPr>
        </p:nvSpPr>
        <p:spPr>
          <a:xfrm>
            <a:off x="5843458" y="664210"/>
            <a:ext cx="6172200" cy="1325563"/>
          </a:xfrm>
        </p:spPr>
        <p:txBody>
          <a:bodyPr>
            <a:normAutofit fontScale="90000"/>
          </a:bodyPr>
          <a:lstStyle/>
          <a:p>
            <a:pPr algn="r"/>
            <a:r>
              <a:rPr lang="en-US" dirty="0"/>
              <a:t>Annual geochemical variability in the </a:t>
            </a:r>
            <a:r>
              <a:rPr lang="en-US" dirty="0" err="1"/>
              <a:t>Lisan</a:t>
            </a:r>
            <a:r>
              <a:rPr lang="en-US" dirty="0"/>
              <a:t> Formation over the last glacial period</a:t>
            </a:r>
          </a:p>
        </p:txBody>
      </p:sp>
      <p:pic>
        <p:nvPicPr>
          <p:cNvPr id="5" name="Picture 4">
            <a:extLst>
              <a:ext uri="{FF2B5EF4-FFF2-40B4-BE49-F238E27FC236}">
                <a16:creationId xmlns:a16="http://schemas.microsoft.com/office/drawing/2014/main" id="{E00623D1-4CBC-7440-AE61-4D0047F2D953}"/>
              </a:ext>
            </a:extLst>
          </p:cNvPr>
          <p:cNvPicPr>
            <a:picLocks noChangeAspect="1"/>
          </p:cNvPicPr>
          <p:nvPr/>
        </p:nvPicPr>
        <p:blipFill>
          <a:blip r:embed="rId2"/>
          <a:stretch>
            <a:fillRect/>
          </a:stretch>
        </p:blipFill>
        <p:spPr>
          <a:xfrm>
            <a:off x="181609" y="162560"/>
            <a:ext cx="5661849" cy="6539230"/>
          </a:xfrm>
          <a:prstGeom prst="rect">
            <a:avLst/>
          </a:prstGeom>
        </p:spPr>
      </p:pic>
      <p:sp>
        <p:nvSpPr>
          <p:cNvPr id="6" name="TextBox 5">
            <a:extLst>
              <a:ext uri="{FF2B5EF4-FFF2-40B4-BE49-F238E27FC236}">
                <a16:creationId xmlns:a16="http://schemas.microsoft.com/office/drawing/2014/main" id="{07A7192E-53F2-9944-A48E-15B9F9C7A743}"/>
              </a:ext>
            </a:extLst>
          </p:cNvPr>
          <p:cNvSpPr txBox="1"/>
          <p:nvPr/>
        </p:nvSpPr>
        <p:spPr>
          <a:xfrm>
            <a:off x="6644640" y="2778363"/>
            <a:ext cx="5174712" cy="954107"/>
          </a:xfrm>
          <a:prstGeom prst="rect">
            <a:avLst/>
          </a:prstGeom>
          <a:noFill/>
        </p:spPr>
        <p:txBody>
          <a:bodyPr wrap="square" rtlCol="0">
            <a:spAutoFit/>
          </a:bodyPr>
          <a:lstStyle/>
          <a:p>
            <a:pPr algn="r"/>
            <a:r>
              <a:rPr lang="en-US" sz="2800" dirty="0">
                <a:latin typeface="Symbol" pitchFamily="2" charset="2"/>
              </a:rPr>
              <a:t>d</a:t>
            </a:r>
            <a:r>
              <a:rPr lang="en-US" sz="2800" baseline="30000" dirty="0"/>
              <a:t>44</a:t>
            </a:r>
            <a:r>
              <a:rPr lang="en-US" sz="2800" dirty="0"/>
              <a:t>Ca in aragonite, primary gypsum, secondary gypsum</a:t>
            </a:r>
          </a:p>
        </p:txBody>
      </p:sp>
      <p:sp>
        <p:nvSpPr>
          <p:cNvPr id="7" name="TextBox 6">
            <a:extLst>
              <a:ext uri="{FF2B5EF4-FFF2-40B4-BE49-F238E27FC236}">
                <a16:creationId xmlns:a16="http://schemas.microsoft.com/office/drawing/2014/main" id="{963639F8-B2D9-A04A-8C83-327F570C3D17}"/>
              </a:ext>
            </a:extLst>
          </p:cNvPr>
          <p:cNvSpPr txBox="1"/>
          <p:nvPr/>
        </p:nvSpPr>
        <p:spPr>
          <a:xfrm>
            <a:off x="9483117" y="6457890"/>
            <a:ext cx="2708883" cy="400110"/>
          </a:xfrm>
          <a:prstGeom prst="rect">
            <a:avLst/>
          </a:prstGeom>
          <a:noFill/>
        </p:spPr>
        <p:txBody>
          <a:bodyPr wrap="none" rtlCol="0">
            <a:spAutoFit/>
          </a:bodyPr>
          <a:lstStyle/>
          <a:p>
            <a:r>
              <a:rPr lang="en-US" sz="2000" i="1" dirty="0"/>
              <a:t>Bradbury et al., G3 2018</a:t>
            </a:r>
          </a:p>
        </p:txBody>
      </p:sp>
    </p:spTree>
    <p:extLst>
      <p:ext uri="{BB962C8B-B14F-4D97-AF65-F5344CB8AC3E}">
        <p14:creationId xmlns:p14="http://schemas.microsoft.com/office/powerpoint/2010/main" val="838120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9EA6-3782-B044-9793-52FE9FC8EAC5}"/>
              </a:ext>
            </a:extLst>
          </p:cNvPr>
          <p:cNvSpPr>
            <a:spLocks noGrp="1"/>
          </p:cNvSpPr>
          <p:nvPr>
            <p:ph type="title"/>
          </p:nvPr>
        </p:nvSpPr>
        <p:spPr>
          <a:xfrm>
            <a:off x="5843458" y="664210"/>
            <a:ext cx="6172200" cy="1325563"/>
          </a:xfrm>
        </p:spPr>
        <p:txBody>
          <a:bodyPr>
            <a:normAutofit fontScale="90000"/>
          </a:bodyPr>
          <a:lstStyle/>
          <a:p>
            <a:pPr algn="r"/>
            <a:r>
              <a:rPr lang="en-US" dirty="0"/>
              <a:t>Annual geochemical variability in the </a:t>
            </a:r>
            <a:r>
              <a:rPr lang="en-US" dirty="0" err="1"/>
              <a:t>Lisan</a:t>
            </a:r>
            <a:r>
              <a:rPr lang="en-US" dirty="0"/>
              <a:t> Formation over the last glacial period</a:t>
            </a:r>
          </a:p>
        </p:txBody>
      </p:sp>
      <p:sp>
        <p:nvSpPr>
          <p:cNvPr id="6" name="TextBox 5">
            <a:extLst>
              <a:ext uri="{FF2B5EF4-FFF2-40B4-BE49-F238E27FC236}">
                <a16:creationId xmlns:a16="http://schemas.microsoft.com/office/drawing/2014/main" id="{07A7192E-53F2-9944-A48E-15B9F9C7A743}"/>
              </a:ext>
            </a:extLst>
          </p:cNvPr>
          <p:cNvSpPr txBox="1"/>
          <p:nvPr/>
        </p:nvSpPr>
        <p:spPr>
          <a:xfrm>
            <a:off x="6644640" y="2778363"/>
            <a:ext cx="5174712" cy="954107"/>
          </a:xfrm>
          <a:prstGeom prst="rect">
            <a:avLst/>
          </a:prstGeom>
          <a:noFill/>
        </p:spPr>
        <p:txBody>
          <a:bodyPr wrap="square" rtlCol="0">
            <a:spAutoFit/>
          </a:bodyPr>
          <a:lstStyle/>
          <a:p>
            <a:pPr algn="r"/>
            <a:r>
              <a:rPr lang="en-US" sz="2800" dirty="0">
                <a:latin typeface="Symbol" pitchFamily="2" charset="2"/>
              </a:rPr>
              <a:t>d</a:t>
            </a:r>
            <a:r>
              <a:rPr lang="en-US" sz="2800" baseline="30000" dirty="0"/>
              <a:t>44</a:t>
            </a:r>
            <a:r>
              <a:rPr lang="en-US" sz="2800" dirty="0"/>
              <a:t>Ca in aragonite, primary gypsum, secondary gypsum</a:t>
            </a:r>
          </a:p>
        </p:txBody>
      </p:sp>
      <p:pic>
        <p:nvPicPr>
          <p:cNvPr id="3" name="Picture 2">
            <a:extLst>
              <a:ext uri="{FF2B5EF4-FFF2-40B4-BE49-F238E27FC236}">
                <a16:creationId xmlns:a16="http://schemas.microsoft.com/office/drawing/2014/main" id="{EF70A3B8-FF6B-664A-AFCC-F5BEC939688F}"/>
              </a:ext>
            </a:extLst>
          </p:cNvPr>
          <p:cNvPicPr>
            <a:picLocks noChangeAspect="1"/>
          </p:cNvPicPr>
          <p:nvPr/>
        </p:nvPicPr>
        <p:blipFill>
          <a:blip r:embed="rId2"/>
          <a:stretch>
            <a:fillRect/>
          </a:stretch>
        </p:blipFill>
        <p:spPr>
          <a:xfrm>
            <a:off x="143510" y="171450"/>
            <a:ext cx="4103370" cy="6418092"/>
          </a:xfrm>
          <a:prstGeom prst="rect">
            <a:avLst/>
          </a:prstGeom>
        </p:spPr>
      </p:pic>
      <p:sp>
        <p:nvSpPr>
          <p:cNvPr id="7" name="TextBox 6">
            <a:extLst>
              <a:ext uri="{FF2B5EF4-FFF2-40B4-BE49-F238E27FC236}">
                <a16:creationId xmlns:a16="http://schemas.microsoft.com/office/drawing/2014/main" id="{3DFE5DDB-F242-6E40-97F7-C8169295ED16}"/>
              </a:ext>
            </a:extLst>
          </p:cNvPr>
          <p:cNvSpPr txBox="1"/>
          <p:nvPr/>
        </p:nvSpPr>
        <p:spPr>
          <a:xfrm>
            <a:off x="9483117" y="6457890"/>
            <a:ext cx="2708883" cy="400110"/>
          </a:xfrm>
          <a:prstGeom prst="rect">
            <a:avLst/>
          </a:prstGeom>
          <a:noFill/>
        </p:spPr>
        <p:txBody>
          <a:bodyPr wrap="none" rtlCol="0">
            <a:spAutoFit/>
          </a:bodyPr>
          <a:lstStyle/>
          <a:p>
            <a:r>
              <a:rPr lang="en-US" sz="2000" i="1" dirty="0"/>
              <a:t>Bradbury et al., G3 2018</a:t>
            </a:r>
          </a:p>
        </p:txBody>
      </p:sp>
      <p:sp>
        <p:nvSpPr>
          <p:cNvPr id="4" name="TextBox 3">
            <a:extLst>
              <a:ext uri="{FF2B5EF4-FFF2-40B4-BE49-F238E27FC236}">
                <a16:creationId xmlns:a16="http://schemas.microsoft.com/office/drawing/2014/main" id="{CB0DE21A-DC0C-A046-98A5-9591923020C2}"/>
              </a:ext>
            </a:extLst>
          </p:cNvPr>
          <p:cNvSpPr txBox="1"/>
          <p:nvPr/>
        </p:nvSpPr>
        <p:spPr>
          <a:xfrm>
            <a:off x="7511513" y="4115028"/>
            <a:ext cx="4307839" cy="1200329"/>
          </a:xfrm>
          <a:prstGeom prst="rect">
            <a:avLst/>
          </a:prstGeom>
          <a:noFill/>
        </p:spPr>
        <p:txBody>
          <a:bodyPr wrap="square" rtlCol="0">
            <a:spAutoFit/>
          </a:bodyPr>
          <a:lstStyle/>
          <a:p>
            <a:pPr algn="r"/>
            <a:r>
              <a:rPr lang="en-US" sz="2400" dirty="0"/>
              <a:t> Observation, the secondary gypsum derives from dissolution of aragonite and reprecipitation </a:t>
            </a:r>
          </a:p>
        </p:txBody>
      </p:sp>
    </p:spTree>
    <p:extLst>
      <p:ext uri="{BB962C8B-B14F-4D97-AF65-F5344CB8AC3E}">
        <p14:creationId xmlns:p14="http://schemas.microsoft.com/office/powerpoint/2010/main" val="162852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9EA6-3782-B044-9793-52FE9FC8EAC5}"/>
              </a:ext>
            </a:extLst>
          </p:cNvPr>
          <p:cNvSpPr>
            <a:spLocks noGrp="1"/>
          </p:cNvSpPr>
          <p:nvPr>
            <p:ph type="title"/>
          </p:nvPr>
        </p:nvSpPr>
        <p:spPr>
          <a:xfrm>
            <a:off x="5843458" y="664210"/>
            <a:ext cx="6172200" cy="1325563"/>
          </a:xfrm>
        </p:spPr>
        <p:txBody>
          <a:bodyPr>
            <a:normAutofit fontScale="90000"/>
          </a:bodyPr>
          <a:lstStyle/>
          <a:p>
            <a:pPr algn="r"/>
            <a:r>
              <a:rPr lang="en-US" dirty="0"/>
              <a:t>Annual geochemical variability in the </a:t>
            </a:r>
            <a:r>
              <a:rPr lang="en-US" dirty="0" err="1"/>
              <a:t>Lisan</a:t>
            </a:r>
            <a:r>
              <a:rPr lang="en-US" dirty="0"/>
              <a:t> Formation over the last glacial period</a:t>
            </a:r>
          </a:p>
        </p:txBody>
      </p:sp>
      <p:sp>
        <p:nvSpPr>
          <p:cNvPr id="6" name="TextBox 5">
            <a:extLst>
              <a:ext uri="{FF2B5EF4-FFF2-40B4-BE49-F238E27FC236}">
                <a16:creationId xmlns:a16="http://schemas.microsoft.com/office/drawing/2014/main" id="{07A7192E-53F2-9944-A48E-15B9F9C7A743}"/>
              </a:ext>
            </a:extLst>
          </p:cNvPr>
          <p:cNvSpPr txBox="1"/>
          <p:nvPr/>
        </p:nvSpPr>
        <p:spPr>
          <a:xfrm>
            <a:off x="6644640" y="2778363"/>
            <a:ext cx="5174712" cy="954107"/>
          </a:xfrm>
          <a:prstGeom prst="rect">
            <a:avLst/>
          </a:prstGeom>
          <a:noFill/>
        </p:spPr>
        <p:txBody>
          <a:bodyPr wrap="square" rtlCol="0">
            <a:spAutoFit/>
          </a:bodyPr>
          <a:lstStyle/>
          <a:p>
            <a:pPr algn="r"/>
            <a:r>
              <a:rPr lang="en-US" sz="2800" dirty="0">
                <a:latin typeface="Symbol" pitchFamily="2" charset="2"/>
              </a:rPr>
              <a:t>d</a:t>
            </a:r>
            <a:r>
              <a:rPr lang="en-US" sz="2800" baseline="30000" dirty="0"/>
              <a:t>44</a:t>
            </a:r>
            <a:r>
              <a:rPr lang="en-US" sz="2800" dirty="0"/>
              <a:t>Ca in aragonite, primary gypsum, secondary gypsum</a:t>
            </a:r>
          </a:p>
        </p:txBody>
      </p:sp>
      <p:sp>
        <p:nvSpPr>
          <p:cNvPr id="7" name="TextBox 6">
            <a:extLst>
              <a:ext uri="{FF2B5EF4-FFF2-40B4-BE49-F238E27FC236}">
                <a16:creationId xmlns:a16="http://schemas.microsoft.com/office/drawing/2014/main" id="{3DFE5DDB-F242-6E40-97F7-C8169295ED16}"/>
              </a:ext>
            </a:extLst>
          </p:cNvPr>
          <p:cNvSpPr txBox="1"/>
          <p:nvPr/>
        </p:nvSpPr>
        <p:spPr>
          <a:xfrm>
            <a:off x="9483117" y="6457890"/>
            <a:ext cx="2708883" cy="400110"/>
          </a:xfrm>
          <a:prstGeom prst="rect">
            <a:avLst/>
          </a:prstGeom>
          <a:noFill/>
        </p:spPr>
        <p:txBody>
          <a:bodyPr wrap="none" rtlCol="0">
            <a:spAutoFit/>
          </a:bodyPr>
          <a:lstStyle/>
          <a:p>
            <a:r>
              <a:rPr lang="en-US" sz="2000" i="1" dirty="0"/>
              <a:t>Bradbury et al., G3 2018</a:t>
            </a:r>
          </a:p>
        </p:txBody>
      </p:sp>
      <p:sp>
        <p:nvSpPr>
          <p:cNvPr id="4" name="TextBox 3">
            <a:extLst>
              <a:ext uri="{FF2B5EF4-FFF2-40B4-BE49-F238E27FC236}">
                <a16:creationId xmlns:a16="http://schemas.microsoft.com/office/drawing/2014/main" id="{CB0DE21A-DC0C-A046-98A5-9591923020C2}"/>
              </a:ext>
            </a:extLst>
          </p:cNvPr>
          <p:cNvSpPr txBox="1"/>
          <p:nvPr/>
        </p:nvSpPr>
        <p:spPr>
          <a:xfrm>
            <a:off x="7511513" y="4115028"/>
            <a:ext cx="4307839" cy="1938992"/>
          </a:xfrm>
          <a:prstGeom prst="rect">
            <a:avLst/>
          </a:prstGeom>
          <a:noFill/>
        </p:spPr>
        <p:txBody>
          <a:bodyPr wrap="square" rtlCol="0">
            <a:spAutoFit/>
          </a:bodyPr>
          <a:lstStyle/>
          <a:p>
            <a:pPr algn="r"/>
            <a:r>
              <a:rPr lang="en-US" sz="2400" dirty="0"/>
              <a:t> Observation, the secondary gypsum derives from dissolution of aragonite and reprecipitation</a:t>
            </a:r>
          </a:p>
          <a:p>
            <a:pPr algn="r"/>
            <a:r>
              <a:rPr lang="en-US" sz="2400" dirty="0"/>
              <a:t>Also supported by the sulfur isotopes in the gypsum </a:t>
            </a:r>
          </a:p>
        </p:txBody>
      </p:sp>
      <p:pic>
        <p:nvPicPr>
          <p:cNvPr id="5" name="Picture 4">
            <a:extLst>
              <a:ext uri="{FF2B5EF4-FFF2-40B4-BE49-F238E27FC236}">
                <a16:creationId xmlns:a16="http://schemas.microsoft.com/office/drawing/2014/main" id="{0ABD7FD4-FF3E-D149-B364-570183E19F73}"/>
              </a:ext>
            </a:extLst>
          </p:cNvPr>
          <p:cNvPicPr>
            <a:picLocks noChangeAspect="1"/>
          </p:cNvPicPr>
          <p:nvPr/>
        </p:nvPicPr>
        <p:blipFill>
          <a:blip r:embed="rId2"/>
          <a:stretch>
            <a:fillRect/>
          </a:stretch>
        </p:blipFill>
        <p:spPr>
          <a:xfrm>
            <a:off x="219709" y="330428"/>
            <a:ext cx="6818373" cy="5196612"/>
          </a:xfrm>
          <a:prstGeom prst="rect">
            <a:avLst/>
          </a:prstGeom>
        </p:spPr>
      </p:pic>
      <p:sp>
        <p:nvSpPr>
          <p:cNvPr id="8" name="TextBox 7">
            <a:extLst>
              <a:ext uri="{FF2B5EF4-FFF2-40B4-BE49-F238E27FC236}">
                <a16:creationId xmlns:a16="http://schemas.microsoft.com/office/drawing/2014/main" id="{A672C927-D192-A248-A4E5-3BC06FC22A95}"/>
              </a:ext>
            </a:extLst>
          </p:cNvPr>
          <p:cNvSpPr txBox="1"/>
          <p:nvPr/>
        </p:nvSpPr>
        <p:spPr>
          <a:xfrm>
            <a:off x="7806658" y="6057780"/>
            <a:ext cx="4379019" cy="400110"/>
          </a:xfrm>
          <a:prstGeom prst="rect">
            <a:avLst/>
          </a:prstGeom>
          <a:noFill/>
        </p:spPr>
        <p:txBody>
          <a:bodyPr wrap="none" rtlCol="0">
            <a:spAutoFit/>
          </a:bodyPr>
          <a:lstStyle/>
          <a:p>
            <a:r>
              <a:rPr lang="en-US" sz="2000" i="1" dirty="0" err="1"/>
              <a:t>Torfstein</a:t>
            </a:r>
            <a:r>
              <a:rPr lang="en-US" sz="2000" i="1" dirty="0"/>
              <a:t> and </a:t>
            </a:r>
            <a:r>
              <a:rPr lang="en-US" sz="2000" i="1" dirty="0" err="1"/>
              <a:t>Turchyn</a:t>
            </a:r>
            <a:r>
              <a:rPr lang="en-US" sz="2000" i="1" dirty="0"/>
              <a:t>, Frontiers ES, 2017</a:t>
            </a:r>
          </a:p>
        </p:txBody>
      </p:sp>
    </p:spTree>
    <p:extLst>
      <p:ext uri="{BB962C8B-B14F-4D97-AF65-F5344CB8AC3E}">
        <p14:creationId xmlns:p14="http://schemas.microsoft.com/office/powerpoint/2010/main" val="2185258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9EA6-3782-B044-9793-52FE9FC8EAC5}"/>
              </a:ext>
            </a:extLst>
          </p:cNvPr>
          <p:cNvSpPr>
            <a:spLocks noGrp="1"/>
          </p:cNvSpPr>
          <p:nvPr>
            <p:ph type="title"/>
          </p:nvPr>
        </p:nvSpPr>
        <p:spPr>
          <a:xfrm>
            <a:off x="5843458" y="664210"/>
            <a:ext cx="6172200" cy="1325563"/>
          </a:xfrm>
        </p:spPr>
        <p:txBody>
          <a:bodyPr>
            <a:normAutofit fontScale="90000"/>
          </a:bodyPr>
          <a:lstStyle/>
          <a:p>
            <a:pPr algn="r"/>
            <a:r>
              <a:rPr lang="en-US" dirty="0"/>
              <a:t>Annual geochemical variability in the </a:t>
            </a:r>
            <a:r>
              <a:rPr lang="en-US" dirty="0" err="1"/>
              <a:t>Lisan</a:t>
            </a:r>
            <a:r>
              <a:rPr lang="en-US" dirty="0"/>
              <a:t> Formation over the last glacial period</a:t>
            </a:r>
          </a:p>
        </p:txBody>
      </p:sp>
      <p:sp>
        <p:nvSpPr>
          <p:cNvPr id="6" name="TextBox 5">
            <a:extLst>
              <a:ext uri="{FF2B5EF4-FFF2-40B4-BE49-F238E27FC236}">
                <a16:creationId xmlns:a16="http://schemas.microsoft.com/office/drawing/2014/main" id="{07A7192E-53F2-9944-A48E-15B9F9C7A743}"/>
              </a:ext>
            </a:extLst>
          </p:cNvPr>
          <p:cNvSpPr txBox="1"/>
          <p:nvPr/>
        </p:nvSpPr>
        <p:spPr>
          <a:xfrm>
            <a:off x="6644640" y="2778363"/>
            <a:ext cx="5174712" cy="954107"/>
          </a:xfrm>
          <a:prstGeom prst="rect">
            <a:avLst/>
          </a:prstGeom>
          <a:noFill/>
        </p:spPr>
        <p:txBody>
          <a:bodyPr wrap="square" rtlCol="0">
            <a:spAutoFit/>
          </a:bodyPr>
          <a:lstStyle/>
          <a:p>
            <a:pPr algn="r"/>
            <a:r>
              <a:rPr lang="en-US" sz="2800" dirty="0">
                <a:latin typeface="Symbol" pitchFamily="2" charset="2"/>
              </a:rPr>
              <a:t>d</a:t>
            </a:r>
            <a:r>
              <a:rPr lang="en-US" sz="2800" baseline="30000" dirty="0"/>
              <a:t>44</a:t>
            </a:r>
            <a:r>
              <a:rPr lang="en-US" sz="2800" dirty="0"/>
              <a:t>Ca in aragonite, primary gypsum, secondary gypsum</a:t>
            </a:r>
          </a:p>
        </p:txBody>
      </p:sp>
      <p:sp>
        <p:nvSpPr>
          <p:cNvPr id="7" name="TextBox 6">
            <a:extLst>
              <a:ext uri="{FF2B5EF4-FFF2-40B4-BE49-F238E27FC236}">
                <a16:creationId xmlns:a16="http://schemas.microsoft.com/office/drawing/2014/main" id="{3DFE5DDB-F242-6E40-97F7-C8169295ED16}"/>
              </a:ext>
            </a:extLst>
          </p:cNvPr>
          <p:cNvSpPr txBox="1"/>
          <p:nvPr/>
        </p:nvSpPr>
        <p:spPr>
          <a:xfrm>
            <a:off x="9483117" y="6457890"/>
            <a:ext cx="2708883" cy="400110"/>
          </a:xfrm>
          <a:prstGeom prst="rect">
            <a:avLst/>
          </a:prstGeom>
          <a:noFill/>
        </p:spPr>
        <p:txBody>
          <a:bodyPr wrap="none" rtlCol="0">
            <a:spAutoFit/>
          </a:bodyPr>
          <a:lstStyle/>
          <a:p>
            <a:r>
              <a:rPr lang="en-US" sz="2000" i="1" dirty="0"/>
              <a:t>Bradbury et al., G3 2018</a:t>
            </a:r>
          </a:p>
        </p:txBody>
      </p:sp>
      <p:pic>
        <p:nvPicPr>
          <p:cNvPr id="9" name="Picture 8">
            <a:extLst>
              <a:ext uri="{FF2B5EF4-FFF2-40B4-BE49-F238E27FC236}">
                <a16:creationId xmlns:a16="http://schemas.microsoft.com/office/drawing/2014/main" id="{214B72BF-EC35-9246-BAD3-311902FA0B8C}"/>
              </a:ext>
            </a:extLst>
          </p:cNvPr>
          <p:cNvPicPr>
            <a:picLocks noChangeAspect="1"/>
          </p:cNvPicPr>
          <p:nvPr/>
        </p:nvPicPr>
        <p:blipFill>
          <a:blip r:embed="rId2"/>
          <a:stretch>
            <a:fillRect/>
          </a:stretch>
        </p:blipFill>
        <p:spPr>
          <a:xfrm>
            <a:off x="181609" y="162560"/>
            <a:ext cx="5661849" cy="6539230"/>
          </a:xfrm>
          <a:prstGeom prst="rect">
            <a:avLst/>
          </a:prstGeom>
        </p:spPr>
      </p:pic>
      <p:sp>
        <p:nvSpPr>
          <p:cNvPr id="10" name="TextBox 9">
            <a:extLst>
              <a:ext uri="{FF2B5EF4-FFF2-40B4-BE49-F238E27FC236}">
                <a16:creationId xmlns:a16="http://schemas.microsoft.com/office/drawing/2014/main" id="{40AF9ACB-E36D-E842-9A19-E1098BDB1BE5}"/>
              </a:ext>
            </a:extLst>
          </p:cNvPr>
          <p:cNvSpPr txBox="1"/>
          <p:nvPr/>
        </p:nvSpPr>
        <p:spPr>
          <a:xfrm>
            <a:off x="7511513" y="4115028"/>
            <a:ext cx="4307839" cy="1569660"/>
          </a:xfrm>
          <a:prstGeom prst="rect">
            <a:avLst/>
          </a:prstGeom>
          <a:noFill/>
        </p:spPr>
        <p:txBody>
          <a:bodyPr wrap="square" rtlCol="0">
            <a:spAutoFit/>
          </a:bodyPr>
          <a:lstStyle/>
          <a:p>
            <a:pPr algn="r"/>
            <a:r>
              <a:rPr lang="en-US" sz="2400" dirty="0"/>
              <a:t> Calcium isotopic composition of the aragonite is buffered to changes in lake level, suggesting a calcium-rich brine</a:t>
            </a:r>
          </a:p>
        </p:txBody>
      </p:sp>
    </p:spTree>
    <p:extLst>
      <p:ext uri="{BB962C8B-B14F-4D97-AF65-F5344CB8AC3E}">
        <p14:creationId xmlns:p14="http://schemas.microsoft.com/office/powerpoint/2010/main" val="2083874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4C0549-78F2-B54A-B17C-19BA8A7D27FC}"/>
              </a:ext>
            </a:extLst>
          </p:cNvPr>
          <p:cNvPicPr>
            <a:picLocks noChangeAspect="1"/>
          </p:cNvPicPr>
          <p:nvPr/>
        </p:nvPicPr>
        <p:blipFill>
          <a:blip r:embed="rId2"/>
          <a:stretch>
            <a:fillRect/>
          </a:stretch>
        </p:blipFill>
        <p:spPr>
          <a:xfrm rot="16200000">
            <a:off x="2667000" y="1146171"/>
            <a:ext cx="6857998" cy="4565658"/>
          </a:xfrm>
          <a:prstGeom prst="rect">
            <a:avLst/>
          </a:prstGeom>
        </p:spPr>
      </p:pic>
      <p:pic>
        <p:nvPicPr>
          <p:cNvPr id="7" name="Picture 6">
            <a:extLst>
              <a:ext uri="{FF2B5EF4-FFF2-40B4-BE49-F238E27FC236}">
                <a16:creationId xmlns:a16="http://schemas.microsoft.com/office/drawing/2014/main" id="{15A349D5-33BA-364B-A44E-31C56A40ABAB}"/>
              </a:ext>
            </a:extLst>
          </p:cNvPr>
          <p:cNvPicPr>
            <a:picLocks noChangeAspect="1"/>
          </p:cNvPicPr>
          <p:nvPr/>
        </p:nvPicPr>
        <p:blipFill>
          <a:blip r:embed="rId3"/>
          <a:stretch>
            <a:fillRect/>
          </a:stretch>
        </p:blipFill>
        <p:spPr>
          <a:xfrm rot="16200000">
            <a:off x="6480173" y="1146169"/>
            <a:ext cx="6857998" cy="4565658"/>
          </a:xfrm>
          <a:prstGeom prst="rect">
            <a:avLst/>
          </a:prstGeom>
        </p:spPr>
      </p:pic>
      <p:pic>
        <p:nvPicPr>
          <p:cNvPr id="5" name="Picture 4">
            <a:extLst>
              <a:ext uri="{FF2B5EF4-FFF2-40B4-BE49-F238E27FC236}">
                <a16:creationId xmlns:a16="http://schemas.microsoft.com/office/drawing/2014/main" id="{9A9F6E6F-EB4F-7245-8E6C-995A47F7A955}"/>
              </a:ext>
            </a:extLst>
          </p:cNvPr>
          <p:cNvPicPr>
            <a:picLocks noChangeAspect="1"/>
          </p:cNvPicPr>
          <p:nvPr/>
        </p:nvPicPr>
        <p:blipFill>
          <a:blip r:embed="rId4"/>
          <a:stretch>
            <a:fillRect/>
          </a:stretch>
        </p:blipFill>
        <p:spPr>
          <a:xfrm rot="16200000">
            <a:off x="-1146170" y="1146170"/>
            <a:ext cx="6857998" cy="4565658"/>
          </a:xfrm>
          <a:prstGeom prst="rect">
            <a:avLst/>
          </a:prstGeom>
        </p:spPr>
      </p:pic>
      <p:sp>
        <p:nvSpPr>
          <p:cNvPr id="11" name="Title 1">
            <a:extLst>
              <a:ext uri="{FF2B5EF4-FFF2-40B4-BE49-F238E27FC236}">
                <a16:creationId xmlns:a16="http://schemas.microsoft.com/office/drawing/2014/main" id="{61C012E1-F7F8-D847-8D22-8795FFAB2D36}"/>
              </a:ext>
            </a:extLst>
          </p:cNvPr>
          <p:cNvSpPr>
            <a:spLocks noGrp="1"/>
          </p:cNvSpPr>
          <p:nvPr>
            <p:ph type="ctrTitle"/>
          </p:nvPr>
        </p:nvSpPr>
        <p:spPr>
          <a:xfrm>
            <a:off x="447038" y="238757"/>
            <a:ext cx="11297920" cy="6380480"/>
          </a:xfrm>
          <a:solidFill>
            <a:schemeClr val="bg1">
              <a:alpha val="77000"/>
            </a:schemeClr>
          </a:solidFill>
        </p:spPr>
        <p:txBody>
          <a:bodyPr>
            <a:noAutofit/>
          </a:bodyPr>
          <a:lstStyle/>
          <a:p>
            <a:pPr marL="571500" indent="-571500" algn="l">
              <a:buFont typeface="Arial" panose="020B0604020202020204" pitchFamily="34" charset="0"/>
              <a:buChar char="•"/>
            </a:pPr>
            <a:r>
              <a:rPr lang="en-GB" sz="3600" dirty="0"/>
              <a:t>Conclusion</a:t>
            </a:r>
            <a:br>
              <a:rPr lang="en-GB" sz="3600" dirty="0"/>
            </a:br>
            <a:r>
              <a:rPr lang="en-GB" sz="3600" dirty="0"/>
              <a:t>* The </a:t>
            </a:r>
            <a:r>
              <a:rPr lang="en-GB" sz="3600" dirty="0" err="1"/>
              <a:t>Lisan</a:t>
            </a:r>
            <a:r>
              <a:rPr lang="en-GB" sz="3600" dirty="0"/>
              <a:t> formation with its annual laminae offers a wonderful opportunity to explore the annual hydrological cycle dynamics in this region over the last Glacial Period. </a:t>
            </a:r>
            <a:br>
              <a:rPr lang="en-GB" sz="3600" dirty="0"/>
            </a:br>
            <a:r>
              <a:rPr lang="en-GB" sz="3600" dirty="0"/>
              <a:t>*We have (so far) measured the calcium isotopic composition and </a:t>
            </a:r>
            <a:r>
              <a:rPr lang="en-GB" sz="3600" dirty="0" err="1"/>
              <a:t>sulfur</a:t>
            </a:r>
            <a:r>
              <a:rPr lang="en-GB" sz="3600" dirty="0"/>
              <a:t> and oxygen isotopic composition of the gypsum and nodules to explore diagenesis, the rate of microbial </a:t>
            </a:r>
            <a:r>
              <a:rPr lang="en-GB" sz="3600" dirty="0" err="1"/>
              <a:t>sulfate</a:t>
            </a:r>
            <a:r>
              <a:rPr lang="en-GB" sz="3600" dirty="0"/>
              <a:t> reduction, and the calcium biogeochemical cycle in this lake over the last Glacial Period. </a:t>
            </a:r>
            <a:br>
              <a:rPr lang="en-GB" sz="3600" dirty="0"/>
            </a:br>
            <a:r>
              <a:rPr lang="en-GB" sz="3600" dirty="0"/>
              <a:t>* More can be done to inform our models of the hydrological evolution of the lake and its link to regional climate change in this area. </a:t>
            </a:r>
            <a:endParaRPr lang="en-US" sz="3600" dirty="0"/>
          </a:p>
        </p:txBody>
      </p:sp>
    </p:spTree>
    <p:extLst>
      <p:ext uri="{BB962C8B-B14F-4D97-AF65-F5344CB8AC3E}">
        <p14:creationId xmlns:p14="http://schemas.microsoft.com/office/powerpoint/2010/main" val="3723708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387</Words>
  <Application>Microsoft Macintosh PowerPoint</Application>
  <PresentationFormat>Widescreen</PresentationFormat>
  <Paragraphs>26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Symbol</vt:lpstr>
      <vt:lpstr>Office Theme</vt:lpstr>
      <vt:lpstr>Changes in biogeochemistry recorded in the Lisan formation and the Dead Sea Basin</vt:lpstr>
      <vt:lpstr>Lisan Formation:  Large freshwater system during the last glacial period, with lake levels 250 meters above where they are today.  Annually precipitated aragonite, alternating with detrital material. Occasional overturn led to precipitation of massive gypsum, and in some places there are sulfur nodules within the gypsum. </vt:lpstr>
      <vt:lpstr>PowerPoint Presentation</vt:lpstr>
      <vt:lpstr>PowerPoint Presentation</vt:lpstr>
      <vt:lpstr>Annual geochemical variability in the Lisan Formation over the last glacial period</vt:lpstr>
      <vt:lpstr>Annual geochemical variability in the Lisan Formation over the last glacial period</vt:lpstr>
      <vt:lpstr>Annual geochemical variability in the Lisan Formation over the last glacial period</vt:lpstr>
      <vt:lpstr>Annual geochemical variability in the Lisan Formation over the last glacial period</vt:lpstr>
      <vt:lpstr>Conclusion * The Lisan formation with its annual laminae offers a wonderful opportunity to explore the annual hydrological cycle dynamics in this region over the last Glacial Period.  *We have (so far) measured the calcium isotopic composition and sulfur and oxygen isotopic composition of the gypsum and nodules to explore diagenesis, the rate of microbial sulfate reduction, and the calcium biogeochemical cycle in this lake over the last Glacial Period.  * More can be done to inform our models of the hydrological evolution of the lake and its link to regional climate change in this area. </vt:lpstr>
      <vt:lpstr>For more reading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in biogeochemistry recorded in the Lisan formation and the Dead Sea Basin</dc:title>
  <dc:creator>Alexandra V. Turchyn</dc:creator>
  <cp:lastModifiedBy>Alexandra V. Turchyn</cp:lastModifiedBy>
  <cp:revision>15</cp:revision>
  <dcterms:created xsi:type="dcterms:W3CDTF">2020-05-01T08:34:20Z</dcterms:created>
  <dcterms:modified xsi:type="dcterms:W3CDTF">2020-05-01T09:13:10Z</dcterms:modified>
</cp:coreProperties>
</file>