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4" r:id="rId2"/>
    <p:sldMasterId id="2147483661" r:id="rId3"/>
  </p:sldMasterIdLst>
  <p:notesMasterIdLst>
    <p:notesMasterId r:id="rId16"/>
  </p:notesMasterIdLst>
  <p:handoutMasterIdLst>
    <p:handoutMasterId r:id="rId17"/>
  </p:handoutMasterIdLst>
  <p:sldIdLst>
    <p:sldId id="256" r:id="rId4"/>
    <p:sldId id="269" r:id="rId5"/>
    <p:sldId id="263" r:id="rId6"/>
    <p:sldId id="257" r:id="rId7"/>
    <p:sldId id="264" r:id="rId8"/>
    <p:sldId id="265" r:id="rId9"/>
    <p:sldId id="258" r:id="rId10"/>
    <p:sldId id="259" r:id="rId11"/>
    <p:sldId id="262" r:id="rId12"/>
    <p:sldId id="266"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VRFfjVx0hQdWLoB8jpN1A==" hashData="QeIwXZ6aokXdc2Kd26VfJw/qxffpKV17s+r7kum2LVa9+ZrGoRa59OndSmGkMUTr6oeL1a9HO6QGxV+Sb/P2w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C3D7"/>
    <a:srgbClr val="FAF0F5"/>
    <a:srgbClr val="993366"/>
    <a:srgbClr val="660066"/>
    <a:srgbClr val="361224"/>
    <a:srgbClr val="FFEABF"/>
    <a:srgbClr val="E0FEBE"/>
    <a:srgbClr val="E5E5FF"/>
    <a:srgbClr val="EEDBB8"/>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85099" autoAdjust="0"/>
  </p:normalViewPr>
  <p:slideViewPr>
    <p:cSldViewPr snapToGrid="0">
      <p:cViewPr varScale="1">
        <p:scale>
          <a:sx n="63" d="100"/>
          <a:sy n="63" d="100"/>
        </p:scale>
        <p:origin x="1038"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AD8B199-2864-4A9A-B253-9E0BDB2B9C66}" type="datetimeFigureOut">
              <a:rPr lang="en-IN" smtClean="0"/>
              <a:t>29-04-2020</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F9A6390-35A4-4847-B8DA-F0C7803A27DC}" type="slidenum">
              <a:rPr lang="en-IN" smtClean="0"/>
              <a:t>‹#›</a:t>
            </a:fld>
            <a:endParaRPr lang="en-IN"/>
          </a:p>
        </p:txBody>
      </p:sp>
    </p:spTree>
    <p:extLst>
      <p:ext uri="{BB962C8B-B14F-4D97-AF65-F5344CB8AC3E}">
        <p14:creationId xmlns:p14="http://schemas.microsoft.com/office/powerpoint/2010/main" val="4582086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DC0AA0-C15C-4240-82D8-7A4D494E1DB0}" type="datetimeFigureOut">
              <a:rPr lang="en-IN" smtClean="0"/>
              <a:t>29-04-2020</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E75CB6-90D9-4A96-B3E6-5B1EFBCD4B91}" type="slidenum">
              <a:rPr lang="en-IN" smtClean="0"/>
              <a:t>‹#›</a:t>
            </a:fld>
            <a:endParaRPr lang="en-IN"/>
          </a:p>
        </p:txBody>
      </p:sp>
    </p:spTree>
    <p:extLst>
      <p:ext uri="{BB962C8B-B14F-4D97-AF65-F5344CB8AC3E}">
        <p14:creationId xmlns:p14="http://schemas.microsoft.com/office/powerpoint/2010/main" val="6536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E0E75CB6-90D9-4A96-B3E6-5B1EFBCD4B91}" type="slidenum">
              <a:rPr lang="en-IN" smtClean="0"/>
              <a:t>1</a:t>
            </a:fld>
            <a:endParaRPr lang="en-IN"/>
          </a:p>
        </p:txBody>
      </p:sp>
    </p:spTree>
    <p:extLst>
      <p:ext uri="{BB962C8B-B14F-4D97-AF65-F5344CB8AC3E}">
        <p14:creationId xmlns:p14="http://schemas.microsoft.com/office/powerpoint/2010/main" val="2795089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smtClean="0"/>
              <a:t>Nomenclature</a:t>
            </a:r>
            <a:r>
              <a:rPr lang="en-IN" baseline="0" dirty="0" smtClean="0"/>
              <a:t> is updated to match with corresponding research paper under preparation.</a:t>
            </a:r>
            <a:endParaRPr lang="en-IN" dirty="0"/>
          </a:p>
        </p:txBody>
      </p:sp>
      <p:sp>
        <p:nvSpPr>
          <p:cNvPr id="4" name="Slide Number Placeholder 3"/>
          <p:cNvSpPr>
            <a:spLocks noGrp="1"/>
          </p:cNvSpPr>
          <p:nvPr>
            <p:ph type="sldNum" sz="quarter" idx="10"/>
          </p:nvPr>
        </p:nvSpPr>
        <p:spPr/>
        <p:txBody>
          <a:bodyPr/>
          <a:lstStyle/>
          <a:p>
            <a:fld id="{E0E75CB6-90D9-4A96-B3E6-5B1EFBCD4B91}" type="slidenum">
              <a:rPr lang="en-IN" smtClean="0"/>
              <a:t>2</a:t>
            </a:fld>
            <a:endParaRPr lang="en-IN"/>
          </a:p>
        </p:txBody>
      </p:sp>
    </p:spTree>
    <p:extLst>
      <p:ext uri="{BB962C8B-B14F-4D97-AF65-F5344CB8AC3E}">
        <p14:creationId xmlns:p14="http://schemas.microsoft.com/office/powerpoint/2010/main" val="3769611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E0E75CB6-90D9-4A96-B3E6-5B1EFBCD4B91}" type="slidenum">
              <a:rPr lang="en-IN" smtClean="0"/>
              <a:t>4</a:t>
            </a:fld>
            <a:endParaRPr lang="en-IN"/>
          </a:p>
        </p:txBody>
      </p:sp>
    </p:spTree>
    <p:extLst>
      <p:ext uri="{BB962C8B-B14F-4D97-AF65-F5344CB8AC3E}">
        <p14:creationId xmlns:p14="http://schemas.microsoft.com/office/powerpoint/2010/main" val="3192961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000" dirty="0" smtClean="0"/>
              <a:t>Delhi</a:t>
            </a:r>
            <a:r>
              <a:rPr lang="en-IN" sz="1000" baseline="0" dirty="0" smtClean="0"/>
              <a:t> winter mixing height is 555m Kumar et al 2017.</a:t>
            </a:r>
          </a:p>
          <a:p>
            <a:r>
              <a:rPr lang="en-IN" sz="1000" dirty="0" smtClean="0">
                <a:solidFill>
                  <a:schemeClr val="tx1"/>
                </a:solidFill>
                <a:effectLst/>
              </a:rPr>
              <a:t>The MODIS FRP retrieval is based on the relationship between the emitted fire energy and the middle infrared brightness temperature and is expressed as [Kaufman</a:t>
            </a:r>
            <a:r>
              <a:rPr lang="en-IN" sz="1000" baseline="0" dirty="0" smtClean="0">
                <a:solidFill>
                  <a:schemeClr val="tx1"/>
                </a:solidFill>
                <a:effectLst/>
              </a:rPr>
              <a:t> et al., 1998]</a:t>
            </a:r>
            <a:r>
              <a:rPr lang="en-IN" sz="1000" dirty="0" smtClean="0"/>
              <a:t/>
            </a:r>
            <a:br>
              <a:rPr lang="en-IN" sz="1000" dirty="0" smtClean="0"/>
            </a:br>
            <a:endParaRPr lang="en-IN" sz="1000" dirty="0"/>
          </a:p>
        </p:txBody>
      </p:sp>
      <p:sp>
        <p:nvSpPr>
          <p:cNvPr id="4" name="Slide Number Placeholder 3"/>
          <p:cNvSpPr>
            <a:spLocks noGrp="1"/>
          </p:cNvSpPr>
          <p:nvPr>
            <p:ph type="sldNum" sz="quarter" idx="10"/>
          </p:nvPr>
        </p:nvSpPr>
        <p:spPr/>
        <p:txBody>
          <a:bodyPr/>
          <a:lstStyle/>
          <a:p>
            <a:fld id="{E0E75CB6-90D9-4A96-B3E6-5B1EFBCD4B91}" type="slidenum">
              <a:rPr lang="en-IN" smtClean="0"/>
              <a:t>5</a:t>
            </a:fld>
            <a:endParaRPr lang="en-IN"/>
          </a:p>
        </p:txBody>
      </p:sp>
    </p:spTree>
    <p:extLst>
      <p:ext uri="{BB962C8B-B14F-4D97-AF65-F5344CB8AC3E}">
        <p14:creationId xmlns:p14="http://schemas.microsoft.com/office/powerpoint/2010/main" val="13408665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smtClean="0"/>
              <a:t>CCN properties exhibit diurnal pattern. The</a:t>
            </a:r>
            <a:r>
              <a:rPr lang="en-IN" baseline="0" dirty="0" smtClean="0"/>
              <a:t> cycling in </a:t>
            </a:r>
            <a:r>
              <a:rPr lang="en-IN" baseline="0" dirty="0" err="1" smtClean="0"/>
              <a:t>k_a</a:t>
            </a:r>
            <a:r>
              <a:rPr lang="en-IN" baseline="0" dirty="0" smtClean="0"/>
              <a:t>(</a:t>
            </a:r>
            <a:r>
              <a:rPr lang="en-IN" baseline="0" dirty="0" err="1" smtClean="0"/>
              <a:t>S,D_a</a:t>
            </a:r>
            <a:r>
              <a:rPr lang="en-IN" baseline="0" dirty="0" smtClean="0"/>
              <a:t>) is also due to different S levels. This will be more evident in focus period plots.</a:t>
            </a:r>
            <a:endParaRPr lang="en-IN" dirty="0"/>
          </a:p>
        </p:txBody>
      </p:sp>
      <p:sp>
        <p:nvSpPr>
          <p:cNvPr id="4" name="Slide Number Placeholder 3"/>
          <p:cNvSpPr>
            <a:spLocks noGrp="1"/>
          </p:cNvSpPr>
          <p:nvPr>
            <p:ph type="sldNum" sz="quarter" idx="10"/>
          </p:nvPr>
        </p:nvSpPr>
        <p:spPr/>
        <p:txBody>
          <a:bodyPr/>
          <a:lstStyle/>
          <a:p>
            <a:fld id="{E0E75CB6-90D9-4A96-B3E6-5B1EFBCD4B91}" type="slidenum">
              <a:rPr lang="en-IN" smtClean="0"/>
              <a:t>6</a:t>
            </a:fld>
            <a:endParaRPr lang="en-IN"/>
          </a:p>
        </p:txBody>
      </p:sp>
    </p:spTree>
    <p:extLst>
      <p:ext uri="{BB962C8B-B14F-4D97-AF65-F5344CB8AC3E}">
        <p14:creationId xmlns:p14="http://schemas.microsoft.com/office/powerpoint/2010/main" val="4076312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dirty="0" smtClean="0">
                <a:latin typeface="Segoe UI" panose="020B0502040204020203" pitchFamily="34" charset="0"/>
                <a:cs typeface="Segoe UI" panose="020B0502040204020203" pitchFamily="34" charset="0"/>
              </a:rPr>
              <a:t>The supersaturation required for 50% activation of aerosol population in NW-LRT is 28% lower than that for SE. But taking into consideration the </a:t>
            </a:r>
            <a:r>
              <a:rPr lang="en-IN" sz="1200" dirty="0" err="1" smtClean="0">
                <a:latin typeface="Segoe UI" panose="020B0502040204020203" pitchFamily="34" charset="0"/>
                <a:cs typeface="Segoe UI" panose="020B0502040204020203" pitchFamily="34" charset="0"/>
              </a:rPr>
              <a:t>stdev</a:t>
            </a:r>
            <a:r>
              <a:rPr lang="en-IN" sz="1200" dirty="0" smtClean="0">
                <a:latin typeface="Segoe UI" panose="020B0502040204020203" pitchFamily="34" charset="0"/>
                <a:cs typeface="Segoe UI" panose="020B0502040204020203" pitchFamily="34" charset="0"/>
              </a:rPr>
              <a:t> this</a:t>
            </a:r>
            <a:r>
              <a:rPr lang="en-IN" sz="1200" baseline="0" dirty="0" smtClean="0">
                <a:latin typeface="Segoe UI" panose="020B0502040204020203" pitchFamily="34" charset="0"/>
                <a:cs typeface="Segoe UI" panose="020B0502040204020203" pitchFamily="34" charset="0"/>
              </a:rPr>
              <a:t> difference is not much. </a:t>
            </a:r>
            <a:endParaRPr lang="en-IN" sz="1200" dirty="0" smtClean="0">
              <a:latin typeface="Segoe UI" panose="020B0502040204020203" pitchFamily="34" charset="0"/>
              <a:cs typeface="Segoe UI" panose="020B0502040204020203" pitchFamily="34" charset="0"/>
            </a:endParaRPr>
          </a:p>
          <a:p>
            <a:endParaRPr lang="en-IN" dirty="0"/>
          </a:p>
        </p:txBody>
      </p:sp>
      <p:sp>
        <p:nvSpPr>
          <p:cNvPr id="4" name="Slide Number Placeholder 3"/>
          <p:cNvSpPr>
            <a:spLocks noGrp="1"/>
          </p:cNvSpPr>
          <p:nvPr>
            <p:ph type="sldNum" sz="quarter" idx="10"/>
          </p:nvPr>
        </p:nvSpPr>
        <p:spPr/>
        <p:txBody>
          <a:bodyPr/>
          <a:lstStyle/>
          <a:p>
            <a:fld id="{E0E75CB6-90D9-4A96-B3E6-5B1EFBCD4B91}" type="slidenum">
              <a:rPr lang="en-IN" smtClean="0"/>
              <a:t>7</a:t>
            </a:fld>
            <a:endParaRPr lang="en-IN"/>
          </a:p>
        </p:txBody>
      </p:sp>
    </p:spTree>
    <p:extLst>
      <p:ext uri="{BB962C8B-B14F-4D97-AF65-F5344CB8AC3E}">
        <p14:creationId xmlns:p14="http://schemas.microsoft.com/office/powerpoint/2010/main" val="42536103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smtClean="0"/>
              <a:t>MAF less than one in both cases so</a:t>
            </a:r>
            <a:r>
              <a:rPr lang="en-IN" baseline="0" dirty="0" smtClean="0"/>
              <a:t> both are externally mixed.</a:t>
            </a:r>
          </a:p>
          <a:p>
            <a:r>
              <a:rPr lang="en-IN" baseline="0" dirty="0" smtClean="0"/>
              <a:t>Heterogeneity factor is &gt; 0.03 (ammonium </a:t>
            </a:r>
            <a:r>
              <a:rPr lang="en-IN" baseline="0" dirty="0" err="1" smtClean="0"/>
              <a:t>sulfate</a:t>
            </a:r>
            <a:r>
              <a:rPr lang="en-IN" baseline="0" dirty="0" smtClean="0"/>
              <a:t>) so they are heterogeneous mixtures. </a:t>
            </a:r>
          </a:p>
          <a:p>
            <a:r>
              <a:rPr lang="en-IN" baseline="0" dirty="0" smtClean="0"/>
              <a:t>For SE particles less than 75nm are less externally mixed with inactive CCN </a:t>
            </a:r>
            <a:r>
              <a:rPr lang="en-IN" baseline="0" smtClean="0"/>
              <a:t>particles ensemble.</a:t>
            </a:r>
            <a:endParaRPr lang="en-IN" dirty="0"/>
          </a:p>
        </p:txBody>
      </p:sp>
      <p:sp>
        <p:nvSpPr>
          <p:cNvPr id="4" name="Slide Number Placeholder 3"/>
          <p:cNvSpPr>
            <a:spLocks noGrp="1"/>
          </p:cNvSpPr>
          <p:nvPr>
            <p:ph type="sldNum" sz="quarter" idx="10"/>
          </p:nvPr>
        </p:nvSpPr>
        <p:spPr/>
        <p:txBody>
          <a:bodyPr/>
          <a:lstStyle/>
          <a:p>
            <a:fld id="{E0E75CB6-90D9-4A96-B3E6-5B1EFBCD4B91}" type="slidenum">
              <a:rPr lang="en-IN" smtClean="0"/>
              <a:t>8</a:t>
            </a:fld>
            <a:endParaRPr lang="en-IN"/>
          </a:p>
        </p:txBody>
      </p:sp>
    </p:spTree>
    <p:extLst>
      <p:ext uri="{BB962C8B-B14F-4D97-AF65-F5344CB8AC3E}">
        <p14:creationId xmlns:p14="http://schemas.microsoft.com/office/powerpoint/2010/main" val="556677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smtClean="0"/>
              <a:t>Click to edit Master title style</a:t>
            </a:r>
            <a:endParaRPr lang="en-IN"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5" name="Footer Placeholder 4"/>
          <p:cNvSpPr>
            <a:spLocks noGrp="1"/>
          </p:cNvSpPr>
          <p:nvPr>
            <p:ph type="ftr" sz="quarter" idx="11"/>
          </p:nvPr>
        </p:nvSpPr>
        <p:spPr>
          <a:xfrm>
            <a:off x="2547425" y="6331871"/>
            <a:ext cx="4114800" cy="365125"/>
          </a:xfrm>
          <a:prstGeom prst="rect">
            <a:avLst/>
          </a:prstGeom>
        </p:spPr>
        <p:txBody>
          <a:bodyPr/>
          <a:lstStyle/>
          <a:p>
            <a:endParaRPr lang="en-IN"/>
          </a:p>
        </p:txBody>
      </p:sp>
      <p:sp>
        <p:nvSpPr>
          <p:cNvPr id="6" name="Slide Number Placeholder 5"/>
          <p:cNvSpPr>
            <a:spLocks noGrp="1"/>
          </p:cNvSpPr>
          <p:nvPr>
            <p:ph type="sldNum" sz="quarter" idx="12"/>
          </p:nvPr>
        </p:nvSpPr>
        <p:spPr/>
        <p:txBody>
          <a:bodyPr/>
          <a:lstStyle/>
          <a:p>
            <a:fld id="{2B116D04-C272-4D96-BC39-0C1D05D21D5F}" type="slidenum">
              <a:rPr lang="en-IN" smtClean="0"/>
              <a:t>‹#›</a:t>
            </a:fld>
            <a:endParaRPr lang="en-IN"/>
          </a:p>
        </p:txBody>
      </p:sp>
      <p:sp>
        <p:nvSpPr>
          <p:cNvPr id="7" name="Slide Number Placeholder 5"/>
          <p:cNvSpPr txBox="1">
            <a:spLocks/>
          </p:cNvSpPr>
          <p:nvPr userDrawn="1"/>
        </p:nvSpPr>
        <p:spPr>
          <a:xfrm>
            <a:off x="11304555" y="6432047"/>
            <a:ext cx="84230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B116D04-C272-4D96-BC39-0C1D05D21D5F}" type="slidenum">
              <a:rPr lang="en-IN" smtClean="0"/>
              <a:pPr/>
              <a:t>‹#›</a:t>
            </a:fld>
            <a:endParaRPr lang="en-IN"/>
          </a:p>
        </p:txBody>
      </p:sp>
      <p:sp>
        <p:nvSpPr>
          <p:cNvPr id="8" name="Date Placeholder 3"/>
          <p:cNvSpPr txBox="1">
            <a:spLocks/>
          </p:cNvSpPr>
          <p:nvPr userDrawn="1"/>
        </p:nvSpPr>
        <p:spPr>
          <a:xfrm>
            <a:off x="9925930" y="6441331"/>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dirty="0" smtClean="0"/>
              <a:t>05</a:t>
            </a:r>
            <a:r>
              <a:rPr lang="en-IN" baseline="0" dirty="0" smtClean="0"/>
              <a:t> May</a:t>
            </a:r>
            <a:r>
              <a:rPr lang="en-IN" dirty="0" smtClean="0"/>
              <a:t> 2020</a:t>
            </a:r>
            <a:endParaRPr lang="en-IN" dirty="0"/>
          </a:p>
        </p:txBody>
      </p:sp>
    </p:spTree>
    <p:extLst>
      <p:ext uri="{BB962C8B-B14F-4D97-AF65-F5344CB8AC3E}">
        <p14:creationId xmlns:p14="http://schemas.microsoft.com/office/powerpoint/2010/main" val="20867907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IN"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Footer Placeholder 4"/>
          <p:cNvSpPr>
            <a:spLocks noGrp="1"/>
          </p:cNvSpPr>
          <p:nvPr>
            <p:ph type="ftr" sz="quarter" idx="11"/>
          </p:nvPr>
        </p:nvSpPr>
        <p:spPr>
          <a:xfrm>
            <a:off x="2547425" y="6331871"/>
            <a:ext cx="4114800" cy="365125"/>
          </a:xfrm>
          <a:prstGeom prst="rect">
            <a:avLst/>
          </a:prstGeom>
        </p:spPr>
        <p:txBody>
          <a:bodyPr/>
          <a:lstStyle/>
          <a:p>
            <a:endParaRPr lang="en-IN"/>
          </a:p>
        </p:txBody>
      </p:sp>
      <p:sp>
        <p:nvSpPr>
          <p:cNvPr id="7" name="Slide Number Placeholder 5"/>
          <p:cNvSpPr>
            <a:spLocks noGrp="1"/>
          </p:cNvSpPr>
          <p:nvPr>
            <p:ph type="sldNum" sz="quarter" idx="4"/>
          </p:nvPr>
        </p:nvSpPr>
        <p:spPr>
          <a:xfrm>
            <a:off x="11304555" y="6432047"/>
            <a:ext cx="84230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8" name="Date Placeholder 3"/>
          <p:cNvSpPr>
            <a:spLocks noGrp="1"/>
          </p:cNvSpPr>
          <p:nvPr>
            <p:ph type="dt" sz="half" idx="2"/>
          </p:nvPr>
        </p:nvSpPr>
        <p:spPr>
          <a:xfrm>
            <a:off x="9925930" y="6441331"/>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31503188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5"/>
          <p:cNvSpPr>
            <a:spLocks noGrp="1"/>
          </p:cNvSpPr>
          <p:nvPr>
            <p:ph type="sldNum" sz="quarter" idx="4"/>
          </p:nvPr>
        </p:nvSpPr>
        <p:spPr>
          <a:xfrm>
            <a:off x="11651570" y="6386752"/>
            <a:ext cx="46948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8" name="Date Placeholder 3"/>
          <p:cNvSpPr>
            <a:spLocks noGrp="1"/>
          </p:cNvSpPr>
          <p:nvPr>
            <p:ph type="dt" sz="half" idx="2"/>
          </p:nvPr>
        </p:nvSpPr>
        <p:spPr>
          <a:xfrm>
            <a:off x="10378437" y="6396036"/>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277757002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IN"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5"/>
          <p:cNvSpPr>
            <a:spLocks noGrp="1"/>
          </p:cNvSpPr>
          <p:nvPr>
            <p:ph type="sldNum" sz="quarter" idx="4"/>
          </p:nvPr>
        </p:nvSpPr>
        <p:spPr>
          <a:xfrm>
            <a:off x="11651570" y="6386752"/>
            <a:ext cx="46948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8" name="Date Placeholder 3"/>
          <p:cNvSpPr>
            <a:spLocks noGrp="1"/>
          </p:cNvSpPr>
          <p:nvPr>
            <p:ph type="dt" sz="half" idx="2"/>
          </p:nvPr>
        </p:nvSpPr>
        <p:spPr>
          <a:xfrm>
            <a:off x="10378437" y="6396036"/>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112467728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5"/>
          <p:cNvSpPr>
            <a:spLocks noGrp="1"/>
          </p:cNvSpPr>
          <p:nvPr>
            <p:ph type="sldNum" sz="quarter" idx="4"/>
          </p:nvPr>
        </p:nvSpPr>
        <p:spPr>
          <a:xfrm>
            <a:off x="11651570" y="6386752"/>
            <a:ext cx="46948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8"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smtClean="0"/>
              <a:t>05 May 2020</a:t>
            </a:r>
            <a:endParaRPr lang="en-IN" dirty="0"/>
          </a:p>
        </p:txBody>
      </p:sp>
    </p:spTree>
    <p:extLst>
      <p:ext uri="{BB962C8B-B14F-4D97-AF65-F5344CB8AC3E}">
        <p14:creationId xmlns:p14="http://schemas.microsoft.com/office/powerpoint/2010/main" val="310865502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IN"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IN"/>
          </a:p>
        </p:txBody>
      </p:sp>
      <p:sp>
        <p:nvSpPr>
          <p:cNvPr id="8" name="Slide Number Placeholder 5"/>
          <p:cNvSpPr>
            <a:spLocks noGrp="1"/>
          </p:cNvSpPr>
          <p:nvPr>
            <p:ph type="sldNum" sz="quarter" idx="4"/>
          </p:nvPr>
        </p:nvSpPr>
        <p:spPr>
          <a:xfrm>
            <a:off x="11651570" y="6386752"/>
            <a:ext cx="46948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9" name="Date Placeholder 3"/>
          <p:cNvSpPr>
            <a:spLocks noGrp="1"/>
          </p:cNvSpPr>
          <p:nvPr>
            <p:ph type="dt" sz="half" idx="12"/>
          </p:nvPr>
        </p:nvSpPr>
        <p:spPr>
          <a:xfrm>
            <a:off x="10378437" y="6396036"/>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313001000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IN"/>
          </a:p>
        </p:txBody>
      </p:sp>
      <p:sp>
        <p:nvSpPr>
          <p:cNvPr id="9" name="Slide Number Placeholder 8"/>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
        <p:nvSpPr>
          <p:cNvPr id="10"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t>05 May 2020</a:t>
            </a:r>
            <a:endParaRPr lang="en-IN" dirty="0"/>
          </a:p>
        </p:txBody>
      </p:sp>
    </p:spTree>
    <p:extLst>
      <p:ext uri="{BB962C8B-B14F-4D97-AF65-F5344CB8AC3E}">
        <p14:creationId xmlns:p14="http://schemas.microsoft.com/office/powerpoint/2010/main" val="1904156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IN"/>
          </a:p>
        </p:txBody>
      </p:sp>
      <p:sp>
        <p:nvSpPr>
          <p:cNvPr id="5" name="Slide Number Placeholder 4"/>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
        <p:nvSpPr>
          <p:cNvPr id="6"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t>05 May 2020</a:t>
            </a:r>
            <a:endParaRPr lang="en-IN" dirty="0"/>
          </a:p>
        </p:txBody>
      </p:sp>
    </p:spTree>
    <p:extLst>
      <p:ext uri="{BB962C8B-B14F-4D97-AF65-F5344CB8AC3E}">
        <p14:creationId xmlns:p14="http://schemas.microsoft.com/office/powerpoint/2010/main" val="136112399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IN"/>
          </a:p>
        </p:txBody>
      </p:sp>
      <p:sp>
        <p:nvSpPr>
          <p:cNvPr id="4" name="Slide Number Placeholder 3"/>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
        <p:nvSpPr>
          <p:cNvPr id="5"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t>05 May 2020</a:t>
            </a:r>
            <a:endParaRPr lang="en-IN" dirty="0"/>
          </a:p>
        </p:txBody>
      </p:sp>
    </p:spTree>
    <p:extLst>
      <p:ext uri="{BB962C8B-B14F-4D97-AF65-F5344CB8AC3E}">
        <p14:creationId xmlns:p14="http://schemas.microsoft.com/office/powerpoint/2010/main" val="710585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6"/>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
        <p:nvSpPr>
          <p:cNvPr id="8"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t>05 May 2020</a:t>
            </a:r>
            <a:endParaRPr lang="en-IN" dirty="0"/>
          </a:p>
        </p:txBody>
      </p:sp>
    </p:spTree>
    <p:extLst>
      <p:ext uri="{BB962C8B-B14F-4D97-AF65-F5344CB8AC3E}">
        <p14:creationId xmlns:p14="http://schemas.microsoft.com/office/powerpoint/2010/main" val="810053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IN"/>
          </a:p>
        </p:txBody>
      </p:sp>
      <p:sp>
        <p:nvSpPr>
          <p:cNvPr id="7" name="Slide Number Placeholder 6"/>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
        <p:nvSpPr>
          <p:cNvPr id="8" name="Date Placeholder 3"/>
          <p:cNvSpPr txBox="1">
            <a:spLocks/>
          </p:cNvSpPr>
          <p:nvPr userDrawn="1"/>
        </p:nvSpPr>
        <p:spPr>
          <a:xfrm>
            <a:off x="10378437" y="6396036"/>
            <a:ext cx="1103142"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mtClean="0"/>
              <a:t>05 May 2020</a:t>
            </a:r>
            <a:endParaRPr lang="en-IN" dirty="0"/>
          </a:p>
        </p:txBody>
      </p:sp>
    </p:spTree>
    <p:extLst>
      <p:ext uri="{BB962C8B-B14F-4D97-AF65-F5344CB8AC3E}">
        <p14:creationId xmlns:p14="http://schemas.microsoft.com/office/powerpoint/2010/main" val="30904199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Tree>
    <p:extLst>
      <p:ext uri="{BB962C8B-B14F-4D97-AF65-F5344CB8AC3E}">
        <p14:creationId xmlns:p14="http://schemas.microsoft.com/office/powerpoint/2010/main" val="166923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a:xfrm>
            <a:off x="838200" y="6356350"/>
            <a:ext cx="2743200" cy="365125"/>
          </a:xfrm>
          <a:prstGeom prst="rect">
            <a:avLst/>
          </a:prstGeom>
        </p:spPr>
        <p:txBody>
          <a:bodyPr/>
          <a:lstStyle/>
          <a:p>
            <a:r>
              <a:rPr lang="en-US" smtClean="0"/>
              <a:t>24 Apr 2020</a:t>
            </a:r>
            <a:endParaRPr lang="en-IN"/>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IN"/>
          </a:p>
        </p:txBody>
      </p:sp>
      <p:sp>
        <p:nvSpPr>
          <p:cNvPr id="6" name="Slide Number Placeholder 5"/>
          <p:cNvSpPr>
            <a:spLocks noGrp="1"/>
          </p:cNvSpPr>
          <p:nvPr>
            <p:ph type="sldNum" sz="quarter" idx="12"/>
          </p:nvPr>
        </p:nvSpPr>
        <p:spPr>
          <a:xfrm>
            <a:off x="9312817" y="6400594"/>
            <a:ext cx="2743200" cy="365125"/>
          </a:xfrm>
          <a:prstGeom prst="rect">
            <a:avLst/>
          </a:prstGeom>
        </p:spPr>
        <p:txBody>
          <a:bodyPr/>
          <a:lstStyle/>
          <a:p>
            <a:fld id="{729AD183-9E8E-4512-A860-7F01247AED0F}" type="slidenum">
              <a:rPr lang="en-IN" smtClean="0"/>
              <a:t>‹#›</a:t>
            </a:fld>
            <a:endParaRPr lang="en-IN"/>
          </a:p>
        </p:txBody>
      </p:sp>
    </p:spTree>
    <p:extLst>
      <p:ext uri="{BB962C8B-B14F-4D97-AF65-F5344CB8AC3E}">
        <p14:creationId xmlns:p14="http://schemas.microsoft.com/office/powerpoint/2010/main" val="2639674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r>
              <a:rPr lang="en-US" smtClean="0"/>
              <a:t>24 Apr 2020</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21063711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r>
              <a:rPr lang="en-US" smtClean="0"/>
              <a:t>24 Apr 2020</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7500913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24 Apr 2020</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1162493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r>
              <a:rPr lang="en-US" smtClean="0"/>
              <a:t>24 Apr 2020</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1751770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r>
              <a:rPr lang="en-US" smtClean="0"/>
              <a:t>24 Apr 2020</a:t>
            </a:r>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19942639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r>
              <a:rPr lang="en-US" smtClean="0"/>
              <a:t>24 Apr 2020</a:t>
            </a:r>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17877877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24 Apr 2020</a:t>
            </a:r>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28006809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24 Apr 2020</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995735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24 Apr 2020</a:t>
            </a:r>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23228945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r>
              <a:rPr lang="en-US" smtClean="0"/>
              <a:t>24 Apr 2020</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5914363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r>
              <a:rPr lang="en-US" smtClean="0"/>
              <a:t>24 Apr 2020</a:t>
            </a:r>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A721B1F-1F6E-4E81-8965-F0B0044B809E}" type="slidenum">
              <a:rPr lang="en-IN" smtClean="0"/>
              <a:t>‹#›</a:t>
            </a:fld>
            <a:endParaRPr lang="en-IN"/>
          </a:p>
        </p:txBody>
      </p:sp>
    </p:spTree>
    <p:extLst>
      <p:ext uri="{BB962C8B-B14F-4D97-AF65-F5344CB8AC3E}">
        <p14:creationId xmlns:p14="http://schemas.microsoft.com/office/powerpoint/2010/main" val="23618651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image" Target="../media/image1.png"/><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4093" y="160339"/>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IN"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IN" dirty="0"/>
          </a:p>
        </p:txBody>
      </p:sp>
      <p:sp>
        <p:nvSpPr>
          <p:cNvPr id="6" name="Slide Number Placeholder 5"/>
          <p:cNvSpPr>
            <a:spLocks noGrp="1"/>
          </p:cNvSpPr>
          <p:nvPr>
            <p:ph type="sldNum" sz="quarter" idx="4"/>
          </p:nvPr>
        </p:nvSpPr>
        <p:spPr>
          <a:xfrm>
            <a:off x="11304555" y="6432047"/>
            <a:ext cx="84230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pic>
        <p:nvPicPr>
          <p:cNvPr id="7" name="Picture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7989" y="6374220"/>
            <a:ext cx="1227411" cy="429442"/>
          </a:xfrm>
          <a:prstGeom prst="rect">
            <a:avLst/>
          </a:prstGeom>
        </p:spPr>
      </p:pic>
      <p:cxnSp>
        <p:nvCxnSpPr>
          <p:cNvPr id="9" name="Straight Connector 8"/>
          <p:cNvCxnSpPr/>
          <p:nvPr userDrawn="1"/>
        </p:nvCxnSpPr>
        <p:spPr>
          <a:xfrm>
            <a:off x="0" y="6316663"/>
            <a:ext cx="12192000" cy="0"/>
          </a:xfrm>
          <a:prstGeom prst="line">
            <a:avLst/>
          </a:prstGeom>
          <a:ln w="38100">
            <a:solidFill>
              <a:srgbClr val="EBC3D7"/>
            </a:solidFill>
          </a:ln>
        </p:spPr>
        <p:style>
          <a:lnRef idx="1">
            <a:schemeClr val="accent1"/>
          </a:lnRef>
          <a:fillRef idx="0">
            <a:schemeClr val="accent1"/>
          </a:fillRef>
          <a:effectRef idx="0">
            <a:schemeClr val="accent1"/>
          </a:effectRef>
          <a:fontRef idx="minor">
            <a:schemeClr val="tx1"/>
          </a:fontRef>
        </p:style>
      </p:cxnSp>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9395" y="45249"/>
            <a:ext cx="749297" cy="749297"/>
          </a:xfrm>
          <a:prstGeom prst="rect">
            <a:avLst/>
          </a:prstGeom>
        </p:spPr>
      </p:pic>
      <p:cxnSp>
        <p:nvCxnSpPr>
          <p:cNvPr id="22" name="Straight Connector 21"/>
          <p:cNvCxnSpPr/>
          <p:nvPr userDrawn="1"/>
        </p:nvCxnSpPr>
        <p:spPr>
          <a:xfrm>
            <a:off x="-12700" y="1701800"/>
            <a:ext cx="12204700" cy="4763"/>
          </a:xfrm>
          <a:prstGeom prst="line">
            <a:avLst/>
          </a:prstGeom>
          <a:ln w="38100">
            <a:solidFill>
              <a:srgbClr val="EBC3D7"/>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2"/>
          </p:nvPr>
        </p:nvSpPr>
        <p:spPr>
          <a:xfrm>
            <a:off x="9925930" y="6441331"/>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17664254"/>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5249"/>
            <a:ext cx="10629900" cy="749297"/>
          </a:xfrm>
          <a:prstGeom prst="rect">
            <a:avLst/>
          </a:prstGeom>
        </p:spPr>
        <p:txBody>
          <a:bodyPr vert="horz" lIns="91440" tIns="45720" rIns="91440" bIns="45720" rtlCol="0" anchor="ctr">
            <a:normAutofit/>
          </a:bodyPr>
          <a:lstStyle/>
          <a:p>
            <a:r>
              <a:rPr lang="en-US" dirty="0" smtClean="0"/>
              <a:t>Click to edit Master title style</a:t>
            </a:r>
            <a:endParaRPr lang="en-IN" dirty="0"/>
          </a:p>
        </p:txBody>
      </p:sp>
      <p:sp>
        <p:nvSpPr>
          <p:cNvPr id="3" name="Text Placeholder 2"/>
          <p:cNvSpPr>
            <a:spLocks noGrp="1"/>
          </p:cNvSpPr>
          <p:nvPr>
            <p:ph type="body" idx="1"/>
          </p:nvPr>
        </p:nvSpPr>
        <p:spPr>
          <a:xfrm>
            <a:off x="711200" y="1270795"/>
            <a:ext cx="10756900" cy="48339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IN" dirty="0"/>
          </a:p>
        </p:txBody>
      </p:sp>
      <p:cxnSp>
        <p:nvCxnSpPr>
          <p:cNvPr id="7" name="Straight Connector 6"/>
          <p:cNvCxnSpPr/>
          <p:nvPr userDrawn="1"/>
        </p:nvCxnSpPr>
        <p:spPr>
          <a:xfrm>
            <a:off x="-12700" y="1041400"/>
            <a:ext cx="12204700" cy="4763"/>
          </a:xfrm>
          <a:prstGeom prst="line">
            <a:avLst/>
          </a:prstGeom>
          <a:ln w="38100">
            <a:solidFill>
              <a:srgbClr val="EBC3D7"/>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989" y="6374220"/>
            <a:ext cx="1227411" cy="429442"/>
          </a:xfrm>
          <a:prstGeom prst="rect">
            <a:avLst/>
          </a:prstGeom>
        </p:spPr>
      </p:pic>
      <p:pic>
        <p:nvPicPr>
          <p:cNvPr id="9" name="Picture 8"/>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59395" y="45249"/>
            <a:ext cx="749297" cy="749297"/>
          </a:xfrm>
          <a:prstGeom prst="rect">
            <a:avLst/>
          </a:prstGeom>
        </p:spPr>
      </p:pic>
      <p:cxnSp>
        <p:nvCxnSpPr>
          <p:cNvPr id="10" name="Straight Connector 9"/>
          <p:cNvCxnSpPr/>
          <p:nvPr userDrawn="1"/>
        </p:nvCxnSpPr>
        <p:spPr>
          <a:xfrm>
            <a:off x="0" y="6316663"/>
            <a:ext cx="12192000" cy="0"/>
          </a:xfrm>
          <a:prstGeom prst="line">
            <a:avLst/>
          </a:prstGeom>
          <a:ln w="38100">
            <a:solidFill>
              <a:srgbClr val="EBC3D7"/>
            </a:solidFill>
          </a:ln>
        </p:spPr>
        <p:style>
          <a:lnRef idx="1">
            <a:schemeClr val="accent1"/>
          </a:lnRef>
          <a:fillRef idx="0">
            <a:schemeClr val="accent1"/>
          </a:fillRef>
          <a:effectRef idx="0">
            <a:schemeClr val="accent1"/>
          </a:effectRef>
          <a:fontRef idx="minor">
            <a:schemeClr val="tx1"/>
          </a:fontRef>
        </p:style>
      </p:cxnSp>
      <p:sp>
        <p:nvSpPr>
          <p:cNvPr id="11" name="Rounded Rectangle 10"/>
          <p:cNvSpPr/>
          <p:nvPr userDrawn="1"/>
        </p:nvSpPr>
        <p:spPr>
          <a:xfrm>
            <a:off x="1361049" y="6410937"/>
            <a:ext cx="1297745" cy="356008"/>
          </a:xfrm>
          <a:prstGeom prst="roundRect">
            <a:avLst/>
          </a:prstGeom>
          <a:solidFill>
            <a:srgbClr val="FAF0F5"/>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ABSTRACT</a:t>
            </a:r>
            <a:endParaRPr lang="en-IN" sz="1400" dirty="0">
              <a:solidFill>
                <a:srgbClr val="361224"/>
              </a:solidFill>
            </a:endParaRPr>
          </a:p>
        </p:txBody>
      </p:sp>
      <p:sp>
        <p:nvSpPr>
          <p:cNvPr id="12" name="Rounded Rectangle 11"/>
          <p:cNvSpPr/>
          <p:nvPr userDrawn="1"/>
        </p:nvSpPr>
        <p:spPr>
          <a:xfrm>
            <a:off x="2724443" y="6408256"/>
            <a:ext cx="1933137" cy="356008"/>
          </a:xfrm>
          <a:prstGeom prst="roundRect">
            <a:avLst/>
          </a:prstGeom>
          <a:solidFill>
            <a:srgbClr val="FAF0F5"/>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EXPERIMENTATION</a:t>
            </a:r>
            <a:endParaRPr lang="en-IN" sz="1400" dirty="0">
              <a:solidFill>
                <a:srgbClr val="361224"/>
              </a:solidFill>
            </a:endParaRPr>
          </a:p>
        </p:txBody>
      </p:sp>
      <p:sp>
        <p:nvSpPr>
          <p:cNvPr id="13" name="Rounded Rectangle 12"/>
          <p:cNvSpPr/>
          <p:nvPr userDrawn="1"/>
        </p:nvSpPr>
        <p:spPr>
          <a:xfrm>
            <a:off x="4723229" y="6419694"/>
            <a:ext cx="1780737" cy="356008"/>
          </a:xfrm>
          <a:prstGeom prst="roundRect">
            <a:avLst/>
          </a:prstGeom>
          <a:solidFill>
            <a:srgbClr val="FAF0F5"/>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BT</a:t>
            </a:r>
            <a:r>
              <a:rPr lang="en-IN" sz="1400" baseline="0" dirty="0" smtClean="0">
                <a:solidFill>
                  <a:srgbClr val="361224"/>
                </a:solidFill>
              </a:rPr>
              <a:t> ANALYSIS</a:t>
            </a:r>
            <a:endParaRPr lang="en-IN" sz="1400" dirty="0">
              <a:solidFill>
                <a:srgbClr val="361224"/>
              </a:solidFill>
            </a:endParaRPr>
          </a:p>
        </p:txBody>
      </p:sp>
      <p:sp>
        <p:nvSpPr>
          <p:cNvPr id="14" name="Rounded Rectangle 13"/>
          <p:cNvSpPr/>
          <p:nvPr userDrawn="1"/>
        </p:nvSpPr>
        <p:spPr>
          <a:xfrm>
            <a:off x="6569615" y="6405153"/>
            <a:ext cx="2202767" cy="356008"/>
          </a:xfrm>
          <a:prstGeom prst="roundRect">
            <a:avLst/>
          </a:prstGeom>
          <a:solidFill>
            <a:srgbClr val="FAF0F5"/>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
        <p:nvSpPr>
          <p:cNvPr id="15" name="Rounded Rectangle 14"/>
          <p:cNvSpPr/>
          <p:nvPr userDrawn="1"/>
        </p:nvSpPr>
        <p:spPr>
          <a:xfrm>
            <a:off x="8835685" y="6405626"/>
            <a:ext cx="1479449" cy="356008"/>
          </a:xfrm>
          <a:prstGeom prst="roundRect">
            <a:avLst/>
          </a:prstGeom>
          <a:solidFill>
            <a:srgbClr val="FAF0F5"/>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CONCLUSIONS</a:t>
            </a:r>
            <a:endParaRPr lang="en-IN" sz="1400" dirty="0">
              <a:solidFill>
                <a:srgbClr val="361224"/>
              </a:solidFill>
            </a:endParaRPr>
          </a:p>
        </p:txBody>
      </p:sp>
      <p:sp>
        <p:nvSpPr>
          <p:cNvPr id="16" name="Slide Number Placeholder 5"/>
          <p:cNvSpPr>
            <a:spLocks noGrp="1"/>
          </p:cNvSpPr>
          <p:nvPr>
            <p:ph type="sldNum" sz="quarter" idx="4"/>
          </p:nvPr>
        </p:nvSpPr>
        <p:spPr>
          <a:xfrm>
            <a:off x="11651570" y="6386752"/>
            <a:ext cx="46948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116D04-C272-4D96-BC39-0C1D05D21D5F}" type="slidenum">
              <a:rPr lang="en-IN" smtClean="0"/>
              <a:t>‹#›</a:t>
            </a:fld>
            <a:endParaRPr lang="en-IN"/>
          </a:p>
        </p:txBody>
      </p:sp>
      <p:sp>
        <p:nvSpPr>
          <p:cNvPr id="17" name="Date Placeholder 3"/>
          <p:cNvSpPr>
            <a:spLocks noGrp="1"/>
          </p:cNvSpPr>
          <p:nvPr>
            <p:ph type="dt" sz="half" idx="2"/>
          </p:nvPr>
        </p:nvSpPr>
        <p:spPr>
          <a:xfrm>
            <a:off x="10378437" y="6396036"/>
            <a:ext cx="1103142"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smtClean="0"/>
              <a:t>05 May 2020</a:t>
            </a:r>
            <a:endParaRPr lang="en-IN" dirty="0"/>
          </a:p>
        </p:txBody>
      </p:sp>
    </p:spTree>
    <p:extLst>
      <p:ext uri="{BB962C8B-B14F-4D97-AF65-F5344CB8AC3E}">
        <p14:creationId xmlns:p14="http://schemas.microsoft.com/office/powerpoint/2010/main" val="200982186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3200" kern="1200">
          <a:solidFill>
            <a:schemeClr val="tx1"/>
          </a:solidFill>
          <a:latin typeface="Segoe UI" panose="020B0502040204020203" pitchFamily="34" charset="0"/>
          <a:ea typeface="+mj-ea"/>
          <a:cs typeface="Segoe UI" panose="020B0502040204020203"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egoe UI" panose="020B0502040204020203" pitchFamily="34" charset="0"/>
          <a:ea typeface="+mn-ea"/>
          <a:cs typeface="Segoe UI" panose="020B05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egoe UI" panose="020B0502040204020203" pitchFamily="34" charset="0"/>
          <a:ea typeface="+mn-ea"/>
          <a:cs typeface="Segoe UI" panose="020B0502040204020203"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egoe UI" panose="020B0502040204020203" pitchFamily="34" charset="0"/>
          <a:ea typeface="+mn-ea"/>
          <a:cs typeface="Segoe UI" panose="020B0502040204020203"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24 Apr 2020</a:t>
            </a:r>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1B1F-1F6E-4E81-8965-F0B0044B809E}" type="slidenum">
              <a:rPr lang="en-IN" smtClean="0"/>
              <a:t>‹#›</a:t>
            </a:fld>
            <a:endParaRPr lang="en-IN"/>
          </a:p>
        </p:txBody>
      </p:sp>
    </p:spTree>
    <p:extLst>
      <p:ext uri="{BB962C8B-B14F-4D97-AF65-F5344CB8AC3E}">
        <p14:creationId xmlns:p14="http://schemas.microsoft.com/office/powerpoint/2010/main" val="327202291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8.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8.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3497" y="40938"/>
            <a:ext cx="10595211" cy="783951"/>
          </a:xfrm>
        </p:spPr>
        <p:txBody>
          <a:bodyPr>
            <a:noAutofit/>
          </a:bodyPr>
          <a:lstStyle/>
          <a:p>
            <a:pPr algn="just"/>
            <a:r>
              <a:rPr lang="en-IN" sz="2300" dirty="0" smtClean="0">
                <a:solidFill>
                  <a:srgbClr val="993366"/>
                </a:solidFill>
                <a:latin typeface="Segoe UI" panose="020B0502040204020203" pitchFamily="34" charset="0"/>
                <a:cs typeface="Segoe UI" panose="020B0502040204020203" pitchFamily="34" charset="0"/>
              </a:rPr>
              <a:t>Impact of Long-Range Transport Biomass Burning (BB) Emissions on Cloud Condensation Nuclei (CCN) Activation in Continental Polluted Air of Delhi, India</a:t>
            </a:r>
            <a:endParaRPr lang="en-IN" sz="2300" dirty="0">
              <a:solidFill>
                <a:srgbClr val="993366"/>
              </a:solidFill>
              <a:latin typeface="Segoe UI" panose="020B0502040204020203" pitchFamily="34" charset="0"/>
              <a:cs typeface="Segoe UI" panose="020B0502040204020203" pitchFamily="34" charset="0"/>
            </a:endParaRPr>
          </a:p>
        </p:txBody>
      </p:sp>
      <p:sp>
        <p:nvSpPr>
          <p:cNvPr id="3" name="Subtitle 2"/>
          <p:cNvSpPr>
            <a:spLocks noGrp="1"/>
          </p:cNvSpPr>
          <p:nvPr>
            <p:ph type="subTitle" idx="1"/>
          </p:nvPr>
        </p:nvSpPr>
        <p:spPr>
          <a:xfrm>
            <a:off x="559559" y="947721"/>
            <a:ext cx="11273050" cy="771897"/>
          </a:xfrm>
        </p:spPr>
        <p:txBody>
          <a:bodyPr>
            <a:noAutofit/>
          </a:bodyPr>
          <a:lstStyle/>
          <a:p>
            <a:pPr>
              <a:lnSpc>
                <a:spcPct val="150000"/>
              </a:lnSpc>
            </a:pPr>
            <a:r>
              <a:rPr lang="en-GB" sz="1200" dirty="0">
                <a:solidFill>
                  <a:srgbClr val="361224"/>
                </a:solidFill>
              </a:rPr>
              <a:t>Subha S. Raj</a:t>
            </a:r>
            <a:r>
              <a:rPr lang="en-GB" sz="1200" baseline="30000" dirty="0">
                <a:solidFill>
                  <a:srgbClr val="361224"/>
                </a:solidFill>
              </a:rPr>
              <a:t>1, *</a:t>
            </a:r>
            <a:r>
              <a:rPr lang="en-GB" sz="1200" dirty="0">
                <a:solidFill>
                  <a:srgbClr val="361224"/>
                </a:solidFill>
              </a:rPr>
              <a:t>, Mira L. Pӧhlker</a:t>
            </a:r>
            <a:r>
              <a:rPr lang="en-GB" sz="1200" baseline="30000" dirty="0">
                <a:solidFill>
                  <a:srgbClr val="361224"/>
                </a:solidFill>
              </a:rPr>
              <a:t>2</a:t>
            </a:r>
            <a:r>
              <a:rPr lang="en-GB" sz="1200" dirty="0">
                <a:solidFill>
                  <a:srgbClr val="361224"/>
                </a:solidFill>
              </a:rPr>
              <a:t>, Thomas Klimach</a:t>
            </a:r>
            <a:r>
              <a:rPr lang="en-GB" sz="1200" baseline="30000" dirty="0">
                <a:solidFill>
                  <a:srgbClr val="361224"/>
                </a:solidFill>
              </a:rPr>
              <a:t>2</a:t>
            </a:r>
            <a:r>
              <a:rPr lang="en-GB" sz="1200" dirty="0">
                <a:solidFill>
                  <a:srgbClr val="361224"/>
                </a:solidFill>
              </a:rPr>
              <a:t>, Jan-David Förster</a:t>
            </a:r>
            <a:r>
              <a:rPr lang="en-GB" sz="1200" baseline="30000" dirty="0">
                <a:solidFill>
                  <a:srgbClr val="361224"/>
                </a:solidFill>
              </a:rPr>
              <a:t>2</a:t>
            </a:r>
            <a:r>
              <a:rPr lang="en-GB" sz="1200" dirty="0">
                <a:solidFill>
                  <a:srgbClr val="361224"/>
                </a:solidFill>
              </a:rPr>
              <a:t>, David Walter </a:t>
            </a:r>
            <a:r>
              <a:rPr lang="en-GB" sz="1200" baseline="30000" dirty="0">
                <a:solidFill>
                  <a:srgbClr val="361224"/>
                </a:solidFill>
              </a:rPr>
              <a:t>2</a:t>
            </a:r>
            <a:r>
              <a:rPr lang="en-GB" sz="1200" dirty="0">
                <a:solidFill>
                  <a:srgbClr val="361224"/>
                </a:solidFill>
              </a:rPr>
              <a:t>, Ovid O. Krüger</a:t>
            </a:r>
            <a:r>
              <a:rPr lang="en-GB" sz="1200" baseline="30000" dirty="0">
                <a:solidFill>
                  <a:srgbClr val="361224"/>
                </a:solidFill>
              </a:rPr>
              <a:t>2</a:t>
            </a:r>
            <a:r>
              <a:rPr lang="en-GB" sz="1200" dirty="0">
                <a:solidFill>
                  <a:srgbClr val="361224"/>
                </a:solidFill>
              </a:rPr>
              <a:t>, Christopher Pöhlker</a:t>
            </a:r>
            <a:r>
              <a:rPr lang="en-GB" sz="1200" baseline="30000" dirty="0">
                <a:solidFill>
                  <a:srgbClr val="361224"/>
                </a:solidFill>
              </a:rPr>
              <a:t>2</a:t>
            </a:r>
            <a:r>
              <a:rPr lang="en-GB" sz="1200" dirty="0">
                <a:solidFill>
                  <a:srgbClr val="361224"/>
                </a:solidFill>
              </a:rPr>
              <a:t>, </a:t>
            </a:r>
            <a:r>
              <a:rPr lang="en-GB" sz="1200" dirty="0" err="1">
                <a:solidFill>
                  <a:srgbClr val="361224"/>
                </a:solidFill>
              </a:rPr>
              <a:t>Upasana</a:t>
            </a:r>
            <a:r>
              <a:rPr lang="en-GB" sz="1200" dirty="0">
                <a:solidFill>
                  <a:srgbClr val="361224"/>
                </a:solidFill>
              </a:rPr>
              <a:t> Panda</a:t>
            </a:r>
            <a:r>
              <a:rPr lang="en-GB" sz="1200" baseline="30000" dirty="0">
                <a:solidFill>
                  <a:srgbClr val="361224"/>
                </a:solidFill>
              </a:rPr>
              <a:t>1, 3</a:t>
            </a:r>
            <a:r>
              <a:rPr lang="en-GB" sz="1200" dirty="0">
                <a:solidFill>
                  <a:srgbClr val="361224"/>
                </a:solidFill>
              </a:rPr>
              <a:t>, Amit Sharma</a:t>
            </a:r>
            <a:r>
              <a:rPr lang="en-GB" sz="1200" baseline="30000" dirty="0">
                <a:solidFill>
                  <a:srgbClr val="361224"/>
                </a:solidFill>
              </a:rPr>
              <a:t>1, a</a:t>
            </a:r>
            <a:r>
              <a:rPr lang="en-GB" sz="1200" dirty="0">
                <a:solidFill>
                  <a:srgbClr val="361224"/>
                </a:solidFill>
              </a:rPr>
              <a:t>, </a:t>
            </a:r>
            <a:r>
              <a:rPr lang="en-GB" sz="1200" dirty="0" err="1">
                <a:solidFill>
                  <a:srgbClr val="361224"/>
                </a:solidFill>
              </a:rPr>
              <a:t>Eoghan</a:t>
            </a:r>
            <a:r>
              <a:rPr lang="en-GB" sz="1200" dirty="0">
                <a:solidFill>
                  <a:srgbClr val="361224"/>
                </a:solidFill>
              </a:rPr>
              <a:t> </a:t>
            </a:r>
            <a:r>
              <a:rPr lang="en-GB" sz="1200" dirty="0" smtClean="0">
                <a:solidFill>
                  <a:srgbClr val="361224"/>
                </a:solidFill>
              </a:rPr>
              <a:t>Derbyshire</a:t>
            </a:r>
            <a:r>
              <a:rPr lang="en-GB" sz="1200" baseline="30000" dirty="0" smtClean="0">
                <a:solidFill>
                  <a:srgbClr val="361224"/>
                </a:solidFill>
              </a:rPr>
              <a:t>4,b</a:t>
            </a:r>
            <a:r>
              <a:rPr lang="en-GB" sz="1200" dirty="0" smtClean="0">
                <a:solidFill>
                  <a:srgbClr val="361224"/>
                </a:solidFill>
              </a:rPr>
              <a:t>, </a:t>
            </a:r>
            <a:r>
              <a:rPr lang="en-GB" sz="1200" dirty="0">
                <a:solidFill>
                  <a:srgbClr val="361224"/>
                </a:solidFill>
              </a:rPr>
              <a:t>James D. </a:t>
            </a:r>
            <a:r>
              <a:rPr lang="en-GB" sz="1200" dirty="0" smtClean="0">
                <a:solidFill>
                  <a:srgbClr val="361224"/>
                </a:solidFill>
              </a:rPr>
              <a:t>Allan</a:t>
            </a:r>
            <a:r>
              <a:rPr lang="en-GB" sz="1200" baseline="30000" dirty="0" smtClean="0">
                <a:solidFill>
                  <a:srgbClr val="361224"/>
                </a:solidFill>
              </a:rPr>
              <a:t>4, 5</a:t>
            </a:r>
            <a:r>
              <a:rPr lang="en-GB" sz="1200" dirty="0" smtClean="0">
                <a:solidFill>
                  <a:srgbClr val="361224"/>
                </a:solidFill>
              </a:rPr>
              <a:t>, </a:t>
            </a:r>
            <a:r>
              <a:rPr lang="en-GB" sz="1200" dirty="0">
                <a:solidFill>
                  <a:srgbClr val="361224"/>
                </a:solidFill>
              </a:rPr>
              <a:t>R. </a:t>
            </a:r>
            <a:r>
              <a:rPr lang="en-GB" sz="1200" dirty="0" smtClean="0">
                <a:solidFill>
                  <a:srgbClr val="361224"/>
                </a:solidFill>
              </a:rPr>
              <a:t>Ravikrishna</a:t>
            </a:r>
            <a:r>
              <a:rPr lang="en-GB" sz="1200" baseline="30000" dirty="0">
                <a:solidFill>
                  <a:srgbClr val="361224"/>
                </a:solidFill>
              </a:rPr>
              <a:t>6</a:t>
            </a:r>
            <a:r>
              <a:rPr lang="en-GB" sz="1200" dirty="0" smtClean="0">
                <a:solidFill>
                  <a:srgbClr val="361224"/>
                </a:solidFill>
              </a:rPr>
              <a:t>, </a:t>
            </a:r>
            <a:r>
              <a:rPr lang="en-GB" sz="1200" dirty="0">
                <a:solidFill>
                  <a:srgbClr val="361224"/>
                </a:solidFill>
              </a:rPr>
              <a:t>V. K. </a:t>
            </a:r>
            <a:r>
              <a:rPr lang="en-GB" sz="1200" dirty="0" smtClean="0">
                <a:solidFill>
                  <a:srgbClr val="361224"/>
                </a:solidFill>
              </a:rPr>
              <a:t>Soni</a:t>
            </a:r>
            <a:r>
              <a:rPr lang="en-GB" sz="1200" baseline="30000" dirty="0" smtClean="0">
                <a:solidFill>
                  <a:srgbClr val="361224"/>
                </a:solidFill>
              </a:rPr>
              <a:t>7</a:t>
            </a:r>
            <a:r>
              <a:rPr lang="en-GB" sz="1200" dirty="0" smtClean="0">
                <a:solidFill>
                  <a:srgbClr val="361224"/>
                </a:solidFill>
              </a:rPr>
              <a:t>, </a:t>
            </a:r>
            <a:r>
              <a:rPr lang="en-GB" sz="1200" dirty="0">
                <a:solidFill>
                  <a:srgbClr val="361224"/>
                </a:solidFill>
              </a:rPr>
              <a:t>Siddhartha </a:t>
            </a:r>
            <a:r>
              <a:rPr lang="en-GB" sz="1200" dirty="0" smtClean="0">
                <a:solidFill>
                  <a:srgbClr val="361224"/>
                </a:solidFill>
              </a:rPr>
              <a:t>Singh</a:t>
            </a:r>
            <a:r>
              <a:rPr lang="en-GB" sz="1200" baseline="30000" dirty="0" smtClean="0">
                <a:solidFill>
                  <a:srgbClr val="361224"/>
                </a:solidFill>
              </a:rPr>
              <a:t>7</a:t>
            </a:r>
            <a:r>
              <a:rPr lang="en-GB" sz="1200" dirty="0" smtClean="0">
                <a:solidFill>
                  <a:srgbClr val="361224"/>
                </a:solidFill>
              </a:rPr>
              <a:t>, </a:t>
            </a:r>
            <a:r>
              <a:rPr lang="en-GB" sz="1200" dirty="0">
                <a:solidFill>
                  <a:srgbClr val="361224"/>
                </a:solidFill>
              </a:rPr>
              <a:t>Gordon </a:t>
            </a:r>
            <a:r>
              <a:rPr lang="en-GB" sz="1200" dirty="0" smtClean="0">
                <a:solidFill>
                  <a:srgbClr val="361224"/>
                </a:solidFill>
              </a:rPr>
              <a:t>Mcfiggans</a:t>
            </a:r>
            <a:r>
              <a:rPr lang="en-GB" sz="1200" baseline="30000" dirty="0" smtClean="0">
                <a:solidFill>
                  <a:srgbClr val="361224"/>
                </a:solidFill>
              </a:rPr>
              <a:t>4</a:t>
            </a:r>
            <a:r>
              <a:rPr lang="en-GB" sz="1200" dirty="0" smtClean="0">
                <a:solidFill>
                  <a:srgbClr val="361224"/>
                </a:solidFill>
              </a:rPr>
              <a:t>, </a:t>
            </a:r>
            <a:r>
              <a:rPr lang="en-GB" sz="1200" dirty="0">
                <a:solidFill>
                  <a:srgbClr val="361224"/>
                </a:solidFill>
              </a:rPr>
              <a:t>Hugh </a:t>
            </a:r>
            <a:r>
              <a:rPr lang="en-GB" sz="1200" dirty="0" smtClean="0">
                <a:solidFill>
                  <a:srgbClr val="361224"/>
                </a:solidFill>
              </a:rPr>
              <a:t>Coe</a:t>
            </a:r>
            <a:r>
              <a:rPr lang="en-GB" sz="1200" baseline="30000" dirty="0" smtClean="0">
                <a:solidFill>
                  <a:srgbClr val="361224"/>
                </a:solidFill>
              </a:rPr>
              <a:t>4</a:t>
            </a:r>
            <a:r>
              <a:rPr lang="en-GB" sz="1200" dirty="0" smtClean="0">
                <a:solidFill>
                  <a:srgbClr val="361224"/>
                </a:solidFill>
              </a:rPr>
              <a:t>, </a:t>
            </a:r>
            <a:r>
              <a:rPr lang="en-GB" sz="1200" dirty="0">
                <a:solidFill>
                  <a:srgbClr val="361224"/>
                </a:solidFill>
              </a:rPr>
              <a:t>Ulrich Pӧschl</a:t>
            </a:r>
            <a:r>
              <a:rPr lang="en-GB" sz="1200" baseline="30000" dirty="0">
                <a:solidFill>
                  <a:srgbClr val="361224"/>
                </a:solidFill>
              </a:rPr>
              <a:t>2</a:t>
            </a:r>
            <a:r>
              <a:rPr lang="en-GB" sz="1200" dirty="0">
                <a:solidFill>
                  <a:srgbClr val="361224"/>
                </a:solidFill>
              </a:rPr>
              <a:t>, and Sachin S. Gunthe</a:t>
            </a:r>
            <a:r>
              <a:rPr lang="en-GB" sz="1200" baseline="30000" dirty="0">
                <a:solidFill>
                  <a:srgbClr val="361224"/>
                </a:solidFill>
              </a:rPr>
              <a:t>1</a:t>
            </a:r>
            <a:endParaRPr lang="en-IN" sz="1200" dirty="0">
              <a:solidFill>
                <a:srgbClr val="361224"/>
              </a:solidFill>
            </a:endParaRPr>
          </a:p>
          <a:p>
            <a:pPr>
              <a:lnSpc>
                <a:spcPct val="150000"/>
              </a:lnSpc>
            </a:pPr>
            <a:endParaRPr lang="en-IN" sz="1200" dirty="0">
              <a:latin typeface="Segoe UI" panose="020B0502040204020203" pitchFamily="34" charset="0"/>
              <a:cs typeface="Segoe UI" panose="020B0502040204020203" pitchFamily="34" charset="0"/>
            </a:endParaRPr>
          </a:p>
        </p:txBody>
      </p:sp>
      <p:sp>
        <p:nvSpPr>
          <p:cNvPr id="4" name="Rounded Rectangle 3"/>
          <p:cNvSpPr/>
          <p:nvPr/>
        </p:nvSpPr>
        <p:spPr>
          <a:xfrm>
            <a:off x="209760" y="1905127"/>
            <a:ext cx="2520000" cy="1800000"/>
          </a:xfrm>
          <a:prstGeom prst="roundRect">
            <a:avLst/>
          </a:prstGeom>
          <a:blipFill dpi="0" rotWithShape="1">
            <a:blip r:embed="rId3" cstate="print">
              <a:alphaModFix amt="69000"/>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TextBox 6"/>
          <p:cNvSpPr txBox="1"/>
          <p:nvPr/>
        </p:nvSpPr>
        <p:spPr>
          <a:xfrm>
            <a:off x="274007" y="3931410"/>
            <a:ext cx="2560321" cy="369332"/>
          </a:xfrm>
          <a:prstGeom prst="rect">
            <a:avLst/>
          </a:prstGeom>
          <a:noFill/>
        </p:spPr>
        <p:txBody>
          <a:bodyPr wrap="square" rtlCol="0">
            <a:spAutoFit/>
          </a:bodyPr>
          <a:lstStyle/>
          <a:p>
            <a:r>
              <a:rPr lang="en-IN" b="1" dirty="0" smtClean="0">
                <a:solidFill>
                  <a:srgbClr val="361224"/>
                </a:solidFill>
              </a:rPr>
              <a:t>EXPERIMENTATION</a:t>
            </a:r>
            <a:endParaRPr lang="en-IN" b="1" dirty="0">
              <a:solidFill>
                <a:srgbClr val="361224"/>
              </a:solidFill>
            </a:endParaRPr>
          </a:p>
        </p:txBody>
      </p:sp>
      <p:sp>
        <p:nvSpPr>
          <p:cNvPr id="8" name="Rounded Rectangle 7"/>
          <p:cNvSpPr/>
          <p:nvPr/>
        </p:nvSpPr>
        <p:spPr>
          <a:xfrm>
            <a:off x="6253774" y="1870405"/>
            <a:ext cx="2520000" cy="1800000"/>
          </a:xfrm>
          <a:prstGeom prst="roundRect">
            <a:avLst/>
          </a:prstGeom>
          <a:blipFill dpi="0" rotWithShape="1">
            <a:blip r:embed="rId4"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TextBox 11"/>
          <p:cNvSpPr txBox="1"/>
          <p:nvPr/>
        </p:nvSpPr>
        <p:spPr>
          <a:xfrm>
            <a:off x="6253774" y="3902474"/>
            <a:ext cx="2894674" cy="369332"/>
          </a:xfrm>
          <a:prstGeom prst="rect">
            <a:avLst/>
          </a:prstGeom>
          <a:noFill/>
        </p:spPr>
        <p:txBody>
          <a:bodyPr wrap="square" rtlCol="0">
            <a:spAutoFit/>
          </a:bodyPr>
          <a:lstStyle/>
          <a:p>
            <a:r>
              <a:rPr lang="en-IN" b="1" dirty="0" smtClean="0">
                <a:solidFill>
                  <a:srgbClr val="361224"/>
                </a:solidFill>
              </a:rPr>
              <a:t>AEROSOL PROPERTIES</a:t>
            </a:r>
            <a:endParaRPr lang="en-IN" b="1" dirty="0">
              <a:solidFill>
                <a:srgbClr val="361224"/>
              </a:solidFill>
            </a:endParaRPr>
          </a:p>
        </p:txBody>
      </p:sp>
      <p:sp>
        <p:nvSpPr>
          <p:cNvPr id="9" name="Rounded Rectangle 8"/>
          <p:cNvSpPr/>
          <p:nvPr/>
        </p:nvSpPr>
        <p:spPr>
          <a:xfrm>
            <a:off x="3194939" y="1893409"/>
            <a:ext cx="2520000" cy="1800000"/>
          </a:xfrm>
          <a:prstGeom prst="roundRect">
            <a:avLst/>
          </a:prstGeom>
          <a:blipFill dpi="0" rotWithShape="1">
            <a:blip r:embed="rId5">
              <a:alphaModFix amt="57000"/>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7" name="TextBox 16"/>
          <p:cNvSpPr txBox="1"/>
          <p:nvPr/>
        </p:nvSpPr>
        <p:spPr>
          <a:xfrm>
            <a:off x="2869068" y="3852868"/>
            <a:ext cx="3002926" cy="646331"/>
          </a:xfrm>
          <a:prstGeom prst="rect">
            <a:avLst/>
          </a:prstGeom>
          <a:noFill/>
        </p:spPr>
        <p:txBody>
          <a:bodyPr wrap="square" rtlCol="0">
            <a:spAutoFit/>
          </a:bodyPr>
          <a:lstStyle/>
          <a:p>
            <a:pPr algn="ctr"/>
            <a:r>
              <a:rPr lang="en-IN" b="1" dirty="0" smtClean="0">
                <a:solidFill>
                  <a:srgbClr val="361224"/>
                </a:solidFill>
              </a:rPr>
              <a:t>BACK TRAJECTORY (BT) ANALYSIS</a:t>
            </a:r>
            <a:endParaRPr lang="en-IN" b="1" dirty="0">
              <a:solidFill>
                <a:srgbClr val="361224"/>
              </a:solidFill>
            </a:endParaRPr>
          </a:p>
        </p:txBody>
      </p:sp>
      <p:sp>
        <p:nvSpPr>
          <p:cNvPr id="6" name="TextBox 5"/>
          <p:cNvSpPr txBox="1"/>
          <p:nvPr/>
        </p:nvSpPr>
        <p:spPr>
          <a:xfrm>
            <a:off x="98056" y="4534491"/>
            <a:ext cx="12196055" cy="1938992"/>
          </a:xfrm>
          <a:prstGeom prst="rect">
            <a:avLst/>
          </a:prstGeom>
          <a:noFill/>
        </p:spPr>
        <p:txBody>
          <a:bodyPr wrap="square" rtlCol="0">
            <a:spAutoFit/>
          </a:bodyPr>
          <a:lstStyle/>
          <a:p>
            <a:r>
              <a:rPr lang="en-GB" sz="1000" baseline="30000" dirty="0" smtClean="0"/>
              <a:t>1</a:t>
            </a:r>
            <a:r>
              <a:rPr lang="en-US" sz="1000" dirty="0" smtClean="0"/>
              <a:t>EWRE </a:t>
            </a:r>
            <a:r>
              <a:rPr lang="en-US" sz="1000" dirty="0"/>
              <a:t>Division, </a:t>
            </a:r>
            <a:r>
              <a:rPr lang="en-US" sz="1000" dirty="0" smtClean="0"/>
              <a:t>Department </a:t>
            </a:r>
            <a:r>
              <a:rPr lang="en-US" sz="1000" dirty="0"/>
              <a:t>of Civil Engineering, Indian Institute of Technology Madras, Chennai, </a:t>
            </a:r>
            <a:r>
              <a:rPr lang="en-US" sz="1000" dirty="0" smtClean="0"/>
              <a:t>India</a:t>
            </a:r>
            <a:endParaRPr lang="en-IN" sz="1000" dirty="0"/>
          </a:p>
          <a:p>
            <a:r>
              <a:rPr lang="en-GB" sz="1000" baseline="30000" dirty="0"/>
              <a:t>2</a:t>
            </a:r>
            <a:r>
              <a:rPr lang="en-GB" sz="1000" dirty="0"/>
              <a:t>Multiphase </a:t>
            </a:r>
            <a:r>
              <a:rPr lang="en-GB" sz="1000" dirty="0" smtClean="0"/>
              <a:t>Chemistry Department, </a:t>
            </a:r>
            <a:r>
              <a:rPr lang="en-GB" sz="1000" dirty="0"/>
              <a:t>Max Planck Institute for Chemistry, </a:t>
            </a:r>
            <a:r>
              <a:rPr lang="en-GB" sz="1000" dirty="0" smtClean="0"/>
              <a:t>Mainz</a:t>
            </a:r>
            <a:r>
              <a:rPr lang="en-GB" sz="1000" dirty="0"/>
              <a:t>, Germany</a:t>
            </a:r>
            <a:endParaRPr lang="en-IN" sz="1000" dirty="0"/>
          </a:p>
          <a:p>
            <a:r>
              <a:rPr lang="en-GB" sz="1000" baseline="30000" dirty="0"/>
              <a:t>3</a:t>
            </a:r>
            <a:r>
              <a:rPr lang="en-GB" sz="1000" dirty="0"/>
              <a:t>Department of Environment and Sustainability, CSIR-Institute of Minerals and Materials Technology, </a:t>
            </a:r>
            <a:r>
              <a:rPr lang="en-GB" sz="1000" dirty="0" smtClean="0"/>
              <a:t>Bhubaneswar, </a:t>
            </a:r>
            <a:r>
              <a:rPr lang="en-GB" sz="1000" dirty="0"/>
              <a:t>India</a:t>
            </a:r>
            <a:endParaRPr lang="en-IN" sz="1000" dirty="0"/>
          </a:p>
          <a:p>
            <a:r>
              <a:rPr lang="en-GB" sz="1000" baseline="30000" dirty="0" smtClean="0"/>
              <a:t>4</a:t>
            </a:r>
            <a:r>
              <a:rPr lang="en-US" sz="1000" dirty="0" smtClean="0"/>
              <a:t>Department </a:t>
            </a:r>
            <a:r>
              <a:rPr lang="en-US" sz="1000" dirty="0"/>
              <a:t>of Earth and Environmental Sciences, School of Natural Sciences, University of Manchester, Manchester, UK</a:t>
            </a:r>
            <a:endParaRPr lang="en-IN" sz="1000" dirty="0"/>
          </a:p>
          <a:p>
            <a:r>
              <a:rPr lang="en-GB" sz="1000" baseline="30000" dirty="0" smtClean="0"/>
              <a:t>5</a:t>
            </a:r>
            <a:r>
              <a:rPr lang="en-US" sz="1000" dirty="0" smtClean="0"/>
              <a:t>National </a:t>
            </a:r>
            <a:r>
              <a:rPr lang="en-US" sz="1000" dirty="0"/>
              <a:t>Centre for Atmospheric Science, University of Manchester, Manchester, UK</a:t>
            </a:r>
            <a:endParaRPr lang="en-IN" sz="1000" dirty="0"/>
          </a:p>
          <a:p>
            <a:r>
              <a:rPr lang="en-GB" sz="1000" baseline="30000" dirty="0" smtClean="0"/>
              <a:t>6</a:t>
            </a:r>
            <a:r>
              <a:rPr lang="en-GB" sz="1000" dirty="0"/>
              <a:t>Department of Chemical Engineering, Indian Institute of Technology Madras, </a:t>
            </a:r>
            <a:r>
              <a:rPr lang="en-GB" sz="1000" dirty="0" smtClean="0"/>
              <a:t>Chennai, </a:t>
            </a:r>
            <a:r>
              <a:rPr lang="en-GB" sz="1000" dirty="0"/>
              <a:t>India</a:t>
            </a:r>
            <a:endParaRPr lang="en-IN" sz="1000" dirty="0"/>
          </a:p>
          <a:p>
            <a:r>
              <a:rPr lang="en-GB" sz="1000" baseline="30000" dirty="0" smtClean="0"/>
              <a:t>7</a:t>
            </a:r>
            <a:r>
              <a:rPr lang="en-GB" sz="1000" dirty="0" smtClean="0"/>
              <a:t>India </a:t>
            </a:r>
            <a:r>
              <a:rPr lang="en-GB" sz="1000" dirty="0"/>
              <a:t>Meteorological Department, New Delhi, India</a:t>
            </a:r>
            <a:endParaRPr lang="en-IN" sz="1000" dirty="0"/>
          </a:p>
          <a:p>
            <a:r>
              <a:rPr lang="en-GB" sz="1000" baseline="30000" dirty="0" err="1" smtClean="0"/>
              <a:t>a</a:t>
            </a:r>
            <a:r>
              <a:rPr lang="en-GB" sz="1000" dirty="0" err="1" smtClean="0"/>
              <a:t>now</a:t>
            </a:r>
            <a:r>
              <a:rPr lang="en-GB" sz="1000" dirty="0" smtClean="0"/>
              <a:t> </a:t>
            </a:r>
            <a:r>
              <a:rPr lang="en-GB" sz="1000" dirty="0"/>
              <a:t>at: Laboratory for Atmospheric Research, Washington State University, Pullman, </a:t>
            </a:r>
            <a:r>
              <a:rPr lang="en-GB" sz="1000" dirty="0" smtClean="0"/>
              <a:t>WA</a:t>
            </a:r>
          </a:p>
          <a:p>
            <a:r>
              <a:rPr lang="en-GB" sz="1000" baseline="30000" dirty="0" err="1" smtClean="0"/>
              <a:t>b</a:t>
            </a:r>
            <a:r>
              <a:rPr lang="en-GB" sz="1000" dirty="0" err="1" smtClean="0"/>
              <a:t>now</a:t>
            </a:r>
            <a:r>
              <a:rPr lang="en-GB" sz="1000" dirty="0" smtClean="0"/>
              <a:t> </a:t>
            </a:r>
            <a:r>
              <a:rPr lang="en-GB" sz="1000" dirty="0"/>
              <a:t>at: </a:t>
            </a:r>
            <a:r>
              <a:rPr lang="en-US" sz="1000" dirty="0"/>
              <a:t>The Conflict and Environment Observatory, </a:t>
            </a:r>
            <a:r>
              <a:rPr lang="en-US" sz="1000" dirty="0" err="1"/>
              <a:t>Hebden</a:t>
            </a:r>
            <a:r>
              <a:rPr lang="en-US" sz="1000" dirty="0"/>
              <a:t> Bridge, West Yorkshire, UK </a:t>
            </a:r>
            <a:endParaRPr lang="en-GB" sz="1000" dirty="0" smtClean="0"/>
          </a:p>
          <a:p>
            <a:endParaRPr lang="en-IN" sz="1000" dirty="0"/>
          </a:p>
          <a:p>
            <a:r>
              <a:rPr lang="en-GB" sz="1000" b="1" baseline="30000" dirty="0" smtClean="0"/>
              <a:t>*</a:t>
            </a:r>
            <a:r>
              <a:rPr lang="en-GB" sz="1000" dirty="0"/>
              <a:t>Correspondence</a:t>
            </a:r>
            <a:r>
              <a:rPr lang="en-GB" sz="1000" i="1" dirty="0"/>
              <a:t>: </a:t>
            </a:r>
            <a:r>
              <a:rPr lang="en-GB" sz="1000" dirty="0"/>
              <a:t>Subha S. Raj (subhasraj89@gmail.com)</a:t>
            </a:r>
            <a:endParaRPr lang="en-IN" sz="1000" dirty="0"/>
          </a:p>
          <a:p>
            <a:endParaRPr lang="en-IN" sz="1000" dirty="0"/>
          </a:p>
        </p:txBody>
      </p:sp>
      <p:sp>
        <p:nvSpPr>
          <p:cNvPr id="13" name="Rounded Rectangle 12"/>
          <p:cNvSpPr/>
          <p:nvPr/>
        </p:nvSpPr>
        <p:spPr>
          <a:xfrm>
            <a:off x="9312609" y="1915170"/>
            <a:ext cx="2520000" cy="1800000"/>
          </a:xfrm>
          <a:prstGeom prst="roundRect">
            <a:avLst/>
          </a:prstGeom>
          <a:blipFill dpi="0" rotWithShape="1">
            <a:blip r:embed="rId6" cstate="print">
              <a:alphaModFix amt="51000"/>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4" name="TextBox 13"/>
          <p:cNvSpPr txBox="1"/>
          <p:nvPr/>
        </p:nvSpPr>
        <p:spPr>
          <a:xfrm>
            <a:off x="9425153" y="3891838"/>
            <a:ext cx="2335440" cy="369332"/>
          </a:xfrm>
          <a:prstGeom prst="rect">
            <a:avLst/>
          </a:prstGeom>
          <a:noFill/>
        </p:spPr>
        <p:txBody>
          <a:bodyPr wrap="square" rtlCol="0">
            <a:spAutoFit/>
          </a:bodyPr>
          <a:lstStyle/>
          <a:p>
            <a:r>
              <a:rPr lang="en-IN" b="1" dirty="0" smtClean="0">
                <a:solidFill>
                  <a:srgbClr val="361224"/>
                </a:solidFill>
              </a:rPr>
              <a:t>INTERPRETATIONS</a:t>
            </a:r>
            <a:endParaRPr lang="en-IN" b="1" dirty="0">
              <a:solidFill>
                <a:srgbClr val="361224"/>
              </a:solidFill>
            </a:endParaRPr>
          </a:p>
        </p:txBody>
      </p:sp>
      <p:sp>
        <p:nvSpPr>
          <p:cNvPr id="11" name="Slide Number Placeholder 10"/>
          <p:cNvSpPr>
            <a:spLocks noGrp="1"/>
          </p:cNvSpPr>
          <p:nvPr>
            <p:ph type="sldNum" sz="quarter" idx="12"/>
          </p:nvPr>
        </p:nvSpPr>
        <p:spPr/>
        <p:txBody>
          <a:bodyPr/>
          <a:lstStyle/>
          <a:p>
            <a:fld id="{2B116D04-C272-4D96-BC39-0C1D05D21D5F}" type="slidenum">
              <a:rPr lang="en-IN" smtClean="0"/>
              <a:t>1</a:t>
            </a:fld>
            <a:endParaRPr lang="en-IN"/>
          </a:p>
        </p:txBody>
      </p:sp>
    </p:spTree>
    <p:extLst>
      <p:ext uri="{BB962C8B-B14F-4D97-AF65-F5344CB8AC3E}">
        <p14:creationId xmlns:p14="http://schemas.microsoft.com/office/powerpoint/2010/main" val="2557685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p:txBody>
          <a:bodyPr>
            <a:noAutofit/>
          </a:bodyPr>
          <a:lstStyle/>
          <a:p>
            <a:pPr algn="just"/>
            <a:r>
              <a:rPr lang="en-IN" sz="2300" dirty="0" smtClean="0">
                <a:solidFill>
                  <a:srgbClr val="993366"/>
                </a:solidFill>
                <a:latin typeface="Segoe UI" panose="020B0502040204020203" pitchFamily="34" charset="0"/>
                <a:cs typeface="Segoe UI" panose="020B0502040204020203" pitchFamily="34" charset="0"/>
              </a:rPr>
              <a:t>Impact of Long-Range Transport Biomass Burning (BB) Emissions on Cloud Condensation Nuclei (CCN) Activation in Continental Polluted Air of Delhi, India</a:t>
            </a:r>
            <a:endParaRPr lang="en-IN" sz="2300" dirty="0">
              <a:solidFill>
                <a:srgbClr val="993366"/>
              </a:solidFill>
              <a:latin typeface="Segoe UI" panose="020B0502040204020203" pitchFamily="34" charset="0"/>
              <a:cs typeface="Segoe UI" panose="020B0502040204020203" pitchFamily="34" charset="0"/>
            </a:endParaRPr>
          </a:p>
        </p:txBody>
      </p:sp>
      <p:sp>
        <p:nvSpPr>
          <p:cNvPr id="7" name="Slide Number Placeholder 6"/>
          <p:cNvSpPr>
            <a:spLocks noGrp="1"/>
          </p:cNvSpPr>
          <p:nvPr>
            <p:ph type="sldNum" sz="quarter" idx="12"/>
          </p:nvPr>
        </p:nvSpPr>
        <p:spPr/>
        <p:txBody>
          <a:bodyPr/>
          <a:lstStyle/>
          <a:p>
            <a:fld id="{2B116D04-C272-4D96-BC39-0C1D05D21D5F}" type="slidenum">
              <a:rPr lang="en-IN" smtClean="0"/>
              <a:t>2</a:t>
            </a:fld>
            <a:endParaRPr lang="en-IN"/>
          </a:p>
        </p:txBody>
      </p:sp>
      <p:sp>
        <p:nvSpPr>
          <p:cNvPr id="9" name="Content Placeholder 2"/>
          <p:cNvSpPr txBox="1">
            <a:spLocks/>
          </p:cNvSpPr>
          <p:nvPr/>
        </p:nvSpPr>
        <p:spPr>
          <a:xfrm>
            <a:off x="375920" y="1175430"/>
            <a:ext cx="11450320" cy="483393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Segoe UI" panose="020B0502040204020203" pitchFamily="34" charset="0"/>
                <a:ea typeface="+mn-ea"/>
                <a:cs typeface="Segoe UI" panose="020B0502040204020203"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Segoe UI" panose="020B0502040204020203" pitchFamily="34" charset="0"/>
                <a:ea typeface="+mn-ea"/>
                <a:cs typeface="Segoe UI" panose="020B0502040204020203"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Segoe UI" panose="020B0502040204020203" pitchFamily="34" charset="0"/>
                <a:ea typeface="+mn-ea"/>
                <a:cs typeface="Segoe UI" panose="020B0502040204020203"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egoe UI" panose="020B0502040204020203" pitchFamily="34" charset="0"/>
                <a:ea typeface="+mn-ea"/>
                <a:cs typeface="Segoe UI" panose="020B0502040204020203"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Segoe UI" panose="020B0502040204020203" pitchFamily="34" charset="0"/>
                <a:ea typeface="+mn-ea"/>
                <a:cs typeface="Segoe UI" panose="020B0502040204020203"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50000"/>
              </a:lnSpc>
            </a:pPr>
            <a:r>
              <a:rPr lang="en-IN" sz="1100" dirty="0" smtClean="0"/>
              <a:t>Cloud Condensation Nuclei (CCN) and other aerosol properties were investigated in Delhi, India, from Feb to Mar. 2018. The high anthropogenic influence on aerosol was studied with size-resolved CCN measurements (supersaturation (</a:t>
            </a:r>
            <a:r>
              <a:rPr lang="en-IN" sz="1100" i="1" dirty="0" smtClean="0"/>
              <a:t>S</a:t>
            </a:r>
            <a:r>
              <a:rPr lang="en-IN" sz="1100" dirty="0" smtClean="0"/>
              <a:t>) between 0.13 to 0.66 % and selected diameters from 10 to 300 nm). Furthermore the chemical composition (Aerosol Chemical Speciation Monitor and </a:t>
            </a:r>
            <a:r>
              <a:rPr lang="en-IN" sz="1100" dirty="0" err="1" smtClean="0"/>
              <a:t>Aethalometer</a:t>
            </a:r>
            <a:r>
              <a:rPr lang="en-IN" sz="1100" dirty="0" smtClean="0"/>
              <a:t> AE33) of the particles was measured. The aerosol number size distribution was derived by size data inversion of Differential Mobility Particle Sizer (DMPS) from size-resolved CCN measurements.  Based on multi-year back trajectory (BT) data, a spatial clustering analysis was done for the actual campaign period and two distinct clusters were identified: northwest- west northwest-long range transport (NW-LRT) and south-southeast-east southeast (SE). </a:t>
            </a:r>
          </a:p>
          <a:p>
            <a:pPr algn="just">
              <a:lnSpc>
                <a:spcPct val="150000"/>
              </a:lnSpc>
            </a:pPr>
            <a:r>
              <a:rPr lang="en-IN" sz="1100" dirty="0" smtClean="0"/>
              <a:t>There was preponderant organic mass fraction (</a:t>
            </a:r>
            <a:r>
              <a:rPr lang="en-IN" sz="1100" i="1" dirty="0" err="1" smtClean="0"/>
              <a:t>f</a:t>
            </a:r>
            <a:r>
              <a:rPr lang="en-IN" sz="1100" baseline="-25000" dirty="0" err="1" smtClean="0"/>
              <a:t>org</a:t>
            </a:r>
            <a:r>
              <a:rPr lang="en-IN" sz="1100" dirty="0" smtClean="0"/>
              <a:t>) in the aerosols throughout the campaign, with prominent diurnal variation except during the SE period. Pronounced diurnal variation was observed also in black carbon (BC) with an average concentration of 16 µg/m</a:t>
            </a:r>
            <a:r>
              <a:rPr lang="en-IN" sz="1100" baseline="30000" dirty="0" smtClean="0"/>
              <a:t>3</a:t>
            </a:r>
            <a:r>
              <a:rPr lang="en-IN" sz="1100" dirty="0" smtClean="0"/>
              <a:t> during NW-LRT, in contrast to a weak diurnal cycle with lower average concentrations of 8 µg/m</a:t>
            </a:r>
            <a:r>
              <a:rPr lang="en-IN" sz="1100" baseline="30000" dirty="0" smtClean="0"/>
              <a:t>3</a:t>
            </a:r>
            <a:r>
              <a:rPr lang="en-IN" sz="1100" dirty="0" smtClean="0"/>
              <a:t> during SE. During the NW-LRT cluster the air masses traversed over agriculture fields with biomass burning (BB) activities identified using the fire radiative power (FRP) observations of Copernicus Atmosphere Monitoring Service (CAMS) Global Fire Assimilation System (GFAS). So it can be speculated that the BB emissions from the fields have contributed to enhanced BC concentrations during this period over Delhi. The remaining period, showing a mixture of local and long-range transported emissions also had a BC concentration higher than SE period where only local/regional emissions were observed. This is an important insight into the air pollution apocalypse in Delhi. </a:t>
            </a:r>
          </a:p>
          <a:p>
            <a:pPr algn="just">
              <a:lnSpc>
                <a:spcPct val="150000"/>
              </a:lnSpc>
            </a:pPr>
            <a:r>
              <a:rPr lang="en-IN" sz="1100" dirty="0" smtClean="0"/>
              <a:t>The overall average values of critical dry diameter (</a:t>
            </a:r>
            <a:r>
              <a:rPr lang="en-IN" sz="1100" i="1" dirty="0" smtClean="0"/>
              <a:t>D</a:t>
            </a:r>
            <a:r>
              <a:rPr lang="en-IN" sz="1100" baseline="-25000" dirty="0" smtClean="0"/>
              <a:t>a</a:t>
            </a:r>
            <a:r>
              <a:rPr lang="en-IN" sz="1100" dirty="0" smtClean="0"/>
              <a:t>) for CCN activation varied from 54 ± 8 nm at </a:t>
            </a:r>
            <a:r>
              <a:rPr lang="en-IN" sz="1100" i="1" dirty="0" smtClean="0"/>
              <a:t>S</a:t>
            </a:r>
            <a:r>
              <a:rPr lang="en-IN" sz="1100" dirty="0" smtClean="0"/>
              <a:t> = 0.66 % to 139 ± 12 nm at </a:t>
            </a:r>
            <a:r>
              <a:rPr lang="en-IN" sz="1100" i="1" dirty="0" smtClean="0"/>
              <a:t>S</a:t>
            </a:r>
            <a:r>
              <a:rPr lang="en-IN" sz="1100" dirty="0" smtClean="0"/>
              <a:t> = 0.13 %.The </a:t>
            </a:r>
            <a:r>
              <a:rPr lang="en-IN" sz="1100" dirty="0" err="1" smtClean="0"/>
              <a:t>hygroscopicity</a:t>
            </a:r>
            <a:r>
              <a:rPr lang="en-IN" sz="1100" dirty="0" smtClean="0"/>
              <a:t> parameter derived from CCN data (</a:t>
            </a:r>
            <a:r>
              <a:rPr lang="en-IN" sz="1100" i="1" dirty="0" err="1" smtClean="0"/>
              <a:t>к</a:t>
            </a:r>
            <a:r>
              <a:rPr lang="en-IN" sz="1100" baseline="-25000" dirty="0" err="1" smtClean="0"/>
              <a:t>a</a:t>
            </a:r>
            <a:r>
              <a:rPr lang="en-IN" sz="1100" dirty="0" smtClean="0"/>
              <a:t>) was in the range from 0.1 to 0.9 with an arithmetic mean of 0.28 ± 0.10, which is close to that of Beijing, another polluted continental region (0.31 ± 0.08, </a:t>
            </a:r>
            <a:r>
              <a:rPr lang="en-IN" sz="1100" dirty="0" err="1" smtClean="0"/>
              <a:t>Gunthe</a:t>
            </a:r>
            <a:r>
              <a:rPr lang="en-IN" sz="1100" dirty="0" smtClean="0"/>
              <a:t> et al., 2011). </a:t>
            </a:r>
            <a:r>
              <a:rPr lang="en-IN" sz="1100" i="1" dirty="0" err="1" smtClean="0"/>
              <a:t>к</a:t>
            </a:r>
            <a:r>
              <a:rPr lang="en-IN" sz="1100" baseline="-25000" dirty="0" err="1" smtClean="0"/>
              <a:t>a</a:t>
            </a:r>
            <a:r>
              <a:rPr lang="en-IN" sz="1100" baseline="-25000" dirty="0" smtClean="0"/>
              <a:t> </a:t>
            </a:r>
            <a:r>
              <a:rPr lang="en-IN" sz="1100" dirty="0" smtClean="0"/>
              <a:t>also shows good agreement with the </a:t>
            </a:r>
            <a:r>
              <a:rPr lang="en-IN" sz="1100" dirty="0" err="1" smtClean="0"/>
              <a:t>hygroscopicity</a:t>
            </a:r>
            <a:r>
              <a:rPr lang="en-IN" sz="1100" dirty="0" smtClean="0"/>
              <a:t> parameter derived from the chemical composition </a:t>
            </a:r>
            <a:r>
              <a:rPr lang="en-IN" sz="1100" dirty="0"/>
              <a:t>measurements (</a:t>
            </a:r>
            <a:r>
              <a:rPr lang="en-IN" sz="1100" i="1" dirty="0" err="1" smtClean="0"/>
              <a:t>к</a:t>
            </a:r>
            <a:r>
              <a:rPr lang="en-IN" sz="1100" baseline="-25000" dirty="0" err="1" smtClean="0"/>
              <a:t>chem</a:t>
            </a:r>
            <a:r>
              <a:rPr lang="en-IN" sz="1100" dirty="0" smtClean="0"/>
              <a:t>). A linear fit (</a:t>
            </a:r>
            <a:r>
              <a:rPr lang="en-IN" sz="1100" dirty="0" err="1" smtClean="0"/>
              <a:t>Gunthe</a:t>
            </a:r>
            <a:r>
              <a:rPr lang="en-IN" sz="1100" dirty="0" smtClean="0"/>
              <a:t> et al., 2009) applied to the relationship between refractory/non-refractory organic mass fraction and </a:t>
            </a:r>
            <a:r>
              <a:rPr lang="en-IN" sz="1100" i="1" dirty="0" err="1" smtClean="0"/>
              <a:t>к</a:t>
            </a:r>
            <a:r>
              <a:rPr lang="en-IN" sz="1100" baseline="-25000" dirty="0" err="1" smtClean="0"/>
              <a:t>a</a:t>
            </a:r>
            <a:r>
              <a:rPr lang="en-IN" sz="1100" dirty="0" smtClean="0"/>
              <a:t> at </a:t>
            </a:r>
            <a:r>
              <a:rPr lang="en-IN" sz="1100" i="1" dirty="0" smtClean="0"/>
              <a:t>S</a:t>
            </a:r>
            <a:r>
              <a:rPr lang="en-IN" sz="1100" dirty="0" smtClean="0"/>
              <a:t> = 0.13, gives an effective </a:t>
            </a:r>
            <a:r>
              <a:rPr lang="en-IN" sz="1100" dirty="0" err="1" smtClean="0"/>
              <a:t>hygroscopicity</a:t>
            </a:r>
            <a:r>
              <a:rPr lang="en-IN" sz="1100" dirty="0" smtClean="0"/>
              <a:t> parameter </a:t>
            </a:r>
            <a:r>
              <a:rPr lang="en-IN" sz="1100" i="1" dirty="0" err="1" smtClean="0"/>
              <a:t>к</a:t>
            </a:r>
            <a:r>
              <a:rPr lang="en-IN" sz="1100" baseline="-25000" dirty="0" err="1" smtClean="0"/>
              <a:t>org</a:t>
            </a:r>
            <a:r>
              <a:rPr lang="en-IN" sz="1100" dirty="0" smtClean="0"/>
              <a:t> = 0.17 ± 0.09 and </a:t>
            </a:r>
            <a:r>
              <a:rPr lang="en-IN" sz="1100" i="1" dirty="0" err="1" smtClean="0"/>
              <a:t>к</a:t>
            </a:r>
            <a:r>
              <a:rPr lang="en-IN" sz="1100" baseline="-25000" dirty="0" err="1" smtClean="0"/>
              <a:t>inorg</a:t>
            </a:r>
            <a:r>
              <a:rPr lang="en-IN" sz="1100" baseline="-25000" dirty="0" smtClean="0"/>
              <a:t> </a:t>
            </a:r>
            <a:r>
              <a:rPr lang="en-IN" sz="1100" dirty="0" smtClean="0"/>
              <a:t>= 0.80 ± 0.09, when extrapolated to </a:t>
            </a:r>
            <a:r>
              <a:rPr lang="en-IN" sz="1100" i="1" dirty="0" err="1" smtClean="0"/>
              <a:t>f</a:t>
            </a:r>
            <a:r>
              <a:rPr lang="en-IN" sz="1100" baseline="-25000" dirty="0" err="1" smtClean="0"/>
              <a:t>org</a:t>
            </a:r>
            <a:r>
              <a:rPr lang="en-IN" sz="1100" baseline="-25000" dirty="0" smtClean="0"/>
              <a:t> </a:t>
            </a:r>
            <a:r>
              <a:rPr lang="en-IN" sz="1100" dirty="0" smtClean="0"/>
              <a:t>= 1</a:t>
            </a:r>
            <a:r>
              <a:rPr lang="en-IN" sz="1100" baseline="-25000" dirty="0" smtClean="0"/>
              <a:t> </a:t>
            </a:r>
            <a:r>
              <a:rPr lang="en-IN" sz="1100" dirty="0" smtClean="0"/>
              <a:t>and </a:t>
            </a:r>
            <a:r>
              <a:rPr lang="en-IN" sz="1100" i="1" dirty="0" err="1" smtClean="0"/>
              <a:t>f</a:t>
            </a:r>
            <a:r>
              <a:rPr lang="en-IN" sz="1100" baseline="-25000" dirty="0" err="1" smtClean="0"/>
              <a:t>org</a:t>
            </a:r>
            <a:r>
              <a:rPr lang="en-IN" sz="1100" dirty="0" smtClean="0"/>
              <a:t> = 0, respectively. The presence of externally mixed inactive CCN particles is indicated by an average maximum activated fraction (MAF) of 0.82 ± 0.17 at </a:t>
            </a:r>
            <a:r>
              <a:rPr lang="en-IN" sz="1100" i="1" dirty="0" smtClean="0"/>
              <a:t>S</a:t>
            </a:r>
            <a:r>
              <a:rPr lang="en-IN" sz="1100" dirty="0" smtClean="0"/>
              <a:t> = 0.13. The overall average </a:t>
            </a:r>
            <a:r>
              <a:rPr lang="en-IN" sz="1100" i="1" dirty="0" smtClean="0"/>
              <a:t>D</a:t>
            </a:r>
            <a:r>
              <a:rPr lang="en-IN" sz="1100" baseline="-25000" dirty="0" smtClean="0"/>
              <a:t>a</a:t>
            </a:r>
            <a:r>
              <a:rPr lang="en-IN" sz="1100" dirty="0" smtClean="0"/>
              <a:t>, </a:t>
            </a:r>
            <a:r>
              <a:rPr lang="en-IN" sz="1100" i="1" dirty="0" err="1" smtClean="0"/>
              <a:t>к</a:t>
            </a:r>
            <a:r>
              <a:rPr lang="en-IN" sz="1100" baseline="-25000" dirty="0" err="1" smtClean="0"/>
              <a:t>a</a:t>
            </a:r>
            <a:r>
              <a:rPr lang="en-IN" sz="1100" dirty="0" smtClean="0"/>
              <a:t>, and MAF did not vary much between NW-LRT and SE periods, although the particle number concentration was higher during NW-LRT. Moreover, high CCN efficiency was observed during NW-LRT, in spite of its enhanced BC concentration, indicating the presence of aged internally mixed aerosols. Further details will be presented. </a:t>
            </a:r>
          </a:p>
          <a:p>
            <a:pPr algn="just">
              <a:lnSpc>
                <a:spcPct val="150000"/>
              </a:lnSpc>
            </a:pPr>
            <a:endParaRPr lang="en-IN" sz="1100" dirty="0"/>
          </a:p>
        </p:txBody>
      </p:sp>
      <p:sp>
        <p:nvSpPr>
          <p:cNvPr id="5" name="Rounded Rectangle 4"/>
          <p:cNvSpPr/>
          <p:nvPr/>
        </p:nvSpPr>
        <p:spPr>
          <a:xfrm>
            <a:off x="1361049" y="6410937"/>
            <a:ext cx="1297745"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ABSTRACT</a:t>
            </a:r>
            <a:endParaRPr lang="en-IN" sz="1400" dirty="0">
              <a:solidFill>
                <a:srgbClr val="361224"/>
              </a:solidFill>
            </a:endParaRPr>
          </a:p>
        </p:txBody>
      </p:sp>
    </p:spTree>
    <p:extLst>
      <p:ext uri="{BB962C8B-B14F-4D97-AF65-F5344CB8AC3E}">
        <p14:creationId xmlns:p14="http://schemas.microsoft.com/office/powerpoint/2010/main" val="1694906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3200" dirty="0" smtClean="0">
                <a:solidFill>
                  <a:srgbClr val="361224"/>
                </a:solidFill>
                <a:latin typeface="Segoe UI" panose="020B0502040204020203" pitchFamily="34" charset="0"/>
                <a:cs typeface="Segoe UI" panose="020B0502040204020203" pitchFamily="34" charset="0"/>
              </a:rPr>
              <a:t>Measurement setup</a:t>
            </a:r>
            <a:endParaRPr lang="en-IN" sz="3200" dirty="0">
              <a:solidFill>
                <a:srgbClr val="361224"/>
              </a:solidFill>
              <a:latin typeface="Segoe UI" panose="020B0502040204020203" pitchFamily="34" charset="0"/>
              <a:cs typeface="Segoe UI" panose="020B0502040204020203" pitchFamily="34" charset="0"/>
            </a:endParaRPr>
          </a:p>
        </p:txBody>
      </p:sp>
      <p:sp>
        <p:nvSpPr>
          <p:cNvPr id="11" name="Slide Number Placeholder 10"/>
          <p:cNvSpPr>
            <a:spLocks noGrp="1"/>
          </p:cNvSpPr>
          <p:nvPr>
            <p:ph type="sldNum" sz="quarter" idx="12"/>
          </p:nvPr>
        </p:nvSpPr>
        <p:spPr/>
        <p:txBody>
          <a:bodyPr/>
          <a:lstStyle/>
          <a:p>
            <a:fld id="{2B116D04-C272-4D96-BC39-0C1D05D21D5F}" type="slidenum">
              <a:rPr lang="en-IN" smtClean="0"/>
              <a:t>3</a:t>
            </a:fld>
            <a:endParaRPr lang="en-IN"/>
          </a:p>
        </p:txBody>
      </p:sp>
      <p:pic>
        <p:nvPicPr>
          <p:cNvPr id="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60960" y="1176338"/>
            <a:ext cx="4441825" cy="3254375"/>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28866" t="50547" r="16262"/>
          <a:stretch/>
        </p:blipFill>
        <p:spPr>
          <a:xfrm>
            <a:off x="4817660" y="2629114"/>
            <a:ext cx="2880000" cy="1854093"/>
          </a:xfrm>
          <a:prstGeom prst="rect">
            <a:avLst/>
          </a:prstGeom>
          <a:ln>
            <a:solidFill>
              <a:schemeClr val="tx1"/>
            </a:solidFill>
          </a:ln>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52847" y="3926507"/>
            <a:ext cx="2880000" cy="2160000"/>
          </a:xfrm>
          <a:prstGeom prst="rect">
            <a:avLst/>
          </a:prstGeom>
          <a:ln>
            <a:solidFill>
              <a:srgbClr val="361224"/>
            </a:solidFill>
          </a:ln>
        </p:spPr>
      </p:pic>
      <p:cxnSp>
        <p:nvCxnSpPr>
          <p:cNvPr id="9" name="Curved Connector 8"/>
          <p:cNvCxnSpPr>
            <a:endCxn id="5" idx="0"/>
          </p:cNvCxnSpPr>
          <p:nvPr/>
        </p:nvCxnSpPr>
        <p:spPr>
          <a:xfrm>
            <a:off x="4501662" y="1978483"/>
            <a:ext cx="1755998" cy="650631"/>
          </a:xfrm>
          <a:prstGeom prst="curvedConnector2">
            <a:avLst/>
          </a:prstGeom>
          <a:ln w="38100">
            <a:solidFill>
              <a:schemeClr val="accent5">
                <a:lumMod val="75000"/>
              </a:schemeClr>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1" name="Curved Connector 30"/>
          <p:cNvCxnSpPr>
            <a:stCxn id="5" idx="2"/>
            <a:endCxn id="6" idx="1"/>
          </p:cNvCxnSpPr>
          <p:nvPr/>
        </p:nvCxnSpPr>
        <p:spPr>
          <a:xfrm rot="16200000" flipH="1">
            <a:off x="7293603" y="3447263"/>
            <a:ext cx="523300" cy="2595187"/>
          </a:xfrm>
          <a:prstGeom prst="curvedConnector2">
            <a:avLst/>
          </a:prstGeom>
          <a:ln w="38100">
            <a:solidFill>
              <a:schemeClr val="accent5">
                <a:lumMod val="7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5379661" y="1280956"/>
            <a:ext cx="3664263" cy="646331"/>
          </a:xfrm>
          <a:prstGeom prst="rect">
            <a:avLst/>
          </a:prstGeom>
          <a:noFill/>
        </p:spPr>
        <p:txBody>
          <a:bodyPr wrap="square" rtlCol="0">
            <a:spAutoFit/>
          </a:bodyPr>
          <a:lstStyle/>
          <a:p>
            <a:r>
              <a:rPr lang="en-IN" dirty="0" smtClean="0">
                <a:solidFill>
                  <a:schemeClr val="accent5">
                    <a:lumMod val="75000"/>
                  </a:schemeClr>
                </a:solidFill>
              </a:rPr>
              <a:t>Experimental setup placed inside air conditioned container</a:t>
            </a:r>
            <a:endParaRPr lang="en-IN" dirty="0">
              <a:solidFill>
                <a:schemeClr val="accent5">
                  <a:lumMod val="75000"/>
                </a:schemeClr>
              </a:solidFill>
            </a:endParaRPr>
          </a:p>
        </p:txBody>
      </p:sp>
      <p:sp>
        <p:nvSpPr>
          <p:cNvPr id="39" name="TextBox 38"/>
          <p:cNvSpPr txBox="1"/>
          <p:nvPr/>
        </p:nvSpPr>
        <p:spPr>
          <a:xfrm>
            <a:off x="5859437" y="5240040"/>
            <a:ext cx="2993410" cy="646331"/>
          </a:xfrm>
          <a:prstGeom prst="rect">
            <a:avLst/>
          </a:prstGeom>
          <a:noFill/>
        </p:spPr>
        <p:txBody>
          <a:bodyPr wrap="square" rtlCol="0">
            <a:spAutoFit/>
          </a:bodyPr>
          <a:lstStyle/>
          <a:p>
            <a:r>
              <a:rPr lang="en-IN" dirty="0" smtClean="0">
                <a:solidFill>
                  <a:schemeClr val="accent5">
                    <a:lumMod val="75000"/>
                  </a:schemeClr>
                </a:solidFill>
              </a:rPr>
              <a:t>A glimpse of calibration experiments inside container</a:t>
            </a:r>
            <a:endParaRPr lang="en-IN" dirty="0">
              <a:solidFill>
                <a:schemeClr val="accent5">
                  <a:lumMod val="75000"/>
                </a:schemeClr>
              </a:solidFill>
            </a:endParaRPr>
          </a:p>
        </p:txBody>
      </p:sp>
      <p:sp>
        <p:nvSpPr>
          <p:cNvPr id="40" name="Rounded Rectangle 39"/>
          <p:cNvSpPr/>
          <p:nvPr/>
        </p:nvSpPr>
        <p:spPr>
          <a:xfrm>
            <a:off x="2724443" y="6408256"/>
            <a:ext cx="193313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EXPERIMENTATION</a:t>
            </a:r>
            <a:endParaRPr lang="en-IN" sz="1400" dirty="0">
              <a:solidFill>
                <a:srgbClr val="361224"/>
              </a:solidFill>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54512" y="1505645"/>
            <a:ext cx="2201845" cy="1800000"/>
          </a:xfrm>
          <a:prstGeom prst="rect">
            <a:avLst/>
          </a:prstGeom>
        </p:spPr>
      </p:pic>
      <p:sp>
        <p:nvSpPr>
          <p:cNvPr id="7" name="Down Arrow 6"/>
          <p:cNvSpPr/>
          <p:nvPr/>
        </p:nvSpPr>
        <p:spPr>
          <a:xfrm rot="10800000">
            <a:off x="10166239" y="3480140"/>
            <a:ext cx="406722" cy="37034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TextBox 12"/>
          <p:cNvSpPr txBox="1"/>
          <p:nvPr/>
        </p:nvSpPr>
        <p:spPr>
          <a:xfrm>
            <a:off x="8852847" y="3257463"/>
            <a:ext cx="3339153" cy="230832"/>
          </a:xfrm>
          <a:prstGeom prst="rect">
            <a:avLst/>
          </a:prstGeom>
          <a:noFill/>
        </p:spPr>
        <p:txBody>
          <a:bodyPr wrap="square" rtlCol="0">
            <a:spAutoFit/>
          </a:bodyPr>
          <a:lstStyle/>
          <a:p>
            <a:pPr algn="just"/>
            <a:r>
              <a:rPr lang="en-IN" sz="900" dirty="0" smtClean="0">
                <a:latin typeface="Segoe UI" panose="020B0502040204020203" pitchFamily="34" charset="0"/>
                <a:cs typeface="Segoe UI" panose="020B0502040204020203" pitchFamily="34" charset="0"/>
              </a:rPr>
              <a:t>Fig1. CCN calibration line for Ammonium </a:t>
            </a:r>
            <a:r>
              <a:rPr lang="en-IN" sz="900" dirty="0" err="1" smtClean="0">
                <a:latin typeface="Segoe UI" panose="020B0502040204020203" pitchFamily="34" charset="0"/>
                <a:cs typeface="Segoe UI" panose="020B0502040204020203" pitchFamily="34" charset="0"/>
              </a:rPr>
              <a:t>sulfate</a:t>
            </a:r>
            <a:r>
              <a:rPr lang="en-IN" sz="900" dirty="0" smtClean="0">
                <a:latin typeface="Segoe UI" panose="020B0502040204020203" pitchFamily="34" charset="0"/>
                <a:cs typeface="Segoe UI" panose="020B0502040204020203" pitchFamily="34" charset="0"/>
              </a:rPr>
              <a:t> aerosols</a:t>
            </a:r>
            <a:endParaRPr lang="en-IN" sz="900" dirty="0">
              <a:latin typeface="Segoe UI" panose="020B0502040204020203" pitchFamily="34" charset="0"/>
              <a:cs typeface="Segoe UI" panose="020B0502040204020203" pitchFamily="34" charset="0"/>
            </a:endParaRPr>
          </a:p>
        </p:txBody>
      </p:sp>
      <p:sp>
        <p:nvSpPr>
          <p:cNvPr id="10" name="Rectangle 9"/>
          <p:cNvSpPr/>
          <p:nvPr/>
        </p:nvSpPr>
        <p:spPr>
          <a:xfrm>
            <a:off x="5606705" y="5842905"/>
            <a:ext cx="3210174" cy="276999"/>
          </a:xfrm>
          <a:prstGeom prst="rect">
            <a:avLst/>
          </a:prstGeom>
        </p:spPr>
        <p:txBody>
          <a:bodyPr wrap="none">
            <a:spAutoFit/>
          </a:bodyPr>
          <a:lstStyle/>
          <a:p>
            <a:r>
              <a:rPr lang="en-IN" sz="1200" dirty="0" smtClean="0">
                <a:latin typeface="Segoe UI" panose="020B0502040204020203" pitchFamily="34" charset="0"/>
                <a:ea typeface="Calibri" panose="020F0502020204030204" pitchFamily="34" charset="0"/>
                <a:cs typeface="Segoe UI" panose="020B0502040204020203" pitchFamily="34" charset="0"/>
              </a:rPr>
              <a:t>CCNC calibration based on Rose </a:t>
            </a:r>
            <a:r>
              <a:rPr lang="en-IN" sz="1200" dirty="0">
                <a:latin typeface="Segoe UI" panose="020B0502040204020203" pitchFamily="34" charset="0"/>
                <a:ea typeface="Calibri" panose="020F0502020204030204" pitchFamily="34" charset="0"/>
                <a:cs typeface="Segoe UI" panose="020B0502040204020203" pitchFamily="34" charset="0"/>
              </a:rPr>
              <a:t>et al. (2008) </a:t>
            </a:r>
            <a:endParaRPr lang="en-IN" sz="12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6040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7" grpId="0" animBg="1"/>
      <p:bldP spid="13"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IN" sz="3200" dirty="0" smtClean="0">
                <a:solidFill>
                  <a:srgbClr val="361224"/>
                </a:solidFill>
                <a:latin typeface="Segoe UI" panose="020B0502040204020203" pitchFamily="34" charset="0"/>
                <a:cs typeface="Segoe UI" panose="020B0502040204020203" pitchFamily="34" charset="0"/>
              </a:rPr>
              <a:t>Measurement site and back trajectory clustering</a:t>
            </a:r>
            <a:endParaRPr lang="en-IN" sz="3200" dirty="0">
              <a:solidFill>
                <a:srgbClr val="361224"/>
              </a:solidFill>
              <a:latin typeface="Segoe UI" panose="020B0502040204020203" pitchFamily="34" charset="0"/>
              <a:cs typeface="Segoe UI" panose="020B0502040204020203" pitchFamily="34" charset="0"/>
            </a:endParaRPr>
          </a:p>
        </p:txBody>
      </p:sp>
      <p:sp>
        <p:nvSpPr>
          <p:cNvPr id="6" name="Slide Number Placeholder 5"/>
          <p:cNvSpPr>
            <a:spLocks noGrp="1"/>
          </p:cNvSpPr>
          <p:nvPr>
            <p:ph type="sldNum" sz="quarter" idx="12"/>
          </p:nvPr>
        </p:nvSpPr>
        <p:spPr/>
        <p:txBody>
          <a:bodyPr/>
          <a:lstStyle/>
          <a:p>
            <a:fld id="{2B116D04-C272-4D96-BC39-0C1D05D21D5F}" type="slidenum">
              <a:rPr lang="en-IN" smtClean="0"/>
              <a:t>4</a:t>
            </a:fld>
            <a:endParaRPr lang="en-IN"/>
          </a:p>
        </p:txBody>
      </p:sp>
      <p:sp>
        <p:nvSpPr>
          <p:cNvPr id="11" name="Text Placeholder 10"/>
          <p:cNvSpPr>
            <a:spLocks noGrp="1"/>
          </p:cNvSpPr>
          <p:nvPr>
            <p:ph sz="half" idx="4294967295"/>
          </p:nvPr>
        </p:nvSpPr>
        <p:spPr>
          <a:xfrm>
            <a:off x="5372735" y="1147255"/>
            <a:ext cx="6270625" cy="4508500"/>
          </a:xfrm>
        </p:spPr>
        <p:txBody>
          <a:bodyPr>
            <a:noAutofit/>
          </a:bodyPr>
          <a:lstStyle/>
          <a:p>
            <a:pPr marL="285750" indent="-285750" algn="just">
              <a:lnSpc>
                <a:spcPct val="150000"/>
              </a:lnSpc>
              <a:buFont typeface="Arial" panose="020B0604020202020204" pitchFamily="34" charset="0"/>
              <a:buChar char="•"/>
            </a:pPr>
            <a:r>
              <a:rPr lang="en-IN" sz="1400" i="1" dirty="0" smtClean="0">
                <a:latin typeface="Segoe UI" panose="020B0502040204020203" pitchFamily="34" charset="0"/>
                <a:cs typeface="Segoe UI" panose="020B0502040204020203" pitchFamily="34" charset="0"/>
              </a:rPr>
              <a:t>Campaign period</a:t>
            </a:r>
            <a:r>
              <a:rPr lang="en-IN" sz="1400" dirty="0" smtClean="0">
                <a:latin typeface="Segoe UI" panose="020B0502040204020203" pitchFamily="34" charset="0"/>
                <a:cs typeface="Segoe UI" panose="020B0502040204020203" pitchFamily="34" charset="0"/>
              </a:rPr>
              <a:t>: 05 Feb to 02 Mar 2018, 27 days</a:t>
            </a:r>
          </a:p>
          <a:p>
            <a:pPr marL="285750" indent="-285750" algn="just">
              <a:lnSpc>
                <a:spcPct val="150000"/>
              </a:lnSpc>
              <a:buFont typeface="Arial" panose="020B0604020202020204" pitchFamily="34" charset="0"/>
              <a:buChar char="•"/>
            </a:pPr>
            <a:r>
              <a:rPr lang="en-IN" sz="1400" i="1" dirty="0" smtClean="0">
                <a:latin typeface="Segoe UI" panose="020B0502040204020203" pitchFamily="34" charset="0"/>
                <a:cs typeface="Segoe UI" panose="020B0502040204020203" pitchFamily="34" charset="0"/>
              </a:rPr>
              <a:t>Location</a:t>
            </a:r>
            <a:r>
              <a:rPr lang="en-IN" sz="1400" dirty="0" smtClean="0">
                <a:latin typeface="Segoe UI" panose="020B0502040204020203" pitchFamily="34" charset="0"/>
                <a:cs typeface="Segoe UI" panose="020B0502040204020203" pitchFamily="34" charset="0"/>
              </a:rPr>
              <a:t>: Inside the campus of India Meteorological Department, Delhi, situated within Indo-Gangetic Plain (IGP)</a:t>
            </a:r>
          </a:p>
          <a:p>
            <a:pPr marL="285750" indent="-285750" algn="just">
              <a:lnSpc>
                <a:spcPct val="150000"/>
              </a:lnSpc>
              <a:buFont typeface="Arial" panose="020B0604020202020204" pitchFamily="34" charset="0"/>
              <a:buChar char="•"/>
            </a:pPr>
            <a:r>
              <a:rPr lang="en-IN" sz="1400" i="1" dirty="0" smtClean="0">
                <a:latin typeface="Segoe UI" panose="020B0502040204020203" pitchFamily="34" charset="0"/>
                <a:cs typeface="Segoe UI" panose="020B0502040204020203" pitchFamily="34" charset="0"/>
              </a:rPr>
              <a:t>Average meteorology during campaign</a:t>
            </a:r>
            <a:r>
              <a:rPr lang="en-IN" sz="1400" dirty="0" smtClean="0">
                <a:latin typeface="Segoe UI" panose="020B0502040204020203" pitchFamily="34" charset="0"/>
                <a:cs typeface="Segoe UI" panose="020B0502040204020203" pitchFamily="34" charset="0"/>
              </a:rPr>
              <a:t>: temperature: 10 - 25</a:t>
            </a:r>
            <a:r>
              <a:rPr lang="en-IN" sz="1400" baseline="30000" dirty="0" smtClean="0">
                <a:latin typeface="Segoe UI" panose="020B0502040204020203" pitchFamily="34" charset="0"/>
                <a:cs typeface="Segoe UI" panose="020B0502040204020203" pitchFamily="34" charset="0"/>
              </a:rPr>
              <a:t>o</a:t>
            </a:r>
            <a:r>
              <a:rPr lang="en-IN" sz="1400" dirty="0" smtClean="0">
                <a:latin typeface="Segoe UI" panose="020B0502040204020203" pitchFamily="34" charset="0"/>
                <a:cs typeface="Segoe UI" panose="020B0502040204020203" pitchFamily="34" charset="0"/>
              </a:rPr>
              <a:t>C, relative humidity: 26 – 90%, wind speed: 2.3m/s. </a:t>
            </a:r>
          </a:p>
          <a:p>
            <a:pPr marL="285750" indent="-285750" algn="just">
              <a:lnSpc>
                <a:spcPct val="150000"/>
              </a:lnSpc>
              <a:buFont typeface="Arial" panose="020B0604020202020204" pitchFamily="34" charset="0"/>
              <a:buChar char="•"/>
            </a:pPr>
            <a:r>
              <a:rPr lang="en-IN" sz="1400" i="1" dirty="0" smtClean="0">
                <a:latin typeface="Segoe UI" panose="020B0502040204020203" pitchFamily="34" charset="0"/>
                <a:cs typeface="Segoe UI" panose="020B0502040204020203" pitchFamily="34" charset="0"/>
              </a:rPr>
              <a:t>Back trajectory (BT) clustering: </a:t>
            </a:r>
            <a:r>
              <a:rPr lang="en-IN" sz="1400" dirty="0" smtClean="0">
                <a:latin typeface="Segoe UI" panose="020B0502040204020203" pitchFamily="34" charset="0"/>
                <a:cs typeface="Segoe UI" panose="020B0502040204020203" pitchFamily="34" charset="0"/>
              </a:rPr>
              <a:t>Spatial clustering of 1 hr, 3 day BTs of 2016-18 from HYSPLIT yielded 2 distinct air mass during campaign:</a:t>
            </a:r>
          </a:p>
          <a:p>
            <a:pPr marL="342900" indent="-342900" algn="just">
              <a:lnSpc>
                <a:spcPct val="150000"/>
              </a:lnSpc>
              <a:buAutoNum type="arabicPeriod"/>
            </a:pPr>
            <a:r>
              <a:rPr lang="en-IN" sz="1400" b="1" dirty="0" smtClean="0">
                <a:solidFill>
                  <a:schemeClr val="accent6">
                    <a:lumMod val="75000"/>
                  </a:schemeClr>
                </a:solidFill>
                <a:latin typeface="Segoe UI" panose="020B0502040204020203" pitchFamily="34" charset="0"/>
                <a:cs typeface="Segoe UI" panose="020B0502040204020203" pitchFamily="34" charset="0"/>
              </a:rPr>
              <a:t>North West Long Range Transport (NW-LRT): </a:t>
            </a:r>
            <a:r>
              <a:rPr lang="en-IN" sz="1400" dirty="0" smtClean="0">
                <a:latin typeface="Segoe UI" panose="020B0502040204020203" pitchFamily="34" charset="0"/>
                <a:cs typeface="Segoe UI" panose="020B0502040204020203" pitchFamily="34" charset="0"/>
              </a:rPr>
              <a:t>Air mass travelling long distances mostly over large agricultural fields from NW</a:t>
            </a:r>
            <a:r>
              <a:rPr lang="en-IN" sz="1400" dirty="0" smtClean="0">
                <a:solidFill>
                  <a:srgbClr val="92D050"/>
                </a:solidFill>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direction.</a:t>
            </a:r>
          </a:p>
          <a:p>
            <a:pPr marL="342900" indent="-342900" algn="just">
              <a:lnSpc>
                <a:spcPct val="150000"/>
              </a:lnSpc>
              <a:buFontTx/>
              <a:buAutoNum type="arabicPeriod"/>
            </a:pPr>
            <a:r>
              <a:rPr lang="en-IN" sz="1400" b="1" dirty="0" smtClean="0">
                <a:solidFill>
                  <a:schemeClr val="accent4">
                    <a:lumMod val="60000"/>
                    <a:lumOff val="40000"/>
                  </a:schemeClr>
                </a:solidFill>
                <a:latin typeface="Segoe UI" panose="020B0502040204020203" pitchFamily="34" charset="0"/>
                <a:cs typeface="Segoe UI" panose="020B0502040204020203" pitchFamily="34" charset="0"/>
              </a:rPr>
              <a:t>South East (SE): </a:t>
            </a:r>
            <a:r>
              <a:rPr lang="en-IN" sz="1400" dirty="0" smtClean="0">
                <a:latin typeface="Segoe UI" panose="020B0502040204020203" pitchFamily="34" charset="0"/>
                <a:cs typeface="Segoe UI" panose="020B0502040204020203" pitchFamily="34" charset="0"/>
              </a:rPr>
              <a:t>Air mass  travelling relatively shorter distances from SE direction, passes over smaller agricultural fields and mostly populated built-up area.</a:t>
            </a:r>
          </a:p>
          <a:p>
            <a:pPr marL="285750" indent="-285750" algn="just">
              <a:lnSpc>
                <a:spcPct val="150000"/>
              </a:lnSpc>
              <a:buFont typeface="Arial" panose="020B0604020202020204" pitchFamily="34" charset="0"/>
              <a:buChar char="•"/>
            </a:pPr>
            <a:r>
              <a:rPr lang="en-IN" sz="1400" dirty="0" smtClean="0">
                <a:latin typeface="Segoe UI" panose="020B0502040204020203" pitchFamily="34" charset="0"/>
                <a:cs typeface="Segoe UI" panose="020B0502040204020203" pitchFamily="34" charset="0"/>
              </a:rPr>
              <a:t>Remaining period had </a:t>
            </a:r>
            <a:r>
              <a:rPr lang="en-IN" sz="1400" dirty="0" smtClean="0">
                <a:solidFill>
                  <a:schemeClr val="bg2">
                    <a:lumMod val="50000"/>
                  </a:schemeClr>
                </a:solidFill>
                <a:latin typeface="Segoe UI" panose="020B0502040204020203" pitchFamily="34" charset="0"/>
                <a:cs typeface="Segoe UI" panose="020B0502040204020203" pitchFamily="34" charset="0"/>
              </a:rPr>
              <a:t>mixed regional pollution </a:t>
            </a:r>
            <a:r>
              <a:rPr lang="en-IN" sz="1400" b="1" dirty="0" smtClean="0">
                <a:solidFill>
                  <a:schemeClr val="bg2">
                    <a:lumMod val="50000"/>
                  </a:schemeClr>
                </a:solidFill>
                <a:latin typeface="Segoe UI" panose="020B0502040204020203" pitchFamily="34" charset="0"/>
                <a:cs typeface="Segoe UI" panose="020B0502040204020203" pitchFamily="34" charset="0"/>
              </a:rPr>
              <a:t>(MRP)</a:t>
            </a:r>
            <a:r>
              <a:rPr lang="en-IN" sz="1400" dirty="0" smtClean="0">
                <a:latin typeface="Segoe UI" panose="020B0502040204020203" pitchFamily="34" charset="0"/>
                <a:cs typeface="Segoe UI" panose="020B0502040204020203" pitchFamily="34" charset="0"/>
              </a:rPr>
              <a:t> air mass.</a:t>
            </a:r>
            <a:endParaRPr lang="en-IN" sz="1400" dirty="0">
              <a:latin typeface="Segoe UI" panose="020B0502040204020203" pitchFamily="34" charset="0"/>
              <a:cs typeface="Segoe UI" panose="020B0502040204020203" pitchFamily="34" charset="0"/>
            </a:endParaRPr>
          </a:p>
        </p:txBody>
      </p:sp>
      <p:pic>
        <p:nvPicPr>
          <p:cNvPr id="18" name="Content Placeholder 17"/>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167640" y="1174750"/>
            <a:ext cx="4662488" cy="4351338"/>
          </a:xfrm>
          <a:ln w="12700">
            <a:solidFill>
              <a:srgbClr val="361224"/>
            </a:solidFill>
          </a:ln>
        </p:spPr>
      </p:pic>
      <p:sp>
        <p:nvSpPr>
          <p:cNvPr id="5" name="TextBox 4"/>
          <p:cNvSpPr txBox="1"/>
          <p:nvPr/>
        </p:nvSpPr>
        <p:spPr>
          <a:xfrm>
            <a:off x="45720" y="5682768"/>
            <a:ext cx="4967786" cy="553998"/>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Fig2. The blue location marker shows India </a:t>
            </a:r>
            <a:r>
              <a:rPr lang="en-IN" sz="1000" dirty="0">
                <a:latin typeface="Segoe UI" panose="020B0502040204020203" pitchFamily="34" charset="0"/>
                <a:cs typeface="Segoe UI" panose="020B0502040204020203" pitchFamily="34" charset="0"/>
              </a:rPr>
              <a:t>Meteorological Department, </a:t>
            </a:r>
            <a:r>
              <a:rPr lang="en-IN" sz="1000" dirty="0" smtClean="0">
                <a:latin typeface="Segoe UI" panose="020B0502040204020203" pitchFamily="34" charset="0"/>
                <a:cs typeface="Segoe UI" panose="020B0502040204020203" pitchFamily="34" charset="0"/>
              </a:rPr>
              <a:t>Delhi, India </a:t>
            </a:r>
            <a:r>
              <a:rPr lang="en-IN" sz="1000" dirty="0">
                <a:latin typeface="Segoe UI" panose="020B0502040204020203" pitchFamily="34" charset="0"/>
                <a:cs typeface="Segoe UI" panose="020B0502040204020203" pitchFamily="34" charset="0"/>
              </a:rPr>
              <a:t>(28.59°N, 77.22°E; 214 m </a:t>
            </a:r>
            <a:r>
              <a:rPr lang="en-IN" sz="1000" dirty="0" err="1" smtClean="0">
                <a:latin typeface="Segoe UI" panose="020B0502040204020203" pitchFamily="34" charset="0"/>
                <a:cs typeface="Segoe UI" panose="020B0502040204020203" pitchFamily="34" charset="0"/>
              </a:rPr>
              <a:t>a.s.l</a:t>
            </a:r>
            <a:r>
              <a:rPr lang="en-IN" sz="1000" dirty="0" smtClean="0">
                <a:latin typeface="Segoe UI" panose="020B0502040204020203" pitchFamily="34" charset="0"/>
                <a:cs typeface="Segoe UI" panose="020B0502040204020203" pitchFamily="34" charset="0"/>
              </a:rPr>
              <a:t>.). The 1 hr, 3 day BTs in each cluster are shown:  NW-LRT (green), SE (orange), mixed regional (grey)</a:t>
            </a:r>
            <a:endParaRPr lang="en-IN" sz="1000" dirty="0">
              <a:latin typeface="Segoe UI" panose="020B0502040204020203" pitchFamily="34" charset="0"/>
              <a:cs typeface="Segoe UI" panose="020B0502040204020203" pitchFamily="34" charset="0"/>
            </a:endParaRPr>
          </a:p>
        </p:txBody>
      </p:sp>
      <p:sp>
        <p:nvSpPr>
          <p:cNvPr id="7" name="TextBox 6"/>
          <p:cNvSpPr txBox="1"/>
          <p:nvPr/>
        </p:nvSpPr>
        <p:spPr>
          <a:xfrm>
            <a:off x="6346209" y="777923"/>
            <a:ext cx="5472752" cy="369332"/>
          </a:xfrm>
          <a:prstGeom prst="rect">
            <a:avLst/>
          </a:prstGeom>
          <a:noFill/>
        </p:spPr>
        <p:txBody>
          <a:bodyPr wrap="square" rtlCol="0">
            <a:spAutoFit/>
          </a:bodyPr>
          <a:lstStyle/>
          <a:p>
            <a:pPr marL="285750" indent="-285750">
              <a:buFont typeface="Arial" panose="020B0604020202020204" pitchFamily="34" charset="0"/>
              <a:buChar char="•"/>
            </a:pPr>
            <a:endParaRPr lang="en-IN" dirty="0"/>
          </a:p>
        </p:txBody>
      </p:sp>
      <p:sp>
        <p:nvSpPr>
          <p:cNvPr id="8" name="Rounded Rectangle 7"/>
          <p:cNvSpPr/>
          <p:nvPr/>
        </p:nvSpPr>
        <p:spPr>
          <a:xfrm>
            <a:off x="4723229" y="6419694"/>
            <a:ext cx="178073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BT</a:t>
            </a:r>
            <a:r>
              <a:rPr lang="en-IN" sz="1400" baseline="0" dirty="0" smtClean="0">
                <a:solidFill>
                  <a:srgbClr val="361224"/>
                </a:solidFill>
              </a:rPr>
              <a:t> ANALYSIS</a:t>
            </a:r>
            <a:endParaRPr lang="en-IN" sz="1400" dirty="0">
              <a:solidFill>
                <a:srgbClr val="361224"/>
              </a:solidFill>
            </a:endParaRPr>
          </a:p>
        </p:txBody>
      </p:sp>
    </p:spTree>
    <p:extLst>
      <p:ext uri="{BB962C8B-B14F-4D97-AF65-F5344CB8AC3E}">
        <p14:creationId xmlns:p14="http://schemas.microsoft.com/office/powerpoint/2010/main" val="2362636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8"/>
          <p:cNvSpPr/>
          <p:nvPr/>
        </p:nvSpPr>
        <p:spPr>
          <a:xfrm>
            <a:off x="7401632" y="794546"/>
            <a:ext cx="4558352" cy="5501896"/>
          </a:xfrm>
          <a:prstGeom prst="roundRect">
            <a:avLst/>
          </a:prstGeom>
          <a:solidFill>
            <a:schemeClr val="bg1"/>
          </a:solidFill>
          <a:ln w="28575">
            <a:solidFill>
              <a:srgbClr val="EBC3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2827" y="1131141"/>
            <a:ext cx="3491673" cy="3240000"/>
          </a:xfrm>
          <a:prstGeom prst="rect">
            <a:avLst/>
          </a:prstGeom>
        </p:spPr>
      </p:pic>
      <p:sp>
        <p:nvSpPr>
          <p:cNvPr id="21" name="Rounded Rectangle 20"/>
          <p:cNvSpPr/>
          <p:nvPr/>
        </p:nvSpPr>
        <p:spPr>
          <a:xfrm>
            <a:off x="141596" y="794546"/>
            <a:ext cx="7238306" cy="5501896"/>
          </a:xfrm>
          <a:prstGeom prst="roundRect">
            <a:avLst/>
          </a:prstGeom>
          <a:solidFill>
            <a:schemeClr val="bg1"/>
          </a:solidFill>
          <a:ln w="28575">
            <a:solidFill>
              <a:srgbClr val="EBC3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Title 1"/>
          <p:cNvSpPr>
            <a:spLocks noGrp="1"/>
          </p:cNvSpPr>
          <p:nvPr>
            <p:ph type="title"/>
          </p:nvPr>
        </p:nvSpPr>
        <p:spPr/>
        <p:txBody>
          <a:bodyPr>
            <a:normAutofit/>
          </a:bodyPr>
          <a:lstStyle/>
          <a:p>
            <a:pPr algn="ctr"/>
            <a:r>
              <a:rPr lang="en-IN" sz="3200" dirty="0" smtClean="0">
                <a:solidFill>
                  <a:srgbClr val="361224"/>
                </a:solidFill>
              </a:rPr>
              <a:t>Air masses reaching Delhi and their significance </a:t>
            </a:r>
            <a:endParaRPr lang="en-IN" sz="3200" dirty="0">
              <a:solidFill>
                <a:srgbClr val="361224"/>
              </a:solidFill>
            </a:endParaRPr>
          </a:p>
        </p:txBody>
      </p:sp>
      <p:sp>
        <p:nvSpPr>
          <p:cNvPr id="11" name="Slide Number Placeholder 10"/>
          <p:cNvSpPr>
            <a:spLocks noGrp="1"/>
          </p:cNvSpPr>
          <p:nvPr>
            <p:ph type="sldNum" sz="quarter" idx="12"/>
          </p:nvPr>
        </p:nvSpPr>
        <p:spPr/>
        <p:txBody>
          <a:bodyPr/>
          <a:lstStyle/>
          <a:p>
            <a:fld id="{2B116D04-C272-4D96-BC39-0C1D05D21D5F}" type="slidenum">
              <a:rPr lang="en-IN" smtClean="0"/>
              <a:t>5</a:t>
            </a:fld>
            <a:endParaRPr lang="en-IN"/>
          </a:p>
        </p:txBody>
      </p:sp>
      <p:grpSp>
        <p:nvGrpSpPr>
          <p:cNvPr id="4" name="Group 3"/>
          <p:cNvGrpSpPr/>
          <p:nvPr/>
        </p:nvGrpSpPr>
        <p:grpSpPr>
          <a:xfrm>
            <a:off x="333039" y="1199665"/>
            <a:ext cx="4320000" cy="3771456"/>
            <a:chOff x="333039" y="1199665"/>
            <a:chExt cx="4320000" cy="3771456"/>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039" y="1199665"/>
              <a:ext cx="4320000" cy="3771456"/>
            </a:xfrm>
            <a:prstGeom prst="rect">
              <a:avLst/>
            </a:prstGeom>
          </p:spPr>
        </p:pic>
        <p:sp>
          <p:nvSpPr>
            <p:cNvPr id="6" name="Oval 5"/>
            <p:cNvSpPr/>
            <p:nvPr/>
          </p:nvSpPr>
          <p:spPr>
            <a:xfrm rot="6598665">
              <a:off x="957619" y="1631624"/>
              <a:ext cx="1452133" cy="1886254"/>
            </a:xfrm>
            <a:prstGeom prst="ellipse">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Oval 6"/>
            <p:cNvSpPr/>
            <p:nvPr/>
          </p:nvSpPr>
          <p:spPr>
            <a:xfrm rot="793211">
              <a:off x="2380952" y="2723442"/>
              <a:ext cx="1327576" cy="575921"/>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grpSp>
      <p:sp>
        <p:nvSpPr>
          <p:cNvPr id="10" name="TextBox 9"/>
          <p:cNvSpPr txBox="1"/>
          <p:nvPr/>
        </p:nvSpPr>
        <p:spPr>
          <a:xfrm>
            <a:off x="428574" y="5076529"/>
            <a:ext cx="4143427" cy="861774"/>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Fig3. Map showing the wildfire and biomass burning spots from </a:t>
            </a:r>
            <a:r>
              <a:rPr lang="en-IN" sz="1000" dirty="0">
                <a:latin typeface="Segoe UI" panose="020B0502040204020203" pitchFamily="34" charset="0"/>
                <a:cs typeface="Segoe UI" panose="020B0502040204020203" pitchFamily="34" charset="0"/>
              </a:rPr>
              <a:t>Copernicus Atmosphere Monitoring Service (CAMS) Global Fire Assimilation System (GFAS</a:t>
            </a:r>
            <a:r>
              <a:rPr lang="en-IN" sz="1000" dirty="0" smtClean="0">
                <a:latin typeface="Segoe UI" panose="020B0502040204020203" pitchFamily="34" charset="0"/>
                <a:cs typeface="Segoe UI" panose="020B0502040204020203" pitchFamily="34" charset="0"/>
              </a:rPr>
              <a:t>). Circles indicate the area covered by BT clusters NW-LRT (green) and SE (orange).</a:t>
            </a:r>
            <a:endParaRPr lang="en-IN" sz="1000" dirty="0">
              <a:latin typeface="Segoe UI" panose="020B0502040204020203" pitchFamily="34" charset="0"/>
              <a:cs typeface="Segoe UI" panose="020B0502040204020203" pitchFamily="34" charset="0"/>
            </a:endParaRPr>
          </a:p>
          <a:p>
            <a:pPr algn="just"/>
            <a:r>
              <a:rPr lang="en-IN" sz="1000" dirty="0" smtClean="0">
                <a:latin typeface="Segoe UI" panose="020B0502040204020203" pitchFamily="34" charset="0"/>
                <a:cs typeface="Segoe UI" panose="020B0502040204020203" pitchFamily="34" charset="0"/>
              </a:rPr>
              <a:t> </a:t>
            </a:r>
            <a:endParaRPr lang="en-IN" sz="1000" dirty="0">
              <a:latin typeface="Segoe UI" panose="020B0502040204020203" pitchFamily="34" charset="0"/>
              <a:cs typeface="Segoe UI" panose="020B0502040204020203" pitchFamily="34" charset="0"/>
            </a:endParaRPr>
          </a:p>
        </p:txBody>
      </p:sp>
      <p:sp>
        <p:nvSpPr>
          <p:cNvPr id="12" name="TextBox 11"/>
          <p:cNvSpPr txBox="1"/>
          <p:nvPr/>
        </p:nvSpPr>
        <p:spPr>
          <a:xfrm>
            <a:off x="7522437" y="4430978"/>
            <a:ext cx="4343204" cy="553998"/>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Fig4. Average frequency of occurrence of different BT clusters indicating different air masses in Delhi throughout a year calculated from BT data of 2016-18</a:t>
            </a:r>
            <a:endParaRPr lang="en-IN" sz="1000" dirty="0">
              <a:latin typeface="Segoe UI" panose="020B0502040204020203" pitchFamily="34" charset="0"/>
              <a:cs typeface="Segoe UI" panose="020B0502040204020203" pitchFamily="34" charset="0"/>
            </a:endParaRPr>
          </a:p>
        </p:txBody>
      </p:sp>
      <p:cxnSp>
        <p:nvCxnSpPr>
          <p:cNvPr id="14" name="Straight Arrow Connector 13"/>
          <p:cNvCxnSpPr/>
          <p:nvPr/>
        </p:nvCxnSpPr>
        <p:spPr>
          <a:xfrm>
            <a:off x="8746851" y="863516"/>
            <a:ext cx="0" cy="336149"/>
          </a:xfrm>
          <a:prstGeom prst="straightConnector1">
            <a:avLst/>
          </a:prstGeom>
          <a:ln w="38100">
            <a:solidFill>
              <a:srgbClr val="FF3300"/>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507197" y="4961763"/>
            <a:ext cx="4474517" cy="1061829"/>
          </a:xfrm>
          <a:prstGeom prst="rect">
            <a:avLst/>
          </a:prstGeom>
          <a:noFill/>
        </p:spPr>
        <p:txBody>
          <a:bodyPr wrap="square" rtlCol="0">
            <a:spAutoFit/>
          </a:bodyPr>
          <a:lstStyle/>
          <a:p>
            <a:pPr algn="just">
              <a:lnSpc>
                <a:spcPct val="150000"/>
              </a:lnSpc>
            </a:pPr>
            <a:r>
              <a:rPr lang="en-IN" sz="1400" dirty="0" smtClean="0">
                <a:latin typeface="Segoe UI" panose="020B0502040204020203" pitchFamily="34" charset="0"/>
                <a:cs typeface="Segoe UI" panose="020B0502040204020203" pitchFamily="34" charset="0"/>
              </a:rPr>
              <a:t>Overall 9 different air masses identified in a year.</a:t>
            </a:r>
          </a:p>
          <a:p>
            <a:pPr algn="just">
              <a:lnSpc>
                <a:spcPct val="150000"/>
              </a:lnSpc>
            </a:pPr>
            <a:endParaRPr lang="en-IN" sz="1400" dirty="0" smtClean="0">
              <a:latin typeface="Segoe UI" panose="020B0502040204020203" pitchFamily="34" charset="0"/>
              <a:cs typeface="Segoe UI" panose="020B0502040204020203" pitchFamily="34" charset="0"/>
            </a:endParaRPr>
          </a:p>
          <a:p>
            <a:pPr algn="just">
              <a:lnSpc>
                <a:spcPct val="150000"/>
              </a:lnSpc>
            </a:pPr>
            <a:r>
              <a:rPr lang="en-IN" sz="1400" dirty="0" smtClean="0">
                <a:latin typeface="Segoe UI" panose="020B0502040204020203" pitchFamily="34" charset="0"/>
                <a:cs typeface="Segoe UI" panose="020B0502040204020203" pitchFamily="34" charset="0"/>
              </a:rPr>
              <a:t>Mixed regional pollution </a:t>
            </a:r>
            <a:r>
              <a:rPr lang="en-IN" sz="1400" b="1" dirty="0" smtClean="0">
                <a:solidFill>
                  <a:schemeClr val="bg1">
                    <a:lumMod val="50000"/>
                  </a:schemeClr>
                </a:solidFill>
                <a:latin typeface="Segoe UI" panose="020B0502040204020203" pitchFamily="34" charset="0"/>
                <a:cs typeface="Segoe UI" panose="020B0502040204020203" pitchFamily="34" charset="0"/>
              </a:rPr>
              <a:t>(MRP)</a:t>
            </a:r>
            <a:r>
              <a:rPr lang="en-IN" sz="1400" dirty="0" smtClean="0">
                <a:latin typeface="Segoe UI" panose="020B0502040204020203" pitchFamily="34" charset="0"/>
                <a:cs typeface="Segoe UI" panose="020B0502040204020203" pitchFamily="34" charset="0"/>
              </a:rPr>
              <a:t> is the most frequent</a:t>
            </a:r>
          </a:p>
        </p:txBody>
      </p:sp>
      <p:sp>
        <p:nvSpPr>
          <p:cNvPr id="22" name="TextBox 21"/>
          <p:cNvSpPr txBox="1"/>
          <p:nvPr/>
        </p:nvSpPr>
        <p:spPr>
          <a:xfrm>
            <a:off x="4612095" y="1229924"/>
            <a:ext cx="2611635" cy="4939814"/>
          </a:xfrm>
          <a:prstGeom prst="rect">
            <a:avLst/>
          </a:prstGeom>
          <a:noFill/>
        </p:spPr>
        <p:txBody>
          <a:bodyPr wrap="square" rtlCol="0">
            <a:spAutoFit/>
          </a:bodyPr>
          <a:lstStyle/>
          <a:p>
            <a:pPr algn="just">
              <a:lnSpc>
                <a:spcPct val="150000"/>
              </a:lnSpc>
            </a:pPr>
            <a:r>
              <a:rPr lang="en-IN" sz="1400" dirty="0" smtClean="0">
                <a:latin typeface="Segoe UI" panose="020B0502040204020203" pitchFamily="34" charset="0"/>
                <a:cs typeface="Segoe UI" panose="020B0502040204020203" pitchFamily="34" charset="0"/>
              </a:rPr>
              <a:t>More number of fire spots observed on the region covered by NW-LRT.</a:t>
            </a:r>
          </a:p>
          <a:p>
            <a:pPr algn="just">
              <a:lnSpc>
                <a:spcPct val="150000"/>
              </a:lnSpc>
            </a:pPr>
            <a:endParaRPr lang="en-IN" sz="1400" dirty="0">
              <a:latin typeface="Segoe UI" panose="020B0502040204020203" pitchFamily="34" charset="0"/>
              <a:cs typeface="Segoe UI" panose="020B0502040204020203" pitchFamily="34" charset="0"/>
            </a:endParaRPr>
          </a:p>
          <a:p>
            <a:pPr algn="just">
              <a:lnSpc>
                <a:spcPct val="150000"/>
              </a:lnSpc>
            </a:pPr>
            <a:r>
              <a:rPr lang="en-IN" sz="1400" dirty="0" smtClean="0">
                <a:latin typeface="Segoe UI" panose="020B0502040204020203" pitchFamily="34" charset="0"/>
                <a:cs typeface="Segoe UI" panose="020B0502040204020203" pitchFamily="34" charset="0"/>
              </a:rPr>
              <a:t>The site is in urban populated region with heavy transportation.</a:t>
            </a:r>
          </a:p>
          <a:p>
            <a:pPr algn="just">
              <a:lnSpc>
                <a:spcPct val="150000"/>
              </a:lnSpc>
            </a:pPr>
            <a:r>
              <a:rPr lang="en-IN" sz="1400" dirty="0" smtClean="0">
                <a:latin typeface="Segoe UI" panose="020B0502040204020203" pitchFamily="34" charset="0"/>
                <a:cs typeface="Segoe UI" panose="020B0502040204020203" pitchFamily="34" charset="0"/>
              </a:rPr>
              <a:t> </a:t>
            </a:r>
          </a:p>
          <a:p>
            <a:pPr algn="just">
              <a:lnSpc>
                <a:spcPct val="150000"/>
              </a:lnSpc>
            </a:pPr>
            <a:r>
              <a:rPr lang="en-IN" sz="1400" dirty="0" smtClean="0">
                <a:latin typeface="Segoe UI" panose="020B0502040204020203" pitchFamily="34" charset="0"/>
                <a:cs typeface="Segoe UI" panose="020B0502040204020203" pitchFamily="34" charset="0"/>
              </a:rPr>
              <a:t>Pronounced diurnal cycle of atmospheric boundary layer</a:t>
            </a:r>
          </a:p>
          <a:p>
            <a:pPr algn="just">
              <a:lnSpc>
                <a:spcPct val="150000"/>
              </a:lnSpc>
            </a:pPr>
            <a:endParaRPr lang="en-IN" sz="1400" dirty="0">
              <a:latin typeface="Segoe UI" panose="020B0502040204020203" pitchFamily="34" charset="0"/>
              <a:cs typeface="Segoe UI" panose="020B0502040204020203" pitchFamily="34" charset="0"/>
            </a:endParaRPr>
          </a:p>
          <a:p>
            <a:pPr algn="just">
              <a:lnSpc>
                <a:spcPct val="150000"/>
              </a:lnSpc>
            </a:pPr>
            <a:r>
              <a:rPr lang="en-IN" sz="1400" b="1" dirty="0" smtClean="0">
                <a:latin typeface="Segoe UI" panose="020B0502040204020203" pitchFamily="34" charset="0"/>
                <a:cs typeface="Segoe UI" panose="020B0502040204020203" pitchFamily="34" charset="0"/>
              </a:rPr>
              <a:t>Will there be any difference in the properties of air masses?</a:t>
            </a:r>
          </a:p>
          <a:p>
            <a:pPr algn="just">
              <a:lnSpc>
                <a:spcPct val="150000"/>
              </a:lnSpc>
            </a:pPr>
            <a:endParaRPr lang="en-IN" sz="1400" dirty="0">
              <a:latin typeface="Segoe UI" panose="020B0502040204020203" pitchFamily="34" charset="0"/>
              <a:cs typeface="Segoe UI" panose="020B0502040204020203" pitchFamily="34" charset="0"/>
            </a:endParaRPr>
          </a:p>
        </p:txBody>
      </p:sp>
      <p:sp>
        <p:nvSpPr>
          <p:cNvPr id="23" name="Rounded Rectangle 22"/>
          <p:cNvSpPr/>
          <p:nvPr/>
        </p:nvSpPr>
        <p:spPr>
          <a:xfrm>
            <a:off x="4723229" y="6419694"/>
            <a:ext cx="178073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BT</a:t>
            </a:r>
            <a:r>
              <a:rPr lang="en-IN" sz="1400" baseline="0" dirty="0" smtClean="0">
                <a:solidFill>
                  <a:srgbClr val="361224"/>
                </a:solidFill>
              </a:rPr>
              <a:t> ANALYSIS</a:t>
            </a:r>
            <a:endParaRPr lang="en-IN" sz="1400" dirty="0">
              <a:solidFill>
                <a:srgbClr val="361224"/>
              </a:solidFill>
            </a:endParaRPr>
          </a:p>
        </p:txBody>
      </p:sp>
    </p:spTree>
    <p:extLst>
      <p:ext uri="{BB962C8B-B14F-4D97-AF65-F5344CB8AC3E}">
        <p14:creationId xmlns:p14="http://schemas.microsoft.com/office/powerpoint/2010/main" val="76471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848" y="1147524"/>
            <a:ext cx="6012397" cy="5040000"/>
          </a:xfrm>
          <a:prstGeom prst="rect">
            <a:avLst/>
          </a:prstGeom>
        </p:spPr>
      </p:pic>
      <p:sp>
        <p:nvSpPr>
          <p:cNvPr id="2" name="Title 1"/>
          <p:cNvSpPr>
            <a:spLocks noGrp="1"/>
          </p:cNvSpPr>
          <p:nvPr>
            <p:ph type="title"/>
          </p:nvPr>
        </p:nvSpPr>
        <p:spPr/>
        <p:txBody>
          <a:bodyPr>
            <a:normAutofit/>
          </a:bodyPr>
          <a:lstStyle/>
          <a:p>
            <a:pPr algn="ctr"/>
            <a:r>
              <a:rPr lang="en-IN" sz="2400" dirty="0" smtClean="0">
                <a:solidFill>
                  <a:srgbClr val="361224"/>
                </a:solidFill>
              </a:rPr>
              <a:t>Temporal evolution of aerosols in different air masses</a:t>
            </a:r>
            <a:endParaRPr lang="en-IN" sz="2400" dirty="0">
              <a:solidFill>
                <a:srgbClr val="361224"/>
              </a:solidFill>
            </a:endParaRPr>
          </a:p>
        </p:txBody>
      </p:sp>
      <p:sp>
        <p:nvSpPr>
          <p:cNvPr id="5" name="Slide Number Placeholder 4"/>
          <p:cNvSpPr>
            <a:spLocks noGrp="1"/>
          </p:cNvSpPr>
          <p:nvPr>
            <p:ph type="sldNum" sz="quarter" idx="12"/>
          </p:nvPr>
        </p:nvSpPr>
        <p:spPr/>
        <p:txBody>
          <a:bodyPr/>
          <a:lstStyle/>
          <a:p>
            <a:fld id="{2B116D04-C272-4D96-BC39-0C1D05D21D5F}" type="slidenum">
              <a:rPr lang="en-IN" smtClean="0"/>
              <a:t>6</a:t>
            </a:fld>
            <a:endParaRPr lang="en-IN"/>
          </a:p>
        </p:txBody>
      </p:sp>
      <p:sp>
        <p:nvSpPr>
          <p:cNvPr id="16" name="TextBox 15"/>
          <p:cNvSpPr txBox="1"/>
          <p:nvPr/>
        </p:nvSpPr>
        <p:spPr>
          <a:xfrm>
            <a:off x="6653067" y="1194055"/>
            <a:ext cx="5332574" cy="4293483"/>
          </a:xfrm>
          <a:prstGeom prst="rect">
            <a:avLst/>
          </a:prstGeom>
          <a:noFill/>
        </p:spPr>
        <p:txBody>
          <a:bodyPr wrap="square" rtlCol="0">
            <a:spAutoFit/>
          </a:bodyPr>
          <a:lstStyle/>
          <a:p>
            <a:pPr algn="just">
              <a:lnSpc>
                <a:spcPct val="150000"/>
              </a:lnSpc>
            </a:pPr>
            <a:r>
              <a:rPr lang="en-IN" sz="1400" dirty="0" smtClean="0">
                <a:latin typeface="Segoe UI" panose="020B0502040204020203" pitchFamily="34" charset="0"/>
                <a:cs typeface="Segoe UI" panose="020B0502040204020203" pitchFamily="34" charset="0"/>
              </a:rPr>
              <a:t>Visible reduction in the aerosol  number concentration during SE compared to NW-LRT.</a:t>
            </a:r>
          </a:p>
          <a:p>
            <a:pPr algn="just">
              <a:lnSpc>
                <a:spcPct val="150000"/>
              </a:lnSpc>
            </a:pPr>
            <a:r>
              <a:rPr lang="en-IN" sz="1400" dirty="0">
                <a:latin typeface="Segoe UI" panose="020B0502040204020203" pitchFamily="34" charset="0"/>
                <a:cs typeface="Segoe UI" panose="020B0502040204020203" pitchFamily="34" charset="0"/>
              </a:rPr>
              <a:t>Cloud microphysical </a:t>
            </a:r>
            <a:r>
              <a:rPr lang="en-IN" sz="1400" dirty="0" smtClean="0">
                <a:latin typeface="Segoe UI" panose="020B0502040204020203" pitchFamily="34" charset="0"/>
                <a:cs typeface="Segoe UI" panose="020B0502040204020203" pitchFamily="34" charset="0"/>
              </a:rPr>
              <a:t>properties: midpoint activation diameter, and CCN efficiency have similar trends. </a:t>
            </a:r>
          </a:p>
          <a:p>
            <a:pPr algn="just">
              <a:lnSpc>
                <a:spcPct val="150000"/>
              </a:lnSpc>
            </a:pPr>
            <a:r>
              <a:rPr lang="en-IN" sz="1400" dirty="0" smtClean="0">
                <a:latin typeface="Segoe UI" panose="020B0502040204020203" pitchFamily="34" charset="0"/>
                <a:cs typeface="Segoe UI" panose="020B0502040204020203" pitchFamily="34" charset="0"/>
              </a:rPr>
              <a:t>CCN </a:t>
            </a:r>
            <a:r>
              <a:rPr lang="en-IN" sz="1400" dirty="0">
                <a:latin typeface="Segoe UI" panose="020B0502040204020203" pitchFamily="34" charset="0"/>
                <a:cs typeface="Segoe UI" panose="020B0502040204020203" pitchFamily="34" charset="0"/>
              </a:rPr>
              <a:t>number </a:t>
            </a:r>
            <a:r>
              <a:rPr lang="en-IN" sz="1400" dirty="0" smtClean="0">
                <a:latin typeface="Segoe UI" panose="020B0502040204020203" pitchFamily="34" charset="0"/>
                <a:cs typeface="Segoe UI" panose="020B0502040204020203" pitchFamily="34" charset="0"/>
              </a:rPr>
              <a:t>concentration: lower in SE </a:t>
            </a:r>
            <a:r>
              <a:rPr lang="en-IN" sz="1400" dirty="0">
                <a:latin typeface="Segoe UI" panose="020B0502040204020203" pitchFamily="34" charset="0"/>
                <a:cs typeface="Segoe UI" panose="020B0502040204020203" pitchFamily="34" charset="0"/>
              </a:rPr>
              <a:t>corresponding to a reduction in total particle count. </a:t>
            </a:r>
            <a:r>
              <a:rPr lang="en-IN" sz="1400" dirty="0" smtClean="0">
                <a:latin typeface="Segoe UI" panose="020B0502040204020203" pitchFamily="34" charset="0"/>
                <a:cs typeface="Segoe UI" panose="020B0502040204020203" pitchFamily="34" charset="0"/>
              </a:rPr>
              <a:t> </a:t>
            </a:r>
          </a:p>
          <a:p>
            <a:pPr algn="just">
              <a:lnSpc>
                <a:spcPct val="150000"/>
              </a:lnSpc>
            </a:pPr>
            <a:r>
              <a:rPr lang="en-IN" sz="1400" dirty="0" err="1" smtClean="0">
                <a:latin typeface="Segoe UI" panose="020B0502040204020203" pitchFamily="34" charset="0"/>
                <a:cs typeface="Segoe UI" panose="020B0502040204020203" pitchFamily="34" charset="0"/>
              </a:rPr>
              <a:t>Hygroscopicity</a:t>
            </a:r>
            <a:r>
              <a:rPr lang="en-IN" sz="1400" dirty="0" smtClean="0">
                <a:latin typeface="Segoe UI" panose="020B0502040204020203" pitchFamily="34" charset="0"/>
                <a:cs typeface="Segoe UI" panose="020B0502040204020203" pitchFamily="34" charset="0"/>
              </a:rPr>
              <a:t> parameter, </a:t>
            </a:r>
            <a:r>
              <a:rPr lang="el-GR" sz="1400" i="1" dirty="0">
                <a:latin typeface="Segoe UI" panose="020B0502040204020203" pitchFamily="34" charset="0"/>
                <a:cs typeface="Segoe UI" panose="020B0502040204020203" pitchFamily="34" charset="0"/>
              </a:rPr>
              <a:t>κ</a:t>
            </a:r>
            <a:r>
              <a:rPr lang="en-IN" sz="1400" i="1" dirty="0">
                <a:latin typeface="Segoe UI" panose="020B0502040204020203" pitchFamily="34" charset="0"/>
                <a:cs typeface="Segoe UI" panose="020B0502040204020203" pitchFamily="34" charset="0"/>
              </a:rPr>
              <a:t>(</a:t>
            </a:r>
            <a:r>
              <a:rPr lang="en-IN" sz="1400" i="1" dirty="0" err="1">
                <a:latin typeface="Segoe UI" panose="020B0502040204020203" pitchFamily="34" charset="0"/>
                <a:cs typeface="Segoe UI" panose="020B0502040204020203" pitchFamily="34" charset="0"/>
              </a:rPr>
              <a:t>S,D</a:t>
            </a:r>
            <a:r>
              <a:rPr lang="en-IN" sz="1400" i="1" baseline="-25000" dirty="0" err="1">
                <a:latin typeface="Segoe UI" panose="020B0502040204020203" pitchFamily="34" charset="0"/>
                <a:cs typeface="Segoe UI" panose="020B0502040204020203" pitchFamily="34" charset="0"/>
              </a:rPr>
              <a:t>a</a:t>
            </a:r>
            <a:r>
              <a:rPr lang="en-IN" sz="1400" i="1"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is swinging with supersaturation (</a:t>
            </a:r>
            <a:r>
              <a:rPr lang="en-IN" sz="1400" i="1" dirty="0" smtClean="0">
                <a:latin typeface="Segoe UI" panose="020B0502040204020203" pitchFamily="34" charset="0"/>
                <a:cs typeface="Segoe UI" panose="020B0502040204020203" pitchFamily="34" charset="0"/>
              </a:rPr>
              <a:t>S</a:t>
            </a:r>
            <a:r>
              <a:rPr lang="en-IN" sz="1400" dirty="0" smtClean="0">
                <a:latin typeface="Segoe UI" panose="020B0502040204020203" pitchFamily="34" charset="0"/>
                <a:cs typeface="Segoe UI" panose="020B0502040204020203" pitchFamily="34" charset="0"/>
              </a:rPr>
              <a:t>) level and diurnally with an average value close to the global average of 0.3.</a:t>
            </a:r>
          </a:p>
          <a:p>
            <a:pPr algn="just">
              <a:lnSpc>
                <a:spcPct val="150000"/>
              </a:lnSpc>
            </a:pPr>
            <a:endParaRPr lang="en-IN" sz="1400" dirty="0" smtClean="0">
              <a:latin typeface="Segoe UI" panose="020B0502040204020203" pitchFamily="34" charset="0"/>
              <a:cs typeface="Segoe UI" panose="020B0502040204020203" pitchFamily="34" charset="0"/>
            </a:endParaRPr>
          </a:p>
          <a:p>
            <a:pPr algn="just">
              <a:lnSpc>
                <a:spcPct val="150000"/>
              </a:lnSpc>
            </a:pPr>
            <a:r>
              <a:rPr lang="en-IN" sz="1400" dirty="0" smtClean="0">
                <a:latin typeface="Segoe UI" panose="020B0502040204020203" pitchFamily="34" charset="0"/>
                <a:cs typeface="Segoe UI" panose="020B0502040204020203" pitchFamily="34" charset="0"/>
              </a:rPr>
              <a:t>Absence of diurnal variation in black carbon (BC) mass concentration during SE. Same observed for organic mass fraction (</a:t>
            </a:r>
            <a:r>
              <a:rPr lang="en-IN" sz="1400" i="1" dirty="0" err="1" smtClean="0">
                <a:latin typeface="Segoe UI" panose="020B0502040204020203" pitchFamily="34" charset="0"/>
                <a:cs typeface="Segoe UI" panose="020B0502040204020203" pitchFamily="34" charset="0"/>
              </a:rPr>
              <a:t>f</a:t>
            </a:r>
            <a:r>
              <a:rPr lang="en-IN" sz="1400" baseline="-25000" dirty="0" err="1" smtClean="0">
                <a:latin typeface="Segoe UI" panose="020B0502040204020203" pitchFamily="34" charset="0"/>
                <a:cs typeface="Segoe UI" panose="020B0502040204020203" pitchFamily="34" charset="0"/>
              </a:rPr>
              <a:t>org</a:t>
            </a:r>
            <a:r>
              <a:rPr lang="en-IN" sz="1400" dirty="0" smtClean="0">
                <a:latin typeface="Segoe UI" panose="020B0502040204020203" pitchFamily="34" charset="0"/>
                <a:cs typeface="Segoe UI" panose="020B0502040204020203" pitchFamily="34" charset="0"/>
              </a:rPr>
              <a:t>). </a:t>
            </a:r>
          </a:p>
        </p:txBody>
      </p:sp>
      <p:sp>
        <p:nvSpPr>
          <p:cNvPr id="21" name="TextBox 20"/>
          <p:cNvSpPr txBox="1"/>
          <p:nvPr/>
        </p:nvSpPr>
        <p:spPr>
          <a:xfrm>
            <a:off x="63415" y="1292231"/>
            <a:ext cx="741794" cy="4185761"/>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(a)</a:t>
            </a: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(b)</a:t>
            </a: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(c)</a:t>
            </a:r>
          </a:p>
          <a:p>
            <a:r>
              <a:rPr lang="en-IN" sz="1400" dirty="0" smtClean="0">
                <a:latin typeface="Segoe UI" panose="020B0502040204020203" pitchFamily="34" charset="0"/>
                <a:cs typeface="Segoe UI" panose="020B0502040204020203" pitchFamily="34" charset="0"/>
              </a:rPr>
              <a:t> </a:t>
            </a:r>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(d)</a:t>
            </a: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(e)</a:t>
            </a:r>
          </a:p>
        </p:txBody>
      </p:sp>
      <p:sp>
        <p:nvSpPr>
          <p:cNvPr id="20" name="TextBox 19"/>
          <p:cNvSpPr txBox="1"/>
          <p:nvPr/>
        </p:nvSpPr>
        <p:spPr>
          <a:xfrm>
            <a:off x="5790352" y="5609132"/>
            <a:ext cx="6401648" cy="553998"/>
          </a:xfrm>
          <a:prstGeom prst="rect">
            <a:avLst/>
          </a:prstGeom>
          <a:noFill/>
        </p:spPr>
        <p:txBody>
          <a:bodyPr wrap="square" rtlCol="0">
            <a:spAutoFit/>
          </a:bodyPr>
          <a:lstStyle/>
          <a:p>
            <a:r>
              <a:rPr lang="en-IN" sz="1000" dirty="0" smtClean="0">
                <a:latin typeface="Segoe UI" panose="020B0502040204020203" pitchFamily="34" charset="0"/>
                <a:cs typeface="Segoe UI" panose="020B0502040204020203" pitchFamily="34" charset="0"/>
              </a:rPr>
              <a:t>Fig5. The time series of (a) </a:t>
            </a:r>
            <a:r>
              <a:rPr lang="en-IN" sz="1000" dirty="0">
                <a:latin typeface="Segoe UI" panose="020B0502040204020203" pitchFamily="34" charset="0"/>
                <a:cs typeface="Segoe UI" panose="020B0502040204020203" pitchFamily="34" charset="0"/>
              </a:rPr>
              <a:t>size distribution with superimposed midpoint activation diameter </a:t>
            </a:r>
            <a:r>
              <a:rPr lang="en-IN" sz="1000" dirty="0" smtClean="0">
                <a:latin typeface="Segoe UI" panose="020B0502040204020203" pitchFamily="34" charset="0"/>
                <a:cs typeface="Segoe UI" panose="020B0502040204020203" pitchFamily="34" charset="0"/>
              </a:rPr>
              <a:t>colour coded by </a:t>
            </a:r>
            <a:r>
              <a:rPr lang="en-IN" sz="1000" i="1" dirty="0" smtClean="0">
                <a:latin typeface="Segoe UI" panose="020B0502040204020203" pitchFamily="34" charset="0"/>
                <a:cs typeface="Segoe UI" panose="020B0502040204020203" pitchFamily="34" charset="0"/>
              </a:rPr>
              <a:t>S </a:t>
            </a:r>
            <a:r>
              <a:rPr lang="en-IN" sz="1000" dirty="0" smtClean="0">
                <a:latin typeface="Segoe UI" panose="020B0502040204020203" pitchFamily="34" charset="0"/>
                <a:cs typeface="Segoe UI" panose="020B0502040204020203" pitchFamily="34" charset="0"/>
              </a:rPr>
              <a:t> level, (b) </a:t>
            </a:r>
            <a:r>
              <a:rPr lang="en-IN" sz="1000" dirty="0">
                <a:latin typeface="Segoe UI" panose="020B0502040204020203" pitchFamily="34" charset="0"/>
                <a:cs typeface="Segoe UI" panose="020B0502040204020203" pitchFamily="34" charset="0"/>
              </a:rPr>
              <a:t>total particle concentration and CCN </a:t>
            </a:r>
            <a:r>
              <a:rPr lang="en-IN" sz="1000" dirty="0" smtClean="0">
                <a:latin typeface="Segoe UI" panose="020B0502040204020203" pitchFamily="34" charset="0"/>
                <a:cs typeface="Segoe UI" panose="020B0502040204020203" pitchFamily="34" charset="0"/>
              </a:rPr>
              <a:t>number concentration </a:t>
            </a:r>
            <a:r>
              <a:rPr lang="en-IN" sz="1000" dirty="0">
                <a:latin typeface="Segoe UI" panose="020B0502040204020203" pitchFamily="34" charset="0"/>
                <a:cs typeface="Segoe UI" panose="020B0502040204020203" pitchFamily="34" charset="0"/>
              </a:rPr>
              <a:t>at six </a:t>
            </a:r>
            <a:r>
              <a:rPr lang="en-IN" sz="1000" i="1" dirty="0">
                <a:latin typeface="Segoe UI" panose="020B0502040204020203" pitchFamily="34" charset="0"/>
                <a:cs typeface="Segoe UI" panose="020B0502040204020203" pitchFamily="34" charset="0"/>
              </a:rPr>
              <a:t>S</a:t>
            </a:r>
            <a:r>
              <a:rPr lang="en-IN" sz="1000" dirty="0">
                <a:latin typeface="Segoe UI" panose="020B0502040204020203" pitchFamily="34" charset="0"/>
                <a:cs typeface="Segoe UI" panose="020B0502040204020203" pitchFamily="34" charset="0"/>
              </a:rPr>
              <a:t> </a:t>
            </a:r>
            <a:r>
              <a:rPr lang="en-IN" sz="1000" dirty="0" smtClean="0">
                <a:latin typeface="Segoe UI" panose="020B0502040204020203" pitchFamily="34" charset="0"/>
                <a:cs typeface="Segoe UI" panose="020B0502040204020203" pitchFamily="34" charset="0"/>
              </a:rPr>
              <a:t>levels, (c) CCN efficiency for six </a:t>
            </a:r>
            <a:r>
              <a:rPr lang="en-IN" sz="1000" i="1" dirty="0" smtClean="0">
                <a:latin typeface="Segoe UI" panose="020B0502040204020203" pitchFamily="34" charset="0"/>
                <a:cs typeface="Segoe UI" panose="020B0502040204020203" pitchFamily="34" charset="0"/>
              </a:rPr>
              <a:t>S</a:t>
            </a:r>
            <a:r>
              <a:rPr lang="en-IN" sz="1000" dirty="0" smtClean="0">
                <a:latin typeface="Segoe UI" panose="020B0502040204020203" pitchFamily="34" charset="0"/>
                <a:cs typeface="Segoe UI" panose="020B0502040204020203" pitchFamily="34" charset="0"/>
              </a:rPr>
              <a:t> levels, (d) </a:t>
            </a:r>
            <a:r>
              <a:rPr lang="en-IN" sz="1000" dirty="0" err="1" smtClean="0">
                <a:latin typeface="Segoe UI" panose="020B0502040204020203" pitchFamily="34" charset="0"/>
                <a:cs typeface="Segoe UI" panose="020B0502040204020203" pitchFamily="34" charset="0"/>
              </a:rPr>
              <a:t>hygroscopicity</a:t>
            </a:r>
            <a:r>
              <a:rPr lang="en-IN" sz="1000" dirty="0" smtClean="0">
                <a:latin typeface="Segoe UI" panose="020B0502040204020203" pitchFamily="34" charset="0"/>
                <a:cs typeface="Segoe UI" panose="020B0502040204020203" pitchFamily="34" charset="0"/>
              </a:rPr>
              <a:t> parameter </a:t>
            </a:r>
            <a:r>
              <a:rPr lang="el-GR" sz="1000" i="1" dirty="0" smtClean="0">
                <a:latin typeface="Segoe UI" panose="020B0502040204020203" pitchFamily="34" charset="0"/>
                <a:cs typeface="Segoe UI" panose="020B0502040204020203" pitchFamily="34" charset="0"/>
              </a:rPr>
              <a:t>κ</a:t>
            </a:r>
            <a:r>
              <a:rPr lang="en-IN" sz="1000" i="1" dirty="0" smtClean="0">
                <a:latin typeface="Segoe UI" panose="020B0502040204020203" pitchFamily="34" charset="0"/>
                <a:cs typeface="Segoe UI" panose="020B0502040204020203" pitchFamily="34" charset="0"/>
              </a:rPr>
              <a:t>(</a:t>
            </a:r>
            <a:r>
              <a:rPr lang="en-IN" sz="1000" i="1" dirty="0" err="1" smtClean="0">
                <a:latin typeface="Segoe UI" panose="020B0502040204020203" pitchFamily="34" charset="0"/>
                <a:cs typeface="Segoe UI" panose="020B0502040204020203" pitchFamily="34" charset="0"/>
              </a:rPr>
              <a:t>S,D</a:t>
            </a:r>
            <a:r>
              <a:rPr lang="en-IN" sz="1000" i="1" baseline="-25000" dirty="0" err="1" smtClean="0">
                <a:latin typeface="Segoe UI" panose="020B0502040204020203" pitchFamily="34" charset="0"/>
                <a:cs typeface="Segoe UI" panose="020B0502040204020203" pitchFamily="34" charset="0"/>
              </a:rPr>
              <a:t>a</a:t>
            </a:r>
            <a:r>
              <a:rPr lang="en-IN" sz="1000" i="1" dirty="0" smtClean="0">
                <a:latin typeface="Segoe UI" panose="020B0502040204020203" pitchFamily="34" charset="0"/>
                <a:cs typeface="Segoe UI" panose="020B0502040204020203" pitchFamily="34" charset="0"/>
              </a:rPr>
              <a:t>) </a:t>
            </a:r>
            <a:r>
              <a:rPr lang="en-IN" sz="1000" dirty="0" smtClean="0">
                <a:latin typeface="Segoe UI" panose="020B0502040204020203" pitchFamily="34" charset="0"/>
                <a:cs typeface="Segoe UI" panose="020B0502040204020203" pitchFamily="34" charset="0"/>
              </a:rPr>
              <a:t>and (e) mass concentration of black carbon (BC)</a:t>
            </a:r>
            <a:endParaRPr lang="en-IN" sz="1000" baseline="-25000" dirty="0">
              <a:latin typeface="Segoe UI" panose="020B0502040204020203" pitchFamily="34" charset="0"/>
              <a:cs typeface="Segoe UI" panose="020B0502040204020203" pitchFamily="34" charset="0"/>
            </a:endParaRPr>
          </a:p>
        </p:txBody>
      </p:sp>
      <p:sp>
        <p:nvSpPr>
          <p:cNvPr id="23" name="Rounded Rectangle 22"/>
          <p:cNvSpPr/>
          <p:nvPr/>
        </p:nvSpPr>
        <p:spPr>
          <a:xfrm>
            <a:off x="6569615" y="6405153"/>
            <a:ext cx="220276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Tree>
    <p:extLst>
      <p:ext uri="{BB962C8B-B14F-4D97-AF65-F5344CB8AC3E}">
        <p14:creationId xmlns:p14="http://schemas.microsoft.com/office/powerpoint/2010/main" val="14051994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a:xfrm>
            <a:off x="182455" y="844022"/>
            <a:ext cx="4558352" cy="5441988"/>
          </a:xfrm>
          <a:prstGeom prst="roundRect">
            <a:avLst/>
          </a:prstGeom>
          <a:solidFill>
            <a:schemeClr val="bg1"/>
          </a:solidFill>
          <a:ln w="28575">
            <a:solidFill>
              <a:srgbClr val="EBC3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3" name="Rounded Rectangle 12"/>
          <p:cNvSpPr/>
          <p:nvPr/>
        </p:nvSpPr>
        <p:spPr>
          <a:xfrm>
            <a:off x="4759931" y="795079"/>
            <a:ext cx="7365045" cy="5501896"/>
          </a:xfrm>
          <a:prstGeom prst="roundRect">
            <a:avLst/>
          </a:prstGeom>
          <a:solidFill>
            <a:schemeClr val="bg1"/>
          </a:solidFill>
          <a:ln w="28575">
            <a:solidFill>
              <a:srgbClr val="EBC3D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1" name="Title 1"/>
          <p:cNvSpPr>
            <a:spLocks noGrp="1"/>
          </p:cNvSpPr>
          <p:nvPr>
            <p:ph type="title"/>
          </p:nvPr>
        </p:nvSpPr>
        <p:spPr/>
        <p:txBody>
          <a:bodyPr>
            <a:normAutofit fontScale="90000"/>
          </a:bodyPr>
          <a:lstStyle/>
          <a:p>
            <a:pPr algn="ctr"/>
            <a:r>
              <a:rPr lang="en-IN" sz="2400" dirty="0">
                <a:solidFill>
                  <a:srgbClr val="361224"/>
                </a:solidFill>
              </a:rPr>
              <a:t>CCN efficiency </a:t>
            </a:r>
            <a:r>
              <a:rPr lang="en-IN" sz="2400" dirty="0" smtClean="0">
                <a:solidFill>
                  <a:srgbClr val="361224"/>
                </a:solidFill>
              </a:rPr>
              <a:t>and Diurnal cycle of predominant aerosol chemicals in different air masses</a:t>
            </a:r>
            <a:endParaRPr lang="en-IN" sz="2400" dirty="0">
              <a:solidFill>
                <a:srgbClr val="361224"/>
              </a:solidFill>
            </a:endParaRPr>
          </a:p>
        </p:txBody>
      </p:sp>
      <p:sp>
        <p:nvSpPr>
          <p:cNvPr id="9" name="Slide Number Placeholder 8"/>
          <p:cNvSpPr>
            <a:spLocks noGrp="1"/>
          </p:cNvSpPr>
          <p:nvPr>
            <p:ph type="sldNum" sz="quarter" idx="12"/>
          </p:nvPr>
        </p:nvSpPr>
        <p:spPr/>
        <p:txBody>
          <a:bodyPr/>
          <a:lstStyle/>
          <a:p>
            <a:fld id="{729AD183-9E8E-4512-A860-7F01247AED0F}" type="slidenum">
              <a:rPr lang="en-IN" smtClean="0"/>
              <a:t>7</a:t>
            </a:fld>
            <a:endParaRPr lang="en-IN"/>
          </a:p>
        </p:txBody>
      </p:sp>
      <p:pic>
        <p:nvPicPr>
          <p:cNvPr id="16" name="Content Placeholder 15"/>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8620125" y="1009650"/>
            <a:ext cx="3114675" cy="2879725"/>
          </a:xfrm>
        </p:spPr>
      </p:pic>
      <p:sp>
        <p:nvSpPr>
          <p:cNvPr id="14" name="TextBox 13"/>
          <p:cNvSpPr txBox="1"/>
          <p:nvPr/>
        </p:nvSpPr>
        <p:spPr>
          <a:xfrm>
            <a:off x="4949281" y="3882021"/>
            <a:ext cx="7095264" cy="400110"/>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Fig7. Average diurnal variation of (a) </a:t>
            </a:r>
            <a:r>
              <a:rPr lang="en-IN" sz="1000" dirty="0">
                <a:latin typeface="Segoe UI" panose="020B0502040204020203" pitchFamily="34" charset="0"/>
                <a:cs typeface="Segoe UI" panose="020B0502040204020203" pitchFamily="34" charset="0"/>
              </a:rPr>
              <a:t>black carbon (BC) and </a:t>
            </a:r>
            <a:r>
              <a:rPr lang="en-IN" sz="1000" dirty="0" smtClean="0">
                <a:latin typeface="Segoe UI" panose="020B0502040204020203" pitchFamily="34" charset="0"/>
                <a:cs typeface="Segoe UI" panose="020B0502040204020203" pitchFamily="34" charset="0"/>
              </a:rPr>
              <a:t>(b) </a:t>
            </a:r>
            <a:r>
              <a:rPr lang="en-IN" sz="1000" dirty="0">
                <a:latin typeface="Segoe UI" panose="020B0502040204020203" pitchFamily="34" charset="0"/>
                <a:cs typeface="Segoe UI" panose="020B0502040204020203" pitchFamily="34" charset="0"/>
              </a:rPr>
              <a:t>organic mass fraction </a:t>
            </a:r>
            <a:r>
              <a:rPr lang="en-IN" sz="1000" dirty="0" smtClean="0">
                <a:latin typeface="Segoe UI" panose="020B0502040204020203" pitchFamily="34" charset="0"/>
                <a:cs typeface="Segoe UI" panose="020B0502040204020203" pitchFamily="34" charset="0"/>
              </a:rPr>
              <a:t>in aerosols during NW-LRT, SE and MRP are shown with standard error bars. </a:t>
            </a:r>
            <a:endParaRPr lang="en-IN" sz="1000" dirty="0">
              <a:latin typeface="Segoe UI" panose="020B0502040204020203" pitchFamily="34" charset="0"/>
              <a:cs typeface="Segoe UI" panose="020B0502040204020203" pitchFamily="34" charset="0"/>
            </a:endParaRPr>
          </a:p>
        </p:txBody>
      </p:sp>
      <p:sp>
        <p:nvSpPr>
          <p:cNvPr id="18" name="TextBox 17"/>
          <p:cNvSpPr txBox="1"/>
          <p:nvPr/>
        </p:nvSpPr>
        <p:spPr>
          <a:xfrm>
            <a:off x="5097853" y="4276936"/>
            <a:ext cx="6636947" cy="1800493"/>
          </a:xfrm>
          <a:prstGeom prst="rect">
            <a:avLst/>
          </a:prstGeom>
          <a:noFill/>
        </p:spPr>
        <p:txBody>
          <a:bodyPr wrap="square" rtlCol="0">
            <a:spAutoFit/>
          </a:bodyPr>
          <a:lstStyle/>
          <a:p>
            <a:pPr algn="just">
              <a:lnSpc>
                <a:spcPct val="150000"/>
              </a:lnSpc>
            </a:pPr>
            <a:r>
              <a:rPr lang="en-IN" sz="1400" dirty="0" smtClean="0">
                <a:latin typeface="Segoe UI" panose="020B0502040204020203" pitchFamily="34" charset="0"/>
                <a:cs typeface="Segoe UI" panose="020B0502040204020203" pitchFamily="34" charset="0"/>
              </a:rPr>
              <a:t>Organics and black carbon (BC) predominated the aerosol.</a:t>
            </a:r>
          </a:p>
          <a:p>
            <a:pPr algn="just">
              <a:lnSpc>
                <a:spcPct val="150000"/>
              </a:lnSpc>
            </a:pPr>
            <a:r>
              <a:rPr lang="en-IN" sz="1400" dirty="0" smtClean="0">
                <a:latin typeface="Segoe UI" panose="020B0502040204020203" pitchFamily="34" charset="0"/>
                <a:cs typeface="Segoe UI" panose="020B0502040204020203" pitchFamily="34" charset="0"/>
              </a:rPr>
              <a:t>Diurnal variation due to boundary layer dynamics are strong except for SE.</a:t>
            </a:r>
            <a:endParaRPr lang="en-IN" sz="1400" dirty="0">
              <a:latin typeface="Segoe UI" panose="020B0502040204020203" pitchFamily="34" charset="0"/>
              <a:cs typeface="Segoe UI" panose="020B0502040204020203" pitchFamily="34" charset="0"/>
            </a:endParaRPr>
          </a:p>
          <a:p>
            <a:pPr algn="just">
              <a:lnSpc>
                <a:spcPct val="150000"/>
              </a:lnSpc>
            </a:pPr>
            <a:r>
              <a:rPr lang="en-IN" sz="1600" dirty="0" smtClean="0">
                <a:latin typeface="Segoe UI" panose="020B0502040204020203" pitchFamily="34" charset="0"/>
                <a:cs typeface="Segoe UI" panose="020B0502040204020203" pitchFamily="34" charset="0"/>
              </a:rPr>
              <a:t>NW-LRT air mass have 65% more organics and 55% more BC than SE air mass. </a:t>
            </a:r>
            <a:r>
              <a:rPr lang="en-IN" sz="1600" b="1" dirty="0" smtClean="0">
                <a:latin typeface="Segoe UI" panose="020B0502040204020203" pitchFamily="34" charset="0"/>
                <a:cs typeface="Segoe UI" panose="020B0502040204020203" pitchFamily="34" charset="0"/>
              </a:rPr>
              <a:t>Did this cause more CCN in SE? </a:t>
            </a:r>
          </a:p>
          <a:p>
            <a:pPr algn="just">
              <a:lnSpc>
                <a:spcPct val="150000"/>
              </a:lnSpc>
            </a:pPr>
            <a:endParaRPr lang="en-IN" sz="1400" dirty="0" smtClean="0">
              <a:latin typeface="Segoe UI" panose="020B0502040204020203" pitchFamily="34" charset="0"/>
              <a:cs typeface="Segoe UI" panose="020B0502040204020203" pitchFamily="34" charset="0"/>
            </a:endParaRPr>
          </a:p>
        </p:txBody>
      </p:sp>
      <p:sp>
        <p:nvSpPr>
          <p:cNvPr id="20" name="TextBox 19"/>
          <p:cNvSpPr txBox="1"/>
          <p:nvPr/>
        </p:nvSpPr>
        <p:spPr>
          <a:xfrm>
            <a:off x="243415" y="3889198"/>
            <a:ext cx="4661695" cy="246221"/>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Fig6. Error function fitted to CCN efficiency spectra for NW-LRT, SE and MRP</a:t>
            </a:r>
            <a:endParaRPr lang="en-IN" sz="1000" dirty="0">
              <a:latin typeface="Segoe UI" panose="020B0502040204020203" pitchFamily="34" charset="0"/>
              <a:cs typeface="Segoe UI" panose="020B0502040204020203" pitchFamily="34" charset="0"/>
            </a:endParaRPr>
          </a:p>
        </p:txBody>
      </p:sp>
      <p:sp>
        <p:nvSpPr>
          <p:cNvPr id="3" name="TextBox 2"/>
          <p:cNvSpPr txBox="1"/>
          <p:nvPr/>
        </p:nvSpPr>
        <p:spPr>
          <a:xfrm>
            <a:off x="539501" y="4204381"/>
            <a:ext cx="4139999" cy="1708160"/>
          </a:xfrm>
          <a:prstGeom prst="rect">
            <a:avLst/>
          </a:prstGeom>
          <a:noFill/>
        </p:spPr>
        <p:txBody>
          <a:bodyPr wrap="square" rtlCol="0">
            <a:spAutoFit/>
          </a:bodyPr>
          <a:lstStyle/>
          <a:p>
            <a:pPr>
              <a:lnSpc>
                <a:spcPct val="150000"/>
              </a:lnSpc>
            </a:pPr>
            <a:r>
              <a:rPr lang="en-IN" sz="1400" dirty="0" smtClean="0">
                <a:latin typeface="Segoe UI" panose="020B0502040204020203" pitchFamily="34" charset="0"/>
                <a:cs typeface="Segoe UI" panose="020B0502040204020203" pitchFamily="34" charset="0"/>
              </a:rPr>
              <a:t>CCN efficiency same for NW-LRT and MRP.  No effect of long range transport. High external mixing.</a:t>
            </a:r>
          </a:p>
          <a:p>
            <a:pPr>
              <a:lnSpc>
                <a:spcPct val="150000"/>
              </a:lnSpc>
            </a:pPr>
            <a:r>
              <a:rPr lang="en-IN" sz="1400" dirty="0" smtClean="0">
                <a:latin typeface="Segoe UI" panose="020B0502040204020203" pitchFamily="34" charset="0"/>
                <a:cs typeface="Segoe UI" panose="020B0502040204020203" pitchFamily="34" charset="0"/>
              </a:rPr>
              <a:t>At </a:t>
            </a:r>
            <a:r>
              <a:rPr lang="en-IN" sz="1400" dirty="0">
                <a:latin typeface="Segoe UI" panose="020B0502040204020203" pitchFamily="34" charset="0"/>
                <a:cs typeface="Segoe UI" panose="020B0502040204020203" pitchFamily="34" charset="0"/>
              </a:rPr>
              <a:t>supersaturations above 0.3</a:t>
            </a:r>
            <a:r>
              <a:rPr lang="en-IN" sz="1400" dirty="0" smtClean="0">
                <a:latin typeface="Segoe UI" panose="020B0502040204020203" pitchFamily="34" charset="0"/>
                <a:cs typeface="Segoe UI" panose="020B0502040204020203" pitchFamily="34" charset="0"/>
              </a:rPr>
              <a:t>% (particles &lt; 75nm) enhanced efficiency </a:t>
            </a:r>
            <a:r>
              <a:rPr lang="en-IN" sz="1400" dirty="0">
                <a:latin typeface="Segoe UI" panose="020B0502040204020203" pitchFamily="34" charset="0"/>
                <a:cs typeface="Segoe UI" panose="020B0502040204020203" pitchFamily="34" charset="0"/>
              </a:rPr>
              <a:t>in </a:t>
            </a:r>
            <a:r>
              <a:rPr lang="en-IN" sz="1400" dirty="0" smtClean="0">
                <a:latin typeface="Segoe UI" panose="020B0502040204020203" pitchFamily="34" charset="0"/>
                <a:cs typeface="Segoe UI" panose="020B0502040204020203" pitchFamily="34" charset="0"/>
              </a:rPr>
              <a:t>SE. </a:t>
            </a:r>
            <a:r>
              <a:rPr lang="en-IN" sz="1400" b="1" dirty="0" smtClean="0">
                <a:latin typeface="Segoe UI" panose="020B0502040204020203" pitchFamily="34" charset="0"/>
                <a:cs typeface="Segoe UI" panose="020B0502040204020203" pitchFamily="34" charset="0"/>
              </a:rPr>
              <a:t>But, why?</a:t>
            </a:r>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2164" y="986454"/>
            <a:ext cx="3601487" cy="2880000"/>
          </a:xfrm>
          <a:prstGeom prst="rect">
            <a:avLst/>
          </a:prstGeom>
        </p:spPr>
      </p:pic>
      <p:sp>
        <p:nvSpPr>
          <p:cNvPr id="23" name="Cloud 22"/>
          <p:cNvSpPr/>
          <p:nvPr/>
        </p:nvSpPr>
        <p:spPr>
          <a:xfrm>
            <a:off x="4042673" y="765674"/>
            <a:ext cx="1260848" cy="1362756"/>
          </a:xfrm>
          <a:prstGeom prst="cloud">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200" b="1" dirty="0" smtClean="0">
              <a:solidFill>
                <a:schemeClr val="tx1"/>
              </a:solidFill>
              <a:latin typeface="Segoe UI" panose="020B0502040204020203" pitchFamily="34" charset="0"/>
              <a:cs typeface="Segoe UI" panose="020B0502040204020203" pitchFamily="34" charset="0"/>
            </a:endParaRPr>
          </a:p>
          <a:p>
            <a:pPr algn="ctr"/>
            <a:r>
              <a:rPr lang="en-IN" sz="1200" b="1" dirty="0" smtClean="0">
                <a:solidFill>
                  <a:schemeClr val="tx1"/>
                </a:solidFill>
                <a:latin typeface="Segoe UI" panose="020B0502040204020203" pitchFamily="34" charset="0"/>
                <a:cs typeface="Segoe UI" panose="020B0502040204020203" pitchFamily="34" charset="0"/>
              </a:rPr>
              <a:t>SE </a:t>
            </a:r>
            <a:r>
              <a:rPr lang="en-IN" sz="1200" b="1" dirty="0">
                <a:solidFill>
                  <a:schemeClr val="tx1"/>
                </a:solidFill>
                <a:latin typeface="Segoe UI" panose="020B0502040204020203" pitchFamily="34" charset="0"/>
                <a:cs typeface="Segoe UI" panose="020B0502040204020203" pitchFamily="34" charset="0"/>
              </a:rPr>
              <a:t>air mass </a:t>
            </a:r>
            <a:r>
              <a:rPr lang="en-IN" sz="1200" b="1" dirty="0" smtClean="0">
                <a:solidFill>
                  <a:schemeClr val="tx1"/>
                </a:solidFill>
                <a:latin typeface="Segoe UI" panose="020B0502040204020203" pitchFamily="34" charset="0"/>
                <a:cs typeface="Segoe UI" panose="020B0502040204020203" pitchFamily="34" charset="0"/>
              </a:rPr>
              <a:t>has 12% more  CCN. </a:t>
            </a:r>
            <a:endParaRPr lang="en-IN" sz="1200" b="1" dirty="0">
              <a:solidFill>
                <a:schemeClr val="tx1"/>
              </a:solidFill>
              <a:latin typeface="Segoe UI" panose="020B0502040204020203" pitchFamily="34" charset="0"/>
              <a:cs typeface="Segoe UI" panose="020B0502040204020203" pitchFamily="34" charset="0"/>
            </a:endParaRPr>
          </a:p>
          <a:p>
            <a:pPr algn="ctr"/>
            <a:endParaRPr lang="en-IN" sz="1200" b="1" dirty="0">
              <a:solidFill>
                <a:schemeClr val="tx1"/>
              </a:solidFill>
              <a:latin typeface="Segoe UI" panose="020B0502040204020203" pitchFamily="34" charset="0"/>
              <a:cs typeface="Segoe UI" panose="020B0502040204020203" pitchFamily="34" charset="0"/>
            </a:endParaRPr>
          </a:p>
        </p:txBody>
      </p:sp>
      <p:sp>
        <p:nvSpPr>
          <p:cNvPr id="24" name="Left Arrow 23"/>
          <p:cNvSpPr/>
          <p:nvPr/>
        </p:nvSpPr>
        <p:spPr>
          <a:xfrm>
            <a:off x="3770142" y="1447052"/>
            <a:ext cx="272530" cy="100394"/>
          </a:xfrm>
          <a:prstGeom prst="leftArrow">
            <a:avLst/>
          </a:prstGeom>
          <a:solidFill>
            <a:schemeClr val="accent2">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5" name="Rounded Rectangle 24"/>
          <p:cNvSpPr/>
          <p:nvPr/>
        </p:nvSpPr>
        <p:spPr>
          <a:xfrm>
            <a:off x="6569615" y="6405153"/>
            <a:ext cx="220276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
        <p:nvSpPr>
          <p:cNvPr id="6" name="Horizontal Scroll 5"/>
          <p:cNvSpPr/>
          <p:nvPr/>
        </p:nvSpPr>
        <p:spPr>
          <a:xfrm>
            <a:off x="9022196" y="5445688"/>
            <a:ext cx="2731728" cy="394555"/>
          </a:xfrm>
          <a:prstGeom prst="horizontalScroll">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sz="1200" dirty="0" smtClean="0">
              <a:solidFill>
                <a:sysClr val="windowText" lastClr="000000"/>
              </a:solidFill>
              <a:latin typeface="Segoe UI" panose="020B0502040204020203" pitchFamily="34" charset="0"/>
              <a:cs typeface="Segoe UI" panose="020B0502040204020203" pitchFamily="34" charset="0"/>
            </a:endParaRPr>
          </a:p>
          <a:p>
            <a:pPr algn="ctr"/>
            <a:r>
              <a:rPr lang="en-IN" sz="1200" dirty="0" smtClean="0">
                <a:solidFill>
                  <a:sysClr val="windowText" lastClr="000000"/>
                </a:solidFill>
                <a:latin typeface="Segoe UI" panose="020B0502040204020203" pitchFamily="34" charset="0"/>
                <a:cs typeface="Segoe UI" panose="020B0502040204020203" pitchFamily="34" charset="0"/>
              </a:rPr>
              <a:t>Not </a:t>
            </a:r>
            <a:r>
              <a:rPr lang="en-IN" sz="1200" dirty="0">
                <a:solidFill>
                  <a:sysClr val="windowText" lastClr="000000"/>
                </a:solidFill>
                <a:latin typeface="Segoe UI" panose="020B0502040204020203" pitchFamily="34" charset="0"/>
                <a:cs typeface="Segoe UI" panose="020B0502040204020203" pitchFamily="34" charset="0"/>
              </a:rPr>
              <a:t>really. ACSM samples &gt;75nm</a:t>
            </a:r>
          </a:p>
          <a:p>
            <a:pPr algn="ctr"/>
            <a:endParaRPr lang="en-IN" sz="1200" dirty="0"/>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969" y="1009198"/>
            <a:ext cx="3152512" cy="2880000"/>
          </a:xfrm>
          <a:prstGeom prst="rect">
            <a:avLst/>
          </a:prstGeom>
        </p:spPr>
      </p:pic>
      <p:sp>
        <p:nvSpPr>
          <p:cNvPr id="4" name="TextBox 3"/>
          <p:cNvSpPr txBox="1"/>
          <p:nvPr/>
        </p:nvSpPr>
        <p:spPr>
          <a:xfrm>
            <a:off x="5360634" y="772464"/>
            <a:ext cx="5177179" cy="307777"/>
          </a:xfrm>
          <a:prstGeom prst="rect">
            <a:avLst/>
          </a:prstGeom>
          <a:noFill/>
        </p:spPr>
        <p:txBody>
          <a:bodyPr wrap="square" rtlCol="0">
            <a:spAutoFit/>
          </a:bodyPr>
          <a:lstStyle/>
          <a:p>
            <a:r>
              <a:rPr lang="en-IN" sz="1400" dirty="0" smtClean="0"/>
              <a:t>(a)                                                                                   (b)       </a:t>
            </a:r>
            <a:endParaRPr lang="en-IN" sz="1400" dirty="0"/>
          </a:p>
        </p:txBody>
      </p:sp>
    </p:spTree>
    <p:extLst>
      <p:ext uri="{BB962C8B-B14F-4D97-AF65-F5344CB8AC3E}">
        <p14:creationId xmlns:p14="http://schemas.microsoft.com/office/powerpoint/2010/main" val="120658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
          <p:cNvSpPr>
            <a:spLocks noGrp="1"/>
          </p:cNvSpPr>
          <p:nvPr>
            <p:ph type="title"/>
          </p:nvPr>
        </p:nvSpPr>
        <p:spPr/>
        <p:txBody>
          <a:bodyPr>
            <a:noAutofit/>
          </a:bodyPr>
          <a:lstStyle/>
          <a:p>
            <a:pPr algn="ctr"/>
            <a:r>
              <a:rPr lang="en-IN" dirty="0" smtClean="0"/>
              <a:t>Mixing state of aerosols</a:t>
            </a:r>
            <a:endParaRPr lang="en-IN" dirty="0"/>
          </a:p>
        </p:txBody>
      </p:sp>
      <p:sp>
        <p:nvSpPr>
          <p:cNvPr id="11" name="Slide Number Placeholder 10"/>
          <p:cNvSpPr>
            <a:spLocks noGrp="1"/>
          </p:cNvSpPr>
          <p:nvPr>
            <p:ph type="sldNum" sz="quarter" idx="12"/>
          </p:nvPr>
        </p:nvSpPr>
        <p:spPr/>
        <p:txBody>
          <a:bodyPr/>
          <a:lstStyle/>
          <a:p>
            <a:fld id="{2B116D04-C272-4D96-BC39-0C1D05D21D5F}" type="slidenum">
              <a:rPr lang="en-IN" smtClean="0"/>
              <a:t>8</a:t>
            </a:fld>
            <a:endParaRPr lang="en-IN"/>
          </a:p>
        </p:txBody>
      </p:sp>
      <p:pic>
        <p:nvPicPr>
          <p:cNvPr id="9" name="Content Placeholder 8"/>
          <p:cNvPicPr>
            <a:picLocks noGrp="1" noChangeAspect="1"/>
          </p:cNvPicPr>
          <p:nvPr>
            <p:ph sz="half" idx="4294967295"/>
          </p:nvPr>
        </p:nvPicPr>
        <p:blipFill>
          <a:blip r:embed="rId3" cstate="print">
            <a:extLst>
              <a:ext uri="{28A0092B-C50C-407E-A947-70E740481C1C}">
                <a14:useLocalDpi xmlns:a14="http://schemas.microsoft.com/office/drawing/2010/main" val="0"/>
              </a:ext>
            </a:extLst>
          </a:blip>
          <a:stretch>
            <a:fillRect/>
          </a:stretch>
        </p:blipFill>
        <p:spPr>
          <a:xfrm>
            <a:off x="106680" y="2014538"/>
            <a:ext cx="2773363" cy="2519362"/>
          </a:xfrm>
        </p:spPr>
      </p:pic>
      <p:sp>
        <p:nvSpPr>
          <p:cNvPr id="19" name="TextBox 18"/>
          <p:cNvSpPr txBox="1"/>
          <p:nvPr/>
        </p:nvSpPr>
        <p:spPr>
          <a:xfrm>
            <a:off x="125786" y="4534199"/>
            <a:ext cx="5753686" cy="553998"/>
          </a:xfrm>
          <a:prstGeom prst="rect">
            <a:avLst/>
          </a:prstGeom>
          <a:noFill/>
        </p:spPr>
        <p:txBody>
          <a:bodyPr wrap="square" rtlCol="0">
            <a:spAutoFit/>
          </a:bodyPr>
          <a:lstStyle/>
          <a:p>
            <a:pPr algn="just"/>
            <a:r>
              <a:rPr lang="en-IN" sz="1000" dirty="0" smtClean="0">
                <a:latin typeface="Segoe UI" panose="020B0502040204020203" pitchFamily="34" charset="0"/>
                <a:cs typeface="Segoe UI" panose="020B0502040204020203" pitchFamily="34" charset="0"/>
              </a:rPr>
              <a:t>Fig8. CCN properties derived from measured activation spectra: Maximum activated fraction </a:t>
            </a:r>
            <a:r>
              <a:rPr lang="en-IN" sz="1000" i="1" dirty="0" smtClean="0">
                <a:latin typeface="Segoe UI" panose="020B0502040204020203" pitchFamily="34" charset="0"/>
                <a:cs typeface="Segoe UI" panose="020B0502040204020203" pitchFamily="34" charset="0"/>
              </a:rPr>
              <a:t>(MAF</a:t>
            </a:r>
            <a:r>
              <a:rPr lang="en-IN" sz="1000" dirty="0" smtClean="0">
                <a:latin typeface="Segoe UI" panose="020B0502040204020203" pitchFamily="34" charset="0"/>
                <a:cs typeface="Segoe UI" panose="020B0502040204020203" pitchFamily="34" charset="0"/>
              </a:rPr>
              <a:t>), heterogeneity parameter for CCN active particles alone (</a:t>
            </a:r>
            <a:r>
              <a:rPr lang="el-GR" sz="1000" i="1" dirty="0" smtClean="0">
                <a:latin typeface="Segoe UI" panose="020B0502040204020203" pitchFamily="34" charset="0"/>
                <a:cs typeface="Segoe UI" panose="020B0502040204020203" pitchFamily="34" charset="0"/>
              </a:rPr>
              <a:t>σ</a:t>
            </a:r>
            <a:r>
              <a:rPr lang="en-IN" sz="1000" baseline="-25000" dirty="0" smtClean="0">
                <a:latin typeface="Segoe UI" panose="020B0502040204020203" pitchFamily="34" charset="0"/>
                <a:cs typeface="Segoe UI" panose="020B0502040204020203" pitchFamily="34" charset="0"/>
              </a:rPr>
              <a:t>a</a:t>
            </a:r>
            <a:r>
              <a:rPr lang="en-IN" sz="1000" dirty="0" smtClean="0">
                <a:latin typeface="Segoe UI" panose="020B0502040204020203" pitchFamily="34" charset="0"/>
                <a:cs typeface="Segoe UI" panose="020B0502040204020203" pitchFamily="34" charset="0"/>
              </a:rPr>
              <a:t>/</a:t>
            </a:r>
            <a:r>
              <a:rPr lang="en-IN" sz="1000" i="1" dirty="0" smtClean="0">
                <a:latin typeface="Segoe UI" panose="020B0502040204020203" pitchFamily="34" charset="0"/>
                <a:cs typeface="Segoe UI" panose="020B0502040204020203" pitchFamily="34" charset="0"/>
              </a:rPr>
              <a:t>D</a:t>
            </a:r>
            <a:r>
              <a:rPr lang="en-IN" sz="1000" baseline="-25000" dirty="0" smtClean="0">
                <a:latin typeface="Segoe UI" panose="020B0502040204020203" pitchFamily="34" charset="0"/>
                <a:cs typeface="Segoe UI" panose="020B0502040204020203" pitchFamily="34" charset="0"/>
              </a:rPr>
              <a:t>a</a:t>
            </a:r>
            <a:r>
              <a:rPr lang="en-IN" sz="1000" dirty="0" smtClean="0">
                <a:latin typeface="Segoe UI" panose="020B0502040204020203" pitchFamily="34" charset="0"/>
                <a:cs typeface="Segoe UI" panose="020B0502040204020203" pitchFamily="34" charset="0"/>
              </a:rPr>
              <a:t>) and CCN active and inactive </a:t>
            </a:r>
            <a:r>
              <a:rPr lang="en-IN" sz="1000" dirty="0">
                <a:latin typeface="Segoe UI" panose="020B0502040204020203" pitchFamily="34" charset="0"/>
                <a:cs typeface="Segoe UI" panose="020B0502040204020203" pitchFamily="34" charset="0"/>
              </a:rPr>
              <a:t>particles (</a:t>
            </a:r>
            <a:r>
              <a:rPr lang="el-GR" sz="1000" i="1" dirty="0" smtClean="0">
                <a:latin typeface="Segoe UI" panose="020B0502040204020203" pitchFamily="34" charset="0"/>
                <a:cs typeface="Segoe UI" panose="020B0502040204020203" pitchFamily="34" charset="0"/>
              </a:rPr>
              <a:t>σ</a:t>
            </a:r>
            <a:r>
              <a:rPr lang="en-IN" sz="1000" baseline="-25000" dirty="0" smtClean="0">
                <a:latin typeface="Segoe UI" panose="020B0502040204020203" pitchFamily="34" charset="0"/>
                <a:cs typeface="Segoe UI" panose="020B0502040204020203" pitchFamily="34" charset="0"/>
              </a:rPr>
              <a:t>t</a:t>
            </a:r>
            <a:r>
              <a:rPr lang="en-IN" sz="1000" dirty="0" smtClean="0">
                <a:latin typeface="Segoe UI" panose="020B0502040204020203" pitchFamily="34" charset="0"/>
                <a:cs typeface="Segoe UI" panose="020B0502040204020203" pitchFamily="34" charset="0"/>
              </a:rPr>
              <a:t>/</a:t>
            </a:r>
            <a:r>
              <a:rPr lang="en-IN" sz="1000" i="1" dirty="0" smtClean="0">
                <a:latin typeface="Segoe UI" panose="020B0502040204020203" pitchFamily="34" charset="0"/>
                <a:cs typeface="Segoe UI" panose="020B0502040204020203" pitchFamily="34" charset="0"/>
              </a:rPr>
              <a:t>D</a:t>
            </a:r>
            <a:r>
              <a:rPr lang="en-IN" sz="1000" baseline="-25000" dirty="0" smtClean="0">
                <a:latin typeface="Segoe UI" panose="020B0502040204020203" pitchFamily="34" charset="0"/>
                <a:cs typeface="Segoe UI" panose="020B0502040204020203" pitchFamily="34" charset="0"/>
              </a:rPr>
              <a:t>t</a:t>
            </a:r>
            <a:r>
              <a:rPr lang="en-IN" sz="1000" dirty="0" smtClean="0">
                <a:latin typeface="Segoe UI" panose="020B0502040204020203" pitchFamily="34" charset="0"/>
                <a:cs typeface="Segoe UI" panose="020B0502040204020203" pitchFamily="34" charset="0"/>
              </a:rPr>
              <a:t>) for air masses (a) NW-LRT and (b) SE</a:t>
            </a:r>
            <a:endParaRPr lang="en-IN" sz="1000" dirty="0">
              <a:latin typeface="Segoe UI" panose="020B0502040204020203" pitchFamily="34" charset="0"/>
              <a:cs typeface="Segoe UI" panose="020B0502040204020203" pitchFamily="34" charset="0"/>
            </a:endParaRP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5898" y="2014199"/>
            <a:ext cx="2773574" cy="2520000"/>
          </a:xfrm>
          <a:prstGeom prst="rect">
            <a:avLst/>
          </a:prstGeom>
        </p:spPr>
      </p:pic>
      <p:sp>
        <p:nvSpPr>
          <p:cNvPr id="12" name="TextBox 11"/>
          <p:cNvSpPr txBox="1"/>
          <p:nvPr/>
        </p:nvSpPr>
        <p:spPr>
          <a:xfrm>
            <a:off x="6001847" y="2148820"/>
            <a:ext cx="6190154" cy="2169825"/>
          </a:xfrm>
          <a:prstGeom prst="rect">
            <a:avLst/>
          </a:prstGeom>
          <a:noFill/>
        </p:spPr>
        <p:txBody>
          <a:bodyPr wrap="square" rtlCol="0">
            <a:spAutoFit/>
          </a:bodyPr>
          <a:lstStyle/>
          <a:p>
            <a:pPr>
              <a:lnSpc>
                <a:spcPct val="150000"/>
              </a:lnSpc>
            </a:pPr>
            <a:r>
              <a:rPr lang="en-IN" sz="1400" dirty="0" smtClean="0">
                <a:latin typeface="Segoe UI" panose="020B0502040204020203" pitchFamily="34" charset="0"/>
                <a:cs typeface="Segoe UI" panose="020B0502040204020203" pitchFamily="34" charset="0"/>
              </a:rPr>
              <a:t>Aerosols in both air masses are externally mixed and highly heterogeneous.</a:t>
            </a:r>
          </a:p>
          <a:p>
            <a:pPr>
              <a:lnSpc>
                <a:spcPct val="150000"/>
              </a:lnSpc>
            </a:pPr>
            <a:endParaRPr lang="en-IN" sz="1400" dirty="0" smtClean="0">
              <a:latin typeface="Segoe UI" panose="020B0502040204020203" pitchFamily="34" charset="0"/>
              <a:cs typeface="Segoe UI" panose="020B0502040204020203" pitchFamily="34" charset="0"/>
            </a:endParaRPr>
          </a:p>
          <a:p>
            <a:pPr>
              <a:lnSpc>
                <a:spcPct val="150000"/>
              </a:lnSpc>
            </a:pPr>
            <a:r>
              <a:rPr lang="en-IN" sz="1600" b="1" dirty="0" smtClean="0">
                <a:latin typeface="Segoe UI" panose="020B0502040204020203" pitchFamily="34" charset="0"/>
                <a:cs typeface="Segoe UI" panose="020B0502040204020203" pitchFamily="34" charset="0"/>
              </a:rPr>
              <a:t>Heterogeneity of CCN (active + inactive) particles is relatively low in SE indicating less external mixing.</a:t>
            </a:r>
          </a:p>
          <a:p>
            <a:pPr>
              <a:lnSpc>
                <a:spcPct val="150000"/>
              </a:lnSpc>
            </a:pPr>
            <a:r>
              <a:rPr lang="en-IN" sz="1600" b="1" dirty="0" smtClean="0">
                <a:latin typeface="Segoe UI" panose="020B0502040204020203" pitchFamily="34" charset="0"/>
                <a:cs typeface="Segoe UI" panose="020B0502040204020203" pitchFamily="34" charset="0"/>
              </a:rPr>
              <a:t>Hence they have 12% more CCN on average. </a:t>
            </a:r>
          </a:p>
          <a:p>
            <a:pPr>
              <a:lnSpc>
                <a:spcPct val="150000"/>
              </a:lnSpc>
            </a:pPr>
            <a:endParaRPr lang="en-IN" sz="1400" dirty="0">
              <a:latin typeface="Segoe UI" panose="020B0502040204020203" pitchFamily="34" charset="0"/>
              <a:cs typeface="Segoe UI" panose="020B0502040204020203" pitchFamily="34" charset="0"/>
            </a:endParaRPr>
          </a:p>
        </p:txBody>
      </p:sp>
      <p:sp>
        <p:nvSpPr>
          <p:cNvPr id="21" name="Rounded Rectangle 20"/>
          <p:cNvSpPr/>
          <p:nvPr/>
        </p:nvSpPr>
        <p:spPr>
          <a:xfrm>
            <a:off x="6569615" y="6405153"/>
            <a:ext cx="220276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
        <p:nvSpPr>
          <p:cNvPr id="2" name="Horizontal Scroll 1"/>
          <p:cNvSpPr/>
          <p:nvPr/>
        </p:nvSpPr>
        <p:spPr>
          <a:xfrm>
            <a:off x="7134481" y="4608176"/>
            <a:ext cx="3924886" cy="1064743"/>
          </a:xfrm>
          <a:prstGeom prst="horizontalScroll">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b="1" dirty="0">
                <a:solidFill>
                  <a:schemeClr val="tx1"/>
                </a:solidFill>
              </a:rPr>
              <a:t>Less external mixing- </a:t>
            </a:r>
            <a:r>
              <a:rPr lang="en-IN" b="1" dirty="0" smtClean="0">
                <a:solidFill>
                  <a:schemeClr val="tx1"/>
                </a:solidFill>
              </a:rPr>
              <a:t>more CCN</a:t>
            </a:r>
            <a:r>
              <a:rPr lang="en-IN" b="1" dirty="0">
                <a:solidFill>
                  <a:schemeClr val="tx1"/>
                </a:solidFill>
              </a:rPr>
              <a:t>!</a:t>
            </a: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88999" y="1322727"/>
            <a:ext cx="1102519" cy="476250"/>
          </a:xfrm>
          <a:prstGeom prst="rect">
            <a:avLst/>
          </a:prstGeom>
        </p:spPr>
      </p:pic>
      <p:sp>
        <p:nvSpPr>
          <p:cNvPr id="6" name="TextBox 5"/>
          <p:cNvSpPr txBox="1"/>
          <p:nvPr/>
        </p:nvSpPr>
        <p:spPr>
          <a:xfrm>
            <a:off x="229054" y="2148820"/>
            <a:ext cx="609145" cy="307777"/>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(a)</a:t>
            </a:r>
            <a:endParaRPr lang="en-IN" sz="1400" dirty="0">
              <a:latin typeface="Segoe UI" panose="020B0502040204020203" pitchFamily="34" charset="0"/>
              <a:cs typeface="Segoe UI" panose="020B0502040204020203" pitchFamily="34" charset="0"/>
            </a:endParaRPr>
          </a:p>
        </p:txBody>
      </p:sp>
      <p:sp>
        <p:nvSpPr>
          <p:cNvPr id="14" name="TextBox 13"/>
          <p:cNvSpPr txBox="1"/>
          <p:nvPr/>
        </p:nvSpPr>
        <p:spPr>
          <a:xfrm>
            <a:off x="2935685" y="2148819"/>
            <a:ext cx="609145" cy="307777"/>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(b)</a:t>
            </a:r>
            <a:endParaRPr lang="en-IN" sz="14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90744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IN" dirty="0" smtClean="0"/>
              <a:t>Typical continental cloud microphysical properties</a:t>
            </a:r>
            <a:endParaRPr lang="en-IN" dirty="0"/>
          </a:p>
        </p:txBody>
      </p:sp>
      <p:sp>
        <p:nvSpPr>
          <p:cNvPr id="7" name="Slide Number Placeholder 6"/>
          <p:cNvSpPr>
            <a:spLocks noGrp="1"/>
          </p:cNvSpPr>
          <p:nvPr>
            <p:ph type="sldNum" sz="quarter" idx="12"/>
          </p:nvPr>
        </p:nvSpPr>
        <p:spPr/>
        <p:txBody>
          <a:bodyPr/>
          <a:lstStyle/>
          <a:p>
            <a:fld id="{2B116D04-C272-4D96-BC39-0C1D05D21D5F}" type="slidenum">
              <a:rPr lang="en-IN" smtClean="0"/>
              <a:t>9</a:t>
            </a:fld>
            <a:endParaRPr lang="en-IN"/>
          </a:p>
        </p:txBody>
      </p:sp>
      <p:pic>
        <p:nvPicPr>
          <p:cNvPr id="19" name="Content Placeholder 18"/>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0" y="1079500"/>
            <a:ext cx="3636963" cy="4833938"/>
          </a:xfrm>
        </p:spPr>
      </p:pic>
      <p:sp>
        <p:nvSpPr>
          <p:cNvPr id="15" name="Left Arrow Callout 14"/>
          <p:cNvSpPr/>
          <p:nvPr/>
        </p:nvSpPr>
        <p:spPr>
          <a:xfrm>
            <a:off x="4018249" y="3166777"/>
            <a:ext cx="2160000" cy="1080000"/>
          </a:xfrm>
          <a:prstGeom prst="leftArrowCallout">
            <a:avLst/>
          </a:prstGeom>
          <a:solidFill>
            <a:srgbClr val="E0FE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100" dirty="0" smtClean="0">
                <a:solidFill>
                  <a:schemeClr val="tx1"/>
                </a:solidFill>
                <a:latin typeface="Segoe UI" panose="020B0502040204020203" pitchFamily="34" charset="0"/>
                <a:cs typeface="Segoe UI" panose="020B0502040204020203" pitchFamily="34" charset="0"/>
              </a:rPr>
              <a:t>1800 to 1200 hrs characteristic peak in particle number and BC mass</a:t>
            </a:r>
            <a:endParaRPr lang="en-IN" sz="1100" dirty="0">
              <a:solidFill>
                <a:schemeClr val="tx1"/>
              </a:solidFill>
              <a:latin typeface="Segoe UI" panose="020B0502040204020203" pitchFamily="34" charset="0"/>
              <a:cs typeface="Segoe UI" panose="020B0502040204020203" pitchFamily="34" charset="0"/>
            </a:endParaRPr>
          </a:p>
        </p:txBody>
      </p:sp>
      <p:sp>
        <p:nvSpPr>
          <p:cNvPr id="16" name="Right Arrow Callout 15"/>
          <p:cNvSpPr/>
          <p:nvPr/>
        </p:nvSpPr>
        <p:spPr>
          <a:xfrm>
            <a:off x="6203675" y="3161020"/>
            <a:ext cx="2160000" cy="1080000"/>
          </a:xfrm>
          <a:prstGeom prst="rightArrowCallout">
            <a:avLst/>
          </a:prstGeom>
          <a:solidFill>
            <a:srgbClr val="FFEA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100" dirty="0" smtClean="0">
                <a:solidFill>
                  <a:schemeClr val="tx1"/>
                </a:solidFill>
                <a:latin typeface="Segoe UI" panose="020B0502040204020203" pitchFamily="34" charset="0"/>
                <a:cs typeface="Segoe UI" panose="020B0502040204020203" pitchFamily="34" charset="0"/>
              </a:rPr>
              <a:t>No characteristic peak and low particle number and BC mass</a:t>
            </a:r>
            <a:endParaRPr lang="en-IN" sz="1100" dirty="0">
              <a:solidFill>
                <a:schemeClr val="tx1"/>
              </a:solidFill>
              <a:latin typeface="Segoe UI" panose="020B0502040204020203" pitchFamily="34" charset="0"/>
              <a:cs typeface="Segoe UI" panose="020B0502040204020203" pitchFamily="34" charset="0"/>
            </a:endParaRPr>
          </a:p>
        </p:txBody>
      </p:sp>
      <p:sp>
        <p:nvSpPr>
          <p:cNvPr id="13" name="Oval 12"/>
          <p:cNvSpPr/>
          <p:nvPr/>
        </p:nvSpPr>
        <p:spPr>
          <a:xfrm>
            <a:off x="4524108" y="4267184"/>
            <a:ext cx="3248486" cy="1637732"/>
          </a:xfrm>
          <a:prstGeom prst="ellipse">
            <a:avLst/>
          </a:prstGeom>
          <a:solidFill>
            <a:srgbClr val="E5E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b="1" dirty="0" smtClean="0">
                <a:solidFill>
                  <a:schemeClr val="tx2">
                    <a:lumMod val="60000"/>
                    <a:lumOff val="40000"/>
                  </a:schemeClr>
                </a:solidFill>
                <a:latin typeface="Segoe UI" panose="020B0502040204020203" pitchFamily="34" charset="0"/>
                <a:cs typeface="Segoe UI" panose="020B0502040204020203" pitchFamily="34" charset="0"/>
              </a:rPr>
              <a:t>Similar CCN properties</a:t>
            </a:r>
          </a:p>
          <a:p>
            <a:pPr algn="ctr"/>
            <a:r>
              <a:rPr lang="en-IN" sz="1400" dirty="0" smtClean="0">
                <a:solidFill>
                  <a:schemeClr val="tx1"/>
                </a:solidFill>
                <a:latin typeface="Segoe UI" panose="020B0502040204020203" pitchFamily="34" charset="0"/>
                <a:cs typeface="Segoe UI" panose="020B0502040204020203" pitchFamily="34" charset="0"/>
              </a:rPr>
              <a:t>CCN efficiency: 0.2 to 0.8</a:t>
            </a:r>
          </a:p>
          <a:p>
            <a:pPr algn="ctr"/>
            <a:r>
              <a:rPr lang="en-IN" sz="1400" i="1" dirty="0" smtClean="0">
                <a:solidFill>
                  <a:schemeClr val="tx1"/>
                </a:solidFill>
                <a:latin typeface="Segoe UI" panose="020B0502040204020203" pitchFamily="34" charset="0"/>
                <a:cs typeface="Segoe UI" panose="020B0502040204020203" pitchFamily="34" charset="0"/>
              </a:rPr>
              <a:t>D</a:t>
            </a:r>
            <a:r>
              <a:rPr lang="en-IN" sz="1400" baseline="-25000" dirty="0" smtClean="0">
                <a:solidFill>
                  <a:schemeClr val="tx1"/>
                </a:solidFill>
                <a:latin typeface="Segoe UI" panose="020B0502040204020203" pitchFamily="34" charset="0"/>
                <a:cs typeface="Segoe UI" panose="020B0502040204020203" pitchFamily="34" charset="0"/>
              </a:rPr>
              <a:t>a</a:t>
            </a:r>
            <a:r>
              <a:rPr lang="en-IN" sz="1400" dirty="0" smtClean="0">
                <a:solidFill>
                  <a:schemeClr val="tx1"/>
                </a:solidFill>
                <a:latin typeface="Segoe UI" panose="020B0502040204020203" pitchFamily="34" charset="0"/>
                <a:cs typeface="Segoe UI" panose="020B0502040204020203" pitchFamily="34" charset="0"/>
              </a:rPr>
              <a:t>: 140 to 40 nm</a:t>
            </a:r>
          </a:p>
          <a:p>
            <a:pPr algn="ctr"/>
            <a:r>
              <a:rPr lang="az-Cyrl-AZ" sz="1400" i="1" dirty="0" smtClean="0">
                <a:solidFill>
                  <a:schemeClr val="tx1"/>
                </a:solidFill>
                <a:latin typeface="Garamond" panose="02020404030301010803" pitchFamily="18" charset="0"/>
                <a:cs typeface="Segoe UI" panose="020B0502040204020203" pitchFamily="34" charset="0"/>
              </a:rPr>
              <a:t>К</a:t>
            </a:r>
            <a:r>
              <a:rPr lang="en-IN" sz="1400" i="1" dirty="0" smtClean="0">
                <a:solidFill>
                  <a:schemeClr val="tx1"/>
                </a:solidFill>
                <a:latin typeface="Garamond" panose="02020404030301010803" pitchFamily="18" charset="0"/>
                <a:cs typeface="Segoe UI" panose="020B0502040204020203" pitchFamily="34" charset="0"/>
              </a:rPr>
              <a:t> </a:t>
            </a:r>
            <a:r>
              <a:rPr lang="en-IN" sz="1400" i="1" dirty="0" smtClean="0">
                <a:solidFill>
                  <a:schemeClr val="tx1"/>
                </a:solidFill>
                <a:latin typeface="Segoe UI" panose="020B0502040204020203" pitchFamily="34" charset="0"/>
                <a:cs typeface="Segoe UI" panose="020B0502040204020203" pitchFamily="34" charset="0"/>
              </a:rPr>
              <a:t>(S, D</a:t>
            </a:r>
            <a:r>
              <a:rPr lang="en-IN" sz="1400" baseline="-25000" dirty="0" smtClean="0">
                <a:solidFill>
                  <a:schemeClr val="tx1"/>
                </a:solidFill>
                <a:latin typeface="Segoe UI" panose="020B0502040204020203" pitchFamily="34" charset="0"/>
                <a:cs typeface="Segoe UI" panose="020B0502040204020203" pitchFamily="34" charset="0"/>
              </a:rPr>
              <a:t>a</a:t>
            </a:r>
            <a:r>
              <a:rPr lang="en-IN" sz="1400" i="1" dirty="0" smtClean="0">
                <a:solidFill>
                  <a:schemeClr val="tx1"/>
                </a:solidFill>
                <a:latin typeface="Segoe UI" panose="020B0502040204020203" pitchFamily="34" charset="0"/>
                <a:cs typeface="Segoe UI" panose="020B0502040204020203" pitchFamily="34" charset="0"/>
              </a:rPr>
              <a:t>)</a:t>
            </a:r>
            <a:r>
              <a:rPr lang="en-IN" sz="1400" dirty="0" smtClean="0">
                <a:solidFill>
                  <a:schemeClr val="tx1"/>
                </a:solidFill>
                <a:latin typeface="Segoe UI" panose="020B0502040204020203" pitchFamily="34" charset="0"/>
                <a:cs typeface="Segoe UI" panose="020B0502040204020203" pitchFamily="34" charset="0"/>
              </a:rPr>
              <a:t>: 0.2 to 0.4</a:t>
            </a:r>
            <a:endParaRPr lang="en-IN" sz="1400" i="1" dirty="0">
              <a:solidFill>
                <a:schemeClr val="tx1"/>
              </a:solidFill>
              <a:latin typeface="Segoe UI" panose="020B0502040204020203" pitchFamily="34" charset="0"/>
              <a:cs typeface="Segoe UI" panose="020B0502040204020203" pitchFamily="34" charset="0"/>
            </a:endParaRP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2212" y="1085956"/>
            <a:ext cx="3521871" cy="4680000"/>
          </a:xfrm>
          <a:prstGeom prst="rect">
            <a:avLst/>
          </a:prstGeom>
        </p:spPr>
      </p:pic>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76016" y="1087525"/>
            <a:ext cx="2345822" cy="2061393"/>
          </a:xfrm>
          <a:prstGeom prst="rect">
            <a:avLst/>
          </a:prstGeom>
        </p:spPr>
      </p:pic>
      <p:sp>
        <p:nvSpPr>
          <p:cNvPr id="22" name="Cloud 21"/>
          <p:cNvSpPr/>
          <p:nvPr/>
        </p:nvSpPr>
        <p:spPr>
          <a:xfrm>
            <a:off x="3417150" y="4026319"/>
            <a:ext cx="1673238" cy="1887119"/>
          </a:xfrm>
          <a:prstGeom prst="cloud">
            <a:avLst/>
          </a:prstGeom>
          <a:solidFill>
            <a:srgbClr val="E0FEBE"/>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200" dirty="0" smtClean="0">
                <a:solidFill>
                  <a:schemeClr val="accent6">
                    <a:lumMod val="50000"/>
                  </a:schemeClr>
                </a:solidFill>
                <a:latin typeface="Segoe UI" panose="020B0502040204020203" pitchFamily="34" charset="0"/>
                <a:cs typeface="Segoe UI" panose="020B0502040204020203" pitchFamily="34" charset="0"/>
              </a:rPr>
              <a:t>NW-LRT enhances quantity of aged aerosols. </a:t>
            </a:r>
            <a:endParaRPr lang="en-IN" sz="1200" dirty="0">
              <a:solidFill>
                <a:schemeClr val="accent6">
                  <a:lumMod val="50000"/>
                </a:schemeClr>
              </a:solidFill>
              <a:latin typeface="Segoe UI" panose="020B0502040204020203" pitchFamily="34" charset="0"/>
              <a:cs typeface="Segoe UI" panose="020B0502040204020203" pitchFamily="34" charset="0"/>
            </a:endParaRPr>
          </a:p>
        </p:txBody>
      </p:sp>
      <p:sp>
        <p:nvSpPr>
          <p:cNvPr id="23" name="Cloud 22"/>
          <p:cNvSpPr/>
          <p:nvPr/>
        </p:nvSpPr>
        <p:spPr>
          <a:xfrm>
            <a:off x="7185200" y="4261427"/>
            <a:ext cx="1178476" cy="1220632"/>
          </a:xfrm>
          <a:prstGeom prst="cloud">
            <a:avLst/>
          </a:prstGeom>
          <a:solidFill>
            <a:srgbClr val="FFEABF"/>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200" dirty="0" smtClean="0">
                <a:solidFill>
                  <a:schemeClr val="accent2">
                    <a:lumMod val="50000"/>
                  </a:schemeClr>
                </a:solidFill>
                <a:latin typeface="Segoe UI" panose="020B0502040204020203" pitchFamily="34" charset="0"/>
                <a:cs typeface="Segoe UI" panose="020B0502040204020203" pitchFamily="34" charset="0"/>
              </a:rPr>
              <a:t>SE has aged regional aerosols</a:t>
            </a:r>
            <a:endParaRPr lang="en-IN" sz="1200" dirty="0">
              <a:solidFill>
                <a:schemeClr val="accent2">
                  <a:lumMod val="50000"/>
                </a:schemeClr>
              </a:solidFill>
              <a:latin typeface="Segoe UI" panose="020B0502040204020203" pitchFamily="34" charset="0"/>
              <a:cs typeface="Segoe UI" panose="020B0502040204020203" pitchFamily="34" charset="0"/>
            </a:endParaRPr>
          </a:p>
        </p:txBody>
      </p:sp>
      <p:sp>
        <p:nvSpPr>
          <p:cNvPr id="24" name="TextBox 23"/>
          <p:cNvSpPr txBox="1"/>
          <p:nvPr/>
        </p:nvSpPr>
        <p:spPr>
          <a:xfrm>
            <a:off x="64132" y="5876528"/>
            <a:ext cx="12127868" cy="400110"/>
          </a:xfrm>
          <a:prstGeom prst="rect">
            <a:avLst/>
          </a:prstGeom>
          <a:noFill/>
        </p:spPr>
        <p:txBody>
          <a:bodyPr wrap="square" rtlCol="0">
            <a:spAutoFit/>
          </a:bodyPr>
          <a:lstStyle/>
          <a:p>
            <a:r>
              <a:rPr lang="en-IN" sz="1000" dirty="0" smtClean="0">
                <a:latin typeface="Segoe UI" panose="020B0502040204020203" pitchFamily="34" charset="0"/>
                <a:cs typeface="Segoe UI" panose="020B0502040204020203" pitchFamily="34" charset="0"/>
              </a:rPr>
              <a:t>Fig9. Time </a:t>
            </a:r>
            <a:r>
              <a:rPr lang="en-IN" sz="1000" dirty="0">
                <a:latin typeface="Segoe UI" panose="020B0502040204020203" pitchFamily="34" charset="0"/>
                <a:cs typeface="Segoe UI" panose="020B0502040204020203" pitchFamily="34" charset="0"/>
              </a:rPr>
              <a:t>series </a:t>
            </a:r>
            <a:r>
              <a:rPr lang="en-IN" sz="1000" dirty="0" smtClean="0">
                <a:latin typeface="Segoe UI" panose="020B0502040204020203" pitchFamily="34" charset="0"/>
                <a:cs typeface="Segoe UI" panose="020B0502040204020203" pitchFamily="34" charset="0"/>
              </a:rPr>
              <a:t>data during focus period of NW-LRT and SE : (</a:t>
            </a:r>
            <a:r>
              <a:rPr lang="en-IN" sz="1000" dirty="0" err="1" smtClean="0">
                <a:latin typeface="Segoe UI" panose="020B0502040204020203" pitchFamily="34" charset="0"/>
                <a:cs typeface="Segoe UI" panose="020B0502040204020203" pitchFamily="34" charset="0"/>
              </a:rPr>
              <a:t>a,e</a:t>
            </a:r>
            <a:r>
              <a:rPr lang="en-IN" sz="1000" dirty="0" smtClean="0">
                <a:latin typeface="Segoe UI" panose="020B0502040204020203" pitchFamily="34" charset="0"/>
                <a:cs typeface="Segoe UI" panose="020B0502040204020203" pitchFamily="34" charset="0"/>
              </a:rPr>
              <a:t>) </a:t>
            </a:r>
            <a:r>
              <a:rPr lang="en-IN" sz="1000" dirty="0">
                <a:latin typeface="Segoe UI" panose="020B0502040204020203" pitchFamily="34" charset="0"/>
                <a:cs typeface="Segoe UI" panose="020B0502040204020203" pitchFamily="34" charset="0"/>
              </a:rPr>
              <a:t>size distribution with superimposed midpoint activation diameter colour coded </a:t>
            </a:r>
            <a:r>
              <a:rPr lang="en-IN" sz="1000" dirty="0" smtClean="0">
                <a:latin typeface="Segoe UI" panose="020B0502040204020203" pitchFamily="34" charset="0"/>
                <a:cs typeface="Segoe UI" panose="020B0502040204020203" pitchFamily="34" charset="0"/>
              </a:rPr>
              <a:t>by </a:t>
            </a:r>
            <a:r>
              <a:rPr lang="el-GR" sz="1000" i="1" dirty="0">
                <a:latin typeface="Segoe UI" panose="020B0502040204020203" pitchFamily="34" charset="0"/>
                <a:cs typeface="Segoe UI" panose="020B0502040204020203" pitchFamily="34" charset="0"/>
              </a:rPr>
              <a:t>κ</a:t>
            </a:r>
            <a:r>
              <a:rPr lang="en-IN" sz="1000" i="1" dirty="0" smtClean="0">
                <a:latin typeface="Segoe UI" panose="020B0502040204020203" pitchFamily="34" charset="0"/>
                <a:cs typeface="Segoe UI" panose="020B0502040204020203" pitchFamily="34" charset="0"/>
              </a:rPr>
              <a:t>(</a:t>
            </a:r>
            <a:r>
              <a:rPr lang="en-IN" sz="1000" i="1" dirty="0" err="1" smtClean="0">
                <a:latin typeface="Segoe UI" panose="020B0502040204020203" pitchFamily="34" charset="0"/>
                <a:cs typeface="Segoe UI" panose="020B0502040204020203" pitchFamily="34" charset="0"/>
              </a:rPr>
              <a:t>S,D</a:t>
            </a:r>
            <a:r>
              <a:rPr lang="en-IN" sz="1000" i="1" baseline="-25000" dirty="0" err="1" smtClean="0">
                <a:latin typeface="Segoe UI" panose="020B0502040204020203" pitchFamily="34" charset="0"/>
                <a:cs typeface="Segoe UI" panose="020B0502040204020203" pitchFamily="34" charset="0"/>
              </a:rPr>
              <a:t>a</a:t>
            </a:r>
            <a:r>
              <a:rPr lang="en-IN" sz="1000" i="1" dirty="0" smtClean="0">
                <a:latin typeface="Segoe UI" panose="020B0502040204020203" pitchFamily="34" charset="0"/>
                <a:cs typeface="Segoe UI" panose="020B0502040204020203" pitchFamily="34" charset="0"/>
              </a:rPr>
              <a:t>),</a:t>
            </a:r>
            <a:r>
              <a:rPr lang="en-IN" sz="1000" dirty="0" smtClean="0">
                <a:latin typeface="Segoe UI" panose="020B0502040204020203" pitchFamily="34" charset="0"/>
                <a:cs typeface="Segoe UI" panose="020B0502040204020203" pitchFamily="34" charset="0"/>
              </a:rPr>
              <a:t> </a:t>
            </a:r>
            <a:r>
              <a:rPr lang="en-IN" sz="1000" dirty="0">
                <a:latin typeface="Segoe UI" panose="020B0502040204020203" pitchFamily="34" charset="0"/>
                <a:cs typeface="Segoe UI" panose="020B0502040204020203" pitchFamily="34" charset="0"/>
              </a:rPr>
              <a:t>(</a:t>
            </a:r>
            <a:r>
              <a:rPr lang="en-IN" sz="1000" dirty="0" err="1" smtClean="0">
                <a:latin typeface="Segoe UI" panose="020B0502040204020203" pitchFamily="34" charset="0"/>
                <a:cs typeface="Segoe UI" panose="020B0502040204020203" pitchFamily="34" charset="0"/>
              </a:rPr>
              <a:t>b,f</a:t>
            </a:r>
            <a:r>
              <a:rPr lang="en-IN" sz="1000" dirty="0" smtClean="0">
                <a:latin typeface="Segoe UI" panose="020B0502040204020203" pitchFamily="34" charset="0"/>
                <a:cs typeface="Segoe UI" panose="020B0502040204020203" pitchFamily="34" charset="0"/>
              </a:rPr>
              <a:t>) </a:t>
            </a:r>
            <a:r>
              <a:rPr lang="en-IN" sz="1000" dirty="0">
                <a:latin typeface="Segoe UI" panose="020B0502040204020203" pitchFamily="34" charset="0"/>
                <a:cs typeface="Segoe UI" panose="020B0502040204020203" pitchFamily="34" charset="0"/>
              </a:rPr>
              <a:t>total particle concentration and CCN number concentration at six </a:t>
            </a:r>
            <a:r>
              <a:rPr lang="en-IN" sz="1000" i="1" dirty="0">
                <a:latin typeface="Segoe UI" panose="020B0502040204020203" pitchFamily="34" charset="0"/>
                <a:cs typeface="Segoe UI" panose="020B0502040204020203" pitchFamily="34" charset="0"/>
              </a:rPr>
              <a:t>S</a:t>
            </a:r>
            <a:r>
              <a:rPr lang="en-IN" sz="1000" dirty="0">
                <a:latin typeface="Segoe UI" panose="020B0502040204020203" pitchFamily="34" charset="0"/>
                <a:cs typeface="Segoe UI" panose="020B0502040204020203" pitchFamily="34" charset="0"/>
              </a:rPr>
              <a:t> levels, (</a:t>
            </a:r>
            <a:r>
              <a:rPr lang="en-IN" sz="1000" dirty="0" err="1" smtClean="0">
                <a:latin typeface="Segoe UI" panose="020B0502040204020203" pitchFamily="34" charset="0"/>
                <a:cs typeface="Segoe UI" panose="020B0502040204020203" pitchFamily="34" charset="0"/>
              </a:rPr>
              <a:t>c,g</a:t>
            </a:r>
            <a:r>
              <a:rPr lang="en-IN" sz="1000" dirty="0" smtClean="0">
                <a:latin typeface="Segoe UI" panose="020B0502040204020203" pitchFamily="34" charset="0"/>
                <a:cs typeface="Segoe UI" panose="020B0502040204020203" pitchFamily="34" charset="0"/>
              </a:rPr>
              <a:t>) </a:t>
            </a:r>
            <a:r>
              <a:rPr lang="en-IN" sz="1000" dirty="0">
                <a:latin typeface="Segoe UI" panose="020B0502040204020203" pitchFamily="34" charset="0"/>
                <a:cs typeface="Segoe UI" panose="020B0502040204020203" pitchFamily="34" charset="0"/>
              </a:rPr>
              <a:t>) mass concentration of black carbon (BC</a:t>
            </a:r>
            <a:r>
              <a:rPr lang="en-IN" sz="1000" dirty="0" smtClean="0">
                <a:latin typeface="Segoe UI" panose="020B0502040204020203" pitchFamily="34" charset="0"/>
                <a:cs typeface="Segoe UI" panose="020B0502040204020203" pitchFamily="34" charset="0"/>
              </a:rPr>
              <a:t>) and </a:t>
            </a:r>
            <a:r>
              <a:rPr lang="en-IN" sz="1000" dirty="0">
                <a:latin typeface="Segoe UI" panose="020B0502040204020203" pitchFamily="34" charset="0"/>
                <a:cs typeface="Segoe UI" panose="020B0502040204020203" pitchFamily="34" charset="0"/>
              </a:rPr>
              <a:t>CCN efficiency for six </a:t>
            </a:r>
            <a:r>
              <a:rPr lang="en-IN" sz="1000" i="1" dirty="0">
                <a:latin typeface="Segoe UI" panose="020B0502040204020203" pitchFamily="34" charset="0"/>
                <a:cs typeface="Segoe UI" panose="020B0502040204020203" pitchFamily="34" charset="0"/>
              </a:rPr>
              <a:t>S</a:t>
            </a:r>
            <a:r>
              <a:rPr lang="en-IN" sz="1000" dirty="0">
                <a:latin typeface="Segoe UI" panose="020B0502040204020203" pitchFamily="34" charset="0"/>
                <a:cs typeface="Segoe UI" panose="020B0502040204020203" pitchFamily="34" charset="0"/>
              </a:rPr>
              <a:t> </a:t>
            </a:r>
            <a:r>
              <a:rPr lang="en-IN" sz="1000" dirty="0" smtClean="0">
                <a:latin typeface="Segoe UI" panose="020B0502040204020203" pitchFamily="34" charset="0"/>
                <a:cs typeface="Segoe UI" panose="020B0502040204020203" pitchFamily="34" charset="0"/>
              </a:rPr>
              <a:t>levels.</a:t>
            </a:r>
            <a:endParaRPr lang="en-IN" sz="1000" baseline="-25000" dirty="0">
              <a:latin typeface="Segoe UI" panose="020B0502040204020203" pitchFamily="34" charset="0"/>
              <a:cs typeface="Segoe UI" panose="020B0502040204020203" pitchFamily="34" charset="0"/>
            </a:endParaRPr>
          </a:p>
        </p:txBody>
      </p:sp>
      <p:sp>
        <p:nvSpPr>
          <p:cNvPr id="25" name="TextBox 24"/>
          <p:cNvSpPr txBox="1"/>
          <p:nvPr/>
        </p:nvSpPr>
        <p:spPr>
          <a:xfrm>
            <a:off x="-27308" y="1606359"/>
            <a:ext cx="741794" cy="3539430"/>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(a)</a:t>
            </a: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(b)</a:t>
            </a: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(c)</a:t>
            </a:r>
          </a:p>
          <a:p>
            <a:r>
              <a:rPr lang="en-IN" sz="1400" dirty="0" smtClean="0">
                <a:latin typeface="Segoe UI" panose="020B0502040204020203" pitchFamily="34" charset="0"/>
                <a:cs typeface="Segoe UI" panose="020B0502040204020203" pitchFamily="34" charset="0"/>
              </a:rPr>
              <a:t> </a:t>
            </a:r>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p:txBody>
      </p:sp>
      <p:sp>
        <p:nvSpPr>
          <p:cNvPr id="27" name="TextBox 26"/>
          <p:cNvSpPr txBox="1"/>
          <p:nvPr/>
        </p:nvSpPr>
        <p:spPr>
          <a:xfrm>
            <a:off x="8300858" y="1606359"/>
            <a:ext cx="741794" cy="3539430"/>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(e)</a:t>
            </a: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(f)</a:t>
            </a: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a:p>
            <a:endParaRPr lang="en-IN" sz="1400" dirty="0">
              <a:latin typeface="Segoe UI" panose="020B0502040204020203" pitchFamily="34" charset="0"/>
              <a:cs typeface="Segoe UI" panose="020B0502040204020203" pitchFamily="34" charset="0"/>
            </a:endParaRPr>
          </a:p>
          <a:p>
            <a:r>
              <a:rPr lang="en-IN" sz="1400" dirty="0" smtClean="0">
                <a:latin typeface="Segoe UI" panose="020B0502040204020203" pitchFamily="34" charset="0"/>
                <a:cs typeface="Segoe UI" panose="020B0502040204020203" pitchFamily="34" charset="0"/>
              </a:rPr>
              <a:t>(g)</a:t>
            </a:r>
          </a:p>
          <a:p>
            <a:r>
              <a:rPr lang="en-IN" sz="1400" dirty="0" smtClean="0">
                <a:latin typeface="Segoe UI" panose="020B0502040204020203" pitchFamily="34" charset="0"/>
                <a:cs typeface="Segoe UI" panose="020B0502040204020203" pitchFamily="34" charset="0"/>
              </a:rPr>
              <a:t> </a:t>
            </a:r>
            <a:endParaRPr lang="en-IN" sz="1400" dirty="0">
              <a:latin typeface="Segoe UI" panose="020B0502040204020203" pitchFamily="34" charset="0"/>
              <a:cs typeface="Segoe UI" panose="020B0502040204020203" pitchFamily="34" charset="0"/>
            </a:endParaRPr>
          </a:p>
          <a:p>
            <a:endParaRPr lang="en-IN" sz="1400" dirty="0" smtClean="0">
              <a:latin typeface="Segoe UI" panose="020B0502040204020203" pitchFamily="34" charset="0"/>
              <a:cs typeface="Segoe UI" panose="020B0502040204020203" pitchFamily="34" charset="0"/>
            </a:endParaRPr>
          </a:p>
        </p:txBody>
      </p:sp>
      <p:sp>
        <p:nvSpPr>
          <p:cNvPr id="28" name="TextBox 27"/>
          <p:cNvSpPr txBox="1"/>
          <p:nvPr/>
        </p:nvSpPr>
        <p:spPr>
          <a:xfrm>
            <a:off x="4445050" y="1257490"/>
            <a:ext cx="629932" cy="307777"/>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(d)</a:t>
            </a:r>
            <a:endParaRPr lang="en-IN" sz="1400" dirty="0">
              <a:latin typeface="Segoe UI" panose="020B0502040204020203" pitchFamily="34" charset="0"/>
              <a:cs typeface="Segoe UI" panose="020B0502040204020203" pitchFamily="34" charset="0"/>
            </a:endParaRPr>
          </a:p>
        </p:txBody>
      </p:sp>
      <p:sp>
        <p:nvSpPr>
          <p:cNvPr id="29" name="Rounded Rectangle 28"/>
          <p:cNvSpPr/>
          <p:nvPr/>
        </p:nvSpPr>
        <p:spPr>
          <a:xfrm>
            <a:off x="6569615" y="6405153"/>
            <a:ext cx="220276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
        <p:nvSpPr>
          <p:cNvPr id="2" name="TextBox 1"/>
          <p:cNvSpPr txBox="1"/>
          <p:nvPr/>
        </p:nvSpPr>
        <p:spPr>
          <a:xfrm>
            <a:off x="449599" y="1042590"/>
            <a:ext cx="3920491" cy="276999"/>
          </a:xfrm>
          <a:prstGeom prst="rect">
            <a:avLst/>
          </a:prstGeom>
          <a:noFill/>
        </p:spPr>
        <p:txBody>
          <a:bodyPr wrap="square" rtlCol="0">
            <a:spAutoFit/>
          </a:bodyPr>
          <a:lstStyle/>
          <a:p>
            <a:r>
              <a:rPr lang="en-IN" sz="1200" b="1" dirty="0" smtClean="0">
                <a:solidFill>
                  <a:schemeClr val="accent6">
                    <a:lumMod val="75000"/>
                  </a:schemeClr>
                </a:solidFill>
                <a:latin typeface="Segoe UI" panose="020B0502040204020203" pitchFamily="34" charset="0"/>
                <a:cs typeface="Segoe UI" panose="020B0502040204020203" pitchFamily="34" charset="0"/>
              </a:rPr>
              <a:t>NW-LRT focus period: 1200 07.Feb to 0600 09.Feb</a:t>
            </a:r>
            <a:endParaRPr lang="en-IN" sz="1200" b="1" dirty="0">
              <a:solidFill>
                <a:schemeClr val="accent6">
                  <a:lumMod val="75000"/>
                </a:schemeClr>
              </a:solidFill>
              <a:latin typeface="Segoe UI" panose="020B0502040204020203" pitchFamily="34" charset="0"/>
              <a:cs typeface="Segoe UI" panose="020B0502040204020203" pitchFamily="34" charset="0"/>
            </a:endParaRPr>
          </a:p>
        </p:txBody>
      </p:sp>
      <p:sp>
        <p:nvSpPr>
          <p:cNvPr id="18" name="TextBox 17"/>
          <p:cNvSpPr txBox="1"/>
          <p:nvPr/>
        </p:nvSpPr>
        <p:spPr>
          <a:xfrm>
            <a:off x="8386071" y="1016691"/>
            <a:ext cx="3920491" cy="276999"/>
          </a:xfrm>
          <a:prstGeom prst="rect">
            <a:avLst/>
          </a:prstGeom>
          <a:noFill/>
        </p:spPr>
        <p:txBody>
          <a:bodyPr wrap="square" rtlCol="0">
            <a:spAutoFit/>
          </a:bodyPr>
          <a:lstStyle/>
          <a:p>
            <a:r>
              <a:rPr lang="en-IN" sz="1200" b="1" dirty="0" smtClean="0">
                <a:solidFill>
                  <a:schemeClr val="accent2">
                    <a:lumMod val="75000"/>
                  </a:schemeClr>
                </a:solidFill>
                <a:latin typeface="Segoe UI" panose="020B0502040204020203" pitchFamily="34" charset="0"/>
                <a:cs typeface="Segoe UI" panose="020B0502040204020203" pitchFamily="34" charset="0"/>
              </a:rPr>
              <a:t>SE focus period: 1200 12.Feb to 0600 14.Feb</a:t>
            </a:r>
            <a:endParaRPr lang="en-IN" sz="1200" b="1" dirty="0">
              <a:solidFill>
                <a:schemeClr val="accent2">
                  <a:lumMod val="75000"/>
                </a:schemeClr>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6469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4236" y="3545590"/>
            <a:ext cx="2907174" cy="2520000"/>
          </a:xfrm>
          <a:prstGeom prst="rect">
            <a:avLst/>
          </a:prstGeom>
        </p:spPr>
      </p:pic>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8762" y="3551634"/>
            <a:ext cx="2907175" cy="2520000"/>
          </a:xfrm>
          <a:prstGeom prst="rect">
            <a:avLst/>
          </a:prstGeom>
        </p:spPr>
      </p:pic>
      <p:pic>
        <p:nvPicPr>
          <p:cNvPr id="19" name="Picture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70" y="3528391"/>
            <a:ext cx="2907175" cy="25200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23188" y="1071618"/>
            <a:ext cx="2892641" cy="2520000"/>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33560" y="1078417"/>
            <a:ext cx="2892641" cy="2520000"/>
          </a:xfrm>
          <a:prstGeom prst="rect">
            <a:avLst/>
          </a:prstGeom>
        </p:spPr>
      </p:pic>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075538"/>
            <a:ext cx="2892640" cy="2520000"/>
          </a:xfrm>
          <a:prstGeom prst="rect">
            <a:avLst/>
          </a:prstGeom>
        </p:spPr>
      </p:pic>
      <p:sp>
        <p:nvSpPr>
          <p:cNvPr id="2" name="Title 1"/>
          <p:cNvSpPr>
            <a:spLocks noGrp="1"/>
          </p:cNvSpPr>
          <p:nvPr>
            <p:ph type="title"/>
          </p:nvPr>
        </p:nvSpPr>
        <p:spPr/>
        <p:txBody>
          <a:bodyPr/>
          <a:lstStyle/>
          <a:p>
            <a:pPr algn="ctr"/>
            <a:r>
              <a:rPr lang="en-IN" dirty="0" smtClean="0"/>
              <a:t>Ramifications of aerosol size over chemistry</a:t>
            </a:r>
            <a:endParaRPr lang="en-IN" dirty="0"/>
          </a:p>
        </p:txBody>
      </p:sp>
      <p:sp>
        <p:nvSpPr>
          <p:cNvPr id="5" name="Slide Number Placeholder 4"/>
          <p:cNvSpPr>
            <a:spLocks noGrp="1"/>
          </p:cNvSpPr>
          <p:nvPr>
            <p:ph type="sldNum" sz="quarter" idx="12"/>
          </p:nvPr>
        </p:nvSpPr>
        <p:spPr/>
        <p:txBody>
          <a:bodyPr/>
          <a:lstStyle/>
          <a:p>
            <a:fld id="{2B116D04-C272-4D96-BC39-0C1D05D21D5F}" type="slidenum">
              <a:rPr lang="en-IN" smtClean="0"/>
              <a:t>10</a:t>
            </a:fld>
            <a:endParaRPr lang="en-IN"/>
          </a:p>
        </p:txBody>
      </p:sp>
      <p:sp>
        <p:nvSpPr>
          <p:cNvPr id="10" name="TextBox 9"/>
          <p:cNvSpPr txBox="1"/>
          <p:nvPr/>
        </p:nvSpPr>
        <p:spPr>
          <a:xfrm>
            <a:off x="8138922" y="1137790"/>
            <a:ext cx="4053078" cy="3970318"/>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CCN number concentration prediction using </a:t>
            </a:r>
            <a:r>
              <a:rPr lang="en-IN" sz="1400" dirty="0" err="1" smtClean="0">
                <a:latin typeface="Segoe UI" panose="020B0502040204020203" pitchFamily="34" charset="0"/>
                <a:cs typeface="Segoe UI" panose="020B0502040204020203" pitchFamily="34" charset="0"/>
              </a:rPr>
              <a:t>Köhler</a:t>
            </a:r>
            <a:r>
              <a:rPr lang="en-IN" sz="1400" dirty="0" smtClean="0">
                <a:latin typeface="Segoe UI" panose="020B0502040204020203" pitchFamily="34" charset="0"/>
                <a:cs typeface="Segoe UI" panose="020B0502040204020203" pitchFamily="34" charset="0"/>
              </a:rPr>
              <a:t> theory on variable size distributions shows :</a:t>
            </a:r>
          </a:p>
          <a:p>
            <a:endParaRPr lang="en-IN" sz="1400" dirty="0" smtClean="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IN" sz="1400" dirty="0" smtClean="0">
                <a:latin typeface="Segoe UI" panose="020B0502040204020203" pitchFamily="34" charset="0"/>
                <a:cs typeface="Segoe UI" panose="020B0502040204020203" pitchFamily="34" charset="0"/>
              </a:rPr>
              <a:t>Variable </a:t>
            </a:r>
            <a:r>
              <a:rPr lang="en-IN" sz="1400" dirty="0" err="1" smtClean="0">
                <a:latin typeface="Segoe UI" panose="020B0502040204020203" pitchFamily="34" charset="0"/>
                <a:cs typeface="Segoe UI" panose="020B0502040204020203" pitchFamily="34" charset="0"/>
              </a:rPr>
              <a:t>hygroscopicity</a:t>
            </a:r>
            <a:r>
              <a:rPr lang="en-IN" sz="1400" dirty="0" smtClean="0">
                <a:latin typeface="Segoe UI" panose="020B0502040204020203" pitchFamily="34" charset="0"/>
                <a:cs typeface="Segoe UI" panose="020B0502040204020203" pitchFamily="34" charset="0"/>
              </a:rPr>
              <a:t>, </a:t>
            </a:r>
            <a:r>
              <a:rPr lang="el-GR" sz="1400" i="1" dirty="0" smtClean="0">
                <a:latin typeface="Segoe UI" panose="020B0502040204020203" pitchFamily="34" charset="0"/>
                <a:cs typeface="Segoe UI" panose="020B0502040204020203" pitchFamily="34" charset="0"/>
              </a:rPr>
              <a:t>κ</a:t>
            </a:r>
            <a:r>
              <a:rPr lang="en-IN" sz="1400" i="1" baseline="-25000" dirty="0" smtClean="0">
                <a:latin typeface="Segoe UI" panose="020B0502040204020203" pitchFamily="34" charset="0"/>
                <a:cs typeface="Segoe UI" panose="020B0502040204020203" pitchFamily="34" charset="0"/>
              </a:rPr>
              <a:t>t </a:t>
            </a:r>
            <a:r>
              <a:rPr lang="en-IN" sz="1400" dirty="0" smtClean="0">
                <a:latin typeface="Segoe UI" panose="020B0502040204020203" pitchFamily="34" charset="0"/>
                <a:cs typeface="Segoe UI" panose="020B0502040204020203" pitchFamily="34" charset="0"/>
              </a:rPr>
              <a:t>of ensemble of active and inactive particles gives the best prediction since external mixing is high. </a:t>
            </a:r>
          </a:p>
          <a:p>
            <a:pPr marL="285750" indent="-285750">
              <a:buFont typeface="Arial" panose="020B0604020202020204" pitchFamily="34" charset="0"/>
              <a:buChar char="•"/>
            </a:pPr>
            <a:endParaRPr lang="en-IN" sz="1400" dirty="0" smtClean="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IN" sz="1400" dirty="0">
                <a:latin typeface="Segoe UI" panose="020B0502040204020203" pitchFamily="34" charset="0"/>
                <a:cs typeface="Segoe UI" panose="020B0502040204020203" pitchFamily="34" charset="0"/>
              </a:rPr>
              <a:t>Variable </a:t>
            </a:r>
            <a:r>
              <a:rPr lang="en-IN" sz="1400" dirty="0" err="1" smtClean="0">
                <a:latin typeface="Segoe UI" panose="020B0502040204020203" pitchFamily="34" charset="0"/>
                <a:cs typeface="Segoe UI" panose="020B0502040204020203" pitchFamily="34" charset="0"/>
              </a:rPr>
              <a:t>hygroscopicity</a:t>
            </a:r>
            <a:r>
              <a:rPr lang="en-IN" sz="1400" dirty="0" smtClean="0">
                <a:latin typeface="Segoe UI" panose="020B0502040204020203" pitchFamily="34" charset="0"/>
                <a:cs typeface="Segoe UI" panose="020B0502040204020203" pitchFamily="34" charset="0"/>
              </a:rPr>
              <a:t>, </a:t>
            </a:r>
            <a:r>
              <a:rPr lang="el-GR" sz="1400" i="1" dirty="0" smtClean="0">
                <a:latin typeface="Segoe UI" panose="020B0502040204020203" pitchFamily="34" charset="0"/>
                <a:cs typeface="Segoe UI" panose="020B0502040204020203" pitchFamily="34" charset="0"/>
              </a:rPr>
              <a:t>κ</a:t>
            </a:r>
            <a:r>
              <a:rPr lang="en-IN" sz="1400" i="1" baseline="-25000" dirty="0" smtClean="0">
                <a:latin typeface="Segoe UI" panose="020B0502040204020203" pitchFamily="34" charset="0"/>
                <a:cs typeface="Segoe UI" panose="020B0502040204020203" pitchFamily="34" charset="0"/>
              </a:rPr>
              <a:t>a </a:t>
            </a:r>
            <a:r>
              <a:rPr lang="en-IN" sz="1400" dirty="0">
                <a:latin typeface="Segoe UI" panose="020B0502040204020203" pitchFamily="34" charset="0"/>
                <a:cs typeface="Segoe UI" panose="020B0502040204020203" pitchFamily="34" charset="0"/>
              </a:rPr>
              <a:t>of </a:t>
            </a:r>
            <a:r>
              <a:rPr lang="en-IN" sz="1400" dirty="0" smtClean="0">
                <a:latin typeface="Segoe UI" panose="020B0502040204020203" pitchFamily="34" charset="0"/>
                <a:cs typeface="Segoe UI" panose="020B0502040204020203" pitchFamily="34" charset="0"/>
              </a:rPr>
              <a:t>active particles also gives </a:t>
            </a:r>
            <a:r>
              <a:rPr lang="en-IN" sz="1400" dirty="0">
                <a:latin typeface="Segoe UI" panose="020B0502040204020203" pitchFamily="34" charset="0"/>
                <a:cs typeface="Segoe UI" panose="020B0502040204020203" pitchFamily="34" charset="0"/>
              </a:rPr>
              <a:t>good </a:t>
            </a:r>
            <a:r>
              <a:rPr lang="en-IN" sz="1400" dirty="0" smtClean="0">
                <a:latin typeface="Segoe UI" panose="020B0502040204020203" pitchFamily="34" charset="0"/>
                <a:cs typeface="Segoe UI" panose="020B0502040204020203" pitchFamily="34" charset="0"/>
              </a:rPr>
              <a:t>prediction.</a:t>
            </a:r>
          </a:p>
          <a:p>
            <a:pPr marL="285750" indent="-285750">
              <a:buFont typeface="Arial" panose="020B0604020202020204" pitchFamily="34" charset="0"/>
              <a:buChar char="•"/>
            </a:pPr>
            <a:endParaRPr lang="en-IN" sz="1400" b="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IN" sz="1400" dirty="0" smtClean="0">
                <a:latin typeface="Segoe UI" panose="020B0502040204020203" pitchFamily="34" charset="0"/>
                <a:cs typeface="Segoe UI" panose="020B0502040204020203" pitchFamily="34" charset="0"/>
              </a:rPr>
              <a:t>Constant </a:t>
            </a:r>
            <a:r>
              <a:rPr lang="el-GR" sz="1400" i="1" dirty="0">
                <a:latin typeface="Segoe UI" panose="020B0502040204020203" pitchFamily="34" charset="0"/>
                <a:cs typeface="Segoe UI" panose="020B0502040204020203" pitchFamily="34" charset="0"/>
              </a:rPr>
              <a:t>κ </a:t>
            </a:r>
            <a:r>
              <a:rPr lang="en-IN" sz="1400" i="1" dirty="0" smtClean="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with variable size distribution does not show much difference in prediction and gives better prediction than variable </a:t>
            </a:r>
            <a:r>
              <a:rPr lang="el-GR" sz="1400" i="1" dirty="0" smtClean="0">
                <a:latin typeface="Segoe UI" panose="020B0502040204020203" pitchFamily="34" charset="0"/>
                <a:cs typeface="Segoe UI" panose="020B0502040204020203" pitchFamily="34" charset="0"/>
              </a:rPr>
              <a:t>κ</a:t>
            </a:r>
            <a:r>
              <a:rPr lang="en-IN" sz="1400" i="1" baseline="-25000" dirty="0" err="1" smtClean="0">
                <a:latin typeface="Segoe UI" panose="020B0502040204020203" pitchFamily="34" charset="0"/>
                <a:cs typeface="Segoe UI" panose="020B0502040204020203" pitchFamily="34" charset="0"/>
              </a:rPr>
              <a:t>chem</a:t>
            </a:r>
            <a:r>
              <a:rPr lang="en-IN" sz="1400" i="1" baseline="-25000" dirty="0" smtClean="0">
                <a:latin typeface="Segoe UI" panose="020B0502040204020203" pitchFamily="34" charset="0"/>
                <a:cs typeface="Segoe UI" panose="020B0502040204020203" pitchFamily="34" charset="0"/>
              </a:rPr>
              <a:t>  </a:t>
            </a:r>
            <a:r>
              <a:rPr lang="en-IN" sz="1200" dirty="0" smtClean="0">
                <a:latin typeface="Segoe UI" panose="020B0502040204020203" pitchFamily="34" charset="0"/>
                <a:cs typeface="Segoe UI" panose="020B0502040204020203" pitchFamily="34" charset="0"/>
              </a:rPr>
              <a:t>(calculated using mixing rule of </a:t>
            </a:r>
            <a:r>
              <a:rPr lang="en-IN" sz="1200" smtClean="0">
                <a:latin typeface="Segoe UI" panose="020B0502040204020203" pitchFamily="34" charset="0"/>
                <a:cs typeface="Segoe UI" panose="020B0502040204020203" pitchFamily="34" charset="0"/>
              </a:rPr>
              <a:t>chemical composition).</a:t>
            </a:r>
            <a:endParaRPr lang="en-IN" sz="1200" dirty="0" smtClean="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endParaRPr lang="en-IN" sz="1400" dirty="0">
              <a:latin typeface="Segoe UI" panose="020B0502040204020203" pitchFamily="34" charset="0"/>
              <a:cs typeface="Segoe UI" panose="020B0502040204020203" pitchFamily="34" charset="0"/>
            </a:endParaRPr>
          </a:p>
          <a:p>
            <a:r>
              <a:rPr lang="en-IN" sz="1400" b="1" dirty="0" smtClean="0">
                <a:latin typeface="Segoe UI" panose="020B0502040204020203" pitchFamily="34" charset="0"/>
                <a:cs typeface="Segoe UI" panose="020B0502040204020203" pitchFamily="34" charset="0"/>
              </a:rPr>
              <a:t>Size rules over chemistry in CCN prediction </a:t>
            </a:r>
            <a:endParaRPr lang="en-IN" sz="1400" b="1" dirty="0">
              <a:latin typeface="Segoe UI" panose="020B0502040204020203" pitchFamily="34" charset="0"/>
              <a:cs typeface="Segoe UI" panose="020B0502040204020203" pitchFamily="34" charset="0"/>
            </a:endParaRPr>
          </a:p>
        </p:txBody>
      </p:sp>
      <p:sp>
        <p:nvSpPr>
          <p:cNvPr id="11" name="TextBox 10"/>
          <p:cNvSpPr txBox="1"/>
          <p:nvPr/>
        </p:nvSpPr>
        <p:spPr>
          <a:xfrm>
            <a:off x="8184699" y="5168102"/>
            <a:ext cx="4007301" cy="1107996"/>
          </a:xfrm>
          <a:prstGeom prst="rect">
            <a:avLst/>
          </a:prstGeom>
          <a:noFill/>
        </p:spPr>
        <p:txBody>
          <a:bodyPr wrap="square" rtlCol="0">
            <a:spAutoFit/>
          </a:bodyPr>
          <a:lstStyle/>
          <a:p>
            <a:r>
              <a:rPr lang="en-IN" sz="1100" dirty="0" smtClean="0">
                <a:latin typeface="Segoe UI" panose="020B0502040204020203" pitchFamily="34" charset="0"/>
                <a:cs typeface="Segoe UI" panose="020B0502040204020203" pitchFamily="34" charset="0"/>
              </a:rPr>
              <a:t>Fig10. CCN number concentration predicted by cutting individual size distribution with </a:t>
            </a:r>
            <a:r>
              <a:rPr lang="en-IN" sz="1100" i="1" dirty="0" err="1" smtClean="0">
                <a:latin typeface="Segoe UI" panose="020B0502040204020203" pitchFamily="34" charset="0"/>
                <a:cs typeface="Segoe UI" panose="020B0502040204020203" pitchFamily="34" charset="0"/>
              </a:rPr>
              <a:t>D</a:t>
            </a:r>
            <a:r>
              <a:rPr lang="en-IN" sz="1100" i="1" baseline="-25000" dirty="0" err="1" smtClean="0">
                <a:latin typeface="Segoe UI" panose="020B0502040204020203" pitchFamily="34" charset="0"/>
                <a:cs typeface="Segoe UI" panose="020B0502040204020203" pitchFamily="34" charset="0"/>
              </a:rPr>
              <a:t>cut</a:t>
            </a:r>
            <a:r>
              <a:rPr lang="en-IN" sz="1100" i="1" baseline="-25000" dirty="0" smtClean="0">
                <a:latin typeface="Segoe UI" panose="020B0502040204020203" pitchFamily="34" charset="0"/>
                <a:cs typeface="Segoe UI" panose="020B0502040204020203" pitchFamily="34" charset="0"/>
              </a:rPr>
              <a:t> </a:t>
            </a:r>
            <a:r>
              <a:rPr lang="en-IN" sz="1100" dirty="0" smtClean="0">
                <a:latin typeface="Segoe UI" panose="020B0502040204020203" pitchFamily="34" charset="0"/>
                <a:cs typeface="Segoe UI" panose="020B0502040204020203" pitchFamily="34" charset="0"/>
              </a:rPr>
              <a:t> calculated using (a) individual </a:t>
            </a:r>
            <a:r>
              <a:rPr lang="az-Cyrl-AZ" sz="1100" i="1" dirty="0" smtClean="0">
                <a:latin typeface="Segoe UI" panose="020B0502040204020203" pitchFamily="34" charset="0"/>
                <a:cs typeface="Segoe UI" panose="020B0502040204020203" pitchFamily="34" charset="0"/>
              </a:rPr>
              <a:t>к</a:t>
            </a:r>
            <a:r>
              <a:rPr lang="en-IN" sz="1100" baseline="-25000" dirty="0" smtClean="0">
                <a:latin typeface="Segoe UI" panose="020B0502040204020203" pitchFamily="34" charset="0"/>
                <a:cs typeface="Segoe UI" panose="020B0502040204020203" pitchFamily="34" charset="0"/>
              </a:rPr>
              <a:t>t </a:t>
            </a:r>
            <a:r>
              <a:rPr lang="en-IN" sz="1100" dirty="0" smtClean="0">
                <a:latin typeface="Segoe UI" panose="020B0502040204020203" pitchFamily="34" charset="0"/>
                <a:cs typeface="Segoe UI" panose="020B0502040204020203" pitchFamily="34" charset="0"/>
              </a:rPr>
              <a:t>(</a:t>
            </a:r>
            <a:r>
              <a:rPr lang="en-IN" sz="1100" i="1" dirty="0" err="1" smtClean="0">
                <a:latin typeface="Segoe UI" panose="020B0502040204020203" pitchFamily="34" charset="0"/>
                <a:cs typeface="Segoe UI" panose="020B0502040204020203" pitchFamily="34" charset="0"/>
              </a:rPr>
              <a:t>S,D</a:t>
            </a:r>
            <a:r>
              <a:rPr lang="en-IN" sz="1100" baseline="-25000" dirty="0" err="1" smtClean="0">
                <a:latin typeface="Segoe UI" panose="020B0502040204020203" pitchFamily="34" charset="0"/>
                <a:cs typeface="Segoe UI" panose="020B0502040204020203" pitchFamily="34" charset="0"/>
              </a:rPr>
              <a:t>t</a:t>
            </a:r>
            <a:r>
              <a:rPr lang="en-IN" sz="1100" dirty="0" smtClean="0">
                <a:latin typeface="Segoe UI" panose="020B0502040204020203" pitchFamily="34" charset="0"/>
                <a:cs typeface="Segoe UI" panose="020B0502040204020203" pitchFamily="34" charset="0"/>
              </a:rPr>
              <a:t>), (</a:t>
            </a:r>
            <a:r>
              <a:rPr lang="en-IN" sz="1100" dirty="0">
                <a:latin typeface="Segoe UI" panose="020B0502040204020203" pitchFamily="34" charset="0"/>
                <a:cs typeface="Segoe UI" panose="020B0502040204020203" pitchFamily="34" charset="0"/>
              </a:rPr>
              <a:t>b) individual</a:t>
            </a:r>
            <a:r>
              <a:rPr lang="az-Cyrl-AZ" sz="1100" i="1" dirty="0" smtClean="0">
                <a:latin typeface="Segoe UI" panose="020B0502040204020203" pitchFamily="34" charset="0"/>
                <a:cs typeface="Segoe UI" panose="020B0502040204020203" pitchFamily="34" charset="0"/>
              </a:rPr>
              <a:t> к</a:t>
            </a:r>
            <a:r>
              <a:rPr lang="en-IN" sz="1100" baseline="-25000" dirty="0" smtClean="0">
                <a:latin typeface="Segoe UI" panose="020B0502040204020203" pitchFamily="34" charset="0"/>
                <a:cs typeface="Segoe UI" panose="020B0502040204020203" pitchFamily="34" charset="0"/>
              </a:rPr>
              <a:t>a</a:t>
            </a:r>
            <a:r>
              <a:rPr lang="en-IN" sz="1100" dirty="0" smtClean="0">
                <a:latin typeface="Segoe UI" panose="020B0502040204020203" pitchFamily="34" charset="0"/>
                <a:cs typeface="Segoe UI" panose="020B0502040204020203" pitchFamily="34" charset="0"/>
              </a:rPr>
              <a:t>(</a:t>
            </a:r>
            <a:r>
              <a:rPr lang="en-IN" sz="1100" i="1" dirty="0" err="1" smtClean="0">
                <a:latin typeface="Segoe UI" panose="020B0502040204020203" pitchFamily="34" charset="0"/>
                <a:cs typeface="Segoe UI" panose="020B0502040204020203" pitchFamily="34" charset="0"/>
              </a:rPr>
              <a:t>S,D</a:t>
            </a:r>
            <a:r>
              <a:rPr lang="en-IN" sz="1100" baseline="-25000" dirty="0" err="1" smtClean="0">
                <a:latin typeface="Segoe UI" panose="020B0502040204020203" pitchFamily="34" charset="0"/>
                <a:cs typeface="Segoe UI" panose="020B0502040204020203" pitchFamily="34" charset="0"/>
              </a:rPr>
              <a:t>a</a:t>
            </a:r>
            <a:r>
              <a:rPr lang="en-IN" sz="1100" dirty="0" smtClean="0">
                <a:latin typeface="Segoe UI" panose="020B0502040204020203" pitchFamily="34" charset="0"/>
                <a:cs typeface="Segoe UI" panose="020B0502040204020203" pitchFamily="34" charset="0"/>
              </a:rPr>
              <a:t>), (c) individual </a:t>
            </a:r>
            <a:r>
              <a:rPr lang="az-Cyrl-AZ" sz="1100" i="1" dirty="0" smtClean="0">
                <a:latin typeface="Segoe UI" panose="020B0502040204020203" pitchFamily="34" charset="0"/>
                <a:cs typeface="Segoe UI" panose="020B0502040204020203" pitchFamily="34" charset="0"/>
              </a:rPr>
              <a:t>к</a:t>
            </a:r>
            <a:r>
              <a:rPr lang="en-IN" sz="1100" baseline="-25000" dirty="0" err="1" smtClean="0">
                <a:latin typeface="Segoe UI" panose="020B0502040204020203" pitchFamily="34" charset="0"/>
                <a:cs typeface="Segoe UI" panose="020B0502040204020203" pitchFamily="34" charset="0"/>
              </a:rPr>
              <a:t>chem</a:t>
            </a:r>
            <a:r>
              <a:rPr lang="en-IN" sz="1100" baseline="-25000" dirty="0" smtClean="0">
                <a:latin typeface="Segoe UI" panose="020B0502040204020203" pitchFamily="34" charset="0"/>
                <a:cs typeface="Segoe UI" panose="020B0502040204020203" pitchFamily="34" charset="0"/>
              </a:rPr>
              <a:t> </a:t>
            </a:r>
            <a:r>
              <a:rPr lang="en-IN" sz="1100" dirty="0" smtClean="0">
                <a:latin typeface="Segoe UI" panose="020B0502040204020203" pitchFamily="34" charset="0"/>
                <a:cs typeface="Segoe UI" panose="020B0502040204020203" pitchFamily="34" charset="0"/>
              </a:rPr>
              <a:t>, (d) constant campaign average </a:t>
            </a:r>
            <a:r>
              <a:rPr lang="az-Cyrl-AZ" sz="1100" i="1" dirty="0">
                <a:latin typeface="Segoe UI" panose="020B0502040204020203" pitchFamily="34" charset="0"/>
                <a:cs typeface="Segoe UI" panose="020B0502040204020203" pitchFamily="34" charset="0"/>
              </a:rPr>
              <a:t>к</a:t>
            </a:r>
            <a:r>
              <a:rPr lang="en-IN" sz="1100" baseline="-25000" dirty="0" smtClean="0">
                <a:latin typeface="Segoe UI" panose="020B0502040204020203" pitchFamily="34" charset="0"/>
                <a:cs typeface="Segoe UI" panose="020B0502040204020203" pitchFamily="34" charset="0"/>
              </a:rPr>
              <a:t>t</a:t>
            </a:r>
            <a:r>
              <a:rPr lang="en-IN" sz="1100" dirty="0">
                <a:latin typeface="Segoe UI" panose="020B0502040204020203" pitchFamily="34" charset="0"/>
                <a:cs typeface="Segoe UI" panose="020B0502040204020203" pitchFamily="34" charset="0"/>
              </a:rPr>
              <a:t> </a:t>
            </a:r>
            <a:r>
              <a:rPr lang="en-IN" sz="1100" dirty="0" smtClean="0">
                <a:latin typeface="Segoe UI" panose="020B0502040204020203" pitchFamily="34" charset="0"/>
                <a:cs typeface="Segoe UI" panose="020B0502040204020203" pitchFamily="34" charset="0"/>
              </a:rPr>
              <a:t>=0.23, (e) constant campaign average </a:t>
            </a:r>
            <a:r>
              <a:rPr lang="az-Cyrl-AZ" sz="1100" i="1" dirty="0" smtClean="0">
                <a:latin typeface="Segoe UI" panose="020B0502040204020203" pitchFamily="34" charset="0"/>
                <a:cs typeface="Segoe UI" panose="020B0502040204020203" pitchFamily="34" charset="0"/>
              </a:rPr>
              <a:t>к</a:t>
            </a:r>
            <a:r>
              <a:rPr lang="en-IN" sz="1100" baseline="-25000" dirty="0" smtClean="0">
                <a:latin typeface="Segoe UI" panose="020B0502040204020203" pitchFamily="34" charset="0"/>
                <a:cs typeface="Segoe UI" panose="020B0502040204020203" pitchFamily="34" charset="0"/>
              </a:rPr>
              <a:t>a</a:t>
            </a:r>
            <a:r>
              <a:rPr lang="en-IN" sz="1100" dirty="0" smtClean="0">
                <a:latin typeface="Segoe UI" panose="020B0502040204020203" pitchFamily="34" charset="0"/>
                <a:cs typeface="Segoe UI" panose="020B0502040204020203" pitchFamily="34" charset="0"/>
              </a:rPr>
              <a:t> =0.28, and (f)constant global average </a:t>
            </a:r>
            <a:r>
              <a:rPr lang="az-Cyrl-AZ" sz="1100" i="1" dirty="0" smtClean="0">
                <a:latin typeface="Segoe UI" panose="020B0502040204020203" pitchFamily="34" charset="0"/>
                <a:cs typeface="Segoe UI" panose="020B0502040204020203" pitchFamily="34" charset="0"/>
              </a:rPr>
              <a:t>к</a:t>
            </a:r>
            <a:r>
              <a:rPr lang="en-IN" sz="1100" dirty="0" smtClean="0">
                <a:latin typeface="Segoe UI" panose="020B0502040204020203" pitchFamily="34" charset="0"/>
                <a:cs typeface="Segoe UI" panose="020B0502040204020203" pitchFamily="34" charset="0"/>
              </a:rPr>
              <a:t> = 0.3 in </a:t>
            </a:r>
            <a:r>
              <a:rPr lang="en-IN" sz="1100" dirty="0" err="1">
                <a:latin typeface="Segoe UI" panose="020B0502040204020203" pitchFamily="34" charset="0"/>
                <a:cs typeface="Segoe UI" panose="020B0502040204020203" pitchFamily="34" charset="0"/>
              </a:rPr>
              <a:t>Köhler</a:t>
            </a:r>
            <a:r>
              <a:rPr lang="en-IN" sz="1100" dirty="0">
                <a:latin typeface="Segoe UI" panose="020B0502040204020203" pitchFamily="34" charset="0"/>
                <a:cs typeface="Segoe UI" panose="020B0502040204020203" pitchFamily="34" charset="0"/>
              </a:rPr>
              <a:t> </a:t>
            </a:r>
            <a:r>
              <a:rPr lang="en-IN" sz="1100" dirty="0" smtClean="0">
                <a:latin typeface="Segoe UI" panose="020B0502040204020203" pitchFamily="34" charset="0"/>
                <a:cs typeface="Segoe UI" panose="020B0502040204020203" pitchFamily="34" charset="0"/>
              </a:rPr>
              <a:t>theory.</a:t>
            </a:r>
            <a:endParaRPr lang="en-IN" sz="1100" baseline="-25000" dirty="0">
              <a:latin typeface="Segoe UI" panose="020B0502040204020203" pitchFamily="34" charset="0"/>
              <a:cs typeface="Segoe UI" panose="020B0502040204020203" pitchFamily="34" charset="0"/>
            </a:endParaRPr>
          </a:p>
        </p:txBody>
      </p:sp>
      <p:sp>
        <p:nvSpPr>
          <p:cNvPr id="13" name="Rounded Rectangle 12"/>
          <p:cNvSpPr/>
          <p:nvPr/>
        </p:nvSpPr>
        <p:spPr>
          <a:xfrm>
            <a:off x="6569615" y="6405153"/>
            <a:ext cx="2202767"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AEROSOL PROPERTIES</a:t>
            </a:r>
            <a:endParaRPr lang="en-IN" sz="1400" dirty="0">
              <a:solidFill>
                <a:srgbClr val="361224"/>
              </a:solidFill>
            </a:endParaRPr>
          </a:p>
        </p:txBody>
      </p:sp>
      <p:sp>
        <p:nvSpPr>
          <p:cNvPr id="12" name="TextBox 11"/>
          <p:cNvSpPr txBox="1"/>
          <p:nvPr/>
        </p:nvSpPr>
        <p:spPr>
          <a:xfrm>
            <a:off x="19138" y="1214353"/>
            <a:ext cx="6550478" cy="307777"/>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(a)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(b)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(c)</a:t>
            </a:r>
            <a:endParaRPr lang="en-IN" sz="1400" dirty="0">
              <a:latin typeface="Segoe UI" panose="020B0502040204020203" pitchFamily="34" charset="0"/>
              <a:cs typeface="Segoe UI" panose="020B0502040204020203" pitchFamily="34" charset="0"/>
            </a:endParaRPr>
          </a:p>
        </p:txBody>
      </p:sp>
      <p:sp>
        <p:nvSpPr>
          <p:cNvPr id="18" name="TextBox 17"/>
          <p:cNvSpPr txBox="1"/>
          <p:nvPr/>
        </p:nvSpPr>
        <p:spPr>
          <a:xfrm>
            <a:off x="-24609" y="3755283"/>
            <a:ext cx="7400770" cy="307777"/>
          </a:xfrm>
          <a:prstGeom prst="rect">
            <a:avLst/>
          </a:prstGeom>
          <a:noFill/>
        </p:spPr>
        <p:txBody>
          <a:bodyPr wrap="square" rtlCol="0">
            <a:spAutoFit/>
          </a:bodyPr>
          <a:lstStyle/>
          <a:p>
            <a:r>
              <a:rPr lang="en-IN" sz="1400" dirty="0" smtClean="0">
                <a:latin typeface="Segoe UI" panose="020B0502040204020203" pitchFamily="34" charset="0"/>
                <a:cs typeface="Segoe UI" panose="020B0502040204020203" pitchFamily="34" charset="0"/>
              </a:rPr>
              <a:t>(d)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(e)		</a:t>
            </a:r>
            <a:r>
              <a:rPr lang="en-IN" sz="1400" dirty="0">
                <a:latin typeface="Segoe UI" panose="020B0502040204020203" pitchFamily="34" charset="0"/>
                <a:cs typeface="Segoe UI" panose="020B0502040204020203" pitchFamily="34" charset="0"/>
              </a:rPr>
              <a:t>  </a:t>
            </a:r>
            <a:r>
              <a:rPr lang="en-IN" sz="1400" dirty="0" smtClean="0">
                <a:latin typeface="Segoe UI" panose="020B0502040204020203" pitchFamily="34" charset="0"/>
                <a:cs typeface="Segoe UI" panose="020B0502040204020203" pitchFamily="34" charset="0"/>
              </a:rPr>
              <a:t>               (f)</a:t>
            </a:r>
            <a:endParaRPr lang="en-IN" sz="14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612686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Conclusions</a:t>
            </a:r>
            <a:endParaRPr lang="en-IN" dirty="0"/>
          </a:p>
        </p:txBody>
      </p:sp>
      <p:sp>
        <p:nvSpPr>
          <p:cNvPr id="7" name="Slide Number Placeholder 6"/>
          <p:cNvSpPr>
            <a:spLocks noGrp="1"/>
          </p:cNvSpPr>
          <p:nvPr>
            <p:ph type="sldNum" sz="quarter" idx="12"/>
          </p:nvPr>
        </p:nvSpPr>
        <p:spPr/>
        <p:txBody>
          <a:bodyPr/>
          <a:lstStyle/>
          <a:p>
            <a:fld id="{2B116D04-C272-4D96-BC39-0C1D05D21D5F}" type="slidenum">
              <a:rPr lang="en-IN" smtClean="0"/>
              <a:t>11</a:t>
            </a:fld>
            <a:endParaRPr lang="en-IN"/>
          </a:p>
        </p:txBody>
      </p:sp>
      <p:sp>
        <p:nvSpPr>
          <p:cNvPr id="3" name="Content Placeholder 2"/>
          <p:cNvSpPr>
            <a:spLocks noGrp="1"/>
          </p:cNvSpPr>
          <p:nvPr>
            <p:ph idx="4294967295"/>
          </p:nvPr>
        </p:nvSpPr>
        <p:spPr>
          <a:xfrm>
            <a:off x="-1" y="1271588"/>
            <a:ext cx="12056017" cy="4833937"/>
          </a:xfrm>
        </p:spPr>
        <p:txBody>
          <a:bodyPr>
            <a:normAutofit fontScale="92500"/>
          </a:bodyPr>
          <a:lstStyle/>
          <a:p>
            <a:pPr>
              <a:lnSpc>
                <a:spcPct val="150000"/>
              </a:lnSpc>
            </a:pPr>
            <a:r>
              <a:rPr lang="en-IN" sz="1800" dirty="0" smtClean="0"/>
              <a:t>Delhi sustains mixed regional polluted air mass all year long.</a:t>
            </a:r>
          </a:p>
          <a:p>
            <a:pPr>
              <a:lnSpc>
                <a:spcPct val="150000"/>
              </a:lnSpc>
            </a:pPr>
            <a:endParaRPr lang="en-IN" sz="1800" dirty="0"/>
          </a:p>
          <a:p>
            <a:pPr>
              <a:lnSpc>
                <a:spcPct val="150000"/>
              </a:lnSpc>
            </a:pPr>
            <a:r>
              <a:rPr lang="en-IN" sz="1800" dirty="0" smtClean="0"/>
              <a:t>Infrequent long range transport aerosols from north west contributes only to the quantity of aerosols in mass and number.</a:t>
            </a:r>
          </a:p>
          <a:p>
            <a:pPr>
              <a:lnSpc>
                <a:spcPct val="150000"/>
              </a:lnSpc>
            </a:pPr>
            <a:endParaRPr lang="en-IN" sz="1800" dirty="0"/>
          </a:p>
          <a:p>
            <a:pPr>
              <a:lnSpc>
                <a:spcPct val="150000"/>
              </a:lnSpc>
            </a:pPr>
            <a:r>
              <a:rPr lang="en-IN" sz="1800" dirty="0" smtClean="0"/>
              <a:t>The cloud microphysical properties of aerosols are same irrespective of air mass in the month of Feb.2018.</a:t>
            </a:r>
          </a:p>
          <a:p>
            <a:pPr>
              <a:lnSpc>
                <a:spcPct val="150000"/>
              </a:lnSpc>
            </a:pPr>
            <a:endParaRPr lang="en-IN" sz="1800" dirty="0"/>
          </a:p>
          <a:p>
            <a:pPr>
              <a:lnSpc>
                <a:spcPct val="150000"/>
              </a:lnSpc>
            </a:pPr>
            <a:r>
              <a:rPr lang="en-IN" sz="1800" dirty="0" smtClean="0"/>
              <a:t>Aerosols are externally mixed and aged.</a:t>
            </a:r>
          </a:p>
          <a:p>
            <a:pPr>
              <a:lnSpc>
                <a:spcPct val="150000"/>
              </a:lnSpc>
            </a:pPr>
            <a:endParaRPr lang="en-IN" sz="1800" dirty="0" smtClean="0"/>
          </a:p>
          <a:p>
            <a:pPr>
              <a:lnSpc>
                <a:spcPct val="150000"/>
              </a:lnSpc>
            </a:pPr>
            <a:r>
              <a:rPr lang="en-IN" sz="1800" dirty="0" smtClean="0"/>
              <a:t>Better CCN prediction using cloud microphysical properties and </a:t>
            </a:r>
            <a:r>
              <a:rPr lang="en-IN" sz="1800" smtClean="0"/>
              <a:t>size distribution.</a:t>
            </a:r>
            <a:endParaRPr lang="en-IN" sz="1800" dirty="0"/>
          </a:p>
          <a:p>
            <a:pPr>
              <a:lnSpc>
                <a:spcPct val="150000"/>
              </a:lnSpc>
            </a:pPr>
            <a:endParaRPr lang="en-IN" sz="1800" dirty="0"/>
          </a:p>
        </p:txBody>
      </p:sp>
      <p:sp>
        <p:nvSpPr>
          <p:cNvPr id="4" name="Rounded Rectangle 3"/>
          <p:cNvSpPr/>
          <p:nvPr/>
        </p:nvSpPr>
        <p:spPr>
          <a:xfrm>
            <a:off x="8836105" y="6404958"/>
            <a:ext cx="1479449" cy="356008"/>
          </a:xfrm>
          <a:prstGeom prst="roundRect">
            <a:avLst/>
          </a:prstGeom>
          <a:solidFill>
            <a:srgbClr val="EBC3D7"/>
          </a:solidFill>
          <a:ln>
            <a:solidFill>
              <a:srgbClr val="9933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1400" dirty="0" smtClean="0">
                <a:solidFill>
                  <a:srgbClr val="361224"/>
                </a:solidFill>
              </a:rPr>
              <a:t>CONCLUSIONS</a:t>
            </a:r>
            <a:endParaRPr lang="en-IN" sz="1400" dirty="0">
              <a:solidFill>
                <a:srgbClr val="361224"/>
              </a:solidFill>
            </a:endParaRPr>
          </a:p>
        </p:txBody>
      </p:sp>
    </p:spTree>
    <p:extLst>
      <p:ext uri="{BB962C8B-B14F-4D97-AF65-F5344CB8AC3E}">
        <p14:creationId xmlns:p14="http://schemas.microsoft.com/office/powerpoint/2010/main" val="22279660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References</a:t>
            </a:r>
            <a:endParaRPr lang="en-IN" dirty="0"/>
          </a:p>
        </p:txBody>
      </p:sp>
      <p:sp>
        <p:nvSpPr>
          <p:cNvPr id="6" name="Slide Number Placeholder 5"/>
          <p:cNvSpPr>
            <a:spLocks noGrp="1"/>
          </p:cNvSpPr>
          <p:nvPr>
            <p:ph type="sldNum" sz="quarter" idx="12"/>
          </p:nvPr>
        </p:nvSpPr>
        <p:spPr/>
        <p:txBody>
          <a:bodyPr/>
          <a:lstStyle/>
          <a:p>
            <a:fld id="{2B116D04-C272-4D96-BC39-0C1D05D21D5F}" type="slidenum">
              <a:rPr lang="en-IN" smtClean="0"/>
              <a:t>12</a:t>
            </a:fld>
            <a:endParaRPr lang="en-IN"/>
          </a:p>
        </p:txBody>
      </p:sp>
      <p:sp>
        <p:nvSpPr>
          <p:cNvPr id="3" name="Content Placeholder 2"/>
          <p:cNvSpPr>
            <a:spLocks noGrp="1"/>
          </p:cNvSpPr>
          <p:nvPr>
            <p:ph idx="4294967295"/>
          </p:nvPr>
        </p:nvSpPr>
        <p:spPr>
          <a:xfrm>
            <a:off x="98425" y="1125538"/>
            <a:ext cx="12093575" cy="5133975"/>
          </a:xfrm>
        </p:spPr>
        <p:txBody>
          <a:bodyPr>
            <a:noAutofit/>
          </a:bodyPr>
          <a:lstStyle/>
          <a:p>
            <a:pPr marL="0" indent="0">
              <a:lnSpc>
                <a:spcPct val="120000"/>
              </a:lnSpc>
              <a:buNone/>
            </a:pPr>
            <a:r>
              <a:rPr lang="en-IN" sz="1000" b="1" dirty="0" err="1"/>
              <a:t>Andreae</a:t>
            </a:r>
            <a:r>
              <a:rPr lang="en-IN" sz="1000" b="1" dirty="0"/>
              <a:t>, M.O.</a:t>
            </a:r>
            <a:r>
              <a:rPr lang="en-IN" sz="1000" dirty="0"/>
              <a:t> and </a:t>
            </a:r>
            <a:r>
              <a:rPr lang="en-IN" sz="1000" b="1" dirty="0"/>
              <a:t>Rosenfeld, D.</a:t>
            </a:r>
            <a:r>
              <a:rPr lang="en-IN" sz="1000" dirty="0"/>
              <a:t> (2008). Aerosol–cloud–precipitation interactions. Part 1. The nature and sources of cloud-active aerosols. </a:t>
            </a:r>
            <a:r>
              <a:rPr lang="en-IN" sz="1000" i="1" dirty="0"/>
              <a:t>Earth-Science Reviews</a:t>
            </a:r>
            <a:r>
              <a:rPr lang="en-IN" sz="1000" dirty="0"/>
              <a:t>, </a:t>
            </a:r>
            <a:r>
              <a:rPr lang="en-IN" sz="1000" i="1" dirty="0"/>
              <a:t>89</a:t>
            </a:r>
            <a:r>
              <a:rPr lang="en-IN" sz="1000" dirty="0"/>
              <a:t>(1-2), pp.13-41.</a:t>
            </a:r>
          </a:p>
          <a:p>
            <a:pPr marL="0" indent="0">
              <a:lnSpc>
                <a:spcPct val="120000"/>
              </a:lnSpc>
              <a:buNone/>
            </a:pPr>
            <a:r>
              <a:rPr lang="de-DE" sz="1000" b="1" dirty="0"/>
              <a:t>Dusek, U., Frank, G.P., Hildebrandt, L., Curtius, J., Schneider, J., Walter, S., Chand, D., Drewnick, F., Hings, S., Jung, D. </a:t>
            </a:r>
            <a:r>
              <a:rPr lang="de-DE" sz="1000" dirty="0"/>
              <a:t>and</a:t>
            </a:r>
            <a:r>
              <a:rPr lang="de-DE" sz="1000" b="1" dirty="0"/>
              <a:t> Borrmann, S. </a:t>
            </a:r>
            <a:r>
              <a:rPr lang="de-DE" sz="1000" dirty="0"/>
              <a:t>(2006). </a:t>
            </a:r>
            <a:r>
              <a:rPr lang="en-IN" sz="1000" dirty="0"/>
              <a:t>Size matters more than chemistry for cloud-nucleating ability of aerosol particles. </a:t>
            </a:r>
            <a:r>
              <a:rPr lang="en-IN" sz="1000" i="1" dirty="0"/>
              <a:t>Science</a:t>
            </a:r>
            <a:r>
              <a:rPr lang="en-IN" sz="1000" dirty="0"/>
              <a:t>, </a:t>
            </a:r>
            <a:r>
              <a:rPr lang="en-IN" sz="1000" i="1" dirty="0"/>
              <a:t>312</a:t>
            </a:r>
            <a:r>
              <a:rPr lang="en-IN" sz="1000" dirty="0"/>
              <a:t>(5778), pp.1375-1378.</a:t>
            </a:r>
          </a:p>
          <a:p>
            <a:pPr marL="0" indent="0">
              <a:lnSpc>
                <a:spcPct val="120000"/>
              </a:lnSpc>
              <a:buNone/>
            </a:pPr>
            <a:r>
              <a:rPr lang="en-IN" sz="1000" b="1" dirty="0" err="1"/>
              <a:t>Gunthe</a:t>
            </a:r>
            <a:r>
              <a:rPr lang="en-IN" sz="1000" b="1" dirty="0"/>
              <a:t>, S.S., King, S.M., Rose, D., Chen, Q., </a:t>
            </a:r>
            <a:r>
              <a:rPr lang="en-IN" sz="1000" b="1" dirty="0" err="1"/>
              <a:t>Roldin</a:t>
            </a:r>
            <a:r>
              <a:rPr lang="en-IN" sz="1000" b="1" dirty="0"/>
              <a:t>, P., Farmer, D.K., Jimenez, J.L., </a:t>
            </a:r>
            <a:r>
              <a:rPr lang="en-IN" sz="1000" b="1" dirty="0" err="1"/>
              <a:t>Artaxo</a:t>
            </a:r>
            <a:r>
              <a:rPr lang="en-IN" sz="1000" b="1" dirty="0"/>
              <a:t>, P., </a:t>
            </a:r>
            <a:r>
              <a:rPr lang="en-IN" sz="1000" b="1" dirty="0" err="1"/>
              <a:t>Andreae</a:t>
            </a:r>
            <a:r>
              <a:rPr lang="en-IN" sz="1000" b="1" dirty="0"/>
              <a:t>, M.O., Martin, S.T. </a:t>
            </a:r>
            <a:r>
              <a:rPr lang="en-IN" sz="1000" dirty="0"/>
              <a:t>and</a:t>
            </a:r>
            <a:r>
              <a:rPr lang="en-IN" sz="1000" b="1" dirty="0"/>
              <a:t> </a:t>
            </a:r>
            <a:r>
              <a:rPr lang="en-IN" sz="1000" b="1" dirty="0" err="1"/>
              <a:t>Pöschl</a:t>
            </a:r>
            <a:r>
              <a:rPr lang="en-IN" sz="1000" b="1" dirty="0"/>
              <a:t>, U. </a:t>
            </a:r>
            <a:r>
              <a:rPr lang="en-IN" sz="1000" dirty="0"/>
              <a:t>(2009)</a:t>
            </a:r>
            <a:r>
              <a:rPr lang="en-IN" sz="1000" b="1" dirty="0"/>
              <a:t>.</a:t>
            </a:r>
            <a:r>
              <a:rPr lang="en-IN" sz="1000" dirty="0"/>
              <a:t> Cloud condensation nuclei in pristine tropical rainforest air of Amazonia: size-resolved measurements and </a:t>
            </a:r>
            <a:r>
              <a:rPr lang="en-IN" sz="1000" dirty="0" err="1"/>
              <a:t>modeling</a:t>
            </a:r>
            <a:r>
              <a:rPr lang="en-IN" sz="1000" dirty="0"/>
              <a:t> of atmospheric aerosol composition and CCN activity. </a:t>
            </a:r>
            <a:r>
              <a:rPr lang="en-IN" sz="1000" i="1" dirty="0"/>
              <a:t>Atmospheric Chemistry and Physics</a:t>
            </a:r>
            <a:r>
              <a:rPr lang="en-IN" sz="1000" dirty="0"/>
              <a:t>, </a:t>
            </a:r>
            <a:r>
              <a:rPr lang="en-IN" sz="1000" i="1" dirty="0"/>
              <a:t>9</a:t>
            </a:r>
            <a:r>
              <a:rPr lang="en-IN" sz="1000" dirty="0"/>
              <a:t>(19), pp.7551-7575.</a:t>
            </a:r>
          </a:p>
          <a:p>
            <a:pPr marL="0" indent="0">
              <a:lnSpc>
                <a:spcPct val="120000"/>
              </a:lnSpc>
              <a:buNone/>
            </a:pPr>
            <a:r>
              <a:rPr lang="en-IN" sz="1000" b="1" dirty="0" err="1"/>
              <a:t>Gunthe</a:t>
            </a:r>
            <a:r>
              <a:rPr lang="en-IN" sz="1000" b="1" dirty="0"/>
              <a:t>, S.S., Rose, D., Su, H., Garland, R.M., </a:t>
            </a:r>
            <a:r>
              <a:rPr lang="en-IN" sz="1000" b="1" dirty="0" err="1"/>
              <a:t>Achtert</a:t>
            </a:r>
            <a:r>
              <a:rPr lang="en-IN" sz="1000" b="1" dirty="0"/>
              <a:t>, P., Nowak, A., </a:t>
            </a:r>
            <a:r>
              <a:rPr lang="en-IN" sz="1000" b="1" dirty="0" err="1"/>
              <a:t>Wiedensohler</a:t>
            </a:r>
            <a:r>
              <a:rPr lang="en-IN" sz="1000" b="1" dirty="0"/>
              <a:t>, A., </a:t>
            </a:r>
            <a:r>
              <a:rPr lang="en-IN" sz="1000" b="1" dirty="0" err="1"/>
              <a:t>Kuwata</a:t>
            </a:r>
            <a:r>
              <a:rPr lang="en-IN" sz="1000" b="1" dirty="0"/>
              <a:t>, M., </a:t>
            </a:r>
            <a:r>
              <a:rPr lang="en-IN" sz="1000" b="1" dirty="0" err="1"/>
              <a:t>Takegawa</a:t>
            </a:r>
            <a:r>
              <a:rPr lang="en-IN" sz="1000" b="1" dirty="0"/>
              <a:t>, N., Kondo, Y. </a:t>
            </a:r>
            <a:r>
              <a:rPr lang="en-IN" sz="1000" dirty="0"/>
              <a:t>and</a:t>
            </a:r>
            <a:r>
              <a:rPr lang="en-IN" sz="1000" b="1" dirty="0"/>
              <a:t> Hu, M.</a:t>
            </a:r>
            <a:r>
              <a:rPr lang="en-IN" sz="1000" dirty="0"/>
              <a:t> (2011). Cloud condensation nuclei (CCN) from fresh and aged air pollution in the megacity region of Beijing. </a:t>
            </a:r>
            <a:r>
              <a:rPr lang="en-IN" sz="1000" i="1" dirty="0"/>
              <a:t>Atmospheric Chemistry and Physics</a:t>
            </a:r>
            <a:r>
              <a:rPr lang="en-IN" sz="1000" dirty="0"/>
              <a:t>, </a:t>
            </a:r>
            <a:r>
              <a:rPr lang="en-IN" sz="1000" i="1" dirty="0"/>
              <a:t>11</a:t>
            </a:r>
            <a:r>
              <a:rPr lang="en-IN" sz="1000" dirty="0"/>
              <a:t>(21), </a:t>
            </a:r>
            <a:r>
              <a:rPr lang="en-IN" sz="1000" b="1" dirty="0"/>
              <a:t>pp.11023-11039.</a:t>
            </a:r>
            <a:endParaRPr lang="en-IN" sz="1000" dirty="0"/>
          </a:p>
          <a:p>
            <a:pPr marL="0" indent="0">
              <a:lnSpc>
                <a:spcPct val="120000"/>
              </a:lnSpc>
              <a:buNone/>
            </a:pPr>
            <a:r>
              <a:rPr lang="en-IN" sz="1000" b="1" dirty="0" err="1"/>
              <a:t>Petters</a:t>
            </a:r>
            <a:r>
              <a:rPr lang="en-IN" sz="1000" b="1" dirty="0"/>
              <a:t>, M.D. </a:t>
            </a:r>
            <a:r>
              <a:rPr lang="en-IN" sz="1000" dirty="0"/>
              <a:t>and</a:t>
            </a:r>
            <a:r>
              <a:rPr lang="en-IN" sz="1000" b="1" dirty="0"/>
              <a:t> </a:t>
            </a:r>
            <a:r>
              <a:rPr lang="en-IN" sz="1000" b="1" dirty="0" err="1"/>
              <a:t>Kreidenweis</a:t>
            </a:r>
            <a:r>
              <a:rPr lang="en-IN" sz="1000" b="1" dirty="0"/>
              <a:t>, S.M.</a:t>
            </a:r>
            <a:r>
              <a:rPr lang="en-IN" sz="1000" dirty="0"/>
              <a:t> (2007). A single parameter representation of hygroscopic growth and cloud condensation nucleus activity. </a:t>
            </a:r>
            <a:r>
              <a:rPr lang="en-IN" sz="1000" i="1" dirty="0"/>
              <a:t>Atmospheric Chemistry and Physics</a:t>
            </a:r>
            <a:r>
              <a:rPr lang="en-IN" sz="1000" dirty="0"/>
              <a:t>, </a:t>
            </a:r>
            <a:r>
              <a:rPr lang="en-IN" sz="1000" i="1" dirty="0"/>
              <a:t>7</a:t>
            </a:r>
            <a:r>
              <a:rPr lang="en-IN" sz="1000" dirty="0"/>
              <a:t>(8), pp.1961-1971.</a:t>
            </a:r>
          </a:p>
          <a:p>
            <a:pPr marL="0" indent="0">
              <a:lnSpc>
                <a:spcPct val="120000"/>
              </a:lnSpc>
              <a:buNone/>
            </a:pPr>
            <a:r>
              <a:rPr lang="en-IN" sz="1000" b="1" dirty="0" err="1"/>
              <a:t>Pöhlker</a:t>
            </a:r>
            <a:r>
              <a:rPr lang="en-IN" sz="1000" b="1" dirty="0"/>
              <a:t>, C., Walter, D., Paulsen, H., </a:t>
            </a:r>
            <a:r>
              <a:rPr lang="en-IN" sz="1000" b="1" dirty="0" err="1"/>
              <a:t>Könemann</a:t>
            </a:r>
            <a:r>
              <a:rPr lang="en-IN" sz="1000" b="1" dirty="0"/>
              <a:t>, T., Rodríguez-Caballero, E., Moran-</a:t>
            </a:r>
            <a:r>
              <a:rPr lang="en-IN" sz="1000" b="1" dirty="0" err="1"/>
              <a:t>Zuloaga</a:t>
            </a:r>
            <a:r>
              <a:rPr lang="en-IN" sz="1000" b="1" dirty="0"/>
              <a:t>, D., Brito, J., Carbone, S., </a:t>
            </a:r>
            <a:r>
              <a:rPr lang="en-IN" sz="1000" b="1" dirty="0" err="1"/>
              <a:t>Degrendele</a:t>
            </a:r>
            <a:r>
              <a:rPr lang="en-IN" sz="1000" b="1" dirty="0"/>
              <a:t>, C., </a:t>
            </a:r>
            <a:r>
              <a:rPr lang="en-IN" sz="1000" b="1" dirty="0" err="1"/>
              <a:t>Després</a:t>
            </a:r>
            <a:r>
              <a:rPr lang="en-IN" sz="1000" b="1" dirty="0"/>
              <a:t>, V.R., </a:t>
            </a:r>
            <a:r>
              <a:rPr lang="en-IN" sz="1000" b="1" dirty="0" err="1"/>
              <a:t>Ditas</a:t>
            </a:r>
            <a:r>
              <a:rPr lang="en-IN" sz="1000" b="1" dirty="0"/>
              <a:t>, F., </a:t>
            </a:r>
            <a:r>
              <a:rPr lang="en-IN" sz="1000" b="1" dirty="0" err="1"/>
              <a:t>Holanda</a:t>
            </a:r>
            <a:r>
              <a:rPr lang="en-IN" sz="1000" b="1" dirty="0"/>
              <a:t>, B.A., Kaiser, J.W., </a:t>
            </a:r>
            <a:r>
              <a:rPr lang="en-IN" sz="1000" b="1" dirty="0" err="1"/>
              <a:t>Lammel</a:t>
            </a:r>
            <a:r>
              <a:rPr lang="en-IN" sz="1000" b="1" dirty="0"/>
              <a:t>, G., </a:t>
            </a:r>
            <a:r>
              <a:rPr lang="en-IN" sz="1000" b="1" dirty="0" err="1"/>
              <a:t>Lavriˇc</a:t>
            </a:r>
            <a:r>
              <a:rPr lang="en-IN" sz="1000" b="1" dirty="0"/>
              <a:t>, J.V., Ming, J., </a:t>
            </a:r>
            <a:r>
              <a:rPr lang="en-IN" sz="1000" b="1" dirty="0" err="1"/>
              <a:t>Pickersgill</a:t>
            </a:r>
            <a:r>
              <a:rPr lang="en-IN" sz="1000" b="1" dirty="0"/>
              <a:t>, D., </a:t>
            </a:r>
            <a:r>
              <a:rPr lang="en-IN" sz="1000" b="1" dirty="0" err="1"/>
              <a:t>Pöhlker</a:t>
            </a:r>
            <a:r>
              <a:rPr lang="en-IN" sz="1000" b="1" dirty="0"/>
              <a:t>, M.L., </a:t>
            </a:r>
            <a:r>
              <a:rPr lang="en-IN" sz="1000" b="1" dirty="0" err="1"/>
              <a:t>Praß</a:t>
            </a:r>
            <a:r>
              <a:rPr lang="en-IN" sz="1000" b="1" dirty="0"/>
              <a:t>, M., </a:t>
            </a:r>
            <a:r>
              <a:rPr lang="en-IN" sz="1000" b="1" dirty="0" err="1"/>
              <a:t>Löbs</a:t>
            </a:r>
            <a:r>
              <a:rPr lang="en-IN" sz="1000" b="1" dirty="0"/>
              <a:t>, N., </a:t>
            </a:r>
            <a:r>
              <a:rPr lang="en-IN" sz="1000" b="1" dirty="0" err="1"/>
              <a:t>Saturno</a:t>
            </a:r>
            <a:r>
              <a:rPr lang="en-IN" sz="1000" b="1" dirty="0"/>
              <a:t>, J., </a:t>
            </a:r>
            <a:r>
              <a:rPr lang="en-IN" sz="1000" b="1" dirty="0" err="1"/>
              <a:t>Sörge</a:t>
            </a:r>
            <a:r>
              <a:rPr lang="en-IN" sz="1000" b="1" dirty="0"/>
              <a:t>, M., Wang, Q., Weber, B., Wolff, S., </a:t>
            </a:r>
            <a:r>
              <a:rPr lang="en-IN" sz="1000" b="1" dirty="0" err="1"/>
              <a:t>Artaxo</a:t>
            </a:r>
            <a:r>
              <a:rPr lang="en-IN" sz="1000" b="1" dirty="0"/>
              <a:t>, P., </a:t>
            </a:r>
            <a:r>
              <a:rPr lang="en-IN" sz="1000" b="1" dirty="0" err="1"/>
              <a:t>Pöschl</a:t>
            </a:r>
            <a:r>
              <a:rPr lang="en-IN" sz="1000" b="1" dirty="0"/>
              <a:t>, U., and </a:t>
            </a:r>
            <a:r>
              <a:rPr lang="en-IN" sz="1000" b="1" dirty="0" err="1"/>
              <a:t>Andreae</a:t>
            </a:r>
            <a:r>
              <a:rPr lang="en-IN" sz="1000" b="1" dirty="0"/>
              <a:t>, M. O.</a:t>
            </a:r>
            <a:r>
              <a:rPr lang="en-IN" sz="1000" dirty="0"/>
              <a:t> (2019). Land cover and its transformation in the backward trajectory footprint region of the Amazon Tall Tower Observatory. </a:t>
            </a:r>
            <a:r>
              <a:rPr lang="en-IN" sz="1000" i="1" dirty="0"/>
              <a:t>Atmospheric Chemistry and Physics</a:t>
            </a:r>
            <a:r>
              <a:rPr lang="en-IN" sz="1000" dirty="0"/>
              <a:t>, 19(13), 8425–8470.</a:t>
            </a:r>
          </a:p>
          <a:p>
            <a:pPr marL="0" indent="0">
              <a:lnSpc>
                <a:spcPct val="120000"/>
              </a:lnSpc>
              <a:buNone/>
            </a:pPr>
            <a:r>
              <a:rPr lang="en-IN" sz="1000" b="1" dirty="0" err="1"/>
              <a:t>Pöhlker</a:t>
            </a:r>
            <a:r>
              <a:rPr lang="en-IN" sz="1000" b="1" dirty="0"/>
              <a:t>, M. L., </a:t>
            </a:r>
            <a:r>
              <a:rPr lang="en-IN" sz="1000" b="1" dirty="0" err="1"/>
              <a:t>Ditas</a:t>
            </a:r>
            <a:r>
              <a:rPr lang="en-IN" sz="1000" b="1" dirty="0"/>
              <a:t>, F., </a:t>
            </a:r>
            <a:r>
              <a:rPr lang="en-IN" sz="1000" b="1" dirty="0" err="1"/>
              <a:t>Saturno</a:t>
            </a:r>
            <a:r>
              <a:rPr lang="en-IN" sz="1000" b="1" dirty="0"/>
              <a:t>, J., </a:t>
            </a:r>
            <a:r>
              <a:rPr lang="en-IN" sz="1000" b="1" dirty="0" err="1"/>
              <a:t>Klimach</a:t>
            </a:r>
            <a:r>
              <a:rPr lang="en-IN" sz="1000" b="1" dirty="0"/>
              <a:t>, T., </a:t>
            </a:r>
            <a:r>
              <a:rPr lang="en-IN" sz="1000" b="1" dirty="0" err="1"/>
              <a:t>Hrabě</a:t>
            </a:r>
            <a:r>
              <a:rPr lang="en-IN" sz="1000" b="1" dirty="0"/>
              <a:t> De Angelis, I., </a:t>
            </a:r>
            <a:r>
              <a:rPr lang="en-IN" sz="1000" b="1" dirty="0" err="1"/>
              <a:t>Araùjo</a:t>
            </a:r>
            <a:r>
              <a:rPr lang="en-IN" sz="1000" b="1" dirty="0"/>
              <a:t>, A. C., Brito, J., Carbone, S., Cheng, Y., Chi, X., Ditz, R., </a:t>
            </a:r>
            <a:r>
              <a:rPr lang="en-IN" sz="1000" b="1" dirty="0" err="1"/>
              <a:t>Gunthe</a:t>
            </a:r>
            <a:r>
              <a:rPr lang="en-IN" sz="1000" b="1" dirty="0"/>
              <a:t>, S.S., </a:t>
            </a:r>
            <a:r>
              <a:rPr lang="en-IN" sz="1000" b="1" dirty="0" err="1"/>
              <a:t>Holanda</a:t>
            </a:r>
            <a:r>
              <a:rPr lang="en-IN" sz="1000" b="1" dirty="0"/>
              <a:t>, B.A., </a:t>
            </a:r>
            <a:r>
              <a:rPr lang="en-IN" sz="1000" b="1" dirty="0" err="1"/>
              <a:t>Kandler</a:t>
            </a:r>
            <a:r>
              <a:rPr lang="en-IN" sz="1000" b="1" dirty="0"/>
              <a:t>, K., </a:t>
            </a:r>
            <a:r>
              <a:rPr lang="en-IN" sz="1000" b="1" dirty="0" err="1"/>
              <a:t>Kesselmeier</a:t>
            </a:r>
            <a:r>
              <a:rPr lang="en-IN" sz="1000" b="1" dirty="0"/>
              <a:t> J., </a:t>
            </a:r>
            <a:r>
              <a:rPr lang="en-IN" sz="1000" b="1" dirty="0" err="1"/>
              <a:t>KönemannT</a:t>
            </a:r>
            <a:r>
              <a:rPr lang="en-IN" sz="1000" b="1" dirty="0"/>
              <a:t>., </a:t>
            </a:r>
            <a:r>
              <a:rPr lang="en-IN" sz="1000" b="1" dirty="0" err="1"/>
              <a:t>Krüger</a:t>
            </a:r>
            <a:r>
              <a:rPr lang="en-IN" sz="1000" b="1" dirty="0"/>
              <a:t>, O.O., </a:t>
            </a:r>
            <a:r>
              <a:rPr lang="en-IN" sz="1000" b="1" dirty="0" err="1"/>
              <a:t>Lavriˇc</a:t>
            </a:r>
            <a:r>
              <a:rPr lang="en-IN" sz="1000" b="1" dirty="0"/>
              <a:t>, J.V., Martin, S.T., </a:t>
            </a:r>
            <a:r>
              <a:rPr lang="en-IN" sz="1000" b="1" dirty="0" err="1"/>
              <a:t>Mikhailov</a:t>
            </a:r>
            <a:r>
              <a:rPr lang="en-IN" sz="1000" b="1" dirty="0"/>
              <a:t>, E., Moran-</a:t>
            </a:r>
            <a:r>
              <a:rPr lang="en-IN" sz="1000" b="1" dirty="0" err="1"/>
              <a:t>Zuloaga</a:t>
            </a:r>
            <a:r>
              <a:rPr lang="en-IN" sz="1000" b="1" dirty="0"/>
              <a:t>, D., Rizzo, L.V., Rose, D., Su, H., </a:t>
            </a:r>
            <a:r>
              <a:rPr lang="en-IN" sz="1000" b="1" dirty="0" err="1"/>
              <a:t>Thalman</a:t>
            </a:r>
            <a:r>
              <a:rPr lang="en-IN" sz="1000" b="1" dirty="0"/>
              <a:t>, R., Walter, D., Wang, J., Wolff, S., Barbosa, H.M.J., </a:t>
            </a:r>
            <a:r>
              <a:rPr lang="en-IN" sz="1000" b="1" dirty="0" err="1"/>
              <a:t>Artaxo</a:t>
            </a:r>
            <a:r>
              <a:rPr lang="en-IN" sz="1000" b="1" dirty="0"/>
              <a:t>, P., </a:t>
            </a:r>
            <a:r>
              <a:rPr lang="en-IN" sz="1000" b="1" dirty="0" err="1"/>
              <a:t>Andreae</a:t>
            </a:r>
            <a:r>
              <a:rPr lang="en-IN" sz="1000" b="1" dirty="0"/>
              <a:t>, M. O., </a:t>
            </a:r>
            <a:r>
              <a:rPr lang="en-IN" sz="1000" b="1" dirty="0" err="1"/>
              <a:t>Pöschl</a:t>
            </a:r>
            <a:r>
              <a:rPr lang="en-IN" sz="1000" b="1" dirty="0"/>
              <a:t>, U., and </a:t>
            </a:r>
            <a:r>
              <a:rPr lang="en-IN" sz="1000" b="1" dirty="0" err="1"/>
              <a:t>Pöhlker</a:t>
            </a:r>
            <a:r>
              <a:rPr lang="en-IN" sz="1000" b="1" dirty="0"/>
              <a:t>, C.</a:t>
            </a:r>
            <a:r>
              <a:rPr lang="en-IN" sz="1000" dirty="0"/>
              <a:t> (2018). Long-term observations of cloud condensation nuclei over the Amazon rain forest - Part 2: Variability and characteristics of biomass burning, long-range transport, and pristine rain forest aerosols. </a:t>
            </a:r>
            <a:r>
              <a:rPr lang="en-IN" sz="1000" i="1" dirty="0"/>
              <a:t>Atmospheric Chemistry and Physics,</a:t>
            </a:r>
            <a:r>
              <a:rPr lang="en-IN" sz="1000" dirty="0"/>
              <a:t> 18(14), 10289–10331.</a:t>
            </a:r>
          </a:p>
          <a:p>
            <a:pPr marL="0" indent="0">
              <a:lnSpc>
                <a:spcPct val="120000"/>
              </a:lnSpc>
              <a:buNone/>
            </a:pPr>
            <a:r>
              <a:rPr lang="en-IN" sz="1000" b="1" dirty="0" err="1"/>
              <a:t>Pöhlker</a:t>
            </a:r>
            <a:r>
              <a:rPr lang="en-IN" sz="1000" b="1" dirty="0"/>
              <a:t>, M.L., </a:t>
            </a:r>
            <a:r>
              <a:rPr lang="en-IN" sz="1000" b="1" dirty="0" err="1"/>
              <a:t>Pöhlker</a:t>
            </a:r>
            <a:r>
              <a:rPr lang="en-IN" sz="1000" b="1" dirty="0"/>
              <a:t>, C., </a:t>
            </a:r>
            <a:r>
              <a:rPr lang="en-IN" sz="1000" b="1" dirty="0" err="1"/>
              <a:t>Ditas</a:t>
            </a:r>
            <a:r>
              <a:rPr lang="en-IN" sz="1000" b="1" dirty="0"/>
              <a:t>, F., </a:t>
            </a:r>
            <a:r>
              <a:rPr lang="en-IN" sz="1000" b="1" dirty="0" err="1"/>
              <a:t>Klimach</a:t>
            </a:r>
            <a:r>
              <a:rPr lang="en-IN" sz="1000" b="1" dirty="0"/>
              <a:t>, T., </a:t>
            </a:r>
            <a:r>
              <a:rPr lang="en-IN" sz="1000" b="1" dirty="0" err="1"/>
              <a:t>Hrabe</a:t>
            </a:r>
            <a:r>
              <a:rPr lang="en-IN" sz="1000" b="1" dirty="0"/>
              <a:t> de Angelis, I., </a:t>
            </a:r>
            <a:r>
              <a:rPr lang="en-IN" sz="1000" b="1" dirty="0" err="1"/>
              <a:t>Araújo</a:t>
            </a:r>
            <a:r>
              <a:rPr lang="en-IN" sz="1000" b="1" dirty="0"/>
              <a:t>, A., Brito, J., Carbone, S., Cheng, Y., Chi, X. </a:t>
            </a:r>
            <a:r>
              <a:rPr lang="en-IN" sz="1000" dirty="0"/>
              <a:t>and</a:t>
            </a:r>
            <a:r>
              <a:rPr lang="en-IN" sz="1000" b="1" dirty="0"/>
              <a:t> Ditz, R.</a:t>
            </a:r>
            <a:r>
              <a:rPr lang="en-IN" sz="1000" dirty="0"/>
              <a:t> (2016). Long-term observations of cloud condensation nuclei in the Amazon rain forest–Part 1: Aerosol size distribution, </a:t>
            </a:r>
            <a:r>
              <a:rPr lang="en-IN" sz="1000" dirty="0" err="1"/>
              <a:t>hygroscopicity</a:t>
            </a:r>
            <a:r>
              <a:rPr lang="en-IN" sz="1000" dirty="0"/>
              <a:t>, and new model parametrizations for CCN prediction. </a:t>
            </a:r>
            <a:r>
              <a:rPr lang="en-IN" sz="1000" i="1" dirty="0"/>
              <a:t>Atmospheric Chemistry and Physics</a:t>
            </a:r>
            <a:r>
              <a:rPr lang="en-IN" sz="1000" dirty="0"/>
              <a:t>, </a:t>
            </a:r>
            <a:r>
              <a:rPr lang="en-IN" sz="1000" i="1" dirty="0"/>
              <a:t>16</a:t>
            </a:r>
            <a:r>
              <a:rPr lang="en-IN" sz="1000" dirty="0"/>
              <a:t>(24), pp.15709-15740.</a:t>
            </a:r>
          </a:p>
          <a:p>
            <a:pPr marL="0" indent="0">
              <a:lnSpc>
                <a:spcPct val="120000"/>
              </a:lnSpc>
              <a:buNone/>
            </a:pPr>
            <a:r>
              <a:rPr lang="en-IN" sz="1000" b="1" dirty="0"/>
              <a:t>Rose, D., </a:t>
            </a:r>
            <a:r>
              <a:rPr lang="en-IN" sz="1000" b="1" dirty="0" err="1"/>
              <a:t>Gunthe</a:t>
            </a:r>
            <a:r>
              <a:rPr lang="en-IN" sz="1000" b="1" dirty="0"/>
              <a:t>, S. S., </a:t>
            </a:r>
            <a:r>
              <a:rPr lang="en-IN" sz="1000" b="1" dirty="0" err="1"/>
              <a:t>Mikhailov</a:t>
            </a:r>
            <a:r>
              <a:rPr lang="en-IN" sz="1000" b="1" dirty="0"/>
              <a:t>, E., Frank, G. P., </a:t>
            </a:r>
            <a:r>
              <a:rPr lang="en-IN" sz="1000" b="1" dirty="0" err="1"/>
              <a:t>Dusek</a:t>
            </a:r>
            <a:r>
              <a:rPr lang="en-IN" sz="1000" b="1" dirty="0"/>
              <a:t>, U., </a:t>
            </a:r>
            <a:r>
              <a:rPr lang="en-IN" sz="1000" b="1" dirty="0" err="1"/>
              <a:t>Andreae</a:t>
            </a:r>
            <a:r>
              <a:rPr lang="en-IN" sz="1000" b="1" dirty="0"/>
              <a:t>, M. O.,</a:t>
            </a:r>
            <a:r>
              <a:rPr lang="en-IN" sz="1000" dirty="0"/>
              <a:t> and </a:t>
            </a:r>
            <a:r>
              <a:rPr lang="en-IN" sz="1000" b="1" dirty="0" err="1"/>
              <a:t>Pöschl</a:t>
            </a:r>
            <a:r>
              <a:rPr lang="en-IN" sz="1000" b="1" dirty="0"/>
              <a:t>, U</a:t>
            </a:r>
            <a:r>
              <a:rPr lang="en-IN" sz="1000" dirty="0"/>
              <a:t>. (2008). Calibration and measurement uncertainties of a continuous-flow cloud condensation nuclei counter (DMT-CCNC): CCN activation of ammonium </a:t>
            </a:r>
            <a:r>
              <a:rPr lang="en-IN" sz="1000" dirty="0" err="1"/>
              <a:t>sulfate</a:t>
            </a:r>
            <a:r>
              <a:rPr lang="en-IN" sz="1000" dirty="0"/>
              <a:t> and sodium chloride aerosol particles in theory and experiment. </a:t>
            </a:r>
            <a:r>
              <a:rPr lang="en-IN" sz="1000" i="1" dirty="0"/>
              <a:t>Atmospheric Chemistry and Physics</a:t>
            </a:r>
            <a:r>
              <a:rPr lang="en-IN" sz="1000" dirty="0"/>
              <a:t>, </a:t>
            </a:r>
            <a:r>
              <a:rPr lang="en-IN" sz="1000" i="1" dirty="0"/>
              <a:t>8</a:t>
            </a:r>
            <a:r>
              <a:rPr lang="en-IN" sz="1000" dirty="0"/>
              <a:t>(5), 1153–1179.</a:t>
            </a:r>
          </a:p>
          <a:p>
            <a:pPr marL="0" indent="0">
              <a:lnSpc>
                <a:spcPct val="120000"/>
              </a:lnSpc>
              <a:buNone/>
            </a:pPr>
            <a:r>
              <a:rPr lang="en-IN" sz="1000" b="1" dirty="0" err="1"/>
              <a:t>Wiedensohler</a:t>
            </a:r>
            <a:r>
              <a:rPr lang="en-IN" sz="1000" b="1" dirty="0"/>
              <a:t>, A.</a:t>
            </a:r>
            <a:r>
              <a:rPr lang="en-IN" sz="1000" dirty="0"/>
              <a:t> (1988). An approximation of the bipolar charge distribution for particles in the submicron size range. </a:t>
            </a:r>
            <a:r>
              <a:rPr lang="en-IN" sz="1000" i="1" dirty="0"/>
              <a:t>Journal of Aerosol Science</a:t>
            </a:r>
            <a:r>
              <a:rPr lang="en-IN" sz="1000" dirty="0"/>
              <a:t>, </a:t>
            </a:r>
            <a:r>
              <a:rPr lang="en-IN" sz="1000" i="1" dirty="0"/>
              <a:t>19</a:t>
            </a:r>
            <a:r>
              <a:rPr lang="en-IN" sz="1000" dirty="0"/>
              <a:t>(3), pp.387-389.</a:t>
            </a:r>
          </a:p>
          <a:p>
            <a:pPr marL="0" indent="0">
              <a:lnSpc>
                <a:spcPct val="120000"/>
              </a:lnSpc>
              <a:buNone/>
            </a:pPr>
            <a:endParaRPr lang="en-IN" sz="1000" dirty="0"/>
          </a:p>
        </p:txBody>
      </p:sp>
    </p:spTree>
    <p:extLst>
      <p:ext uri="{BB962C8B-B14F-4D97-AF65-F5344CB8AC3E}">
        <p14:creationId xmlns:p14="http://schemas.microsoft.com/office/powerpoint/2010/main" val="3657322888"/>
      </p:ext>
    </p:extLst>
  </p:cSld>
  <p:clrMapOvr>
    <a:masterClrMapping/>
  </p:clrMapOvr>
  <p:timing>
    <p:tnLst>
      <p:par>
        <p:cTn id="1" dur="indefinite" restart="never" nodeType="tmRoot"/>
      </p:par>
    </p:tnLst>
  </p:timing>
</p:sld>
</file>

<file path=ppt/theme/theme1.xml><?xml version="1.0" encoding="utf-8"?>
<a:theme xmlns:a="http://schemas.openxmlformats.org/drawingml/2006/main" name="Main Titl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i">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li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2827</TotalTime>
  <Words>2312</Words>
  <Application>Microsoft Office PowerPoint</Application>
  <PresentationFormat>Widescreen</PresentationFormat>
  <Paragraphs>212</Paragraphs>
  <Slides>12</Slides>
  <Notes>7</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vt:i4>
      </vt:variant>
    </vt:vector>
  </HeadingPairs>
  <TitlesOfParts>
    <vt:vector size="20" baseType="lpstr">
      <vt:lpstr>Arial</vt:lpstr>
      <vt:lpstr>Calibri</vt:lpstr>
      <vt:lpstr>Calibri Light</vt:lpstr>
      <vt:lpstr>Garamond</vt:lpstr>
      <vt:lpstr>Segoe UI</vt:lpstr>
      <vt:lpstr>Main Title</vt:lpstr>
      <vt:lpstr>ContentSlide</vt:lpstr>
      <vt:lpstr>Custom Design</vt:lpstr>
      <vt:lpstr>Impact of Long-Range Transport Biomass Burning (BB) Emissions on Cloud Condensation Nuclei (CCN) Activation in Continental Polluted Air of Delhi, India</vt:lpstr>
      <vt:lpstr>Impact of Long-Range Transport Biomass Burning (BB) Emissions on Cloud Condensation Nuclei (CCN) Activation in Continental Polluted Air of Delhi, India</vt:lpstr>
      <vt:lpstr>Measurement setup</vt:lpstr>
      <vt:lpstr>Measurement site and back trajectory clustering</vt:lpstr>
      <vt:lpstr>Air masses reaching Delhi and their significance </vt:lpstr>
      <vt:lpstr>Temporal evolution of aerosols in different air masses</vt:lpstr>
      <vt:lpstr>CCN efficiency and Diurnal cycle of predominant aerosol chemicals in different air masses</vt:lpstr>
      <vt:lpstr>Mixing state of aerosols</vt:lpstr>
      <vt:lpstr>Typical continental cloud microphysical properties</vt:lpstr>
      <vt:lpstr>Ramifications of aerosol size over chemistry</vt:lpstr>
      <vt:lpstr>Conclusions</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Long-Range Transport Biomass Burning (BB) Emissions on Cloud Condensation Nuclei (CCN) Activation in Continental Polluted Air of Delhi, India</dc:title>
  <dc:creator>subha s raj</dc:creator>
  <cp:lastModifiedBy>subha s raj</cp:lastModifiedBy>
  <cp:revision>218</cp:revision>
  <dcterms:created xsi:type="dcterms:W3CDTF">2020-04-22T06:34:06Z</dcterms:created>
  <dcterms:modified xsi:type="dcterms:W3CDTF">2020-04-29T05:53:27Z</dcterms:modified>
</cp:coreProperties>
</file>