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20BB8-A945-4562-B23B-41F316A660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7384D1-E4B9-402B-9534-B16621FDD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0FCD3A-C44F-4436-9077-99F2E95BC61D}"/>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88ABD1D4-D48D-438E-ADE0-36BF3D2B2A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71232F-DC69-44A7-945D-E01221E5FCE7}"/>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40773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67DC82-2776-40D4-8D9C-FB1D2E0155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C7EDBE0-3520-4FEB-A41C-6099D1EF691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CA6D0E-4E2F-49CD-869F-C49BD7DC0A06}"/>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9247C953-34C7-4AE4-9CCC-374D29111B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C3A699-7DBF-45C6-AF56-9BA92AB380A8}"/>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11335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612079-3410-43E1-961C-2B12F265739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DF7725-0D54-48D7-ABCB-A3109D40599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30972A4-B6F5-4145-B234-FF82C6A4515C}"/>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7DF9B57A-B7EF-4FEE-A5C4-D68BA55A0F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3AD4B5-B4A5-41B4-8223-BDDEEA41EFD2}"/>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46190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00A190-2F6D-4BE3-BD09-1E911139419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066D1F-E5A2-470E-8BB0-64117E63305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CFACA07-0A5C-406A-96F5-909624818358}"/>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ACDF86C9-25B6-4684-94EA-111276B1E3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552393-CEA9-4208-87D4-F9BF74AB77C1}"/>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90647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7A6E7B-7665-4EC8-BE7F-E3361DCE00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A5DF5E-A415-4C13-9C52-59CF63B55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6C73849-A98D-4F8B-8046-21C79AE0BECB}"/>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754E5D3E-81AB-4AC1-BB81-F937476E38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62B20A-E9C8-43FC-BDCB-DB21D038BD11}"/>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153978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20EA4-D176-4B8D-AFE2-E9687497CF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7980DD-40E3-406A-85E6-5627849954B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468D698-AA81-416F-AFEA-3F7E41F6792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248C545-A07A-449A-9AE2-274CE238786B}"/>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6" name="页脚占位符 5">
            <a:extLst>
              <a:ext uri="{FF2B5EF4-FFF2-40B4-BE49-F238E27FC236}">
                <a16:creationId xmlns:a16="http://schemas.microsoft.com/office/drawing/2014/main" id="{A5304290-8411-463B-96AD-5E94500D4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7EBE5E-E5FD-43A7-9751-5DA7A89B07E0}"/>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420177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6CFBF5-E2EC-4DDB-A866-E857D10A840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5BE19B-634C-42A0-8B2B-56E62A1BB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43DCA0D-8E40-4A36-83E7-1D24211846C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B072F4F-2C36-4F2C-BECD-1DDD8A5A4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EDDF607-39C4-44B5-AE96-2B055EECCFF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795BBD7-949D-46A3-BD63-DA352B256BC0}"/>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8" name="页脚占位符 7">
            <a:extLst>
              <a:ext uri="{FF2B5EF4-FFF2-40B4-BE49-F238E27FC236}">
                <a16:creationId xmlns:a16="http://schemas.microsoft.com/office/drawing/2014/main" id="{30237087-95B2-484C-ADC4-A4F6369C075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EF005FB-3026-4D18-8CD9-DAB6F48505C2}"/>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011790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D2D42D-4112-4802-B51D-215EF769CB9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416D5E-4507-473D-AABD-3F6A5F0F9A38}"/>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4" name="页脚占位符 3">
            <a:extLst>
              <a:ext uri="{FF2B5EF4-FFF2-40B4-BE49-F238E27FC236}">
                <a16:creationId xmlns:a16="http://schemas.microsoft.com/office/drawing/2014/main" id="{1425C65F-E3E0-4305-90D9-65DE7DFF37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6E86F6-C53C-4B00-BB5D-D9165240BF12}"/>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380300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2DF327-A6EC-4EA0-8A84-19998E1B4220}"/>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3" name="页脚占位符 2">
            <a:extLst>
              <a:ext uri="{FF2B5EF4-FFF2-40B4-BE49-F238E27FC236}">
                <a16:creationId xmlns:a16="http://schemas.microsoft.com/office/drawing/2014/main" id="{B7E03800-96CD-4E09-9D75-4779D1625EF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0B50C43-FBFB-406D-9058-F12E1F0303A3}"/>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69656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0EC2D8-5FDF-4460-B4F9-9A1D86B470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76FA73C-27C2-48AF-BC68-9BE9BB9D1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72219AA-336A-435F-A2A7-17AB5C301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402930A-F139-4D4A-882B-1D422BCAF419}"/>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6" name="页脚占位符 5">
            <a:extLst>
              <a:ext uri="{FF2B5EF4-FFF2-40B4-BE49-F238E27FC236}">
                <a16:creationId xmlns:a16="http://schemas.microsoft.com/office/drawing/2014/main" id="{46378155-42DC-4EBB-90AC-2C53522159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BB736-D753-4C16-9A43-1A04102E1698}"/>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12652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6AB46-C9A4-4BE6-824C-DFA3D0E80B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CBD3E8-D8ED-45E9-AABF-0F23727EA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3C0EC89-68BF-49A8-B6E0-B54002555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C74112A-74F9-484C-853A-3F610E3C5BA9}"/>
              </a:ext>
            </a:extLst>
          </p:cNvPr>
          <p:cNvSpPr>
            <a:spLocks noGrp="1"/>
          </p:cNvSpPr>
          <p:nvPr>
            <p:ph type="dt" sz="half" idx="10"/>
          </p:nvPr>
        </p:nvSpPr>
        <p:spPr/>
        <p:txBody>
          <a:bodyPr/>
          <a:lstStyle/>
          <a:p>
            <a:fld id="{80D36CDB-572C-4EA5-96F3-21573F0C3A77}" type="datetimeFigureOut">
              <a:rPr lang="zh-CN" altLang="en-US" smtClean="0"/>
              <a:t>2020/5/30</a:t>
            </a:fld>
            <a:endParaRPr lang="zh-CN" altLang="en-US"/>
          </a:p>
        </p:txBody>
      </p:sp>
      <p:sp>
        <p:nvSpPr>
          <p:cNvPr id="6" name="页脚占位符 5">
            <a:extLst>
              <a:ext uri="{FF2B5EF4-FFF2-40B4-BE49-F238E27FC236}">
                <a16:creationId xmlns:a16="http://schemas.microsoft.com/office/drawing/2014/main" id="{B25D33BC-455E-4B51-B011-6FD729E6C0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C73772-001E-4ADC-A6F2-CBF266B84AB2}"/>
              </a:ext>
            </a:extLst>
          </p:cNvPr>
          <p:cNvSpPr>
            <a:spLocks noGrp="1"/>
          </p:cNvSpPr>
          <p:nvPr>
            <p:ph type="sldNum" sz="quarter" idx="12"/>
          </p:nvPr>
        </p:nvSpPr>
        <p:spPr/>
        <p:txBody>
          <a:body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233706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13C88AB-0372-4EA2-BDFC-C0B338C5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AC23209-C26E-4FF9-BDE8-2BD6CCDC9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ED1226-93D5-412C-A820-A28BD01EF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6CDB-572C-4EA5-96F3-21573F0C3A77}" type="datetimeFigureOut">
              <a:rPr lang="zh-CN" altLang="en-US" smtClean="0"/>
              <a:t>2020/5/30</a:t>
            </a:fld>
            <a:endParaRPr lang="zh-CN" altLang="en-US"/>
          </a:p>
        </p:txBody>
      </p:sp>
      <p:sp>
        <p:nvSpPr>
          <p:cNvPr id="5" name="页脚占位符 4">
            <a:extLst>
              <a:ext uri="{FF2B5EF4-FFF2-40B4-BE49-F238E27FC236}">
                <a16:creationId xmlns:a16="http://schemas.microsoft.com/office/drawing/2014/main" id="{2C956F6E-DF38-45B1-86F1-3624BB602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9C4FCC9-2FFC-4639-AF98-A4C0C9D929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7CC15-3A4B-4D47-A43C-5CFD24B5FD72}" type="slidenum">
              <a:rPr lang="zh-CN" altLang="en-US" smtClean="0"/>
              <a:t>‹#›</a:t>
            </a:fld>
            <a:endParaRPr lang="zh-CN" altLang="en-US"/>
          </a:p>
        </p:txBody>
      </p:sp>
    </p:spTree>
    <p:extLst>
      <p:ext uri="{BB962C8B-B14F-4D97-AF65-F5344CB8AC3E}">
        <p14:creationId xmlns:p14="http://schemas.microsoft.com/office/powerpoint/2010/main" val="3041978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hyperlink" Target="mailto:zhangyx@nju.edu.cn" TargetMode="External"/><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p:cNvSpPr/>
          <p:nvPr/>
        </p:nvSpPr>
        <p:spPr>
          <a:xfrm rot="328788">
            <a:off x="991959" y="2450489"/>
            <a:ext cx="711871" cy="363711"/>
          </a:xfrm>
          <a:prstGeom prst="cloud">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12" name="矩形 11">
            <a:extLst>
              <a:ext uri="{FF2B5EF4-FFF2-40B4-BE49-F238E27FC236}">
                <a16:creationId xmlns:a16="http://schemas.microsoft.com/office/drawing/2014/main" id="{33059354-1D78-4DBB-8E8C-1CD763FC10FC}"/>
              </a:ext>
            </a:extLst>
          </p:cNvPr>
          <p:cNvSpPr/>
          <p:nvPr/>
        </p:nvSpPr>
        <p:spPr>
          <a:xfrm>
            <a:off x="362841" y="7034"/>
            <a:ext cx="11459677" cy="1056955"/>
          </a:xfrm>
          <a:prstGeom prst="rect">
            <a:avLst/>
          </a:prstGeom>
          <a:blipFill dpi="0" rotWithShape="1">
            <a:blip r:embed="rId2">
              <a:alphaModFix amt="18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dirty="0"/>
          </a:p>
        </p:txBody>
      </p:sp>
      <p:sp>
        <p:nvSpPr>
          <p:cNvPr id="22" name="矩形 21">
            <a:extLst>
              <a:ext uri="{FF2B5EF4-FFF2-40B4-BE49-F238E27FC236}">
                <a16:creationId xmlns:a16="http://schemas.microsoft.com/office/drawing/2014/main" id="{03E5BDA7-E974-4818-B927-2B9728646CFA}"/>
              </a:ext>
            </a:extLst>
          </p:cNvPr>
          <p:cNvSpPr/>
          <p:nvPr/>
        </p:nvSpPr>
        <p:spPr>
          <a:xfrm>
            <a:off x="2980115" y="158871"/>
            <a:ext cx="7004180" cy="381428"/>
          </a:xfrm>
          <a:prstGeom prst="rect">
            <a:avLst/>
          </a:prstGeom>
        </p:spPr>
        <p:txBody>
          <a:bodyPr wrap="square" lIns="49443" tIns="24722" rIns="49443" bIns="24722">
            <a:spAutoFit/>
          </a:bodyPr>
          <a:lstStyle/>
          <a:p>
            <a:pPr algn="ctr"/>
            <a:r>
              <a:rPr lang="en-US" altLang="zh-CN" sz="1077" b="1" dirty="0" err="1">
                <a:latin typeface="Times New Roman" pitchFamily="18" charset="0"/>
              </a:rPr>
              <a:t>Interannual</a:t>
            </a:r>
            <a:r>
              <a:rPr lang="en-US" altLang="zh-CN" sz="1077" b="1" dirty="0">
                <a:latin typeface="Times New Roman" pitchFamily="18" charset="0"/>
              </a:rPr>
              <a:t> variability of air-sea exchange of mercury in the global ocean: the “seesaw” effect in the equatorial Pacific</a:t>
            </a:r>
            <a:endParaRPr lang="zh-CN" altLang="zh-CN" sz="1077" dirty="0">
              <a:latin typeface="Times New Roman" pitchFamily="18" charset="0"/>
            </a:endParaRPr>
          </a:p>
        </p:txBody>
      </p:sp>
      <p:sp>
        <p:nvSpPr>
          <p:cNvPr id="23" name="矩形 22">
            <a:extLst>
              <a:ext uri="{FF2B5EF4-FFF2-40B4-BE49-F238E27FC236}">
                <a16:creationId xmlns:a16="http://schemas.microsoft.com/office/drawing/2014/main" id="{2366C2CA-23EB-4A89-8377-BA0A5588122C}"/>
              </a:ext>
            </a:extLst>
          </p:cNvPr>
          <p:cNvSpPr/>
          <p:nvPr/>
        </p:nvSpPr>
        <p:spPr>
          <a:xfrm>
            <a:off x="3574997" y="432229"/>
            <a:ext cx="5718548" cy="464935"/>
          </a:xfrm>
          <a:prstGeom prst="rect">
            <a:avLst/>
          </a:prstGeom>
        </p:spPr>
        <p:txBody>
          <a:bodyPr wrap="square">
            <a:spAutoFit/>
          </a:bodyPr>
          <a:lstStyle/>
          <a:p>
            <a:pPr algn="ctr"/>
            <a:r>
              <a:rPr lang="en-US" altLang="zh-CN" sz="807" dirty="0" err="1">
                <a:latin typeface="Times New Roman" panose="02020603050405020304" pitchFamily="18" charset="0"/>
                <a:cs typeface="Times New Roman" panose="02020603050405020304" pitchFamily="18" charset="0"/>
              </a:rPr>
              <a:t>Shaojian</a:t>
            </a:r>
            <a:r>
              <a:rPr lang="en-US" altLang="zh-CN" sz="807" dirty="0">
                <a:latin typeface="Times New Roman" panose="02020603050405020304" pitchFamily="18" charset="0"/>
                <a:cs typeface="Times New Roman" panose="02020603050405020304" pitchFamily="18" charset="0"/>
              </a:rPr>
              <a:t> Huang</a:t>
            </a:r>
            <a:r>
              <a:rPr lang="en-US" altLang="zh-CN" sz="807" baseline="30000" dirty="0">
                <a:latin typeface="Times New Roman" panose="02020603050405020304" pitchFamily="18" charset="0"/>
                <a:cs typeface="Times New Roman" panose="02020603050405020304" pitchFamily="18" charset="0"/>
              </a:rPr>
              <a:t>1</a:t>
            </a:r>
            <a:r>
              <a:rPr lang="en-US" altLang="zh-CN" sz="807" dirty="0">
                <a:latin typeface="Times New Roman" panose="02020603050405020304" pitchFamily="18" charset="0"/>
                <a:cs typeface="Times New Roman" panose="02020603050405020304" pitchFamily="18" charset="0"/>
              </a:rPr>
              <a:t> and </a:t>
            </a:r>
            <a:r>
              <a:rPr lang="en-US" altLang="zh-CN" sz="807" dirty="0" err="1">
                <a:latin typeface="Times New Roman" panose="02020603050405020304" pitchFamily="18" charset="0"/>
                <a:cs typeface="Times New Roman" panose="02020603050405020304" pitchFamily="18" charset="0"/>
              </a:rPr>
              <a:t>Yanxu</a:t>
            </a:r>
            <a:r>
              <a:rPr lang="en-US" altLang="zh-CN" sz="807" dirty="0">
                <a:latin typeface="Times New Roman" panose="02020603050405020304" pitchFamily="18" charset="0"/>
                <a:cs typeface="Times New Roman" panose="02020603050405020304" pitchFamily="18" charset="0"/>
              </a:rPr>
              <a:t> Zhang</a:t>
            </a:r>
            <a:r>
              <a:rPr lang="en-US" altLang="zh-CN" sz="807" baseline="30000" dirty="0">
                <a:latin typeface="Times New Roman" panose="02020603050405020304" pitchFamily="18" charset="0"/>
                <a:cs typeface="Times New Roman" panose="02020603050405020304" pitchFamily="18" charset="0"/>
              </a:rPr>
              <a:t>1*</a:t>
            </a:r>
            <a:endParaRPr lang="zh-CN" altLang="zh-CN" sz="807" dirty="0">
              <a:latin typeface="Times New Roman" panose="02020603050405020304" pitchFamily="18" charset="0"/>
              <a:cs typeface="Times New Roman" panose="02020603050405020304" pitchFamily="18" charset="0"/>
            </a:endParaRPr>
          </a:p>
          <a:p>
            <a:pPr algn="ctr"/>
            <a:r>
              <a:rPr lang="en-US" altLang="zh-CN" sz="807" baseline="30000" dirty="0">
                <a:latin typeface="Times New Roman" panose="02020603050405020304" pitchFamily="18" charset="0"/>
                <a:cs typeface="Times New Roman" panose="02020603050405020304" pitchFamily="18" charset="0"/>
              </a:rPr>
              <a:t>1</a:t>
            </a:r>
            <a:r>
              <a:rPr lang="en-US" altLang="zh-CN" sz="807" dirty="0">
                <a:latin typeface="Times New Roman" panose="02020603050405020304" pitchFamily="18" charset="0"/>
                <a:cs typeface="Times New Roman" panose="02020603050405020304" pitchFamily="18" charset="0"/>
              </a:rPr>
              <a:t>Joint International Research Laboratory of Atmospheric and Earth System Sciences, School of Atmospheric Sciences, Nanjing University, Nanjing 210023, P.R. China</a:t>
            </a:r>
            <a:endParaRPr lang="zh-CN" altLang="zh-CN" sz="807" dirty="0">
              <a:latin typeface="Times New Roman" panose="02020603050405020304" pitchFamily="18" charset="0"/>
              <a:cs typeface="Times New Roman" panose="02020603050405020304" pitchFamily="18" charset="0"/>
            </a:endParaRPr>
          </a:p>
        </p:txBody>
      </p:sp>
      <p:sp>
        <p:nvSpPr>
          <p:cNvPr id="25" name="TextBox 121">
            <a:extLst>
              <a:ext uri="{FF2B5EF4-FFF2-40B4-BE49-F238E27FC236}">
                <a16:creationId xmlns:a16="http://schemas.microsoft.com/office/drawing/2014/main" id="{38ADAB24-0255-4A51-93BD-0615920C7509}"/>
              </a:ext>
            </a:extLst>
          </p:cNvPr>
          <p:cNvSpPr txBox="1"/>
          <p:nvPr/>
        </p:nvSpPr>
        <p:spPr>
          <a:xfrm>
            <a:off x="3707580" y="873348"/>
            <a:ext cx="5585965" cy="216534"/>
          </a:xfrm>
          <a:prstGeom prst="rect">
            <a:avLst/>
          </a:prstGeom>
          <a:noFill/>
        </p:spPr>
        <p:txBody>
          <a:bodyPr wrap="square" rtlCol="0">
            <a:spAutoFit/>
          </a:bodyPr>
          <a:lstStyle/>
          <a:p>
            <a:pPr algn="ctr"/>
            <a:r>
              <a:rPr lang="en-US" altLang="zh-CN" sz="807" baseline="30000" dirty="0">
                <a:latin typeface="Times New Roman" panose="02020603050405020304" pitchFamily="18" charset="0"/>
                <a:cs typeface="Times New Roman" panose="02020603050405020304" pitchFamily="18" charset="0"/>
              </a:rPr>
              <a:t>*</a:t>
            </a:r>
            <a:r>
              <a:rPr lang="en-US" altLang="zh-CN" sz="807" dirty="0">
                <a:latin typeface="Times New Roman" panose="02020603050405020304" pitchFamily="18" charset="0"/>
                <a:cs typeface="Times New Roman" panose="02020603050405020304" pitchFamily="18" charset="0"/>
              </a:rPr>
              <a:t>Correspondence to: </a:t>
            </a:r>
            <a:r>
              <a:rPr lang="en-US" altLang="zh-CN" sz="807" dirty="0" err="1">
                <a:latin typeface="Times New Roman" panose="02020603050405020304" pitchFamily="18" charset="0"/>
                <a:cs typeface="Times New Roman" panose="02020603050405020304" pitchFamily="18" charset="0"/>
              </a:rPr>
              <a:t>Yanxu</a:t>
            </a:r>
            <a:r>
              <a:rPr lang="en-US" altLang="zh-CN" sz="807" dirty="0">
                <a:latin typeface="Times New Roman" panose="02020603050405020304" pitchFamily="18" charset="0"/>
                <a:cs typeface="Times New Roman" panose="02020603050405020304" pitchFamily="18" charset="0"/>
              </a:rPr>
              <a:t> Zhang (</a:t>
            </a:r>
            <a:r>
              <a:rPr lang="en-US" altLang="zh-CN" sz="807" u="sng" dirty="0">
                <a:latin typeface="Times New Roman" panose="02020603050405020304" pitchFamily="18" charset="0"/>
                <a:cs typeface="Times New Roman" panose="02020603050405020304" pitchFamily="18" charset="0"/>
                <a:hlinkClick r:id="rId3"/>
              </a:rPr>
              <a:t>zhangyx@nju.edu.cn</a:t>
            </a:r>
            <a:r>
              <a:rPr lang="en-US" altLang="zh-CN" sz="807" dirty="0">
                <a:latin typeface="Times New Roman" panose="02020603050405020304" pitchFamily="18" charset="0"/>
                <a:cs typeface="Times New Roman" panose="02020603050405020304" pitchFamily="18" charset="0"/>
              </a:rPr>
              <a:t>)</a:t>
            </a:r>
            <a:endParaRPr lang="zh-CN" altLang="zh-CN" sz="807" dirty="0">
              <a:latin typeface="Times New Roman" panose="02020603050405020304" pitchFamily="18" charset="0"/>
              <a:cs typeface="Times New Roman" panose="02020603050405020304" pitchFamily="18" charset="0"/>
            </a:endParaRPr>
          </a:p>
        </p:txBody>
      </p:sp>
      <p:cxnSp>
        <p:nvCxnSpPr>
          <p:cNvPr id="860" name="直接连接符 859">
            <a:extLst>
              <a:ext uri="{FF2B5EF4-FFF2-40B4-BE49-F238E27FC236}">
                <a16:creationId xmlns:a16="http://schemas.microsoft.com/office/drawing/2014/main" id="{489AB7A1-D1CF-4EB9-860A-BD4A84322617}"/>
              </a:ext>
            </a:extLst>
          </p:cNvPr>
          <p:cNvCxnSpPr>
            <a:cxnSpLocks/>
          </p:cNvCxnSpPr>
          <p:nvPr/>
        </p:nvCxnSpPr>
        <p:spPr>
          <a:xfrm>
            <a:off x="4267302" y="1113091"/>
            <a:ext cx="0" cy="5785063"/>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881" name="TextBox 14">
            <a:extLst>
              <a:ext uri="{FF2B5EF4-FFF2-40B4-BE49-F238E27FC236}">
                <a16:creationId xmlns:a16="http://schemas.microsoft.com/office/drawing/2014/main" id="{29B12271-06D4-49B6-A652-1399F44BA698}"/>
              </a:ext>
            </a:extLst>
          </p:cNvPr>
          <p:cNvSpPr txBox="1"/>
          <p:nvPr/>
        </p:nvSpPr>
        <p:spPr>
          <a:xfrm>
            <a:off x="8310901" y="1070074"/>
            <a:ext cx="3511616"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Results and Discussion</a:t>
            </a:r>
            <a:endParaRPr lang="zh-CN" altLang="en-US" sz="897" b="1" dirty="0">
              <a:solidFill>
                <a:schemeClr val="bg1"/>
              </a:solidFill>
              <a:latin typeface="Times New Roman" pitchFamily="18" charset="0"/>
            </a:endParaRPr>
          </a:p>
        </p:txBody>
      </p:sp>
      <p:cxnSp>
        <p:nvCxnSpPr>
          <p:cNvPr id="882" name="直接连接符 881">
            <a:extLst>
              <a:ext uri="{FF2B5EF4-FFF2-40B4-BE49-F238E27FC236}">
                <a16:creationId xmlns:a16="http://schemas.microsoft.com/office/drawing/2014/main" id="{63DE8F8F-0CBE-4D1F-BFCB-2250514D07DB}"/>
              </a:ext>
            </a:extLst>
          </p:cNvPr>
          <p:cNvCxnSpPr>
            <a:cxnSpLocks/>
          </p:cNvCxnSpPr>
          <p:nvPr/>
        </p:nvCxnSpPr>
        <p:spPr>
          <a:xfrm>
            <a:off x="8307163" y="1072937"/>
            <a:ext cx="0" cy="5785063"/>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1044" name="TextBox 14">
            <a:extLst>
              <a:ext uri="{FF2B5EF4-FFF2-40B4-BE49-F238E27FC236}">
                <a16:creationId xmlns:a16="http://schemas.microsoft.com/office/drawing/2014/main" id="{1CF2249B-9A45-407F-B3B1-007C21243E8C}"/>
              </a:ext>
            </a:extLst>
          </p:cNvPr>
          <p:cNvSpPr txBox="1"/>
          <p:nvPr/>
        </p:nvSpPr>
        <p:spPr>
          <a:xfrm>
            <a:off x="8299664" y="5347031"/>
            <a:ext cx="3511616"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Conclusion</a:t>
            </a:r>
            <a:endParaRPr lang="zh-CN" altLang="en-US" sz="897" b="1" dirty="0">
              <a:solidFill>
                <a:schemeClr val="bg1"/>
              </a:solidFill>
              <a:latin typeface="Times New Roman" pitchFamily="18" charset="0"/>
            </a:endParaRPr>
          </a:p>
        </p:txBody>
      </p:sp>
      <p:grpSp>
        <p:nvGrpSpPr>
          <p:cNvPr id="1045" name="组合 1044">
            <a:extLst>
              <a:ext uri="{FF2B5EF4-FFF2-40B4-BE49-F238E27FC236}">
                <a16:creationId xmlns:a16="http://schemas.microsoft.com/office/drawing/2014/main" id="{235BB722-2105-49C4-9E8F-2B9075AB30C2}"/>
              </a:ext>
            </a:extLst>
          </p:cNvPr>
          <p:cNvGrpSpPr/>
          <p:nvPr/>
        </p:nvGrpSpPr>
        <p:grpSpPr>
          <a:xfrm>
            <a:off x="8443413" y="5667255"/>
            <a:ext cx="3433614" cy="1130391"/>
            <a:chOff x="25497936" y="15927826"/>
            <a:chExt cx="12503021" cy="6739977"/>
          </a:xfrm>
        </p:grpSpPr>
        <p:sp>
          <p:nvSpPr>
            <p:cNvPr id="1046" name="圆角矩形 11">
              <a:extLst>
                <a:ext uri="{FF2B5EF4-FFF2-40B4-BE49-F238E27FC236}">
                  <a16:creationId xmlns:a16="http://schemas.microsoft.com/office/drawing/2014/main" id="{C6360560-AF4B-4A9F-848A-498B7289D7C7}"/>
                </a:ext>
              </a:extLst>
            </p:cNvPr>
            <p:cNvSpPr/>
            <p:nvPr/>
          </p:nvSpPr>
          <p:spPr>
            <a:xfrm>
              <a:off x="25497936" y="15927826"/>
              <a:ext cx="12503021" cy="6220224"/>
            </a:xfrm>
            <a:prstGeom prst="roundRect">
              <a:avLst>
                <a:gd name="adj" fmla="val 6246"/>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8" dirty="0"/>
            </a:p>
          </p:txBody>
        </p:sp>
        <p:sp>
          <p:nvSpPr>
            <p:cNvPr id="1047" name="文本框 1046">
              <a:extLst>
                <a:ext uri="{FF2B5EF4-FFF2-40B4-BE49-F238E27FC236}">
                  <a16:creationId xmlns:a16="http://schemas.microsoft.com/office/drawing/2014/main" id="{9E6668C2-CB2D-4CFA-9D04-4B4E99CAE7F8}"/>
                </a:ext>
              </a:extLst>
            </p:cNvPr>
            <p:cNvSpPr txBox="1"/>
            <p:nvPr/>
          </p:nvSpPr>
          <p:spPr>
            <a:xfrm>
              <a:off x="25600530" y="15999806"/>
              <a:ext cx="12175230" cy="6667997"/>
            </a:xfrm>
            <a:prstGeom prst="rect">
              <a:avLst/>
            </a:prstGeom>
            <a:noFill/>
            <a:ln>
              <a:noFill/>
            </a:ln>
          </p:spPr>
          <p:txBody>
            <a:bodyPr wrap="square" rtlCol="0">
              <a:spAutoFit/>
            </a:bodyPr>
            <a:lstStyle/>
            <a:p>
              <a:pPr marL="76912" indent="-76912" algn="just">
                <a:spcAft>
                  <a:spcPts val="269"/>
                </a:spcAft>
                <a:buFont typeface="Wingdings" panose="05000000000000000000" pitchFamily="2" charset="2"/>
                <a:buChar char="Ø"/>
              </a:pPr>
              <a:r>
                <a:rPr lang="en-US" altLang="zh-CN" sz="538" dirty="0">
                  <a:latin typeface="Times New Roman" panose="02020603050405020304" pitchFamily="18" charset="0"/>
                  <a:cs typeface="Times New Roman" panose="02020603050405020304" pitchFamily="18" charset="0"/>
                </a:rPr>
                <a:t>Spotting a pronounced fluctuations standing for the </a:t>
              </a:r>
              <a:r>
                <a:rPr lang="en-US" altLang="zh-CN" sz="538" dirty="0" err="1">
                  <a:latin typeface="Times New Roman" panose="02020603050405020304" pitchFamily="18" charset="0"/>
                  <a:cs typeface="Times New Roman" panose="02020603050405020304" pitchFamily="18" charset="0"/>
                </a:rPr>
                <a:t>interannual</a:t>
              </a:r>
              <a:r>
                <a:rPr lang="en-US" altLang="zh-CN" sz="538" dirty="0">
                  <a:latin typeface="Times New Roman" panose="02020603050405020304" pitchFamily="18" charset="0"/>
                  <a:cs typeface="Times New Roman" panose="02020603050405020304" pitchFamily="18" charset="0"/>
                </a:rPr>
                <a:t> variability of Hg</a:t>
              </a:r>
              <a:r>
                <a:rPr lang="en-US" altLang="zh-CN" sz="538" baseline="30000" dirty="0">
                  <a:latin typeface="Times New Roman" panose="02020603050405020304" pitchFamily="18" charset="0"/>
                  <a:cs typeface="Times New Roman" panose="02020603050405020304" pitchFamily="18" charset="0"/>
                </a:rPr>
                <a:t>0</a:t>
              </a:r>
              <a:r>
                <a:rPr lang="en-US" altLang="zh-CN" sz="538" dirty="0">
                  <a:latin typeface="Times New Roman" panose="02020603050405020304" pitchFamily="18" charset="0"/>
                  <a:cs typeface="Times New Roman" panose="02020603050405020304" pitchFamily="18" charset="0"/>
                </a:rPr>
                <a:t> evasion in the tropical regions with a relative range of 14.81%. </a:t>
              </a:r>
            </a:p>
            <a:p>
              <a:pPr marL="76912" indent="-76912" algn="just">
                <a:spcAft>
                  <a:spcPts val="269"/>
                </a:spcAft>
                <a:buFont typeface="Wingdings" panose="05000000000000000000" pitchFamily="2" charset="2"/>
                <a:buChar char="Ø"/>
              </a:pPr>
              <a:r>
                <a:rPr lang="en-US" altLang="zh-CN" sz="538" dirty="0">
                  <a:latin typeface="Times New Roman" panose="02020603050405020304" pitchFamily="18" charset="0"/>
                  <a:cs typeface="Times New Roman" panose="02020603050405020304" pitchFamily="18" charset="0"/>
                </a:rPr>
                <a:t>A prominently “seesaw” pattern for the spatial distribution of evasion anomaly between EN and LN events. During EN years, the evasion flux is 15-20% lower over Equatorial Pacific (170°W to 120°E) and 5-10% lower over western tropical Pacific (west of 150°E). Meanwhile, the spatial pattern in LN years is exactly opposite to that in EN years.</a:t>
              </a:r>
            </a:p>
            <a:p>
              <a:pPr marL="76912" indent="-76912" algn="just">
                <a:spcAft>
                  <a:spcPts val="269"/>
                </a:spcAft>
                <a:buFont typeface="Wingdings" panose="05000000000000000000" pitchFamily="2" charset="2"/>
                <a:buChar char="Ø"/>
              </a:pPr>
              <a:r>
                <a:rPr lang="en-US" altLang="zh-CN" sz="538" dirty="0">
                  <a:latin typeface="Times New Roman" panose="02020603050405020304" pitchFamily="18" charset="0"/>
                  <a:cs typeface="Times New Roman" panose="02020603050405020304" pitchFamily="18" charset="0"/>
                </a:rPr>
                <a:t>Such “seesaw” effect could be explain by the wind speed and precipitation anomaly caused by ENSO in equatorial Pacific.</a:t>
              </a:r>
            </a:p>
            <a:p>
              <a:pPr marL="76912" indent="-76912" algn="just">
                <a:spcAft>
                  <a:spcPts val="269"/>
                </a:spcAft>
                <a:buFont typeface="Wingdings" panose="05000000000000000000" pitchFamily="2" charset="2"/>
                <a:buChar char="Ø"/>
              </a:pPr>
              <a:r>
                <a:rPr lang="en-US" altLang="zh-CN" sz="538" dirty="0">
                  <a:latin typeface="Times New Roman" panose="02020603050405020304" pitchFamily="18" charset="0"/>
                  <a:cs typeface="Times New Roman" panose="02020603050405020304" pitchFamily="18" charset="0"/>
                </a:rPr>
                <a:t> The increasing anomaly of Hg</a:t>
              </a:r>
              <a:r>
                <a:rPr lang="en-US" altLang="zh-CN" sz="538" baseline="30000" dirty="0">
                  <a:latin typeface="Times New Roman" panose="02020603050405020304" pitchFamily="18" charset="0"/>
                  <a:cs typeface="Times New Roman" panose="02020603050405020304" pitchFamily="18" charset="0"/>
                </a:rPr>
                <a:t>0</a:t>
              </a:r>
              <a:r>
                <a:rPr lang="en-US" altLang="zh-CN" sz="538" dirty="0">
                  <a:latin typeface="Times New Roman" panose="02020603050405020304" pitchFamily="18" charset="0"/>
                  <a:cs typeface="Times New Roman" panose="02020603050405020304" pitchFamily="18" charset="0"/>
                </a:rPr>
                <a:t> evasion from sea surface subsequently transports into the upper atmosphere via geochemical circulation and further results in the </a:t>
              </a:r>
              <a:r>
                <a:rPr lang="en-US" altLang="zh-CN" sz="538" dirty="0" err="1">
                  <a:latin typeface="Times New Roman" panose="02020603050405020304" pitchFamily="18" charset="0"/>
                  <a:cs typeface="Times New Roman" panose="02020603050405020304" pitchFamily="18" charset="0"/>
                </a:rPr>
                <a:t>interannual</a:t>
              </a:r>
              <a:r>
                <a:rPr lang="en-US" altLang="zh-CN" sz="538" dirty="0">
                  <a:latin typeface="Times New Roman" panose="02020603050405020304" pitchFamily="18" charset="0"/>
                  <a:cs typeface="Times New Roman" panose="02020603050405020304" pitchFamily="18" charset="0"/>
                </a:rPr>
                <a:t> variability of tropospheric Hg concentrations</a:t>
              </a:r>
            </a:p>
          </p:txBody>
        </p:sp>
      </p:grpSp>
      <p:grpSp>
        <p:nvGrpSpPr>
          <p:cNvPr id="17" name="组合 16">
            <a:extLst>
              <a:ext uri="{FF2B5EF4-FFF2-40B4-BE49-F238E27FC236}">
                <a16:creationId xmlns:a16="http://schemas.microsoft.com/office/drawing/2014/main" id="{EA71F8AC-87F5-4DEC-843B-EF038E17D1BA}"/>
              </a:ext>
            </a:extLst>
          </p:cNvPr>
          <p:cNvGrpSpPr/>
          <p:nvPr/>
        </p:nvGrpSpPr>
        <p:grpSpPr>
          <a:xfrm>
            <a:off x="394479" y="1266390"/>
            <a:ext cx="3945434" cy="2155190"/>
            <a:chOff x="143652" y="5220790"/>
            <a:chExt cx="12250695" cy="4555318"/>
          </a:xfrm>
        </p:grpSpPr>
        <p:grpSp>
          <p:nvGrpSpPr>
            <p:cNvPr id="429" name="组 31">
              <a:extLst>
                <a:ext uri="{FF2B5EF4-FFF2-40B4-BE49-F238E27FC236}">
                  <a16:creationId xmlns:a16="http://schemas.microsoft.com/office/drawing/2014/main" id="{A47556E2-00BF-4367-9286-74BD02537E9D}"/>
                </a:ext>
              </a:extLst>
            </p:cNvPr>
            <p:cNvGrpSpPr/>
            <p:nvPr/>
          </p:nvGrpSpPr>
          <p:grpSpPr>
            <a:xfrm>
              <a:off x="3975147" y="6515191"/>
              <a:ext cx="4450681" cy="719632"/>
              <a:chOff x="3469762" y="1078929"/>
              <a:chExt cx="4800787" cy="915307"/>
            </a:xfrm>
          </p:grpSpPr>
          <p:grpSp>
            <p:nvGrpSpPr>
              <p:cNvPr id="430" name="组 1">
                <a:extLst>
                  <a:ext uri="{FF2B5EF4-FFF2-40B4-BE49-F238E27FC236}">
                    <a16:creationId xmlns:a16="http://schemas.microsoft.com/office/drawing/2014/main" id="{552114CC-F0EB-44C0-9353-3C1EF5D844CB}"/>
                  </a:ext>
                </a:extLst>
              </p:cNvPr>
              <p:cNvGrpSpPr/>
              <p:nvPr/>
            </p:nvGrpSpPr>
            <p:grpSpPr>
              <a:xfrm>
                <a:off x="3469762" y="1165937"/>
                <a:ext cx="445962" cy="828299"/>
                <a:chOff x="6858001" y="4376739"/>
                <a:chExt cx="269875" cy="541338"/>
              </a:xfrm>
            </p:grpSpPr>
            <p:sp>
              <p:nvSpPr>
                <p:cNvPr id="749" name="Rectangle 1082">
                  <a:extLst>
                    <a:ext uri="{FF2B5EF4-FFF2-40B4-BE49-F238E27FC236}">
                      <a16:creationId xmlns:a16="http://schemas.microsoft.com/office/drawing/2014/main" id="{7A6B70DA-0B87-4106-BC4D-BC9B961272F1}"/>
                    </a:ext>
                  </a:extLst>
                </p:cNvPr>
                <p:cNvSpPr>
                  <a:spLocks noChangeArrowheads="1"/>
                </p:cNvSpPr>
                <p:nvPr/>
              </p:nvSpPr>
              <p:spPr bwMode="auto">
                <a:xfrm>
                  <a:off x="6858001" y="4484689"/>
                  <a:ext cx="1619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1" name="Rectangle 1084">
                  <a:extLst>
                    <a:ext uri="{FF2B5EF4-FFF2-40B4-BE49-F238E27FC236}">
                      <a16:creationId xmlns:a16="http://schemas.microsoft.com/office/drawing/2014/main" id="{8A85624C-1506-4FC9-9182-7AF09E9D1A93}"/>
                    </a:ext>
                  </a:extLst>
                </p:cNvPr>
                <p:cNvSpPr>
                  <a:spLocks noChangeArrowheads="1"/>
                </p:cNvSpPr>
                <p:nvPr/>
              </p:nvSpPr>
              <p:spPr bwMode="auto">
                <a:xfrm>
                  <a:off x="7019926" y="4484689"/>
                  <a:ext cx="1079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2" name="Rectangle 1085">
                  <a:extLst>
                    <a:ext uri="{FF2B5EF4-FFF2-40B4-BE49-F238E27FC236}">
                      <a16:creationId xmlns:a16="http://schemas.microsoft.com/office/drawing/2014/main" id="{722A6E46-1B86-46F0-803C-56A8784B1D62}"/>
                    </a:ext>
                  </a:extLst>
                </p:cNvPr>
                <p:cNvSpPr>
                  <a:spLocks noChangeArrowheads="1"/>
                </p:cNvSpPr>
                <p:nvPr/>
              </p:nvSpPr>
              <p:spPr bwMode="auto">
                <a:xfrm>
                  <a:off x="6911976" y="4403726"/>
                  <a:ext cx="161925" cy="80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3" name="Rectangle 1086">
                  <a:extLst>
                    <a:ext uri="{FF2B5EF4-FFF2-40B4-BE49-F238E27FC236}">
                      <a16:creationId xmlns:a16="http://schemas.microsoft.com/office/drawing/2014/main" id="{5C5694FF-D521-412F-BF5C-84054A7321C1}"/>
                    </a:ext>
                  </a:extLst>
                </p:cNvPr>
                <p:cNvSpPr>
                  <a:spLocks noChangeArrowheads="1"/>
                </p:cNvSpPr>
                <p:nvPr/>
              </p:nvSpPr>
              <p:spPr bwMode="auto">
                <a:xfrm>
                  <a:off x="6911976" y="4403726"/>
                  <a:ext cx="1619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4" name="Rectangle 1087">
                  <a:extLst>
                    <a:ext uri="{FF2B5EF4-FFF2-40B4-BE49-F238E27FC236}">
                      <a16:creationId xmlns:a16="http://schemas.microsoft.com/office/drawing/2014/main" id="{0F5D999D-0903-44E0-BD83-8B95672AB2AB}"/>
                    </a:ext>
                  </a:extLst>
                </p:cNvPr>
                <p:cNvSpPr>
                  <a:spLocks noChangeArrowheads="1"/>
                </p:cNvSpPr>
                <p:nvPr/>
              </p:nvSpPr>
              <p:spPr bwMode="auto">
                <a:xfrm>
                  <a:off x="6911976" y="4376739"/>
                  <a:ext cx="161925" cy="2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5" name="Rectangle 1088">
                  <a:extLst>
                    <a:ext uri="{FF2B5EF4-FFF2-40B4-BE49-F238E27FC236}">
                      <a16:creationId xmlns:a16="http://schemas.microsoft.com/office/drawing/2014/main" id="{7E1CE272-9996-4E0B-98A7-2FE24E0D0453}"/>
                    </a:ext>
                  </a:extLst>
                </p:cNvPr>
                <p:cNvSpPr>
                  <a:spLocks noChangeArrowheads="1"/>
                </p:cNvSpPr>
                <p:nvPr/>
              </p:nvSpPr>
              <p:spPr bwMode="auto">
                <a:xfrm>
                  <a:off x="6911976" y="4376739"/>
                  <a:ext cx="161925"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7" name="Freeform 1090">
                  <a:extLst>
                    <a:ext uri="{FF2B5EF4-FFF2-40B4-BE49-F238E27FC236}">
                      <a16:creationId xmlns:a16="http://schemas.microsoft.com/office/drawing/2014/main" id="{097E7BBA-A923-41CA-BDB2-FD89B5259C54}"/>
                    </a:ext>
                  </a:extLst>
                </p:cNvPr>
                <p:cNvSpPr>
                  <a:spLocks/>
                </p:cNvSpPr>
                <p:nvPr/>
              </p:nvSpPr>
              <p:spPr bwMode="auto">
                <a:xfrm>
                  <a:off x="7019926" y="4403726"/>
                  <a:ext cx="107950" cy="80963"/>
                </a:xfrm>
                <a:custGeom>
                  <a:avLst/>
                  <a:gdLst>
                    <a:gd name="T0" fmla="*/ 68 w 68"/>
                    <a:gd name="T1" fmla="*/ 51 h 51"/>
                    <a:gd name="T2" fmla="*/ 34 w 68"/>
                    <a:gd name="T3" fmla="*/ 0 h 51"/>
                    <a:gd name="T4" fmla="*/ 0 w 68"/>
                    <a:gd name="T5" fmla="*/ 51 h 51"/>
                    <a:gd name="T6" fmla="*/ 68 w 68"/>
                    <a:gd name="T7" fmla="*/ 51 h 51"/>
                  </a:gdLst>
                  <a:ahLst/>
                  <a:cxnLst>
                    <a:cxn ang="0">
                      <a:pos x="T0" y="T1"/>
                    </a:cxn>
                    <a:cxn ang="0">
                      <a:pos x="T2" y="T3"/>
                    </a:cxn>
                    <a:cxn ang="0">
                      <a:pos x="T4" y="T5"/>
                    </a:cxn>
                    <a:cxn ang="0">
                      <a:pos x="T6" y="T7"/>
                    </a:cxn>
                  </a:cxnLst>
                  <a:rect l="0" t="0" r="r" b="b"/>
                  <a:pathLst>
                    <a:path w="68" h="51">
                      <a:moveTo>
                        <a:pt x="68" y="51"/>
                      </a:moveTo>
                      <a:lnTo>
                        <a:pt x="34" y="0"/>
                      </a:lnTo>
                      <a:lnTo>
                        <a:pt x="0" y="51"/>
                      </a:lnTo>
                      <a:lnTo>
                        <a:pt x="68" y="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59" name="Freeform 1092">
                  <a:extLst>
                    <a:ext uri="{FF2B5EF4-FFF2-40B4-BE49-F238E27FC236}">
                      <a16:creationId xmlns:a16="http://schemas.microsoft.com/office/drawing/2014/main" id="{50D97654-A3C0-40E0-BFEB-8FD05B98A6FC}"/>
                    </a:ext>
                  </a:extLst>
                </p:cNvPr>
                <p:cNvSpPr>
                  <a:spLocks/>
                </p:cNvSpPr>
                <p:nvPr/>
              </p:nvSpPr>
              <p:spPr bwMode="auto">
                <a:xfrm>
                  <a:off x="6858001" y="4403726"/>
                  <a:ext cx="215900" cy="80963"/>
                </a:xfrm>
                <a:custGeom>
                  <a:avLst/>
                  <a:gdLst>
                    <a:gd name="T0" fmla="*/ 136 w 136"/>
                    <a:gd name="T1" fmla="*/ 0 h 51"/>
                    <a:gd name="T2" fmla="*/ 34 w 136"/>
                    <a:gd name="T3" fmla="*/ 0 h 51"/>
                    <a:gd name="T4" fmla="*/ 0 w 136"/>
                    <a:gd name="T5" fmla="*/ 51 h 51"/>
                    <a:gd name="T6" fmla="*/ 34 w 136"/>
                    <a:gd name="T7" fmla="*/ 51 h 51"/>
                    <a:gd name="T8" fmla="*/ 34 w 136"/>
                    <a:gd name="T9" fmla="*/ 0 h 51"/>
                    <a:gd name="T10" fmla="*/ 136 w 136"/>
                    <a:gd name="T11" fmla="*/ 0 h 51"/>
                  </a:gdLst>
                  <a:ahLst/>
                  <a:cxnLst>
                    <a:cxn ang="0">
                      <a:pos x="T0" y="T1"/>
                    </a:cxn>
                    <a:cxn ang="0">
                      <a:pos x="T2" y="T3"/>
                    </a:cxn>
                    <a:cxn ang="0">
                      <a:pos x="T4" y="T5"/>
                    </a:cxn>
                    <a:cxn ang="0">
                      <a:pos x="T6" y="T7"/>
                    </a:cxn>
                    <a:cxn ang="0">
                      <a:pos x="T8" y="T9"/>
                    </a:cxn>
                    <a:cxn ang="0">
                      <a:pos x="T10" y="T11"/>
                    </a:cxn>
                  </a:cxnLst>
                  <a:rect l="0" t="0" r="r" b="b"/>
                  <a:pathLst>
                    <a:path w="136" h="51">
                      <a:moveTo>
                        <a:pt x="136" y="0"/>
                      </a:moveTo>
                      <a:lnTo>
                        <a:pt x="34" y="0"/>
                      </a:lnTo>
                      <a:lnTo>
                        <a:pt x="0" y="51"/>
                      </a:lnTo>
                      <a:lnTo>
                        <a:pt x="34" y="51"/>
                      </a:lnTo>
                      <a:lnTo>
                        <a:pt x="34" y="0"/>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61" name="Freeform 1094">
                  <a:extLst>
                    <a:ext uri="{FF2B5EF4-FFF2-40B4-BE49-F238E27FC236}">
                      <a16:creationId xmlns:a16="http://schemas.microsoft.com/office/drawing/2014/main" id="{4E03EE36-8CCD-493B-8C19-0E6FD9569F93}"/>
                    </a:ext>
                  </a:extLst>
                </p:cNvPr>
                <p:cNvSpPr>
                  <a:spLocks/>
                </p:cNvSpPr>
                <p:nvPr/>
              </p:nvSpPr>
              <p:spPr bwMode="auto">
                <a:xfrm>
                  <a:off x="6911976" y="4403726"/>
                  <a:ext cx="161925" cy="80963"/>
                </a:xfrm>
                <a:custGeom>
                  <a:avLst/>
                  <a:gdLst>
                    <a:gd name="T0" fmla="*/ 102 w 102"/>
                    <a:gd name="T1" fmla="*/ 0 h 51"/>
                    <a:gd name="T2" fmla="*/ 0 w 102"/>
                    <a:gd name="T3" fmla="*/ 0 h 51"/>
                    <a:gd name="T4" fmla="*/ 0 w 102"/>
                    <a:gd name="T5" fmla="*/ 51 h 51"/>
                    <a:gd name="T6" fmla="*/ 34 w 102"/>
                    <a:gd name="T7" fmla="*/ 51 h 51"/>
                    <a:gd name="T8" fmla="*/ 68 w 102"/>
                    <a:gd name="T9" fmla="*/ 51 h 51"/>
                    <a:gd name="T10" fmla="*/ 102 w 102"/>
                    <a:gd name="T11" fmla="*/ 0 h 51"/>
                  </a:gdLst>
                  <a:ahLst/>
                  <a:cxnLst>
                    <a:cxn ang="0">
                      <a:pos x="T0" y="T1"/>
                    </a:cxn>
                    <a:cxn ang="0">
                      <a:pos x="T2" y="T3"/>
                    </a:cxn>
                    <a:cxn ang="0">
                      <a:pos x="T4" y="T5"/>
                    </a:cxn>
                    <a:cxn ang="0">
                      <a:pos x="T6" y="T7"/>
                    </a:cxn>
                    <a:cxn ang="0">
                      <a:pos x="T8" y="T9"/>
                    </a:cxn>
                    <a:cxn ang="0">
                      <a:pos x="T10" y="T11"/>
                    </a:cxn>
                  </a:cxnLst>
                  <a:rect l="0" t="0" r="r" b="b"/>
                  <a:pathLst>
                    <a:path w="102" h="51">
                      <a:moveTo>
                        <a:pt x="102" y="0"/>
                      </a:moveTo>
                      <a:lnTo>
                        <a:pt x="0" y="0"/>
                      </a:lnTo>
                      <a:lnTo>
                        <a:pt x="0" y="51"/>
                      </a:lnTo>
                      <a:lnTo>
                        <a:pt x="34" y="51"/>
                      </a:lnTo>
                      <a:lnTo>
                        <a:pt x="68" y="51"/>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63" name="Freeform 1096">
                  <a:extLst>
                    <a:ext uri="{FF2B5EF4-FFF2-40B4-BE49-F238E27FC236}">
                      <a16:creationId xmlns:a16="http://schemas.microsoft.com/office/drawing/2014/main" id="{0D173B5A-7CA6-46F0-BC6D-F1B194301951}"/>
                    </a:ext>
                  </a:extLst>
                </p:cNvPr>
                <p:cNvSpPr>
                  <a:spLocks/>
                </p:cNvSpPr>
                <p:nvPr/>
              </p:nvSpPr>
              <p:spPr bwMode="auto">
                <a:xfrm>
                  <a:off x="7019926" y="4403726"/>
                  <a:ext cx="107950" cy="80963"/>
                </a:xfrm>
                <a:custGeom>
                  <a:avLst/>
                  <a:gdLst>
                    <a:gd name="T0" fmla="*/ 34 w 68"/>
                    <a:gd name="T1" fmla="*/ 0 h 51"/>
                    <a:gd name="T2" fmla="*/ 34 w 68"/>
                    <a:gd name="T3" fmla="*/ 0 h 51"/>
                    <a:gd name="T4" fmla="*/ 0 w 68"/>
                    <a:gd name="T5" fmla="*/ 51 h 51"/>
                    <a:gd name="T6" fmla="*/ 34 w 68"/>
                    <a:gd name="T7" fmla="*/ 51 h 51"/>
                    <a:gd name="T8" fmla="*/ 68 w 68"/>
                    <a:gd name="T9" fmla="*/ 51 h 51"/>
                    <a:gd name="T10" fmla="*/ 34 w 68"/>
                    <a:gd name="T11" fmla="*/ 0 h 51"/>
                  </a:gdLst>
                  <a:ahLst/>
                  <a:cxnLst>
                    <a:cxn ang="0">
                      <a:pos x="T0" y="T1"/>
                    </a:cxn>
                    <a:cxn ang="0">
                      <a:pos x="T2" y="T3"/>
                    </a:cxn>
                    <a:cxn ang="0">
                      <a:pos x="T4" y="T5"/>
                    </a:cxn>
                    <a:cxn ang="0">
                      <a:pos x="T6" y="T7"/>
                    </a:cxn>
                    <a:cxn ang="0">
                      <a:pos x="T8" y="T9"/>
                    </a:cxn>
                    <a:cxn ang="0">
                      <a:pos x="T10" y="T11"/>
                    </a:cxn>
                  </a:cxnLst>
                  <a:rect l="0" t="0" r="r" b="b"/>
                  <a:pathLst>
                    <a:path w="68" h="51">
                      <a:moveTo>
                        <a:pt x="34" y="0"/>
                      </a:moveTo>
                      <a:lnTo>
                        <a:pt x="34" y="0"/>
                      </a:lnTo>
                      <a:lnTo>
                        <a:pt x="0" y="51"/>
                      </a:lnTo>
                      <a:lnTo>
                        <a:pt x="34" y="51"/>
                      </a:lnTo>
                      <a:lnTo>
                        <a:pt x="68" y="51"/>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grpSp>
          <p:grpSp>
            <p:nvGrpSpPr>
              <p:cNvPr id="432" name="组 5">
                <a:extLst>
                  <a:ext uri="{FF2B5EF4-FFF2-40B4-BE49-F238E27FC236}">
                    <a16:creationId xmlns:a16="http://schemas.microsoft.com/office/drawing/2014/main" id="{DBDFF51C-28D8-4DE4-8BD7-7E0A6CDB296E}"/>
                  </a:ext>
                </a:extLst>
              </p:cNvPr>
              <p:cNvGrpSpPr/>
              <p:nvPr/>
            </p:nvGrpSpPr>
            <p:grpSpPr>
              <a:xfrm>
                <a:off x="5467709" y="1078929"/>
                <a:ext cx="765430" cy="684408"/>
                <a:chOff x="8096891" y="2496731"/>
                <a:chExt cx="765430" cy="684408"/>
              </a:xfrm>
            </p:grpSpPr>
            <p:sp>
              <p:nvSpPr>
                <p:cNvPr id="689" name="Freeform 99">
                  <a:extLst>
                    <a:ext uri="{FF2B5EF4-FFF2-40B4-BE49-F238E27FC236}">
                      <a16:creationId xmlns:a16="http://schemas.microsoft.com/office/drawing/2014/main" id="{83127187-D447-4A5A-BC96-11A0BF3BBED8}"/>
                    </a:ext>
                  </a:extLst>
                </p:cNvPr>
                <p:cNvSpPr>
                  <a:spLocks/>
                </p:cNvSpPr>
                <p:nvPr/>
              </p:nvSpPr>
              <p:spPr bwMode="auto">
                <a:xfrm>
                  <a:off x="8096891" y="2578817"/>
                  <a:ext cx="65029" cy="600190"/>
                </a:xfrm>
                <a:custGeom>
                  <a:avLst/>
                  <a:gdLst>
                    <a:gd name="T0" fmla="*/ 61 w 61"/>
                    <a:gd name="T1" fmla="*/ 563 h 563"/>
                    <a:gd name="T2" fmla="*/ 0 w 61"/>
                    <a:gd name="T3" fmla="*/ 537 h 563"/>
                    <a:gd name="T4" fmla="*/ 0 w 61"/>
                    <a:gd name="T5" fmla="*/ 41 h 563"/>
                    <a:gd name="T6" fmla="*/ 61 w 61"/>
                    <a:gd name="T7" fmla="*/ 0 h 563"/>
                    <a:gd name="T8" fmla="*/ 61 w 61"/>
                    <a:gd name="T9" fmla="*/ 563 h 563"/>
                  </a:gdLst>
                  <a:ahLst/>
                  <a:cxnLst>
                    <a:cxn ang="0">
                      <a:pos x="T0" y="T1"/>
                    </a:cxn>
                    <a:cxn ang="0">
                      <a:pos x="T2" y="T3"/>
                    </a:cxn>
                    <a:cxn ang="0">
                      <a:pos x="T4" y="T5"/>
                    </a:cxn>
                    <a:cxn ang="0">
                      <a:pos x="T6" y="T7"/>
                    </a:cxn>
                    <a:cxn ang="0">
                      <a:pos x="T8" y="T9"/>
                    </a:cxn>
                  </a:cxnLst>
                  <a:rect l="0" t="0" r="r" b="b"/>
                  <a:pathLst>
                    <a:path w="61" h="563">
                      <a:moveTo>
                        <a:pt x="61" y="563"/>
                      </a:moveTo>
                      <a:lnTo>
                        <a:pt x="0" y="537"/>
                      </a:lnTo>
                      <a:lnTo>
                        <a:pt x="0" y="41"/>
                      </a:lnTo>
                      <a:lnTo>
                        <a:pt x="61" y="0"/>
                      </a:lnTo>
                      <a:lnTo>
                        <a:pt x="61" y="5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691" name="Freeform 101">
                  <a:extLst>
                    <a:ext uri="{FF2B5EF4-FFF2-40B4-BE49-F238E27FC236}">
                      <a16:creationId xmlns:a16="http://schemas.microsoft.com/office/drawing/2014/main" id="{37E1FFA0-BBB1-4497-93BF-1CB9E3752D22}"/>
                    </a:ext>
                  </a:extLst>
                </p:cNvPr>
                <p:cNvSpPr>
                  <a:spLocks/>
                </p:cNvSpPr>
                <p:nvPr/>
              </p:nvSpPr>
              <p:spPr bwMode="auto">
                <a:xfrm>
                  <a:off x="8796225" y="2571355"/>
                  <a:ext cx="66096" cy="609784"/>
                </a:xfrm>
                <a:custGeom>
                  <a:avLst/>
                  <a:gdLst>
                    <a:gd name="T0" fmla="*/ 0 w 62"/>
                    <a:gd name="T1" fmla="*/ 572 h 572"/>
                    <a:gd name="T2" fmla="*/ 62 w 62"/>
                    <a:gd name="T3" fmla="*/ 544 h 572"/>
                    <a:gd name="T4" fmla="*/ 62 w 62"/>
                    <a:gd name="T5" fmla="*/ 41 h 572"/>
                    <a:gd name="T6" fmla="*/ 0 w 62"/>
                    <a:gd name="T7" fmla="*/ 0 h 572"/>
                    <a:gd name="T8" fmla="*/ 0 w 62"/>
                    <a:gd name="T9" fmla="*/ 572 h 572"/>
                  </a:gdLst>
                  <a:ahLst/>
                  <a:cxnLst>
                    <a:cxn ang="0">
                      <a:pos x="T0" y="T1"/>
                    </a:cxn>
                    <a:cxn ang="0">
                      <a:pos x="T2" y="T3"/>
                    </a:cxn>
                    <a:cxn ang="0">
                      <a:pos x="T4" y="T5"/>
                    </a:cxn>
                    <a:cxn ang="0">
                      <a:pos x="T6" y="T7"/>
                    </a:cxn>
                    <a:cxn ang="0">
                      <a:pos x="T8" y="T9"/>
                    </a:cxn>
                  </a:cxnLst>
                  <a:rect l="0" t="0" r="r" b="b"/>
                  <a:pathLst>
                    <a:path w="62" h="572">
                      <a:moveTo>
                        <a:pt x="0" y="572"/>
                      </a:moveTo>
                      <a:lnTo>
                        <a:pt x="62" y="544"/>
                      </a:lnTo>
                      <a:lnTo>
                        <a:pt x="62" y="41"/>
                      </a:lnTo>
                      <a:lnTo>
                        <a:pt x="0" y="0"/>
                      </a:lnTo>
                      <a:lnTo>
                        <a:pt x="0" y="5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698" name="Freeform 108">
                  <a:extLst>
                    <a:ext uri="{FF2B5EF4-FFF2-40B4-BE49-F238E27FC236}">
                      <a16:creationId xmlns:a16="http://schemas.microsoft.com/office/drawing/2014/main" id="{A23D8E0D-BDFA-443A-AE9A-13665764D4E2}"/>
                    </a:ext>
                  </a:extLst>
                </p:cNvPr>
                <p:cNvSpPr>
                  <a:spLocks/>
                </p:cNvSpPr>
                <p:nvPr/>
              </p:nvSpPr>
              <p:spPr bwMode="auto">
                <a:xfrm>
                  <a:off x="8571287" y="2887974"/>
                  <a:ext cx="1066" cy="9595"/>
                </a:xfrm>
                <a:custGeom>
                  <a:avLst/>
                  <a:gdLst>
                    <a:gd name="T0" fmla="*/ 0 w 1"/>
                    <a:gd name="T1" fmla="*/ 9 h 9"/>
                    <a:gd name="T2" fmla="*/ 0 w 1"/>
                    <a:gd name="T3" fmla="*/ 9 h 9"/>
                    <a:gd name="T4" fmla="*/ 1 w 1"/>
                    <a:gd name="T5" fmla="*/ 9 h 9"/>
                    <a:gd name="T6" fmla="*/ 1 w 1"/>
                    <a:gd name="T7" fmla="*/ 0 h 9"/>
                    <a:gd name="T8" fmla="*/ 0 w 1"/>
                    <a:gd name="T9" fmla="*/ 0 h 9"/>
                    <a:gd name="T10" fmla="*/ 0 w 1"/>
                    <a:gd name="T11" fmla="*/ 0 h 9"/>
                    <a:gd name="T12" fmla="*/ 0 w 1"/>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 h="9">
                      <a:moveTo>
                        <a:pt x="0" y="9"/>
                      </a:moveTo>
                      <a:lnTo>
                        <a:pt x="0" y="9"/>
                      </a:lnTo>
                      <a:lnTo>
                        <a:pt x="1" y="9"/>
                      </a:lnTo>
                      <a:lnTo>
                        <a:pt x="1" y="0"/>
                      </a:lnTo>
                      <a:lnTo>
                        <a:pt x="0" y="0"/>
                      </a:lnTo>
                      <a:lnTo>
                        <a:pt x="0" y="0"/>
                      </a:lnTo>
                      <a:lnTo>
                        <a:pt x="0" y="9"/>
                      </a:lnTo>
                      <a:close/>
                    </a:path>
                  </a:pathLst>
                </a:custGeom>
                <a:solidFill>
                  <a:srgbClr val="D8C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07" name="Freeform 117">
                  <a:extLst>
                    <a:ext uri="{FF2B5EF4-FFF2-40B4-BE49-F238E27FC236}">
                      <a16:creationId xmlns:a16="http://schemas.microsoft.com/office/drawing/2014/main" id="{ACEA7CB3-C2F7-4F7E-84BE-5CB2A3960AB5}"/>
                    </a:ext>
                  </a:extLst>
                </p:cNvPr>
                <p:cNvSpPr>
                  <a:spLocks/>
                </p:cNvSpPr>
                <p:nvPr/>
              </p:nvSpPr>
              <p:spPr bwMode="auto">
                <a:xfrm>
                  <a:off x="8796225" y="2571355"/>
                  <a:ext cx="8528" cy="4264"/>
                </a:xfrm>
                <a:custGeom>
                  <a:avLst/>
                  <a:gdLst>
                    <a:gd name="T0" fmla="*/ 0 w 8"/>
                    <a:gd name="T1" fmla="*/ 0 h 4"/>
                    <a:gd name="T2" fmla="*/ 0 w 8"/>
                    <a:gd name="T3" fmla="*/ 0 h 4"/>
                    <a:gd name="T4" fmla="*/ 8 w 8"/>
                    <a:gd name="T5" fmla="*/ 4 h 4"/>
                    <a:gd name="T6" fmla="*/ 0 w 8"/>
                    <a:gd name="T7" fmla="*/ 0 h 4"/>
                  </a:gdLst>
                  <a:ahLst/>
                  <a:cxnLst>
                    <a:cxn ang="0">
                      <a:pos x="T0" y="T1"/>
                    </a:cxn>
                    <a:cxn ang="0">
                      <a:pos x="T2" y="T3"/>
                    </a:cxn>
                    <a:cxn ang="0">
                      <a:pos x="T4" y="T5"/>
                    </a:cxn>
                    <a:cxn ang="0">
                      <a:pos x="T6" y="T7"/>
                    </a:cxn>
                  </a:cxnLst>
                  <a:rect l="0" t="0" r="r" b="b"/>
                  <a:pathLst>
                    <a:path w="8" h="4">
                      <a:moveTo>
                        <a:pt x="0" y="0"/>
                      </a:moveTo>
                      <a:lnTo>
                        <a:pt x="0" y="0"/>
                      </a:lnTo>
                      <a:lnTo>
                        <a:pt x="8" y="4"/>
                      </a:lnTo>
                      <a:lnTo>
                        <a:pt x="0" y="0"/>
                      </a:lnTo>
                      <a:close/>
                    </a:path>
                  </a:pathLst>
                </a:custGeom>
                <a:solidFill>
                  <a:srgbClr val="CAB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08" name="Freeform 118">
                  <a:extLst>
                    <a:ext uri="{FF2B5EF4-FFF2-40B4-BE49-F238E27FC236}">
                      <a16:creationId xmlns:a16="http://schemas.microsoft.com/office/drawing/2014/main" id="{81C8CF4D-77F7-4FA7-B1BB-73C78E690C86}"/>
                    </a:ext>
                  </a:extLst>
                </p:cNvPr>
                <p:cNvSpPr>
                  <a:spLocks/>
                </p:cNvSpPr>
                <p:nvPr/>
              </p:nvSpPr>
              <p:spPr bwMode="auto">
                <a:xfrm>
                  <a:off x="8796225" y="2571355"/>
                  <a:ext cx="8528" cy="4264"/>
                </a:xfrm>
                <a:custGeom>
                  <a:avLst/>
                  <a:gdLst>
                    <a:gd name="T0" fmla="*/ 0 w 8"/>
                    <a:gd name="T1" fmla="*/ 0 h 4"/>
                    <a:gd name="T2" fmla="*/ 0 w 8"/>
                    <a:gd name="T3" fmla="*/ 0 h 4"/>
                    <a:gd name="T4" fmla="*/ 8 w 8"/>
                    <a:gd name="T5" fmla="*/ 4 h 4"/>
                    <a:gd name="T6" fmla="*/ 0 w 8"/>
                    <a:gd name="T7" fmla="*/ 0 h 4"/>
                  </a:gdLst>
                  <a:ahLst/>
                  <a:cxnLst>
                    <a:cxn ang="0">
                      <a:pos x="T0" y="T1"/>
                    </a:cxn>
                    <a:cxn ang="0">
                      <a:pos x="T2" y="T3"/>
                    </a:cxn>
                    <a:cxn ang="0">
                      <a:pos x="T4" y="T5"/>
                    </a:cxn>
                    <a:cxn ang="0">
                      <a:pos x="T6" y="T7"/>
                    </a:cxn>
                  </a:cxnLst>
                  <a:rect l="0" t="0" r="r" b="b"/>
                  <a:pathLst>
                    <a:path w="8" h="4">
                      <a:moveTo>
                        <a:pt x="0" y="0"/>
                      </a:moveTo>
                      <a:lnTo>
                        <a:pt x="0" y="0"/>
                      </a:lnTo>
                      <a:lnTo>
                        <a:pt x="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11" name="Rectangle 121">
                  <a:extLst>
                    <a:ext uri="{FF2B5EF4-FFF2-40B4-BE49-F238E27FC236}">
                      <a16:creationId xmlns:a16="http://schemas.microsoft.com/office/drawing/2014/main" id="{B575EB60-53D1-409A-9302-8CEB4A733305}"/>
                    </a:ext>
                  </a:extLst>
                </p:cNvPr>
                <p:cNvSpPr>
                  <a:spLocks noChangeArrowheads="1"/>
                </p:cNvSpPr>
                <p:nvPr/>
              </p:nvSpPr>
              <p:spPr bwMode="auto">
                <a:xfrm>
                  <a:off x="8329292" y="2496731"/>
                  <a:ext cx="300628" cy="16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13" name="Freeform 123">
                  <a:extLst>
                    <a:ext uri="{FF2B5EF4-FFF2-40B4-BE49-F238E27FC236}">
                      <a16:creationId xmlns:a16="http://schemas.microsoft.com/office/drawing/2014/main" id="{481F2304-76D3-4185-BDA2-9FBDD40583F1}"/>
                    </a:ext>
                  </a:extLst>
                </p:cNvPr>
                <p:cNvSpPr>
                  <a:spLocks noEditPoints="1"/>
                </p:cNvSpPr>
                <p:nvPr/>
              </p:nvSpPr>
              <p:spPr bwMode="auto">
                <a:xfrm>
                  <a:off x="8343150" y="2503127"/>
                  <a:ext cx="136455" cy="149248"/>
                </a:xfrm>
                <a:custGeom>
                  <a:avLst/>
                  <a:gdLst>
                    <a:gd name="T0" fmla="*/ 96 w 128"/>
                    <a:gd name="T1" fmla="*/ 9 h 140"/>
                    <a:gd name="T2" fmla="*/ 96 w 128"/>
                    <a:gd name="T3" fmla="*/ 9 h 140"/>
                    <a:gd name="T4" fmla="*/ 119 w 128"/>
                    <a:gd name="T5" fmla="*/ 9 h 140"/>
                    <a:gd name="T6" fmla="*/ 119 w 128"/>
                    <a:gd name="T7" fmla="*/ 35 h 140"/>
                    <a:gd name="T8" fmla="*/ 119 w 128"/>
                    <a:gd name="T9" fmla="*/ 131 h 140"/>
                    <a:gd name="T10" fmla="*/ 10 w 128"/>
                    <a:gd name="T11" fmla="*/ 131 h 140"/>
                    <a:gd name="T12" fmla="*/ 10 w 128"/>
                    <a:gd name="T13" fmla="*/ 9 h 140"/>
                    <a:gd name="T14" fmla="*/ 82 w 128"/>
                    <a:gd name="T15" fmla="*/ 9 h 140"/>
                    <a:gd name="T16" fmla="*/ 90 w 128"/>
                    <a:gd name="T17" fmla="*/ 9 h 140"/>
                    <a:gd name="T18" fmla="*/ 96 w 128"/>
                    <a:gd name="T19" fmla="*/ 9 h 140"/>
                    <a:gd name="T20" fmla="*/ 128 w 128"/>
                    <a:gd name="T21" fmla="*/ 0 h 140"/>
                    <a:gd name="T22" fmla="*/ 0 w 128"/>
                    <a:gd name="T23" fmla="*/ 0 h 140"/>
                    <a:gd name="T24" fmla="*/ 0 w 128"/>
                    <a:gd name="T25" fmla="*/ 140 h 140"/>
                    <a:gd name="T26" fmla="*/ 127 w 128"/>
                    <a:gd name="T27" fmla="*/ 140 h 140"/>
                    <a:gd name="T28" fmla="*/ 127 w 128"/>
                    <a:gd name="T29" fmla="*/ 0 h 140"/>
                    <a:gd name="T30" fmla="*/ 128 w 128"/>
                    <a:gd name="T31" fmla="*/ 0 h 140"/>
                    <a:gd name="T32" fmla="*/ 128 w 128"/>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40">
                      <a:moveTo>
                        <a:pt x="96" y="9"/>
                      </a:moveTo>
                      <a:lnTo>
                        <a:pt x="96" y="9"/>
                      </a:lnTo>
                      <a:lnTo>
                        <a:pt x="119" y="9"/>
                      </a:lnTo>
                      <a:lnTo>
                        <a:pt x="119" y="35"/>
                      </a:lnTo>
                      <a:lnTo>
                        <a:pt x="119" y="131"/>
                      </a:lnTo>
                      <a:lnTo>
                        <a:pt x="10" y="131"/>
                      </a:lnTo>
                      <a:lnTo>
                        <a:pt x="10" y="9"/>
                      </a:lnTo>
                      <a:lnTo>
                        <a:pt x="82" y="9"/>
                      </a:lnTo>
                      <a:lnTo>
                        <a:pt x="90" y="9"/>
                      </a:lnTo>
                      <a:lnTo>
                        <a:pt x="96" y="9"/>
                      </a:lnTo>
                      <a:moveTo>
                        <a:pt x="128" y="0"/>
                      </a:moveTo>
                      <a:lnTo>
                        <a:pt x="0" y="0"/>
                      </a:lnTo>
                      <a:lnTo>
                        <a:pt x="0" y="140"/>
                      </a:lnTo>
                      <a:lnTo>
                        <a:pt x="127" y="140"/>
                      </a:lnTo>
                      <a:lnTo>
                        <a:pt x="127" y="0"/>
                      </a:lnTo>
                      <a:lnTo>
                        <a:pt x="128" y="0"/>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15" name="Rectangle 125">
                  <a:extLst>
                    <a:ext uri="{FF2B5EF4-FFF2-40B4-BE49-F238E27FC236}">
                      <a16:creationId xmlns:a16="http://schemas.microsoft.com/office/drawing/2014/main" id="{94BB1541-0DA7-4456-895A-3C7D10BC20A7}"/>
                    </a:ext>
                  </a:extLst>
                </p:cNvPr>
                <p:cNvSpPr>
                  <a:spLocks noChangeArrowheads="1"/>
                </p:cNvSpPr>
                <p:nvPr/>
              </p:nvSpPr>
              <p:spPr bwMode="auto">
                <a:xfrm>
                  <a:off x="8353811" y="2512722"/>
                  <a:ext cx="116200" cy="13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17" name="Freeform 127">
                  <a:extLst>
                    <a:ext uri="{FF2B5EF4-FFF2-40B4-BE49-F238E27FC236}">
                      <a16:creationId xmlns:a16="http://schemas.microsoft.com/office/drawing/2014/main" id="{9C0C9E21-5F3E-45C3-A53E-D0DC35EDCBB1}"/>
                    </a:ext>
                  </a:extLst>
                </p:cNvPr>
                <p:cNvSpPr>
                  <a:spLocks/>
                </p:cNvSpPr>
                <p:nvPr/>
              </p:nvSpPr>
              <p:spPr bwMode="auto">
                <a:xfrm>
                  <a:off x="8353811" y="2512722"/>
                  <a:ext cx="116200" cy="130059"/>
                </a:xfrm>
                <a:custGeom>
                  <a:avLst/>
                  <a:gdLst>
                    <a:gd name="T0" fmla="*/ 109 w 109"/>
                    <a:gd name="T1" fmla="*/ 0 h 122"/>
                    <a:gd name="T2" fmla="*/ 86 w 109"/>
                    <a:gd name="T3" fmla="*/ 0 h 122"/>
                    <a:gd name="T4" fmla="*/ 0 w 109"/>
                    <a:gd name="T5" fmla="*/ 108 h 122"/>
                    <a:gd name="T6" fmla="*/ 0 w 109"/>
                    <a:gd name="T7" fmla="*/ 122 h 122"/>
                    <a:gd name="T8" fmla="*/ 33 w 109"/>
                    <a:gd name="T9" fmla="*/ 122 h 122"/>
                    <a:gd name="T10" fmla="*/ 109 w 109"/>
                    <a:gd name="T11" fmla="*/ 26 h 122"/>
                    <a:gd name="T12" fmla="*/ 109 w 10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09" h="122">
                      <a:moveTo>
                        <a:pt x="109" y="0"/>
                      </a:moveTo>
                      <a:lnTo>
                        <a:pt x="86" y="0"/>
                      </a:lnTo>
                      <a:lnTo>
                        <a:pt x="0" y="108"/>
                      </a:lnTo>
                      <a:lnTo>
                        <a:pt x="0" y="122"/>
                      </a:lnTo>
                      <a:lnTo>
                        <a:pt x="33" y="122"/>
                      </a:lnTo>
                      <a:lnTo>
                        <a:pt x="109" y="26"/>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21" name="Freeform 131">
                  <a:extLst>
                    <a:ext uri="{FF2B5EF4-FFF2-40B4-BE49-F238E27FC236}">
                      <a16:creationId xmlns:a16="http://schemas.microsoft.com/office/drawing/2014/main" id="{6C463809-6649-4EEC-89E6-007B64A405B7}"/>
                    </a:ext>
                  </a:extLst>
                </p:cNvPr>
                <p:cNvSpPr>
                  <a:spLocks noEditPoints="1"/>
                </p:cNvSpPr>
                <p:nvPr/>
              </p:nvSpPr>
              <p:spPr bwMode="auto">
                <a:xfrm>
                  <a:off x="8478540" y="2503127"/>
                  <a:ext cx="137521" cy="151380"/>
                </a:xfrm>
                <a:custGeom>
                  <a:avLst/>
                  <a:gdLst>
                    <a:gd name="T0" fmla="*/ 97 w 129"/>
                    <a:gd name="T1" fmla="*/ 9 h 142"/>
                    <a:gd name="T2" fmla="*/ 97 w 129"/>
                    <a:gd name="T3" fmla="*/ 9 h 142"/>
                    <a:gd name="T4" fmla="*/ 119 w 129"/>
                    <a:gd name="T5" fmla="*/ 9 h 142"/>
                    <a:gd name="T6" fmla="*/ 119 w 129"/>
                    <a:gd name="T7" fmla="*/ 35 h 142"/>
                    <a:gd name="T8" fmla="*/ 119 w 129"/>
                    <a:gd name="T9" fmla="*/ 131 h 142"/>
                    <a:gd name="T10" fmla="*/ 10 w 129"/>
                    <a:gd name="T11" fmla="*/ 131 h 142"/>
                    <a:gd name="T12" fmla="*/ 10 w 129"/>
                    <a:gd name="T13" fmla="*/ 9 h 142"/>
                    <a:gd name="T14" fmla="*/ 83 w 129"/>
                    <a:gd name="T15" fmla="*/ 9 h 142"/>
                    <a:gd name="T16" fmla="*/ 90 w 129"/>
                    <a:gd name="T17" fmla="*/ 9 h 142"/>
                    <a:gd name="T18" fmla="*/ 97 w 129"/>
                    <a:gd name="T19" fmla="*/ 9 h 142"/>
                    <a:gd name="T20" fmla="*/ 129 w 129"/>
                    <a:gd name="T21" fmla="*/ 0 h 142"/>
                    <a:gd name="T22" fmla="*/ 1 w 129"/>
                    <a:gd name="T23" fmla="*/ 0 h 142"/>
                    <a:gd name="T24" fmla="*/ 1 w 129"/>
                    <a:gd name="T25" fmla="*/ 140 h 142"/>
                    <a:gd name="T26" fmla="*/ 0 w 129"/>
                    <a:gd name="T27" fmla="*/ 140 h 142"/>
                    <a:gd name="T28" fmla="*/ 0 w 129"/>
                    <a:gd name="T29" fmla="*/ 142 h 142"/>
                    <a:gd name="T30" fmla="*/ 129 w 129"/>
                    <a:gd name="T31" fmla="*/ 142 h 142"/>
                    <a:gd name="T32" fmla="*/ 129 w 129"/>
                    <a:gd name="T3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 h="142">
                      <a:moveTo>
                        <a:pt x="97" y="9"/>
                      </a:moveTo>
                      <a:lnTo>
                        <a:pt x="97" y="9"/>
                      </a:lnTo>
                      <a:lnTo>
                        <a:pt x="119" y="9"/>
                      </a:lnTo>
                      <a:lnTo>
                        <a:pt x="119" y="35"/>
                      </a:lnTo>
                      <a:lnTo>
                        <a:pt x="119" y="131"/>
                      </a:lnTo>
                      <a:lnTo>
                        <a:pt x="10" y="131"/>
                      </a:lnTo>
                      <a:lnTo>
                        <a:pt x="10" y="9"/>
                      </a:lnTo>
                      <a:lnTo>
                        <a:pt x="83" y="9"/>
                      </a:lnTo>
                      <a:lnTo>
                        <a:pt x="90" y="9"/>
                      </a:lnTo>
                      <a:lnTo>
                        <a:pt x="97" y="9"/>
                      </a:lnTo>
                      <a:moveTo>
                        <a:pt x="129" y="0"/>
                      </a:moveTo>
                      <a:lnTo>
                        <a:pt x="1" y="0"/>
                      </a:lnTo>
                      <a:lnTo>
                        <a:pt x="1" y="140"/>
                      </a:lnTo>
                      <a:lnTo>
                        <a:pt x="0" y="140"/>
                      </a:lnTo>
                      <a:lnTo>
                        <a:pt x="0" y="142"/>
                      </a:lnTo>
                      <a:lnTo>
                        <a:pt x="129" y="14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22" name="Rectangle 132">
                  <a:extLst>
                    <a:ext uri="{FF2B5EF4-FFF2-40B4-BE49-F238E27FC236}">
                      <a16:creationId xmlns:a16="http://schemas.microsoft.com/office/drawing/2014/main" id="{5E2BE7B2-E4E5-4724-9953-25B80093E6B8}"/>
                    </a:ext>
                  </a:extLst>
                </p:cNvPr>
                <p:cNvSpPr>
                  <a:spLocks noChangeArrowheads="1"/>
                </p:cNvSpPr>
                <p:nvPr/>
              </p:nvSpPr>
              <p:spPr bwMode="auto">
                <a:xfrm>
                  <a:off x="8478540" y="2503127"/>
                  <a:ext cx="1066" cy="149248"/>
                </a:xfrm>
                <a:prstGeom prst="rect">
                  <a:avLst/>
                </a:prstGeom>
                <a:solidFill>
                  <a:srgbClr val="8469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23" name="Rectangle 133">
                  <a:extLst>
                    <a:ext uri="{FF2B5EF4-FFF2-40B4-BE49-F238E27FC236}">
                      <a16:creationId xmlns:a16="http://schemas.microsoft.com/office/drawing/2014/main" id="{207F4A6C-EC8B-4C7A-9942-B86587CC7F46}"/>
                    </a:ext>
                  </a:extLst>
                </p:cNvPr>
                <p:cNvSpPr>
                  <a:spLocks noChangeArrowheads="1"/>
                </p:cNvSpPr>
                <p:nvPr/>
              </p:nvSpPr>
              <p:spPr bwMode="auto">
                <a:xfrm>
                  <a:off x="8478540" y="2503127"/>
                  <a:ext cx="1066" cy="14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725" name="Rectangle 135">
                  <a:extLst>
                    <a:ext uri="{FF2B5EF4-FFF2-40B4-BE49-F238E27FC236}">
                      <a16:creationId xmlns:a16="http://schemas.microsoft.com/office/drawing/2014/main" id="{6B715350-73CC-4E3C-B135-B3C9134F5709}"/>
                    </a:ext>
                  </a:extLst>
                </p:cNvPr>
                <p:cNvSpPr>
                  <a:spLocks noChangeArrowheads="1"/>
                </p:cNvSpPr>
                <p:nvPr/>
              </p:nvSpPr>
              <p:spPr bwMode="auto">
                <a:xfrm>
                  <a:off x="8489200" y="2512722"/>
                  <a:ext cx="116200" cy="13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grpSp>
          <p:grpSp>
            <p:nvGrpSpPr>
              <p:cNvPr id="433" name="组 6">
                <a:extLst>
                  <a:ext uri="{FF2B5EF4-FFF2-40B4-BE49-F238E27FC236}">
                    <a16:creationId xmlns:a16="http://schemas.microsoft.com/office/drawing/2014/main" id="{CC763DDC-B884-43C9-947A-391198BFF11B}"/>
                  </a:ext>
                </a:extLst>
              </p:cNvPr>
              <p:cNvGrpSpPr/>
              <p:nvPr/>
            </p:nvGrpSpPr>
            <p:grpSpPr>
              <a:xfrm>
                <a:off x="8125579" y="1617787"/>
                <a:ext cx="144970" cy="10573"/>
                <a:chOff x="7870826" y="4630739"/>
                <a:chExt cx="88900" cy="6350"/>
              </a:xfrm>
            </p:grpSpPr>
            <p:sp>
              <p:nvSpPr>
                <p:cNvPr id="650" name="Rectangle 1044">
                  <a:extLst>
                    <a:ext uri="{FF2B5EF4-FFF2-40B4-BE49-F238E27FC236}">
                      <a16:creationId xmlns:a16="http://schemas.microsoft.com/office/drawing/2014/main" id="{E023B92B-5D7D-4FCA-B988-66218234377F}"/>
                    </a:ext>
                  </a:extLst>
                </p:cNvPr>
                <p:cNvSpPr>
                  <a:spLocks noChangeArrowheads="1"/>
                </p:cNvSpPr>
                <p:nvPr/>
              </p:nvSpPr>
              <p:spPr bwMode="auto">
                <a:xfrm>
                  <a:off x="7870826" y="4630739"/>
                  <a:ext cx="7938"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sp>
              <p:nvSpPr>
                <p:cNvPr id="659" name="Rectangle 1053">
                  <a:extLst>
                    <a:ext uri="{FF2B5EF4-FFF2-40B4-BE49-F238E27FC236}">
                      <a16:creationId xmlns:a16="http://schemas.microsoft.com/office/drawing/2014/main" id="{39A1905B-59AE-4BF0-8C35-142BFB4992BC}"/>
                    </a:ext>
                  </a:extLst>
                </p:cNvPr>
                <p:cNvSpPr>
                  <a:spLocks noChangeArrowheads="1"/>
                </p:cNvSpPr>
                <p:nvPr/>
              </p:nvSpPr>
              <p:spPr bwMode="auto">
                <a:xfrm>
                  <a:off x="7951788" y="4630739"/>
                  <a:ext cx="7938"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10" tIns="10255" rIns="20510" bIns="10255" numCol="1" anchor="t" anchorCtr="0" compatLnSpc="1">
                  <a:prstTxWarp prst="textNoShape">
                    <a:avLst/>
                  </a:prstTxWarp>
                </a:bodyPr>
                <a:lstStyle/>
                <a:p>
                  <a:endParaRPr lang="zh-CN" altLang="en-US" sz="404">
                    <a:latin typeface="Times New Roman" charset="0"/>
                    <a:ea typeface="Times New Roman" charset="0"/>
                    <a:cs typeface="Times New Roman" charset="0"/>
                  </a:endParaRPr>
                </a:p>
              </p:txBody>
            </p:sp>
          </p:grpSp>
        </p:grpSp>
        <p:sp>
          <p:nvSpPr>
            <p:cNvPr id="777" name="文本框 776">
              <a:extLst>
                <a:ext uri="{FF2B5EF4-FFF2-40B4-BE49-F238E27FC236}">
                  <a16:creationId xmlns:a16="http://schemas.microsoft.com/office/drawing/2014/main" id="{C3A3CA2D-B0E4-476D-8ABD-860E02D79F10}"/>
                </a:ext>
              </a:extLst>
            </p:cNvPr>
            <p:cNvSpPr txBox="1"/>
            <p:nvPr/>
          </p:nvSpPr>
          <p:spPr>
            <a:xfrm>
              <a:off x="4727097" y="5220790"/>
              <a:ext cx="3038382" cy="457677"/>
            </a:xfrm>
            <a:prstGeom prst="rect">
              <a:avLst/>
            </a:prstGeom>
            <a:noFill/>
          </p:spPr>
          <p:txBody>
            <a:bodyPr wrap="square" rtlCol="0">
              <a:spAutoFit/>
            </a:bodyPr>
            <a:lstStyle/>
            <a:p>
              <a:pPr algn="ctr"/>
              <a:r>
                <a:rPr kumimoji="1" lang="en-US" altLang="zh-CN" sz="807" b="1" dirty="0">
                  <a:latin typeface="Times New Roman" charset="0"/>
                  <a:ea typeface="Times New Roman" charset="0"/>
                  <a:cs typeface="Times New Roman" charset="0"/>
                </a:rPr>
                <a:t>Mercury </a:t>
              </a:r>
              <a:r>
                <a:rPr kumimoji="1" lang="en-US" altLang="zh-CN" sz="750" b="1" dirty="0">
                  <a:latin typeface="Times New Roman" charset="0"/>
                  <a:ea typeface="Times New Roman" charset="0"/>
                  <a:cs typeface="Times New Roman" charset="0"/>
                </a:rPr>
                <a:t>Emission</a:t>
              </a:r>
              <a:endParaRPr kumimoji="1" lang="zh-CN" altLang="en-US" sz="750" b="1" dirty="0">
                <a:latin typeface="Times New Roman" charset="0"/>
                <a:ea typeface="Times New Roman" charset="0"/>
                <a:cs typeface="Times New Roman" charset="0"/>
              </a:endParaRPr>
            </a:p>
          </p:txBody>
        </p:sp>
        <p:sp>
          <p:nvSpPr>
            <p:cNvPr id="779" name="文本框 778">
              <a:extLst>
                <a:ext uri="{FF2B5EF4-FFF2-40B4-BE49-F238E27FC236}">
                  <a16:creationId xmlns:a16="http://schemas.microsoft.com/office/drawing/2014/main" id="{A8DEC32B-37B6-4BA0-876C-15F86FE1B6F6}"/>
                </a:ext>
              </a:extLst>
            </p:cNvPr>
            <p:cNvSpPr txBox="1"/>
            <p:nvPr/>
          </p:nvSpPr>
          <p:spPr>
            <a:xfrm>
              <a:off x="521351" y="7721843"/>
              <a:ext cx="5203144" cy="589002"/>
            </a:xfrm>
            <a:prstGeom prst="rect">
              <a:avLst/>
            </a:prstGeom>
            <a:noFill/>
          </p:spPr>
          <p:txBody>
            <a:bodyPr wrap="square" rtlCol="0">
              <a:spAutoFit/>
            </a:bodyPr>
            <a:lstStyle/>
            <a:p>
              <a:pPr algn="ctr"/>
              <a:r>
                <a:rPr kumimoji="1" lang="en-US" altLang="zh-CN" sz="807" b="1" dirty="0">
                  <a:solidFill>
                    <a:schemeClr val="bg2"/>
                  </a:solidFill>
                  <a:latin typeface="Times New Roman" charset="0"/>
                  <a:ea typeface="Times New Roman" charset="0"/>
                  <a:cs typeface="Times New Roman" charset="0"/>
                </a:rPr>
                <a:t>Hg</a:t>
              </a:r>
              <a:r>
                <a:rPr kumimoji="1" lang="en-US" altLang="zh-CN" sz="807" b="1" baseline="30000" dirty="0">
                  <a:solidFill>
                    <a:schemeClr val="bg2"/>
                  </a:solidFill>
                  <a:latin typeface="Times New Roman" charset="0"/>
                  <a:ea typeface="Times New Roman" charset="0"/>
                  <a:cs typeface="Times New Roman" charset="0"/>
                </a:rPr>
                <a:t>0  </a:t>
              </a:r>
              <a:r>
                <a:rPr kumimoji="1" lang="en-US" altLang="zh-CN" sz="1211" b="1" dirty="0">
                  <a:solidFill>
                    <a:schemeClr val="bg2"/>
                  </a:solidFill>
                  <a:latin typeface="Times New Roman" charset="0"/>
                  <a:ea typeface="Times New Roman" charset="0"/>
                  <a:cs typeface="Times New Roman" charset="0"/>
                </a:rPr>
                <a:t>    </a:t>
              </a:r>
              <a:r>
                <a:rPr kumimoji="1" lang="zh-CN" altLang="en-US" sz="807" b="1" dirty="0">
                  <a:solidFill>
                    <a:schemeClr val="bg2"/>
                  </a:solidFill>
                  <a:latin typeface="Times New Roman" charset="0"/>
                  <a:ea typeface="Times New Roman" charset="0"/>
                  <a:cs typeface="Times New Roman" charset="0"/>
                </a:rPr>
                <a:t>    </a:t>
              </a:r>
              <a:r>
                <a:rPr kumimoji="1" lang="en-US" altLang="zh-CN" sz="807" b="1" dirty="0" err="1">
                  <a:solidFill>
                    <a:schemeClr val="bg2"/>
                  </a:solidFill>
                  <a:latin typeface="Times New Roman" charset="0"/>
                  <a:ea typeface="Times New Roman" charset="0"/>
                  <a:cs typeface="Times New Roman" charset="0"/>
                </a:rPr>
                <a:t>Hg</a:t>
              </a:r>
              <a:r>
                <a:rPr lang="en-US" altLang="zh-CN" sz="807" baseline="30000" dirty="0" err="1">
                  <a:solidFill>
                    <a:schemeClr val="bg2"/>
                  </a:solidFill>
                  <a:latin typeface="Times New Roman" panose="02020603050405020304" pitchFamily="18" charset="0"/>
                  <a:cs typeface="Times New Roman" panose="02020603050405020304" pitchFamily="18" charset="0"/>
                </a:rPr>
                <a:t>II</a:t>
              </a:r>
              <a:endParaRPr kumimoji="1" lang="zh-CN" altLang="en-US" sz="807" b="1" baseline="30000" dirty="0">
                <a:solidFill>
                  <a:schemeClr val="bg2"/>
                </a:solidFill>
                <a:latin typeface="Times New Roman" panose="02020603050405020304" pitchFamily="18" charset="0"/>
                <a:ea typeface="Times New Roman" charset="0"/>
                <a:cs typeface="Times New Roman" panose="02020603050405020304" pitchFamily="18" charset="0"/>
              </a:endParaRPr>
            </a:p>
          </p:txBody>
        </p:sp>
        <p:sp>
          <p:nvSpPr>
            <p:cNvPr id="780" name="右箭头 39">
              <a:extLst>
                <a:ext uri="{FF2B5EF4-FFF2-40B4-BE49-F238E27FC236}">
                  <a16:creationId xmlns:a16="http://schemas.microsoft.com/office/drawing/2014/main" id="{E388A10E-A511-4B5B-8957-9A41EEECEB54}"/>
                </a:ext>
              </a:extLst>
            </p:cNvPr>
            <p:cNvSpPr/>
            <p:nvPr/>
          </p:nvSpPr>
          <p:spPr>
            <a:xfrm>
              <a:off x="143652" y="8004041"/>
              <a:ext cx="1833555" cy="214305"/>
            </a:xfrm>
            <a:prstGeom prst="rightArrow">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sp>
          <p:nvSpPr>
            <p:cNvPr id="783" name="文本框 782">
              <a:extLst>
                <a:ext uri="{FF2B5EF4-FFF2-40B4-BE49-F238E27FC236}">
                  <a16:creationId xmlns:a16="http://schemas.microsoft.com/office/drawing/2014/main" id="{D12B917C-500A-44E2-85F5-2A67EA3779B5}"/>
                </a:ext>
              </a:extLst>
            </p:cNvPr>
            <p:cNvSpPr txBox="1"/>
            <p:nvPr/>
          </p:nvSpPr>
          <p:spPr>
            <a:xfrm>
              <a:off x="2082759" y="8782542"/>
              <a:ext cx="2371676" cy="399400"/>
            </a:xfrm>
            <a:prstGeom prst="rect">
              <a:avLst/>
            </a:prstGeom>
            <a:noFill/>
          </p:spPr>
          <p:txBody>
            <a:bodyPr wrap="square" rtlCol="0">
              <a:spAutoFit/>
            </a:bodyPr>
            <a:lstStyle/>
            <a:p>
              <a:r>
                <a:rPr lang="en-US" altLang="zh-CN" sz="628" b="1" dirty="0">
                  <a:latin typeface="Times New Roman" charset="0"/>
                  <a:ea typeface="Times New Roman" charset="0"/>
                  <a:cs typeface="Times New Roman" charset="0"/>
                </a:rPr>
                <a:t>Deposition</a:t>
              </a:r>
              <a:endParaRPr kumimoji="1" lang="zh-CN" altLang="en-US" sz="628" b="1" dirty="0">
                <a:latin typeface="Times New Roman" charset="0"/>
                <a:ea typeface="Times New Roman" charset="0"/>
                <a:cs typeface="Times New Roman" charset="0"/>
              </a:endParaRPr>
            </a:p>
          </p:txBody>
        </p:sp>
        <p:sp>
          <p:nvSpPr>
            <p:cNvPr id="787" name="文本框 786">
              <a:extLst>
                <a:ext uri="{FF2B5EF4-FFF2-40B4-BE49-F238E27FC236}">
                  <a16:creationId xmlns:a16="http://schemas.microsoft.com/office/drawing/2014/main" id="{A519AC4F-4069-4EF3-A5B4-16AA74AA7291}"/>
                </a:ext>
              </a:extLst>
            </p:cNvPr>
            <p:cNvSpPr txBox="1"/>
            <p:nvPr/>
          </p:nvSpPr>
          <p:spPr>
            <a:xfrm>
              <a:off x="1144916" y="6489042"/>
              <a:ext cx="2608518" cy="399400"/>
            </a:xfrm>
            <a:prstGeom prst="rect">
              <a:avLst/>
            </a:prstGeom>
            <a:noFill/>
          </p:spPr>
          <p:txBody>
            <a:bodyPr wrap="square" rtlCol="0">
              <a:spAutoFit/>
            </a:bodyPr>
            <a:lstStyle/>
            <a:p>
              <a:r>
                <a:rPr lang="en-US" altLang="zh-CN" sz="600" b="1" dirty="0">
                  <a:latin typeface="Times New Roman" panose="02020603050405020304" pitchFamily="18" charset="0"/>
                  <a:ea typeface="宋体" panose="02010600030101010101" pitchFamily="2" charset="-122"/>
                </a:rPr>
                <a:t>Volcanic Eruption</a:t>
              </a:r>
              <a:endParaRPr kumimoji="1" lang="zh-CN" altLang="en-US" sz="600" b="1" dirty="0">
                <a:latin typeface="Times New Roman" charset="0"/>
                <a:ea typeface="Times New Roman" charset="0"/>
                <a:cs typeface="Times New Roman" charset="0"/>
              </a:endParaRPr>
            </a:p>
          </p:txBody>
        </p:sp>
        <p:sp>
          <p:nvSpPr>
            <p:cNvPr id="788" name="文本框 787">
              <a:extLst>
                <a:ext uri="{FF2B5EF4-FFF2-40B4-BE49-F238E27FC236}">
                  <a16:creationId xmlns:a16="http://schemas.microsoft.com/office/drawing/2014/main" id="{3A4EDEF2-9B71-4FB0-87B5-A56FDD04F865}"/>
                </a:ext>
              </a:extLst>
            </p:cNvPr>
            <p:cNvSpPr txBox="1"/>
            <p:nvPr/>
          </p:nvSpPr>
          <p:spPr>
            <a:xfrm>
              <a:off x="6267190" y="6507247"/>
              <a:ext cx="3296034" cy="399400"/>
            </a:xfrm>
            <a:prstGeom prst="rect">
              <a:avLst/>
            </a:prstGeom>
            <a:noFill/>
          </p:spPr>
          <p:txBody>
            <a:bodyPr wrap="square" rtlCol="0">
              <a:spAutoFit/>
            </a:bodyPr>
            <a:lstStyle/>
            <a:p>
              <a:r>
                <a:rPr lang="en-US" altLang="zh-CN" sz="600" b="1" dirty="0">
                  <a:latin typeface="Times New Roman" charset="0"/>
                  <a:ea typeface="Times New Roman" charset="0"/>
                  <a:cs typeface="Times New Roman" charset="0"/>
                </a:rPr>
                <a:t>Fossil fuel combustion</a:t>
              </a:r>
              <a:r>
                <a:rPr lang="zh-CN" altLang="zh-CN" sz="600" b="1" dirty="0">
                  <a:latin typeface="Times New Roman" charset="0"/>
                  <a:ea typeface="Times New Roman" charset="0"/>
                  <a:cs typeface="Times New Roman" charset="0"/>
                </a:rPr>
                <a:t> </a:t>
              </a:r>
              <a:endParaRPr kumimoji="1" lang="zh-CN" altLang="en-US" sz="600" b="1" dirty="0">
                <a:latin typeface="Times New Roman" charset="0"/>
                <a:ea typeface="Times New Roman" charset="0"/>
                <a:cs typeface="Times New Roman" charset="0"/>
              </a:endParaRPr>
            </a:p>
          </p:txBody>
        </p:sp>
        <p:sp>
          <p:nvSpPr>
            <p:cNvPr id="789" name="文本框 788">
              <a:extLst>
                <a:ext uri="{FF2B5EF4-FFF2-40B4-BE49-F238E27FC236}">
                  <a16:creationId xmlns:a16="http://schemas.microsoft.com/office/drawing/2014/main" id="{B45C22E9-62C5-40F7-AD6B-079C716738B7}"/>
                </a:ext>
              </a:extLst>
            </p:cNvPr>
            <p:cNvSpPr txBox="1"/>
            <p:nvPr/>
          </p:nvSpPr>
          <p:spPr>
            <a:xfrm>
              <a:off x="8811551" y="6507402"/>
              <a:ext cx="3582796" cy="399400"/>
            </a:xfrm>
            <a:prstGeom prst="rect">
              <a:avLst/>
            </a:prstGeom>
            <a:noFill/>
          </p:spPr>
          <p:txBody>
            <a:bodyPr wrap="square" rtlCol="0">
              <a:spAutoFit/>
            </a:bodyPr>
            <a:lstStyle/>
            <a:p>
              <a:r>
                <a:rPr lang="en-US" altLang="zh-CN" sz="600" b="1" dirty="0">
                  <a:latin typeface="Times New Roman" panose="02020603050405020304" pitchFamily="18" charset="0"/>
                  <a:cs typeface="Times New Roman" panose="02020603050405020304" pitchFamily="18" charset="0"/>
                </a:rPr>
                <a:t>Metal Mining and Smelting</a:t>
              </a:r>
              <a:r>
                <a:rPr lang="zh-CN" altLang="zh-CN" sz="600" b="1" dirty="0">
                  <a:latin typeface="Times New Roman" panose="02020603050405020304" pitchFamily="18" charset="0"/>
                  <a:ea typeface="Times New Roman" charset="0"/>
                  <a:cs typeface="Times New Roman" panose="02020603050405020304" pitchFamily="18" charset="0"/>
                </a:rPr>
                <a:t> </a:t>
              </a:r>
              <a:endParaRPr kumimoji="1" lang="zh-CN" altLang="en-US" sz="600" b="1" dirty="0">
                <a:latin typeface="Times New Roman" panose="02020603050405020304" pitchFamily="18" charset="0"/>
                <a:ea typeface="Times New Roman" charset="0"/>
                <a:cs typeface="Times New Roman" panose="02020603050405020304" pitchFamily="18" charset="0"/>
              </a:endParaRPr>
            </a:p>
          </p:txBody>
        </p:sp>
        <p:sp>
          <p:nvSpPr>
            <p:cNvPr id="790" name="文本框 789">
              <a:extLst>
                <a:ext uri="{FF2B5EF4-FFF2-40B4-BE49-F238E27FC236}">
                  <a16:creationId xmlns:a16="http://schemas.microsoft.com/office/drawing/2014/main" id="{2ADF3E6E-49BE-448B-BA70-675BF4A830CF}"/>
                </a:ext>
              </a:extLst>
            </p:cNvPr>
            <p:cNvSpPr txBox="1"/>
            <p:nvPr/>
          </p:nvSpPr>
          <p:spPr>
            <a:xfrm>
              <a:off x="3720937" y="6495318"/>
              <a:ext cx="2830282" cy="399400"/>
            </a:xfrm>
            <a:prstGeom prst="rect">
              <a:avLst/>
            </a:prstGeom>
            <a:noFill/>
          </p:spPr>
          <p:txBody>
            <a:bodyPr wrap="square" rtlCol="0">
              <a:spAutoFit/>
            </a:bodyPr>
            <a:lstStyle/>
            <a:p>
              <a:r>
                <a:rPr lang="en-US" altLang="zh-CN" sz="600" b="1" dirty="0">
                  <a:latin typeface="Times New Roman" charset="0"/>
                  <a:ea typeface="Times New Roman" charset="0"/>
                  <a:cs typeface="Times New Roman" charset="0"/>
                </a:rPr>
                <a:t>Rock Weathering</a:t>
              </a:r>
              <a:endParaRPr kumimoji="1" lang="zh-CN" altLang="en-US" sz="600" b="1" dirty="0">
                <a:latin typeface="Times New Roman" charset="0"/>
                <a:ea typeface="Times New Roman" charset="0"/>
                <a:cs typeface="Times New Roman" charset="0"/>
              </a:endParaRPr>
            </a:p>
          </p:txBody>
        </p:sp>
        <p:sp>
          <p:nvSpPr>
            <p:cNvPr id="798" name="文本框 797">
              <a:extLst>
                <a:ext uri="{FF2B5EF4-FFF2-40B4-BE49-F238E27FC236}">
                  <a16:creationId xmlns:a16="http://schemas.microsoft.com/office/drawing/2014/main" id="{F0C825C4-6A7B-4482-AF3F-42D17D9096B4}"/>
                </a:ext>
              </a:extLst>
            </p:cNvPr>
            <p:cNvSpPr txBox="1"/>
            <p:nvPr/>
          </p:nvSpPr>
          <p:spPr>
            <a:xfrm>
              <a:off x="6501492" y="9376708"/>
              <a:ext cx="2305424" cy="3994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Wind Speed</a:t>
              </a:r>
              <a:endParaRPr kumimoji="1" lang="zh-CN" altLang="en-US" sz="628" b="1" dirty="0">
                <a:latin typeface="Times New Roman" panose="02020603050405020304" pitchFamily="18" charset="0"/>
                <a:cs typeface="Times New Roman" panose="02020603050405020304" pitchFamily="18" charset="0"/>
              </a:endParaRPr>
            </a:p>
          </p:txBody>
        </p:sp>
      </p:grpSp>
      <p:sp>
        <p:nvSpPr>
          <p:cNvPr id="814" name="文本框 813">
            <a:extLst>
              <a:ext uri="{FF2B5EF4-FFF2-40B4-BE49-F238E27FC236}">
                <a16:creationId xmlns:a16="http://schemas.microsoft.com/office/drawing/2014/main" id="{380FAFEC-2E62-4BF8-B1A8-3EDA909A3CCE}"/>
              </a:ext>
            </a:extLst>
          </p:cNvPr>
          <p:cNvSpPr txBox="1"/>
          <p:nvPr/>
        </p:nvSpPr>
        <p:spPr>
          <a:xfrm>
            <a:off x="605660" y="2181243"/>
            <a:ext cx="1256333" cy="256224"/>
          </a:xfrm>
          <a:prstGeom prst="rect">
            <a:avLst/>
          </a:prstGeom>
          <a:noFill/>
          <a:ln w="38100">
            <a:noFill/>
          </a:ln>
        </p:spPr>
        <p:txBody>
          <a:bodyPr wrap="square" rtlCol="0">
            <a:spAutoFit/>
          </a:bodyPr>
          <a:lstStyle/>
          <a:p>
            <a:pPr algn="ctr">
              <a:lnSpc>
                <a:spcPct val="200000"/>
              </a:lnSpc>
            </a:pPr>
            <a:r>
              <a:rPr kumimoji="1" lang="en-US" altLang="zh-CN" sz="600" b="1" dirty="0">
                <a:latin typeface="Times New Roman" charset="0"/>
                <a:ea typeface="Times New Roman" charset="0"/>
                <a:cs typeface="Times New Roman" charset="0"/>
              </a:rPr>
              <a:t>Atmospheric</a:t>
            </a:r>
            <a:r>
              <a:rPr kumimoji="1" lang="en-US" altLang="zh-CN" sz="628" b="1" dirty="0">
                <a:latin typeface="Times New Roman" charset="0"/>
                <a:ea typeface="Times New Roman" charset="0"/>
                <a:cs typeface="Times New Roman" charset="0"/>
              </a:rPr>
              <a:t>     Transmission</a:t>
            </a:r>
            <a:endParaRPr kumimoji="1" lang="zh-CN" altLang="en-US" sz="628" b="1" dirty="0">
              <a:latin typeface="Times New Roman" charset="0"/>
              <a:ea typeface="Times New Roman" charset="0"/>
              <a:cs typeface="Times New Roman" charset="0"/>
            </a:endParaRPr>
          </a:p>
        </p:txBody>
      </p:sp>
      <p:sp>
        <p:nvSpPr>
          <p:cNvPr id="815" name="TextBox 14">
            <a:extLst>
              <a:ext uri="{FF2B5EF4-FFF2-40B4-BE49-F238E27FC236}">
                <a16:creationId xmlns:a16="http://schemas.microsoft.com/office/drawing/2014/main" id="{65E057E1-060C-4F8A-B407-62828991C69D}"/>
              </a:ext>
            </a:extLst>
          </p:cNvPr>
          <p:cNvSpPr txBox="1"/>
          <p:nvPr/>
        </p:nvSpPr>
        <p:spPr>
          <a:xfrm>
            <a:off x="362841" y="4228951"/>
            <a:ext cx="3905253"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Materials and Methods</a:t>
            </a:r>
            <a:endParaRPr lang="zh-CN" altLang="en-US" sz="897" b="1" dirty="0">
              <a:solidFill>
                <a:schemeClr val="bg1"/>
              </a:solidFill>
              <a:latin typeface="Times New Roman" pitchFamily="18" charset="0"/>
            </a:endParaRPr>
          </a:p>
        </p:txBody>
      </p:sp>
      <p:sp>
        <p:nvSpPr>
          <p:cNvPr id="816" name="文本框 815">
            <a:extLst>
              <a:ext uri="{FF2B5EF4-FFF2-40B4-BE49-F238E27FC236}">
                <a16:creationId xmlns:a16="http://schemas.microsoft.com/office/drawing/2014/main" id="{A519AC4F-4069-4EF3-A5B4-16AA74AA7291}"/>
              </a:ext>
            </a:extLst>
          </p:cNvPr>
          <p:cNvSpPr txBox="1"/>
          <p:nvPr/>
        </p:nvSpPr>
        <p:spPr>
          <a:xfrm>
            <a:off x="1174480" y="1337997"/>
            <a:ext cx="1023852" cy="202812"/>
          </a:xfrm>
          <a:prstGeom prst="rect">
            <a:avLst/>
          </a:prstGeom>
          <a:noFill/>
        </p:spPr>
        <p:txBody>
          <a:bodyPr wrap="square" rtlCol="0">
            <a:spAutoFit/>
          </a:bodyPr>
          <a:lstStyle/>
          <a:p>
            <a:r>
              <a:rPr lang="en-US" altLang="zh-CN" sz="718" b="1" dirty="0">
                <a:latin typeface="Times New Roman" panose="02020603050405020304" pitchFamily="18" charset="0"/>
                <a:ea typeface="宋体" panose="02010600030101010101" pitchFamily="2" charset="-122"/>
              </a:rPr>
              <a:t>Natural Source</a:t>
            </a:r>
            <a:endParaRPr kumimoji="1" lang="zh-CN" altLang="en-US" sz="718" b="1" dirty="0">
              <a:latin typeface="Times New Roman" charset="0"/>
              <a:ea typeface="Times New Roman" charset="0"/>
              <a:cs typeface="Times New Roman" charset="0"/>
            </a:endParaRPr>
          </a:p>
        </p:txBody>
      </p:sp>
      <p:sp>
        <p:nvSpPr>
          <p:cNvPr id="817" name="文本框 816">
            <a:extLst>
              <a:ext uri="{FF2B5EF4-FFF2-40B4-BE49-F238E27FC236}">
                <a16:creationId xmlns:a16="http://schemas.microsoft.com/office/drawing/2014/main" id="{A519AC4F-4069-4EF3-A5B4-16AA74AA7291}"/>
              </a:ext>
            </a:extLst>
          </p:cNvPr>
          <p:cNvSpPr txBox="1"/>
          <p:nvPr/>
        </p:nvSpPr>
        <p:spPr>
          <a:xfrm>
            <a:off x="2850648" y="1339997"/>
            <a:ext cx="1163466" cy="202812"/>
          </a:xfrm>
          <a:prstGeom prst="rect">
            <a:avLst/>
          </a:prstGeom>
          <a:noFill/>
        </p:spPr>
        <p:txBody>
          <a:bodyPr wrap="square" rtlCol="0">
            <a:spAutoFit/>
          </a:bodyPr>
          <a:lstStyle/>
          <a:p>
            <a:r>
              <a:rPr lang="en-US" altLang="zh-CN" sz="700" b="1" dirty="0">
                <a:latin typeface="Times New Roman" panose="02020603050405020304" pitchFamily="18" charset="0"/>
                <a:ea typeface="宋体" panose="02010600030101010101" pitchFamily="2" charset="-122"/>
              </a:rPr>
              <a:t>Anthropogenic</a:t>
            </a:r>
            <a:r>
              <a:rPr lang="en-US" altLang="zh-CN" sz="718" b="1" dirty="0">
                <a:latin typeface="Times New Roman" panose="02020603050405020304" pitchFamily="18" charset="0"/>
                <a:ea typeface="宋体" panose="02010600030101010101" pitchFamily="2" charset="-122"/>
              </a:rPr>
              <a:t> Source</a:t>
            </a:r>
            <a:endParaRPr kumimoji="1" lang="zh-CN" altLang="en-US" sz="718" b="1" dirty="0">
              <a:latin typeface="Times New Roman" charset="0"/>
              <a:ea typeface="Times New Roman" charset="0"/>
              <a:cs typeface="Times New Roman" charset="0"/>
            </a:endParaRPr>
          </a:p>
        </p:txBody>
      </p:sp>
      <p:sp>
        <p:nvSpPr>
          <p:cNvPr id="818" name="文本框 817">
            <a:extLst>
              <a:ext uri="{FF2B5EF4-FFF2-40B4-BE49-F238E27FC236}">
                <a16:creationId xmlns:a16="http://schemas.microsoft.com/office/drawing/2014/main" id="{380FAFEC-2E62-4BF8-B1A8-3EDA909A3CCE}"/>
              </a:ext>
            </a:extLst>
          </p:cNvPr>
          <p:cNvSpPr txBox="1"/>
          <p:nvPr/>
        </p:nvSpPr>
        <p:spPr>
          <a:xfrm>
            <a:off x="119559" y="2641393"/>
            <a:ext cx="1034051" cy="382221"/>
          </a:xfrm>
          <a:prstGeom prst="rect">
            <a:avLst/>
          </a:prstGeom>
          <a:noFill/>
          <a:ln w="38100">
            <a:noFill/>
          </a:ln>
        </p:spPr>
        <p:txBody>
          <a:bodyPr wrap="square" rtlCol="0">
            <a:spAutoFit/>
          </a:bodyPr>
          <a:lstStyle/>
          <a:p>
            <a:pPr algn="ctr">
              <a:lnSpc>
                <a:spcPct val="200000"/>
              </a:lnSpc>
            </a:pPr>
            <a:r>
              <a:rPr kumimoji="1" lang="en-US" altLang="zh-CN" sz="628" b="1" dirty="0">
                <a:latin typeface="Times New Roman" charset="0"/>
                <a:ea typeface="Times New Roman" charset="0"/>
                <a:cs typeface="Times New Roman" charset="0"/>
              </a:rPr>
              <a:t>Photochemical </a:t>
            </a:r>
          </a:p>
          <a:p>
            <a:pPr algn="ctr"/>
            <a:r>
              <a:rPr kumimoji="1" lang="en-US" altLang="zh-CN" sz="628" b="1" dirty="0">
                <a:latin typeface="Times New Roman" charset="0"/>
                <a:ea typeface="Times New Roman" charset="0"/>
                <a:cs typeface="Times New Roman" charset="0"/>
              </a:rPr>
              <a:t>Reaction</a:t>
            </a:r>
            <a:endParaRPr kumimoji="1" lang="zh-CN" altLang="en-US" sz="628" b="1" dirty="0">
              <a:latin typeface="Times New Roman" charset="0"/>
              <a:ea typeface="Times New Roman" charset="0"/>
              <a:cs typeface="Times New Roman" charset="0"/>
            </a:endParaRPr>
          </a:p>
        </p:txBody>
      </p:sp>
      <p:sp>
        <p:nvSpPr>
          <p:cNvPr id="393" name="文本框 392">
            <a:extLst>
              <a:ext uri="{FF2B5EF4-FFF2-40B4-BE49-F238E27FC236}">
                <a16:creationId xmlns:a16="http://schemas.microsoft.com/office/drawing/2014/main" id="{380FAFEC-2E62-4BF8-B1A8-3EDA909A3CCE}"/>
              </a:ext>
            </a:extLst>
          </p:cNvPr>
          <p:cNvSpPr txBox="1"/>
          <p:nvPr/>
        </p:nvSpPr>
        <p:spPr>
          <a:xfrm>
            <a:off x="828423" y="2433689"/>
            <a:ext cx="1034051" cy="174278"/>
          </a:xfrm>
          <a:prstGeom prst="rect">
            <a:avLst/>
          </a:prstGeom>
          <a:noFill/>
          <a:ln w="38100">
            <a:noFill/>
          </a:ln>
        </p:spPr>
        <p:txBody>
          <a:bodyPr wrap="square" rtlCol="0">
            <a:spAutoFit/>
          </a:bodyPr>
          <a:lstStyle/>
          <a:p>
            <a:pPr algn="ctr">
              <a:lnSpc>
                <a:spcPct val="200000"/>
              </a:lnSpc>
            </a:pPr>
            <a:r>
              <a:rPr kumimoji="1" lang="en-US" altLang="zh-CN" sz="314" b="1" dirty="0">
                <a:solidFill>
                  <a:schemeClr val="bg2"/>
                </a:solidFill>
                <a:latin typeface="Times New Roman" charset="0"/>
                <a:ea typeface="Times New Roman" charset="0"/>
                <a:cs typeface="Times New Roman" charset="0"/>
              </a:rPr>
              <a:t>Br Oxidation</a:t>
            </a:r>
            <a:endParaRPr kumimoji="1" lang="zh-CN" altLang="en-US" sz="314" b="1" dirty="0">
              <a:solidFill>
                <a:schemeClr val="bg2"/>
              </a:solidFill>
              <a:latin typeface="Times New Roman" charset="0"/>
              <a:ea typeface="Times New Roman" charset="0"/>
              <a:cs typeface="Times New Roman" charset="0"/>
            </a:endParaRPr>
          </a:p>
        </p:txBody>
      </p:sp>
      <p:sp>
        <p:nvSpPr>
          <p:cNvPr id="394" name="文本框 393">
            <a:extLst>
              <a:ext uri="{FF2B5EF4-FFF2-40B4-BE49-F238E27FC236}">
                <a16:creationId xmlns:a16="http://schemas.microsoft.com/office/drawing/2014/main" id="{380FAFEC-2E62-4BF8-B1A8-3EDA909A3CCE}"/>
              </a:ext>
            </a:extLst>
          </p:cNvPr>
          <p:cNvSpPr txBox="1"/>
          <p:nvPr/>
        </p:nvSpPr>
        <p:spPr>
          <a:xfrm>
            <a:off x="830868" y="2698506"/>
            <a:ext cx="1034051" cy="174278"/>
          </a:xfrm>
          <a:prstGeom prst="rect">
            <a:avLst/>
          </a:prstGeom>
          <a:noFill/>
          <a:ln w="38100">
            <a:noFill/>
          </a:ln>
        </p:spPr>
        <p:txBody>
          <a:bodyPr wrap="square" rtlCol="0">
            <a:spAutoFit/>
          </a:bodyPr>
          <a:lstStyle/>
          <a:p>
            <a:pPr algn="ctr">
              <a:lnSpc>
                <a:spcPct val="200000"/>
              </a:lnSpc>
            </a:pPr>
            <a:r>
              <a:rPr kumimoji="1" lang="en-US" altLang="zh-CN" sz="314" b="1" dirty="0">
                <a:solidFill>
                  <a:schemeClr val="bg2"/>
                </a:solidFill>
                <a:latin typeface="Times New Roman" charset="0"/>
                <a:ea typeface="Times New Roman" charset="0"/>
                <a:cs typeface="Times New Roman" charset="0"/>
              </a:rPr>
              <a:t>Photo-reduction</a:t>
            </a:r>
            <a:endParaRPr kumimoji="1" lang="zh-CN" altLang="en-US" sz="314" b="1" dirty="0">
              <a:solidFill>
                <a:schemeClr val="bg2"/>
              </a:solidFill>
              <a:latin typeface="Times New Roman" charset="0"/>
              <a:ea typeface="Times New Roman" charset="0"/>
              <a:cs typeface="Times New Roman" charset="0"/>
            </a:endParaRPr>
          </a:p>
        </p:txBody>
      </p:sp>
      <p:pic>
        <p:nvPicPr>
          <p:cNvPr id="396" name="Picture 2" descr="Sun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85" y="2389036"/>
            <a:ext cx="225017" cy="225017"/>
          </a:xfrm>
          <a:prstGeom prst="rect">
            <a:avLst/>
          </a:prstGeom>
          <a:noFill/>
          <a:extLst>
            <a:ext uri="{909E8E84-426E-40DD-AFC4-6F175D3DCCD1}">
              <a14:hiddenFill xmlns:a14="http://schemas.microsoft.com/office/drawing/2010/main">
                <a:solidFill>
                  <a:srgbClr val="FFFFFF"/>
                </a:solidFill>
              </a14:hiddenFill>
            </a:ext>
          </a:extLst>
        </p:spPr>
      </p:pic>
      <p:pic>
        <p:nvPicPr>
          <p:cNvPr id="407" name="图片 406"/>
          <p:cNvPicPr>
            <a:picLocks noChangeAspect="1"/>
          </p:cNvPicPr>
          <p:nvPr/>
        </p:nvPicPr>
        <p:blipFill rotWithShape="1">
          <a:blip r:embed="rId5">
            <a:extLst>
              <a:ext uri="{28A0092B-C50C-407E-A947-70E740481C1C}">
                <a14:useLocalDpi xmlns:a14="http://schemas.microsoft.com/office/drawing/2010/main" val="0"/>
              </a:ext>
            </a:extLst>
          </a:blip>
          <a:srcRect t="30072" b="35016"/>
          <a:stretch/>
        </p:blipFill>
        <p:spPr>
          <a:xfrm>
            <a:off x="3470925" y="3215069"/>
            <a:ext cx="779611" cy="272181"/>
          </a:xfrm>
          <a:prstGeom prst="rect">
            <a:avLst/>
          </a:prstGeom>
          <a:gradFill>
            <a:gsLst>
              <a:gs pos="0">
                <a:schemeClr val="accent1">
                  <a:lumMod val="5000"/>
                  <a:lumOff val="95000"/>
                </a:schemeClr>
              </a:gs>
              <a:gs pos="74000">
                <a:schemeClr val="bg1">
                  <a:lumMod val="75000"/>
                </a:schemeClr>
              </a:gs>
              <a:gs pos="83000">
                <a:schemeClr val="bg1">
                  <a:lumMod val="65000"/>
                </a:schemeClr>
              </a:gs>
              <a:gs pos="100000">
                <a:schemeClr val="bg1">
                  <a:lumMod val="50000"/>
                </a:schemeClr>
              </a:gs>
            </a:gsLst>
            <a:lin ang="5400000" scaled="1"/>
          </a:gradFill>
          <a:scene3d>
            <a:camera prst="orthographicFront">
              <a:rot lat="1800000" lon="20400000" rev="21000000"/>
            </a:camera>
            <a:lightRig rig="threePt" dir="t"/>
          </a:scene3d>
        </p:spPr>
      </p:pic>
      <p:sp>
        <p:nvSpPr>
          <p:cNvPr id="405" name="文本框 404">
            <a:extLst>
              <a:ext uri="{FF2B5EF4-FFF2-40B4-BE49-F238E27FC236}">
                <a16:creationId xmlns:a16="http://schemas.microsoft.com/office/drawing/2014/main" id="{D12B917C-500A-44E2-85F5-2A67EA3779B5}"/>
              </a:ext>
            </a:extLst>
          </p:cNvPr>
          <p:cNvSpPr txBox="1"/>
          <p:nvPr/>
        </p:nvSpPr>
        <p:spPr>
          <a:xfrm>
            <a:off x="1566136" y="2875759"/>
            <a:ext cx="658836" cy="188962"/>
          </a:xfrm>
          <a:prstGeom prst="rect">
            <a:avLst/>
          </a:prstGeom>
          <a:noFill/>
        </p:spPr>
        <p:txBody>
          <a:bodyPr wrap="square" rtlCol="0">
            <a:spAutoFit/>
          </a:bodyPr>
          <a:lstStyle/>
          <a:p>
            <a:r>
              <a:rPr lang="en-US" altLang="zh-CN" sz="628" b="1" dirty="0">
                <a:latin typeface="Times New Roman" charset="0"/>
                <a:ea typeface="Times New Roman" charset="0"/>
                <a:cs typeface="Times New Roman" charset="0"/>
              </a:rPr>
              <a:t>Hg</a:t>
            </a:r>
            <a:r>
              <a:rPr lang="en-US" altLang="zh-CN" sz="628" b="1" baseline="30000" dirty="0">
                <a:latin typeface="Times New Roman" charset="0"/>
                <a:ea typeface="Times New Roman" charset="0"/>
                <a:cs typeface="Times New Roman" charset="0"/>
              </a:rPr>
              <a:t>0</a:t>
            </a:r>
            <a:r>
              <a:rPr lang="en-US" altLang="zh-CN" sz="628" b="1" dirty="0">
                <a:latin typeface="Times New Roman" charset="0"/>
                <a:ea typeface="Times New Roman" charset="0"/>
                <a:cs typeface="Times New Roman" charset="0"/>
              </a:rPr>
              <a:t> Evasion</a:t>
            </a:r>
            <a:endParaRPr kumimoji="1" lang="zh-CN" altLang="en-US" sz="628" b="1" dirty="0">
              <a:latin typeface="Times New Roman" charset="0"/>
              <a:ea typeface="Times New Roman" charset="0"/>
              <a:cs typeface="Times New Roman" charset="0"/>
            </a:endParaRPr>
          </a:p>
        </p:txBody>
      </p:sp>
      <p:sp>
        <p:nvSpPr>
          <p:cNvPr id="406" name="文本框 405">
            <a:extLst>
              <a:ext uri="{FF2B5EF4-FFF2-40B4-BE49-F238E27FC236}">
                <a16:creationId xmlns:a16="http://schemas.microsoft.com/office/drawing/2014/main" id="{D12B917C-500A-44E2-85F5-2A67EA3779B5}"/>
              </a:ext>
            </a:extLst>
          </p:cNvPr>
          <p:cNvSpPr txBox="1"/>
          <p:nvPr/>
        </p:nvSpPr>
        <p:spPr>
          <a:xfrm>
            <a:off x="909725" y="3415137"/>
            <a:ext cx="763817" cy="188962"/>
          </a:xfrm>
          <a:prstGeom prst="rect">
            <a:avLst/>
          </a:prstGeom>
          <a:noFill/>
        </p:spPr>
        <p:txBody>
          <a:bodyPr wrap="square" rtlCol="0">
            <a:spAutoFit/>
          </a:bodyPr>
          <a:lstStyle/>
          <a:p>
            <a:r>
              <a:rPr lang="en-US" altLang="zh-CN" sz="628" b="1" dirty="0">
                <a:latin typeface="Times New Roman" charset="0"/>
                <a:ea typeface="Times New Roman" charset="0"/>
                <a:cs typeface="Times New Roman" charset="0"/>
              </a:rPr>
              <a:t>Sea Surface</a:t>
            </a:r>
            <a:endParaRPr kumimoji="1" lang="zh-CN" altLang="en-US" sz="628" b="1" dirty="0">
              <a:latin typeface="Times New Roman" charset="0"/>
              <a:ea typeface="Times New Roman" charset="0"/>
              <a:cs typeface="Times New Roman" charset="0"/>
            </a:endParaRPr>
          </a:p>
        </p:txBody>
      </p:sp>
      <p:sp>
        <p:nvSpPr>
          <p:cNvPr id="410" name="下箭头 40">
            <a:extLst>
              <a:ext uri="{FF2B5EF4-FFF2-40B4-BE49-F238E27FC236}">
                <a16:creationId xmlns:a16="http://schemas.microsoft.com/office/drawing/2014/main" id="{17DE6054-04A2-4854-9907-41A24CC00D35}"/>
              </a:ext>
            </a:extLst>
          </p:cNvPr>
          <p:cNvSpPr/>
          <p:nvPr/>
        </p:nvSpPr>
        <p:spPr>
          <a:xfrm>
            <a:off x="1174978" y="2229332"/>
            <a:ext cx="86003" cy="240589"/>
          </a:xfrm>
          <a:prstGeom prst="downArrow">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pic>
        <p:nvPicPr>
          <p:cNvPr id="19" name="图片 18"/>
          <p:cNvPicPr>
            <a:picLocks noChangeAspect="1"/>
          </p:cNvPicPr>
          <p:nvPr/>
        </p:nvPicPr>
        <p:blipFill>
          <a:blip r:embed="rId6"/>
          <a:stretch>
            <a:fillRect/>
          </a:stretch>
        </p:blipFill>
        <p:spPr>
          <a:xfrm>
            <a:off x="2503200" y="1499513"/>
            <a:ext cx="539378" cy="359445"/>
          </a:xfrm>
          <a:prstGeom prst="rect">
            <a:avLst/>
          </a:prstGeom>
        </p:spPr>
      </p:pic>
      <p:pic>
        <p:nvPicPr>
          <p:cNvPr id="20" name="图片 19"/>
          <p:cNvPicPr>
            <a:picLocks noChangeAspect="1"/>
          </p:cNvPicPr>
          <p:nvPr/>
        </p:nvPicPr>
        <p:blipFill>
          <a:blip r:embed="rId7"/>
          <a:stretch>
            <a:fillRect/>
          </a:stretch>
        </p:blipFill>
        <p:spPr>
          <a:xfrm>
            <a:off x="1643766" y="1484439"/>
            <a:ext cx="497465" cy="373099"/>
          </a:xfrm>
          <a:prstGeom prst="rect">
            <a:avLst/>
          </a:prstGeom>
        </p:spPr>
      </p:pic>
      <p:pic>
        <p:nvPicPr>
          <p:cNvPr id="21" name="图片 20"/>
          <p:cNvPicPr>
            <a:picLocks noChangeAspect="1"/>
          </p:cNvPicPr>
          <p:nvPr/>
        </p:nvPicPr>
        <p:blipFill>
          <a:blip r:embed="rId8"/>
          <a:stretch>
            <a:fillRect/>
          </a:stretch>
        </p:blipFill>
        <p:spPr>
          <a:xfrm>
            <a:off x="3450912" y="1484439"/>
            <a:ext cx="563202" cy="375321"/>
          </a:xfrm>
          <a:prstGeom prst="rect">
            <a:avLst/>
          </a:prstGeom>
        </p:spPr>
      </p:pic>
      <p:pic>
        <p:nvPicPr>
          <p:cNvPr id="24" name="图片 23"/>
          <p:cNvPicPr>
            <a:picLocks noChangeAspect="1"/>
          </p:cNvPicPr>
          <p:nvPr/>
        </p:nvPicPr>
        <p:blipFill>
          <a:blip r:embed="rId9"/>
          <a:stretch>
            <a:fillRect/>
          </a:stretch>
        </p:blipFill>
        <p:spPr>
          <a:xfrm>
            <a:off x="786298" y="1484758"/>
            <a:ext cx="578680" cy="377951"/>
          </a:xfrm>
          <a:prstGeom prst="rect">
            <a:avLst/>
          </a:prstGeom>
        </p:spPr>
      </p:pic>
      <p:pic>
        <p:nvPicPr>
          <p:cNvPr id="26" name="图片 25"/>
          <p:cNvPicPr>
            <a:picLocks noChangeAspect="1"/>
          </p:cNvPicPr>
          <p:nvPr/>
        </p:nvPicPr>
        <p:blipFill rotWithShape="1">
          <a:blip r:embed="rId10"/>
          <a:srcRect b="43257"/>
          <a:stretch/>
        </p:blipFill>
        <p:spPr>
          <a:xfrm>
            <a:off x="772557" y="3058462"/>
            <a:ext cx="902567" cy="341697"/>
          </a:xfrm>
          <a:prstGeom prst="rect">
            <a:avLst/>
          </a:prstGeom>
        </p:spPr>
      </p:pic>
      <p:pic>
        <p:nvPicPr>
          <p:cNvPr id="27" name="图片 26"/>
          <p:cNvPicPr>
            <a:picLocks noChangeAspect="1"/>
          </p:cNvPicPr>
          <p:nvPr/>
        </p:nvPicPr>
        <p:blipFill>
          <a:blip r:embed="rId11"/>
          <a:stretch>
            <a:fillRect/>
          </a:stretch>
        </p:blipFill>
        <p:spPr>
          <a:xfrm>
            <a:off x="2624293" y="3009454"/>
            <a:ext cx="344274" cy="200916"/>
          </a:xfrm>
          <a:prstGeom prst="rect">
            <a:avLst/>
          </a:prstGeom>
        </p:spPr>
      </p:pic>
      <p:sp>
        <p:nvSpPr>
          <p:cNvPr id="417" name="文本框 416">
            <a:extLst>
              <a:ext uri="{FF2B5EF4-FFF2-40B4-BE49-F238E27FC236}">
                <a16:creationId xmlns:a16="http://schemas.microsoft.com/office/drawing/2014/main" id="{F0C825C4-6A7B-4482-AF3F-42D17D9096B4}"/>
              </a:ext>
            </a:extLst>
          </p:cNvPr>
          <p:cNvSpPr txBox="1"/>
          <p:nvPr/>
        </p:nvSpPr>
        <p:spPr>
          <a:xfrm>
            <a:off x="1929060" y="3276698"/>
            <a:ext cx="742480" cy="188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Temperature</a:t>
            </a:r>
            <a:endParaRPr kumimoji="1" lang="zh-CN" altLang="en-US" sz="628" b="1" dirty="0">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rotWithShape="1">
          <a:blip r:embed="rId12"/>
          <a:srcRect r="17986"/>
          <a:stretch/>
        </p:blipFill>
        <p:spPr>
          <a:xfrm>
            <a:off x="2147401" y="3084828"/>
            <a:ext cx="331808" cy="202920"/>
          </a:xfrm>
          <a:prstGeom prst="rect">
            <a:avLst/>
          </a:prstGeom>
        </p:spPr>
      </p:pic>
      <p:pic>
        <p:nvPicPr>
          <p:cNvPr id="29" name="图片 28"/>
          <p:cNvPicPr>
            <a:picLocks noChangeAspect="1"/>
          </p:cNvPicPr>
          <p:nvPr/>
        </p:nvPicPr>
        <p:blipFill>
          <a:blip r:embed="rId13"/>
          <a:stretch>
            <a:fillRect/>
          </a:stretch>
        </p:blipFill>
        <p:spPr>
          <a:xfrm>
            <a:off x="3137450" y="2946049"/>
            <a:ext cx="340172" cy="196851"/>
          </a:xfrm>
          <a:prstGeom prst="rect">
            <a:avLst/>
          </a:prstGeom>
        </p:spPr>
      </p:pic>
      <p:sp>
        <p:nvSpPr>
          <p:cNvPr id="420" name="文本框 419">
            <a:extLst>
              <a:ext uri="{FF2B5EF4-FFF2-40B4-BE49-F238E27FC236}">
                <a16:creationId xmlns:a16="http://schemas.microsoft.com/office/drawing/2014/main" id="{F0C825C4-6A7B-4482-AF3F-42D17D9096B4}"/>
              </a:ext>
            </a:extLst>
          </p:cNvPr>
          <p:cNvSpPr txBox="1"/>
          <p:nvPr/>
        </p:nvSpPr>
        <p:spPr>
          <a:xfrm>
            <a:off x="2965100" y="3132371"/>
            <a:ext cx="742480" cy="188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Precipitation</a:t>
            </a:r>
            <a:endParaRPr kumimoji="1" lang="zh-CN" altLang="en-US" sz="628" b="1" dirty="0">
              <a:latin typeface="Times New Roman" panose="02020603050405020304" pitchFamily="18" charset="0"/>
              <a:cs typeface="Times New Roman" panose="02020603050405020304" pitchFamily="18" charset="0"/>
            </a:endParaRPr>
          </a:p>
        </p:txBody>
      </p:sp>
      <p:sp>
        <p:nvSpPr>
          <p:cNvPr id="421" name="左大括号 420">
            <a:extLst>
              <a:ext uri="{FF2B5EF4-FFF2-40B4-BE49-F238E27FC236}">
                <a16:creationId xmlns:a16="http://schemas.microsoft.com/office/drawing/2014/main" id="{1137D1E5-D2C0-4087-B426-6D147DCDD1EA}"/>
              </a:ext>
            </a:extLst>
          </p:cNvPr>
          <p:cNvSpPr/>
          <p:nvPr/>
        </p:nvSpPr>
        <p:spPr>
          <a:xfrm rot="5400000">
            <a:off x="2747520" y="2202277"/>
            <a:ext cx="119568" cy="1343332"/>
          </a:xfrm>
          <a:prstGeom prst="leftBrace">
            <a:avLst/>
          </a:prstGeom>
          <a:ln w="12700">
            <a:solidFill>
              <a:srgbClr val="99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404">
              <a:latin typeface="Times New Roman" charset="0"/>
              <a:cs typeface="Times New Roman" charset="0"/>
            </a:endParaRPr>
          </a:p>
        </p:txBody>
      </p:sp>
      <p:sp>
        <p:nvSpPr>
          <p:cNvPr id="423" name="下箭头 40">
            <a:extLst>
              <a:ext uri="{FF2B5EF4-FFF2-40B4-BE49-F238E27FC236}">
                <a16:creationId xmlns:a16="http://schemas.microsoft.com/office/drawing/2014/main" id="{17DE6054-04A2-4854-9907-41A24CC00D35}"/>
              </a:ext>
            </a:extLst>
          </p:cNvPr>
          <p:cNvSpPr/>
          <p:nvPr/>
        </p:nvSpPr>
        <p:spPr>
          <a:xfrm rot="10800000" flipH="1">
            <a:off x="2767857" y="2516806"/>
            <a:ext cx="83538" cy="213203"/>
          </a:xfrm>
          <a:prstGeom prst="downArrow">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sp>
        <p:nvSpPr>
          <p:cNvPr id="35" name="圆角右箭头 34"/>
          <p:cNvSpPr/>
          <p:nvPr/>
        </p:nvSpPr>
        <p:spPr>
          <a:xfrm rot="16200000">
            <a:off x="3196997" y="3335055"/>
            <a:ext cx="262516" cy="184899"/>
          </a:xfrm>
          <a:prstGeom prst="bentArrow">
            <a:avLst>
              <a:gd name="adj1" fmla="val 27465"/>
              <a:gd name="adj2" fmla="val 262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solidFill>
                <a:schemeClr val="tx1"/>
              </a:solidFill>
            </a:endParaRPr>
          </a:p>
        </p:txBody>
      </p:sp>
      <p:sp>
        <p:nvSpPr>
          <p:cNvPr id="36" name="圆角右箭头 35"/>
          <p:cNvSpPr/>
          <p:nvPr/>
        </p:nvSpPr>
        <p:spPr>
          <a:xfrm rot="16200000">
            <a:off x="3009076" y="3137821"/>
            <a:ext cx="207215" cy="631523"/>
          </a:xfrm>
          <a:prstGeom prst="bentArrow">
            <a:avLst>
              <a:gd name="adj1" fmla="val 22877"/>
              <a:gd name="adj2" fmla="val 23066"/>
              <a:gd name="adj3" fmla="val 27705"/>
              <a:gd name="adj4" fmla="val 5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solidFill>
                <a:schemeClr val="tx1"/>
              </a:solidFill>
            </a:endParaRPr>
          </a:p>
        </p:txBody>
      </p:sp>
      <p:sp>
        <p:nvSpPr>
          <p:cNvPr id="431" name="圆角右箭头 430"/>
          <p:cNvSpPr/>
          <p:nvPr/>
        </p:nvSpPr>
        <p:spPr>
          <a:xfrm rot="16200000">
            <a:off x="2794935" y="2924820"/>
            <a:ext cx="143193" cy="1123826"/>
          </a:xfrm>
          <a:prstGeom prst="bentArrow">
            <a:avLst>
              <a:gd name="adj1" fmla="val 29673"/>
              <a:gd name="adj2" fmla="val 30114"/>
              <a:gd name="adj3" fmla="val 32957"/>
              <a:gd name="adj4" fmla="val 421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solidFill>
                <a:schemeClr val="tx1"/>
              </a:solidFill>
            </a:endParaRPr>
          </a:p>
        </p:txBody>
      </p:sp>
      <p:sp>
        <p:nvSpPr>
          <p:cNvPr id="434" name="文本框 433">
            <a:extLst>
              <a:ext uri="{FF2B5EF4-FFF2-40B4-BE49-F238E27FC236}">
                <a16:creationId xmlns:a16="http://schemas.microsoft.com/office/drawing/2014/main" id="{D12B917C-500A-44E2-85F5-2A67EA3779B5}"/>
              </a:ext>
            </a:extLst>
          </p:cNvPr>
          <p:cNvSpPr txBox="1"/>
          <p:nvPr/>
        </p:nvSpPr>
        <p:spPr>
          <a:xfrm>
            <a:off x="2494383" y="3575983"/>
            <a:ext cx="1245093" cy="188962"/>
          </a:xfrm>
          <a:prstGeom prst="rect">
            <a:avLst/>
          </a:prstGeom>
          <a:noFill/>
        </p:spPr>
        <p:txBody>
          <a:bodyPr wrap="square" rtlCol="0">
            <a:spAutoFit/>
          </a:bodyPr>
          <a:lstStyle/>
          <a:p>
            <a:r>
              <a:rPr lang="en-US" altLang="zh-CN" sz="628" b="1" dirty="0" err="1">
                <a:latin typeface="Times New Roman" charset="0"/>
                <a:ea typeface="Times New Roman" charset="0"/>
                <a:cs typeface="Times New Roman" charset="0"/>
              </a:rPr>
              <a:t>Interannual</a:t>
            </a:r>
            <a:r>
              <a:rPr lang="en-US" altLang="zh-CN" sz="628" b="1" dirty="0">
                <a:latin typeface="Times New Roman" charset="0"/>
                <a:ea typeface="Times New Roman" charset="0"/>
                <a:cs typeface="Times New Roman" charset="0"/>
              </a:rPr>
              <a:t> Variability</a:t>
            </a:r>
            <a:endParaRPr kumimoji="1" lang="zh-CN" altLang="en-US" sz="628" b="1" dirty="0">
              <a:latin typeface="Times New Roman" charset="0"/>
              <a:ea typeface="Times New Roman" charset="0"/>
              <a:cs typeface="Times New Roman" charset="0"/>
            </a:endParaRPr>
          </a:p>
        </p:txBody>
      </p:sp>
      <p:sp>
        <p:nvSpPr>
          <p:cNvPr id="39" name="下弧形箭头 38"/>
          <p:cNvSpPr/>
          <p:nvPr/>
        </p:nvSpPr>
        <p:spPr>
          <a:xfrm rot="19012974">
            <a:off x="1501650" y="2940767"/>
            <a:ext cx="776415" cy="2793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solidFill>
                <a:schemeClr val="tx1"/>
              </a:solidFill>
            </a:endParaRPr>
          </a:p>
        </p:txBody>
      </p:sp>
      <p:sp>
        <p:nvSpPr>
          <p:cNvPr id="40" name="上弧形箭头 39"/>
          <p:cNvSpPr/>
          <p:nvPr/>
        </p:nvSpPr>
        <p:spPr>
          <a:xfrm rot="18575242">
            <a:off x="1696666" y="2344799"/>
            <a:ext cx="713630" cy="2654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solidFill>
                <a:schemeClr val="tx1"/>
              </a:solidFill>
            </a:endParaRPr>
          </a:p>
        </p:txBody>
      </p:sp>
      <p:sp>
        <p:nvSpPr>
          <p:cNvPr id="435" name="下箭头 40">
            <a:extLst>
              <a:ext uri="{FF2B5EF4-FFF2-40B4-BE49-F238E27FC236}">
                <a16:creationId xmlns:a16="http://schemas.microsoft.com/office/drawing/2014/main" id="{17DE6054-04A2-4854-9907-41A24CC00D35}"/>
              </a:ext>
            </a:extLst>
          </p:cNvPr>
          <p:cNvSpPr/>
          <p:nvPr/>
        </p:nvSpPr>
        <p:spPr>
          <a:xfrm>
            <a:off x="1168316" y="2842906"/>
            <a:ext cx="86003" cy="145379"/>
          </a:xfrm>
          <a:prstGeom prst="downArrow">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sp>
        <p:nvSpPr>
          <p:cNvPr id="436" name="文本框 435">
            <a:extLst>
              <a:ext uri="{FF2B5EF4-FFF2-40B4-BE49-F238E27FC236}">
                <a16:creationId xmlns:a16="http://schemas.microsoft.com/office/drawing/2014/main" id="{D12B917C-500A-44E2-85F5-2A67EA3779B5}"/>
              </a:ext>
            </a:extLst>
          </p:cNvPr>
          <p:cNvSpPr txBox="1"/>
          <p:nvPr/>
        </p:nvSpPr>
        <p:spPr>
          <a:xfrm>
            <a:off x="2863570" y="2603117"/>
            <a:ext cx="1245093" cy="188962"/>
          </a:xfrm>
          <a:prstGeom prst="rect">
            <a:avLst/>
          </a:prstGeom>
          <a:noFill/>
        </p:spPr>
        <p:txBody>
          <a:bodyPr wrap="square" rtlCol="0">
            <a:spAutoFit/>
          </a:bodyPr>
          <a:lstStyle/>
          <a:p>
            <a:r>
              <a:rPr lang="en-US" altLang="zh-CN" sz="628" b="1" dirty="0">
                <a:latin typeface="Times New Roman" charset="0"/>
                <a:ea typeface="Times New Roman" charset="0"/>
                <a:cs typeface="Times New Roman" charset="0"/>
              </a:rPr>
              <a:t>Impact ?</a:t>
            </a:r>
            <a:endParaRPr kumimoji="1" lang="zh-CN" altLang="en-US" sz="628" b="1" dirty="0">
              <a:latin typeface="Times New Roman" charset="0"/>
              <a:ea typeface="Times New Roman" charset="0"/>
              <a:cs typeface="Times New Roman" charset="0"/>
            </a:endParaRPr>
          </a:p>
        </p:txBody>
      </p:sp>
      <p:sp>
        <p:nvSpPr>
          <p:cNvPr id="438" name="云形 437"/>
          <p:cNvSpPr/>
          <p:nvPr/>
        </p:nvSpPr>
        <p:spPr>
          <a:xfrm>
            <a:off x="1963251" y="2382117"/>
            <a:ext cx="219094" cy="194641"/>
          </a:xfrm>
          <a:prstGeom prst="cloud">
            <a:avLst/>
          </a:prstGeom>
          <a:gradFill flip="none" rotWithShape="1">
            <a:gsLst>
              <a:gs pos="50000">
                <a:schemeClr val="bg1">
                  <a:lumMod val="65000"/>
                </a:schemeClr>
              </a:gs>
              <a:gs pos="0">
                <a:schemeClr val="accent1">
                  <a:lumMod val="5000"/>
                  <a:lumOff val="95000"/>
                </a:schemeClr>
              </a:gs>
              <a:gs pos="100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442" name="云形 441"/>
          <p:cNvSpPr/>
          <p:nvPr/>
        </p:nvSpPr>
        <p:spPr>
          <a:xfrm>
            <a:off x="1719163" y="3005007"/>
            <a:ext cx="219094" cy="194641"/>
          </a:xfrm>
          <a:prstGeom prst="cloud">
            <a:avLst/>
          </a:prstGeom>
          <a:gradFill flip="none" rotWithShape="1">
            <a:gsLst>
              <a:gs pos="50000">
                <a:schemeClr val="bg1">
                  <a:lumMod val="65000"/>
                </a:schemeClr>
              </a:gs>
              <a:gs pos="0">
                <a:schemeClr val="accent1">
                  <a:lumMod val="5000"/>
                  <a:lumOff val="95000"/>
                </a:schemeClr>
              </a:gs>
              <a:gs pos="100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443" name="文本框 442">
            <a:extLst>
              <a:ext uri="{FF2B5EF4-FFF2-40B4-BE49-F238E27FC236}">
                <a16:creationId xmlns:a16="http://schemas.microsoft.com/office/drawing/2014/main" id="{F0C825C4-6A7B-4482-AF3F-42D17D9096B4}"/>
              </a:ext>
            </a:extLst>
          </p:cNvPr>
          <p:cNvSpPr txBox="1"/>
          <p:nvPr/>
        </p:nvSpPr>
        <p:spPr>
          <a:xfrm>
            <a:off x="1646863" y="3001025"/>
            <a:ext cx="366961" cy="188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Hg</a:t>
            </a:r>
            <a:r>
              <a:rPr lang="en-US" altLang="zh-CN" sz="628" b="1" baseline="30000" dirty="0">
                <a:latin typeface="Times New Roman" panose="02020603050405020304" pitchFamily="18" charset="0"/>
                <a:cs typeface="Times New Roman" panose="02020603050405020304" pitchFamily="18" charset="0"/>
              </a:rPr>
              <a:t>0</a:t>
            </a:r>
            <a:endParaRPr kumimoji="1" lang="zh-CN" altLang="en-US" sz="628" b="1" baseline="30000" dirty="0">
              <a:latin typeface="Times New Roman" panose="02020603050405020304" pitchFamily="18" charset="0"/>
              <a:cs typeface="Times New Roman" panose="02020603050405020304" pitchFamily="18" charset="0"/>
            </a:endParaRPr>
          </a:p>
        </p:txBody>
      </p:sp>
      <p:sp>
        <p:nvSpPr>
          <p:cNvPr id="444" name="文本框 443">
            <a:extLst>
              <a:ext uri="{FF2B5EF4-FFF2-40B4-BE49-F238E27FC236}">
                <a16:creationId xmlns:a16="http://schemas.microsoft.com/office/drawing/2014/main" id="{F0C825C4-6A7B-4482-AF3F-42D17D9096B4}"/>
              </a:ext>
            </a:extLst>
          </p:cNvPr>
          <p:cNvSpPr txBox="1"/>
          <p:nvPr/>
        </p:nvSpPr>
        <p:spPr>
          <a:xfrm>
            <a:off x="1917047" y="2383988"/>
            <a:ext cx="318566" cy="188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Hg</a:t>
            </a:r>
            <a:r>
              <a:rPr lang="en-US" altLang="zh-CN" sz="628" b="1" baseline="30000" dirty="0">
                <a:latin typeface="Times New Roman" panose="02020603050405020304" pitchFamily="18" charset="0"/>
                <a:cs typeface="Times New Roman" panose="02020603050405020304" pitchFamily="18" charset="0"/>
              </a:rPr>
              <a:t>0</a:t>
            </a:r>
            <a:endParaRPr kumimoji="1" lang="zh-CN" altLang="en-US" sz="628" b="1" baseline="30000"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2291742" y="2158090"/>
            <a:ext cx="349204" cy="202219"/>
            <a:chOff x="11062388" y="9499939"/>
            <a:chExt cx="1556869" cy="901558"/>
          </a:xfrm>
        </p:grpSpPr>
        <p:sp>
          <p:nvSpPr>
            <p:cNvPr id="439" name="云形 438"/>
            <p:cNvSpPr/>
            <p:nvPr/>
          </p:nvSpPr>
          <p:spPr>
            <a:xfrm>
              <a:off x="11315155" y="9533724"/>
              <a:ext cx="976795" cy="867773"/>
            </a:xfrm>
            <a:prstGeom prst="cloud">
              <a:avLst/>
            </a:prstGeom>
            <a:gradFill flip="none" rotWithShape="1">
              <a:gsLst>
                <a:gs pos="50000">
                  <a:schemeClr val="bg1">
                    <a:lumMod val="65000"/>
                  </a:schemeClr>
                </a:gs>
                <a:gs pos="0">
                  <a:schemeClr val="accent1">
                    <a:lumMod val="5000"/>
                    <a:lumOff val="95000"/>
                  </a:schemeClr>
                </a:gs>
                <a:gs pos="100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445" name="文本框 444">
              <a:extLst>
                <a:ext uri="{FF2B5EF4-FFF2-40B4-BE49-F238E27FC236}">
                  <a16:creationId xmlns:a16="http://schemas.microsoft.com/office/drawing/2014/main" id="{F0C825C4-6A7B-4482-AF3F-42D17D9096B4}"/>
                </a:ext>
              </a:extLst>
            </p:cNvPr>
            <p:cNvSpPr txBox="1"/>
            <p:nvPr/>
          </p:nvSpPr>
          <p:spPr>
            <a:xfrm>
              <a:off x="11062388" y="9499939"/>
              <a:ext cx="1556869" cy="8424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Hg</a:t>
              </a:r>
              <a:r>
                <a:rPr lang="en-US" altLang="zh-CN" sz="628" b="1" baseline="30000" dirty="0">
                  <a:latin typeface="Times New Roman" panose="02020603050405020304" pitchFamily="18" charset="0"/>
                  <a:cs typeface="Times New Roman" panose="02020603050405020304" pitchFamily="18" charset="0"/>
                </a:rPr>
                <a:t>0</a:t>
              </a:r>
              <a:endParaRPr kumimoji="1" lang="zh-CN" altLang="en-US" sz="628" b="1" baseline="30000" dirty="0">
                <a:latin typeface="Times New Roman" panose="02020603050405020304" pitchFamily="18" charset="0"/>
                <a:cs typeface="Times New Roman" panose="02020603050405020304" pitchFamily="18" charset="0"/>
              </a:endParaRPr>
            </a:p>
          </p:txBody>
        </p:sp>
      </p:grpSp>
      <p:sp>
        <p:nvSpPr>
          <p:cNvPr id="449" name="左大括号 448">
            <a:extLst>
              <a:ext uri="{FF2B5EF4-FFF2-40B4-BE49-F238E27FC236}">
                <a16:creationId xmlns:a16="http://schemas.microsoft.com/office/drawing/2014/main" id="{1137D1E5-D2C0-4087-B426-6D147DCDD1EA}"/>
              </a:ext>
            </a:extLst>
          </p:cNvPr>
          <p:cNvSpPr/>
          <p:nvPr/>
        </p:nvSpPr>
        <p:spPr>
          <a:xfrm rot="16200000" flipV="1">
            <a:off x="2340072" y="338423"/>
            <a:ext cx="227503" cy="3451256"/>
          </a:xfrm>
          <a:prstGeom prst="leftBrace">
            <a:avLst>
              <a:gd name="adj1" fmla="val 8333"/>
              <a:gd name="adj2" fmla="val 85904"/>
            </a:avLst>
          </a:prstGeom>
          <a:ln w="12700">
            <a:solidFill>
              <a:srgbClr val="99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404">
              <a:latin typeface="Times New Roman" charset="0"/>
              <a:ea typeface="Times New Roman" charset="0"/>
              <a:cs typeface="Times New Roman" charset="0"/>
            </a:endParaRPr>
          </a:p>
        </p:txBody>
      </p:sp>
      <p:grpSp>
        <p:nvGrpSpPr>
          <p:cNvPr id="238" name="组合 237"/>
          <p:cNvGrpSpPr/>
          <p:nvPr/>
        </p:nvGrpSpPr>
        <p:grpSpPr>
          <a:xfrm>
            <a:off x="2458960" y="2323872"/>
            <a:ext cx="338909" cy="196995"/>
            <a:chOff x="11060226" y="9523229"/>
            <a:chExt cx="1510970" cy="878268"/>
          </a:xfrm>
        </p:grpSpPr>
        <p:sp>
          <p:nvSpPr>
            <p:cNvPr id="239" name="云形 238"/>
            <p:cNvSpPr/>
            <p:nvPr/>
          </p:nvSpPr>
          <p:spPr>
            <a:xfrm>
              <a:off x="11315155" y="9533724"/>
              <a:ext cx="976795" cy="867773"/>
            </a:xfrm>
            <a:prstGeom prst="cloud">
              <a:avLst/>
            </a:prstGeom>
            <a:gradFill flip="none" rotWithShape="1">
              <a:gsLst>
                <a:gs pos="50000">
                  <a:schemeClr val="bg1">
                    <a:lumMod val="65000"/>
                  </a:schemeClr>
                </a:gs>
                <a:gs pos="0">
                  <a:schemeClr val="accent1">
                    <a:lumMod val="5000"/>
                    <a:lumOff val="95000"/>
                  </a:schemeClr>
                </a:gs>
                <a:gs pos="100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240" name="文本框 239">
              <a:extLst>
                <a:ext uri="{FF2B5EF4-FFF2-40B4-BE49-F238E27FC236}">
                  <a16:creationId xmlns:a16="http://schemas.microsoft.com/office/drawing/2014/main" id="{F0C825C4-6A7B-4482-AF3F-42D17D9096B4}"/>
                </a:ext>
              </a:extLst>
            </p:cNvPr>
            <p:cNvSpPr txBox="1"/>
            <p:nvPr/>
          </p:nvSpPr>
          <p:spPr>
            <a:xfrm>
              <a:off x="11060226" y="9523229"/>
              <a:ext cx="1510970" cy="8424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Hg</a:t>
              </a:r>
              <a:r>
                <a:rPr lang="en-US" altLang="zh-CN" sz="628" b="1" baseline="30000" dirty="0">
                  <a:latin typeface="Times New Roman" panose="02020603050405020304" pitchFamily="18" charset="0"/>
                  <a:cs typeface="Times New Roman" panose="02020603050405020304" pitchFamily="18" charset="0"/>
                </a:rPr>
                <a:t>0</a:t>
              </a:r>
              <a:endParaRPr kumimoji="1" lang="zh-CN" altLang="en-US" sz="628" b="1" baseline="30000" dirty="0">
                <a:latin typeface="Times New Roman" panose="02020603050405020304" pitchFamily="18" charset="0"/>
                <a:cs typeface="Times New Roman" panose="02020603050405020304" pitchFamily="18" charset="0"/>
              </a:endParaRPr>
            </a:p>
          </p:txBody>
        </p:sp>
      </p:grpSp>
      <p:grpSp>
        <p:nvGrpSpPr>
          <p:cNvPr id="241" name="组合 240"/>
          <p:cNvGrpSpPr/>
          <p:nvPr/>
        </p:nvGrpSpPr>
        <p:grpSpPr>
          <a:xfrm>
            <a:off x="2601914" y="2135813"/>
            <a:ext cx="337655" cy="197214"/>
            <a:chOff x="11088126" y="9522253"/>
            <a:chExt cx="1505379" cy="879244"/>
          </a:xfrm>
        </p:grpSpPr>
        <p:sp>
          <p:nvSpPr>
            <p:cNvPr id="242" name="云形 241"/>
            <p:cNvSpPr/>
            <p:nvPr/>
          </p:nvSpPr>
          <p:spPr>
            <a:xfrm>
              <a:off x="11315155" y="9533724"/>
              <a:ext cx="976795" cy="867773"/>
            </a:xfrm>
            <a:prstGeom prst="cloud">
              <a:avLst/>
            </a:prstGeom>
            <a:gradFill flip="none" rotWithShape="1">
              <a:gsLst>
                <a:gs pos="50000">
                  <a:schemeClr val="bg1">
                    <a:lumMod val="65000"/>
                  </a:schemeClr>
                </a:gs>
                <a:gs pos="0">
                  <a:schemeClr val="accent1">
                    <a:lumMod val="5000"/>
                    <a:lumOff val="95000"/>
                  </a:schemeClr>
                </a:gs>
                <a:gs pos="100000">
                  <a:schemeClr val="tx1">
                    <a:lumMod val="85000"/>
                    <a:lumOff val="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a:p>
          </p:txBody>
        </p:sp>
        <p:sp>
          <p:nvSpPr>
            <p:cNvPr id="243" name="文本框 242">
              <a:extLst>
                <a:ext uri="{FF2B5EF4-FFF2-40B4-BE49-F238E27FC236}">
                  <a16:creationId xmlns:a16="http://schemas.microsoft.com/office/drawing/2014/main" id="{F0C825C4-6A7B-4482-AF3F-42D17D9096B4}"/>
                </a:ext>
              </a:extLst>
            </p:cNvPr>
            <p:cNvSpPr txBox="1"/>
            <p:nvPr/>
          </p:nvSpPr>
          <p:spPr>
            <a:xfrm>
              <a:off x="11088126" y="9522253"/>
              <a:ext cx="1505379" cy="8424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Hg</a:t>
              </a:r>
              <a:r>
                <a:rPr lang="en-US" altLang="zh-CN" sz="628" b="1" baseline="30000" dirty="0">
                  <a:latin typeface="Times New Roman" panose="02020603050405020304" pitchFamily="18" charset="0"/>
                  <a:cs typeface="Times New Roman" panose="02020603050405020304" pitchFamily="18" charset="0"/>
                </a:rPr>
                <a:t>0</a:t>
              </a:r>
              <a:endParaRPr kumimoji="1" lang="zh-CN" altLang="en-US" sz="628" b="1" baseline="30000" dirty="0">
                <a:latin typeface="Times New Roman" panose="02020603050405020304" pitchFamily="18" charset="0"/>
                <a:cs typeface="Times New Roman" panose="02020603050405020304" pitchFamily="18" charset="0"/>
              </a:endParaRPr>
            </a:p>
          </p:txBody>
        </p:sp>
      </p:grpSp>
      <p:grpSp>
        <p:nvGrpSpPr>
          <p:cNvPr id="244" name="组合 243">
            <a:extLst>
              <a:ext uri="{FF2B5EF4-FFF2-40B4-BE49-F238E27FC236}">
                <a16:creationId xmlns:a16="http://schemas.microsoft.com/office/drawing/2014/main" id="{4DEB952C-8928-4707-B0A3-FB0C10638B56}"/>
              </a:ext>
            </a:extLst>
          </p:cNvPr>
          <p:cNvGrpSpPr/>
          <p:nvPr/>
        </p:nvGrpSpPr>
        <p:grpSpPr>
          <a:xfrm>
            <a:off x="445100" y="3751580"/>
            <a:ext cx="2956905" cy="446584"/>
            <a:chOff x="112574" y="14022552"/>
            <a:chExt cx="12131776" cy="2152627"/>
          </a:xfrm>
        </p:grpSpPr>
        <p:sp>
          <p:nvSpPr>
            <p:cNvPr id="245" name="圆角矩形 11">
              <a:extLst>
                <a:ext uri="{FF2B5EF4-FFF2-40B4-BE49-F238E27FC236}">
                  <a16:creationId xmlns:a16="http://schemas.microsoft.com/office/drawing/2014/main" id="{95DA1FCB-B22B-491F-A0B5-557022E04851}"/>
                </a:ext>
              </a:extLst>
            </p:cNvPr>
            <p:cNvSpPr/>
            <p:nvPr/>
          </p:nvSpPr>
          <p:spPr>
            <a:xfrm>
              <a:off x="112574" y="14022552"/>
              <a:ext cx="12131776" cy="2152627"/>
            </a:xfrm>
            <a:prstGeom prst="roundRect">
              <a:avLst>
                <a:gd name="adj" fmla="val 6246"/>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673"/>
            </a:p>
          </p:txBody>
        </p:sp>
        <p:sp>
          <p:nvSpPr>
            <p:cNvPr id="246" name="矩形 245">
              <a:extLst>
                <a:ext uri="{FF2B5EF4-FFF2-40B4-BE49-F238E27FC236}">
                  <a16:creationId xmlns:a16="http://schemas.microsoft.com/office/drawing/2014/main" id="{B811AD61-E0BC-46E8-A3DD-4CA868FB51AC}"/>
                </a:ext>
              </a:extLst>
            </p:cNvPr>
            <p:cNvSpPr/>
            <p:nvPr/>
          </p:nvSpPr>
          <p:spPr>
            <a:xfrm>
              <a:off x="330846" y="14061581"/>
              <a:ext cx="11655528" cy="1842386"/>
            </a:xfrm>
            <a:prstGeom prst="rect">
              <a:avLst/>
            </a:prstGeom>
            <a:ln>
              <a:noFill/>
            </a:ln>
          </p:spPr>
          <p:txBody>
            <a:bodyPr wrap="square">
              <a:spAutoFit/>
            </a:bodyPr>
            <a:lstStyle/>
            <a:p>
              <a:pPr marL="76912" indent="-76912" algn="just">
                <a:buFont typeface="Wingdings" panose="05000000000000000000" pitchFamily="2" charset="2"/>
                <a:buChar char="Ø"/>
              </a:pPr>
              <a:r>
                <a:rPr lang="en-US" altLang="zh-CN" sz="628" dirty="0">
                  <a:latin typeface="Times New Roman" pitchFamily="18" charset="0"/>
                  <a:cs typeface="Times New Roman" pitchFamily="18" charset="0"/>
                </a:rPr>
                <a:t>To </a:t>
              </a:r>
              <a:r>
                <a:rPr lang="en-US" altLang="zh-CN" sz="628" kern="0" dirty="0">
                  <a:latin typeface="Times New Roman" panose="02020603050405020304" pitchFamily="18" charset="0"/>
                  <a:ea typeface="Times New Roman" panose="02020603050405020304" pitchFamily="18" charset="0"/>
                </a:rPr>
                <a:t>examine if the variabilities in meteorological conditions would result in </a:t>
              </a:r>
              <a:r>
                <a:rPr lang="en-US" altLang="zh-CN" sz="628" kern="0" dirty="0" err="1">
                  <a:latin typeface="Times New Roman" panose="02020603050405020304" pitchFamily="18" charset="0"/>
                  <a:ea typeface="Times New Roman" panose="02020603050405020304" pitchFamily="18" charset="0"/>
                </a:rPr>
                <a:t>interannual</a:t>
              </a:r>
              <a:r>
                <a:rPr lang="en-US" altLang="zh-CN" sz="628" kern="0" dirty="0">
                  <a:latin typeface="Times New Roman" panose="02020603050405020304" pitchFamily="18" charset="0"/>
                  <a:ea typeface="Times New Roman" panose="02020603050405020304" pitchFamily="18" charset="0"/>
                </a:rPr>
                <a:t> variability of Hg</a:t>
              </a:r>
              <a:r>
                <a:rPr lang="en-US" altLang="zh-CN" sz="628" kern="0" baseline="30000" dirty="0">
                  <a:latin typeface="Times New Roman" panose="02020603050405020304" pitchFamily="18" charset="0"/>
                  <a:ea typeface="Times New Roman" panose="02020603050405020304" pitchFamily="18" charset="0"/>
                </a:rPr>
                <a:t>0</a:t>
              </a:r>
              <a:r>
                <a:rPr lang="en-US" altLang="zh-CN" sz="628" kern="0" dirty="0">
                  <a:latin typeface="Times New Roman" panose="02020603050405020304" pitchFamily="18" charset="0"/>
                  <a:ea typeface="Times New Roman" panose="02020603050405020304" pitchFamily="18" charset="0"/>
                </a:rPr>
                <a:t> air-sea exchange fluxes</a:t>
              </a:r>
              <a:r>
                <a:rPr lang="en-US" altLang="zh-CN" sz="628" dirty="0">
                  <a:latin typeface="Times New Roman" pitchFamily="18" charset="0"/>
                  <a:cs typeface="Times New Roman" pitchFamily="18" charset="0"/>
                </a:rPr>
                <a:t>. </a:t>
              </a:r>
            </a:p>
            <a:p>
              <a:pPr marL="76912" indent="-76912" algn="just">
                <a:buFont typeface="Wingdings" panose="05000000000000000000" pitchFamily="2" charset="2"/>
                <a:buChar char="Ø"/>
              </a:pPr>
              <a:r>
                <a:rPr lang="en-US" altLang="zh-CN" sz="628" dirty="0">
                  <a:latin typeface="Times New Roman" pitchFamily="18" charset="0"/>
                  <a:cs typeface="Times New Roman" pitchFamily="18" charset="0"/>
                </a:rPr>
                <a:t>To examine the connection between Hg</a:t>
              </a:r>
              <a:r>
                <a:rPr lang="en-US" altLang="zh-CN" sz="628" baseline="30000" dirty="0">
                  <a:latin typeface="Times New Roman" panose="02020603050405020304" pitchFamily="18" charset="0"/>
                  <a:cs typeface="Times New Roman" panose="02020603050405020304" pitchFamily="18" charset="0"/>
                </a:rPr>
                <a:t>0</a:t>
              </a:r>
              <a:r>
                <a:rPr lang="en-US" altLang="zh-CN" sz="628" dirty="0">
                  <a:latin typeface="Times New Roman" panose="02020603050405020304" pitchFamily="18" charset="0"/>
                  <a:cs typeface="Times New Roman" panose="02020603050405020304" pitchFamily="18" charset="0"/>
                </a:rPr>
                <a:t> evasion and tropospheric Hg levels.</a:t>
              </a:r>
            </a:p>
          </p:txBody>
        </p:sp>
      </p:grpSp>
      <p:pic>
        <p:nvPicPr>
          <p:cNvPr id="249" name="图片 248"/>
          <p:cNvPicPr>
            <a:picLocks noChangeAspect="1"/>
          </p:cNvPicPr>
          <p:nvPr/>
        </p:nvPicPr>
        <p:blipFill rotWithShape="1">
          <a:blip r:embed="rId14">
            <a:extLst>
              <a:ext uri="{28A0092B-C50C-407E-A947-70E740481C1C}">
                <a14:useLocalDpi xmlns:a14="http://schemas.microsoft.com/office/drawing/2010/main" val="0"/>
              </a:ext>
            </a:extLst>
          </a:blip>
          <a:srcRect t="30006" b="22884"/>
          <a:stretch/>
        </p:blipFill>
        <p:spPr>
          <a:xfrm>
            <a:off x="3405743" y="3571616"/>
            <a:ext cx="812254" cy="382662"/>
          </a:xfrm>
          <a:prstGeom prst="rect">
            <a:avLst/>
          </a:prstGeom>
          <a:scene3d>
            <a:camera prst="orthographicFront">
              <a:rot lat="1800000" lon="20400000" rev="21000000"/>
            </a:camera>
            <a:lightRig rig="threePt" dir="t"/>
          </a:scene3d>
        </p:spPr>
      </p:pic>
      <p:sp>
        <p:nvSpPr>
          <p:cNvPr id="250" name="文本框 249">
            <a:extLst>
              <a:ext uri="{FF2B5EF4-FFF2-40B4-BE49-F238E27FC236}">
                <a16:creationId xmlns:a16="http://schemas.microsoft.com/office/drawing/2014/main" id="{F0C825C4-6A7B-4482-AF3F-42D17D9096B4}"/>
              </a:ext>
            </a:extLst>
          </p:cNvPr>
          <p:cNvSpPr txBox="1"/>
          <p:nvPr/>
        </p:nvSpPr>
        <p:spPr>
          <a:xfrm>
            <a:off x="3478591" y="3484654"/>
            <a:ext cx="742480" cy="1889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28" b="1" dirty="0">
                <a:latin typeface="Times New Roman" panose="02020603050405020304" pitchFamily="18" charset="0"/>
                <a:cs typeface="Times New Roman" panose="02020603050405020304" pitchFamily="18" charset="0"/>
              </a:rPr>
              <a:t>ENSO</a:t>
            </a:r>
            <a:endParaRPr kumimoji="1" lang="zh-CN" altLang="en-US" sz="628" b="1" dirty="0">
              <a:latin typeface="Times New Roman" panose="02020603050405020304" pitchFamily="18" charset="0"/>
              <a:cs typeface="Times New Roman" panose="02020603050405020304" pitchFamily="18" charset="0"/>
            </a:endParaRPr>
          </a:p>
        </p:txBody>
      </p:sp>
      <p:grpSp>
        <p:nvGrpSpPr>
          <p:cNvPr id="9" name="组合 8"/>
          <p:cNvGrpSpPr/>
          <p:nvPr/>
        </p:nvGrpSpPr>
        <p:grpSpPr>
          <a:xfrm>
            <a:off x="411929" y="4538363"/>
            <a:ext cx="744818" cy="266772"/>
            <a:chOff x="1720970" y="21777505"/>
            <a:chExt cx="2421684" cy="642183"/>
          </a:xfrm>
        </p:grpSpPr>
        <p:sp>
          <p:nvSpPr>
            <p:cNvPr id="251" name="AutoShape 10">
              <a:extLst>
                <a:ext uri="{FF2B5EF4-FFF2-40B4-BE49-F238E27FC236}">
                  <a16:creationId xmlns:a16="http://schemas.microsoft.com/office/drawing/2014/main" id="{193DB72B-9734-495E-98BF-8323D521593C}"/>
                </a:ext>
              </a:extLst>
            </p:cNvPr>
            <p:cNvSpPr>
              <a:spLocks noChangeArrowheads="1"/>
            </p:cNvSpPr>
            <p:nvPr/>
          </p:nvSpPr>
          <p:spPr bwMode="gray">
            <a:xfrm>
              <a:off x="1720970" y="21777505"/>
              <a:ext cx="2328315" cy="576805"/>
            </a:xfrm>
            <a:prstGeom prst="homePlate">
              <a:avLst>
                <a:gd name="adj" fmla="val 43129"/>
              </a:avLst>
            </a:prstGeom>
            <a:solidFill>
              <a:srgbClr val="7030A0"/>
            </a:solidFill>
            <a:ln w="19050">
              <a:solidFill>
                <a:srgbClr val="7030A0"/>
              </a:solidFill>
              <a:miter lim="800000"/>
              <a:headEnd/>
              <a:tailE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359">
                <a:latin typeface="Arial" pitchFamily="34" charset="0"/>
                <a:ea typeface="宋体" pitchFamily="2" charset="-122"/>
                <a:cs typeface="Arial" pitchFamily="34" charset="0"/>
              </a:endParaRPr>
            </a:p>
          </p:txBody>
        </p:sp>
        <p:sp>
          <p:nvSpPr>
            <p:cNvPr id="252" name="Text Box 18">
              <a:extLst>
                <a:ext uri="{FF2B5EF4-FFF2-40B4-BE49-F238E27FC236}">
                  <a16:creationId xmlns:a16="http://schemas.microsoft.com/office/drawing/2014/main" id="{C5A9BA13-90C4-4391-B6BF-A2475CD2858A}"/>
                </a:ext>
              </a:extLst>
            </p:cNvPr>
            <p:cNvSpPr txBox="1">
              <a:spLocks noChangeArrowheads="1"/>
            </p:cNvSpPr>
            <p:nvPr/>
          </p:nvSpPr>
          <p:spPr bwMode="black">
            <a:xfrm>
              <a:off x="1956509" y="21865099"/>
              <a:ext cx="2186145" cy="554589"/>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97" dirty="0" err="1">
                  <a:solidFill>
                    <a:schemeClr val="bg2"/>
                  </a:solidFill>
                  <a:latin typeface="Times New Roman" panose="02020603050405020304" pitchFamily="18" charset="0"/>
                  <a:cs typeface="Times New Roman" panose="02020603050405020304" pitchFamily="18" charset="0"/>
                </a:rPr>
                <a:t>MITgcm</a:t>
              </a:r>
              <a:endParaRPr lang="zh-CN" altLang="zh-CN" sz="897" b="1" dirty="0">
                <a:solidFill>
                  <a:schemeClr val="bg2"/>
                </a:solidFill>
                <a:latin typeface="Times New Roman" panose="02020603050405020304" pitchFamily="18" charset="0"/>
                <a:cs typeface="Times New Roman" panose="02020603050405020304" pitchFamily="18" charset="0"/>
              </a:endParaRPr>
            </a:p>
          </p:txBody>
        </p:sp>
      </p:grpSp>
      <p:grpSp>
        <p:nvGrpSpPr>
          <p:cNvPr id="254" name="组合 253"/>
          <p:cNvGrpSpPr/>
          <p:nvPr/>
        </p:nvGrpSpPr>
        <p:grpSpPr>
          <a:xfrm>
            <a:off x="382524" y="6304992"/>
            <a:ext cx="950927" cy="278688"/>
            <a:chOff x="1720970" y="21777508"/>
            <a:chExt cx="3040309" cy="699973"/>
          </a:xfrm>
        </p:grpSpPr>
        <p:sp>
          <p:nvSpPr>
            <p:cNvPr id="255" name="AutoShape 10">
              <a:extLst>
                <a:ext uri="{FF2B5EF4-FFF2-40B4-BE49-F238E27FC236}">
                  <a16:creationId xmlns:a16="http://schemas.microsoft.com/office/drawing/2014/main" id="{193DB72B-9734-495E-98BF-8323D521593C}"/>
                </a:ext>
              </a:extLst>
            </p:cNvPr>
            <p:cNvSpPr>
              <a:spLocks noChangeArrowheads="1"/>
            </p:cNvSpPr>
            <p:nvPr/>
          </p:nvSpPr>
          <p:spPr bwMode="gray">
            <a:xfrm>
              <a:off x="1720970" y="21777508"/>
              <a:ext cx="2328314" cy="576805"/>
            </a:xfrm>
            <a:prstGeom prst="homePlate">
              <a:avLst>
                <a:gd name="adj" fmla="val 43129"/>
              </a:avLst>
            </a:prstGeom>
            <a:solidFill>
              <a:srgbClr val="7030A0"/>
            </a:solidFill>
            <a:ln w="19050">
              <a:solidFill>
                <a:srgbClr val="7030A0"/>
              </a:solidFill>
              <a:miter lim="800000"/>
              <a:headEnd/>
              <a:tailE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359">
                <a:latin typeface="Arial" pitchFamily="34" charset="0"/>
                <a:ea typeface="宋体" pitchFamily="2" charset="-122"/>
                <a:cs typeface="Arial" pitchFamily="34" charset="0"/>
              </a:endParaRPr>
            </a:p>
          </p:txBody>
        </p:sp>
        <p:sp>
          <p:nvSpPr>
            <p:cNvPr id="256" name="Text Box 18">
              <a:extLst>
                <a:ext uri="{FF2B5EF4-FFF2-40B4-BE49-F238E27FC236}">
                  <a16:creationId xmlns:a16="http://schemas.microsoft.com/office/drawing/2014/main" id="{C5A9BA13-90C4-4391-B6BF-A2475CD2858A}"/>
                </a:ext>
              </a:extLst>
            </p:cNvPr>
            <p:cNvSpPr txBox="1">
              <a:spLocks noChangeArrowheads="1"/>
            </p:cNvSpPr>
            <p:nvPr/>
          </p:nvSpPr>
          <p:spPr bwMode="black">
            <a:xfrm>
              <a:off x="1819220" y="21898832"/>
              <a:ext cx="2942059" cy="578649"/>
            </a:xfrm>
            <a:prstGeom prst="rect">
              <a:avLst/>
            </a:prstGeom>
            <a:noFill/>
            <a:ln w="9525" algn="ctr">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97" dirty="0">
                  <a:solidFill>
                    <a:schemeClr val="bg2"/>
                  </a:solidFill>
                  <a:latin typeface="Times New Roman" panose="02020603050405020304" pitchFamily="18" charset="0"/>
                  <a:cs typeface="Times New Roman" panose="02020603050405020304" pitchFamily="18" charset="0"/>
                </a:rPr>
                <a:t>GEOS-</a:t>
              </a:r>
              <a:r>
                <a:rPr lang="en-US" altLang="zh-CN" sz="897" dirty="0" err="1">
                  <a:solidFill>
                    <a:schemeClr val="bg2"/>
                  </a:solidFill>
                  <a:latin typeface="Times New Roman" panose="02020603050405020304" pitchFamily="18" charset="0"/>
                  <a:cs typeface="Times New Roman" panose="02020603050405020304" pitchFamily="18" charset="0"/>
                </a:rPr>
                <a:t>chem</a:t>
              </a:r>
              <a:endParaRPr lang="zh-CN" altLang="zh-CN" sz="897" dirty="0">
                <a:solidFill>
                  <a:schemeClr val="bg2"/>
                </a:solidFill>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236760" y="5298896"/>
            <a:ext cx="2478193" cy="574522"/>
            <a:chOff x="3436236" y="21113801"/>
            <a:chExt cx="10245458" cy="2075576"/>
          </a:xfrm>
        </p:grpSpPr>
        <mc:AlternateContent xmlns:mc="http://schemas.openxmlformats.org/markup-compatibility/2006" xmlns:a14="http://schemas.microsoft.com/office/drawing/2010/main">
          <mc:Choice Requires="a14">
            <p:sp>
              <p:nvSpPr>
                <p:cNvPr id="10" name="矩形 9"/>
                <p:cNvSpPr/>
                <p:nvPr/>
              </p:nvSpPr>
              <p:spPr>
                <a:xfrm>
                  <a:off x="7391692" y="21113801"/>
                  <a:ext cx="6290002" cy="7278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628" i="1">
                                <a:latin typeface="Cambria Math" panose="02040503050406030204" pitchFamily="18" charset="0"/>
                              </a:rPr>
                            </m:ctrlPr>
                          </m:sSubPr>
                          <m:e>
                            <m:r>
                              <a:rPr lang="zh-CN" altLang="en-US" sz="628" i="1">
                                <a:latin typeface="Cambria Math" panose="02040503050406030204" pitchFamily="18" charset="0"/>
                              </a:rPr>
                              <m:t>𝐹</m:t>
                            </m:r>
                          </m:e>
                          <m:sub>
                            <m:r>
                              <a:rPr lang="zh-CN" altLang="en-US" sz="628" i="1">
                                <a:latin typeface="Cambria Math" panose="02040503050406030204" pitchFamily="18" charset="0"/>
                              </a:rPr>
                              <m:t>𝑉</m:t>
                            </m:r>
                          </m:sub>
                        </m:sSub>
                        <m:r>
                          <a:rPr lang="zh-CN" altLang="en-US" sz="628">
                            <a:latin typeface="Cambria Math" panose="02040503050406030204" pitchFamily="18" charset="0"/>
                          </a:rPr>
                          <m:t>=</m:t>
                        </m:r>
                        <m:sSub>
                          <m:sSubPr>
                            <m:ctrlPr>
                              <a:rPr lang="zh-CN" altLang="en-US" sz="628" i="1">
                                <a:latin typeface="Cambria Math" panose="02040503050406030204" pitchFamily="18" charset="0"/>
                              </a:rPr>
                            </m:ctrlPr>
                          </m:sSubPr>
                          <m:e>
                            <m:r>
                              <a:rPr lang="zh-CN" altLang="en-US" sz="628" i="1">
                                <a:latin typeface="Cambria Math" panose="02040503050406030204" pitchFamily="18" charset="0"/>
                              </a:rPr>
                              <m:t>𝐾</m:t>
                            </m:r>
                          </m:e>
                          <m:sub>
                            <m:r>
                              <a:rPr lang="zh-CN" altLang="en-US" sz="628" i="1">
                                <a:latin typeface="Cambria Math" panose="02040503050406030204" pitchFamily="18" charset="0"/>
                              </a:rPr>
                              <m:t>𝑤</m:t>
                            </m:r>
                          </m:sub>
                        </m:sSub>
                        <m:d>
                          <m:dPr>
                            <m:ctrlPr>
                              <a:rPr lang="zh-CN" altLang="en-US" sz="628" i="1">
                                <a:latin typeface="Cambria Math" panose="02040503050406030204" pitchFamily="18" charset="0"/>
                              </a:rPr>
                            </m:ctrlPr>
                          </m:dPr>
                          <m:e>
                            <m:r>
                              <a:rPr lang="zh-CN" altLang="en-US" sz="628" i="1">
                                <a:latin typeface="Cambria Math" panose="02040503050406030204" pitchFamily="18" charset="0"/>
                              </a:rPr>
                              <m:t>𝐷𝐺𝑀</m:t>
                            </m:r>
                            <m:r>
                              <a:rPr lang="zh-CN" altLang="en-US" sz="628">
                                <a:latin typeface="Cambria Math" panose="02040503050406030204" pitchFamily="18" charset="0"/>
                              </a:rPr>
                              <m:t>−</m:t>
                            </m:r>
                            <m:r>
                              <a:rPr lang="zh-CN" altLang="en-US" sz="628" i="1">
                                <a:latin typeface="Cambria Math" panose="02040503050406030204" pitchFamily="18" charset="0"/>
                              </a:rPr>
                              <m:t>𝐺𝐸</m:t>
                            </m:r>
                            <m:f>
                              <m:fPr>
                                <m:type m:val="lin"/>
                                <m:ctrlPr>
                                  <a:rPr lang="zh-CN" altLang="en-US" sz="628" i="1">
                                    <a:latin typeface="Cambria Math" panose="02040503050406030204" pitchFamily="18" charset="0"/>
                                  </a:rPr>
                                </m:ctrlPr>
                              </m:fPr>
                              <m:num>
                                <m:r>
                                  <a:rPr lang="zh-CN" altLang="en-US" sz="628" i="1">
                                    <a:latin typeface="Cambria Math" panose="02040503050406030204" pitchFamily="18" charset="0"/>
                                  </a:rPr>
                                  <m:t>𝑀</m:t>
                                </m:r>
                              </m:num>
                              <m:den>
                                <m:sSup>
                                  <m:sSupPr>
                                    <m:ctrlPr>
                                      <a:rPr lang="zh-CN" altLang="en-US" sz="628" i="1">
                                        <a:latin typeface="Cambria Math" panose="02040503050406030204" pitchFamily="18" charset="0"/>
                                      </a:rPr>
                                    </m:ctrlPr>
                                  </m:sSupPr>
                                  <m:e>
                                    <m:r>
                                      <a:rPr lang="zh-CN" altLang="en-US" sz="628" i="1">
                                        <a:latin typeface="Cambria Math" panose="02040503050406030204" pitchFamily="18" charset="0"/>
                                      </a:rPr>
                                      <m:t>𝐻</m:t>
                                    </m:r>
                                  </m:e>
                                  <m:sup>
                                    <m:r>
                                      <a:rPr lang="zh-CN" altLang="en-US" sz="628">
                                        <a:latin typeface="Cambria Math" panose="02040503050406030204" pitchFamily="18" charset="0"/>
                                      </a:rPr>
                                      <m:t>′</m:t>
                                    </m:r>
                                  </m:sup>
                                </m:sSup>
                              </m:den>
                            </m:f>
                            <m:d>
                              <m:dPr>
                                <m:ctrlPr>
                                  <a:rPr lang="zh-CN" altLang="en-US" sz="628" i="1">
                                    <a:latin typeface="Cambria Math" panose="02040503050406030204" pitchFamily="18" charset="0"/>
                                  </a:rPr>
                                </m:ctrlPr>
                              </m:dPr>
                              <m:e>
                                <m:r>
                                  <a:rPr lang="zh-CN" altLang="en-US" sz="628" i="1">
                                    <a:latin typeface="Cambria Math" panose="02040503050406030204" pitchFamily="18" charset="0"/>
                                  </a:rPr>
                                  <m:t>𝑇</m:t>
                                </m:r>
                              </m:e>
                            </m:d>
                          </m:e>
                        </m:d>
                      </m:oMath>
                    </m:oMathPara>
                  </a14:m>
                  <a:endParaRPr lang="zh-CN" altLang="en-US" sz="628" dirty="0"/>
                </a:p>
              </p:txBody>
            </p:sp>
          </mc:Choice>
          <mc:Fallback xmlns="">
            <p:sp>
              <p:nvSpPr>
                <p:cNvPr id="10" name="矩形 9"/>
                <p:cNvSpPr>
                  <a:spLocks noRot="1" noChangeAspect="1" noMove="1" noResize="1" noEditPoints="1" noAdjustHandles="1" noChangeArrowheads="1" noChangeShapeType="1" noTextEdit="1"/>
                </p:cNvSpPr>
                <p:nvPr/>
              </p:nvSpPr>
              <p:spPr>
                <a:xfrm>
                  <a:off x="7391692" y="21113801"/>
                  <a:ext cx="6290002" cy="727833"/>
                </a:xfrm>
                <a:prstGeom prst="rect">
                  <a:avLst/>
                </a:prstGeom>
                <a:blipFill>
                  <a:blip r:embed="rId15"/>
                  <a:stretch>
                    <a:fillRect t="-57576" b="-100000"/>
                  </a:stretch>
                </a:blipFill>
              </p:spPr>
              <p:txBody>
                <a:bodyPr/>
                <a:lstStyle/>
                <a:p>
                  <a:r>
                    <a:rPr lang="zh-CN" altLang="en-US">
                      <a:noFill/>
                    </a:rPr>
                    <a:t> </a:t>
                  </a:r>
                </a:p>
              </p:txBody>
            </p:sp>
          </mc:Fallback>
        </mc:AlternateContent>
        <p:sp>
          <p:nvSpPr>
            <p:cNvPr id="14" name="左大括号 13"/>
            <p:cNvSpPr/>
            <p:nvPr/>
          </p:nvSpPr>
          <p:spPr>
            <a:xfrm>
              <a:off x="6828818" y="21203420"/>
              <a:ext cx="825572" cy="1746623"/>
            </a:xfrm>
            <a:prstGeom prst="leftBrace">
              <a:avLst/>
            </a:prstGeom>
            <a:ln w="4445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04"/>
            </a:p>
          </p:txBody>
        </p:sp>
        <p:sp>
          <p:nvSpPr>
            <p:cNvPr id="261" name="文本框 260">
              <a:extLst>
                <a:ext uri="{FF2B5EF4-FFF2-40B4-BE49-F238E27FC236}">
                  <a16:creationId xmlns:a16="http://schemas.microsoft.com/office/drawing/2014/main" id="{D12B917C-500A-44E2-85F5-2A67EA3779B5}"/>
                </a:ext>
              </a:extLst>
            </p:cNvPr>
            <p:cNvSpPr txBox="1"/>
            <p:nvPr/>
          </p:nvSpPr>
          <p:spPr>
            <a:xfrm>
              <a:off x="3436236" y="21767364"/>
              <a:ext cx="3275248" cy="1031755"/>
            </a:xfrm>
            <a:prstGeom prst="rect">
              <a:avLst/>
            </a:prstGeom>
            <a:noFill/>
          </p:spPr>
          <p:txBody>
            <a:bodyPr wrap="square" rtlCol="0">
              <a:spAutoFit/>
            </a:bodyPr>
            <a:lstStyle/>
            <a:p>
              <a:pPr algn="ctr"/>
              <a:r>
                <a:rPr lang="en-US" altLang="zh-CN" sz="628" b="1" dirty="0">
                  <a:latin typeface="Times New Roman" panose="02020603050405020304" pitchFamily="18" charset="0"/>
                  <a:ea typeface="宋体" panose="02010600030101010101" pitchFamily="2" charset="-122"/>
                </a:rPr>
                <a:t>Air-sea exchange </a:t>
              </a:r>
            </a:p>
            <a:p>
              <a:pPr algn="ctr"/>
              <a:r>
                <a:rPr lang="en-US" altLang="zh-CN" sz="628" b="1" dirty="0">
                  <a:latin typeface="Times New Roman" panose="02020603050405020304" pitchFamily="18" charset="0"/>
                  <a:ea typeface="宋体" panose="02010600030101010101" pitchFamily="2" charset="-122"/>
                </a:rPr>
                <a:t>flux of Hg</a:t>
              </a:r>
              <a:r>
                <a:rPr lang="en-US" altLang="zh-CN" sz="628" b="1" baseline="30000" dirty="0">
                  <a:latin typeface="Times New Roman" panose="02020603050405020304" pitchFamily="18" charset="0"/>
                  <a:ea typeface="宋体" panose="02010600030101010101" pitchFamily="2" charset="-122"/>
                </a:rPr>
                <a:t>0</a:t>
              </a:r>
              <a:endParaRPr kumimoji="1" lang="zh-CN" altLang="en-US" sz="628" b="1"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5" name="矩形 14"/>
                <p:cNvSpPr/>
                <p:nvPr/>
              </p:nvSpPr>
              <p:spPr>
                <a:xfrm>
                  <a:off x="7986688" y="21673997"/>
                  <a:ext cx="5342855" cy="810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628" i="1">
                                <a:latin typeface="Cambria Math" panose="02040503050406030204" pitchFamily="18" charset="0"/>
                              </a:rPr>
                            </m:ctrlPr>
                          </m:sSubPr>
                          <m:e>
                            <m:r>
                              <a:rPr lang="zh-CN" altLang="en-US" sz="628" i="1">
                                <a:latin typeface="Cambria Math" panose="02040503050406030204" pitchFamily="18" charset="0"/>
                              </a:rPr>
                              <m:t>𝐾</m:t>
                            </m:r>
                          </m:e>
                          <m:sub>
                            <m:r>
                              <a:rPr lang="zh-CN" altLang="en-US" sz="628" i="1">
                                <a:latin typeface="Cambria Math" panose="02040503050406030204" pitchFamily="18" charset="0"/>
                              </a:rPr>
                              <m:t>𝑊</m:t>
                            </m:r>
                          </m:sub>
                        </m:sSub>
                        <m:r>
                          <a:rPr lang="zh-CN" altLang="en-US" sz="628">
                            <a:latin typeface="Cambria Math" panose="02040503050406030204" pitchFamily="18" charset="0"/>
                          </a:rPr>
                          <m:t>=</m:t>
                        </m:r>
                        <m:sSubSup>
                          <m:sSubSupPr>
                            <m:ctrlPr>
                              <a:rPr lang="zh-CN" altLang="en-US" sz="628" i="1">
                                <a:latin typeface="Cambria Math" panose="02040503050406030204" pitchFamily="18" charset="0"/>
                              </a:rPr>
                            </m:ctrlPr>
                          </m:sSubSupPr>
                          <m:e>
                            <m:r>
                              <a:rPr lang="zh-CN" altLang="en-US" sz="628">
                                <a:latin typeface="Cambria Math" panose="02040503050406030204" pitchFamily="18" charset="0"/>
                              </a:rPr>
                              <m:t>0.31</m:t>
                            </m:r>
                            <m:r>
                              <a:rPr lang="zh-CN" altLang="en-US" sz="628" i="1">
                                <a:latin typeface="Cambria Math" panose="02040503050406030204" pitchFamily="18" charset="0"/>
                              </a:rPr>
                              <m:t>𝑢</m:t>
                            </m:r>
                          </m:e>
                          <m:sub>
                            <m:r>
                              <a:rPr lang="zh-CN" altLang="en-US" sz="628">
                                <a:latin typeface="Cambria Math" panose="02040503050406030204" pitchFamily="18" charset="0"/>
                              </a:rPr>
                              <m:t>10</m:t>
                            </m:r>
                          </m:sub>
                          <m:sup>
                            <m:r>
                              <a:rPr lang="zh-CN" altLang="en-US" sz="628">
                                <a:latin typeface="Cambria Math" panose="02040503050406030204" pitchFamily="18" charset="0"/>
                              </a:rPr>
                              <m:t>2</m:t>
                            </m:r>
                          </m:sup>
                        </m:sSubSup>
                        <m:sSup>
                          <m:sSupPr>
                            <m:ctrlPr>
                              <a:rPr lang="zh-CN" altLang="en-US" sz="628" i="1">
                                <a:latin typeface="Cambria Math" panose="02040503050406030204" pitchFamily="18" charset="0"/>
                              </a:rPr>
                            </m:ctrlPr>
                          </m:sSupPr>
                          <m:e>
                            <m:d>
                              <m:dPr>
                                <m:ctrlPr>
                                  <a:rPr lang="zh-CN" altLang="en-US" sz="628" i="1">
                                    <a:latin typeface="Cambria Math" panose="02040503050406030204" pitchFamily="18" charset="0"/>
                                  </a:rPr>
                                </m:ctrlPr>
                              </m:dPr>
                              <m:e>
                                <m:f>
                                  <m:fPr>
                                    <m:type m:val="lin"/>
                                    <m:ctrlPr>
                                      <a:rPr lang="zh-CN" altLang="en-US" sz="628" i="1">
                                        <a:latin typeface="Cambria Math" panose="02040503050406030204" pitchFamily="18" charset="0"/>
                                      </a:rPr>
                                    </m:ctrlPr>
                                  </m:fPr>
                                  <m:num>
                                    <m:sSub>
                                      <m:sSubPr>
                                        <m:ctrlPr>
                                          <a:rPr lang="zh-CN" altLang="en-US" sz="628" i="1">
                                            <a:latin typeface="Cambria Math" panose="02040503050406030204" pitchFamily="18" charset="0"/>
                                          </a:rPr>
                                        </m:ctrlPr>
                                      </m:sSubPr>
                                      <m:e>
                                        <m:r>
                                          <a:rPr lang="zh-CN" altLang="en-US" sz="628" i="1">
                                            <a:latin typeface="Cambria Math" panose="02040503050406030204" pitchFamily="18" charset="0"/>
                                          </a:rPr>
                                          <m:t>𝑆𝑐</m:t>
                                        </m:r>
                                      </m:e>
                                      <m:sub>
                                        <m:r>
                                          <a:rPr lang="zh-CN" altLang="en-US" sz="628" i="1">
                                            <a:latin typeface="Cambria Math" panose="02040503050406030204" pitchFamily="18" charset="0"/>
                                          </a:rPr>
                                          <m:t>𝐻𝑔</m:t>
                                        </m:r>
                                      </m:sub>
                                    </m:sSub>
                                  </m:num>
                                  <m:den>
                                    <m:sSub>
                                      <m:sSubPr>
                                        <m:ctrlPr>
                                          <a:rPr lang="zh-CN" altLang="en-US" sz="628" i="1">
                                            <a:latin typeface="Cambria Math" panose="02040503050406030204" pitchFamily="18" charset="0"/>
                                          </a:rPr>
                                        </m:ctrlPr>
                                      </m:sSubPr>
                                      <m:e>
                                        <m:r>
                                          <a:rPr lang="zh-CN" altLang="en-US" sz="628" i="1">
                                            <a:latin typeface="Cambria Math" panose="02040503050406030204" pitchFamily="18" charset="0"/>
                                          </a:rPr>
                                          <m:t>𝑆𝑐</m:t>
                                        </m:r>
                                      </m:e>
                                      <m:sub>
                                        <m:r>
                                          <a:rPr lang="zh-CN" altLang="en-US" sz="628" i="1">
                                            <a:latin typeface="Cambria Math" panose="02040503050406030204" pitchFamily="18" charset="0"/>
                                          </a:rPr>
                                          <m:t>𝐶𝑂</m:t>
                                        </m:r>
                                        <m:r>
                                          <a:rPr lang="zh-CN" altLang="en-US" sz="628">
                                            <a:latin typeface="Cambria Math" panose="02040503050406030204" pitchFamily="18" charset="0"/>
                                          </a:rPr>
                                          <m:t>2</m:t>
                                        </m:r>
                                      </m:sub>
                                    </m:sSub>
                                  </m:den>
                                </m:f>
                              </m:e>
                            </m:d>
                          </m:e>
                          <m:sup>
                            <m:r>
                              <a:rPr lang="zh-CN" altLang="en-US" sz="628">
                                <a:latin typeface="Cambria Math" panose="02040503050406030204" pitchFamily="18" charset="0"/>
                              </a:rPr>
                              <m:t>−0.5</m:t>
                            </m:r>
                          </m:sup>
                        </m:sSup>
                      </m:oMath>
                    </m:oMathPara>
                  </a14:m>
                  <a:endParaRPr lang="zh-CN" altLang="en-US" sz="628" dirty="0"/>
                </a:p>
              </p:txBody>
            </p:sp>
          </mc:Choice>
          <mc:Fallback xmlns="">
            <p:sp>
              <p:nvSpPr>
                <p:cNvPr id="15" name="矩形 14"/>
                <p:cNvSpPr>
                  <a:spLocks noRot="1" noChangeAspect="1" noMove="1" noResize="1" noEditPoints="1" noAdjustHandles="1" noChangeArrowheads="1" noChangeShapeType="1" noTextEdit="1"/>
                </p:cNvSpPr>
                <p:nvPr/>
              </p:nvSpPr>
              <p:spPr>
                <a:xfrm>
                  <a:off x="7986688" y="21673997"/>
                  <a:ext cx="5342855" cy="810300"/>
                </a:xfrm>
                <a:prstGeom prst="rect">
                  <a:avLst/>
                </a:prstGeom>
                <a:blipFill>
                  <a:blip r:embed="rId16"/>
                  <a:stretch>
                    <a:fillRect t="-44444" b="-9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7986688" y="22506714"/>
                  <a:ext cx="5656723" cy="682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zh-CN" altLang="en-US" sz="628" i="1">
                                <a:latin typeface="Cambria Math" panose="02040503050406030204" pitchFamily="18" charset="0"/>
                              </a:rPr>
                            </m:ctrlPr>
                          </m:sSupPr>
                          <m:e>
                            <m:r>
                              <a:rPr lang="zh-CN" altLang="en-US" sz="628" i="1">
                                <a:latin typeface="Cambria Math" panose="02040503050406030204" pitchFamily="18" charset="0"/>
                              </a:rPr>
                              <m:t>𝐻</m:t>
                            </m:r>
                          </m:e>
                          <m:sup>
                            <m:r>
                              <a:rPr lang="zh-CN" altLang="en-US" sz="628">
                                <a:latin typeface="Cambria Math" panose="02040503050406030204" pitchFamily="18" charset="0"/>
                              </a:rPr>
                              <m:t>′</m:t>
                            </m:r>
                          </m:sup>
                        </m:sSup>
                        <m:d>
                          <m:dPr>
                            <m:ctrlPr>
                              <a:rPr lang="zh-CN" altLang="en-US" sz="628" i="1">
                                <a:latin typeface="Cambria Math" panose="02040503050406030204" pitchFamily="18" charset="0"/>
                              </a:rPr>
                            </m:ctrlPr>
                          </m:dPr>
                          <m:e>
                            <m:r>
                              <a:rPr lang="zh-CN" altLang="en-US" sz="628" i="1">
                                <a:latin typeface="Cambria Math" panose="02040503050406030204" pitchFamily="18" charset="0"/>
                              </a:rPr>
                              <m:t>𝑇</m:t>
                            </m:r>
                          </m:e>
                        </m:d>
                        <m:r>
                          <a:rPr lang="zh-CN" altLang="en-US" sz="628">
                            <a:latin typeface="Cambria Math" panose="02040503050406030204" pitchFamily="18" charset="0"/>
                          </a:rPr>
                          <m:t>=</m:t>
                        </m:r>
                        <m:r>
                          <a:rPr lang="zh-CN" altLang="en-US" sz="628" i="1">
                            <a:latin typeface="Cambria Math" panose="02040503050406030204" pitchFamily="18" charset="0"/>
                          </a:rPr>
                          <m:t>𝑒𝑥𝑝</m:t>
                        </m:r>
                        <m:d>
                          <m:dPr>
                            <m:ctrlPr>
                              <a:rPr lang="zh-CN" altLang="en-US" sz="628" i="1">
                                <a:latin typeface="Cambria Math" panose="02040503050406030204" pitchFamily="18" charset="0"/>
                              </a:rPr>
                            </m:ctrlPr>
                          </m:dPr>
                          <m:e>
                            <m:r>
                              <a:rPr lang="zh-CN" altLang="en-US" sz="628">
                                <a:latin typeface="Cambria Math" panose="02040503050406030204" pitchFamily="18" charset="0"/>
                              </a:rPr>
                              <m:t>−</m:t>
                            </m:r>
                            <m:f>
                              <m:fPr>
                                <m:type m:val="lin"/>
                                <m:ctrlPr>
                                  <a:rPr lang="zh-CN" altLang="en-US" sz="628" i="1">
                                    <a:latin typeface="Cambria Math" panose="02040503050406030204" pitchFamily="18" charset="0"/>
                                  </a:rPr>
                                </m:ctrlPr>
                              </m:fPr>
                              <m:num>
                                <m:r>
                                  <a:rPr lang="zh-CN" altLang="en-US" sz="628">
                                    <a:latin typeface="Cambria Math" panose="02040503050406030204" pitchFamily="18" charset="0"/>
                                  </a:rPr>
                                  <m:t>2403.3</m:t>
                                </m:r>
                              </m:num>
                              <m:den>
                                <m:r>
                                  <a:rPr lang="zh-CN" altLang="en-US" sz="628" i="1">
                                    <a:latin typeface="Cambria Math" panose="02040503050406030204" pitchFamily="18" charset="0"/>
                                  </a:rPr>
                                  <m:t>𝑇</m:t>
                                </m:r>
                              </m:den>
                            </m:f>
                            <m:r>
                              <a:rPr lang="zh-CN" altLang="en-US" sz="628">
                                <a:latin typeface="Cambria Math" panose="02040503050406030204" pitchFamily="18" charset="0"/>
                              </a:rPr>
                              <m:t>+6.92</m:t>
                            </m:r>
                          </m:e>
                        </m:d>
                      </m:oMath>
                    </m:oMathPara>
                  </a14:m>
                  <a:endParaRPr lang="zh-CN" altLang="en-US" sz="628" dirty="0"/>
                </a:p>
              </p:txBody>
            </p:sp>
          </mc:Choice>
          <mc:Fallback xmlns="">
            <p:sp>
              <p:nvSpPr>
                <p:cNvPr id="16" name="矩形 15"/>
                <p:cNvSpPr>
                  <a:spLocks noRot="1" noChangeAspect="1" noMove="1" noResize="1" noEditPoints="1" noAdjustHandles="1" noChangeArrowheads="1" noChangeShapeType="1" noTextEdit="1"/>
                </p:cNvSpPr>
                <p:nvPr/>
              </p:nvSpPr>
              <p:spPr>
                <a:xfrm>
                  <a:off x="7986688" y="22506714"/>
                  <a:ext cx="5656723" cy="682663"/>
                </a:xfrm>
                <a:prstGeom prst="rect">
                  <a:avLst/>
                </a:prstGeom>
                <a:blipFill>
                  <a:blip r:embed="rId17"/>
                  <a:stretch>
                    <a:fillRect t="-67742" b="-106452"/>
                  </a:stretch>
                </a:blipFill>
              </p:spPr>
              <p:txBody>
                <a:bodyPr/>
                <a:lstStyle/>
                <a:p>
                  <a:r>
                    <a:rPr lang="zh-CN" altLang="en-US">
                      <a:noFill/>
                    </a:rPr>
                    <a:t> </a:t>
                  </a:r>
                </a:p>
              </p:txBody>
            </p:sp>
          </mc:Fallback>
        </mc:AlternateContent>
      </p:grpSp>
      <p:sp>
        <p:nvSpPr>
          <p:cNvPr id="18" name="文本框 17"/>
          <p:cNvSpPr txBox="1"/>
          <p:nvPr/>
        </p:nvSpPr>
        <p:spPr>
          <a:xfrm>
            <a:off x="1139174" y="5842735"/>
            <a:ext cx="3112808" cy="506229"/>
          </a:xfrm>
          <a:prstGeom prst="rect">
            <a:avLst/>
          </a:prstGeom>
          <a:noFill/>
        </p:spPr>
        <p:txBody>
          <a:bodyPr wrap="square" rtlCol="0">
            <a:spAutoFit/>
          </a:bodyPr>
          <a:lstStyle/>
          <a:p>
            <a:r>
              <a:rPr lang="en-US" altLang="zh-CN" sz="538" dirty="0">
                <a:latin typeface="Times New Roman" panose="02020603050405020304" pitchFamily="18" charset="0"/>
                <a:cs typeface="Times New Roman" panose="02020603050405020304" pitchFamily="18" charset="0"/>
              </a:rPr>
              <a:t>where </a:t>
            </a:r>
            <a:r>
              <a:rPr lang="en-US" altLang="zh-CN" sz="538" dirty="0" err="1">
                <a:latin typeface="Times New Roman" panose="02020603050405020304" pitchFamily="18" charset="0"/>
                <a:cs typeface="Times New Roman" panose="02020603050405020304" pitchFamily="18" charset="0"/>
              </a:rPr>
              <a:t>Fv</a:t>
            </a:r>
            <a:r>
              <a:rPr lang="en-US" altLang="zh-CN" sz="538" dirty="0">
                <a:latin typeface="Times New Roman" panose="02020603050405020304" pitchFamily="18" charset="0"/>
                <a:cs typeface="Times New Roman" panose="02020603050405020304" pitchFamily="18" charset="0"/>
              </a:rPr>
              <a:t> represents the air-sea exchange flux (ng∙m</a:t>
            </a:r>
            <a:r>
              <a:rPr lang="en-US" altLang="zh-CN" sz="538" baseline="30000" dirty="0">
                <a:latin typeface="Times New Roman" panose="02020603050405020304" pitchFamily="18" charset="0"/>
                <a:cs typeface="Times New Roman" panose="02020603050405020304" pitchFamily="18" charset="0"/>
              </a:rPr>
              <a:t>-2</a:t>
            </a:r>
            <a:r>
              <a:rPr lang="en-US" altLang="zh-CN" sz="538" dirty="0">
                <a:latin typeface="Times New Roman" panose="02020603050405020304" pitchFamily="18" charset="0"/>
                <a:cs typeface="Times New Roman" panose="02020603050405020304" pitchFamily="18" charset="0"/>
              </a:rPr>
              <a:t>∙h</a:t>
            </a:r>
            <a:r>
              <a:rPr lang="en-US" altLang="zh-CN" sz="538" baseline="30000" dirty="0">
                <a:latin typeface="Times New Roman" panose="02020603050405020304" pitchFamily="18" charset="0"/>
                <a:cs typeface="Times New Roman" panose="02020603050405020304" pitchFamily="18" charset="0"/>
              </a:rPr>
              <a:t>-1</a:t>
            </a:r>
            <a:r>
              <a:rPr lang="en-US" altLang="zh-CN" sz="538" dirty="0">
                <a:latin typeface="Times New Roman" panose="02020603050405020304" pitchFamily="18" charset="0"/>
                <a:cs typeface="Times New Roman" panose="02020603050405020304" pitchFamily="18" charset="0"/>
              </a:rPr>
              <a:t>); Kw is the mass transfer coefficient of water (cm∙h</a:t>
            </a:r>
            <a:r>
              <a:rPr lang="en-US" altLang="zh-CN" sz="538" baseline="30000" dirty="0">
                <a:latin typeface="Times New Roman" panose="02020603050405020304" pitchFamily="18" charset="0"/>
                <a:cs typeface="Times New Roman" panose="02020603050405020304" pitchFamily="18" charset="0"/>
              </a:rPr>
              <a:t>-1</a:t>
            </a:r>
            <a:r>
              <a:rPr lang="en-US" altLang="zh-CN" sz="538" dirty="0">
                <a:latin typeface="Times New Roman" panose="02020603050405020304" pitchFamily="18" charset="0"/>
                <a:cs typeface="Times New Roman" panose="02020603050405020304" pitchFamily="18" charset="0"/>
              </a:rPr>
              <a:t>); GEM represents the gaseous elemental Hg (ng∙m</a:t>
            </a:r>
            <a:r>
              <a:rPr lang="en-US" altLang="zh-CN" sz="538" baseline="30000" dirty="0">
                <a:latin typeface="Times New Roman" panose="02020603050405020304" pitchFamily="18" charset="0"/>
                <a:cs typeface="Times New Roman" panose="02020603050405020304" pitchFamily="18" charset="0"/>
              </a:rPr>
              <a:t>-3</a:t>
            </a:r>
            <a:r>
              <a:rPr lang="en-US" altLang="zh-CN" sz="538" dirty="0">
                <a:latin typeface="Times New Roman" panose="02020603050405020304" pitchFamily="18" charset="0"/>
                <a:cs typeface="Times New Roman" panose="02020603050405020304" pitchFamily="18" charset="0"/>
              </a:rPr>
              <a:t>) in atmosphere; and DGM is the dissolved gaseous Hg in seawater. H’(T) is the dimensionless partitioning coefficient for Hg</a:t>
            </a:r>
            <a:r>
              <a:rPr lang="en-US" altLang="zh-CN" sz="538" baseline="30000" dirty="0">
                <a:latin typeface="Times New Roman" panose="02020603050405020304" pitchFamily="18" charset="0"/>
                <a:cs typeface="Times New Roman" panose="02020603050405020304" pitchFamily="18" charset="0"/>
              </a:rPr>
              <a:t>0 </a:t>
            </a:r>
            <a:r>
              <a:rPr lang="en-US" altLang="zh-CN" sz="538" dirty="0">
                <a:latin typeface="Times New Roman" panose="02020603050405020304" pitchFamily="18" charset="0"/>
                <a:cs typeface="Times New Roman" panose="02020603050405020304" pitchFamily="18" charset="0"/>
              </a:rPr>
              <a:t>between atmosphere and seawater. The parametrization of Kw follows </a:t>
            </a:r>
            <a:r>
              <a:rPr lang="en-US" altLang="zh-CN" sz="538" dirty="0" err="1">
                <a:latin typeface="Times New Roman" panose="02020603050405020304" pitchFamily="18" charset="0"/>
                <a:cs typeface="Times New Roman" panose="02020603050405020304" pitchFamily="18" charset="0"/>
              </a:rPr>
              <a:t>Soerensen</a:t>
            </a:r>
            <a:r>
              <a:rPr lang="en-US" altLang="zh-CN" sz="538" dirty="0">
                <a:latin typeface="Times New Roman" panose="02020603050405020304" pitchFamily="18" charset="0"/>
                <a:cs typeface="Times New Roman" panose="02020603050405020304" pitchFamily="18" charset="0"/>
              </a:rPr>
              <a:t> et al (</a:t>
            </a:r>
            <a:r>
              <a:rPr lang="en-US" altLang="zh-CN" sz="538" dirty="0" err="1">
                <a:latin typeface="Times New Roman" panose="02020603050405020304" pitchFamily="18" charset="0"/>
                <a:cs typeface="Times New Roman" panose="02020603050405020304" pitchFamily="18" charset="0"/>
              </a:rPr>
              <a:t>Soerensen</a:t>
            </a:r>
            <a:r>
              <a:rPr lang="en-US" altLang="zh-CN" sz="538" dirty="0">
                <a:latin typeface="Times New Roman" panose="02020603050405020304" pitchFamily="18" charset="0"/>
                <a:cs typeface="Times New Roman" panose="02020603050405020304" pitchFamily="18" charset="0"/>
              </a:rPr>
              <a:t> et al., 2010) and Nightingale(Nightingale et al., 2000):</a:t>
            </a:r>
            <a:endParaRPr lang="zh-CN" altLang="zh-CN" sz="538"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1220587" y="4659389"/>
            <a:ext cx="3046715" cy="644728"/>
          </a:xfrm>
          <a:prstGeom prst="rect">
            <a:avLst/>
          </a:prstGeom>
          <a:noFill/>
        </p:spPr>
        <p:txBody>
          <a:bodyPr wrap="square" rtlCol="0">
            <a:spAutoFit/>
          </a:bodyPr>
          <a:lstStyle/>
          <a:p>
            <a:r>
              <a:rPr lang="en-US" altLang="zh-CN" sz="718" dirty="0">
                <a:latin typeface="Times New Roman" panose="02020603050405020304" pitchFamily="18" charset="0"/>
                <a:ea typeface="宋体" panose="02010600030101010101" pitchFamily="2" charset="-122"/>
              </a:rPr>
              <a:t>The model has a horizontal resolution of 1</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×1</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and 50 vertical levels. </a:t>
            </a:r>
          </a:p>
          <a:p>
            <a:r>
              <a:rPr lang="en-US" altLang="zh-CN" sz="718" dirty="0">
                <a:latin typeface="Times New Roman" panose="02020603050405020304" pitchFamily="18" charset="0"/>
                <a:ea typeface="宋体" panose="02010600030101010101" pitchFamily="2" charset="-122"/>
              </a:rPr>
              <a:t>The resolution is higher over the Arctic (40 km × 40 km) and the equator (~0.5</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×1</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 to better represent the ocean currents. </a:t>
            </a:r>
          </a:p>
          <a:p>
            <a:r>
              <a:rPr lang="en-US" altLang="zh-CN" sz="718" dirty="0">
                <a:latin typeface="Times New Roman" panose="02020603050405020304" pitchFamily="18" charset="0"/>
                <a:ea typeface="宋体" panose="02010600030101010101" pitchFamily="2" charset="-122"/>
              </a:rPr>
              <a:t>The air-sea exchange flux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are calculated as </a:t>
            </a:r>
            <a:r>
              <a:rPr lang="en-US" altLang="zh-CN" sz="718" dirty="0">
                <a:latin typeface="Times New Roman" panose="02020603050405020304" pitchFamily="18" charset="0"/>
                <a:ea typeface="宋体" panose="02010600030101010101" pitchFamily="2" charset="-122"/>
                <a:cs typeface="Times New Roman" panose="02020603050405020304" pitchFamily="18" charset="0"/>
              </a:rPr>
              <a:t>follow </a:t>
            </a:r>
            <a:r>
              <a:rPr lang="en-US" altLang="zh-CN" sz="718" dirty="0">
                <a:latin typeface="Times New Roman" panose="02020603050405020304" pitchFamily="18" charset="0"/>
                <a:cs typeface="Times New Roman" panose="02020603050405020304" pitchFamily="18" charset="0"/>
              </a:rPr>
              <a:t>(</a:t>
            </a:r>
            <a:r>
              <a:rPr lang="en-US" altLang="zh-CN" sz="718" dirty="0" err="1">
                <a:latin typeface="Times New Roman" panose="02020603050405020304" pitchFamily="18" charset="0"/>
                <a:cs typeface="Times New Roman" panose="02020603050405020304" pitchFamily="18" charset="0"/>
              </a:rPr>
              <a:t>Andersson</a:t>
            </a:r>
            <a:r>
              <a:rPr lang="en-US" altLang="zh-CN" sz="718" dirty="0">
                <a:latin typeface="Times New Roman" panose="02020603050405020304" pitchFamily="18" charset="0"/>
                <a:cs typeface="Times New Roman" panose="02020603050405020304" pitchFamily="18" charset="0"/>
              </a:rPr>
              <a:t> et al., 2008; Fu et al., 2010; </a:t>
            </a:r>
            <a:r>
              <a:rPr lang="en-US" altLang="zh-CN" sz="718" dirty="0" err="1">
                <a:latin typeface="Times New Roman" panose="02020603050405020304" pitchFamily="18" charset="0"/>
                <a:cs typeface="Times New Roman" panose="02020603050405020304" pitchFamily="18" charset="0"/>
              </a:rPr>
              <a:t>Wanninkhof</a:t>
            </a:r>
            <a:r>
              <a:rPr lang="en-US" altLang="zh-CN" sz="718" dirty="0">
                <a:latin typeface="Times New Roman" panose="02020603050405020304" pitchFamily="18" charset="0"/>
                <a:cs typeface="Times New Roman" panose="02020603050405020304" pitchFamily="18" charset="0"/>
              </a:rPr>
              <a:t>, 1992)</a:t>
            </a:r>
            <a:endParaRPr lang="zh-CN" altLang="en-US" sz="718"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1143152" y="6343713"/>
            <a:ext cx="3028196" cy="534249"/>
          </a:xfrm>
          <a:prstGeom prst="rect">
            <a:avLst/>
          </a:prstGeom>
          <a:noFill/>
        </p:spPr>
        <p:txBody>
          <a:bodyPr wrap="square" rtlCol="0">
            <a:spAutoFit/>
          </a:bodyPr>
          <a:lstStyle/>
          <a:p>
            <a:r>
              <a:rPr lang="en-US" altLang="zh-CN" sz="718" dirty="0">
                <a:latin typeface="Times New Roman" panose="02020603050405020304" pitchFamily="18" charset="0"/>
                <a:ea typeface="宋体" panose="02010600030101010101" pitchFamily="2" charset="-122"/>
              </a:rPr>
              <a:t>This model is driven by assimilated meteorological data archived from the Goddard Earth Observing System (GEOS) of the NASA Global Modeling and Data Assimilation Office (GMAO), with</a:t>
            </a:r>
            <a:r>
              <a:rPr lang="en-US" altLang="zh-CN" sz="718" dirty="0">
                <a:solidFill>
                  <a:srgbClr val="000000"/>
                </a:solidFill>
                <a:latin typeface="Times New Roman" panose="02020603050405020304" pitchFamily="18" charset="0"/>
                <a:ea typeface="宋体" panose="02010600030101010101" pitchFamily="2" charset="-122"/>
              </a:rPr>
              <a:t> horizontal resolution of 4</a:t>
            </a:r>
            <a:r>
              <a:rPr lang="en-US" altLang="zh-CN" sz="718" dirty="0">
                <a:latin typeface="Times New Roman" panose="02020603050405020304" pitchFamily="18" charset="0"/>
                <a:cs typeface="Times New Roman" panose="02020603050405020304" pitchFamily="18" charset="0"/>
              </a:rPr>
              <a:t>°</a:t>
            </a:r>
            <a:r>
              <a:rPr lang="en-US" altLang="zh-CN" sz="718" dirty="0">
                <a:solidFill>
                  <a:srgbClr val="000000"/>
                </a:solidFill>
                <a:latin typeface="Times New Roman" panose="02020603050405020304" pitchFamily="18" charset="0"/>
                <a:ea typeface="宋体" panose="02010600030101010101" pitchFamily="2" charset="-122"/>
              </a:rPr>
              <a:t> latitude by 5</a:t>
            </a:r>
            <a:r>
              <a:rPr lang="en-US" altLang="zh-CN" sz="718" dirty="0">
                <a:latin typeface="Times New Roman" panose="02020603050405020304" pitchFamily="18" charset="0"/>
                <a:cs typeface="Times New Roman" panose="02020603050405020304" pitchFamily="18" charset="0"/>
              </a:rPr>
              <a:t>°</a:t>
            </a:r>
            <a:r>
              <a:rPr lang="en-US" altLang="zh-CN" sz="718" dirty="0">
                <a:solidFill>
                  <a:srgbClr val="000000"/>
                </a:solidFill>
                <a:latin typeface="Times New Roman" panose="02020603050405020304" pitchFamily="18" charset="0"/>
                <a:ea typeface="宋体" panose="02010600030101010101" pitchFamily="2" charset="-122"/>
              </a:rPr>
              <a:t> longitude and 47 vertical levels.</a:t>
            </a:r>
            <a:endParaRPr lang="zh-CN" altLang="en-US" sz="718" dirty="0"/>
          </a:p>
        </p:txBody>
      </p:sp>
      <p:sp>
        <p:nvSpPr>
          <p:cNvPr id="282" name="TextBox 14">
            <a:extLst>
              <a:ext uri="{FF2B5EF4-FFF2-40B4-BE49-F238E27FC236}">
                <a16:creationId xmlns:a16="http://schemas.microsoft.com/office/drawing/2014/main" id="{65E057E1-060C-4F8A-B407-62828991C69D}"/>
              </a:ext>
            </a:extLst>
          </p:cNvPr>
          <p:cNvSpPr txBox="1"/>
          <p:nvPr/>
        </p:nvSpPr>
        <p:spPr>
          <a:xfrm>
            <a:off x="4267302" y="1074221"/>
            <a:ext cx="4036122"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Results and Discussion</a:t>
            </a:r>
            <a:endParaRPr lang="zh-CN" altLang="en-US" sz="897" b="1" dirty="0">
              <a:solidFill>
                <a:schemeClr val="bg1"/>
              </a:solidFill>
              <a:latin typeface="Times New Roman" pitchFamily="18" charset="0"/>
            </a:endParaRPr>
          </a:p>
        </p:txBody>
      </p:sp>
      <p:pic>
        <p:nvPicPr>
          <p:cNvPr id="283" name="图片 282"/>
          <p:cNvPicPr/>
          <p:nvPr/>
        </p:nvPicPr>
        <p:blipFill>
          <a:blip r:embed="rId18" cstate="print">
            <a:extLst>
              <a:ext uri="{28A0092B-C50C-407E-A947-70E740481C1C}">
                <a14:useLocalDpi xmlns:a14="http://schemas.microsoft.com/office/drawing/2010/main" val="0"/>
              </a:ext>
            </a:extLst>
          </a:blip>
          <a:stretch>
            <a:fillRect/>
          </a:stretch>
        </p:blipFill>
        <p:spPr>
          <a:xfrm>
            <a:off x="4366635" y="1433026"/>
            <a:ext cx="3257308" cy="1328960"/>
          </a:xfrm>
          <a:prstGeom prst="rect">
            <a:avLst/>
          </a:prstGeom>
        </p:spPr>
      </p:pic>
      <p:sp>
        <p:nvSpPr>
          <p:cNvPr id="33" name="文本框 32"/>
          <p:cNvSpPr txBox="1"/>
          <p:nvPr/>
        </p:nvSpPr>
        <p:spPr>
          <a:xfrm>
            <a:off x="4633117" y="2787681"/>
            <a:ext cx="2671134" cy="257891"/>
          </a:xfrm>
          <a:prstGeom prst="rect">
            <a:avLst/>
          </a:prstGeom>
          <a:noFill/>
        </p:spPr>
        <p:txBody>
          <a:bodyPr wrap="square" rtlCol="0">
            <a:spAutoFit/>
          </a:bodyPr>
          <a:lstStyle/>
          <a:p>
            <a:r>
              <a:rPr lang="en-US" altLang="zh-CN" sz="538" dirty="0">
                <a:latin typeface="Times New Roman" panose="02020603050405020304" pitchFamily="18" charset="0"/>
                <a:cs typeface="Times New Roman" panose="02020603050405020304" pitchFamily="18" charset="0"/>
              </a:rPr>
              <a:t>Fig 1. The annual (Column) and monthly anomaly (Line) of Hg</a:t>
            </a:r>
            <a:r>
              <a:rPr lang="en-US" altLang="zh-CN" sz="538" baseline="30000" dirty="0">
                <a:latin typeface="Times New Roman" panose="02020603050405020304" pitchFamily="18" charset="0"/>
                <a:cs typeface="Times New Roman" panose="02020603050405020304" pitchFamily="18" charset="0"/>
              </a:rPr>
              <a:t>0</a:t>
            </a:r>
            <a:r>
              <a:rPr lang="en-US" altLang="zh-CN" sz="538" dirty="0">
                <a:latin typeface="Times New Roman" panose="02020603050405020304" pitchFamily="18" charset="0"/>
                <a:cs typeface="Times New Roman" panose="02020603050405020304" pitchFamily="18" charset="0"/>
              </a:rPr>
              <a:t> evasion in the North Pole, Northern Temperate, Equator, Southern Temperate, and South Pole. </a:t>
            </a:r>
            <a:endParaRPr lang="zh-CN" altLang="zh-CN" sz="538" dirty="0">
              <a:latin typeface="Times New Roman" panose="02020603050405020304" pitchFamily="18" charset="0"/>
              <a:cs typeface="Times New Roman" panose="02020603050405020304" pitchFamily="18" charset="0"/>
            </a:endParaRPr>
          </a:p>
        </p:txBody>
      </p:sp>
      <p:grpSp>
        <p:nvGrpSpPr>
          <p:cNvPr id="37" name="组合 36"/>
          <p:cNvGrpSpPr/>
          <p:nvPr/>
        </p:nvGrpSpPr>
        <p:grpSpPr>
          <a:xfrm>
            <a:off x="4441028" y="3147275"/>
            <a:ext cx="3705550" cy="988373"/>
            <a:chOff x="20206717" y="13690169"/>
            <a:chExt cx="17097112" cy="5726236"/>
          </a:xfrm>
        </p:grpSpPr>
        <p:sp>
          <p:nvSpPr>
            <p:cNvPr id="922" name="圆角矩形 11">
              <a:extLst>
                <a:ext uri="{FF2B5EF4-FFF2-40B4-BE49-F238E27FC236}">
                  <a16:creationId xmlns:a16="http://schemas.microsoft.com/office/drawing/2014/main" id="{F72EB2CB-950D-4282-9AF9-3F737C691EE5}"/>
                </a:ext>
              </a:extLst>
            </p:cNvPr>
            <p:cNvSpPr/>
            <p:nvPr/>
          </p:nvSpPr>
          <p:spPr>
            <a:xfrm>
              <a:off x="20206717" y="13690169"/>
              <a:ext cx="17009831" cy="5724295"/>
            </a:xfrm>
            <a:prstGeom prst="roundRect">
              <a:avLst>
                <a:gd name="adj" fmla="val 6246"/>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dirty="0"/>
            </a:p>
          </p:txBody>
        </p:sp>
        <p:sp>
          <p:nvSpPr>
            <p:cNvPr id="34" name="文本框 33"/>
            <p:cNvSpPr txBox="1"/>
            <p:nvPr/>
          </p:nvSpPr>
          <p:spPr>
            <a:xfrm>
              <a:off x="20922382" y="13760897"/>
              <a:ext cx="16381447" cy="5655508"/>
            </a:xfrm>
            <a:prstGeom prst="rect">
              <a:avLst/>
            </a:prstGeom>
            <a:noFill/>
            <a:ln>
              <a:noFill/>
            </a:ln>
          </p:spPr>
          <p:txBody>
            <a:bodyPr wrap="square" rtlCol="0">
              <a:spAutoFit/>
            </a:bodyPr>
            <a:lstStyle/>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The </a:t>
              </a:r>
              <a:r>
                <a:rPr lang="en-US" altLang="zh-CN" sz="718" dirty="0" err="1">
                  <a:latin typeface="Times New Roman" panose="02020603050405020304" pitchFamily="18" charset="0"/>
                  <a:ea typeface="宋体" panose="02010600030101010101" pitchFamily="2" charset="-122"/>
                </a:rPr>
                <a:t>interannual</a:t>
              </a:r>
              <a:r>
                <a:rPr lang="en-US" altLang="zh-CN" sz="718" dirty="0">
                  <a:latin typeface="Times New Roman" panose="02020603050405020304" pitchFamily="18" charset="0"/>
                  <a:ea typeface="宋体" panose="02010600030101010101" pitchFamily="2" charset="-122"/>
                </a:rPr>
                <a:t> variability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evasion is relatively small in the mid-latitudes and high-latitudes, with the relative range of annual evasion flux is 3.14% and 8.5% in the Artic Ocean and Southern Ocean, respectively. The ranges are 6.4% and 6.97% in the northern and southern mid-latitudes, respectively.</a:t>
              </a:r>
            </a:p>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However</a:t>
              </a:r>
              <a:r>
                <a:rPr lang="en-US" altLang="zh-CN" sz="718" dirty="0">
                  <a:latin typeface="Times New Roman" panose="02020603050405020304" pitchFamily="18" charset="0"/>
                  <a:ea typeface="Times New Roman" panose="02020603050405020304" pitchFamily="18" charset="0"/>
                </a:rPr>
                <a:t>, pronounced fluctuations stands for the </a:t>
              </a:r>
              <a:r>
                <a:rPr lang="en-US" altLang="zh-CN" sz="718" dirty="0" err="1">
                  <a:latin typeface="Times New Roman" panose="02020603050405020304" pitchFamily="18" charset="0"/>
                  <a:ea typeface="Times New Roman" panose="02020603050405020304" pitchFamily="18" charset="0"/>
                </a:rPr>
                <a:t>interannual</a:t>
              </a:r>
              <a:r>
                <a:rPr lang="en-US" altLang="zh-CN" sz="718" dirty="0">
                  <a:latin typeface="Times New Roman" panose="02020603050405020304" pitchFamily="18" charset="0"/>
                  <a:ea typeface="Times New Roman" panose="02020603050405020304" pitchFamily="18" charset="0"/>
                </a:rPr>
                <a:t> variability of Hg</a:t>
              </a:r>
              <a:r>
                <a:rPr lang="en-US" altLang="zh-CN" sz="718" baseline="30000" dirty="0">
                  <a:latin typeface="Times New Roman" panose="02020603050405020304" pitchFamily="18" charset="0"/>
                  <a:ea typeface="Times New Roman" panose="02020603050405020304" pitchFamily="18" charset="0"/>
                </a:rPr>
                <a:t>0</a:t>
              </a:r>
              <a:r>
                <a:rPr lang="en-US" altLang="zh-CN" sz="718" dirty="0">
                  <a:latin typeface="Times New Roman" panose="02020603050405020304" pitchFamily="18" charset="0"/>
                  <a:ea typeface="Times New Roman" panose="02020603050405020304" pitchFamily="18" charset="0"/>
                </a:rPr>
                <a:t> evasion in the equatorial regions with a relative range of 14.81%. </a:t>
              </a:r>
            </a:p>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In the equator, substantial </a:t>
              </a:r>
              <a:r>
                <a:rPr lang="en-US" altLang="zh-CN" sz="718" dirty="0" err="1">
                  <a:latin typeface="Times New Roman" panose="02020603050405020304" pitchFamily="18" charset="0"/>
                  <a:ea typeface="宋体" panose="02010600030101010101" pitchFamily="2" charset="-122"/>
                </a:rPr>
                <a:t>longitudal</a:t>
              </a:r>
              <a:r>
                <a:rPr lang="en-US" altLang="zh-CN" sz="718" dirty="0">
                  <a:latin typeface="Times New Roman" panose="02020603050405020304" pitchFamily="18" charset="0"/>
                  <a:ea typeface="宋体" panose="02010600030101010101" pitchFamily="2" charset="-122"/>
                </a:rPr>
                <a:t> variability also exists with relative range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fluxes as 19.93%, 22.3%, and 9.59% for the Pacific, Atlantic, and Indian Oceans</a:t>
              </a:r>
              <a:endParaRPr lang="zh-CN" altLang="en-US" sz="718" dirty="0"/>
            </a:p>
          </p:txBody>
        </p:sp>
      </p:grpSp>
      <p:sp>
        <p:nvSpPr>
          <p:cNvPr id="287" name="矩形 286">
            <a:extLst>
              <a:ext uri="{FF2B5EF4-FFF2-40B4-BE49-F238E27FC236}">
                <a16:creationId xmlns:a16="http://schemas.microsoft.com/office/drawing/2014/main" id="{1D87A649-6506-4BCB-ADE3-D58825209A51}"/>
              </a:ext>
            </a:extLst>
          </p:cNvPr>
          <p:cNvSpPr/>
          <p:nvPr/>
        </p:nvSpPr>
        <p:spPr>
          <a:xfrm>
            <a:off x="4462202" y="1294583"/>
            <a:ext cx="2133121" cy="216534"/>
          </a:xfrm>
          <a:prstGeom prst="rect">
            <a:avLst/>
          </a:prstGeom>
        </p:spPr>
        <p:txBody>
          <a:bodyPr wrap="square">
            <a:spAutoFit/>
          </a:bodyPr>
          <a:lstStyle/>
          <a:p>
            <a:r>
              <a:rPr lang="en-US" altLang="zh-CN" sz="807" b="1" dirty="0">
                <a:solidFill>
                  <a:srgbClr val="7030A0"/>
                </a:solidFill>
                <a:latin typeface="Times New Roman" panose="02020603050405020304" pitchFamily="18" charset="0"/>
              </a:rPr>
              <a:t>1. </a:t>
            </a:r>
            <a:r>
              <a:rPr lang="en-US" altLang="zh-CN" sz="807" b="1" dirty="0" err="1">
                <a:solidFill>
                  <a:srgbClr val="7030A0"/>
                </a:solidFill>
                <a:latin typeface="Times New Roman" panose="02020603050405020304" pitchFamily="18" charset="0"/>
              </a:rPr>
              <a:t>Interannual</a:t>
            </a:r>
            <a:r>
              <a:rPr lang="en-US" altLang="zh-CN" sz="807" dirty="0">
                <a:solidFill>
                  <a:srgbClr val="7030A0"/>
                </a:solidFill>
              </a:rPr>
              <a:t> </a:t>
            </a:r>
            <a:r>
              <a:rPr lang="en-US" altLang="zh-CN" sz="807" b="1" dirty="0">
                <a:solidFill>
                  <a:srgbClr val="7030A0"/>
                </a:solidFill>
                <a:latin typeface="Times New Roman" panose="02020603050405020304" pitchFamily="18" charset="0"/>
              </a:rPr>
              <a:t>Variability</a:t>
            </a:r>
            <a:r>
              <a:rPr lang="en-US" altLang="zh-CN" sz="807" dirty="0">
                <a:solidFill>
                  <a:srgbClr val="7030A0"/>
                </a:solidFill>
              </a:rPr>
              <a:t> </a:t>
            </a:r>
            <a:r>
              <a:rPr lang="en-US" altLang="zh-CN" sz="807" b="1" dirty="0">
                <a:solidFill>
                  <a:srgbClr val="7030A0"/>
                </a:solidFill>
                <a:latin typeface="Times New Roman" panose="02020603050405020304" pitchFamily="18" charset="0"/>
              </a:rPr>
              <a:t>of</a:t>
            </a:r>
            <a:r>
              <a:rPr lang="en-US" altLang="zh-CN" sz="807" dirty="0">
                <a:solidFill>
                  <a:srgbClr val="7030A0"/>
                </a:solidFill>
              </a:rPr>
              <a:t> </a:t>
            </a:r>
            <a:r>
              <a:rPr lang="en-US" altLang="zh-CN" sz="807" b="1" dirty="0">
                <a:solidFill>
                  <a:srgbClr val="7030A0"/>
                </a:solidFill>
                <a:latin typeface="Times New Roman" panose="02020603050405020304" pitchFamily="18" charset="0"/>
              </a:rPr>
              <a:t>Hg</a:t>
            </a:r>
            <a:r>
              <a:rPr lang="en-US" altLang="zh-CN" sz="807" b="1" baseline="30000" dirty="0">
                <a:solidFill>
                  <a:srgbClr val="7030A0"/>
                </a:solidFill>
                <a:latin typeface="Times New Roman" panose="02020603050405020304" pitchFamily="18" charset="0"/>
              </a:rPr>
              <a:t>0</a:t>
            </a:r>
            <a:r>
              <a:rPr lang="en-US" altLang="zh-CN" sz="807" dirty="0">
                <a:solidFill>
                  <a:srgbClr val="7030A0"/>
                </a:solidFill>
              </a:rPr>
              <a:t> </a:t>
            </a:r>
            <a:r>
              <a:rPr lang="en-US" altLang="zh-CN" sz="807" b="1" dirty="0">
                <a:solidFill>
                  <a:srgbClr val="7030A0"/>
                </a:solidFill>
                <a:latin typeface="Times New Roman" panose="02020603050405020304" pitchFamily="18" charset="0"/>
              </a:rPr>
              <a:t>Evasion</a:t>
            </a:r>
            <a:endParaRPr lang="zh-CN" altLang="zh-CN" sz="807" b="1" dirty="0">
              <a:solidFill>
                <a:srgbClr val="7030A0"/>
              </a:solidFill>
              <a:latin typeface="Times New Roman" panose="02020603050405020304" pitchFamily="18" charset="0"/>
            </a:endParaRPr>
          </a:p>
        </p:txBody>
      </p:sp>
      <p:sp>
        <p:nvSpPr>
          <p:cNvPr id="295" name="TextBox 14">
            <a:extLst>
              <a:ext uri="{FF2B5EF4-FFF2-40B4-BE49-F238E27FC236}">
                <a16:creationId xmlns:a16="http://schemas.microsoft.com/office/drawing/2014/main" id="{65E057E1-060C-4F8A-B407-62828991C69D}"/>
              </a:ext>
            </a:extLst>
          </p:cNvPr>
          <p:cNvSpPr txBox="1"/>
          <p:nvPr/>
        </p:nvSpPr>
        <p:spPr>
          <a:xfrm>
            <a:off x="4268468" y="4229653"/>
            <a:ext cx="4037850"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Results and Discussion</a:t>
            </a:r>
            <a:endParaRPr lang="zh-CN" altLang="en-US" sz="897" b="1" dirty="0">
              <a:solidFill>
                <a:schemeClr val="bg1"/>
              </a:solidFill>
              <a:latin typeface="Times New Roman" pitchFamily="18" charset="0"/>
            </a:endParaRPr>
          </a:p>
        </p:txBody>
      </p:sp>
      <p:sp>
        <p:nvSpPr>
          <p:cNvPr id="296" name="矩形 295">
            <a:extLst>
              <a:ext uri="{FF2B5EF4-FFF2-40B4-BE49-F238E27FC236}">
                <a16:creationId xmlns:a16="http://schemas.microsoft.com/office/drawing/2014/main" id="{1D87A649-6506-4BCB-ADE3-D58825209A51}"/>
              </a:ext>
            </a:extLst>
          </p:cNvPr>
          <p:cNvSpPr/>
          <p:nvPr/>
        </p:nvSpPr>
        <p:spPr>
          <a:xfrm>
            <a:off x="4423138" y="4434354"/>
            <a:ext cx="2465086" cy="340734"/>
          </a:xfrm>
          <a:prstGeom prst="rect">
            <a:avLst/>
          </a:prstGeom>
        </p:spPr>
        <p:txBody>
          <a:bodyPr wrap="square">
            <a:spAutoFit/>
          </a:bodyPr>
          <a:lstStyle/>
          <a:p>
            <a:r>
              <a:rPr lang="en-US" altLang="zh-CN" sz="807" b="1" dirty="0">
                <a:solidFill>
                  <a:srgbClr val="7030A0"/>
                </a:solidFill>
                <a:latin typeface="Times New Roman" panose="02020603050405020304" pitchFamily="18" charset="0"/>
              </a:rPr>
              <a:t>2. “Seesaw” effect of Hg</a:t>
            </a:r>
            <a:r>
              <a:rPr lang="en-US" altLang="zh-CN" sz="807" b="1" baseline="30000" dirty="0">
                <a:solidFill>
                  <a:srgbClr val="7030A0"/>
                </a:solidFill>
                <a:latin typeface="Times New Roman" panose="02020603050405020304" pitchFamily="18" charset="0"/>
              </a:rPr>
              <a:t>0</a:t>
            </a:r>
            <a:r>
              <a:rPr lang="en-US" altLang="zh-CN" sz="807" b="1" dirty="0">
                <a:solidFill>
                  <a:srgbClr val="7030A0"/>
                </a:solidFill>
                <a:latin typeface="Times New Roman" panose="02020603050405020304" pitchFamily="18" charset="0"/>
              </a:rPr>
              <a:t> evasion in Equatorial  Pacific.</a:t>
            </a:r>
            <a:endParaRPr lang="zh-CN" altLang="zh-CN" sz="807" b="1" dirty="0">
              <a:solidFill>
                <a:srgbClr val="7030A0"/>
              </a:solidFill>
              <a:latin typeface="Times New Roman" panose="02020603050405020304" pitchFamily="18" charset="0"/>
            </a:endParaRPr>
          </a:p>
        </p:txBody>
      </p:sp>
      <p:sp>
        <p:nvSpPr>
          <p:cNvPr id="299" name="文本框 298"/>
          <p:cNvSpPr txBox="1"/>
          <p:nvPr/>
        </p:nvSpPr>
        <p:spPr>
          <a:xfrm>
            <a:off x="6761668" y="4557893"/>
            <a:ext cx="1534259" cy="671787"/>
          </a:xfrm>
          <a:prstGeom prst="rect">
            <a:avLst/>
          </a:prstGeom>
          <a:noFill/>
        </p:spPr>
        <p:txBody>
          <a:bodyPr wrap="square" rtlCol="0">
            <a:spAutoFit/>
          </a:bodyPr>
          <a:lstStyle/>
          <a:p>
            <a:r>
              <a:rPr lang="en-US" altLang="zh-CN" sz="538" dirty="0">
                <a:latin typeface="Times New Roman" panose="02020603050405020304" pitchFamily="18" charset="0"/>
                <a:cs typeface="Times New Roman" panose="02020603050405020304" pitchFamily="18" charset="0"/>
              </a:rPr>
              <a:t>Fig.2 Hg</a:t>
            </a:r>
            <a:r>
              <a:rPr lang="en-US" altLang="zh-CN" sz="538" baseline="30000" dirty="0">
                <a:latin typeface="Times New Roman" panose="02020603050405020304" pitchFamily="18" charset="0"/>
                <a:cs typeface="Times New Roman" panose="02020603050405020304" pitchFamily="18" charset="0"/>
              </a:rPr>
              <a:t>0</a:t>
            </a:r>
            <a:r>
              <a:rPr lang="en-US" altLang="zh-CN" sz="538" dirty="0">
                <a:latin typeface="Times New Roman" panose="02020603050405020304" pitchFamily="18" charset="0"/>
                <a:cs typeface="Times New Roman" panose="02020603050405020304" pitchFamily="18" charset="0"/>
              </a:rPr>
              <a:t> evasion anomaly compared with the average from 1994 to 2016 in November-January (NDJ) of tropical Pacific during El Nino (EN) and La Nina (LN) years. (a) Average anomaly of all EN events and (b) LN events. (Boxes represent the “Nino boxes”, with Nino 3 in red, Nino 3.4 in black and Nino 4 in green).</a:t>
            </a:r>
            <a:endParaRPr lang="zh-CN" altLang="zh-CN" sz="538" dirty="0">
              <a:latin typeface="Times New Roman" panose="02020603050405020304" pitchFamily="18" charset="0"/>
              <a:cs typeface="Times New Roman" panose="02020603050405020304" pitchFamily="18" charset="0"/>
            </a:endParaRPr>
          </a:p>
        </p:txBody>
      </p:sp>
      <p:pic>
        <p:nvPicPr>
          <p:cNvPr id="42" name="图片 41"/>
          <p:cNvPicPr>
            <a:picLocks noChangeAspect="1"/>
          </p:cNvPicPr>
          <p:nvPr/>
        </p:nvPicPr>
        <p:blipFill rotWithShape="1">
          <a:blip r:embed="rId19"/>
          <a:srcRect l="6762" r="2831" b="52328"/>
          <a:stretch/>
        </p:blipFill>
        <p:spPr>
          <a:xfrm>
            <a:off x="8610333" y="1546575"/>
            <a:ext cx="1814440" cy="829705"/>
          </a:xfrm>
          <a:prstGeom prst="rect">
            <a:avLst/>
          </a:prstGeom>
        </p:spPr>
      </p:pic>
      <p:pic>
        <p:nvPicPr>
          <p:cNvPr id="301" name="图片 300"/>
          <p:cNvPicPr>
            <a:picLocks noChangeAspect="1"/>
          </p:cNvPicPr>
          <p:nvPr/>
        </p:nvPicPr>
        <p:blipFill rotWithShape="1">
          <a:blip r:embed="rId19"/>
          <a:srcRect l="1596" t="47668" r="25957" b="3026"/>
          <a:stretch/>
        </p:blipFill>
        <p:spPr>
          <a:xfrm>
            <a:off x="10134991" y="1570716"/>
            <a:ext cx="1450423" cy="856050"/>
          </a:xfrm>
          <a:prstGeom prst="rect">
            <a:avLst/>
          </a:prstGeom>
        </p:spPr>
      </p:pic>
      <p:sp>
        <p:nvSpPr>
          <p:cNvPr id="302" name="文本框 301"/>
          <p:cNvSpPr txBox="1"/>
          <p:nvPr/>
        </p:nvSpPr>
        <p:spPr>
          <a:xfrm>
            <a:off x="8686074" y="2657010"/>
            <a:ext cx="2976936" cy="340671"/>
          </a:xfrm>
          <a:prstGeom prst="rect">
            <a:avLst/>
          </a:prstGeom>
          <a:noFill/>
        </p:spPr>
        <p:txBody>
          <a:bodyPr wrap="square" rtlCol="0">
            <a:spAutoFit/>
          </a:bodyPr>
          <a:lstStyle/>
          <a:p>
            <a:r>
              <a:rPr lang="en-US" altLang="zh-CN" sz="538" dirty="0">
                <a:latin typeface="Times New Roman" panose="02020603050405020304" pitchFamily="18" charset="0"/>
                <a:cs typeface="Times New Roman" panose="02020603050405020304" pitchFamily="18" charset="0"/>
              </a:rPr>
              <a:t>Fig. 4 Schematic diagram for the anomaly of 10 m wind speed and precipitation in tropical Pacific Ocean during EN (a) and LN (b) events and its impact on Hg</a:t>
            </a:r>
            <a:r>
              <a:rPr lang="en-US" altLang="zh-CN" sz="538" baseline="30000" dirty="0">
                <a:latin typeface="Times New Roman" panose="02020603050405020304" pitchFamily="18" charset="0"/>
                <a:cs typeface="Times New Roman" panose="02020603050405020304" pitchFamily="18" charset="0"/>
              </a:rPr>
              <a:t>0</a:t>
            </a:r>
            <a:r>
              <a:rPr lang="en-US" altLang="zh-CN" sz="538" dirty="0">
                <a:latin typeface="Times New Roman" panose="02020603050405020304" pitchFamily="18" charset="0"/>
                <a:cs typeface="Times New Roman" panose="02020603050405020304" pitchFamily="18" charset="0"/>
              </a:rPr>
              <a:t> evasion. (Warm color represents for positive anomaly of SST while cold color is for negative anomaly. Arrows present the wind vector).</a:t>
            </a:r>
            <a:endParaRPr lang="zh-CN" altLang="zh-CN" sz="538" dirty="0">
              <a:latin typeface="Times New Roman" panose="02020603050405020304" pitchFamily="18" charset="0"/>
              <a:cs typeface="Times New Roman" panose="02020603050405020304" pitchFamily="18" charset="0"/>
            </a:endParaRPr>
          </a:p>
        </p:txBody>
      </p:sp>
      <p:sp>
        <p:nvSpPr>
          <p:cNvPr id="303" name="TextBox 14">
            <a:extLst>
              <a:ext uri="{FF2B5EF4-FFF2-40B4-BE49-F238E27FC236}">
                <a16:creationId xmlns:a16="http://schemas.microsoft.com/office/drawing/2014/main" id="{65E057E1-060C-4F8A-B407-62828991C69D}"/>
              </a:ext>
            </a:extLst>
          </p:cNvPr>
          <p:cNvSpPr txBox="1"/>
          <p:nvPr/>
        </p:nvSpPr>
        <p:spPr>
          <a:xfrm>
            <a:off x="362841" y="1074047"/>
            <a:ext cx="3903296" cy="230384"/>
          </a:xfrm>
          <a:prstGeom prst="rect">
            <a:avLst/>
          </a:prstGeom>
          <a:solidFill>
            <a:srgbClr val="7030A0"/>
          </a:solidFill>
        </p:spPr>
        <p:txBody>
          <a:bodyPr wrap="square" rtlCol="0">
            <a:spAutoFit/>
          </a:bodyPr>
          <a:lstStyle/>
          <a:p>
            <a:pPr algn="ctr"/>
            <a:r>
              <a:rPr lang="en-US" altLang="zh-CN" sz="897" b="1" dirty="0">
                <a:solidFill>
                  <a:schemeClr val="bg1"/>
                </a:solidFill>
                <a:latin typeface="Times New Roman" pitchFamily="18" charset="0"/>
              </a:rPr>
              <a:t>Introduction</a:t>
            </a:r>
            <a:endParaRPr lang="zh-CN" altLang="en-US" sz="897" b="1" dirty="0">
              <a:solidFill>
                <a:schemeClr val="bg1"/>
              </a:solidFill>
              <a:latin typeface="Times New Roman" pitchFamily="18" charset="0"/>
            </a:endParaRPr>
          </a:p>
        </p:txBody>
      </p:sp>
      <p:pic>
        <p:nvPicPr>
          <p:cNvPr id="44" name="图片 43"/>
          <p:cNvPicPr>
            <a:picLocks noChangeAspect="1"/>
          </p:cNvPicPr>
          <p:nvPr/>
        </p:nvPicPr>
        <p:blipFill>
          <a:blip r:embed="rId20"/>
          <a:stretch>
            <a:fillRect/>
          </a:stretch>
        </p:blipFill>
        <p:spPr>
          <a:xfrm>
            <a:off x="4333919" y="5977435"/>
            <a:ext cx="870585" cy="885554"/>
          </a:xfrm>
          <a:prstGeom prst="rect">
            <a:avLst/>
          </a:prstGeom>
        </p:spPr>
      </p:pic>
      <p:sp>
        <p:nvSpPr>
          <p:cNvPr id="317" name="文本框 316"/>
          <p:cNvSpPr txBox="1"/>
          <p:nvPr/>
        </p:nvSpPr>
        <p:spPr>
          <a:xfrm>
            <a:off x="4566944" y="5225881"/>
            <a:ext cx="3560717" cy="755207"/>
          </a:xfrm>
          <a:prstGeom prst="rect">
            <a:avLst/>
          </a:prstGeom>
          <a:noFill/>
        </p:spPr>
        <p:txBody>
          <a:bodyPr wrap="square" rtlCol="0">
            <a:spAutoFit/>
          </a:bodyPr>
          <a:lstStyle/>
          <a:p>
            <a:pPr marL="128187" indent="-128187">
              <a:buFont typeface="Wingdings" panose="05000000000000000000" pitchFamily="2" charset="2"/>
              <a:buChar char="Ø"/>
            </a:pPr>
            <a:r>
              <a:rPr lang="en-US" altLang="zh-CN" sz="718" dirty="0">
                <a:latin typeface="Times New Roman" panose="02020603050405020304" pitchFamily="18" charset="0"/>
                <a:cs typeface="Times New Roman" panose="02020603050405020304" pitchFamily="18" charset="0"/>
              </a:rPr>
              <a:t> A prominently “seesaw” pattern for the spatial distribution of evasion anomaly between EN </a:t>
            </a:r>
            <a:r>
              <a:rPr lang="en-US" altLang="zh-CN" sz="718" dirty="0">
                <a:latin typeface="Times New Roman" panose="02020603050405020304" pitchFamily="18" charset="0"/>
                <a:ea typeface="宋体" panose="02010600030101010101" pitchFamily="2" charset="-122"/>
                <a:cs typeface="Times New Roman" panose="02020603050405020304" pitchFamily="18" charset="0"/>
              </a:rPr>
              <a:t>and</a:t>
            </a:r>
            <a:r>
              <a:rPr lang="en-US" altLang="zh-CN" sz="718" dirty="0">
                <a:latin typeface="Times New Roman" panose="02020603050405020304" pitchFamily="18" charset="0"/>
                <a:cs typeface="Times New Roman" panose="02020603050405020304" pitchFamily="18" charset="0"/>
              </a:rPr>
              <a:t> LN events. </a:t>
            </a:r>
          </a:p>
          <a:p>
            <a:pPr marL="128187" indent="-128187">
              <a:buFont typeface="Wingdings" panose="05000000000000000000" pitchFamily="2" charset="2"/>
              <a:buChar char="Ø"/>
            </a:pPr>
            <a:r>
              <a:rPr lang="en-US" altLang="zh-CN" sz="718" dirty="0">
                <a:latin typeface="Times New Roman" panose="02020603050405020304" pitchFamily="18" charset="0"/>
                <a:cs typeface="Times New Roman" panose="02020603050405020304" pitchFamily="18" charset="0"/>
              </a:rPr>
              <a:t>During EN years, the evasion flux is 15-20% lower over Equatorial Pacific (170°W to </a:t>
            </a:r>
            <a:r>
              <a:rPr lang="en-US" altLang="zh-CN" sz="718" dirty="0">
                <a:latin typeface="Times New Roman" panose="02020603050405020304" pitchFamily="18" charset="0"/>
                <a:ea typeface="宋体" panose="02010600030101010101" pitchFamily="2" charset="-122"/>
                <a:cs typeface="Times New Roman" panose="02020603050405020304" pitchFamily="18" charset="0"/>
              </a:rPr>
              <a:t>120°E</a:t>
            </a:r>
            <a:r>
              <a:rPr lang="en-US" altLang="zh-CN" sz="718" dirty="0">
                <a:latin typeface="Times New Roman" panose="02020603050405020304" pitchFamily="18" charset="0"/>
                <a:cs typeface="Times New Roman" panose="02020603050405020304" pitchFamily="18" charset="0"/>
              </a:rPr>
              <a:t>) and 5-10% lower over western tropical Pacific (west of 150°E). </a:t>
            </a:r>
          </a:p>
          <a:p>
            <a:pPr marL="128187" indent="-128187">
              <a:buFont typeface="Wingdings" panose="05000000000000000000" pitchFamily="2" charset="2"/>
              <a:buChar char="Ø"/>
            </a:pPr>
            <a:r>
              <a:rPr lang="en-US" altLang="zh-CN" sz="718" dirty="0">
                <a:latin typeface="Times New Roman" panose="02020603050405020304" pitchFamily="18" charset="0"/>
                <a:cs typeface="Times New Roman" panose="02020603050405020304" pitchFamily="18" charset="0"/>
              </a:rPr>
              <a:t>The evasion flux is also 15-20% higher over 4°-15°N (Fig. 2a). </a:t>
            </a:r>
          </a:p>
          <a:p>
            <a:pPr marL="128187" indent="-128187">
              <a:buFont typeface="Wingdings" panose="05000000000000000000" pitchFamily="2" charset="2"/>
              <a:buChar char="Ø"/>
            </a:pPr>
            <a:r>
              <a:rPr lang="en-US" altLang="zh-CN" sz="718" dirty="0">
                <a:latin typeface="Times New Roman" panose="02020603050405020304" pitchFamily="18" charset="0"/>
                <a:cs typeface="Times New Roman" panose="02020603050405020304" pitchFamily="18" charset="0"/>
              </a:rPr>
              <a:t>The spatial pattern in LN years is exactly opposite to that in EN years (Fig. 2b)</a:t>
            </a:r>
            <a:endParaRPr lang="zh-CN" altLang="en-US" sz="718" dirty="0">
              <a:latin typeface="Times New Roman" panose="02020603050405020304" pitchFamily="18" charset="0"/>
              <a:cs typeface="Times New Roman" panose="02020603050405020304" pitchFamily="18" charset="0"/>
            </a:endParaRPr>
          </a:p>
        </p:txBody>
      </p:sp>
      <p:pic>
        <p:nvPicPr>
          <p:cNvPr id="318" name="图片 317"/>
          <p:cNvPicPr>
            <a:picLocks noChangeAspect="1"/>
          </p:cNvPicPr>
          <p:nvPr/>
        </p:nvPicPr>
        <p:blipFill rotWithShape="1">
          <a:blip r:embed="rId21"/>
          <a:srcRect l="5293" b="53532"/>
          <a:stretch/>
        </p:blipFill>
        <p:spPr>
          <a:xfrm>
            <a:off x="4290487" y="4582564"/>
            <a:ext cx="1219611" cy="676542"/>
          </a:xfrm>
          <a:prstGeom prst="rect">
            <a:avLst/>
          </a:prstGeom>
        </p:spPr>
      </p:pic>
      <p:pic>
        <p:nvPicPr>
          <p:cNvPr id="319" name="图片 318"/>
          <p:cNvPicPr>
            <a:picLocks noChangeAspect="1"/>
          </p:cNvPicPr>
          <p:nvPr/>
        </p:nvPicPr>
        <p:blipFill rotWithShape="1">
          <a:blip r:embed="rId21"/>
          <a:srcRect t="49545" b="4743"/>
          <a:stretch/>
        </p:blipFill>
        <p:spPr>
          <a:xfrm>
            <a:off x="5462547" y="4596229"/>
            <a:ext cx="1265810" cy="654208"/>
          </a:xfrm>
          <a:prstGeom prst="rect">
            <a:avLst/>
          </a:prstGeom>
        </p:spPr>
      </p:pic>
      <p:sp>
        <p:nvSpPr>
          <p:cNvPr id="322" name="圆角矩形 11">
            <a:extLst>
              <a:ext uri="{FF2B5EF4-FFF2-40B4-BE49-F238E27FC236}">
                <a16:creationId xmlns:a16="http://schemas.microsoft.com/office/drawing/2014/main" id="{95DA1FCB-B22B-491F-A0B5-557022E04851}"/>
              </a:ext>
            </a:extLst>
          </p:cNvPr>
          <p:cNvSpPr/>
          <p:nvPr/>
        </p:nvSpPr>
        <p:spPr>
          <a:xfrm>
            <a:off x="4415223" y="5248478"/>
            <a:ext cx="3721433" cy="695403"/>
          </a:xfrm>
          <a:prstGeom prst="roundRect">
            <a:avLst>
              <a:gd name="adj" fmla="val 6246"/>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673"/>
          </a:p>
        </p:txBody>
      </p:sp>
      <p:sp>
        <p:nvSpPr>
          <p:cNvPr id="324" name="文本框 323"/>
          <p:cNvSpPr txBox="1"/>
          <p:nvPr/>
        </p:nvSpPr>
        <p:spPr>
          <a:xfrm>
            <a:off x="6021806" y="5986599"/>
            <a:ext cx="2149106" cy="423449"/>
          </a:xfrm>
          <a:prstGeom prst="rect">
            <a:avLst/>
          </a:prstGeom>
          <a:noFill/>
        </p:spPr>
        <p:txBody>
          <a:bodyPr wrap="square" rtlCol="0">
            <a:spAutoFit/>
          </a:bodyPr>
          <a:lstStyle/>
          <a:p>
            <a:r>
              <a:rPr lang="en-US" altLang="zh-CN" sz="538" dirty="0">
                <a:latin typeface="Times New Roman" panose="02020603050405020304" pitchFamily="18" charset="0"/>
                <a:cs typeface="Times New Roman" panose="02020603050405020304" pitchFamily="18" charset="0"/>
              </a:rPr>
              <a:t>Fig.3 The anomaly of wind speed (a, b) and precipitation (c, d) in tropical Pacific during El Niño (a, c) and La Niña (b, d). (Warm and clod color represents for the increasing and decreasing anomaly, respectively. Arrow presents the vector of wind direction)</a:t>
            </a:r>
            <a:endParaRPr lang="zh-CN" altLang="zh-CN" sz="538" dirty="0">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5978730" y="6343710"/>
            <a:ext cx="2236059" cy="485781"/>
            <a:chOff x="27219255" y="28672894"/>
            <a:chExt cx="8992139" cy="1763814"/>
          </a:xfrm>
        </p:grpSpPr>
        <p:sp>
          <p:nvSpPr>
            <p:cNvPr id="325" name="圆角矩形 11">
              <a:extLst>
                <a:ext uri="{FF2B5EF4-FFF2-40B4-BE49-F238E27FC236}">
                  <a16:creationId xmlns:a16="http://schemas.microsoft.com/office/drawing/2014/main" id="{95DA1FCB-B22B-491F-A0B5-557022E04851}"/>
                </a:ext>
              </a:extLst>
            </p:cNvPr>
            <p:cNvSpPr/>
            <p:nvPr/>
          </p:nvSpPr>
          <p:spPr>
            <a:xfrm>
              <a:off x="27219255" y="28672894"/>
              <a:ext cx="8823016" cy="1727479"/>
            </a:xfrm>
            <a:prstGeom prst="roundRect">
              <a:avLst>
                <a:gd name="adj" fmla="val 6246"/>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673"/>
            </a:p>
          </p:txBody>
        </p:sp>
        <p:sp>
          <p:nvSpPr>
            <p:cNvPr id="326" name="文本框 325"/>
            <p:cNvSpPr txBox="1"/>
            <p:nvPr/>
          </p:nvSpPr>
          <p:spPr>
            <a:xfrm>
              <a:off x="27235280" y="28898049"/>
              <a:ext cx="8976114" cy="1538659"/>
            </a:xfrm>
            <a:prstGeom prst="rect">
              <a:avLst/>
            </a:prstGeom>
            <a:noFill/>
            <a:ln>
              <a:noFill/>
            </a:ln>
          </p:spPr>
          <p:txBody>
            <a:bodyPr wrap="square" rtlCol="0">
              <a:spAutoFit/>
            </a:bodyPr>
            <a:lstStyle/>
            <a:p>
              <a:pPr marL="128187" indent="-128187">
                <a:buFont typeface="Wingdings" panose="05000000000000000000" pitchFamily="2" charset="2"/>
                <a:buChar char="Ø"/>
              </a:pPr>
              <a:r>
                <a:rPr lang="en-US" altLang="zh-CN" sz="718" dirty="0">
                  <a:latin typeface="Times New Roman" panose="02020603050405020304" pitchFamily="18" charset="0"/>
                  <a:cs typeface="Times New Roman" panose="02020603050405020304" pitchFamily="18" charset="0"/>
                </a:rPr>
                <a:t>Pronounced “seesaw” patterns are spotted for the wind speed (Fig. 3a, b) and precipitation (Fig. 3c, d) anomaly during the EN and LN event.</a:t>
              </a:r>
            </a:p>
          </p:txBody>
        </p:sp>
      </p:grpSp>
      <p:pic>
        <p:nvPicPr>
          <p:cNvPr id="53" name="图片 52"/>
          <p:cNvPicPr>
            <a:picLocks noChangeAspect="1"/>
          </p:cNvPicPr>
          <p:nvPr/>
        </p:nvPicPr>
        <p:blipFill>
          <a:blip r:embed="rId22"/>
          <a:stretch>
            <a:fillRect/>
          </a:stretch>
        </p:blipFill>
        <p:spPr>
          <a:xfrm>
            <a:off x="5124095" y="5976900"/>
            <a:ext cx="853878" cy="891411"/>
          </a:xfrm>
          <a:prstGeom prst="rect">
            <a:avLst/>
          </a:prstGeom>
        </p:spPr>
      </p:pic>
      <p:grpSp>
        <p:nvGrpSpPr>
          <p:cNvPr id="329" name="组合 328"/>
          <p:cNvGrpSpPr/>
          <p:nvPr/>
        </p:nvGrpSpPr>
        <p:grpSpPr>
          <a:xfrm>
            <a:off x="8528552" y="3485494"/>
            <a:ext cx="3348475" cy="1508146"/>
            <a:chOff x="20736406" y="16524144"/>
            <a:chExt cx="17009831" cy="6108397"/>
          </a:xfrm>
        </p:grpSpPr>
        <p:sp>
          <p:nvSpPr>
            <p:cNvPr id="330" name="圆角矩形 11">
              <a:extLst>
                <a:ext uri="{FF2B5EF4-FFF2-40B4-BE49-F238E27FC236}">
                  <a16:creationId xmlns:a16="http://schemas.microsoft.com/office/drawing/2014/main" id="{F72EB2CB-950D-4282-9AF9-3F737C691EE5}"/>
                </a:ext>
              </a:extLst>
            </p:cNvPr>
            <p:cNvSpPr/>
            <p:nvPr/>
          </p:nvSpPr>
          <p:spPr>
            <a:xfrm>
              <a:off x="20736406" y="16524144"/>
              <a:ext cx="17009831" cy="5724294"/>
            </a:xfrm>
            <a:prstGeom prst="roundRect">
              <a:avLst>
                <a:gd name="adj" fmla="val 6246"/>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4" dirty="0"/>
            </a:p>
          </p:txBody>
        </p:sp>
        <p:sp>
          <p:nvSpPr>
            <p:cNvPr id="331" name="文本框 330"/>
            <p:cNvSpPr txBox="1"/>
            <p:nvPr/>
          </p:nvSpPr>
          <p:spPr>
            <a:xfrm>
              <a:off x="20770974" y="16748108"/>
              <a:ext cx="16118933" cy="5884433"/>
            </a:xfrm>
            <a:prstGeom prst="rect">
              <a:avLst/>
            </a:prstGeom>
            <a:noFill/>
            <a:ln>
              <a:noFill/>
            </a:ln>
          </p:spPr>
          <p:txBody>
            <a:bodyPr wrap="square" rtlCol="0">
              <a:spAutoFit/>
            </a:bodyPr>
            <a:lstStyle/>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The decreasing anomaly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evasion in central and eastern equatorial Pacific (90 </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W to 170</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W illustrated in Fig. 2a) likely relate to the decreasing of wind speed during EN years (Fig.4a) because of significant positive correlation (0.475 to 0.585).</a:t>
              </a:r>
            </a:p>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Considering the significant positive correlation (0.429) between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evasion and precipitation, the increasing precipitation probably contributes to the increasing anomaly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evasion in western equatorial Pacific (150 </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E to 170 </a:t>
              </a:r>
              <a:r>
                <a:rPr lang="en-US" altLang="zh-CN" sz="718" dirty="0">
                  <a:latin typeface="Times New Roman" panose="02020603050405020304" pitchFamily="18" charset="0"/>
                  <a:cs typeface="Times New Roman" panose="02020603050405020304" pitchFamily="18" charset="0"/>
                </a:rPr>
                <a:t>°</a:t>
              </a:r>
              <a:r>
                <a:rPr lang="en-US" altLang="zh-CN" sz="718" dirty="0">
                  <a:latin typeface="Times New Roman" panose="02020603050405020304" pitchFamily="18" charset="0"/>
                  <a:ea typeface="宋体" panose="02010600030101010101" pitchFamily="2" charset="-122"/>
                </a:rPr>
                <a:t>W illustrated in Fig. 4b) during EN years. </a:t>
              </a:r>
            </a:p>
            <a:p>
              <a:pPr marL="128187" indent="-128187">
                <a:buFont typeface="Wingdings" panose="05000000000000000000" pitchFamily="2" charset="2"/>
                <a:buChar char="Ø"/>
              </a:pPr>
              <a:r>
                <a:rPr lang="en-US" altLang="zh-CN" sz="718" dirty="0">
                  <a:latin typeface="Times New Roman" panose="02020603050405020304" pitchFamily="18" charset="0"/>
                  <a:ea typeface="宋体" panose="02010600030101010101" pitchFamily="2" charset="-122"/>
                </a:rPr>
                <a:t>Similarly, the opposite spatial pattern of Hg</a:t>
              </a:r>
              <a:r>
                <a:rPr lang="en-US" altLang="zh-CN" sz="718" baseline="30000" dirty="0">
                  <a:latin typeface="Times New Roman" panose="02020603050405020304" pitchFamily="18" charset="0"/>
                  <a:ea typeface="宋体" panose="02010600030101010101" pitchFamily="2" charset="-122"/>
                </a:rPr>
                <a:t>0</a:t>
              </a:r>
              <a:r>
                <a:rPr lang="en-US" altLang="zh-CN" sz="718" dirty="0">
                  <a:latin typeface="Times New Roman" panose="02020603050405020304" pitchFamily="18" charset="0"/>
                  <a:ea typeface="宋体" panose="02010600030101010101" pitchFamily="2" charset="-122"/>
                </a:rPr>
                <a:t> evasion in LN years can also be explained by the increasing wind speed and decreasing precipitation in same regions (Fig. 3b, d).</a:t>
              </a:r>
              <a:endParaRPr lang="zh-CN" altLang="en-US" sz="718" dirty="0"/>
            </a:p>
          </p:txBody>
        </p:sp>
      </p:grpSp>
      <p:pic>
        <p:nvPicPr>
          <p:cNvPr id="58" name="图片 57"/>
          <p:cNvPicPr>
            <a:picLocks noChangeAspect="1"/>
          </p:cNvPicPr>
          <p:nvPr/>
        </p:nvPicPr>
        <p:blipFill>
          <a:blip r:embed="rId23"/>
          <a:stretch>
            <a:fillRect/>
          </a:stretch>
        </p:blipFill>
        <p:spPr>
          <a:xfrm>
            <a:off x="1548136" y="7319"/>
            <a:ext cx="837074" cy="1048991"/>
          </a:xfrm>
          <a:prstGeom prst="rect">
            <a:avLst/>
          </a:prstGeom>
        </p:spPr>
      </p:pic>
      <p:sp>
        <p:nvSpPr>
          <p:cNvPr id="157" name="右箭头 39">
            <a:extLst>
              <a:ext uri="{FF2B5EF4-FFF2-40B4-BE49-F238E27FC236}">
                <a16:creationId xmlns:a16="http://schemas.microsoft.com/office/drawing/2014/main" id="{AAE05011-9621-433A-A680-951CCCF7BE7A}"/>
              </a:ext>
            </a:extLst>
          </p:cNvPr>
          <p:cNvSpPr/>
          <p:nvPr/>
        </p:nvSpPr>
        <p:spPr>
          <a:xfrm>
            <a:off x="1237395" y="2564997"/>
            <a:ext cx="223302" cy="45719"/>
          </a:xfrm>
          <a:prstGeom prst="rightArrow">
            <a:avLst>
              <a:gd name="adj1" fmla="val 16180"/>
              <a:gd name="adj2" fmla="val 800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sp>
        <p:nvSpPr>
          <p:cNvPr id="159" name="右箭头 39">
            <a:extLst>
              <a:ext uri="{FF2B5EF4-FFF2-40B4-BE49-F238E27FC236}">
                <a16:creationId xmlns:a16="http://schemas.microsoft.com/office/drawing/2014/main" id="{03947188-0951-487A-8502-51905CC41186}"/>
              </a:ext>
            </a:extLst>
          </p:cNvPr>
          <p:cNvSpPr/>
          <p:nvPr/>
        </p:nvSpPr>
        <p:spPr>
          <a:xfrm rot="10800000">
            <a:off x="1230824" y="2631975"/>
            <a:ext cx="223302" cy="45719"/>
          </a:xfrm>
          <a:prstGeom prst="rightArrow">
            <a:avLst>
              <a:gd name="adj1" fmla="val 16180"/>
              <a:gd name="adj2" fmla="val 800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4">
              <a:latin typeface="Times New Roman" charset="0"/>
              <a:ea typeface="Times New Roman" charset="0"/>
              <a:cs typeface="Times New Roman" charset="0"/>
            </a:endParaRPr>
          </a:p>
        </p:txBody>
      </p:sp>
    </p:spTree>
    <p:extLst>
      <p:ext uri="{BB962C8B-B14F-4D97-AF65-F5344CB8AC3E}">
        <p14:creationId xmlns:p14="http://schemas.microsoft.com/office/powerpoint/2010/main" val="323847472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1165</Words>
  <Application>Microsoft Office PowerPoint</Application>
  <PresentationFormat>宽屏</PresentationFormat>
  <Paragraphs>72</Paragraphs>
  <Slides>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vt:i4>
      </vt:variant>
    </vt:vector>
  </HeadingPairs>
  <TitlesOfParts>
    <vt:vector size="9" baseType="lpstr">
      <vt:lpstr>等线</vt:lpstr>
      <vt:lpstr>等线 Light</vt:lpstr>
      <vt:lpstr>宋体</vt:lpstr>
      <vt:lpstr>Arial</vt:lpstr>
      <vt:lpstr>Cambria Math</vt:lpstr>
      <vt:lpstr>Times New Roman</vt:lpstr>
      <vt:lpstr>Wingdings</vt:lpstr>
      <vt:lpstr>Office 主题​​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dell</cp:lastModifiedBy>
  <cp:revision>5</cp:revision>
  <dcterms:created xsi:type="dcterms:W3CDTF">2020-05-30T15:51:18Z</dcterms:created>
  <dcterms:modified xsi:type="dcterms:W3CDTF">2020-05-30T16:04:55Z</dcterms:modified>
</cp:coreProperties>
</file>